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BE8D2-04CF-4F5B-BF1E-EF83F0A1B735}" type="datetimeFigureOut">
              <a:rPr lang="fr-FR" smtClean="0"/>
              <a:t>27/03/2020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F54C2-1A87-45E7-B2E9-4E86F53EB4C1}"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7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577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0A9A5-C72C-43E0-A00D-FCD8429356E3}" type="slidenum">
              <a:rPr lang="fr-FR"/>
              <a:pPr fontAlgn="base">
                <a:spcBef>
                  <a:spcPct val="0"/>
                </a:spcBef>
                <a:spcAft>
                  <a:spcPct val="0"/>
                </a:spcAft>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riangle rect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2" name="Groupe 15"/>
          <p:cNvGrpSpPr>
            <a:grpSpLocks/>
          </p:cNvGrpSpPr>
          <p:nvPr/>
        </p:nvGrpSpPr>
        <p:grpSpPr bwMode="auto">
          <a:xfrm>
            <a:off x="-3175" y="4953000"/>
            <a:ext cx="9147175" cy="1911350"/>
            <a:chOff x="-3765" y="4832896"/>
            <a:chExt cx="9147765" cy="2032192"/>
          </a:xfrm>
        </p:grpSpPr>
        <p:sp>
          <p:nvSpPr>
            <p:cNvPr id="6" name="Forme libre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orme libre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orme libre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Connecteur droit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r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fr-FR" smtClean="0"/>
              <a:t>Cliquez pour modifier le style du titre</a:t>
            </a:r>
            <a:endParaRPr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11" name="Espace réservé de la date 29"/>
          <p:cNvSpPr>
            <a:spLocks noGrp="1"/>
          </p:cNvSpPr>
          <p:nvPr>
            <p:ph type="dt" sz="half" idx="10"/>
          </p:nvPr>
        </p:nvSpPr>
        <p:spPr/>
        <p:txBody>
          <a:bodyPr/>
          <a:lstStyle>
            <a:lvl1pPr>
              <a:defRPr smtClean="0">
                <a:solidFill>
                  <a:srgbClr val="FFFFFF"/>
                </a:solidFill>
              </a:defRPr>
            </a:lvl1pPr>
            <a:extLst/>
          </a:lstStyle>
          <a:p>
            <a:pPr>
              <a:defRPr/>
            </a:pPr>
            <a:fld id="{00D0F2ED-D124-48C3-98FB-065DC5790450}" type="datetimeFigureOut">
              <a:rPr lang="fr-FR"/>
              <a:pPr>
                <a:defRPr/>
              </a:pPr>
              <a:t>27/03/2020</a:t>
            </a:fld>
            <a:endParaRPr lang="fr-FR" dirty="0"/>
          </a:p>
        </p:txBody>
      </p:sp>
      <p:sp>
        <p:nvSpPr>
          <p:cNvPr id="12" name="Espace réservé du pied de page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fr-FR"/>
          </a:p>
        </p:txBody>
      </p:sp>
      <p:sp>
        <p:nvSpPr>
          <p:cNvPr id="13" name="Espace réservé du numéro de diapositive 26"/>
          <p:cNvSpPr>
            <a:spLocks noGrp="1"/>
          </p:cNvSpPr>
          <p:nvPr>
            <p:ph type="sldNum" sz="quarter" idx="12"/>
          </p:nvPr>
        </p:nvSpPr>
        <p:spPr/>
        <p:txBody>
          <a:bodyPr/>
          <a:lstStyle>
            <a:lvl1pPr>
              <a:defRPr smtClean="0">
                <a:solidFill>
                  <a:srgbClr val="FFFFFF"/>
                </a:solidFill>
              </a:defRPr>
            </a:lvl1pPr>
            <a:extLst/>
          </a:lstStyle>
          <a:p>
            <a:pPr>
              <a:defRPr/>
            </a:pPr>
            <a:fld id="{DE4BEAB1-7466-4176-99D8-84C75B49F226}"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4252E795-12AE-4860-AC6D-3DBB7AE9607A}" type="datetimeFigureOut">
              <a:rPr lang="fr-FR"/>
              <a:pPr>
                <a:defRPr/>
              </a:pPr>
              <a:t>27/03/2020</a:t>
            </a:fld>
            <a:endParaRPr lang="fr-FR" dirty="0"/>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02BC8BAE-3EEE-4450-AE7C-37C25C29D987}"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DCDB5218-E291-4E64-B117-9538A2C67655}" type="datetimeFigureOut">
              <a:rPr lang="fr-FR"/>
              <a:pPr>
                <a:defRPr/>
              </a:pPr>
              <a:t>27/03/2020</a:t>
            </a:fld>
            <a:endParaRPr lang="fr-FR" dirty="0"/>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2254BE7F-E15D-40E7-BDCF-089A85E8D333}"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itre 6"/>
          <p:cNvSpPr>
            <a:spLocks noGrp="1"/>
          </p:cNvSpPr>
          <p:nvPr>
            <p:ph type="title"/>
          </p:nvPr>
        </p:nvSpPr>
        <p:spPr/>
        <p:txBody>
          <a:bodyPr rtlCol="0"/>
          <a:lstStyle>
            <a:extLst/>
          </a:lstStyle>
          <a:p>
            <a:r>
              <a:rPr lang="fr-FR" smtClean="0"/>
              <a:t>Cliquez pour modifier le style du titre</a:t>
            </a:r>
            <a:endParaRPr lang="en-US"/>
          </a:p>
        </p:txBody>
      </p:sp>
      <p:sp>
        <p:nvSpPr>
          <p:cNvPr id="4" name="Espace réservé de la date 9"/>
          <p:cNvSpPr>
            <a:spLocks noGrp="1"/>
          </p:cNvSpPr>
          <p:nvPr>
            <p:ph type="dt" sz="half" idx="10"/>
          </p:nvPr>
        </p:nvSpPr>
        <p:spPr/>
        <p:txBody>
          <a:bodyPr/>
          <a:lstStyle>
            <a:lvl1pPr>
              <a:defRPr/>
            </a:lvl1pPr>
          </a:lstStyle>
          <a:p>
            <a:pPr>
              <a:defRPr/>
            </a:pPr>
            <a:fld id="{E240C00B-6F01-4ACA-A110-5D5E2975C79C}" type="datetimeFigureOut">
              <a:rPr lang="fr-FR"/>
              <a:pPr>
                <a:defRPr/>
              </a:pPr>
              <a:t>27/03/2020</a:t>
            </a:fld>
            <a:endParaRPr lang="fr-FR" dirty="0"/>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43D4C41B-A844-4D0A-99FE-D91C0E19F14D}" type="slidenum">
              <a:rPr lang="fr-FR"/>
              <a:pPr>
                <a:defRPr/>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r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lvl1pPr>
            <a:extLst/>
          </a:lstStyle>
          <a:p>
            <a:pPr>
              <a:defRPr/>
            </a:pPr>
            <a:fld id="{998E8E58-3A15-4F78-A959-BE59B82666FB}" type="datetimeFigureOut">
              <a:rPr lang="fr-FR"/>
              <a:pPr>
                <a:defRPr/>
              </a:pPr>
              <a:t>27/03/2020</a:t>
            </a:fld>
            <a:endParaRPr lang="fr-FR" dirty="0"/>
          </a:p>
        </p:txBody>
      </p:sp>
      <p:sp>
        <p:nvSpPr>
          <p:cNvPr id="7" name="Espace réservé du pied de page 4"/>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extLst/>
          </a:lstStyle>
          <a:p>
            <a:pPr>
              <a:defRPr/>
            </a:pPr>
            <a:fld id="{70273E1E-89C7-459A-88D3-D14DB9BFA5EE}"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Titre 7"/>
          <p:cNvSpPr>
            <a:spLocks noGrp="1"/>
          </p:cNvSpPr>
          <p:nvPr>
            <p:ph type="title"/>
          </p:nvPr>
        </p:nvSpPr>
        <p:spPr/>
        <p:txBody>
          <a:bodyPr rtlCol="0"/>
          <a:lstStyle>
            <a:extLst/>
          </a:lstStyle>
          <a:p>
            <a:r>
              <a:rPr lang="fr-FR" smtClean="0"/>
              <a:t>Cliquez pour modifier le style du titre</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491F73AC-E785-4D0E-9875-6969934B7D9B}" type="datetimeFigureOut">
              <a:rPr lang="fr-FR"/>
              <a:pPr>
                <a:defRPr/>
              </a:pPr>
              <a:t>27/03/2020</a:t>
            </a:fld>
            <a:endParaRPr lang="fr-FR" dirty="0"/>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8A7DE41D-DD6D-4366-BF83-688AD3B25D2A}"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fld id="{C9F3AE60-97CF-437C-9E8B-BF13171AA850}" type="datetimeFigureOut">
              <a:rPr lang="fr-FR"/>
              <a:pPr>
                <a:defRPr/>
              </a:pPr>
              <a:t>27/03/2020</a:t>
            </a:fld>
            <a:endParaRPr lang="fr-FR" dirty="0"/>
          </a:p>
        </p:txBody>
      </p:sp>
      <p:sp>
        <p:nvSpPr>
          <p:cNvPr id="8" name="Espace réservé du pied de page 7"/>
          <p:cNvSpPr>
            <a:spLocks noGrp="1"/>
          </p:cNvSpPr>
          <p:nvPr>
            <p:ph type="ftr" sz="quarter" idx="11"/>
          </p:nvPr>
        </p:nvSpPr>
        <p:spPr/>
        <p:txBody>
          <a:bodyPr/>
          <a:lstStyle>
            <a:lvl1pPr>
              <a:defRPr/>
            </a:lvl1pPr>
            <a:extLst/>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extLst/>
          </a:lstStyle>
          <a:p>
            <a:pPr>
              <a:defRPr/>
            </a:pPr>
            <a:fld id="{410BFE63-9FFB-4483-B69B-716DB5AF1C36}"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extLst/>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extLst/>
          </a:lstStyle>
          <a:p>
            <a:pPr>
              <a:defRPr/>
            </a:pPr>
            <a:fld id="{EFC5F9A9-2B42-4527-B9BC-A6AB55CD2BA0}" type="datetimeFigureOut">
              <a:rPr lang="fr-FR"/>
              <a:pPr>
                <a:defRPr/>
              </a:pPr>
              <a:t>27/03/2020</a:t>
            </a:fld>
            <a:endParaRPr lang="fr-FR" dirty="0"/>
          </a:p>
        </p:txBody>
      </p:sp>
      <p:sp>
        <p:nvSpPr>
          <p:cNvPr id="4" name="Espace réservé du pied de page 3"/>
          <p:cNvSpPr>
            <a:spLocks noGrp="1"/>
          </p:cNvSpPr>
          <p:nvPr>
            <p:ph type="ftr" sz="quarter" idx="11"/>
          </p:nvPr>
        </p:nvSpPr>
        <p:spPr/>
        <p:txBody>
          <a:bodyPr/>
          <a:lstStyle>
            <a:lvl1pPr>
              <a:defRPr/>
            </a:lvl1pPr>
            <a:extLst/>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extLst/>
          </a:lstStyle>
          <a:p>
            <a:pPr>
              <a:defRPr/>
            </a:pPr>
            <a:fld id="{9D1E2E86-F228-4020-8A0E-1C6D074BB223}"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256B4B8A-1B56-40F6-8C5E-0F3BD713F16D}" type="datetimeFigureOut">
              <a:rPr lang="fr-FR"/>
              <a:pPr>
                <a:defRPr/>
              </a:pPr>
              <a:t>27/03/2020</a:t>
            </a:fld>
            <a:endParaRPr lang="fr-FR" dirty="0"/>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0323BF08-9E2D-44AC-8ADB-BE806D13DA0E}"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710D5541-E3A7-4D10-80F7-635AABE9D994}" type="datetimeFigureOut">
              <a:rPr lang="fr-FR"/>
              <a:pPr>
                <a:defRPr/>
              </a:pPr>
              <a:t>27/03/2020</a:t>
            </a:fld>
            <a:endParaRPr lang="fr-FR" dirty="0"/>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DEF540AA-AB07-4648-8A78-D68A66B66BCA}"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5" name="Forme libre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orme libre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Triangle rect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Connecteur droit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Espace réservé du texte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fr-FR" noProof="0" dirty="0" smtClean="0"/>
              <a:t>Cliquez sur l'icône pour ajouter une image</a:t>
            </a:r>
            <a:endParaRPr lang="en-US" noProof="0"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fr-FR" smtClean="0"/>
              <a:t>Cliquez pour modifier le style du titre</a:t>
            </a:r>
            <a:endParaRPr lang="en-US"/>
          </a:p>
        </p:txBody>
      </p:sp>
      <p:sp>
        <p:nvSpPr>
          <p:cNvPr id="11" name="Espace réservé de la date 4"/>
          <p:cNvSpPr>
            <a:spLocks noGrp="1"/>
          </p:cNvSpPr>
          <p:nvPr>
            <p:ph type="dt" sz="half" idx="10"/>
          </p:nvPr>
        </p:nvSpPr>
        <p:spPr/>
        <p:txBody>
          <a:bodyPr/>
          <a:lstStyle>
            <a:lvl1pPr>
              <a:defRPr smtClean="0">
                <a:solidFill>
                  <a:schemeClr val="tx1"/>
                </a:solidFill>
              </a:defRPr>
            </a:lvl1pPr>
            <a:extLst/>
          </a:lstStyle>
          <a:p>
            <a:pPr>
              <a:defRPr/>
            </a:pPr>
            <a:fld id="{222B544A-7E38-4EA5-B276-E8978A35B08A}" type="datetimeFigureOut">
              <a:rPr lang="fr-FR"/>
              <a:pPr>
                <a:defRPr/>
              </a:pPr>
              <a:t>27/03/2020</a:t>
            </a:fld>
            <a:endParaRPr lang="fr-FR" dirty="0"/>
          </a:p>
        </p:txBody>
      </p:sp>
      <p:sp>
        <p:nvSpPr>
          <p:cNvPr id="12" name="Espace réservé du pied de page 5"/>
          <p:cNvSpPr>
            <a:spLocks noGrp="1"/>
          </p:cNvSpPr>
          <p:nvPr>
            <p:ph type="ftr" sz="quarter" idx="11"/>
          </p:nvPr>
        </p:nvSpPr>
        <p:spPr/>
        <p:txBody>
          <a:bodyPr/>
          <a:lstStyle>
            <a:lvl1pPr>
              <a:defRPr dirty="0">
                <a:solidFill>
                  <a:schemeClr val="tx1"/>
                </a:solidFill>
              </a:defRPr>
            </a:lvl1pPr>
            <a:extLst/>
          </a:lstStyle>
          <a:p>
            <a:pPr>
              <a:defRPr/>
            </a:pPr>
            <a:endParaRPr lang="fr-FR"/>
          </a:p>
        </p:txBody>
      </p:sp>
      <p:sp>
        <p:nvSpPr>
          <p:cNvPr id="13" name="Espace réservé du numéro de diapositive 6"/>
          <p:cNvSpPr>
            <a:spLocks noGrp="1"/>
          </p:cNvSpPr>
          <p:nvPr>
            <p:ph type="sldNum" sz="quarter" idx="12"/>
          </p:nvPr>
        </p:nvSpPr>
        <p:spPr/>
        <p:txBody>
          <a:bodyPr/>
          <a:lstStyle>
            <a:lvl1pPr>
              <a:defRPr smtClean="0">
                <a:solidFill>
                  <a:schemeClr val="tx1"/>
                </a:solidFill>
              </a:defRPr>
            </a:lvl1pPr>
            <a:extLst/>
          </a:lstStyle>
          <a:p>
            <a:pPr>
              <a:defRPr/>
            </a:pPr>
            <a:fld id="{574A88C8-9361-435C-9879-A917C6CCA3C2}"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orme libre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r-FR" smtClean="0"/>
              <a:t>Cliquez pour modifier le style du titre</a:t>
            </a:r>
            <a:endParaRPr lang="en-US"/>
          </a:p>
        </p:txBody>
      </p:sp>
      <p:sp>
        <p:nvSpPr>
          <p:cNvPr id="1033" name="Espace réservé du texte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F713DFD5-AE4E-4CDD-9E63-50A56978A524}" type="datetimeFigureOut">
              <a:rPr lang="fr-FR"/>
              <a:pPr>
                <a:defRPr/>
              </a:pPr>
              <a:t>27/03/2020</a:t>
            </a:fld>
            <a:endParaRPr lang="fr-FR" dirty="0"/>
          </a:p>
        </p:txBody>
      </p:sp>
      <p:sp>
        <p:nvSpPr>
          <p:cNvPr id="22" name="Espace réservé du pied de page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fr-FR"/>
          </a:p>
        </p:txBody>
      </p:sp>
      <p:sp>
        <p:nvSpPr>
          <p:cNvPr id="18" name="Espace réservé du numéro de diapositive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A6A400E1-8514-447D-87D6-67B4E2F0D8AB}"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000364" y="4643446"/>
            <a:ext cx="3500430" cy="1969770"/>
          </a:xfrm>
          <a:prstGeom prst="rect">
            <a:avLst/>
          </a:prstGeom>
          <a:noFill/>
        </p:spPr>
        <p:txBody>
          <a:bodyPr>
            <a:spAutoFit/>
          </a:bodyPr>
          <a:lstStyle/>
          <a:p>
            <a:pPr algn="ctr" fontAlgn="auto">
              <a:spcBef>
                <a:spcPts val="0"/>
              </a:spcBef>
              <a:spcAft>
                <a:spcPts val="0"/>
              </a:spcAft>
              <a:defRPr/>
            </a:pPr>
            <a:r>
              <a:rPr lang="fr-FR" sz="2800" b="1" dirty="0">
                <a:gradFill flip="none" rotWithShape="1">
                  <a:gsLst>
                    <a:gs pos="0">
                      <a:srgbClr val="CB3517"/>
                    </a:gs>
                    <a:gs pos="30000">
                      <a:srgbClr val="66008F"/>
                    </a:gs>
                    <a:gs pos="64999">
                      <a:srgbClr val="BA0066"/>
                    </a:gs>
                    <a:gs pos="89999">
                      <a:srgbClr val="FF0000"/>
                    </a:gs>
                    <a:gs pos="100000">
                      <a:srgbClr val="FF8200"/>
                    </a:gs>
                  </a:gsLst>
                  <a:path path="circle">
                    <a:fillToRect l="100000" t="100000"/>
                  </a:path>
                  <a:tileRect r="-100000" b="-100000"/>
                </a:gradFill>
                <a:latin typeface="+mn-lt"/>
                <a:cs typeface="+mn-cs"/>
              </a:rPr>
              <a:t>Responsable du Module: </a:t>
            </a:r>
          </a:p>
          <a:p>
            <a:pPr algn="ctr" fontAlgn="auto">
              <a:spcBef>
                <a:spcPts val="0"/>
              </a:spcBef>
              <a:spcAft>
                <a:spcPts val="0"/>
              </a:spcAft>
              <a:defRPr/>
            </a:pPr>
            <a:r>
              <a:rPr lang="fr-FR" sz="2400" b="1" dirty="0" err="1">
                <a:solidFill>
                  <a:srgbClr val="002060"/>
                </a:solidFill>
                <a:latin typeface="Comic Sans MS" pitchFamily="66" charset="0"/>
                <a:cs typeface="+mn-cs"/>
              </a:rPr>
              <a:t>Belaouni</a:t>
            </a:r>
            <a:r>
              <a:rPr lang="fr-FR" sz="2400" b="1" dirty="0">
                <a:solidFill>
                  <a:srgbClr val="002060"/>
                </a:solidFill>
                <a:latin typeface="Comic Sans MS" pitchFamily="66" charset="0"/>
                <a:cs typeface="+mn-cs"/>
              </a:rPr>
              <a:t> </a:t>
            </a:r>
          </a:p>
          <a:p>
            <a:pPr algn="ctr" fontAlgn="auto">
              <a:spcBef>
                <a:spcPts val="0"/>
              </a:spcBef>
              <a:spcAft>
                <a:spcPts val="0"/>
              </a:spcAft>
              <a:defRPr/>
            </a:pPr>
            <a:r>
              <a:rPr lang="fr-FR" sz="2400" b="1" dirty="0">
                <a:solidFill>
                  <a:srgbClr val="002060"/>
                </a:solidFill>
                <a:latin typeface="Comic Sans MS" pitchFamily="66" charset="0"/>
                <a:cs typeface="+mn-cs"/>
              </a:rPr>
              <a:t>Hadj Ahmed</a:t>
            </a:r>
          </a:p>
          <a:p>
            <a:pPr fontAlgn="auto">
              <a:spcBef>
                <a:spcPts val="0"/>
              </a:spcBef>
              <a:spcAft>
                <a:spcPts val="0"/>
              </a:spcAft>
              <a:defRPr/>
            </a:pPr>
            <a:endParaRPr lang="fr-FR" dirty="0">
              <a:latin typeface="+mn-lt"/>
              <a:cs typeface="+mn-cs"/>
            </a:endParaRPr>
          </a:p>
        </p:txBody>
      </p:sp>
      <p:pic>
        <p:nvPicPr>
          <p:cNvPr id="12" name="Image 11" descr="http://www.inrp.fr/Acces/biotic/biomol/techgen/images/adn.gif"/>
          <p:cNvPicPr>
            <a:picLocks noChangeAspect="1" noChangeArrowheads="1"/>
          </p:cNvPicPr>
          <p:nvPr/>
        </p:nvPicPr>
        <p:blipFill>
          <a:blip r:embed="rId3"/>
          <a:srcRect/>
          <a:stretch>
            <a:fillRect/>
          </a:stretch>
        </p:blipFill>
        <p:spPr bwMode="auto">
          <a:xfrm>
            <a:off x="1143000" y="2428875"/>
            <a:ext cx="857250" cy="1231900"/>
          </a:xfrm>
          <a:prstGeom prst="rect">
            <a:avLst/>
          </a:prstGeom>
          <a:noFill/>
          <a:ln w="9525">
            <a:noFill/>
            <a:miter lim="800000"/>
            <a:headEnd/>
            <a:tailEnd/>
          </a:ln>
        </p:spPr>
      </p:pic>
      <p:pic>
        <p:nvPicPr>
          <p:cNvPr id="13" name="Image 12" descr="http://www.inrp.fr/Acces/biotic/biomol/techgen/images/adn.gif"/>
          <p:cNvPicPr>
            <a:picLocks noChangeAspect="1" noChangeArrowheads="1"/>
          </p:cNvPicPr>
          <p:nvPr/>
        </p:nvPicPr>
        <p:blipFill>
          <a:blip r:embed="rId3"/>
          <a:srcRect/>
          <a:stretch>
            <a:fillRect/>
          </a:stretch>
        </p:blipFill>
        <p:spPr bwMode="auto">
          <a:xfrm>
            <a:off x="7286625" y="2357438"/>
            <a:ext cx="857250" cy="1231900"/>
          </a:xfrm>
          <a:prstGeom prst="rect">
            <a:avLst/>
          </a:prstGeom>
          <a:noFill/>
          <a:ln w="9525">
            <a:noFill/>
            <a:miter lim="800000"/>
            <a:headEnd/>
            <a:tailEnd/>
          </a:ln>
        </p:spPr>
      </p:pic>
      <p:sp>
        <p:nvSpPr>
          <p:cNvPr id="19" name="Rectangle 18"/>
          <p:cNvSpPr/>
          <p:nvPr/>
        </p:nvSpPr>
        <p:spPr>
          <a:xfrm>
            <a:off x="-1928858" y="428604"/>
            <a:ext cx="13140211" cy="523220"/>
          </a:xfrm>
          <a:prstGeom prst="rect">
            <a:avLst/>
          </a:prstGeom>
          <a:noFill/>
        </p:spPr>
        <p:txBody>
          <a:bodyPr>
            <a:spAutoFit/>
          </a:bodyPr>
          <a:lstStyle/>
          <a:p>
            <a:pPr algn="ctr" fontAlgn="auto">
              <a:spcBef>
                <a:spcPts val="0"/>
              </a:spcBef>
              <a:spcAft>
                <a:spcPts val="0"/>
              </a:spcAft>
              <a:defRPr/>
            </a:pPr>
            <a:r>
              <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Université </a:t>
            </a: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 </a:t>
            </a:r>
            <a:r>
              <a:rPr lang="fr-FR"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Ziane</a:t>
            </a: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 Achour » de Djelfa</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2" name="Rectangle 21"/>
          <p:cNvSpPr/>
          <p:nvPr/>
        </p:nvSpPr>
        <p:spPr>
          <a:xfrm>
            <a:off x="2214546" y="1142984"/>
            <a:ext cx="4796505" cy="461665"/>
          </a:xfrm>
          <a:prstGeom prst="rect">
            <a:avLst/>
          </a:prstGeom>
          <a:noFill/>
        </p:spPr>
        <p:txBody>
          <a:bodyPr wrap="none">
            <a:spAutoFit/>
          </a:bodyPr>
          <a:lstStyle/>
          <a:p>
            <a:pPr algn="ctr" fontAlgn="auto">
              <a:spcBef>
                <a:spcPts val="0"/>
              </a:spcBef>
              <a:spcAft>
                <a:spcPts val="0"/>
              </a:spcAft>
              <a:defRPr/>
            </a:pPr>
            <a:r>
              <a:rPr lang="fr-FR" sz="2400" b="1" cap="all" dirty="0">
                <a:ln w="9000" cmpd="sng">
                  <a:solidFill>
                    <a:schemeClr val="accent4">
                      <a:shade val="50000"/>
                      <a:satMod val="120000"/>
                    </a:schemeClr>
                  </a:solidFill>
                  <a:prstDash val="solid"/>
                </a:ln>
                <a:solidFill>
                  <a:srgbClr val="00823B">
                    <a:alpha val="61961"/>
                  </a:srgbClr>
                </a:solidFill>
                <a:effectLst>
                  <a:reflection blurRad="12700" stA="28000" endPos="45000" dist="1000" dir="5400000" sy="-100000" algn="bl" rotWithShape="0"/>
                </a:effectLst>
                <a:latin typeface="Comic Sans MS" pitchFamily="66" charset="0"/>
                <a:cs typeface="+mn-cs"/>
              </a:rPr>
              <a:t>Département de Biologie</a:t>
            </a:r>
            <a:endParaRPr lang="fr-FR" sz="2400" b="1" cap="all" dirty="0">
              <a:ln w="9000" cmpd="sng">
                <a:solidFill>
                  <a:schemeClr val="accent4">
                    <a:shade val="50000"/>
                    <a:satMod val="120000"/>
                  </a:schemeClr>
                </a:solidFill>
                <a:prstDash val="solid"/>
              </a:ln>
              <a:solidFill>
                <a:srgbClr val="00823B">
                  <a:alpha val="61961"/>
                </a:srgbClr>
              </a:solidFill>
              <a:effectLst>
                <a:reflection blurRad="12700" stA="28000" endPos="45000" dist="1000" dir="5400000" sy="-100000" algn="bl" rotWithShape="0"/>
              </a:effectLst>
              <a:latin typeface="+mn-lt"/>
              <a:cs typeface="+mn-cs"/>
            </a:endParaRPr>
          </a:p>
        </p:txBody>
      </p:sp>
      <p:sp>
        <p:nvSpPr>
          <p:cNvPr id="24" name="Rectangle 23"/>
          <p:cNvSpPr/>
          <p:nvPr/>
        </p:nvSpPr>
        <p:spPr>
          <a:xfrm>
            <a:off x="2660616" y="2943051"/>
            <a:ext cx="3911648"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Microbiologie </a:t>
            </a:r>
          </a:p>
          <a:p>
            <a:pPr algn="ctr" fontAlgn="auto">
              <a:spcBef>
                <a:spcPts val="0"/>
              </a:spcBef>
              <a:spcAft>
                <a:spcPts val="0"/>
              </a:spcAft>
              <a:defRPr/>
            </a:pP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industrielle</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pic>
        <p:nvPicPr>
          <p:cNvPr id="9" name="Picture 2" descr="D:\Gameboy advance\Enseignement Universitaire\Preparation des cours\Biologie moléculaire\préparation\uzad.png"/>
          <p:cNvPicPr>
            <a:picLocks noChangeAspect="1" noChangeArrowheads="1"/>
          </p:cNvPicPr>
          <p:nvPr/>
        </p:nvPicPr>
        <p:blipFill>
          <a:blip r:embed="rId4" cstate="print"/>
          <a:srcRect/>
          <a:stretch>
            <a:fillRect/>
          </a:stretch>
        </p:blipFill>
        <p:spPr bwMode="auto">
          <a:xfrm>
            <a:off x="4143372" y="1714488"/>
            <a:ext cx="1039813" cy="103346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Horizontal)">
                                      <p:cBhvr>
                                        <p:cTn id="11" dur="500"/>
                                        <p:tgtEl>
                                          <p:spTgt spid="22"/>
                                        </p:tgtEl>
                                      </p:cBhvr>
                                    </p:animEffect>
                                  </p:childTnLst>
                                </p:cTn>
                              </p:par>
                            </p:childTnLst>
                          </p:cTn>
                        </p:par>
                        <p:par>
                          <p:cTn id="12" fill="hold">
                            <p:stCondLst>
                              <p:cond delay="1000"/>
                            </p:stCondLst>
                            <p:childTnLst>
                              <p:par>
                                <p:cTn id="13" presetID="7"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par>
                          <p:cTn id="25" fill="hold">
                            <p:stCondLst>
                              <p:cond delay="3000"/>
                            </p:stCondLst>
                            <p:childTnLst>
                              <p:par>
                                <p:cTn id="26" presetID="16" presetClass="entr" presetSubtype="2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57290" y="500042"/>
            <a:ext cx="7572428" cy="4247317"/>
          </a:xfrm>
          <a:prstGeom prst="rect">
            <a:avLst/>
          </a:prstGeom>
          <a:noFill/>
        </p:spPr>
        <p:txBody>
          <a:bodyPr wrap="square" rtlCol="0">
            <a:spAutoFit/>
          </a:bodyPr>
          <a:lstStyle/>
          <a:p>
            <a:pPr algn="just"/>
            <a:endParaRPr lang="fr-FR" b="1" dirty="0" smtClean="0"/>
          </a:p>
          <a:p>
            <a:pPr algn="just">
              <a:lnSpc>
                <a:spcPct val="200000"/>
              </a:lnSpc>
            </a:pPr>
            <a:r>
              <a:rPr lang="fr-FR" dirty="0" smtClean="0"/>
              <a:t>Cependant</a:t>
            </a:r>
            <a:r>
              <a:rPr lang="fr-FR" dirty="0"/>
              <a:t>, le premier nouveau procédé de fermentation à l'échelle industrielle à être introduit a été la fermentation acétone – butanol, </a:t>
            </a:r>
            <a:r>
              <a:rPr lang="fr-FR" dirty="0" smtClean="0"/>
              <a:t>en </a:t>
            </a:r>
            <a:r>
              <a:rPr lang="fr-FR" dirty="0"/>
              <a:t>utilisant la bactérie </a:t>
            </a:r>
            <a:r>
              <a:rPr lang="fr-FR" i="1" dirty="0" err="1"/>
              <a:t>Clostridium</a:t>
            </a:r>
            <a:r>
              <a:rPr lang="fr-FR" dirty="0"/>
              <a:t> </a:t>
            </a:r>
            <a:r>
              <a:rPr lang="fr-FR" i="1" dirty="0" err="1"/>
              <a:t>acetobutylicum</a:t>
            </a:r>
            <a:r>
              <a:rPr lang="fr-FR" dirty="0"/>
              <a:t>. </a:t>
            </a:r>
            <a:endParaRPr lang="fr-FR" dirty="0" smtClean="0"/>
          </a:p>
          <a:p>
            <a:pPr>
              <a:lnSpc>
                <a:spcPct val="200000"/>
              </a:lnSpc>
            </a:pPr>
            <a:endParaRPr lang="fr-FR" dirty="0"/>
          </a:p>
          <a:p>
            <a:pPr algn="just">
              <a:lnSpc>
                <a:spcPct val="200000"/>
              </a:lnSpc>
            </a:pPr>
            <a:r>
              <a:rPr lang="fr-FR" dirty="0" smtClean="0"/>
              <a:t>Au </a:t>
            </a:r>
            <a:r>
              <a:rPr lang="fr-FR" dirty="0"/>
              <a:t>début des années 1920, un processus de fermentation industrielle a également été introduit pour la fabrication d'acide citrique, utilisant un champignon filamenteux (moisissure), </a:t>
            </a:r>
            <a:r>
              <a:rPr lang="fr-FR" i="1" dirty="0"/>
              <a:t>Aspergillus</a:t>
            </a:r>
            <a:r>
              <a:rPr lang="fr-FR" dirty="0"/>
              <a:t> </a:t>
            </a:r>
            <a:r>
              <a:rPr lang="fr-FR" i="1" dirty="0" err="1"/>
              <a:t>niger</a:t>
            </a:r>
            <a:endParaRPr lang="fr-FR" i="1"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571604" y="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7170" name="Picture 2" descr="E:\Enseignement Universitaire\Preparation des cours\Microbiologie_industrielle\images3163H41O.jpg"/>
          <p:cNvPicPr>
            <a:picLocks noChangeAspect="1" noChangeArrowheads="1"/>
          </p:cNvPicPr>
          <p:nvPr/>
        </p:nvPicPr>
        <p:blipFill>
          <a:blip r:embed="rId3"/>
          <a:srcRect/>
          <a:stretch>
            <a:fillRect/>
          </a:stretch>
        </p:blipFill>
        <p:spPr bwMode="auto">
          <a:xfrm>
            <a:off x="1500166" y="4857760"/>
            <a:ext cx="2466975" cy="1847850"/>
          </a:xfrm>
          <a:prstGeom prst="rect">
            <a:avLst/>
          </a:prstGeom>
          <a:ln>
            <a:noFill/>
          </a:ln>
          <a:effectLst>
            <a:softEdge rad="112500"/>
          </a:effectLst>
        </p:spPr>
      </p:pic>
      <p:pic>
        <p:nvPicPr>
          <p:cNvPr id="7171" name="Picture 3" descr="E:\Enseignement Universitaire\Preparation des cours\Microbiologie_industrielle\aspergillus-niger-crycxm.jpg"/>
          <p:cNvPicPr>
            <a:picLocks noChangeAspect="1" noChangeArrowheads="1"/>
          </p:cNvPicPr>
          <p:nvPr/>
        </p:nvPicPr>
        <p:blipFill>
          <a:blip r:embed="rId4" cstate="print"/>
          <a:srcRect l="12327" t="638" r="20172" b="19175"/>
          <a:stretch>
            <a:fillRect/>
          </a:stretch>
        </p:blipFill>
        <p:spPr bwMode="auto">
          <a:xfrm>
            <a:off x="3786182" y="4643446"/>
            <a:ext cx="1995999" cy="1714512"/>
          </a:xfrm>
          <a:prstGeom prst="rect">
            <a:avLst/>
          </a:prstGeom>
          <a:ln>
            <a:noFill/>
          </a:ln>
          <a:effectLst>
            <a:softEdge rad="112500"/>
          </a:effectLst>
        </p:spPr>
      </p:pic>
      <p:pic>
        <p:nvPicPr>
          <p:cNvPr id="7172" name="Picture 4" descr="E:\Enseignement Universitaire\Preparation des cours\Microbiologie_industrielle\aspergillus niger s.jpg"/>
          <p:cNvPicPr>
            <a:picLocks noChangeAspect="1" noChangeArrowheads="1"/>
          </p:cNvPicPr>
          <p:nvPr/>
        </p:nvPicPr>
        <p:blipFill>
          <a:blip r:embed="rId5" cstate="print"/>
          <a:srcRect/>
          <a:stretch>
            <a:fillRect/>
          </a:stretch>
        </p:blipFill>
        <p:spPr bwMode="auto">
          <a:xfrm>
            <a:off x="5643570" y="4714884"/>
            <a:ext cx="3042602" cy="20145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85860"/>
            <a:ext cx="6715172" cy="2862322"/>
          </a:xfrm>
          <a:prstGeom prst="rect">
            <a:avLst/>
          </a:prstGeom>
          <a:noFill/>
        </p:spPr>
        <p:txBody>
          <a:bodyPr wrap="square" rtlCol="0">
            <a:spAutoFit/>
          </a:bodyPr>
          <a:lstStyle/>
          <a:p>
            <a:pPr algn="just">
              <a:lnSpc>
                <a:spcPct val="200000"/>
              </a:lnSpc>
            </a:pPr>
            <a:r>
              <a:rPr lang="fr-FR" dirty="0"/>
              <a:t>De nouvelles innovations dans la technologie de fermentation ont été considérablement accélérées dans les années 40 grâce aux efforts pour produire l'antibiotique pénicilline, stimulé par le besoin vital de ce médicament pendant la Seconde Guerre mondiale. </a:t>
            </a:r>
          </a:p>
          <a:p>
            <a:pPr algn="just">
              <a:lnSpc>
                <a:spcPct val="200000"/>
              </a:lnSpc>
            </a:pPr>
            <a:endParaRPr lang="fr-FR" b="1" dirty="0" smtClean="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8194" name="Picture 2" descr="E:\Enseignement Universitaire\Preparation des cours\Microbiologie_industrielle\1200px-Penicillin-core.png"/>
          <p:cNvPicPr>
            <a:picLocks noChangeAspect="1" noChangeArrowheads="1"/>
          </p:cNvPicPr>
          <p:nvPr/>
        </p:nvPicPr>
        <p:blipFill>
          <a:blip r:embed="rId3"/>
          <a:srcRect/>
          <a:stretch>
            <a:fillRect/>
          </a:stretch>
        </p:blipFill>
        <p:spPr bwMode="auto">
          <a:xfrm>
            <a:off x="5214942" y="3571876"/>
            <a:ext cx="3487729" cy="2388731"/>
          </a:xfrm>
          <a:prstGeom prst="rect">
            <a:avLst/>
          </a:prstGeom>
          <a:noFill/>
        </p:spPr>
      </p:pic>
      <p:pic>
        <p:nvPicPr>
          <p:cNvPr id="8195" name="Picture 3" descr="E:\Enseignement Universitaire\Preparation des cours\Microbiologie_industrielle\imagesWYJF45UT.jpg"/>
          <p:cNvPicPr>
            <a:picLocks noChangeAspect="1" noChangeArrowheads="1"/>
          </p:cNvPicPr>
          <p:nvPr/>
        </p:nvPicPr>
        <p:blipFill>
          <a:blip r:embed="rId4"/>
          <a:srcRect/>
          <a:stretch>
            <a:fillRect/>
          </a:stretch>
        </p:blipFill>
        <p:spPr bwMode="auto">
          <a:xfrm>
            <a:off x="1714480" y="3571876"/>
            <a:ext cx="3214706" cy="311600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85860"/>
            <a:ext cx="6715172" cy="2862322"/>
          </a:xfrm>
          <a:prstGeom prst="rect">
            <a:avLst/>
          </a:prstGeom>
          <a:noFill/>
        </p:spPr>
        <p:txBody>
          <a:bodyPr wrap="square" rtlCol="0">
            <a:spAutoFit/>
          </a:bodyPr>
          <a:lstStyle/>
          <a:p>
            <a:pPr algn="just">
              <a:lnSpc>
                <a:spcPct val="200000"/>
              </a:lnSpc>
            </a:pPr>
            <a:endParaRPr lang="fr-FR" b="1" dirty="0" smtClean="0"/>
          </a:p>
          <a:p>
            <a:pPr algn="just">
              <a:lnSpc>
                <a:spcPct val="200000"/>
              </a:lnSpc>
            </a:pPr>
            <a:r>
              <a:rPr lang="fr-FR" dirty="0"/>
              <a:t>Non seulement la production est passée rapidement d'une culture de surface à petite échelle à des fermentations submergées à grande échelle, mais elle a également permis de grandes avancées dans le développement des milieux et des souches microbiennes</a:t>
            </a:r>
            <a:r>
              <a:rPr lang="fr-FR" dirty="0" smtClean="0"/>
              <a:t>.</a:t>
            </a:r>
            <a:endParaRPr lang="fr-FR" b="1" dirty="0" smtClean="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71604" y="1214422"/>
            <a:ext cx="6715172" cy="4247317"/>
          </a:xfrm>
          <a:prstGeom prst="rect">
            <a:avLst/>
          </a:prstGeom>
          <a:noFill/>
        </p:spPr>
        <p:txBody>
          <a:bodyPr wrap="square" rtlCol="0">
            <a:spAutoFit/>
          </a:bodyPr>
          <a:lstStyle/>
          <a:p>
            <a:pPr algn="just">
              <a:lnSpc>
                <a:spcPct val="200000"/>
              </a:lnSpc>
            </a:pPr>
            <a:r>
              <a:rPr lang="fr-FR" dirty="0" smtClean="0"/>
              <a:t>Les </a:t>
            </a:r>
            <a:r>
              <a:rPr lang="fr-FR" dirty="0"/>
              <a:t>connaissances acquises ont eu un grand impact sur le développement réussi de nombreuses autres industries de fermentation. </a:t>
            </a:r>
          </a:p>
          <a:p>
            <a:pPr algn="just">
              <a:lnSpc>
                <a:spcPct val="200000"/>
              </a:lnSpc>
            </a:pPr>
            <a:r>
              <a:rPr lang="fr-FR" dirty="0" smtClean="0"/>
              <a:t>Des </a:t>
            </a:r>
            <a:r>
              <a:rPr lang="fr-FR" dirty="0"/>
              <a:t>progrès plus récents comprennent la capacité de produire des anticorps monoclonaux à des fins analytiques, diagnostiques, thérapeutiques et de purification, lancée par </a:t>
            </a:r>
            <a:r>
              <a:rPr lang="fr-FR" dirty="0" err="1"/>
              <a:t>Milstein</a:t>
            </a:r>
            <a:r>
              <a:rPr lang="fr-FR" dirty="0"/>
              <a:t> et </a:t>
            </a:r>
            <a:r>
              <a:rPr lang="fr-FR" dirty="0" err="1"/>
              <a:t>Kohler</a:t>
            </a:r>
            <a:r>
              <a:rPr lang="fr-FR" dirty="0"/>
              <a:t> au début des années 1970. </a:t>
            </a:r>
          </a:p>
          <a:p>
            <a:pPr algn="just"/>
            <a:endParaRPr lang="fr-FR" b="1" dirty="0" smtClean="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9218" name="Picture 2" descr="E:\Enseignement Universitaire\Preparation des cours\Microbiologie_industrielle\imagesVL2XNBZ2.jpg"/>
          <p:cNvPicPr>
            <a:picLocks noChangeAspect="1" noChangeArrowheads="1"/>
          </p:cNvPicPr>
          <p:nvPr/>
        </p:nvPicPr>
        <p:blipFill>
          <a:blip r:embed="rId3"/>
          <a:srcRect/>
          <a:stretch>
            <a:fillRect/>
          </a:stretch>
        </p:blipFill>
        <p:spPr bwMode="auto">
          <a:xfrm>
            <a:off x="4429124" y="4714272"/>
            <a:ext cx="3876682" cy="21437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14422"/>
            <a:ext cx="6715172" cy="3416320"/>
          </a:xfrm>
          <a:prstGeom prst="rect">
            <a:avLst/>
          </a:prstGeom>
          <a:noFill/>
        </p:spPr>
        <p:txBody>
          <a:bodyPr wrap="square" rtlCol="0">
            <a:spAutoFit/>
          </a:bodyPr>
          <a:lstStyle/>
          <a:p>
            <a:pPr algn="just">
              <a:lnSpc>
                <a:spcPct val="200000"/>
              </a:lnSpc>
            </a:pPr>
            <a:r>
              <a:rPr lang="fr-FR" dirty="0" smtClean="0"/>
              <a:t>Cependant</a:t>
            </a:r>
            <a:r>
              <a:rPr lang="fr-FR" dirty="0"/>
              <a:t>, bon nombre des plus grandes avancées ont suivi les développements massifs du génie génétique (technologie de l'ADN recombinant) au cours des 20 dernières années. </a:t>
            </a:r>
          </a:p>
          <a:p>
            <a:pPr algn="just">
              <a:lnSpc>
                <a:spcPct val="200000"/>
              </a:lnSpc>
            </a:pPr>
            <a:r>
              <a:rPr lang="fr-FR" dirty="0" smtClean="0"/>
              <a:t>Cette </a:t>
            </a:r>
            <a:r>
              <a:rPr lang="fr-FR" dirty="0"/>
              <a:t>technologie a eu, et continuera d'avoir, une énorme influence sur les procédés et produits de fermentation traditionnels, établis et nouveaux. </a:t>
            </a:r>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10242" name="Picture 2" descr="E:\Enseignement Universitaire\Preparation des cours\Microbiologie_industrielle\istockphoto-1160753778-1024x1024.jpg"/>
          <p:cNvPicPr>
            <a:picLocks noChangeAspect="1" noChangeArrowheads="1"/>
          </p:cNvPicPr>
          <p:nvPr/>
        </p:nvPicPr>
        <p:blipFill>
          <a:blip r:embed="rId3" cstate="print"/>
          <a:srcRect/>
          <a:stretch>
            <a:fillRect/>
          </a:stretch>
        </p:blipFill>
        <p:spPr bwMode="auto">
          <a:xfrm>
            <a:off x="3428992" y="4000504"/>
            <a:ext cx="4074016" cy="24431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21429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11266" name="Picture 2" descr="E:\Enseignement Universitaire\Preparation des cours\Microbiologie_industrielle\81a97e6b27e2ac9eef024f0fe33ae222a8ee8c52.png"/>
          <p:cNvPicPr>
            <a:picLocks noChangeAspect="1" noChangeArrowheads="1"/>
          </p:cNvPicPr>
          <p:nvPr/>
        </p:nvPicPr>
        <p:blipFill>
          <a:blip r:embed="rId3"/>
          <a:srcRect/>
          <a:stretch>
            <a:fillRect/>
          </a:stretch>
        </p:blipFill>
        <p:spPr bwMode="auto">
          <a:xfrm>
            <a:off x="1857356" y="714356"/>
            <a:ext cx="6286544" cy="3876675"/>
          </a:xfrm>
          <a:prstGeom prst="rect">
            <a:avLst/>
          </a:prstGeom>
          <a:noFill/>
        </p:spPr>
      </p:pic>
      <p:sp>
        <p:nvSpPr>
          <p:cNvPr id="7" name="Rectangle 6"/>
          <p:cNvSpPr/>
          <p:nvPr/>
        </p:nvSpPr>
        <p:spPr>
          <a:xfrm>
            <a:off x="1643042" y="4731136"/>
            <a:ext cx="6929486" cy="2126864"/>
          </a:xfrm>
          <a:prstGeom prst="rect">
            <a:avLst/>
          </a:prstGeom>
        </p:spPr>
        <p:txBody>
          <a:bodyPr wrap="square">
            <a:spAutoFit/>
          </a:bodyPr>
          <a:lstStyle/>
          <a:p>
            <a:pPr algn="just">
              <a:lnSpc>
                <a:spcPct val="150000"/>
              </a:lnSpc>
            </a:pPr>
            <a:r>
              <a:rPr lang="fr-FR" dirty="0">
                <a:solidFill>
                  <a:prstClr val="black"/>
                </a:solidFill>
              </a:rPr>
              <a:t>Il permet le transfert de gènes d'un organisme à un autre et permet de nouvelles approches pour l'amélioration des souches. </a:t>
            </a:r>
            <a:r>
              <a:rPr lang="fr-FR" dirty="0" smtClean="0">
                <a:solidFill>
                  <a:prstClr val="black"/>
                </a:solidFill>
              </a:rPr>
              <a:t> La </a:t>
            </a:r>
            <a:r>
              <a:rPr lang="fr-FR" dirty="0">
                <a:solidFill>
                  <a:prstClr val="black"/>
                </a:solidFill>
              </a:rPr>
              <a:t>base du transfert de gène est l'insertion d'une séquence de gène spécifique d'un organisme donneur, via un vecteur d'expression, dans un hôte approprié.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85860"/>
            <a:ext cx="6715172" cy="3139321"/>
          </a:xfrm>
          <a:prstGeom prst="rect">
            <a:avLst/>
          </a:prstGeom>
          <a:noFill/>
        </p:spPr>
        <p:txBody>
          <a:bodyPr wrap="square" rtlCol="0">
            <a:spAutoFit/>
          </a:bodyPr>
          <a:lstStyle/>
          <a:p>
            <a:pPr algn="just">
              <a:lnSpc>
                <a:spcPct val="200000"/>
              </a:lnSpc>
            </a:pPr>
            <a:r>
              <a:rPr lang="fr-FR" dirty="0" smtClean="0"/>
              <a:t>Les </a:t>
            </a:r>
            <a:r>
              <a:rPr lang="fr-FR" dirty="0"/>
              <a:t>hôtes des vecteurs d'expression peuvent être des procaryotes tels que la bactérie </a:t>
            </a:r>
            <a:r>
              <a:rPr lang="fr-FR" i="1" dirty="0"/>
              <a:t>Escherichia coli</a:t>
            </a:r>
            <a:r>
              <a:rPr lang="fr-FR" dirty="0"/>
              <a:t>; alternativement, lorsqu'un traitement post-traductionnel est requis, comme avec certaines protéines humaines, un hôte eucaryote est généralement requis, par ex. une levure.</a:t>
            </a:r>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12290" name="Picture 2" descr="E:\Enseignement Universitaire\Preparation des cours\Microbiologie_industrielle\imagesA68XJM6Y.jpg"/>
          <p:cNvPicPr>
            <a:picLocks noChangeAspect="1" noChangeArrowheads="1"/>
          </p:cNvPicPr>
          <p:nvPr/>
        </p:nvPicPr>
        <p:blipFill>
          <a:blip r:embed="rId3"/>
          <a:srcRect/>
          <a:stretch>
            <a:fillRect/>
          </a:stretch>
        </p:blipFill>
        <p:spPr bwMode="auto">
          <a:xfrm>
            <a:off x="3357554" y="3786190"/>
            <a:ext cx="4214842" cy="27946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85860"/>
            <a:ext cx="6715172" cy="3416320"/>
          </a:xfrm>
          <a:prstGeom prst="rect">
            <a:avLst/>
          </a:prstGeom>
          <a:noFill/>
        </p:spPr>
        <p:txBody>
          <a:bodyPr wrap="square" rtlCol="0">
            <a:spAutoFit/>
          </a:bodyPr>
          <a:lstStyle/>
          <a:p>
            <a:pPr algn="just"/>
            <a:endParaRPr lang="fr-FR" b="1" dirty="0" smtClean="0"/>
          </a:p>
          <a:p>
            <a:pPr>
              <a:lnSpc>
                <a:spcPct val="200000"/>
              </a:lnSpc>
            </a:pPr>
            <a:r>
              <a:rPr lang="fr-FR" dirty="0"/>
              <a:t> Une vaste gamme de produits importants, dont beaucoup étaient autrefois fabriqués par des procédés chimiques, sont maintenant produits de la manière la plus économique par des processus de fermentation microbienne et de biotransformation. </a:t>
            </a:r>
            <a:endParaRPr lang="fr-FR" dirty="0" smtClean="0"/>
          </a:p>
          <a:p>
            <a:pPr>
              <a:lnSpc>
                <a:spcPct val="200000"/>
              </a:lnSpc>
            </a:pPr>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071546"/>
            <a:ext cx="6715172" cy="3139321"/>
          </a:xfrm>
          <a:prstGeom prst="rect">
            <a:avLst/>
          </a:prstGeom>
          <a:noFill/>
        </p:spPr>
        <p:txBody>
          <a:bodyPr wrap="square" rtlCol="0">
            <a:spAutoFit/>
          </a:bodyPr>
          <a:lstStyle/>
          <a:p>
            <a:pPr algn="just">
              <a:lnSpc>
                <a:spcPct val="200000"/>
              </a:lnSpc>
            </a:pPr>
            <a:r>
              <a:rPr lang="fr-FR" dirty="0" smtClean="0"/>
              <a:t>Les </a:t>
            </a:r>
            <a:r>
              <a:rPr lang="fr-FR" dirty="0"/>
              <a:t>micro-organismes fournissent également des services précieux. Ils se sont révélés particulièrement utiles en raison de la facilité de leur culture en masse, de la vitesse de croissance, de l'utilisation de substrats bon marché qui sont dans bien des cas des déchets et de la diversité des produits potentiels. </a:t>
            </a:r>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pic>
        <p:nvPicPr>
          <p:cNvPr id="13314" name="Picture 2" descr="E:\Enseignement Universitaire\Preparation des cours\Microbiologie_industrielle\Ecoenterprise.jpg"/>
          <p:cNvPicPr>
            <a:picLocks noChangeAspect="1" noChangeArrowheads="1"/>
          </p:cNvPicPr>
          <p:nvPr/>
        </p:nvPicPr>
        <p:blipFill>
          <a:blip r:embed="rId3"/>
          <a:srcRect/>
          <a:stretch>
            <a:fillRect/>
          </a:stretch>
        </p:blipFill>
        <p:spPr bwMode="auto">
          <a:xfrm>
            <a:off x="2775012" y="4071942"/>
            <a:ext cx="6797648" cy="33988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071546"/>
            <a:ext cx="6715172" cy="2585323"/>
          </a:xfrm>
          <a:prstGeom prst="rect">
            <a:avLst/>
          </a:prstGeom>
          <a:noFill/>
        </p:spPr>
        <p:txBody>
          <a:bodyPr wrap="square" rtlCol="0">
            <a:spAutoFit/>
          </a:bodyPr>
          <a:lstStyle/>
          <a:p>
            <a:pPr>
              <a:lnSpc>
                <a:spcPct val="200000"/>
              </a:lnSpc>
            </a:pPr>
            <a:r>
              <a:rPr lang="fr-FR" dirty="0" smtClean="0"/>
              <a:t>De </a:t>
            </a:r>
            <a:r>
              <a:rPr lang="fr-FR" dirty="0"/>
              <a:t>plus, leur capacité à subir facilement des manipulations génétiques a ouvert des possibilités presque illimitées pour de nouveaux produits et services des industries de fermentation. </a:t>
            </a:r>
          </a:p>
          <a:p>
            <a:pPr>
              <a:lnSpc>
                <a:spcPct val="200000"/>
              </a:lnSpc>
            </a:pPr>
            <a:endParaRPr lang="fr-FR" dirty="0" smtClean="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pic>
        <p:nvPicPr>
          <p:cNvPr id="14338" name="Picture 2" descr="E:\Enseignement Universitaire\Preparation des cours\Microbiologie_industrielle\Genetic_engineering_logo.png"/>
          <p:cNvPicPr>
            <a:picLocks noChangeAspect="1" noChangeArrowheads="1"/>
          </p:cNvPicPr>
          <p:nvPr/>
        </p:nvPicPr>
        <p:blipFill>
          <a:blip r:embed="rId3"/>
          <a:srcRect/>
          <a:stretch>
            <a:fillRect/>
          </a:stretch>
        </p:blipFill>
        <p:spPr bwMode="auto">
          <a:xfrm>
            <a:off x="3786182" y="2533373"/>
            <a:ext cx="4594916" cy="432462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3286116" y="500042"/>
            <a:ext cx="3387466"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1. Introduction</a:t>
            </a:r>
            <a:endParaRPr lang="fr-FR" sz="2800" dirty="0">
              <a:latin typeface="+mn-lt"/>
              <a:cs typeface="+mn-cs"/>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3139321"/>
          </a:xfrm>
          <a:prstGeom prst="rect">
            <a:avLst/>
          </a:prstGeom>
          <a:noFill/>
        </p:spPr>
        <p:txBody>
          <a:bodyPr wrap="square" rtlCol="0">
            <a:spAutoFit/>
          </a:bodyPr>
          <a:lstStyle/>
          <a:p>
            <a:pPr>
              <a:lnSpc>
                <a:spcPct val="200000"/>
              </a:lnSpc>
            </a:pPr>
            <a:r>
              <a:rPr lang="fr-FR" dirty="0" smtClean="0"/>
              <a:t>Le </a:t>
            </a:r>
            <a:r>
              <a:rPr lang="fr-FR" dirty="0"/>
              <a:t>développement réussi d'un processus de fermentation nécessite des contributions majeures d'un large éventail d'autres disciplines, en particulier la biochimie, la génétique et la biologie moléculaire, la chimie, l'ingénierie chimique et des procédés, les mathématiques et la technologie informatique. </a:t>
            </a:r>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2308324"/>
          </a:xfrm>
          <a:prstGeom prst="rect">
            <a:avLst/>
          </a:prstGeom>
          <a:noFill/>
        </p:spPr>
        <p:txBody>
          <a:bodyPr wrap="square" rtlCol="0">
            <a:spAutoFit/>
          </a:bodyPr>
          <a:lstStyle/>
          <a:p>
            <a:pPr algn="just">
              <a:lnSpc>
                <a:spcPct val="200000"/>
              </a:lnSpc>
            </a:pPr>
            <a:r>
              <a:rPr lang="fr-FR" dirty="0" smtClean="0"/>
              <a:t>Une </a:t>
            </a:r>
            <a:r>
              <a:rPr lang="fr-FR" dirty="0"/>
              <a:t>opération typique implique à la fois des étapes de traitement en amont (USP) et de traitement en aval (DSP) </a:t>
            </a:r>
            <a:r>
              <a:rPr lang="fr-FR" dirty="0" smtClean="0"/>
              <a:t>(</a:t>
            </a:r>
            <a:r>
              <a:rPr lang="en-US" dirty="0" smtClean="0"/>
              <a:t>upstream </a:t>
            </a:r>
            <a:r>
              <a:rPr lang="en-US" dirty="0"/>
              <a:t>processing (USP) and downstream processing (DSP</a:t>
            </a:r>
            <a:r>
              <a:rPr lang="en-US" dirty="0" smtClean="0"/>
              <a:t>)) </a:t>
            </a:r>
            <a:r>
              <a:rPr lang="fr-FR" dirty="0" smtClean="0"/>
              <a:t>(</a:t>
            </a:r>
            <a:r>
              <a:rPr lang="fr-FR" dirty="0"/>
              <a:t>Fig. I). </a:t>
            </a:r>
            <a:endParaRPr lang="fr-FR" dirty="0" smtClean="0"/>
          </a:p>
          <a:p>
            <a:pPr algn="just">
              <a:lnSpc>
                <a:spcPct val="200000"/>
              </a:lnSpc>
            </a:pPr>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pic>
        <p:nvPicPr>
          <p:cNvPr id="7" name="Image 6"/>
          <p:cNvPicPr/>
          <p:nvPr/>
        </p:nvPicPr>
        <p:blipFill>
          <a:blip r:embed="rId3" cstate="print"/>
          <a:srcRect/>
          <a:stretch>
            <a:fillRect/>
          </a:stretch>
        </p:blipFill>
        <p:spPr bwMode="auto">
          <a:xfrm>
            <a:off x="2143108" y="1214422"/>
            <a:ext cx="5760720" cy="4865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4801314"/>
          </a:xfrm>
          <a:prstGeom prst="rect">
            <a:avLst/>
          </a:prstGeom>
          <a:noFill/>
        </p:spPr>
        <p:txBody>
          <a:bodyPr wrap="square" rtlCol="0">
            <a:spAutoFit/>
          </a:bodyPr>
          <a:lstStyle/>
          <a:p>
            <a:pPr algn="just">
              <a:lnSpc>
                <a:spcPct val="200000"/>
              </a:lnSpc>
            </a:pPr>
            <a:r>
              <a:rPr lang="fr-FR" dirty="0" smtClean="0"/>
              <a:t>L'USP </a:t>
            </a:r>
            <a:r>
              <a:rPr lang="fr-FR" dirty="0"/>
              <a:t>est associé à tous les facteurs et processus menant à </a:t>
            </a:r>
            <a:r>
              <a:rPr lang="fr-FR" dirty="0" smtClean="0"/>
              <a:t>et comprenant la fermentation, </a:t>
            </a:r>
            <a:r>
              <a:rPr lang="fr-FR" dirty="0"/>
              <a:t>et se compose de trois domaines </a:t>
            </a:r>
            <a:r>
              <a:rPr lang="fr-FR" dirty="0" smtClean="0"/>
              <a:t>principaux:</a:t>
            </a:r>
          </a:p>
          <a:p>
            <a:pPr algn="just">
              <a:lnSpc>
                <a:spcPct val="200000"/>
              </a:lnSpc>
            </a:pPr>
            <a:endParaRPr lang="fr-FR" dirty="0" smtClean="0"/>
          </a:p>
          <a:p>
            <a:pPr algn="just">
              <a:lnSpc>
                <a:spcPct val="200000"/>
              </a:lnSpc>
              <a:buFont typeface="Wingdings" pitchFamily="2" charset="2"/>
              <a:buChar char="q"/>
            </a:pPr>
            <a:r>
              <a:rPr lang="fr-FR" b="1" dirty="0" smtClean="0"/>
              <a:t>Le microorganisme producteur</a:t>
            </a:r>
          </a:p>
          <a:p>
            <a:pPr algn="just">
              <a:lnSpc>
                <a:spcPct val="200000"/>
              </a:lnSpc>
              <a:buFont typeface="Wingdings" pitchFamily="2" charset="2"/>
              <a:buChar char="q"/>
            </a:pPr>
            <a:r>
              <a:rPr lang="fr-FR" b="1" dirty="0" smtClean="0">
                <a:solidFill>
                  <a:srgbClr val="C00000"/>
                </a:solidFill>
              </a:rPr>
              <a:t>Le milieu de culture</a:t>
            </a:r>
          </a:p>
          <a:p>
            <a:pPr algn="just">
              <a:lnSpc>
                <a:spcPct val="200000"/>
              </a:lnSpc>
              <a:buFont typeface="Wingdings" pitchFamily="2" charset="2"/>
              <a:buChar char="q"/>
            </a:pPr>
            <a:r>
              <a:rPr lang="fr-FR" b="1" dirty="0" smtClean="0">
                <a:solidFill>
                  <a:schemeClr val="accent5">
                    <a:lumMod val="50000"/>
                  </a:schemeClr>
                </a:solidFill>
              </a:rPr>
              <a:t>La fermentation</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5078313"/>
          </a:xfrm>
          <a:prstGeom prst="rect">
            <a:avLst/>
          </a:prstGeom>
          <a:noFill/>
        </p:spPr>
        <p:txBody>
          <a:bodyPr wrap="square" rtlCol="0">
            <a:spAutoFit/>
          </a:bodyPr>
          <a:lstStyle/>
          <a:p>
            <a:pPr algn="just"/>
            <a:endParaRPr lang="fr-FR" b="1" dirty="0" smtClean="0"/>
          </a:p>
          <a:p>
            <a:r>
              <a:rPr lang="fr-FR" b="1" dirty="0"/>
              <a:t>1 Le micro-organisme producteur</a:t>
            </a:r>
            <a:r>
              <a:rPr lang="fr-FR" b="1" dirty="0" smtClean="0"/>
              <a:t>.</a:t>
            </a:r>
          </a:p>
          <a:p>
            <a:endParaRPr lang="fr-FR" b="1" dirty="0"/>
          </a:p>
          <a:p>
            <a:pPr algn="just">
              <a:lnSpc>
                <a:spcPct val="200000"/>
              </a:lnSpc>
            </a:pPr>
            <a:r>
              <a:rPr lang="fr-FR" dirty="0" smtClean="0"/>
              <a:t>Les </a:t>
            </a:r>
            <a:r>
              <a:rPr lang="fr-FR" dirty="0"/>
              <a:t>facteurs clés liés à cet aspect sont: la stratégie pour obtenir initialement un micro-organisme industriel approprié, l'amélioration des souches pour améliorer la productivité et le rendement, le maintien de la pureté des souches, la préparation d'un inoculum fiable et le développement continu de souches sélectionnées pour améliorer la rentabilité économique, et l’efficacité du processus. </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5078313"/>
          </a:xfrm>
          <a:prstGeom prst="rect">
            <a:avLst/>
          </a:prstGeom>
          <a:noFill/>
        </p:spPr>
        <p:txBody>
          <a:bodyPr wrap="square" rtlCol="0">
            <a:spAutoFit/>
          </a:bodyPr>
          <a:lstStyle/>
          <a:p>
            <a:pPr algn="just"/>
            <a:endParaRPr lang="fr-FR" b="1" dirty="0" smtClean="0"/>
          </a:p>
          <a:p>
            <a:r>
              <a:rPr lang="fr-FR" b="1" dirty="0"/>
              <a:t>1 Le micro-organisme </a:t>
            </a:r>
            <a:r>
              <a:rPr lang="fr-FR" b="1" dirty="0" smtClean="0"/>
              <a:t>producteur (suite)</a:t>
            </a:r>
          </a:p>
          <a:p>
            <a:endParaRPr lang="fr-FR" dirty="0"/>
          </a:p>
          <a:p>
            <a:pPr algn="just">
              <a:lnSpc>
                <a:spcPct val="200000"/>
              </a:lnSpc>
            </a:pPr>
            <a:r>
              <a:rPr lang="fr-FR" dirty="0"/>
              <a:t>Par exemple, la production de souches mutantes stables qui surproduisent largement le composé cible est souvent essentielle. Certains produits microbiens sont des métabolites primaires, produits pendant la croissance active (la </a:t>
            </a:r>
            <a:r>
              <a:rPr lang="fr-FR" dirty="0" err="1"/>
              <a:t>trophophase</a:t>
            </a:r>
            <a:r>
              <a:rPr lang="fr-FR" dirty="0"/>
              <a:t>), qui comprennent les acides aminés, les acides organiques, les vitamines et les solvants industriels tels que les alcools et l'acétone. </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85860"/>
            <a:ext cx="6715172" cy="5909310"/>
          </a:xfrm>
          <a:prstGeom prst="rect">
            <a:avLst/>
          </a:prstGeom>
          <a:noFill/>
        </p:spPr>
        <p:txBody>
          <a:bodyPr wrap="square" rtlCol="0">
            <a:spAutoFit/>
          </a:bodyPr>
          <a:lstStyle/>
          <a:p>
            <a:pPr algn="just"/>
            <a:endParaRPr lang="fr-FR" b="1" dirty="0" smtClean="0"/>
          </a:p>
          <a:p>
            <a:r>
              <a:rPr lang="fr-FR" b="1" dirty="0"/>
              <a:t>1 Le micro-organisme </a:t>
            </a:r>
            <a:r>
              <a:rPr lang="fr-FR" b="1" dirty="0" smtClean="0"/>
              <a:t>producteur (suite)</a:t>
            </a:r>
          </a:p>
          <a:p>
            <a:pPr algn="just">
              <a:lnSpc>
                <a:spcPct val="200000"/>
              </a:lnSpc>
            </a:pPr>
            <a:endParaRPr lang="fr-FR" dirty="0"/>
          </a:p>
          <a:p>
            <a:pPr algn="just">
              <a:lnSpc>
                <a:spcPct val="200000"/>
              </a:lnSpc>
            </a:pPr>
            <a:r>
              <a:rPr lang="fr-FR" dirty="0"/>
              <a:t>Cependant, bon nombre des produits industriels les plus importants sont des métabolites secondaires, qui ne sont pas essentiels à la croissance, par exemple alcaloïdes et antibiotiques. </a:t>
            </a:r>
            <a:endParaRPr lang="fr-FR" dirty="0" smtClean="0"/>
          </a:p>
          <a:p>
            <a:pPr algn="just">
              <a:lnSpc>
                <a:spcPct val="200000"/>
              </a:lnSpc>
            </a:pPr>
            <a:endParaRPr lang="fr-FR" dirty="0"/>
          </a:p>
          <a:p>
            <a:pPr algn="just">
              <a:lnSpc>
                <a:spcPct val="200000"/>
              </a:lnSpc>
            </a:pPr>
            <a:r>
              <a:rPr lang="fr-FR" dirty="0"/>
              <a:t>Ces composés sont produits dans la phase stationnaire d'une culture discontinue, après un pic de production de biomasse microbienne (l'</a:t>
            </a:r>
            <a:r>
              <a:rPr lang="fr-FR" dirty="0" err="1"/>
              <a:t>idiophase</a:t>
            </a:r>
            <a:r>
              <a:rPr lang="fr-FR" dirty="0"/>
              <a:t>). </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142984"/>
            <a:ext cx="6715172" cy="6463308"/>
          </a:xfrm>
          <a:prstGeom prst="rect">
            <a:avLst/>
          </a:prstGeom>
          <a:noFill/>
        </p:spPr>
        <p:txBody>
          <a:bodyPr wrap="square" rtlCol="0">
            <a:spAutoFit/>
          </a:bodyPr>
          <a:lstStyle/>
          <a:p>
            <a:pPr algn="just">
              <a:lnSpc>
                <a:spcPct val="200000"/>
              </a:lnSpc>
            </a:pPr>
            <a:r>
              <a:rPr lang="fr-FR" b="1" dirty="0" smtClean="0"/>
              <a:t>2 </a:t>
            </a:r>
            <a:r>
              <a:rPr lang="fr-FR" b="1" dirty="0"/>
              <a:t>Le milieu de fermentation. </a:t>
            </a:r>
          </a:p>
          <a:p>
            <a:pPr algn="just">
              <a:lnSpc>
                <a:spcPct val="200000"/>
              </a:lnSpc>
            </a:pPr>
            <a:r>
              <a:rPr lang="fr-FR" dirty="0"/>
              <a:t>La sélection de sources de carbone et d'énergie appropriées et rentables, et d'autres nutriments essentiels, ainsi que l'optimisation globale </a:t>
            </a:r>
            <a:r>
              <a:rPr lang="fr-FR"/>
              <a:t>des </a:t>
            </a:r>
            <a:r>
              <a:rPr lang="fr-FR" smtClean="0"/>
              <a:t>milieux </a:t>
            </a:r>
            <a:r>
              <a:rPr lang="fr-FR" dirty="0"/>
              <a:t>sont des aspects essentiels du développement de processus pour assurer la maximisation du rendement et du profit. </a:t>
            </a:r>
            <a:endParaRPr lang="fr-FR" dirty="0" smtClean="0"/>
          </a:p>
          <a:p>
            <a:pPr algn="just">
              <a:lnSpc>
                <a:spcPct val="200000"/>
              </a:lnSpc>
            </a:pPr>
            <a:endParaRPr lang="fr-FR" dirty="0"/>
          </a:p>
          <a:p>
            <a:pPr algn="just">
              <a:lnSpc>
                <a:spcPct val="200000"/>
              </a:lnSpc>
            </a:pPr>
            <a:r>
              <a:rPr lang="fr-FR" dirty="0"/>
              <a:t>Dans de nombreux cas, la base des milieux industriels sont les déchets d'autres procédés industriels, notamment les déchets de transformation du sucre, les déchets </a:t>
            </a:r>
            <a:r>
              <a:rPr lang="fr-FR" dirty="0" err="1"/>
              <a:t>lignocellulosiques</a:t>
            </a:r>
            <a:r>
              <a:rPr lang="fr-FR" dirty="0"/>
              <a:t>, le lactosérum et la liqueur de maïs.</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785794"/>
            <a:ext cx="7286676" cy="6463308"/>
          </a:xfrm>
          <a:prstGeom prst="rect">
            <a:avLst/>
          </a:prstGeom>
          <a:noFill/>
        </p:spPr>
        <p:txBody>
          <a:bodyPr wrap="square" rtlCol="0">
            <a:spAutoFit/>
          </a:bodyPr>
          <a:lstStyle/>
          <a:p>
            <a:r>
              <a:rPr lang="fr-FR" b="1" dirty="0"/>
              <a:t>3. La fermentation</a:t>
            </a:r>
          </a:p>
          <a:p>
            <a:r>
              <a:rPr lang="fr-FR" dirty="0"/>
              <a:t> </a:t>
            </a:r>
          </a:p>
          <a:p>
            <a:pPr algn="just">
              <a:lnSpc>
                <a:spcPct val="200000"/>
              </a:lnSpc>
            </a:pPr>
            <a:r>
              <a:rPr lang="fr-FR" dirty="0"/>
              <a:t>Les micro-organismes industriels sont normalement cultivés dans des conditions rigoureusement contrôlées développées pour optimiser la croissance de l'organisme ou la production d'un produit microbien cible. </a:t>
            </a:r>
          </a:p>
          <a:p>
            <a:pPr algn="just">
              <a:lnSpc>
                <a:spcPct val="200000"/>
              </a:lnSpc>
            </a:pPr>
            <a:r>
              <a:rPr lang="fr-FR" dirty="0"/>
              <a:t> </a:t>
            </a:r>
          </a:p>
          <a:p>
            <a:pPr algn="just">
              <a:lnSpc>
                <a:spcPct val="200000"/>
              </a:lnSpc>
            </a:pPr>
            <a:r>
              <a:rPr lang="fr-FR" dirty="0"/>
              <a:t>La synthèse des métabolites microbiens est généralement étroitement régulée par la cellule microbienne. Par conséquent, afin d'obtenir des rendements élevés, les conditions environnementales qui déclenchent les mécanismes de régulation, notamment la répression et la rétro-inhibition, doivent être évitées. </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142852"/>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85860"/>
            <a:ext cx="7286676" cy="4247317"/>
          </a:xfrm>
          <a:prstGeom prst="rect">
            <a:avLst/>
          </a:prstGeom>
          <a:noFill/>
        </p:spPr>
        <p:txBody>
          <a:bodyPr wrap="square" rtlCol="0">
            <a:spAutoFit/>
          </a:bodyPr>
          <a:lstStyle/>
          <a:p>
            <a:r>
              <a:rPr lang="fr-FR" b="1" dirty="0"/>
              <a:t>3. La fermentation</a:t>
            </a:r>
          </a:p>
          <a:p>
            <a:r>
              <a:rPr lang="fr-FR" dirty="0"/>
              <a:t> </a:t>
            </a:r>
          </a:p>
          <a:p>
            <a:pPr algn="just">
              <a:lnSpc>
                <a:spcPct val="200000"/>
              </a:lnSpc>
            </a:pPr>
            <a:r>
              <a:rPr lang="fr-FR" dirty="0"/>
              <a:t>Les fermentations sont effectuées dans de grands fermenteurs souvent avec des capacités de plusieurs milliers de litres. Celles-ci vont des réservoirs simples, qui peuvent être agités ou non, aux systèmes intégrés complexes impliquant différents niveaux de contrôle informatique. </a:t>
            </a:r>
          </a:p>
          <a:p>
            <a:pPr algn="just">
              <a:lnSpc>
                <a:spcPct val="200000"/>
              </a:lnSpc>
            </a:pPr>
            <a:r>
              <a:rPr lang="fr-FR" dirty="0"/>
              <a:t> </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357298"/>
            <a:ext cx="6715172" cy="2862322"/>
          </a:xfrm>
          <a:prstGeom prst="rect">
            <a:avLst/>
          </a:prstGeom>
          <a:noFill/>
        </p:spPr>
        <p:txBody>
          <a:bodyPr wrap="square" rtlCol="0">
            <a:spAutoFit/>
          </a:bodyPr>
          <a:lstStyle/>
          <a:p>
            <a:pPr algn="just">
              <a:lnSpc>
                <a:spcPct val="200000"/>
              </a:lnSpc>
            </a:pPr>
            <a:r>
              <a:rPr lang="fr-FR" dirty="0"/>
              <a:t>Les procédés de fermentation traditionnels, tels que ceux impliqués dans la production de produits laitiers fermentés et de boissons alcoolisées, sont pratiqués depuis des milliers d'années. </a:t>
            </a:r>
            <a:endParaRPr lang="fr-FR" dirty="0" smtClean="0"/>
          </a:p>
          <a:p>
            <a:pPr algn="just"/>
            <a:endParaRPr lang="fr-FR" dirty="0"/>
          </a:p>
          <a:p>
            <a:pPr algn="just">
              <a:lnSpc>
                <a:spcPct val="150000"/>
              </a:lnSpc>
            </a:pPr>
            <a:endParaRPr lang="fr-FR" b="1" dirty="0" smtClean="0"/>
          </a:p>
          <a:p>
            <a:pPr algn="just">
              <a:lnSpc>
                <a:spcPct val="150000"/>
              </a:lnSpc>
            </a:pPr>
            <a:endParaRPr lang="fr-FR" b="1" dirty="0" smtClean="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1026" name="Picture 2" descr="E:\Enseignement Universitaire\Preparation des cours\Microbiologie_industrielle\300px-Tomb_of_Nakht_(13).jpg"/>
          <p:cNvPicPr>
            <a:picLocks noChangeAspect="1" noChangeArrowheads="1"/>
          </p:cNvPicPr>
          <p:nvPr/>
        </p:nvPicPr>
        <p:blipFill>
          <a:blip r:embed="rId3"/>
          <a:srcRect/>
          <a:stretch>
            <a:fillRect/>
          </a:stretch>
        </p:blipFill>
        <p:spPr bwMode="auto">
          <a:xfrm>
            <a:off x="6072198" y="3429000"/>
            <a:ext cx="2847975" cy="3048000"/>
          </a:xfrm>
          <a:prstGeom prst="rect">
            <a:avLst/>
          </a:prstGeom>
          <a:noFill/>
        </p:spPr>
      </p:pic>
      <p:sp>
        <p:nvSpPr>
          <p:cNvPr id="9" name="Rectangle 8"/>
          <p:cNvSpPr/>
          <p:nvPr/>
        </p:nvSpPr>
        <p:spPr>
          <a:xfrm>
            <a:off x="1643042" y="3714752"/>
            <a:ext cx="3643338" cy="1754326"/>
          </a:xfrm>
          <a:prstGeom prst="rect">
            <a:avLst/>
          </a:prstGeom>
        </p:spPr>
        <p:txBody>
          <a:bodyPr wrap="square">
            <a:spAutoFit/>
          </a:bodyPr>
          <a:lstStyle/>
          <a:p>
            <a:pPr lvl="0" algn="just">
              <a:lnSpc>
                <a:spcPct val="150000"/>
              </a:lnSpc>
            </a:pPr>
            <a:r>
              <a:rPr lang="fr-FR" dirty="0">
                <a:solidFill>
                  <a:prstClr val="black"/>
                </a:solidFill>
              </a:rPr>
              <a:t>La Cependant, il y a moins de 150 ans, la base scientifique de ces processus a été examinée pour la première fois.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85860"/>
            <a:ext cx="7286676" cy="6186309"/>
          </a:xfrm>
          <a:prstGeom prst="rect">
            <a:avLst/>
          </a:prstGeom>
          <a:noFill/>
        </p:spPr>
        <p:txBody>
          <a:bodyPr wrap="square" rtlCol="0">
            <a:spAutoFit/>
          </a:bodyPr>
          <a:lstStyle/>
          <a:p>
            <a:r>
              <a:rPr lang="fr-FR" b="1" dirty="0"/>
              <a:t>3. La fermentation</a:t>
            </a:r>
          </a:p>
          <a:p>
            <a:pPr algn="just">
              <a:lnSpc>
                <a:spcPct val="200000"/>
              </a:lnSpc>
            </a:pPr>
            <a:endParaRPr lang="fr-FR" dirty="0" smtClean="0"/>
          </a:p>
          <a:p>
            <a:pPr algn="just">
              <a:lnSpc>
                <a:spcPct val="200000"/>
              </a:lnSpc>
            </a:pPr>
            <a:r>
              <a:rPr lang="fr-FR" dirty="0" smtClean="0"/>
              <a:t>Le </a:t>
            </a:r>
            <a:r>
              <a:rPr lang="fr-FR" dirty="0"/>
              <a:t>fermenteur et la tuyauterie associée, etc., doivent être construits en matériaux, généralement en acier inoxydable, qui peuvent être stérilisés à plusieurs reprises et qui ne réagiront pas négativement avec les micro-organismes ou avec les produits cibles. Le mode de fonctionnement de la fermentation (systèmes discontinus, </a:t>
            </a:r>
            <a:r>
              <a:rPr lang="fr-FR" dirty="0" err="1"/>
              <a:t>fed</a:t>
            </a:r>
            <a:r>
              <a:rPr lang="fr-FR" dirty="0"/>
              <a:t>-batch ou continus), la méthode d'aération et d'agitation, le cas échéant, et l'approche adoptée pour la mise à l'échelle du processus ont une influence majeure sur les performances de fermentation. </a:t>
            </a:r>
          </a:p>
          <a:p>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14422"/>
            <a:ext cx="6715172" cy="4247317"/>
          </a:xfrm>
          <a:prstGeom prst="rect">
            <a:avLst/>
          </a:prstGeom>
          <a:noFill/>
        </p:spPr>
        <p:txBody>
          <a:bodyPr wrap="square" rtlCol="0">
            <a:spAutoFit/>
          </a:bodyPr>
          <a:lstStyle/>
          <a:p>
            <a:r>
              <a:rPr lang="fr-FR" b="1" dirty="0"/>
              <a:t>3. La </a:t>
            </a:r>
            <a:r>
              <a:rPr lang="fr-FR" b="1" dirty="0" smtClean="0"/>
              <a:t>fermentation (suite)</a:t>
            </a:r>
            <a:endParaRPr lang="fr-FR" b="1" dirty="0"/>
          </a:p>
          <a:p>
            <a:pPr>
              <a:lnSpc>
                <a:spcPct val="200000"/>
              </a:lnSpc>
            </a:pPr>
            <a:r>
              <a:rPr lang="fr-FR" dirty="0"/>
              <a:t> </a:t>
            </a:r>
          </a:p>
          <a:p>
            <a:pPr algn="just">
              <a:lnSpc>
                <a:spcPct val="200000"/>
              </a:lnSpc>
            </a:pPr>
            <a:r>
              <a:rPr lang="fr-FR" dirty="0"/>
              <a:t>Le DSP conventionnel comprend tous les processus unitaires qui suivent la fermentation. Ils impliquent la récolte cellulaire, la rupture cellulaire, la purification du produit à partir d'extraits cellulaires ou du milieu de croissance et les étapes de finition. </a:t>
            </a:r>
          </a:p>
          <a:p>
            <a:pPr>
              <a:lnSpc>
                <a:spcPct val="200000"/>
              </a:lnSpc>
            </a:pPr>
            <a:endParaRPr lang="fr-FR" dirty="0"/>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214422"/>
            <a:ext cx="6715172" cy="4247317"/>
          </a:xfrm>
          <a:prstGeom prst="rect">
            <a:avLst/>
          </a:prstGeom>
          <a:noFill/>
        </p:spPr>
        <p:txBody>
          <a:bodyPr wrap="square" rtlCol="0">
            <a:spAutoFit/>
          </a:bodyPr>
          <a:lstStyle/>
          <a:p>
            <a:r>
              <a:rPr lang="fr-FR" b="1" dirty="0"/>
              <a:t>3. La </a:t>
            </a:r>
            <a:r>
              <a:rPr lang="fr-FR" b="1" dirty="0" smtClean="0"/>
              <a:t>fermentation (suite)</a:t>
            </a:r>
            <a:endParaRPr lang="fr-FR" b="1" dirty="0"/>
          </a:p>
          <a:p>
            <a:pPr>
              <a:lnSpc>
                <a:spcPct val="200000"/>
              </a:lnSpc>
            </a:pPr>
            <a:r>
              <a:rPr lang="fr-FR" dirty="0"/>
              <a:t> </a:t>
            </a:r>
            <a:endParaRPr lang="fr-FR" dirty="0" smtClean="0"/>
          </a:p>
          <a:p>
            <a:pPr algn="just">
              <a:lnSpc>
                <a:spcPct val="200000"/>
              </a:lnSpc>
            </a:pPr>
            <a:r>
              <a:rPr lang="fr-FR" dirty="0" smtClean="0"/>
              <a:t>Cependant, des tentatives sont actuellement faites pour intégrer la fermentation aux opérations DSP, ce qui augmente souvent la productivité du processus. Dans l'ensemble, le DSP doit utiliser des méthodes rapides et efficaces pour la purification du produit, tout en le maintenant sous une forme stable.</a:t>
            </a:r>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5078313"/>
          </a:xfrm>
          <a:prstGeom prst="rect">
            <a:avLst/>
          </a:prstGeom>
          <a:noFill/>
        </p:spPr>
        <p:txBody>
          <a:bodyPr wrap="square" rtlCol="0">
            <a:spAutoFit/>
          </a:bodyPr>
          <a:lstStyle/>
          <a:p>
            <a:r>
              <a:rPr lang="fr-FR" b="1" dirty="0"/>
              <a:t>3. La </a:t>
            </a:r>
            <a:r>
              <a:rPr lang="fr-FR" b="1" dirty="0" smtClean="0"/>
              <a:t>fermentation (suite)</a:t>
            </a:r>
            <a:endParaRPr lang="fr-FR" b="1" dirty="0"/>
          </a:p>
          <a:p>
            <a:r>
              <a:rPr lang="fr-FR" dirty="0"/>
              <a:t> </a:t>
            </a:r>
          </a:p>
          <a:p>
            <a:pPr>
              <a:lnSpc>
                <a:spcPct val="200000"/>
              </a:lnSpc>
            </a:pPr>
            <a:r>
              <a:rPr lang="fr-FR" dirty="0"/>
              <a:t>Ceci est particulièrement important lorsque les produits sont instables sous forme impure ou sujets à des modifications indésirables s'ils ne sont pas purifiés rapidement. </a:t>
            </a:r>
            <a:endParaRPr lang="fr-FR" dirty="0" smtClean="0"/>
          </a:p>
          <a:p>
            <a:pPr>
              <a:lnSpc>
                <a:spcPct val="200000"/>
              </a:lnSpc>
            </a:pPr>
            <a:endParaRPr lang="fr-FR" dirty="0"/>
          </a:p>
          <a:p>
            <a:pPr>
              <a:lnSpc>
                <a:spcPct val="200000"/>
              </a:lnSpc>
            </a:pPr>
            <a:r>
              <a:rPr lang="fr-FR" dirty="0" smtClean="0"/>
              <a:t>Pour </a:t>
            </a:r>
            <a:r>
              <a:rPr lang="fr-FR" dirty="0"/>
              <a:t>certains produits, notamment les enzymes, la rétention de leur activité biologique est vitale. Enfin, il doit y avoir une élimination sûre et peu coûteuse de tous les déchets générés au cours du processus. </a:t>
            </a:r>
          </a:p>
          <a:p>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044470"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357298"/>
            <a:ext cx="6715172" cy="3000821"/>
          </a:xfrm>
          <a:prstGeom prst="rect">
            <a:avLst/>
          </a:prstGeom>
          <a:noFill/>
        </p:spPr>
        <p:txBody>
          <a:bodyPr wrap="square" rtlCol="0">
            <a:spAutoFit/>
          </a:bodyPr>
          <a:lstStyle/>
          <a:p>
            <a:pPr algn="just">
              <a:lnSpc>
                <a:spcPct val="150000"/>
              </a:lnSpc>
            </a:pPr>
            <a:endParaRPr lang="fr-FR" b="1" dirty="0" smtClean="0"/>
          </a:p>
          <a:p>
            <a:pPr algn="just">
              <a:lnSpc>
                <a:spcPct val="150000"/>
              </a:lnSpc>
            </a:pPr>
            <a:r>
              <a:rPr lang="fr-FR" dirty="0" smtClean="0"/>
              <a:t>La naissance de la microbiologie industrielle a commencé en grande partie avec les études de Pasteur. En 1857, il a finalement démontré hors de tout doute que la fermentation alcoolique dans la production de bière et de vin était le résultat d'une activité microbienne, plutôt que d'être un processus chimique. </a:t>
            </a:r>
          </a:p>
          <a:p>
            <a:pPr algn="just">
              <a:lnSpc>
                <a:spcPct val="150000"/>
              </a:lnSpc>
            </a:pPr>
            <a:endParaRPr lang="fr-FR" b="1" dirty="0" smtClean="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8" name="Picture 2" descr="E:\Enseignement Universitaire\Preparation des cours\Microbiologie_industrielle\Portrait_of_Louis_Pasteur_in_his_laboratory_Wellcome_M0010355.jpg"/>
          <p:cNvPicPr>
            <a:picLocks noChangeAspect="1" noChangeArrowheads="1"/>
          </p:cNvPicPr>
          <p:nvPr/>
        </p:nvPicPr>
        <p:blipFill>
          <a:blip r:embed="rId3"/>
          <a:srcRect/>
          <a:stretch>
            <a:fillRect/>
          </a:stretch>
        </p:blipFill>
        <p:spPr bwMode="auto">
          <a:xfrm>
            <a:off x="4857752" y="3643314"/>
            <a:ext cx="3584448" cy="25045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357298"/>
            <a:ext cx="6715172" cy="2308324"/>
          </a:xfrm>
          <a:prstGeom prst="rect">
            <a:avLst/>
          </a:prstGeom>
          <a:noFill/>
        </p:spPr>
        <p:txBody>
          <a:bodyPr wrap="square" rtlCol="0">
            <a:spAutoFit/>
          </a:bodyPr>
          <a:lstStyle/>
          <a:p>
            <a:pPr algn="just">
              <a:lnSpc>
                <a:spcPct val="200000"/>
              </a:lnSpc>
            </a:pPr>
            <a:r>
              <a:rPr lang="fr-FR" dirty="0"/>
              <a:t>Avant cela, </a:t>
            </a:r>
            <a:r>
              <a:rPr lang="fr-FR" dirty="0" err="1"/>
              <a:t>Cagniard</a:t>
            </a:r>
            <a:r>
              <a:rPr lang="fr-FR" dirty="0"/>
              <a:t>-</a:t>
            </a:r>
            <a:r>
              <a:rPr lang="fr-FR" dirty="0" err="1"/>
              <a:t>Latour</a:t>
            </a:r>
            <a:r>
              <a:rPr lang="fr-FR" dirty="0"/>
              <a:t>, Schwann et plusieurs autres scientifiques notables avaient lié les activités de levure aux processus de fermentation, mais ils avaient été largement ignorés. </a:t>
            </a:r>
            <a:endParaRPr lang="fr-FR" dirty="0" smtClean="0"/>
          </a:p>
          <a:p>
            <a:pPr algn="just">
              <a:lnSpc>
                <a:spcPct val="200000"/>
              </a:lnSpc>
            </a:pPr>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3075" name="Picture 3" descr="E:\Enseignement Universitaire\Preparation des cours\Microbiologie_industrielle\Charles-Cagnards.png"/>
          <p:cNvPicPr>
            <a:picLocks noChangeAspect="1" noChangeArrowheads="1"/>
          </p:cNvPicPr>
          <p:nvPr/>
        </p:nvPicPr>
        <p:blipFill>
          <a:blip r:embed="rId3"/>
          <a:srcRect/>
          <a:stretch>
            <a:fillRect/>
          </a:stretch>
        </p:blipFill>
        <p:spPr bwMode="auto">
          <a:xfrm>
            <a:off x="5500694" y="3500438"/>
            <a:ext cx="2770186" cy="2770186"/>
          </a:xfrm>
          <a:prstGeom prst="rect">
            <a:avLst/>
          </a:prstGeom>
          <a:ln>
            <a:noFill/>
          </a:ln>
          <a:effectLst>
            <a:softEdge rad="112500"/>
          </a:effectLst>
        </p:spPr>
      </p:pic>
      <p:pic>
        <p:nvPicPr>
          <p:cNvPr id="3076" name="Picture 4" descr="E:\Enseignement Universitaire\Preparation des cours\Microbiologie_industrielle\sans-titre.png"/>
          <p:cNvPicPr>
            <a:picLocks noChangeAspect="1" noChangeArrowheads="1"/>
          </p:cNvPicPr>
          <p:nvPr/>
        </p:nvPicPr>
        <p:blipFill>
          <a:blip r:embed="rId4"/>
          <a:srcRect/>
          <a:stretch>
            <a:fillRect/>
          </a:stretch>
        </p:blipFill>
        <p:spPr bwMode="auto">
          <a:xfrm>
            <a:off x="2285984" y="3136063"/>
            <a:ext cx="2290779" cy="3166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357298"/>
            <a:ext cx="6715172" cy="2542363"/>
          </a:xfrm>
          <a:prstGeom prst="rect">
            <a:avLst/>
          </a:prstGeom>
          <a:noFill/>
        </p:spPr>
        <p:txBody>
          <a:bodyPr wrap="square" rtlCol="0">
            <a:spAutoFit/>
          </a:bodyPr>
          <a:lstStyle/>
          <a:p>
            <a:pPr algn="just">
              <a:lnSpc>
                <a:spcPct val="150000"/>
              </a:lnSpc>
            </a:pPr>
            <a:r>
              <a:rPr lang="fr-FR" dirty="0" smtClean="0"/>
              <a:t>Pasteur </a:t>
            </a:r>
            <a:r>
              <a:rPr lang="fr-FR" dirty="0"/>
              <a:t>a également noté que certains organismes pouvaient gâcher la bière et le vin et que certaines fermentations étaient aérobies, tandis que d'autres étaient anaérobies. Il a ensuite conçu le processus de pasteurisation, une contribution majeure à la conservation des aliments et des boissons, qui a été initialement développé pour conserver le vin.</a:t>
            </a:r>
            <a:endParaRPr lang="fr-FR" b="1" dirty="0" smtClean="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4098" name="Picture 2" descr="E:\Enseignement Universitaire\Preparation des cours\Microbiologie_industrielle\la-pasteurisation.jpg"/>
          <p:cNvPicPr>
            <a:picLocks noChangeAspect="1" noChangeArrowheads="1"/>
          </p:cNvPicPr>
          <p:nvPr/>
        </p:nvPicPr>
        <p:blipFill>
          <a:blip r:embed="rId3"/>
          <a:srcRect/>
          <a:stretch>
            <a:fillRect/>
          </a:stretch>
        </p:blipFill>
        <p:spPr bwMode="auto">
          <a:xfrm>
            <a:off x="3428992" y="3500438"/>
            <a:ext cx="5378451" cy="30253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500174"/>
            <a:ext cx="6715172" cy="4247317"/>
          </a:xfrm>
          <a:prstGeom prst="rect">
            <a:avLst/>
          </a:prstGeom>
          <a:noFill/>
        </p:spPr>
        <p:txBody>
          <a:bodyPr wrap="square" rtlCol="0">
            <a:spAutoFit/>
          </a:bodyPr>
          <a:lstStyle/>
          <a:p>
            <a:pPr algn="just">
              <a:lnSpc>
                <a:spcPct val="200000"/>
              </a:lnSpc>
            </a:pPr>
            <a:r>
              <a:rPr lang="fr-FR" dirty="0"/>
              <a:t>En fait, bon nombre des premières avancées de la microbiologie pure et appliquée ont été réalisées grâce à des études sur le brassage de la bière et la vinification. </a:t>
            </a:r>
            <a:endParaRPr lang="fr-FR" dirty="0" smtClean="0"/>
          </a:p>
          <a:p>
            <a:pPr algn="just">
              <a:lnSpc>
                <a:spcPct val="200000"/>
              </a:lnSpc>
            </a:pPr>
            <a:endParaRPr lang="fr-FR" dirty="0"/>
          </a:p>
          <a:p>
            <a:pPr algn="just">
              <a:lnSpc>
                <a:spcPct val="200000"/>
              </a:lnSpc>
            </a:pPr>
            <a:r>
              <a:rPr lang="fr-FR" dirty="0"/>
              <a:t>Les publications de Pasteur, Études sur le Vin (1866), Études sur la Bière (1876) et d'autres, ont été d'importants catalyseurs pour le progrès des processus de fermentation industrielle. </a:t>
            </a:r>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14480" y="1142984"/>
            <a:ext cx="6715172" cy="2585323"/>
          </a:xfrm>
          <a:prstGeom prst="rect">
            <a:avLst/>
          </a:prstGeom>
          <a:noFill/>
        </p:spPr>
        <p:txBody>
          <a:bodyPr wrap="square" rtlCol="0">
            <a:spAutoFit/>
          </a:bodyPr>
          <a:lstStyle/>
          <a:p>
            <a:pPr algn="just">
              <a:lnSpc>
                <a:spcPct val="200000"/>
              </a:lnSpc>
            </a:pPr>
            <a:r>
              <a:rPr lang="fr-FR" dirty="0"/>
              <a:t>Parmi les autres avancées qui ont suivi, aucune n'était plus importante que le développement de techniques de culture pure par Hansen à la brasserie Carlsberg au Danemark. </a:t>
            </a:r>
            <a:endParaRPr lang="fr-FR" dirty="0" smtClean="0"/>
          </a:p>
          <a:p>
            <a:pPr algn="just">
              <a:lnSpc>
                <a:spcPct val="200000"/>
              </a:lnSpc>
            </a:pPr>
            <a:endParaRPr lang="fr-FR" dirty="0"/>
          </a:p>
          <a:p>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5122" name="Picture 2" descr="E:\Enseignement Universitaire\Preparation des cours\Microbiologie_industrielle\imagesUNGIULV1.jpg"/>
          <p:cNvPicPr>
            <a:picLocks noChangeAspect="1" noChangeArrowheads="1"/>
          </p:cNvPicPr>
          <p:nvPr/>
        </p:nvPicPr>
        <p:blipFill>
          <a:blip r:embed="rId3"/>
          <a:srcRect/>
          <a:stretch>
            <a:fillRect/>
          </a:stretch>
        </p:blipFill>
        <p:spPr bwMode="auto">
          <a:xfrm>
            <a:off x="1227733" y="3571876"/>
            <a:ext cx="3048971" cy="1900239"/>
          </a:xfrm>
          <a:prstGeom prst="rect">
            <a:avLst/>
          </a:prstGeom>
          <a:ln>
            <a:noFill/>
          </a:ln>
          <a:effectLst>
            <a:softEdge rad="112500"/>
          </a:effectLst>
        </p:spPr>
      </p:pic>
      <p:sp>
        <p:nvSpPr>
          <p:cNvPr id="8" name="Rectangle 7"/>
          <p:cNvSpPr/>
          <p:nvPr/>
        </p:nvSpPr>
        <p:spPr>
          <a:xfrm>
            <a:off x="4214810" y="3000372"/>
            <a:ext cx="4929190" cy="2769989"/>
          </a:xfrm>
          <a:prstGeom prst="rect">
            <a:avLst/>
          </a:prstGeom>
        </p:spPr>
        <p:txBody>
          <a:bodyPr wrap="square">
            <a:spAutoFit/>
          </a:bodyPr>
          <a:lstStyle/>
          <a:p>
            <a:pPr lvl="0" algn="just">
              <a:lnSpc>
                <a:spcPct val="200000"/>
              </a:lnSpc>
            </a:pPr>
            <a:r>
              <a:rPr lang="fr-FR" sz="1700" dirty="0">
                <a:solidFill>
                  <a:prstClr val="black"/>
                </a:solidFill>
              </a:rPr>
              <a:t>Le brassage de souches pures a été effectué ici pour la première fois en 1883, en utilisant une levure isolée par Hansen, appelée levure Carlsberg n ° 1 </a:t>
            </a:r>
            <a:endParaRPr lang="fr-FR" sz="1700" dirty="0" smtClean="0">
              <a:solidFill>
                <a:prstClr val="black"/>
              </a:solidFill>
            </a:endParaRPr>
          </a:p>
          <a:p>
            <a:pPr lvl="0">
              <a:lnSpc>
                <a:spcPct val="200000"/>
              </a:lnSpc>
            </a:pPr>
            <a:r>
              <a:rPr lang="fr-FR" sz="1700" dirty="0" smtClean="0">
                <a:solidFill>
                  <a:prstClr val="black"/>
                </a:solidFill>
              </a:rPr>
              <a:t>(</a:t>
            </a:r>
            <a:r>
              <a:rPr lang="fr-FR" sz="1700" i="1" dirty="0">
                <a:solidFill>
                  <a:prstClr val="black"/>
                </a:solidFill>
              </a:rPr>
              <a:t>Saccharomyces</a:t>
            </a:r>
            <a:r>
              <a:rPr lang="fr-FR" sz="1700" dirty="0">
                <a:solidFill>
                  <a:prstClr val="black"/>
                </a:solidFill>
              </a:rPr>
              <a:t> </a:t>
            </a:r>
            <a:r>
              <a:rPr lang="fr-FR" sz="1700" i="1" dirty="0" err="1">
                <a:solidFill>
                  <a:prstClr val="black"/>
                </a:solidFill>
              </a:rPr>
              <a:t>carlsbergensis</a:t>
            </a:r>
            <a:r>
              <a:rPr lang="fr-FR" sz="1700" dirty="0">
                <a:solidFill>
                  <a:prstClr val="black"/>
                </a:solidFill>
              </a:rPr>
              <a:t>, maintenant classée comme une souche de </a:t>
            </a:r>
            <a:r>
              <a:rPr lang="fr-FR" sz="1700" i="1" dirty="0">
                <a:solidFill>
                  <a:prstClr val="black"/>
                </a:solidFill>
              </a:rPr>
              <a:t>Saccharomyces</a:t>
            </a:r>
            <a:r>
              <a:rPr lang="fr-FR" sz="1700" dirty="0">
                <a:solidFill>
                  <a:prstClr val="black"/>
                </a:solidFill>
              </a:rPr>
              <a:t> </a:t>
            </a:r>
            <a:r>
              <a:rPr lang="fr-FR" sz="1700" i="1" dirty="0" err="1">
                <a:solidFill>
                  <a:prstClr val="black"/>
                </a:solidFill>
              </a:rPr>
              <a:t>cerevisiae</a:t>
            </a:r>
            <a:r>
              <a:rPr lang="fr-FR" sz="1700" dirty="0">
                <a:solidFill>
                  <a:prstClr val="black"/>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57290" y="500042"/>
            <a:ext cx="7572428" cy="3139321"/>
          </a:xfrm>
          <a:prstGeom prst="rect">
            <a:avLst/>
          </a:prstGeom>
          <a:noFill/>
        </p:spPr>
        <p:txBody>
          <a:bodyPr wrap="square" rtlCol="0">
            <a:spAutoFit/>
          </a:bodyPr>
          <a:lstStyle/>
          <a:p>
            <a:pPr algn="just"/>
            <a:endParaRPr lang="fr-FR" b="1" dirty="0" smtClean="0"/>
          </a:p>
          <a:p>
            <a:pPr>
              <a:lnSpc>
                <a:spcPct val="200000"/>
              </a:lnSpc>
            </a:pPr>
            <a:r>
              <a:rPr lang="fr-FR" dirty="0"/>
              <a:t>Au début du XXe siècle, les progrès dans ce domaine ont été relativement lents. </a:t>
            </a:r>
            <a:r>
              <a:rPr lang="fr-FR" dirty="0" smtClean="0"/>
              <a:t> Au </a:t>
            </a:r>
            <a:r>
              <a:rPr lang="fr-FR" dirty="0"/>
              <a:t>tournant du siècle, des progrès importants ont été réalisés dans le traitement à grande échelle des eaux usées, permettant une amélioration significative de la santé publique dans les communautés urbaines</a:t>
            </a:r>
            <a:r>
              <a:rPr lang="fr-FR" dirty="0" smtClean="0"/>
              <a:t>.</a:t>
            </a:r>
          </a:p>
          <a:p>
            <a:pPr>
              <a:lnSpc>
                <a:spcPct val="200000"/>
              </a:lnSpc>
            </a:pPr>
            <a:endParaRPr lang="fr-FR"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571604" y="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pic>
        <p:nvPicPr>
          <p:cNvPr id="6146" name="Picture 2" descr="E:\Enseignement Universitaire\Preparation des cours\Microbiologie_industrielle\f2b9fba43e_95323_traitement-eau-cycle.jpg"/>
          <p:cNvPicPr>
            <a:picLocks noChangeAspect="1" noChangeArrowheads="1"/>
          </p:cNvPicPr>
          <p:nvPr/>
        </p:nvPicPr>
        <p:blipFill>
          <a:blip r:embed="rId3"/>
          <a:srcRect/>
          <a:stretch>
            <a:fillRect/>
          </a:stretch>
        </p:blipFill>
        <p:spPr bwMode="auto">
          <a:xfrm>
            <a:off x="4357686" y="3643314"/>
            <a:ext cx="4622800" cy="2887980"/>
          </a:xfrm>
          <a:prstGeom prst="rect">
            <a:avLst/>
          </a:prstGeom>
          <a:ln>
            <a:noFill/>
          </a:ln>
          <a:effectLst>
            <a:softEdge rad="112500"/>
          </a:effectLst>
        </p:spPr>
      </p:pic>
      <p:pic>
        <p:nvPicPr>
          <p:cNvPr id="6147" name="Picture 3" descr="E:\Enseignement Universitaire\Preparation des cours\Microbiologie_industrielle\imagesR7KW71YS.jpg"/>
          <p:cNvPicPr>
            <a:picLocks noChangeAspect="1" noChangeArrowheads="1"/>
          </p:cNvPicPr>
          <p:nvPr/>
        </p:nvPicPr>
        <p:blipFill>
          <a:blip r:embed="rId4"/>
          <a:srcRect/>
          <a:stretch>
            <a:fillRect/>
          </a:stretch>
        </p:blipFill>
        <p:spPr bwMode="auto">
          <a:xfrm>
            <a:off x="1500166" y="3214686"/>
            <a:ext cx="3488865" cy="16430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0</TotalTime>
  <Words>1435</Words>
  <Application>Microsoft Office PowerPoint</Application>
  <PresentationFormat>Affichage à l'écran (4:3)</PresentationFormat>
  <Paragraphs>130</Paragraphs>
  <Slides>33</Slides>
  <Notes>2</Notes>
  <HiddenSlides>0</HiddenSlides>
  <MMClips>0</MMClips>
  <ScaleCrop>false</ScaleCrop>
  <HeadingPairs>
    <vt:vector size="4" baseType="variant">
      <vt:variant>
        <vt:lpstr>Thème</vt:lpstr>
      </vt:variant>
      <vt:variant>
        <vt:i4>2</vt:i4>
      </vt:variant>
      <vt:variant>
        <vt:lpstr>Titres des diapositives</vt:lpstr>
      </vt:variant>
      <vt:variant>
        <vt:i4>33</vt:i4>
      </vt:variant>
    </vt:vector>
  </HeadingPairs>
  <TitlesOfParts>
    <vt:vector size="35" baseType="lpstr">
      <vt:lpstr>Rotonde</vt:lpstr>
      <vt:lpstr>1_Thème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1</cp:revision>
  <dcterms:created xsi:type="dcterms:W3CDTF">2020-03-27T21:16:46Z</dcterms:created>
  <dcterms:modified xsi:type="dcterms:W3CDTF">2020-03-27T21:17:21Z</dcterms:modified>
</cp:coreProperties>
</file>