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9" r:id="rId3"/>
    <p:sldId id="269" r:id="rId4"/>
    <p:sldId id="261" r:id="rId5"/>
    <p:sldId id="272" r:id="rId6"/>
    <p:sldId id="278" r:id="rId7"/>
    <p:sldId id="273" r:id="rId8"/>
    <p:sldId id="274" r:id="rId9"/>
    <p:sldId id="271" r:id="rId10"/>
    <p:sldId id="270" r:id="rId11"/>
    <p:sldId id="275" r:id="rId12"/>
    <p:sldId id="276" r:id="rId13"/>
    <p:sldId id="277" r:id="rId14"/>
    <p:sldId id="279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0" r:id="rId23"/>
    <p:sldId id="258" r:id="rId2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193" autoAdjust="0"/>
    <p:restoredTop sz="91296" autoAdjust="0"/>
  </p:normalViewPr>
  <p:slideViewPr>
    <p:cSldViewPr>
      <p:cViewPr varScale="1">
        <p:scale>
          <a:sx n="45" d="100"/>
          <a:sy n="45" d="100"/>
        </p:scale>
        <p:origin x="-11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B4FA47-7816-46A8-A521-D9894228CA78}" type="datetimeFigureOut">
              <a:rPr lang="fr-FR" smtClean="0"/>
              <a:pPr/>
              <a:t>02/05/2021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4BF2CE-1BAB-448F-8F11-8E008D0AC6C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F2CE-1BAB-448F-8F11-8E008D0AC6C9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F2CE-1BAB-448F-8F11-8E008D0AC6C9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F2CE-1BAB-448F-8F11-8E008D0AC6C9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F2CE-1BAB-448F-8F11-8E008D0AC6C9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F2CE-1BAB-448F-8F11-8E008D0AC6C9}" type="slidenum">
              <a:rPr lang="fr-FR" smtClean="0"/>
              <a:pPr/>
              <a:t>17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F2CE-1BAB-448F-8F11-8E008D0AC6C9}" type="slidenum">
              <a:rPr lang="fr-FR" smtClean="0"/>
              <a:pPr/>
              <a:t>18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F2CE-1BAB-448F-8F11-8E008D0AC6C9}" type="slidenum">
              <a:rPr lang="fr-FR" smtClean="0"/>
              <a:pPr/>
              <a:t>19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F2CE-1BAB-448F-8F11-8E008D0AC6C9}" type="slidenum">
              <a:rPr lang="fr-FR" smtClean="0"/>
              <a:pPr/>
              <a:t>20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F2CE-1BAB-448F-8F11-8E008D0AC6C9}" type="slidenum">
              <a:rPr lang="fr-FR" smtClean="0"/>
              <a:pPr/>
              <a:t>21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A746-7886-4D40-8352-26CE70AAD3D1}" type="datetimeFigureOut">
              <a:rPr lang="fr-FR" smtClean="0"/>
              <a:pPr/>
              <a:t>02/05/2021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C8C76-3FC9-4B7B-A2FD-4FD51A80FB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A746-7886-4D40-8352-26CE70AAD3D1}" type="datetimeFigureOut">
              <a:rPr lang="fr-FR" smtClean="0"/>
              <a:pPr/>
              <a:t>02/05/2021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C8C76-3FC9-4B7B-A2FD-4FD51A80FB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A746-7886-4D40-8352-26CE70AAD3D1}" type="datetimeFigureOut">
              <a:rPr lang="fr-FR" smtClean="0"/>
              <a:pPr/>
              <a:t>02/05/2021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C8C76-3FC9-4B7B-A2FD-4FD51A80FB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A746-7886-4D40-8352-26CE70AAD3D1}" type="datetimeFigureOut">
              <a:rPr lang="fr-FR" smtClean="0"/>
              <a:pPr/>
              <a:t>02/05/2021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C8C76-3FC9-4B7B-A2FD-4FD51A80FB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A746-7886-4D40-8352-26CE70AAD3D1}" type="datetimeFigureOut">
              <a:rPr lang="fr-FR" smtClean="0"/>
              <a:pPr/>
              <a:t>02/05/2021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C8C76-3FC9-4B7B-A2FD-4FD51A80FB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A746-7886-4D40-8352-26CE70AAD3D1}" type="datetimeFigureOut">
              <a:rPr lang="fr-FR" smtClean="0"/>
              <a:pPr/>
              <a:t>02/05/2021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C8C76-3FC9-4B7B-A2FD-4FD51A80FB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A746-7886-4D40-8352-26CE70AAD3D1}" type="datetimeFigureOut">
              <a:rPr lang="fr-FR" smtClean="0"/>
              <a:pPr/>
              <a:t>02/05/2021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C8C76-3FC9-4B7B-A2FD-4FD51A80FB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A746-7886-4D40-8352-26CE70AAD3D1}" type="datetimeFigureOut">
              <a:rPr lang="fr-FR" smtClean="0"/>
              <a:pPr/>
              <a:t>02/05/2021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C8C76-3FC9-4B7B-A2FD-4FD51A80FB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A746-7886-4D40-8352-26CE70AAD3D1}" type="datetimeFigureOut">
              <a:rPr lang="fr-FR" smtClean="0"/>
              <a:pPr/>
              <a:t>02/05/2021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C8C76-3FC9-4B7B-A2FD-4FD51A80FB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A746-7886-4D40-8352-26CE70AAD3D1}" type="datetimeFigureOut">
              <a:rPr lang="fr-FR" smtClean="0"/>
              <a:pPr/>
              <a:t>02/05/2021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C8C76-3FC9-4B7B-A2FD-4FD51A80FB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A746-7886-4D40-8352-26CE70AAD3D1}" type="datetimeFigureOut">
              <a:rPr lang="fr-FR" smtClean="0"/>
              <a:pPr/>
              <a:t>02/05/2021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C8C76-3FC9-4B7B-A2FD-4FD51A80FB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0A746-7886-4D40-8352-26CE70AAD3D1}" type="datetimeFigureOut">
              <a:rPr lang="fr-FR" smtClean="0"/>
              <a:pPr/>
              <a:t>02/05/2021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C8C76-3FC9-4B7B-A2FD-4FD51A80FB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1785926"/>
            <a:ext cx="7772400" cy="1470025"/>
          </a:xfrm>
        </p:spPr>
        <p:txBody>
          <a:bodyPr/>
          <a:lstStyle/>
          <a:p>
            <a:r>
              <a:rPr lang="fr-FR" b="1" dirty="0" smtClean="0"/>
              <a:t>La Catalyse   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57290" y="3390912"/>
            <a:ext cx="6400800" cy="1752600"/>
          </a:xfrm>
        </p:spPr>
        <p:txBody>
          <a:bodyPr>
            <a:noAutofit/>
          </a:bodyPr>
          <a:lstStyle/>
          <a:p>
            <a:pPr marL="514350" indent="-514350" algn="l">
              <a:buAutoNum type="arabicPeriod"/>
            </a:pPr>
            <a:r>
              <a:rPr lang="fr-FR" sz="2400" b="1" u="sng" dirty="0" smtClean="0">
                <a:solidFill>
                  <a:srgbClr val="0070C0"/>
                </a:solidFill>
              </a:rPr>
              <a:t>catalyse et les catalyseurs</a:t>
            </a:r>
          </a:p>
          <a:p>
            <a:pPr marL="514350" indent="-514350" algn="l">
              <a:buAutoNum type="arabicPeriod"/>
            </a:pPr>
            <a:r>
              <a:rPr lang="fr-FR" sz="2400" b="1" u="sng" dirty="0" smtClean="0">
                <a:solidFill>
                  <a:srgbClr val="0070C0"/>
                </a:solidFill>
              </a:rPr>
              <a:t>Mécanisme d’action d’un catalyseur</a:t>
            </a:r>
          </a:p>
          <a:p>
            <a:pPr marL="514350" indent="-514350" algn="l">
              <a:buAutoNum type="arabicPeriod"/>
            </a:pPr>
            <a:r>
              <a:rPr lang="fr-FR" sz="2400" b="1" u="sng" dirty="0" smtClean="0">
                <a:solidFill>
                  <a:srgbClr val="0070C0"/>
                </a:solidFill>
              </a:rPr>
              <a:t>Catalyse Homogène</a:t>
            </a:r>
            <a:endParaRPr lang="fr-FR" sz="2400" b="1" dirty="0" smtClean="0">
              <a:solidFill>
                <a:srgbClr val="0070C0"/>
              </a:solidFill>
            </a:endParaRPr>
          </a:p>
          <a:p>
            <a:pPr lvl="2" algn="l">
              <a:buFont typeface="Arial" pitchFamily="34" charset="0"/>
              <a:buChar char="•"/>
            </a:pPr>
            <a:r>
              <a:rPr lang="fr-FR" b="1" dirty="0" smtClean="0">
                <a:solidFill>
                  <a:srgbClr val="0070C0"/>
                </a:solidFill>
              </a:rPr>
              <a:t>Catalyse acido-basique</a:t>
            </a:r>
          </a:p>
          <a:p>
            <a:pPr lvl="2" algn="l">
              <a:buFont typeface="Arial" pitchFamily="34" charset="0"/>
              <a:buChar char="•"/>
            </a:pPr>
            <a:r>
              <a:rPr lang="fr-FR" b="1" dirty="0" smtClean="0">
                <a:solidFill>
                  <a:srgbClr val="0070C0"/>
                </a:solidFill>
              </a:rPr>
              <a:t> Catalyse oxydoréduction</a:t>
            </a:r>
          </a:p>
          <a:p>
            <a:pPr lvl="2" algn="l">
              <a:buFont typeface="Arial" pitchFamily="34" charset="0"/>
              <a:buChar char="•"/>
            </a:pPr>
            <a:r>
              <a:rPr lang="fr-FR" b="1" dirty="0" smtClean="0">
                <a:solidFill>
                  <a:srgbClr val="0070C0"/>
                </a:solidFill>
              </a:rPr>
              <a:t> Catalyse enzymatique</a:t>
            </a:r>
          </a:p>
          <a:p>
            <a:pPr lvl="2" algn="l">
              <a:buFont typeface="Arial" pitchFamily="34" charset="0"/>
              <a:buChar char="•"/>
            </a:pPr>
            <a:r>
              <a:rPr lang="fr-FR" b="1" dirty="0" smtClean="0">
                <a:solidFill>
                  <a:srgbClr val="0070C0"/>
                </a:solidFill>
              </a:rPr>
              <a:t> Autocatalyse</a:t>
            </a:r>
            <a:endParaRPr lang="fr-FR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916832"/>
            <a:ext cx="6840760" cy="88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3140968"/>
            <a:ext cx="5112568" cy="883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91680" y="5013176"/>
            <a:ext cx="4383707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23528" y="1412776"/>
            <a:ext cx="63367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 smtClean="0"/>
              <a:t>En introduisant cette expression dans la précédente, on obtient la concentration en complexe :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323528" y="2708920"/>
            <a:ext cx="65344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La vitesse de formation du produit P est finalement :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251520" y="4077072"/>
            <a:ext cx="64087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 smtClean="0"/>
              <a:t>Cette équation se réarrange en divisant le numérateur et le dénominateur par k</a:t>
            </a:r>
            <a:r>
              <a:rPr lang="fr-FR" baseline="-25000" dirty="0" smtClean="0"/>
              <a:t>1</a:t>
            </a:r>
            <a:r>
              <a:rPr lang="fr-FR" dirty="0" smtClean="0"/>
              <a:t>, ce qui fait apparaitre la </a:t>
            </a:r>
            <a:r>
              <a:rPr lang="fr-FR" b="1" dirty="0" smtClean="0"/>
              <a:t>constante de </a:t>
            </a:r>
            <a:r>
              <a:rPr lang="fr-FR" b="1" dirty="0" err="1" smtClean="0"/>
              <a:t>Michaelis</a:t>
            </a:r>
            <a:r>
              <a:rPr lang="fr-FR" b="1" dirty="0" smtClean="0"/>
              <a:t> K</a:t>
            </a:r>
            <a:r>
              <a:rPr lang="fr-FR" b="1" baseline="-25000" dirty="0" smtClean="0"/>
              <a:t>M</a:t>
            </a:r>
            <a:r>
              <a:rPr lang="fr-FR" b="1" dirty="0" smtClean="0"/>
              <a:t> </a:t>
            </a:r>
            <a:r>
              <a:rPr lang="fr-FR" dirty="0" smtClean="0"/>
              <a:t>:</a:t>
            </a:r>
            <a:endParaRPr lang="fr-FR" dirty="0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785794"/>
          </a:xfrm>
        </p:spPr>
        <p:txBody>
          <a:bodyPr>
            <a:normAutofit/>
          </a:bodyPr>
          <a:lstStyle/>
          <a:p>
            <a:r>
              <a:rPr lang="fr-FR" sz="2800" u="sng" dirty="0" smtClean="0"/>
              <a:t>3.3. La catalyse enzymatique.</a:t>
            </a:r>
            <a:endParaRPr lang="fr-FR" sz="3200" u="sng" dirty="0"/>
          </a:p>
        </p:txBody>
      </p:sp>
      <p:sp>
        <p:nvSpPr>
          <p:cNvPr id="12" name="Rectangle 11"/>
          <p:cNvSpPr/>
          <p:nvPr/>
        </p:nvSpPr>
        <p:spPr>
          <a:xfrm>
            <a:off x="179512" y="692696"/>
            <a:ext cx="43713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u="sng" dirty="0" smtClean="0"/>
              <a:t>Modèle de </a:t>
            </a:r>
            <a:r>
              <a:rPr lang="fr-FR" sz="2000" b="1" u="sng" dirty="0" err="1" smtClean="0"/>
              <a:t>Michaelis</a:t>
            </a:r>
            <a:r>
              <a:rPr lang="fr-FR" sz="2000" b="1" u="sng" dirty="0" smtClean="0"/>
              <a:t> et </a:t>
            </a:r>
            <a:r>
              <a:rPr lang="fr-FR" sz="2000" b="1" u="sng" dirty="0" err="1" smtClean="0"/>
              <a:t>Menten</a:t>
            </a:r>
            <a:r>
              <a:rPr lang="fr-FR" sz="2000" b="1" u="sng" dirty="0" smtClean="0"/>
              <a:t>. </a:t>
            </a:r>
            <a:r>
              <a:rPr lang="fr-FR" sz="2000" dirty="0" smtClean="0"/>
              <a:t>(suite)</a:t>
            </a:r>
            <a:endParaRPr lang="fr-FR" sz="20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24328" y="1484784"/>
            <a:ext cx="1228725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785794"/>
          </a:xfrm>
        </p:spPr>
        <p:txBody>
          <a:bodyPr>
            <a:normAutofit/>
          </a:bodyPr>
          <a:lstStyle/>
          <a:p>
            <a:r>
              <a:rPr lang="fr-FR" sz="2800" u="sng" dirty="0" smtClean="0"/>
              <a:t>3.3. La catalyse enzymatique.</a:t>
            </a:r>
            <a:endParaRPr lang="fr-FR" sz="3200" u="sng" dirty="0"/>
          </a:p>
        </p:txBody>
      </p:sp>
      <p:sp>
        <p:nvSpPr>
          <p:cNvPr id="12" name="Rectangle 11"/>
          <p:cNvSpPr/>
          <p:nvPr/>
        </p:nvSpPr>
        <p:spPr>
          <a:xfrm>
            <a:off x="179512" y="692696"/>
            <a:ext cx="44242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u="sng" dirty="0" smtClean="0"/>
              <a:t>Modèle de </a:t>
            </a:r>
            <a:r>
              <a:rPr lang="fr-FR" sz="2000" b="1" u="sng" dirty="0" err="1" smtClean="0"/>
              <a:t>Michaelis</a:t>
            </a:r>
            <a:r>
              <a:rPr lang="fr-FR" sz="2000" b="1" u="sng" dirty="0" smtClean="0"/>
              <a:t> et </a:t>
            </a:r>
            <a:r>
              <a:rPr lang="fr-FR" sz="2000" b="1" u="sng" dirty="0" err="1" smtClean="0"/>
              <a:t>Menten</a:t>
            </a:r>
            <a:r>
              <a:rPr lang="fr-FR" sz="2000" dirty="0" smtClean="0"/>
              <a:t>. (suite) </a:t>
            </a:r>
            <a:endParaRPr lang="fr-FR" sz="2000" dirty="0"/>
          </a:p>
        </p:txBody>
      </p:sp>
      <p:sp>
        <p:nvSpPr>
          <p:cNvPr id="14" name="Rectangle 13"/>
          <p:cNvSpPr/>
          <p:nvPr/>
        </p:nvSpPr>
        <p:spPr>
          <a:xfrm>
            <a:off x="0" y="3861048"/>
            <a:ext cx="46440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Les paramètres K</a:t>
            </a:r>
            <a:r>
              <a:rPr lang="fr-FR" baseline="-25000" dirty="0" smtClean="0"/>
              <a:t>M</a:t>
            </a:r>
            <a:r>
              <a:rPr lang="fr-FR" dirty="0" smtClean="0"/>
              <a:t> et V</a:t>
            </a:r>
            <a:r>
              <a:rPr lang="fr-FR" baseline="-25000" dirty="0" smtClean="0"/>
              <a:t>M</a:t>
            </a:r>
            <a:r>
              <a:rPr lang="fr-FR" dirty="0" smtClean="0"/>
              <a:t> peuvent être déterminés en </a:t>
            </a:r>
            <a:r>
              <a:rPr lang="fr-FR" b="1" dirty="0" err="1" smtClean="0"/>
              <a:t>linéarisant</a:t>
            </a:r>
            <a:r>
              <a:rPr lang="fr-FR" b="1" dirty="0" smtClean="0"/>
              <a:t> l</a:t>
            </a:r>
            <a:r>
              <a:rPr lang="fr-FR" dirty="0" smtClean="0"/>
              <a:t>a loi de vitesse. Ceci peut se faire par la méthode de </a:t>
            </a:r>
            <a:r>
              <a:rPr lang="fr-FR" dirty="0" err="1" smtClean="0"/>
              <a:t>Lineweaver</a:t>
            </a:r>
            <a:r>
              <a:rPr lang="fr-FR" dirty="0" smtClean="0"/>
              <a:t> et Burke, qui consiste à calculer 1/v :</a:t>
            </a:r>
            <a:endParaRPr lang="fr-F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5085184"/>
            <a:ext cx="264795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876" y="4077072"/>
            <a:ext cx="5333124" cy="256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4"/>
          <p:cNvSpPr/>
          <p:nvPr/>
        </p:nvSpPr>
        <p:spPr>
          <a:xfrm>
            <a:off x="0" y="5890046"/>
            <a:ext cx="44644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 smtClean="0"/>
              <a:t>Le tracé de 1/v en fonction de 1/[S] est une droite dont la pente vaut K</a:t>
            </a:r>
            <a:r>
              <a:rPr lang="fr-FR" baseline="-25000" dirty="0" smtClean="0"/>
              <a:t>M</a:t>
            </a:r>
            <a:r>
              <a:rPr lang="fr-FR" dirty="0" smtClean="0"/>
              <a:t>/V</a:t>
            </a:r>
            <a:r>
              <a:rPr lang="fr-FR" baseline="-25000" dirty="0" smtClean="0"/>
              <a:t>M</a:t>
            </a:r>
            <a:r>
              <a:rPr lang="fr-FR" dirty="0" smtClean="0"/>
              <a:t> et l’ordonnée à l’origine 1/V</a:t>
            </a:r>
            <a:r>
              <a:rPr lang="fr-FR" baseline="-25000" dirty="0" smtClean="0"/>
              <a:t>M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25963" y="836712"/>
            <a:ext cx="4018037" cy="2935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5"/>
          <p:cNvSpPr/>
          <p:nvPr/>
        </p:nvSpPr>
        <p:spPr>
          <a:xfrm>
            <a:off x="0" y="1052736"/>
            <a:ext cx="493204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 smtClean="0"/>
              <a:t>Cette loi de vitesse interprète correctement les résultats expérimentaux :</a:t>
            </a:r>
          </a:p>
          <a:p>
            <a:pPr algn="just"/>
            <a:r>
              <a:rPr lang="fr-FR" dirty="0" smtClean="0"/>
              <a:t>• la réaction est </a:t>
            </a:r>
            <a:r>
              <a:rPr lang="fr-FR" b="1" dirty="0" smtClean="0"/>
              <a:t>d’ordre 1</a:t>
            </a:r>
            <a:r>
              <a:rPr lang="fr-FR" dirty="0" smtClean="0"/>
              <a:t> par rapport à </a:t>
            </a:r>
            <a:r>
              <a:rPr lang="fr-FR" b="1" dirty="0" smtClean="0"/>
              <a:t>l’enzyme</a:t>
            </a:r>
            <a:r>
              <a:rPr lang="fr-FR" dirty="0" smtClean="0"/>
              <a:t>, qui apparait au numérateur dans V</a:t>
            </a:r>
            <a:r>
              <a:rPr lang="fr-FR" baseline="-25000" dirty="0" smtClean="0"/>
              <a:t>M</a:t>
            </a:r>
            <a:r>
              <a:rPr lang="fr-FR" dirty="0" smtClean="0"/>
              <a:t>,</a:t>
            </a:r>
          </a:p>
          <a:p>
            <a:pPr algn="just"/>
            <a:r>
              <a:rPr lang="fr-FR" dirty="0" smtClean="0"/>
              <a:t>• la réaction est </a:t>
            </a:r>
            <a:r>
              <a:rPr lang="fr-FR" b="1" dirty="0" smtClean="0"/>
              <a:t>sans ordre </a:t>
            </a:r>
            <a:r>
              <a:rPr lang="fr-FR" dirty="0" smtClean="0"/>
              <a:t>par rapport au </a:t>
            </a:r>
            <a:r>
              <a:rPr lang="fr-FR" b="1" dirty="0" smtClean="0"/>
              <a:t>substrat</a:t>
            </a:r>
            <a:r>
              <a:rPr lang="fr-FR" dirty="0" smtClean="0"/>
              <a:t> dans le cas général,</a:t>
            </a:r>
          </a:p>
          <a:p>
            <a:pPr algn="just"/>
            <a:r>
              <a:rPr lang="fr-FR" dirty="0" smtClean="0"/>
              <a:t>• la réaction est </a:t>
            </a:r>
            <a:r>
              <a:rPr lang="fr-FR" b="1" dirty="0" smtClean="0"/>
              <a:t>d’ordre 1 </a:t>
            </a:r>
            <a:r>
              <a:rPr lang="fr-FR" dirty="0" smtClean="0"/>
              <a:t>par rapport au </a:t>
            </a:r>
            <a:r>
              <a:rPr lang="fr-FR" b="1" dirty="0" smtClean="0"/>
              <a:t>substrat</a:t>
            </a:r>
            <a:r>
              <a:rPr lang="fr-FR" dirty="0" smtClean="0"/>
              <a:t> si celui-ci est en faible quantité, donc si sa concentration est négligeable devant K</a:t>
            </a:r>
            <a:r>
              <a:rPr lang="fr-FR" baseline="-25000" dirty="0" smtClean="0"/>
              <a:t>M</a:t>
            </a:r>
            <a:r>
              <a:rPr lang="fr-FR" dirty="0" smtClean="0"/>
              <a:t>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785794"/>
          </a:xfrm>
        </p:spPr>
        <p:txBody>
          <a:bodyPr>
            <a:normAutofit/>
          </a:bodyPr>
          <a:lstStyle/>
          <a:p>
            <a:r>
              <a:rPr lang="fr-FR" sz="2800" u="sng" dirty="0" smtClean="0"/>
              <a:t>3.3. La catalyse enzymatique.</a:t>
            </a:r>
            <a:endParaRPr lang="fr-FR" sz="3200" u="sng" dirty="0"/>
          </a:p>
        </p:txBody>
      </p:sp>
      <p:sp>
        <p:nvSpPr>
          <p:cNvPr id="8" name="Rectangle 7"/>
          <p:cNvSpPr/>
          <p:nvPr/>
        </p:nvSpPr>
        <p:spPr>
          <a:xfrm>
            <a:off x="179512" y="908720"/>
            <a:ext cx="38155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u="sng" dirty="0" smtClean="0"/>
              <a:t>Interprétation physique de V</a:t>
            </a:r>
            <a:r>
              <a:rPr lang="fr-FR" u="sng" baseline="-25000" dirty="0" smtClean="0"/>
              <a:t>M</a:t>
            </a:r>
            <a:r>
              <a:rPr lang="fr-FR" b="1" u="sng" dirty="0" smtClean="0"/>
              <a:t> et K</a:t>
            </a:r>
            <a:r>
              <a:rPr lang="fr-FR" u="sng" baseline="-25000" dirty="0" smtClean="0"/>
              <a:t>M</a:t>
            </a:r>
            <a:r>
              <a:rPr lang="fr-FR" b="1" u="sng" dirty="0" smtClean="0"/>
              <a:t>.</a:t>
            </a:r>
            <a:endParaRPr lang="fr-FR" b="1" u="sng" dirty="0"/>
          </a:p>
        </p:txBody>
      </p:sp>
      <p:sp>
        <p:nvSpPr>
          <p:cNvPr id="9" name="Rectangle 8"/>
          <p:cNvSpPr/>
          <p:nvPr/>
        </p:nvSpPr>
        <p:spPr>
          <a:xfrm>
            <a:off x="179512" y="1136933"/>
            <a:ext cx="849694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b="1" dirty="0" smtClean="0"/>
          </a:p>
          <a:p>
            <a:pPr algn="just"/>
            <a:r>
              <a:rPr lang="fr-FR" b="1" dirty="0" smtClean="0"/>
              <a:t>Vitesse maximale.</a:t>
            </a:r>
          </a:p>
          <a:p>
            <a:pPr algn="just"/>
            <a:r>
              <a:rPr lang="fr-FR" dirty="0" smtClean="0"/>
              <a:t>Afin d’augmenter la vitesse de la réaction, on peut augmenter la concentration en substrat S. On constate cependant que la vitesse tend vers une valeur maximum, qui n’est autre que V</a:t>
            </a:r>
            <a:r>
              <a:rPr lang="fr-FR" baseline="-25000" dirty="0" smtClean="0"/>
              <a:t>M</a:t>
            </a:r>
            <a:r>
              <a:rPr lang="fr-FR" dirty="0" smtClean="0"/>
              <a:t> ; en effet :</a:t>
            </a:r>
          </a:p>
          <a:p>
            <a:pPr algn="just"/>
            <a:endParaRPr lang="fr-FR" dirty="0" smtClean="0"/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Or, la vitesse de la réaction est v</a:t>
            </a:r>
            <a:r>
              <a:rPr lang="fr-FR" baseline="-25000" dirty="0" smtClean="0"/>
              <a:t>2</a:t>
            </a:r>
            <a:r>
              <a:rPr lang="fr-FR" dirty="0" smtClean="0"/>
              <a:t>  ; on en déduit donc que, lorsque la vitesse est maximale :</a:t>
            </a:r>
          </a:p>
          <a:p>
            <a:pPr algn="just"/>
            <a:endParaRPr lang="fr-FR" dirty="0" smtClean="0"/>
          </a:p>
          <a:p>
            <a:pPr algn="just"/>
            <a:endParaRPr lang="fr-FR" dirty="0" smtClean="0"/>
          </a:p>
          <a:p>
            <a:pPr algn="just"/>
            <a:endParaRPr lang="fr-FR" dirty="0" smtClean="0"/>
          </a:p>
          <a:p>
            <a:pPr algn="just"/>
            <a:endParaRPr lang="fr-FR" dirty="0" smtClean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99792" y="2132856"/>
            <a:ext cx="4320480" cy="981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645024"/>
            <a:ext cx="559605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179512" y="4437112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fr-FR" dirty="0" smtClean="0"/>
              <a:t>c’est-à-dire que toutes les molécules d’</a:t>
            </a:r>
            <a:r>
              <a:rPr lang="fr-FR" b="1" dirty="0" smtClean="0"/>
              <a:t>enzymes</a:t>
            </a:r>
            <a:r>
              <a:rPr lang="fr-FR" dirty="0" smtClean="0"/>
              <a:t> sont sous forme de </a:t>
            </a:r>
            <a:r>
              <a:rPr lang="fr-FR" b="1" dirty="0" smtClean="0"/>
              <a:t>complexe</a:t>
            </a:r>
            <a:r>
              <a:rPr lang="fr-FR" dirty="0" smtClean="0"/>
              <a:t>. La vitesse est logiquement l</a:t>
            </a:r>
            <a:r>
              <a:rPr lang="fr-FR" b="1" dirty="0" smtClean="0"/>
              <a:t>imitée</a:t>
            </a:r>
            <a:r>
              <a:rPr lang="fr-FR" dirty="0" smtClean="0"/>
              <a:t> par la quantité d’enzymes disponible : la vitesse de la réaction ne peut plus augmenter dès lors que tous les sites actifs des enzymes sont occupés.</a:t>
            </a:r>
            <a:endParaRPr lang="fr-FR" dirty="0"/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87623" y="3933057"/>
            <a:ext cx="4656377" cy="2924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785794"/>
          </a:xfrm>
        </p:spPr>
        <p:txBody>
          <a:bodyPr>
            <a:normAutofit/>
          </a:bodyPr>
          <a:lstStyle/>
          <a:p>
            <a:r>
              <a:rPr lang="fr-FR" sz="2800" u="sng" dirty="0" smtClean="0"/>
              <a:t>La catalyse enzymatique.</a:t>
            </a:r>
            <a:endParaRPr lang="fr-FR" sz="3200" u="sng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836712"/>
            <a:ext cx="8985703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785794"/>
          </a:xfrm>
        </p:spPr>
        <p:txBody>
          <a:bodyPr>
            <a:normAutofit/>
          </a:bodyPr>
          <a:lstStyle/>
          <a:p>
            <a:r>
              <a:rPr lang="fr-FR" sz="2800" dirty="0" smtClean="0"/>
              <a:t> </a:t>
            </a:r>
            <a:r>
              <a:rPr lang="fr-FR" sz="2800" u="sng" dirty="0" smtClean="0"/>
              <a:t>Récupération du catalyseur </a:t>
            </a:r>
            <a:endParaRPr lang="fr-FR" sz="3200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556792"/>
            <a:ext cx="8515320" cy="453650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000" dirty="0" smtClean="0"/>
              <a:t>Dans </a:t>
            </a:r>
            <a:r>
              <a:rPr lang="fr-FR" sz="2000" dirty="0"/>
              <a:t>la mesure où le catalyseur </a:t>
            </a:r>
            <a:r>
              <a:rPr lang="fr-FR" sz="2000" b="1" dirty="0"/>
              <a:t>n’intervient pas </a:t>
            </a:r>
            <a:r>
              <a:rPr lang="fr-FR" sz="2000" dirty="0"/>
              <a:t>dans le </a:t>
            </a:r>
            <a:r>
              <a:rPr lang="fr-FR" sz="2000" b="1" dirty="0"/>
              <a:t>bilan réactionnel</a:t>
            </a:r>
            <a:r>
              <a:rPr lang="fr-FR" sz="2000" dirty="0"/>
              <a:t>, c’est qu’il est </a:t>
            </a:r>
            <a:r>
              <a:rPr lang="fr-FR" sz="2000" b="1" dirty="0"/>
              <a:t>régénéré</a:t>
            </a:r>
            <a:r>
              <a:rPr lang="fr-FR" sz="2000" dirty="0"/>
              <a:t> au </a:t>
            </a:r>
            <a:r>
              <a:rPr lang="fr-FR" sz="2000" dirty="0" smtClean="0"/>
              <a:t>cours du </a:t>
            </a:r>
            <a:r>
              <a:rPr lang="fr-FR" sz="2000" dirty="0"/>
              <a:t>mécanisme. En théorie, il suffit donc d’une très </a:t>
            </a:r>
            <a:r>
              <a:rPr lang="fr-FR" sz="2000" b="1" dirty="0"/>
              <a:t>petite quantité de catalyseur </a:t>
            </a:r>
            <a:r>
              <a:rPr lang="fr-FR" sz="2000" dirty="0"/>
              <a:t>par rapport à la quantité </a:t>
            </a:r>
            <a:r>
              <a:rPr lang="fr-FR" sz="2000" dirty="0" smtClean="0"/>
              <a:t>de réactif</a:t>
            </a:r>
            <a:r>
              <a:rPr lang="fr-FR" sz="2000" dirty="0"/>
              <a:t>, pour que l’effet soit sensible</a:t>
            </a:r>
            <a:r>
              <a:rPr lang="fr-FR" sz="2000" dirty="0" smtClean="0"/>
              <a:t>.</a:t>
            </a:r>
          </a:p>
          <a:p>
            <a:pPr marL="0" indent="0" algn="just">
              <a:buNone/>
            </a:pPr>
            <a:endParaRPr lang="fr-FR" sz="2000" dirty="0"/>
          </a:p>
          <a:p>
            <a:pPr marL="0" indent="0" algn="just">
              <a:buNone/>
            </a:pPr>
            <a:r>
              <a:rPr lang="fr-FR" sz="2000" dirty="0"/>
              <a:t>La réalité est moins simple, principalement pour deux raisons.</a:t>
            </a:r>
          </a:p>
          <a:p>
            <a:pPr marL="0" indent="0" algn="just">
              <a:buNone/>
            </a:pPr>
            <a:r>
              <a:rPr lang="fr-FR" sz="2000" dirty="0"/>
              <a:t>• Le catalyseur peut être </a:t>
            </a:r>
            <a:r>
              <a:rPr lang="fr-FR" sz="2000" b="1" dirty="0">
                <a:solidFill>
                  <a:srgbClr val="C00000"/>
                </a:solidFill>
              </a:rPr>
              <a:t>piégé</a:t>
            </a:r>
            <a:r>
              <a:rPr lang="fr-FR" sz="2000" dirty="0"/>
              <a:t> dans les produits de la réaction, et donc inaccessible pour d’autres réactifs</a:t>
            </a:r>
            <a:r>
              <a:rPr lang="fr-FR" sz="2000" dirty="0" smtClean="0"/>
              <a:t>. </a:t>
            </a:r>
          </a:p>
          <a:p>
            <a:pPr marL="0" indent="0" algn="just">
              <a:buNone/>
            </a:pPr>
            <a:r>
              <a:rPr lang="fr-FR" sz="2000" dirty="0" smtClean="0"/>
              <a:t>• </a:t>
            </a:r>
            <a:r>
              <a:rPr lang="fr-FR" sz="2000" dirty="0"/>
              <a:t>La </a:t>
            </a:r>
            <a:r>
              <a:rPr lang="fr-FR" sz="2000" b="1" dirty="0"/>
              <a:t>durée de vie du catalyseur n’est pas infinie</a:t>
            </a:r>
            <a:r>
              <a:rPr lang="fr-FR" sz="2000" dirty="0"/>
              <a:t>. Sous l’action des conditions opératoires (température</a:t>
            </a:r>
            <a:r>
              <a:rPr lang="fr-FR" sz="2000" dirty="0" smtClean="0"/>
              <a:t>, pression</a:t>
            </a:r>
            <a:r>
              <a:rPr lang="fr-FR" sz="2000" dirty="0"/>
              <a:t>), ou d’espèces chimiques présentes, son efficacité diminue avec le temps ; on parle de</a:t>
            </a:r>
            <a:r>
              <a:rPr lang="fr-FR" sz="2000" b="1" dirty="0">
                <a:solidFill>
                  <a:srgbClr val="C00000"/>
                </a:solidFill>
              </a:rPr>
              <a:t> </a:t>
            </a:r>
            <a:r>
              <a:rPr lang="fr-FR" sz="2000" b="1" dirty="0" err="1" smtClean="0">
                <a:solidFill>
                  <a:srgbClr val="C00000"/>
                </a:solidFill>
              </a:rPr>
              <a:t>vieilissement</a:t>
            </a:r>
            <a:r>
              <a:rPr lang="fr-FR" sz="2000" b="1" dirty="0" smtClean="0">
                <a:solidFill>
                  <a:srgbClr val="C00000"/>
                </a:solidFill>
              </a:rPr>
              <a:t> </a:t>
            </a:r>
            <a:r>
              <a:rPr lang="fr-FR" sz="2000" dirty="0" smtClean="0"/>
              <a:t>du </a:t>
            </a:r>
            <a:r>
              <a:rPr lang="fr-FR" sz="2000" dirty="0"/>
              <a:t>catalyseur</a:t>
            </a:r>
            <a:r>
              <a:rPr lang="fr-FR" sz="2000" dirty="0" smtClean="0"/>
              <a:t>. Il </a:t>
            </a:r>
            <a:r>
              <a:rPr lang="fr-FR" sz="2000" dirty="0"/>
              <a:t>est donc fréquent dans les procédés industriels que le catalyseur soit utilisé en quantité importante.</a:t>
            </a:r>
            <a:endParaRPr lang="fr-FR" sz="2000" b="1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785794"/>
          </a:xfrm>
        </p:spPr>
        <p:txBody>
          <a:bodyPr>
            <a:normAutofit/>
          </a:bodyPr>
          <a:lstStyle/>
          <a:p>
            <a:r>
              <a:rPr lang="fr-FR" sz="2800" u="sng" dirty="0" smtClean="0"/>
              <a:t>Catalyse homogène et catalyse hétérogène </a:t>
            </a:r>
            <a:endParaRPr lang="fr-FR" sz="2800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916832"/>
            <a:ext cx="8515320" cy="4536504"/>
          </a:xfrm>
        </p:spPr>
        <p:txBody>
          <a:bodyPr>
            <a:noAutofit/>
          </a:bodyPr>
          <a:lstStyle/>
          <a:p>
            <a:pPr marL="0" indent="0" algn="just"/>
            <a:r>
              <a:rPr lang="fr-FR" sz="2400" dirty="0" smtClean="0"/>
              <a:t>    Catalyse homogène : réactifs et catalyseur dans la même phase.</a:t>
            </a:r>
          </a:p>
          <a:p>
            <a:r>
              <a:rPr lang="fr-FR" sz="2400" dirty="0" smtClean="0"/>
              <a:t>Catalyse hétérogène : réactifs et catalyseur dans deux phases distinctes.</a:t>
            </a:r>
          </a:p>
          <a:p>
            <a:r>
              <a:rPr lang="fr-FR" sz="2400" dirty="0" smtClean="0"/>
              <a:t>Catalyse enzymatique.</a:t>
            </a:r>
          </a:p>
          <a:p>
            <a:pPr marL="0" indent="0" algn="just"/>
            <a:endParaRPr lang="fr-FR" sz="2400" dirty="0" smtClean="0"/>
          </a:p>
          <a:p>
            <a:pPr marL="0" indent="0" algn="just">
              <a:buNone/>
            </a:pPr>
            <a:endParaRPr lang="fr-F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785794"/>
          </a:xfrm>
        </p:spPr>
        <p:txBody>
          <a:bodyPr>
            <a:normAutofit/>
          </a:bodyPr>
          <a:lstStyle/>
          <a:p>
            <a:r>
              <a:rPr lang="fr-FR" sz="2800" u="sng" dirty="0" smtClean="0"/>
              <a:t>Catalyse hétérogène </a:t>
            </a:r>
            <a:endParaRPr lang="fr-FR" sz="2800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836712"/>
            <a:ext cx="8515320" cy="6021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400" u="sng" dirty="0" smtClean="0"/>
              <a:t>Importance de la surface de contact.</a:t>
            </a:r>
          </a:p>
          <a:p>
            <a:r>
              <a:rPr lang="fr-FR" sz="2400" dirty="0" smtClean="0"/>
              <a:t>Catalyse hétérogène : catalyseur souvent solide, réactifs liquides ou gazeux.</a:t>
            </a:r>
          </a:p>
          <a:p>
            <a:r>
              <a:rPr lang="fr-FR" sz="2400" dirty="0" smtClean="0"/>
              <a:t> Réaction en surface du catalyseur.  </a:t>
            </a:r>
          </a:p>
          <a:p>
            <a:r>
              <a:rPr lang="fr-FR" sz="2400" dirty="0" smtClean="0"/>
              <a:t>Vitesse augmente sur l’aire de l’interface augmente.</a:t>
            </a:r>
          </a:p>
          <a:p>
            <a:r>
              <a:rPr lang="fr-FR" sz="2400" dirty="0" smtClean="0"/>
              <a:t>Catalyseur sous forme divisée (poudre).</a:t>
            </a:r>
          </a:p>
          <a:p>
            <a:pPr marL="0" indent="0" algn="just">
              <a:buNone/>
            </a:pPr>
            <a:endParaRPr lang="fr-FR" sz="2000" dirty="0" smtClean="0"/>
          </a:p>
          <a:p>
            <a:pPr marL="0" indent="0" algn="just">
              <a:buNone/>
            </a:pPr>
            <a:r>
              <a:rPr lang="fr-FR" sz="2000" dirty="0" smtClean="0"/>
              <a:t>Prenons l’exemple d’un solide de masse volumique ρ = 1 g·cm</a:t>
            </a:r>
            <a:r>
              <a:rPr lang="fr-FR" sz="2000" baseline="30000" dirty="0" smtClean="0"/>
              <a:t>−3</a:t>
            </a:r>
            <a:r>
              <a:rPr lang="fr-FR" sz="2000" dirty="0" smtClean="0"/>
              <a:t>. Une masse m = 1 g de ce solide occupe un volume V = 1 cm</a:t>
            </a:r>
            <a:r>
              <a:rPr lang="fr-FR" sz="2000" baseline="30000" dirty="0" smtClean="0"/>
              <a:t>3</a:t>
            </a:r>
            <a:r>
              <a:rPr lang="fr-FR" sz="2000" dirty="0" smtClean="0"/>
              <a:t>, par exemple un cube de 1 cm de côté. Sa surface correspond alors à 6 faces de 1 cm</a:t>
            </a:r>
            <a:r>
              <a:rPr lang="fr-FR" sz="2000" baseline="30000" dirty="0" smtClean="0"/>
              <a:t>2</a:t>
            </a:r>
            <a:r>
              <a:rPr lang="fr-FR" sz="2000" dirty="0" smtClean="0"/>
              <a:t>, soit S</a:t>
            </a:r>
            <a:r>
              <a:rPr lang="fr-FR" sz="2000" baseline="-25000" dirty="0" smtClean="0"/>
              <a:t>1</a:t>
            </a:r>
            <a:r>
              <a:rPr lang="fr-FR" sz="2000" dirty="0" smtClean="0"/>
              <a:t> = 6 cm². Supposons maintenant que cette même masse soit divisée en grains cubiques de 1 </a:t>
            </a:r>
            <a:r>
              <a:rPr lang="fr-FR" sz="2000" dirty="0" err="1" smtClean="0"/>
              <a:t>μm</a:t>
            </a:r>
            <a:r>
              <a:rPr lang="fr-FR" sz="2000" dirty="0" smtClean="0"/>
              <a:t> de côté. Chaque grain ayant un volume de V</a:t>
            </a:r>
            <a:r>
              <a:rPr lang="fr-FR" sz="2000" baseline="-25000" dirty="0" smtClean="0"/>
              <a:t>2</a:t>
            </a:r>
            <a:r>
              <a:rPr lang="fr-FR" sz="2000" dirty="0" smtClean="0"/>
              <a:t> = 1 μm</a:t>
            </a:r>
            <a:r>
              <a:rPr lang="fr-FR" sz="2000" baseline="30000" dirty="0" smtClean="0"/>
              <a:t>3</a:t>
            </a:r>
            <a:r>
              <a:rPr lang="fr-FR" sz="2000" dirty="0" smtClean="0"/>
              <a:t>, la masse m de volume V comporte donc V/V</a:t>
            </a:r>
            <a:r>
              <a:rPr lang="fr-FR" sz="2000" baseline="-25000" dirty="0" smtClean="0"/>
              <a:t>2</a:t>
            </a:r>
            <a:r>
              <a:rPr lang="fr-FR" sz="2000" dirty="0" smtClean="0"/>
              <a:t> = 1012 grains. La surface d’un grain étant 6 μm², la surface totale du solide est S2 = 6 · 1012μm² = 6 · 104 cm². La surface étant 10</a:t>
            </a:r>
            <a:r>
              <a:rPr lang="fr-FR" sz="2000" baseline="30000" dirty="0" smtClean="0"/>
              <a:t>4</a:t>
            </a:r>
            <a:r>
              <a:rPr lang="fr-FR" sz="2000" dirty="0" smtClean="0"/>
              <a:t> fois plus grande, on peut s’attendre à une augmentation de la vitesse d’un facteur 10</a:t>
            </a:r>
            <a:r>
              <a:rPr lang="fr-FR" sz="2000" baseline="30000" dirty="0" smtClean="0"/>
              <a:t>4</a:t>
            </a:r>
            <a:r>
              <a:rPr lang="fr-FR" sz="20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785794"/>
          </a:xfrm>
        </p:spPr>
        <p:txBody>
          <a:bodyPr>
            <a:normAutofit/>
          </a:bodyPr>
          <a:lstStyle/>
          <a:p>
            <a:r>
              <a:rPr lang="fr-FR" sz="2800" u="sng" dirty="0" smtClean="0"/>
              <a:t>Catalyse hétérogène </a:t>
            </a:r>
            <a:endParaRPr lang="fr-FR" sz="2800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836712"/>
            <a:ext cx="8515320" cy="6021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400" u="sng" dirty="0" smtClean="0"/>
              <a:t>Phénomène d’adsorption</a:t>
            </a:r>
          </a:p>
          <a:p>
            <a:r>
              <a:rPr lang="fr-FR" sz="2400" dirty="0" smtClean="0"/>
              <a:t> Hydrogénation des alcènes.</a:t>
            </a:r>
          </a:p>
          <a:p>
            <a:r>
              <a:rPr lang="pt-BR" sz="2400" dirty="0" smtClean="0"/>
              <a:t>H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C = CH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 + H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 </a:t>
            </a:r>
            <a:r>
              <a:rPr lang="pt-BR" sz="2400" dirty="0" smtClean="0">
                <a:latin typeface="Times New Roman"/>
                <a:cs typeface="Times New Roman"/>
              </a:rPr>
              <a:t>→</a:t>
            </a:r>
            <a:r>
              <a:rPr lang="pt-BR" sz="2400" dirty="0" smtClean="0"/>
              <a:t> H</a:t>
            </a:r>
            <a:r>
              <a:rPr lang="pt-BR" sz="2400" baseline="-25000" dirty="0" smtClean="0"/>
              <a:t>3</a:t>
            </a:r>
            <a:r>
              <a:rPr lang="pt-BR" sz="2400" dirty="0" smtClean="0"/>
              <a:t>C − CH</a:t>
            </a:r>
            <a:r>
              <a:rPr lang="pt-BR" sz="2400" baseline="-25000" dirty="0" smtClean="0"/>
              <a:t>3</a:t>
            </a:r>
          </a:p>
          <a:p>
            <a:r>
              <a:rPr lang="fr-FR" sz="2400" dirty="0" smtClean="0"/>
              <a:t> Réactifs gazeux et/ou liquides</a:t>
            </a:r>
          </a:p>
          <a:p>
            <a:r>
              <a:rPr lang="fr-FR" sz="2400" dirty="0" smtClean="0"/>
              <a:t>Catalyseur : Ni, Pd ou Pt (solides)</a:t>
            </a:r>
          </a:p>
          <a:p>
            <a:endParaRPr lang="fr-FR" sz="2400" u="sng" dirty="0" smtClean="0"/>
          </a:p>
          <a:p>
            <a:pPr>
              <a:buFont typeface="Wingdings" pitchFamily="2" charset="2"/>
              <a:buChar char="Ø"/>
            </a:pPr>
            <a:r>
              <a:rPr lang="fr-FR" sz="2400" dirty="0" smtClean="0"/>
              <a:t>Physisorption de H</a:t>
            </a:r>
            <a:r>
              <a:rPr lang="fr-FR" sz="2400" baseline="-25000" dirty="0" smtClean="0"/>
              <a:t>2</a:t>
            </a:r>
            <a:r>
              <a:rPr lang="fr-FR" sz="2400" dirty="0" smtClean="0"/>
              <a:t>.</a:t>
            </a:r>
            <a:endParaRPr lang="fr-FR" sz="2400" u="sng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3717032"/>
            <a:ext cx="5133975" cy="286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785794"/>
          </a:xfrm>
        </p:spPr>
        <p:txBody>
          <a:bodyPr>
            <a:normAutofit/>
          </a:bodyPr>
          <a:lstStyle/>
          <a:p>
            <a:r>
              <a:rPr lang="fr-FR" sz="2800" u="sng" dirty="0" smtClean="0"/>
              <a:t>Catalyse hétérogène </a:t>
            </a:r>
            <a:endParaRPr lang="fr-FR" sz="2800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836712"/>
            <a:ext cx="8515320" cy="6021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400" u="sng" dirty="0" smtClean="0"/>
              <a:t>Phénomène d’adsorption</a:t>
            </a:r>
          </a:p>
          <a:p>
            <a:pPr>
              <a:buFont typeface="Wingdings" pitchFamily="2" charset="2"/>
              <a:buChar char="Ø"/>
            </a:pPr>
            <a:r>
              <a:rPr lang="fr-FR" sz="2400" dirty="0" err="1" smtClean="0"/>
              <a:t>Chimisorption</a:t>
            </a:r>
            <a:r>
              <a:rPr lang="fr-FR" sz="2400" dirty="0" smtClean="0"/>
              <a:t> de H</a:t>
            </a:r>
            <a:r>
              <a:rPr lang="fr-FR" sz="2400" baseline="-25000" dirty="0" smtClean="0"/>
              <a:t>2</a:t>
            </a:r>
            <a:r>
              <a:rPr lang="fr-FR" sz="2400" dirty="0" smtClean="0"/>
              <a:t>.</a:t>
            </a:r>
          </a:p>
          <a:p>
            <a:pPr>
              <a:buFont typeface="Wingdings" pitchFamily="2" charset="2"/>
              <a:buChar char="Ø"/>
            </a:pPr>
            <a:endParaRPr lang="fr-FR" sz="2400" dirty="0" smtClean="0"/>
          </a:p>
          <a:p>
            <a:pPr>
              <a:buFont typeface="Wingdings" pitchFamily="2" charset="2"/>
              <a:buChar char="Ø"/>
            </a:pPr>
            <a:endParaRPr lang="fr-FR" sz="2400" dirty="0" smtClean="0"/>
          </a:p>
          <a:p>
            <a:pPr>
              <a:buFont typeface="Wingdings" pitchFamily="2" charset="2"/>
              <a:buChar char="Ø"/>
            </a:pPr>
            <a:endParaRPr lang="fr-FR" sz="2400" dirty="0" smtClean="0"/>
          </a:p>
          <a:p>
            <a:pPr>
              <a:buFont typeface="Wingdings" pitchFamily="2" charset="2"/>
              <a:buChar char="Ø"/>
            </a:pPr>
            <a:endParaRPr lang="fr-FR" sz="2400" dirty="0" smtClean="0"/>
          </a:p>
          <a:p>
            <a:pPr>
              <a:buFont typeface="Wingdings" pitchFamily="2" charset="2"/>
              <a:buChar char="Ø"/>
            </a:pPr>
            <a:endParaRPr lang="fr-FR" sz="2400" dirty="0" smtClean="0"/>
          </a:p>
          <a:p>
            <a:pPr>
              <a:buFont typeface="Wingdings" pitchFamily="2" charset="2"/>
              <a:buChar char="Ø"/>
            </a:pPr>
            <a:endParaRPr lang="fr-FR" sz="2400" dirty="0" smtClean="0"/>
          </a:p>
          <a:p>
            <a:pPr>
              <a:buFont typeface="Wingdings" pitchFamily="2" charset="2"/>
              <a:buChar char="Ø"/>
            </a:pPr>
            <a:r>
              <a:rPr lang="fr-FR" sz="2400" dirty="0" smtClean="0"/>
              <a:t>Adsorption de l’alcène. </a:t>
            </a:r>
            <a:endParaRPr lang="fr-FR" sz="2400" u="sng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31840" y="1124744"/>
            <a:ext cx="5569777" cy="2880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51512" y="3832323"/>
            <a:ext cx="4392488" cy="3025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785794"/>
          </a:xfrm>
        </p:spPr>
        <p:txBody>
          <a:bodyPr>
            <a:normAutofit/>
          </a:bodyPr>
          <a:lstStyle/>
          <a:p>
            <a:r>
              <a:rPr lang="fr-FR" sz="3200" u="sng" dirty="0" smtClean="0"/>
              <a:t>1. catalyse </a:t>
            </a:r>
            <a:r>
              <a:rPr lang="fr-FR" sz="3200" u="sng" dirty="0"/>
              <a:t>et les </a:t>
            </a:r>
            <a:r>
              <a:rPr lang="fr-FR" sz="3200" u="sng" dirty="0" smtClean="0"/>
              <a:t>catalyseurs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71522" y="571480"/>
            <a:ext cx="8515320" cy="60007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000" dirty="0"/>
              <a:t>Le phénomène de catalyse </a:t>
            </a:r>
            <a:r>
              <a:rPr lang="fr-FR" sz="2000" dirty="0" smtClean="0"/>
              <a:t>→ </a:t>
            </a:r>
            <a:r>
              <a:rPr lang="fr-FR" sz="2000" dirty="0"/>
              <a:t>Berzelius, </a:t>
            </a:r>
            <a:r>
              <a:rPr lang="fr-FR" sz="2000" dirty="0" smtClean="0"/>
              <a:t>en 1835</a:t>
            </a:r>
            <a:r>
              <a:rPr lang="fr-FR" sz="2000" dirty="0"/>
              <a:t>. </a:t>
            </a:r>
            <a:endParaRPr lang="fr-FR" sz="2000" dirty="0" smtClean="0"/>
          </a:p>
          <a:p>
            <a:pPr marL="0" indent="0" algn="just">
              <a:buNone/>
            </a:pPr>
            <a:r>
              <a:rPr lang="fr-FR" sz="2000" dirty="0" smtClean="0"/>
              <a:t>On </a:t>
            </a:r>
            <a:r>
              <a:rPr lang="fr-FR" sz="2000" dirty="0"/>
              <a:t>appelle </a:t>
            </a:r>
            <a:r>
              <a:rPr lang="fr-FR" sz="2000" b="1" dirty="0">
                <a:solidFill>
                  <a:srgbClr val="7030A0"/>
                </a:solidFill>
              </a:rPr>
              <a:t>catalyse</a:t>
            </a:r>
            <a:r>
              <a:rPr lang="fr-FR" sz="2000" dirty="0"/>
              <a:t> </a:t>
            </a:r>
            <a:r>
              <a:rPr lang="fr-FR" sz="2000" dirty="0" smtClean="0"/>
              <a:t>l’augmentation de </a:t>
            </a:r>
            <a:r>
              <a:rPr lang="fr-FR" sz="2000" dirty="0"/>
              <a:t>la vitesse d’une réaction sous l’action d’une espèce chimique, appelé</a:t>
            </a:r>
            <a:r>
              <a:rPr lang="fr-FR" sz="2000" dirty="0">
                <a:solidFill>
                  <a:srgbClr val="7030A0"/>
                </a:solidFill>
              </a:rPr>
              <a:t> </a:t>
            </a:r>
            <a:r>
              <a:rPr lang="fr-FR" sz="2000" b="1" dirty="0">
                <a:solidFill>
                  <a:srgbClr val="7030A0"/>
                </a:solidFill>
              </a:rPr>
              <a:t>catalyseur</a:t>
            </a:r>
            <a:r>
              <a:rPr lang="fr-FR" sz="2000" dirty="0"/>
              <a:t>, qui </a:t>
            </a:r>
            <a:r>
              <a:rPr lang="fr-FR" sz="2000" dirty="0" smtClean="0"/>
              <a:t>n’intervient pas </a:t>
            </a:r>
            <a:r>
              <a:rPr lang="fr-FR" sz="2000" dirty="0"/>
              <a:t>dans le bilan réactionnel.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fr-FR" sz="2000" dirty="0"/>
              <a:t>L’action d’un catalyseur est uniquement de nature cinétique. En effet, un catalyseur ne fait qu’augmenter</a:t>
            </a:r>
            <a:r>
              <a:rPr lang="fr-FR" sz="2000" dirty="0" smtClean="0"/>
              <a:t>, parfois </a:t>
            </a:r>
            <a:r>
              <a:rPr lang="fr-FR" sz="2000" dirty="0"/>
              <a:t>de façon très importante, la vitesse d’une réaction </a:t>
            </a:r>
            <a:r>
              <a:rPr lang="fr-FR" sz="2000" b="1" dirty="0">
                <a:solidFill>
                  <a:schemeClr val="tx2">
                    <a:lumMod val="75000"/>
                  </a:schemeClr>
                </a:solidFill>
              </a:rPr>
              <a:t>thermodynamiquement possible</a:t>
            </a:r>
            <a:r>
              <a:rPr lang="fr-FR" sz="2000" dirty="0"/>
              <a:t>. </a:t>
            </a:r>
            <a:r>
              <a:rPr lang="fr-FR" sz="2000" dirty="0">
                <a:solidFill>
                  <a:srgbClr val="C00000"/>
                </a:solidFill>
              </a:rPr>
              <a:t>En aucun cas </a:t>
            </a:r>
            <a:r>
              <a:rPr lang="fr-FR" sz="2000" dirty="0" smtClean="0">
                <a:solidFill>
                  <a:srgbClr val="C00000"/>
                </a:solidFill>
              </a:rPr>
              <a:t>un catalyseur </a:t>
            </a:r>
            <a:r>
              <a:rPr lang="fr-FR" sz="2000" dirty="0">
                <a:solidFill>
                  <a:srgbClr val="C00000"/>
                </a:solidFill>
              </a:rPr>
              <a:t>ne peut rendre possible une réaction qui est thermodynamiquement très </a:t>
            </a:r>
            <a:r>
              <a:rPr lang="fr-FR" sz="2000" dirty="0" smtClean="0">
                <a:solidFill>
                  <a:srgbClr val="C00000"/>
                </a:solidFill>
              </a:rPr>
              <a:t>défavorable.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fr-FR" sz="2000" dirty="0" smtClean="0"/>
              <a:t>le catalyseur modifie la valeur de la </a:t>
            </a:r>
            <a:r>
              <a:rPr lang="fr-FR" sz="2000" b="1" dirty="0" smtClean="0">
                <a:solidFill>
                  <a:srgbClr val="002060"/>
                </a:solidFill>
              </a:rPr>
              <a:t>constante de vitesse </a:t>
            </a:r>
            <a:r>
              <a:rPr lang="fr-FR" sz="2000" dirty="0" smtClean="0"/>
              <a:t>d’une réaction, mais ne change rien à la </a:t>
            </a:r>
            <a:r>
              <a:rPr lang="fr-FR" sz="2000" dirty="0" smtClean="0">
                <a:solidFill>
                  <a:srgbClr val="C00000"/>
                </a:solidFill>
              </a:rPr>
              <a:t>constante d’équilibre de la réaction</a:t>
            </a:r>
            <a:r>
              <a:rPr lang="fr-FR" sz="2000" dirty="0" smtClean="0"/>
              <a:t>. En conséquence, l’utilisation d’un catalyseur ne permet pas d’augmenter le </a:t>
            </a:r>
            <a:r>
              <a:rPr lang="fr-FR" sz="2000" dirty="0" smtClean="0">
                <a:solidFill>
                  <a:srgbClr val="C00000"/>
                </a:solidFill>
              </a:rPr>
              <a:t>rendement d’une réaction</a:t>
            </a:r>
            <a:r>
              <a:rPr lang="fr-FR" sz="2000" dirty="0" smtClean="0"/>
              <a:t>.</a:t>
            </a:r>
          </a:p>
          <a:p>
            <a:r>
              <a:rPr lang="fr-FR" sz="1800" dirty="0"/>
              <a:t>Par exemple, l’hydrolyse de l’éthanoate d’éthyle en acide </a:t>
            </a:r>
            <a:r>
              <a:rPr lang="fr-FR" sz="1800" dirty="0" smtClean="0"/>
              <a:t>éthanoïque et </a:t>
            </a:r>
            <a:r>
              <a:rPr lang="fr-FR" sz="1800" dirty="0"/>
              <a:t>en éthanol </a:t>
            </a:r>
            <a:r>
              <a:rPr lang="fr-FR" sz="1800" dirty="0" smtClean="0"/>
              <a:t>:</a:t>
            </a:r>
          </a:p>
          <a:p>
            <a:pPr>
              <a:buNone/>
            </a:pPr>
            <a:r>
              <a:rPr lang="fr-FR" sz="1800" dirty="0" smtClean="0"/>
              <a:t>CH</a:t>
            </a:r>
            <a:r>
              <a:rPr lang="fr-FR" sz="1800" baseline="-25000" dirty="0" smtClean="0"/>
              <a:t>3</a:t>
            </a:r>
            <a:r>
              <a:rPr lang="fr-FR" sz="1800" dirty="0" smtClean="0"/>
              <a:t>CO</a:t>
            </a:r>
            <a:r>
              <a:rPr lang="fr-FR" sz="1800" baseline="-25000" dirty="0" smtClean="0"/>
              <a:t>2</a:t>
            </a:r>
            <a:r>
              <a:rPr lang="fr-FR" sz="1800" dirty="0" smtClean="0"/>
              <a:t>C</a:t>
            </a:r>
            <a:r>
              <a:rPr lang="fr-FR" sz="1800" baseline="-25000" dirty="0" smtClean="0"/>
              <a:t>2</a:t>
            </a:r>
            <a:r>
              <a:rPr lang="fr-FR" sz="1800" dirty="0" smtClean="0"/>
              <a:t>H</a:t>
            </a:r>
            <a:r>
              <a:rPr lang="fr-FR" sz="1800" baseline="-25000" dirty="0" smtClean="0"/>
              <a:t>5</a:t>
            </a:r>
            <a:r>
              <a:rPr lang="fr-FR" sz="1800" dirty="0" smtClean="0"/>
              <a:t> + H</a:t>
            </a:r>
            <a:r>
              <a:rPr lang="fr-FR" sz="1800" baseline="-25000" dirty="0" smtClean="0"/>
              <a:t>2</a:t>
            </a:r>
            <a:r>
              <a:rPr lang="fr-FR" sz="1800" dirty="0" smtClean="0"/>
              <a:t>O 	             CH</a:t>
            </a:r>
            <a:r>
              <a:rPr lang="fr-FR" sz="1800" baseline="-25000" dirty="0" smtClean="0"/>
              <a:t>3</a:t>
            </a:r>
            <a:r>
              <a:rPr lang="fr-FR" sz="1800" dirty="0" smtClean="0"/>
              <a:t>CO</a:t>
            </a:r>
            <a:r>
              <a:rPr lang="fr-FR" sz="1800" baseline="-25000" dirty="0" smtClean="0"/>
              <a:t>2</a:t>
            </a:r>
            <a:r>
              <a:rPr lang="fr-FR" sz="1800" dirty="0" smtClean="0"/>
              <a:t>H   +   C</a:t>
            </a:r>
            <a:r>
              <a:rPr lang="fr-FR" sz="1800" baseline="-25000" dirty="0" smtClean="0"/>
              <a:t>2</a:t>
            </a:r>
            <a:r>
              <a:rPr lang="fr-FR" sz="1800" dirty="0" smtClean="0"/>
              <a:t>H</a:t>
            </a:r>
            <a:r>
              <a:rPr lang="fr-FR" sz="1800" baseline="-25000" dirty="0" smtClean="0"/>
              <a:t>5</a:t>
            </a:r>
            <a:r>
              <a:rPr lang="fr-FR" sz="1800" dirty="0" smtClean="0"/>
              <a:t>OH</a:t>
            </a:r>
          </a:p>
          <a:p>
            <a:pPr marL="0" indent="0" defTabSz="304800">
              <a:buNone/>
              <a:tabLst>
                <a:tab pos="4846638" algn="l"/>
              </a:tabLst>
            </a:pPr>
            <a:endParaRPr lang="fr-FR" sz="1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53240" y="4997742"/>
            <a:ext cx="4087312" cy="2031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08" y="5072074"/>
            <a:ext cx="571500" cy="509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214282" y="5429264"/>
            <a:ext cx="5857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304800">
              <a:buFont typeface="Wingdings" pitchFamily="2" charset="2"/>
              <a:buChar char="ü"/>
              <a:tabLst>
                <a:tab pos="4846638" algn="l"/>
              </a:tabLst>
            </a:pPr>
            <a:r>
              <a:rPr lang="fr-FR" dirty="0" smtClean="0"/>
              <a:t> Sans catalyseur : équilibre atteint en quelques mois.</a:t>
            </a:r>
          </a:p>
          <a:p>
            <a:pPr algn="just" defTabSz="304800">
              <a:buFont typeface="Wingdings" pitchFamily="2" charset="2"/>
              <a:buChar char="ü"/>
              <a:tabLst>
                <a:tab pos="4846638" algn="l"/>
              </a:tabLst>
            </a:pPr>
            <a:r>
              <a:rPr lang="fr-FR" dirty="0" smtClean="0"/>
              <a:t>Avec catalyseur H</a:t>
            </a:r>
            <a:r>
              <a:rPr lang="fr-FR" baseline="30000" dirty="0" smtClean="0"/>
              <a:t>+</a:t>
            </a:r>
            <a:r>
              <a:rPr lang="fr-FR" dirty="0" smtClean="0"/>
              <a:t> : équilibre atteint en quelques heures.</a:t>
            </a:r>
          </a:p>
          <a:p>
            <a:pPr algn="just" defTabSz="304800">
              <a:buFont typeface="Wingdings" pitchFamily="2" charset="2"/>
              <a:buChar char="ü"/>
              <a:tabLst>
                <a:tab pos="4846638" algn="l"/>
              </a:tabLst>
            </a:pPr>
            <a:r>
              <a:rPr lang="fr-FR" dirty="0" smtClean="0"/>
              <a:t>Même état d’équilibre avec et sans catalyseur 66%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785794"/>
          </a:xfrm>
        </p:spPr>
        <p:txBody>
          <a:bodyPr>
            <a:normAutofit/>
          </a:bodyPr>
          <a:lstStyle/>
          <a:p>
            <a:r>
              <a:rPr lang="fr-FR" sz="2800" u="sng" dirty="0" smtClean="0"/>
              <a:t>Catalyse hétérogène </a:t>
            </a:r>
            <a:endParaRPr lang="fr-FR" sz="2800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836712"/>
            <a:ext cx="8515320" cy="6021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400" u="sng" dirty="0" smtClean="0"/>
              <a:t>Phénomène d’adsorption</a:t>
            </a:r>
          </a:p>
          <a:p>
            <a:pPr>
              <a:buFont typeface="Wingdings" pitchFamily="2" charset="2"/>
              <a:buChar char="Ø"/>
            </a:pPr>
            <a:r>
              <a:rPr lang="fr-FR" sz="2400" dirty="0" smtClean="0"/>
              <a:t>Addition d’un H sur la</a:t>
            </a:r>
          </a:p>
          <a:p>
            <a:pPr>
              <a:buNone/>
            </a:pPr>
            <a:r>
              <a:rPr lang="fr-FR" sz="2400" dirty="0" smtClean="0"/>
              <a:t> double liaison.</a:t>
            </a:r>
          </a:p>
          <a:p>
            <a:pPr>
              <a:buFont typeface="Wingdings" pitchFamily="2" charset="2"/>
              <a:buChar char="Ø"/>
            </a:pPr>
            <a:endParaRPr lang="fr-FR" sz="2400" dirty="0" smtClean="0"/>
          </a:p>
          <a:p>
            <a:pPr>
              <a:buFont typeface="Wingdings" pitchFamily="2" charset="2"/>
              <a:buChar char="Ø"/>
            </a:pPr>
            <a:endParaRPr lang="fr-FR" sz="2400" dirty="0" smtClean="0"/>
          </a:p>
          <a:p>
            <a:pPr>
              <a:buFont typeface="Wingdings" pitchFamily="2" charset="2"/>
              <a:buChar char="Ø"/>
            </a:pPr>
            <a:endParaRPr lang="fr-FR" sz="2400" dirty="0" smtClean="0"/>
          </a:p>
          <a:p>
            <a:pPr>
              <a:buFont typeface="Wingdings" pitchFamily="2" charset="2"/>
              <a:buChar char="Ø"/>
            </a:pPr>
            <a:endParaRPr lang="fr-FR" sz="2400" dirty="0" smtClean="0"/>
          </a:p>
          <a:p>
            <a:pPr>
              <a:buFont typeface="Wingdings" pitchFamily="2" charset="2"/>
              <a:buChar char="Ø"/>
            </a:pPr>
            <a:endParaRPr lang="fr-FR" sz="2400" dirty="0" smtClean="0"/>
          </a:p>
          <a:p>
            <a:pPr>
              <a:buFont typeface="Wingdings" pitchFamily="2" charset="2"/>
              <a:buChar char="Ø"/>
            </a:pPr>
            <a:r>
              <a:rPr lang="fr-FR" sz="2400" dirty="0" smtClean="0"/>
              <a:t>Addition du second H et </a:t>
            </a:r>
          </a:p>
          <a:p>
            <a:pPr>
              <a:buNone/>
            </a:pPr>
            <a:r>
              <a:rPr lang="fr-FR" sz="2400" dirty="0" smtClean="0"/>
              <a:t>désorption de l’alcane </a:t>
            </a:r>
            <a:endParaRPr lang="fr-FR" sz="2400" u="sng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764704"/>
            <a:ext cx="5112568" cy="280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05172" y="3755926"/>
            <a:ext cx="4938828" cy="310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785794"/>
          </a:xfrm>
        </p:spPr>
        <p:txBody>
          <a:bodyPr>
            <a:normAutofit/>
          </a:bodyPr>
          <a:lstStyle/>
          <a:p>
            <a:r>
              <a:rPr lang="fr-FR" sz="2800" u="sng" dirty="0" smtClean="0"/>
              <a:t>Catalyse hétérogène </a:t>
            </a:r>
            <a:endParaRPr lang="fr-FR" sz="2800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836712"/>
            <a:ext cx="8515320" cy="6021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400" u="sng" dirty="0" smtClean="0"/>
              <a:t>Importance de l’état de surface</a:t>
            </a:r>
            <a:r>
              <a:rPr lang="fr-FR" sz="2400" dirty="0" smtClean="0"/>
              <a:t>.</a:t>
            </a:r>
          </a:p>
          <a:p>
            <a:pPr>
              <a:buNone/>
            </a:pPr>
            <a:endParaRPr lang="fr-FR" sz="2400" dirty="0" smtClean="0"/>
          </a:p>
          <a:p>
            <a:pPr>
              <a:buFont typeface="Wingdings" pitchFamily="2" charset="2"/>
              <a:buChar char="ü"/>
            </a:pPr>
            <a:r>
              <a:rPr lang="fr-FR" sz="2400" dirty="0" smtClean="0"/>
              <a:t>Morphologie de la surface (défauts, joints de grains...).</a:t>
            </a:r>
          </a:p>
          <a:p>
            <a:pPr>
              <a:buFont typeface="Wingdings" pitchFamily="2" charset="2"/>
              <a:buChar char="ü"/>
            </a:pPr>
            <a:r>
              <a:rPr lang="fr-FR" sz="2400" dirty="0" smtClean="0"/>
              <a:t>Propreté chimique de la surface.</a:t>
            </a:r>
          </a:p>
          <a:p>
            <a:pPr>
              <a:buFont typeface="Wingdings" pitchFamily="2" charset="2"/>
              <a:buChar char="ü"/>
            </a:pPr>
            <a:r>
              <a:rPr lang="fr-FR" sz="2400" dirty="0" smtClean="0"/>
              <a:t>Modulation de la réactivité du catalyseur par empoisonnement</a:t>
            </a:r>
          </a:p>
          <a:p>
            <a:pPr>
              <a:buNone/>
            </a:pPr>
            <a:r>
              <a:rPr lang="fr-FR" sz="2400" dirty="0" smtClean="0"/>
              <a:t>contrôlé.</a:t>
            </a:r>
          </a:p>
          <a:p>
            <a:pPr>
              <a:buNone/>
            </a:pPr>
            <a:endParaRPr lang="fr-FR" sz="2400" u="sng" dirty="0" smtClean="0"/>
          </a:p>
          <a:p>
            <a:pPr>
              <a:buNone/>
            </a:pPr>
            <a:r>
              <a:rPr lang="fr-FR" sz="2400" u="sng" dirty="0" smtClean="0"/>
              <a:t>DEHBI MERIEM.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fr-FR" dirty="0" smtClean="0"/>
              <a:t> Isomérisation des paraffines en C4-C5-C6. </a:t>
            </a:r>
          </a:p>
          <a:p>
            <a:r>
              <a:rPr lang="fr-FR" dirty="0" smtClean="0"/>
              <a:t>Alkylation aliphatique. </a:t>
            </a:r>
          </a:p>
          <a:p>
            <a:r>
              <a:rPr lang="fr-FR" dirty="0" smtClean="0"/>
              <a:t>Aromatisation des hydrocarbures aliphatiques légers. </a:t>
            </a:r>
          </a:p>
          <a:p>
            <a:r>
              <a:rPr lang="fr-FR" dirty="0" smtClean="0"/>
              <a:t>Isomérisation </a:t>
            </a:r>
            <a:r>
              <a:rPr lang="fr-FR" dirty="0" err="1" smtClean="0"/>
              <a:t>squelettale</a:t>
            </a:r>
            <a:r>
              <a:rPr lang="fr-FR" dirty="0" smtClean="0"/>
              <a:t> des butènes et </a:t>
            </a:r>
            <a:r>
              <a:rPr lang="fr-FR" dirty="0" err="1" smtClean="0"/>
              <a:t>pentènes</a:t>
            </a:r>
            <a:r>
              <a:rPr lang="fr-FR" dirty="0" smtClean="0"/>
              <a:t> linéaires. </a:t>
            </a:r>
          </a:p>
          <a:p>
            <a:r>
              <a:rPr lang="fr-FR" dirty="0" err="1" smtClean="0"/>
              <a:t>Oligomérisation</a:t>
            </a:r>
            <a:r>
              <a:rPr lang="fr-FR" dirty="0" smtClean="0"/>
              <a:t>-polymérisation des oléfines. </a:t>
            </a:r>
          </a:p>
          <a:p>
            <a:r>
              <a:rPr lang="fr-FR" dirty="0" smtClean="0"/>
              <a:t>Transformation de charges aromatiques simples. </a:t>
            </a:r>
          </a:p>
          <a:p>
            <a:r>
              <a:rPr lang="fr-FR" dirty="0" smtClean="0"/>
              <a:t>Isomérisation des aromatiques en C8 (coupe A8).</a:t>
            </a:r>
          </a:p>
          <a:p>
            <a:r>
              <a:rPr lang="fr-FR" dirty="0" smtClean="0"/>
              <a:t> </a:t>
            </a:r>
            <a:r>
              <a:rPr lang="fr-FR" dirty="0" err="1" smtClean="0"/>
              <a:t>Dismutation</a:t>
            </a:r>
            <a:r>
              <a:rPr lang="fr-FR" dirty="0" smtClean="0"/>
              <a:t> du toluène - </a:t>
            </a:r>
            <a:r>
              <a:rPr lang="fr-FR" dirty="0" err="1" smtClean="0"/>
              <a:t>Transalkylation</a:t>
            </a:r>
            <a:r>
              <a:rPr lang="fr-FR" dirty="0" smtClean="0"/>
              <a:t> du toluène et des aromatiques A9.</a:t>
            </a:r>
          </a:p>
          <a:p>
            <a:r>
              <a:rPr lang="fr-FR" dirty="0" smtClean="0"/>
              <a:t> Alkylation des aromatiques par les oléfines. </a:t>
            </a:r>
          </a:p>
          <a:p>
            <a:r>
              <a:rPr lang="fr-FR" dirty="0" err="1" smtClean="0"/>
              <a:t>Réations</a:t>
            </a:r>
            <a:r>
              <a:rPr lang="fr-FR" dirty="0" smtClean="0"/>
              <a:t> entre divers hydrocarbures et les alcools.</a:t>
            </a:r>
          </a:p>
          <a:p>
            <a:r>
              <a:rPr lang="fr-FR" dirty="0" smtClean="0"/>
              <a:t> Conversion du méthanol en hydrocarbures. </a:t>
            </a:r>
          </a:p>
          <a:p>
            <a:r>
              <a:rPr lang="fr-FR" dirty="0" smtClean="0"/>
              <a:t>Éthérification des oléfines par les alcools. </a:t>
            </a:r>
          </a:p>
          <a:p>
            <a:r>
              <a:rPr lang="fr-FR" dirty="0" smtClean="0"/>
              <a:t>Alkylation acide du toluène par le méthanol. </a:t>
            </a:r>
          </a:p>
          <a:p>
            <a:r>
              <a:rPr lang="fr-FR" dirty="0" smtClean="0"/>
              <a:t>Transformation du méthanol en hydrocarbures. </a:t>
            </a:r>
          </a:p>
          <a:p>
            <a:r>
              <a:rPr lang="fr-FR" dirty="0" smtClean="0"/>
              <a:t>Le reformage catalytique.</a:t>
            </a:r>
          </a:p>
          <a:p>
            <a:r>
              <a:rPr lang="fr-FR" dirty="0" smtClean="0"/>
              <a:t> Procédés de conversion des charges lourdes. </a:t>
            </a:r>
          </a:p>
          <a:p>
            <a:r>
              <a:rPr lang="fr-FR" dirty="0" smtClean="0"/>
              <a:t>Le craquage catalytique.</a:t>
            </a:r>
          </a:p>
          <a:p>
            <a:r>
              <a:rPr lang="fr-FR" dirty="0" smtClean="0"/>
              <a:t> L'hydrocraquage catalytique.</a:t>
            </a:r>
            <a:endParaRPr lang="fr-FR" smtClean="0"/>
          </a:p>
          <a:p>
            <a:r>
              <a:rPr lang="fr-FR" smtClean="0"/>
              <a:t> </a:t>
            </a:r>
            <a:r>
              <a:rPr lang="fr-FR" dirty="0" smtClean="0"/>
              <a:t>Le déparaffinage catalytique.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51520" y="620688"/>
            <a:ext cx="864096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000" dirty="0" smtClean="0"/>
              <a:t>Le </a:t>
            </a:r>
            <a:r>
              <a:rPr lang="fr-FR" sz="2000" b="1" dirty="0" smtClean="0"/>
              <a:t>catalyseu</a:t>
            </a:r>
            <a:r>
              <a:rPr lang="fr-FR" sz="2000" dirty="0" smtClean="0"/>
              <a:t>r est </a:t>
            </a:r>
            <a:r>
              <a:rPr lang="fr-FR" sz="2000" b="1" dirty="0" smtClean="0">
                <a:solidFill>
                  <a:srgbClr val="0070C0"/>
                </a:solidFill>
              </a:rPr>
              <a:t>régénéré </a:t>
            </a:r>
            <a:r>
              <a:rPr lang="fr-FR" sz="2000" dirty="0" smtClean="0"/>
              <a:t>en fin de transformation : il ne participe donc pas au bilan de la transformation globale. Dans le cas le plus simple, le mécanisme associé à une réaction catalysée du type A+B → X+Y est :</a:t>
            </a:r>
          </a:p>
          <a:p>
            <a:pPr algn="just"/>
            <a:r>
              <a:rPr lang="fr-FR" sz="2000" dirty="0" smtClean="0"/>
              <a:t>Catalyseur + A → I + X</a:t>
            </a:r>
          </a:p>
          <a:p>
            <a:pPr algn="just"/>
            <a:r>
              <a:rPr lang="fr-FR" sz="2000" dirty="0" smtClean="0"/>
              <a:t>I + B → Y + Catalyseur</a:t>
            </a:r>
          </a:p>
          <a:p>
            <a:pPr algn="just"/>
            <a:r>
              <a:rPr lang="fr-FR" sz="2000" dirty="0" smtClean="0"/>
              <a:t>A + B → X + Y</a:t>
            </a:r>
          </a:p>
          <a:p>
            <a:pPr algn="just"/>
            <a:r>
              <a:rPr lang="fr-FR" sz="2000" dirty="0" smtClean="0"/>
              <a:t>Le catalyseur est consommé par l'un des réactifs pour former un intermédiaire I. La réaction de I avec le second réactif régénère le catalyseur. Le cycle (1)+(2) est appelé «cycle catalytique».</a:t>
            </a:r>
          </a:p>
          <a:p>
            <a:pPr algn="just"/>
            <a:r>
              <a:rPr lang="fr-FR" sz="2000" dirty="0" smtClean="0"/>
              <a:t>Lorsque le catalyseur et tous les réactifs sont dans </a:t>
            </a:r>
            <a:r>
              <a:rPr lang="fr-FR" sz="2000" b="1" dirty="0" smtClean="0"/>
              <a:t>la même phase, la catalyse est dite homogène; </a:t>
            </a:r>
          </a:p>
          <a:p>
            <a:pPr algn="just"/>
            <a:r>
              <a:rPr lang="fr-FR" sz="2000" b="1" dirty="0" smtClean="0"/>
              <a:t>La catalyse est hétérogène </a:t>
            </a:r>
            <a:r>
              <a:rPr lang="fr-FR" sz="2000" dirty="0" smtClean="0"/>
              <a:t>lorsque catalyseur et réactifs ne sont pas dans la même phase</a:t>
            </a:r>
            <a:r>
              <a:rPr lang="fr-FR" sz="2000" b="1" dirty="0" smtClean="0"/>
              <a:t>. </a:t>
            </a:r>
          </a:p>
          <a:p>
            <a:pPr algn="just"/>
            <a:r>
              <a:rPr lang="fr-FR" sz="2000" dirty="0" smtClean="0"/>
              <a:t>La </a:t>
            </a:r>
            <a:r>
              <a:rPr lang="fr-FR" sz="2000" b="1" dirty="0" smtClean="0"/>
              <a:t>catalyse est enzymatique </a:t>
            </a:r>
            <a:r>
              <a:rPr lang="fr-FR" sz="2000" dirty="0" smtClean="0"/>
              <a:t>si le catalyseur est une </a:t>
            </a:r>
            <a:r>
              <a:rPr lang="fr-FR" sz="2000" b="1" dirty="0" smtClean="0"/>
              <a:t>enzyme.</a:t>
            </a:r>
            <a:endParaRPr lang="fr-FR" sz="2000" dirty="0" smtClean="0"/>
          </a:p>
          <a:p>
            <a:pPr algn="just">
              <a:buFont typeface="Arial" pitchFamily="34" charset="0"/>
              <a:buChar char="•"/>
            </a:pPr>
            <a:r>
              <a:rPr lang="fr-FR" sz="2000" dirty="0" smtClean="0"/>
              <a:t>Dans une </a:t>
            </a:r>
            <a:r>
              <a:rPr lang="fr-FR" sz="2000" b="1" dirty="0" smtClean="0"/>
              <a:t>catalyse homogène </a:t>
            </a:r>
            <a:r>
              <a:rPr lang="fr-FR" sz="2000" dirty="0" smtClean="0"/>
              <a:t>(cas des ions Fe</a:t>
            </a:r>
            <a:r>
              <a:rPr lang="fr-FR" sz="2000" baseline="30000" dirty="0" smtClean="0"/>
              <a:t>3+</a:t>
            </a:r>
            <a:r>
              <a:rPr lang="fr-FR" sz="2000" dirty="0" smtClean="0"/>
              <a:t>), la réaction est d'autant </a:t>
            </a:r>
            <a:r>
              <a:rPr lang="fr-FR" sz="2000" b="1" dirty="0" smtClean="0"/>
              <a:t>plus rapide la concentration du catalyseur est élevée. </a:t>
            </a:r>
          </a:p>
          <a:p>
            <a:pPr algn="just">
              <a:buFont typeface="Arial" pitchFamily="34" charset="0"/>
              <a:buChar char="•"/>
            </a:pPr>
            <a:r>
              <a:rPr lang="fr-FR" sz="2000" dirty="0" smtClean="0"/>
              <a:t>Dans une </a:t>
            </a:r>
            <a:r>
              <a:rPr lang="fr-FR" sz="2000" b="1" dirty="0" smtClean="0"/>
              <a:t>catalyse hétérogène (cas du platine), la réaction se déroule à la surface du catalyseur; elle est d'autant plus rapide que la surface du  </a:t>
            </a:r>
            <a:r>
              <a:rPr lang="fr-FR" sz="2000" dirty="0" smtClean="0"/>
              <a:t>catalyseur est importante.</a:t>
            </a:r>
            <a:endParaRPr lang="fr-FR" sz="2000" dirty="0"/>
          </a:p>
        </p:txBody>
      </p:sp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785794"/>
          </a:xfrm>
        </p:spPr>
        <p:txBody>
          <a:bodyPr>
            <a:normAutofit/>
          </a:bodyPr>
          <a:lstStyle/>
          <a:p>
            <a:r>
              <a:rPr lang="fr-FR" sz="3200" u="sng" dirty="0" smtClean="0"/>
              <a:t>1. catalyse </a:t>
            </a:r>
            <a:r>
              <a:rPr lang="fr-FR" sz="3200" u="sng" dirty="0"/>
              <a:t>et les </a:t>
            </a:r>
            <a:r>
              <a:rPr lang="fr-FR" sz="3200" u="sng" dirty="0" smtClean="0"/>
              <a:t>catalyseurs </a:t>
            </a:r>
            <a:r>
              <a:rPr lang="fr-FR" sz="4000" dirty="0" smtClean="0"/>
              <a:t> </a:t>
            </a:r>
            <a:r>
              <a:rPr lang="fr-FR" sz="2000" dirty="0" smtClean="0"/>
              <a:t>(suite)</a:t>
            </a:r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785794"/>
          </a:xfrm>
        </p:spPr>
        <p:txBody>
          <a:bodyPr>
            <a:normAutofit/>
          </a:bodyPr>
          <a:lstStyle/>
          <a:p>
            <a:r>
              <a:rPr lang="fr-FR" sz="2800" dirty="0" smtClean="0"/>
              <a:t> 2. </a:t>
            </a:r>
            <a:r>
              <a:rPr lang="fr-FR" sz="2800" u="sng" dirty="0" smtClean="0"/>
              <a:t>Mécanisme </a:t>
            </a:r>
            <a:r>
              <a:rPr lang="fr-FR" sz="2800" u="sng" dirty="0"/>
              <a:t>d’action d’un catalyseur.</a:t>
            </a:r>
            <a:endParaRPr lang="fr-FR" sz="3200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71522" y="571480"/>
            <a:ext cx="8515320" cy="60007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1800" dirty="0"/>
              <a:t>Un catalyseur </a:t>
            </a:r>
            <a:r>
              <a:rPr lang="fr-FR" sz="1800" b="1" dirty="0">
                <a:solidFill>
                  <a:srgbClr val="7030A0"/>
                </a:solidFill>
              </a:rPr>
              <a:t>modifie le mécanisme </a:t>
            </a:r>
            <a:r>
              <a:rPr lang="fr-FR" sz="1800" dirty="0"/>
              <a:t>de la réaction, en remplaçant une étape élémentaire difficile, </a:t>
            </a:r>
            <a:r>
              <a:rPr lang="fr-FR" sz="1800" dirty="0" smtClean="0"/>
              <a:t>c’</a:t>
            </a:r>
            <a:r>
              <a:rPr lang="fr-FR" sz="1800" dirty="0" err="1" smtClean="0"/>
              <a:t>està</a:t>
            </a:r>
            <a:r>
              <a:rPr lang="fr-FR" sz="1800" dirty="0" smtClean="0"/>
              <a:t>-dire </a:t>
            </a:r>
            <a:r>
              <a:rPr lang="fr-FR" sz="1800" dirty="0"/>
              <a:t>dont l’état de transition est élevé en énergie, par des étapes élémentaires plus faciles, mettant en jeu </a:t>
            </a:r>
            <a:r>
              <a:rPr lang="fr-FR" sz="1800" dirty="0" smtClean="0"/>
              <a:t>des états </a:t>
            </a:r>
            <a:r>
              <a:rPr lang="fr-FR" sz="1800" dirty="0"/>
              <a:t>de transition plus bas en énergie.</a:t>
            </a:r>
          </a:p>
          <a:p>
            <a:pPr marL="0" indent="0">
              <a:buNone/>
            </a:pPr>
            <a:r>
              <a:rPr lang="fr-FR" sz="1800" dirty="0"/>
              <a:t>Prenons le cas d’une réaction de substitution nucléophile </a:t>
            </a:r>
            <a:r>
              <a:rPr lang="fr-FR" sz="1800" dirty="0" err="1"/>
              <a:t>bimoléculaire</a:t>
            </a:r>
            <a:r>
              <a:rPr lang="fr-FR" sz="1800" dirty="0"/>
              <a:t> :</a:t>
            </a:r>
          </a:p>
          <a:p>
            <a:pPr marL="0" indent="0" algn="just">
              <a:buNone/>
            </a:pPr>
            <a:r>
              <a:rPr lang="fr-FR" sz="1800" dirty="0" smtClean="0"/>
              <a:t>Cette </a:t>
            </a:r>
            <a:r>
              <a:rPr lang="fr-FR" sz="1800" dirty="0"/>
              <a:t>réaction se déroule en </a:t>
            </a:r>
            <a:r>
              <a:rPr lang="fr-FR" sz="1800" b="1" dirty="0">
                <a:solidFill>
                  <a:srgbClr val="C00000"/>
                </a:solidFill>
              </a:rPr>
              <a:t>un unique acte élémentaire </a:t>
            </a:r>
            <a:r>
              <a:rPr lang="fr-FR" sz="1800" b="1" dirty="0" err="1" smtClean="0">
                <a:solidFill>
                  <a:srgbClr val="C00000"/>
                </a:solidFill>
              </a:rPr>
              <a:t>bimoléculaire</a:t>
            </a:r>
            <a:r>
              <a:rPr lang="fr-FR" sz="1800" b="1" dirty="0" smtClean="0"/>
              <a:t>. </a:t>
            </a:r>
            <a:r>
              <a:rPr lang="fr-FR" sz="1800" dirty="0" smtClean="0"/>
              <a:t>D’autre </a:t>
            </a:r>
            <a:r>
              <a:rPr lang="fr-FR" sz="1800" dirty="0"/>
              <a:t>part, la réaction est catalysée par les ions iodure, en présence </a:t>
            </a:r>
            <a:r>
              <a:rPr lang="fr-FR" sz="1800" dirty="0" smtClean="0"/>
              <a:t>desquels le </a:t>
            </a:r>
            <a:r>
              <a:rPr lang="fr-FR" sz="1800" dirty="0"/>
              <a:t>mécanisme comporte </a:t>
            </a:r>
            <a:r>
              <a:rPr lang="fr-FR" sz="1800" b="1" dirty="0">
                <a:solidFill>
                  <a:srgbClr val="00B050"/>
                </a:solidFill>
              </a:rPr>
              <a:t>deux étapes </a:t>
            </a:r>
            <a:r>
              <a:rPr lang="fr-FR" sz="1800" dirty="0"/>
              <a:t>:</a:t>
            </a:r>
          </a:p>
          <a:p>
            <a:pPr marL="0" indent="0">
              <a:buNone/>
            </a:pPr>
            <a:endParaRPr lang="fr-FR" sz="1800" b="1" baseline="30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2371730"/>
            <a:ext cx="6359030" cy="284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4286280" y="507207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fr-FR" dirty="0"/>
              <a:t>Le profil réactionnel fait apparaitre deux états de transition nettement moins élevés en énergie que dans le cas précédent</a:t>
            </a:r>
            <a:endParaRPr lang="fr-FR" b="1" dirty="0"/>
          </a:p>
        </p:txBody>
      </p:sp>
      <p:sp>
        <p:nvSpPr>
          <p:cNvPr id="9" name="Rectangle 8"/>
          <p:cNvSpPr/>
          <p:nvPr/>
        </p:nvSpPr>
        <p:spPr>
          <a:xfrm>
            <a:off x="4572000" y="257174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b="1" dirty="0"/>
              <a:t>CH</a:t>
            </a:r>
            <a:r>
              <a:rPr lang="fr-FR" b="1" baseline="-25000" dirty="0"/>
              <a:t>3</a:t>
            </a:r>
            <a:r>
              <a:rPr lang="fr-FR" b="1" dirty="0"/>
              <a:t>Br + I</a:t>
            </a:r>
            <a:r>
              <a:rPr lang="fr-FR" b="1" baseline="30000" dirty="0"/>
              <a:t> −</a:t>
            </a:r>
            <a:r>
              <a:rPr lang="fr-FR" b="1" dirty="0"/>
              <a:t> →  CH</a:t>
            </a:r>
            <a:r>
              <a:rPr lang="fr-FR" b="1" baseline="-25000" dirty="0"/>
              <a:t>3</a:t>
            </a:r>
            <a:r>
              <a:rPr lang="fr-FR" b="1" dirty="0"/>
              <a:t>I + </a:t>
            </a:r>
            <a:r>
              <a:rPr lang="fr-FR" b="1" dirty="0" err="1"/>
              <a:t>Br</a:t>
            </a:r>
            <a:r>
              <a:rPr lang="fr-FR" b="1" baseline="30000" dirty="0"/>
              <a:t> −</a:t>
            </a:r>
            <a:endParaRPr lang="fr-FR" b="1" dirty="0"/>
          </a:p>
          <a:p>
            <a:r>
              <a:rPr lang="fr-FR" b="1" dirty="0"/>
              <a:t>CH</a:t>
            </a:r>
            <a:r>
              <a:rPr lang="fr-FR" b="1" baseline="-25000" dirty="0"/>
              <a:t>3</a:t>
            </a:r>
            <a:r>
              <a:rPr lang="fr-FR" b="1" dirty="0"/>
              <a:t>I + HO</a:t>
            </a:r>
            <a:r>
              <a:rPr lang="fr-FR" b="1" baseline="30000" dirty="0"/>
              <a:t> −</a:t>
            </a:r>
            <a:r>
              <a:rPr lang="fr-FR" b="1" dirty="0"/>
              <a:t> → CH</a:t>
            </a:r>
            <a:r>
              <a:rPr lang="fr-FR" b="1" baseline="-25000" dirty="0"/>
              <a:t>3</a:t>
            </a:r>
            <a:r>
              <a:rPr lang="fr-FR" b="1" dirty="0"/>
              <a:t>OH + I</a:t>
            </a:r>
            <a:r>
              <a:rPr lang="fr-FR" b="1" baseline="30000" dirty="0"/>
              <a:t>−</a:t>
            </a:r>
          </a:p>
        </p:txBody>
      </p:sp>
      <p:sp>
        <p:nvSpPr>
          <p:cNvPr id="10" name="Rectangle 9"/>
          <p:cNvSpPr/>
          <p:nvPr/>
        </p:nvSpPr>
        <p:spPr>
          <a:xfrm>
            <a:off x="428596" y="5068685"/>
            <a:ext cx="3571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Le profil réactionnel présente un unique état de transition.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00034" y="2643182"/>
            <a:ext cx="30075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CH</a:t>
            </a:r>
            <a:r>
              <a:rPr lang="fr-FR" b="1" baseline="-25000" dirty="0"/>
              <a:t>3</a:t>
            </a:r>
            <a:r>
              <a:rPr lang="fr-FR" b="1" dirty="0"/>
              <a:t>Br + HO</a:t>
            </a:r>
            <a:r>
              <a:rPr lang="fr-FR" b="1" baseline="30000" dirty="0"/>
              <a:t>−</a:t>
            </a:r>
            <a:r>
              <a:rPr lang="fr-FR" b="1" dirty="0"/>
              <a:t>   →  CH</a:t>
            </a:r>
            <a:r>
              <a:rPr lang="fr-FR" b="1" baseline="-25000" dirty="0"/>
              <a:t>3</a:t>
            </a:r>
            <a:r>
              <a:rPr lang="fr-FR" b="1" dirty="0"/>
              <a:t>OH + </a:t>
            </a:r>
            <a:r>
              <a:rPr lang="fr-FR" b="1" dirty="0" err="1"/>
              <a:t>Br</a:t>
            </a:r>
            <a:r>
              <a:rPr lang="fr-FR" b="1" baseline="30000" dirty="0"/>
              <a:t> −</a:t>
            </a:r>
            <a:endParaRPr lang="fr-FR" b="1" dirty="0"/>
          </a:p>
        </p:txBody>
      </p:sp>
      <p:sp>
        <p:nvSpPr>
          <p:cNvPr id="12" name="Rectangle 11"/>
          <p:cNvSpPr/>
          <p:nvPr/>
        </p:nvSpPr>
        <p:spPr>
          <a:xfrm>
            <a:off x="214282" y="6000768"/>
            <a:ext cx="864399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dirty="0"/>
              <a:t>D’un point de vue macroscopique, la présence du catalyseur entraîne </a:t>
            </a:r>
            <a:r>
              <a:rPr lang="fr-FR" b="1" dirty="0">
                <a:solidFill>
                  <a:srgbClr val="002060"/>
                </a:solidFill>
              </a:rPr>
              <a:t>un abaissement de l’énergie </a:t>
            </a:r>
            <a:r>
              <a:rPr lang="fr-FR" b="1" dirty="0" smtClean="0">
                <a:solidFill>
                  <a:srgbClr val="002060"/>
                </a:solidFill>
              </a:rPr>
              <a:t>d’activation </a:t>
            </a:r>
            <a:r>
              <a:rPr lang="fr-FR" dirty="0" smtClean="0"/>
              <a:t>de </a:t>
            </a:r>
            <a:r>
              <a:rPr lang="fr-FR" dirty="0"/>
              <a:t>la réaction globale.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785794"/>
          </a:xfrm>
        </p:spPr>
        <p:txBody>
          <a:bodyPr>
            <a:normAutofit/>
          </a:bodyPr>
          <a:lstStyle/>
          <a:p>
            <a:r>
              <a:rPr lang="fr-FR" sz="2800" u="sng" dirty="0" smtClean="0"/>
              <a:t>3.la catalyse homogène.</a:t>
            </a:r>
            <a:endParaRPr lang="fr-FR" sz="3200" u="sng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0681"/>
            <a:ext cx="7276331" cy="4257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179512" y="1196752"/>
            <a:ext cx="84969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 smtClean="0"/>
              <a:t>On parle de </a:t>
            </a:r>
            <a:r>
              <a:rPr lang="fr-FR" b="1" dirty="0" smtClean="0"/>
              <a:t>catalyse acido-basique </a:t>
            </a:r>
            <a:r>
              <a:rPr lang="fr-FR" dirty="0" smtClean="0"/>
              <a:t>lorsqu’une réaction est accélérée en présence d’ions </a:t>
            </a:r>
            <a:r>
              <a:rPr lang="fr-FR" b="1" dirty="0" smtClean="0">
                <a:solidFill>
                  <a:srgbClr val="C00000"/>
                </a:solidFill>
              </a:rPr>
              <a:t>H</a:t>
            </a:r>
            <a:r>
              <a:rPr lang="fr-FR" b="1" baseline="30000" dirty="0" smtClean="0">
                <a:solidFill>
                  <a:srgbClr val="C00000"/>
                </a:solidFill>
              </a:rPr>
              <a:t>+</a:t>
            </a:r>
            <a:r>
              <a:rPr lang="fr-FR" b="1" dirty="0" smtClean="0">
                <a:solidFill>
                  <a:srgbClr val="C00000"/>
                </a:solidFill>
              </a:rPr>
              <a:t> </a:t>
            </a:r>
            <a:r>
              <a:rPr lang="fr-FR" dirty="0" smtClean="0"/>
              <a:t>ou en présence d’ions </a:t>
            </a:r>
            <a:r>
              <a:rPr lang="fr-FR" b="1" dirty="0" smtClean="0">
                <a:solidFill>
                  <a:srgbClr val="C00000"/>
                </a:solidFill>
              </a:rPr>
              <a:t>HO</a:t>
            </a:r>
            <a:r>
              <a:rPr lang="fr-FR" b="1" baseline="30000" dirty="0" smtClean="0">
                <a:solidFill>
                  <a:srgbClr val="C00000"/>
                </a:solidFill>
              </a:rPr>
              <a:t>−</a:t>
            </a:r>
            <a:r>
              <a:rPr lang="fr-FR" dirty="0" smtClean="0"/>
              <a:t>.</a:t>
            </a:r>
          </a:p>
          <a:p>
            <a:pPr algn="just"/>
            <a:r>
              <a:rPr lang="fr-FR" dirty="0" smtClean="0"/>
              <a:t>En toute rigueur, on distingue la catalyse acido-basique spécifique, par les ions H</a:t>
            </a:r>
            <a:r>
              <a:rPr lang="fr-FR" baseline="30000" dirty="0" smtClean="0"/>
              <a:t>+</a:t>
            </a:r>
            <a:r>
              <a:rPr lang="fr-FR" dirty="0" smtClean="0"/>
              <a:t> et HO</a:t>
            </a:r>
            <a:r>
              <a:rPr lang="fr-FR" baseline="30000" dirty="0" smtClean="0"/>
              <a:t>−</a:t>
            </a:r>
            <a:r>
              <a:rPr lang="fr-FR" dirty="0" smtClean="0"/>
              <a:t>, et la catalyse acido-basique généralisée, si la réaction est accélérée également en présence d’acides et/ou de bases faibles.</a:t>
            </a:r>
            <a:endParaRPr lang="fr-FR" dirty="0"/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158824" y="482966"/>
            <a:ext cx="8229600" cy="785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3.1.</a:t>
            </a:r>
            <a:r>
              <a:rPr kumimoji="0" lang="fr-FR" sz="2800" b="0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catalyse acido-basique.</a:t>
            </a:r>
            <a:endParaRPr kumimoji="0" lang="fr-FR" sz="32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1520" y="1268760"/>
            <a:ext cx="85689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 smtClean="0"/>
              <a:t>Dans le cas de la réaction d’iodation de la propanone :</a:t>
            </a:r>
          </a:p>
          <a:p>
            <a:pPr algn="just"/>
            <a:endParaRPr lang="fr-FR" dirty="0" smtClean="0"/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la loi de vitesse est de la forme :</a:t>
            </a:r>
          </a:p>
          <a:p>
            <a:pPr algn="ctr"/>
            <a:r>
              <a:rPr lang="fr-FR" b="1" dirty="0" smtClean="0">
                <a:solidFill>
                  <a:srgbClr val="00B050"/>
                </a:solidFill>
              </a:rPr>
              <a:t>v = k [CH</a:t>
            </a:r>
            <a:r>
              <a:rPr lang="fr-FR" b="1" baseline="-25000" dirty="0" smtClean="0">
                <a:solidFill>
                  <a:srgbClr val="00B050"/>
                </a:solidFill>
              </a:rPr>
              <a:t>3</a:t>
            </a:r>
            <a:r>
              <a:rPr lang="fr-FR" b="1" dirty="0" smtClean="0">
                <a:solidFill>
                  <a:srgbClr val="00B050"/>
                </a:solidFill>
              </a:rPr>
              <a:t>COCH</a:t>
            </a:r>
            <a:r>
              <a:rPr lang="fr-FR" b="1" baseline="-25000" dirty="0" smtClean="0">
                <a:solidFill>
                  <a:srgbClr val="00B050"/>
                </a:solidFill>
              </a:rPr>
              <a:t>3</a:t>
            </a:r>
            <a:r>
              <a:rPr lang="fr-FR" b="1" dirty="0" smtClean="0">
                <a:solidFill>
                  <a:srgbClr val="00B050"/>
                </a:solidFill>
              </a:rPr>
              <a:t>]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où k est une constante apparente de vitesse, indépendante de la concentration en </a:t>
            </a:r>
            <a:r>
              <a:rPr lang="fr-FR" dirty="0" err="1" smtClean="0"/>
              <a:t>propranone</a:t>
            </a:r>
            <a:r>
              <a:rPr lang="fr-FR" dirty="0" smtClean="0"/>
              <a:t> et en </a:t>
            </a:r>
            <a:r>
              <a:rPr lang="fr-FR" dirty="0" err="1" smtClean="0"/>
              <a:t>diiode</a:t>
            </a:r>
            <a:r>
              <a:rPr lang="fr-FR" dirty="0" smtClean="0"/>
              <a:t>, mais dont la valeur dépend du </a:t>
            </a:r>
            <a:r>
              <a:rPr lang="fr-FR" b="1" dirty="0" smtClean="0"/>
              <a:t>pH de la solution</a:t>
            </a:r>
            <a:r>
              <a:rPr lang="fr-FR" dirty="0" smtClean="0"/>
              <a:t>, c’est-à-dire des concentrations en H</a:t>
            </a:r>
            <a:r>
              <a:rPr lang="fr-FR" b="1" baseline="-25000" dirty="0" smtClean="0"/>
              <a:t>3</a:t>
            </a:r>
            <a:r>
              <a:rPr lang="fr-FR" dirty="0" smtClean="0"/>
              <a:t>O</a:t>
            </a:r>
            <a:r>
              <a:rPr lang="fr-FR" baseline="30000" dirty="0" smtClean="0"/>
              <a:t>+</a:t>
            </a:r>
            <a:r>
              <a:rPr lang="fr-FR" dirty="0" smtClean="0"/>
              <a:t> et en HO</a:t>
            </a:r>
            <a:r>
              <a:rPr lang="fr-FR" baseline="30000" dirty="0" smtClean="0"/>
              <a:t>−</a:t>
            </a:r>
            <a:r>
              <a:rPr lang="fr-FR" dirty="0" smtClean="0"/>
              <a:t> :</a:t>
            </a:r>
          </a:p>
          <a:p>
            <a:pPr algn="ctr"/>
            <a:r>
              <a:rPr lang="fr-FR" b="1" dirty="0" smtClean="0"/>
              <a:t>k = k</a:t>
            </a:r>
            <a:r>
              <a:rPr lang="fr-FR" b="1" baseline="-25000" dirty="0" smtClean="0"/>
              <a:t>0</a:t>
            </a:r>
            <a:r>
              <a:rPr lang="fr-FR" b="1" dirty="0" smtClean="0"/>
              <a:t> + k</a:t>
            </a:r>
            <a:r>
              <a:rPr lang="fr-FR" b="1" baseline="-25000" dirty="0" smtClean="0"/>
              <a:t>H</a:t>
            </a:r>
            <a:r>
              <a:rPr lang="fr-FR" b="1" dirty="0" smtClean="0"/>
              <a:t> [H</a:t>
            </a:r>
            <a:r>
              <a:rPr lang="fr-FR" b="1" baseline="30000" dirty="0" smtClean="0"/>
              <a:t>+</a:t>
            </a:r>
            <a:r>
              <a:rPr lang="fr-FR" b="1" dirty="0" smtClean="0"/>
              <a:t>] + </a:t>
            </a:r>
            <a:r>
              <a:rPr lang="fr-FR" b="1" dirty="0" err="1" smtClean="0"/>
              <a:t>k</a:t>
            </a:r>
            <a:r>
              <a:rPr lang="fr-FR" b="1" baseline="-25000" dirty="0" err="1" smtClean="0"/>
              <a:t>OH</a:t>
            </a:r>
            <a:r>
              <a:rPr lang="fr-FR" b="1" dirty="0" smtClean="0"/>
              <a:t> [HO</a:t>
            </a:r>
            <a:r>
              <a:rPr lang="fr-FR" b="1" baseline="30000" dirty="0" smtClean="0"/>
              <a:t>−</a:t>
            </a:r>
            <a:r>
              <a:rPr lang="fr-FR" b="1" dirty="0" smtClean="0"/>
              <a:t>] </a:t>
            </a:r>
          </a:p>
          <a:p>
            <a:pPr algn="ctr"/>
            <a:endParaRPr lang="fr-FR" dirty="0" smtClean="0"/>
          </a:p>
          <a:p>
            <a:pPr algn="just"/>
            <a:r>
              <a:rPr lang="fr-FR" dirty="0" smtClean="0"/>
              <a:t>La constante </a:t>
            </a:r>
            <a:r>
              <a:rPr lang="fr-FR" b="1" dirty="0" smtClean="0"/>
              <a:t>k</a:t>
            </a:r>
            <a:r>
              <a:rPr lang="fr-FR" b="1" baseline="-25000" dirty="0" smtClean="0"/>
              <a:t>0 </a:t>
            </a:r>
            <a:r>
              <a:rPr lang="fr-FR" dirty="0" smtClean="0"/>
              <a:t>correspond à la constante de vitesse de la réaction en </a:t>
            </a:r>
            <a:r>
              <a:rPr lang="fr-FR" b="1" dirty="0" smtClean="0"/>
              <a:t>milieu neutre</a:t>
            </a:r>
            <a:r>
              <a:rPr lang="fr-FR" dirty="0" smtClean="0"/>
              <a:t>. On voit ici clairement qu’une </a:t>
            </a:r>
            <a:r>
              <a:rPr lang="fr-FR" b="1" dirty="0" smtClean="0"/>
              <a:t>augmentation</a:t>
            </a:r>
            <a:r>
              <a:rPr lang="fr-FR" dirty="0" smtClean="0"/>
              <a:t> de concentration d’ions </a:t>
            </a:r>
            <a:r>
              <a:rPr lang="fr-FR" b="1" dirty="0" smtClean="0"/>
              <a:t>H</a:t>
            </a:r>
            <a:r>
              <a:rPr lang="fr-FR" b="1" baseline="-25000" dirty="0" smtClean="0"/>
              <a:t>3</a:t>
            </a:r>
            <a:r>
              <a:rPr lang="fr-FR" b="1" dirty="0" smtClean="0"/>
              <a:t>O</a:t>
            </a:r>
            <a:r>
              <a:rPr lang="fr-FR" b="1" baseline="30000" dirty="0" smtClean="0"/>
              <a:t>+</a:t>
            </a:r>
            <a:r>
              <a:rPr lang="fr-FR" b="1" dirty="0" smtClean="0"/>
              <a:t> </a:t>
            </a:r>
            <a:r>
              <a:rPr lang="fr-FR" dirty="0" smtClean="0"/>
              <a:t>conduit à une </a:t>
            </a:r>
            <a:r>
              <a:rPr lang="fr-FR" b="1" dirty="0" smtClean="0"/>
              <a:t>accélération de la réaction</a:t>
            </a:r>
            <a:r>
              <a:rPr lang="fr-FR" dirty="0" smtClean="0"/>
              <a:t>, de même qu’une augmentation de la concentration d’ions HO</a:t>
            </a:r>
            <a:r>
              <a:rPr lang="fr-FR" baseline="30000" dirty="0" smtClean="0"/>
              <a:t>−</a:t>
            </a:r>
            <a:r>
              <a:rPr lang="fr-FR" dirty="0" smtClean="0"/>
              <a:t>.</a:t>
            </a:r>
          </a:p>
          <a:p>
            <a:pPr algn="just"/>
            <a:r>
              <a:rPr lang="fr-FR" dirty="0" smtClean="0"/>
              <a:t>D’une façon générale, pour une catalyse acido-basique, la loi de vitesse fait intervenir une constante apparente de vitesse dont la valeur augmente avec la concentration de H</a:t>
            </a:r>
            <a:r>
              <a:rPr lang="fr-FR" b="1" baseline="-25000" dirty="0" smtClean="0"/>
              <a:t>3</a:t>
            </a:r>
            <a:r>
              <a:rPr lang="fr-FR" dirty="0" smtClean="0"/>
              <a:t>O</a:t>
            </a:r>
            <a:r>
              <a:rPr lang="fr-FR" baseline="30000" dirty="0" smtClean="0"/>
              <a:t>+</a:t>
            </a:r>
            <a:r>
              <a:rPr lang="fr-FR" dirty="0" smtClean="0"/>
              <a:t> et/ou de HO</a:t>
            </a:r>
            <a:r>
              <a:rPr lang="fr-FR" baseline="30000" dirty="0" smtClean="0"/>
              <a:t>−</a:t>
            </a:r>
            <a:r>
              <a:rPr lang="fr-FR" dirty="0" smtClean="0"/>
              <a:t>.</a:t>
            </a:r>
            <a:endParaRPr lang="fr-FR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339752" y="1484784"/>
            <a:ext cx="5345776" cy="746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785794"/>
          </a:xfrm>
        </p:spPr>
        <p:txBody>
          <a:bodyPr>
            <a:normAutofit/>
          </a:bodyPr>
          <a:lstStyle/>
          <a:p>
            <a:r>
              <a:rPr lang="fr-FR" sz="2800" u="sng" dirty="0" smtClean="0"/>
              <a:t>3.la catalyse homogène.</a:t>
            </a:r>
            <a:endParaRPr lang="fr-FR" sz="3200" u="sng" dirty="0"/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158824" y="482966"/>
            <a:ext cx="8229600" cy="785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3.1.</a:t>
            </a:r>
            <a:r>
              <a:rPr kumimoji="0" lang="fr-FR" sz="2800" b="0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catalyse acido-basique.</a:t>
            </a:r>
            <a:r>
              <a:rPr kumimoji="0" lang="fr-FR" sz="2800" b="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00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(suite)</a:t>
            </a:r>
            <a:endParaRPr kumimoji="0" lang="fr-FR" sz="2000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785794"/>
          </a:xfrm>
        </p:spPr>
        <p:txBody>
          <a:bodyPr>
            <a:normAutofit/>
          </a:bodyPr>
          <a:lstStyle/>
          <a:p>
            <a:r>
              <a:rPr lang="fr-FR" sz="2800" u="sng" dirty="0" smtClean="0"/>
              <a:t>3.2. La catalyse d’oxydoréduction.</a:t>
            </a:r>
            <a:endParaRPr lang="fr-FR" sz="3200" u="sng" dirty="0"/>
          </a:p>
        </p:txBody>
      </p:sp>
      <p:sp>
        <p:nvSpPr>
          <p:cNvPr id="8" name="Rectangle 7"/>
          <p:cNvSpPr/>
          <p:nvPr/>
        </p:nvSpPr>
        <p:spPr>
          <a:xfrm>
            <a:off x="251520" y="980728"/>
            <a:ext cx="867645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 smtClean="0"/>
              <a:t>Lors d’une catalyse d’</a:t>
            </a:r>
            <a:r>
              <a:rPr lang="fr-FR" b="1" dirty="0" err="1" smtClean="0"/>
              <a:t>oxydo-réduction</a:t>
            </a:r>
            <a:r>
              <a:rPr lang="fr-FR" dirty="0" smtClean="0"/>
              <a:t>, on remplace une réaction </a:t>
            </a:r>
            <a:r>
              <a:rPr lang="fr-FR" dirty="0" err="1" smtClean="0"/>
              <a:t>rédox</a:t>
            </a:r>
            <a:r>
              <a:rPr lang="fr-FR" dirty="0" smtClean="0"/>
              <a:t> </a:t>
            </a:r>
            <a:r>
              <a:rPr lang="fr-FR" b="1" dirty="0" smtClean="0"/>
              <a:t>difficile</a:t>
            </a:r>
            <a:r>
              <a:rPr lang="fr-FR" dirty="0" smtClean="0"/>
              <a:t> par deux réactions </a:t>
            </a:r>
            <a:r>
              <a:rPr lang="fr-FR" dirty="0" err="1" smtClean="0"/>
              <a:t>rédox</a:t>
            </a:r>
            <a:r>
              <a:rPr lang="fr-FR" dirty="0" smtClean="0"/>
              <a:t> </a:t>
            </a:r>
            <a:r>
              <a:rPr lang="fr-FR" b="1" dirty="0" smtClean="0"/>
              <a:t>faciles</a:t>
            </a:r>
            <a:r>
              <a:rPr lang="fr-FR" dirty="0" smtClean="0"/>
              <a:t>.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La réaction d’oxydation des ions iodure par les ions </a:t>
            </a:r>
            <a:r>
              <a:rPr lang="fr-FR" dirty="0" err="1" smtClean="0"/>
              <a:t>peroxodisulfate</a:t>
            </a:r>
            <a:r>
              <a:rPr lang="fr-FR" dirty="0" smtClean="0"/>
              <a:t> :</a:t>
            </a:r>
          </a:p>
          <a:p>
            <a:pPr algn="just"/>
            <a:endParaRPr lang="fr-FR" dirty="0" smtClean="0"/>
          </a:p>
          <a:p>
            <a:pPr algn="just"/>
            <a:endParaRPr lang="fr-FR" dirty="0" smtClean="0"/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 est </a:t>
            </a:r>
            <a:r>
              <a:rPr lang="fr-FR" b="1" dirty="0" smtClean="0"/>
              <a:t>thermodynamiquement possible</a:t>
            </a:r>
            <a:r>
              <a:rPr lang="fr-FR" dirty="0" smtClean="0"/>
              <a:t>, mais relativement </a:t>
            </a:r>
            <a:r>
              <a:rPr lang="fr-FR" b="1" dirty="0" smtClean="0"/>
              <a:t>lente</a:t>
            </a:r>
            <a:r>
              <a:rPr lang="fr-FR" dirty="0" smtClean="0"/>
              <a:t>. En effet, les deux réactifs étant des anions, leur approche est relativement défavorable. Cette réaction est </a:t>
            </a:r>
            <a:r>
              <a:rPr lang="fr-FR" b="1" dirty="0" smtClean="0"/>
              <a:t>catalysée</a:t>
            </a:r>
            <a:r>
              <a:rPr lang="fr-FR" dirty="0" smtClean="0"/>
              <a:t> par les ions Fe</a:t>
            </a:r>
            <a:r>
              <a:rPr lang="fr-FR" baseline="30000" dirty="0" smtClean="0"/>
              <a:t>2+ </a:t>
            </a:r>
            <a:r>
              <a:rPr lang="fr-FR" dirty="0" smtClean="0"/>
              <a:t>(couple Fe</a:t>
            </a:r>
            <a:r>
              <a:rPr lang="fr-FR" baseline="30000" dirty="0" smtClean="0"/>
              <a:t>3+</a:t>
            </a:r>
            <a:r>
              <a:rPr lang="fr-FR" dirty="0" smtClean="0"/>
              <a:t>/Fe</a:t>
            </a:r>
            <a:r>
              <a:rPr lang="fr-FR" baseline="30000" dirty="0" smtClean="0"/>
              <a:t>2+</a:t>
            </a:r>
            <a:r>
              <a:rPr lang="fr-FR" dirty="0" smtClean="0"/>
              <a:t>), selon le processus suivant : dans une première étape, les ions Fe</a:t>
            </a:r>
            <a:r>
              <a:rPr lang="fr-FR" baseline="30000" dirty="0" smtClean="0"/>
              <a:t>2+ </a:t>
            </a:r>
            <a:r>
              <a:rPr lang="fr-FR" dirty="0" smtClean="0"/>
              <a:t>réduisent les ions </a:t>
            </a:r>
            <a:r>
              <a:rPr lang="fr-FR" dirty="0" err="1" smtClean="0"/>
              <a:t>peroxodisulfate</a:t>
            </a:r>
            <a:r>
              <a:rPr lang="fr-FR" dirty="0" smtClean="0"/>
              <a:t> ; dans une seconde étape, les ions Fe</a:t>
            </a:r>
            <a:r>
              <a:rPr lang="fr-FR" baseline="30000" dirty="0" smtClean="0"/>
              <a:t>3+</a:t>
            </a:r>
            <a:r>
              <a:rPr lang="fr-FR" dirty="0" smtClean="0"/>
              <a:t> formés oxydent les ions iodure. Les ions Fe</a:t>
            </a:r>
            <a:r>
              <a:rPr lang="fr-FR" baseline="30000" dirty="0" smtClean="0"/>
              <a:t>2+</a:t>
            </a:r>
            <a:r>
              <a:rPr lang="fr-FR" dirty="0" smtClean="0"/>
              <a:t> sont </a:t>
            </a:r>
            <a:r>
              <a:rPr lang="fr-FR" b="1" dirty="0" smtClean="0"/>
              <a:t>régénérés à la fin</a:t>
            </a:r>
            <a:r>
              <a:rPr lang="fr-FR" dirty="0" smtClean="0"/>
              <a:t> du processus.</a:t>
            </a:r>
          </a:p>
          <a:p>
            <a:pPr algn="just"/>
            <a:endParaRPr lang="fr-FR" dirty="0" smtClean="0"/>
          </a:p>
          <a:p>
            <a:pPr algn="just"/>
            <a:endParaRPr lang="fr-FR" dirty="0" smtClean="0"/>
          </a:p>
          <a:p>
            <a:pPr algn="just"/>
            <a:endParaRPr lang="fr-FR" dirty="0" smtClean="0"/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On peut remarquer que les ions Fe</a:t>
            </a:r>
            <a:r>
              <a:rPr lang="fr-FR" baseline="30000" dirty="0" smtClean="0"/>
              <a:t>3+</a:t>
            </a:r>
            <a:r>
              <a:rPr lang="fr-FR" dirty="0" smtClean="0"/>
              <a:t> catalysent également la réaction. En leur présence, les deux étapes du mécanismes sont inversées, le catalyseur étant régénéré.</a:t>
            </a:r>
            <a:endParaRPr lang="fr-FR" b="1" dirty="0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195736" y="4077072"/>
            <a:ext cx="4812433" cy="147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483768" y="2204864"/>
            <a:ext cx="3875573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785794"/>
          </a:xfrm>
        </p:spPr>
        <p:txBody>
          <a:bodyPr>
            <a:normAutofit/>
          </a:bodyPr>
          <a:lstStyle/>
          <a:p>
            <a:r>
              <a:rPr lang="fr-FR" sz="2800" u="sng" dirty="0" smtClean="0"/>
              <a:t>3.3. La catalyse enzymatique.</a:t>
            </a:r>
            <a:endParaRPr lang="fr-FR" sz="3200" u="sng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91005" y="4248472"/>
            <a:ext cx="8097619" cy="2852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107504" y="620688"/>
            <a:ext cx="88924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fr-FR" dirty="0" smtClean="0"/>
              <a:t> Les réactions se produisant dans les organismes vivants ou </a:t>
            </a:r>
            <a:r>
              <a:rPr lang="fr-FR" b="1" dirty="0" smtClean="0"/>
              <a:t>réactions biochimiques sont souvent catalysées par des macromolécules organiques appelées « enzymes ». Les enzymes sont des protéines. </a:t>
            </a:r>
          </a:p>
          <a:p>
            <a:pPr algn="just">
              <a:buFont typeface="Arial" pitchFamily="34" charset="0"/>
              <a:buChar char="•"/>
            </a:pPr>
            <a:r>
              <a:rPr lang="fr-FR" dirty="0" smtClean="0"/>
              <a:t> La </a:t>
            </a:r>
            <a:r>
              <a:rPr lang="fr-FR" b="1" dirty="0" smtClean="0"/>
              <a:t>spécificité très grande </a:t>
            </a:r>
            <a:r>
              <a:rPr lang="fr-FR" dirty="0" smtClean="0"/>
              <a:t>des enzymes est due au fait que leur action se fait au niveau d’un </a:t>
            </a:r>
            <a:r>
              <a:rPr lang="fr-FR" b="1" dirty="0" smtClean="0">
                <a:solidFill>
                  <a:srgbClr val="C00000"/>
                </a:solidFill>
              </a:rPr>
              <a:t>site actif</a:t>
            </a:r>
            <a:r>
              <a:rPr lang="fr-FR" dirty="0" smtClean="0"/>
              <a:t>, c’est à-dire une portion de leur structure, de géométrie et de composition chimique très précises, et spécialement adaptées à la fois à la nature chimique du </a:t>
            </a:r>
            <a:r>
              <a:rPr lang="fr-FR" b="1" dirty="0" smtClean="0"/>
              <a:t>substrat</a:t>
            </a:r>
            <a:r>
              <a:rPr lang="fr-FR" dirty="0" smtClean="0"/>
              <a:t> et à </a:t>
            </a:r>
            <a:r>
              <a:rPr lang="fr-FR" b="1" dirty="0" smtClean="0"/>
              <a:t>la nature de la réaction induite.</a:t>
            </a:r>
          </a:p>
          <a:p>
            <a:pPr algn="just">
              <a:buFont typeface="Arial" pitchFamily="34" charset="0"/>
              <a:buChar char="•"/>
            </a:pPr>
            <a:r>
              <a:rPr lang="fr-FR" dirty="0" smtClean="0"/>
              <a:t> Le </a:t>
            </a:r>
            <a:r>
              <a:rPr lang="fr-FR" b="1" dirty="0" smtClean="0"/>
              <a:t>nom d'une enzyme </a:t>
            </a:r>
            <a:r>
              <a:rPr lang="fr-FR" dirty="0" smtClean="0"/>
              <a:t>indique souvent la nature ou la transformation mise en jeu : ainsi, l'amylase transforme </a:t>
            </a:r>
            <a:r>
              <a:rPr lang="fr-FR" i="1" dirty="0" smtClean="0"/>
              <a:t>l'amidon en maltose ; la saccharase catalyse l'hydrolyse du saccharose en glucose et fructose. </a:t>
            </a:r>
          </a:p>
          <a:p>
            <a:pPr algn="just">
              <a:buFont typeface="Arial" pitchFamily="34" charset="0"/>
              <a:buChar char="•"/>
            </a:pPr>
            <a:r>
              <a:rPr lang="fr-FR" dirty="0" smtClean="0"/>
              <a:t>  Les enzymes sont très utilisées dans </a:t>
            </a:r>
            <a:r>
              <a:rPr lang="fr-FR" b="1" dirty="0" smtClean="0"/>
              <a:t>l'industrie agroalimentaire </a:t>
            </a:r>
            <a:r>
              <a:rPr lang="fr-FR" dirty="0" smtClean="0"/>
              <a:t>(fabrication du pain, conservation des aliments et des boissons, etc.), l'analyse médicale et la synthèse de médicaments. </a:t>
            </a:r>
          </a:p>
          <a:p>
            <a:pPr algn="just">
              <a:buFont typeface="Arial" pitchFamily="34" charset="0"/>
              <a:buChar char="•"/>
            </a:pPr>
            <a:r>
              <a:rPr lang="fr-FR" dirty="0" smtClean="0"/>
              <a:t> Les enzymes sont des catalyseurs </a:t>
            </a:r>
            <a:r>
              <a:rPr lang="fr-FR" b="1" dirty="0" smtClean="0"/>
              <a:t>très efficaces</a:t>
            </a:r>
            <a:r>
              <a:rPr lang="fr-FR" dirty="0" smtClean="0"/>
              <a:t>;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79512" y="692696"/>
            <a:ext cx="36495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u="sng" dirty="0" smtClean="0"/>
              <a:t>Modèle de </a:t>
            </a:r>
            <a:r>
              <a:rPr lang="fr-FR" sz="2000" b="1" u="sng" dirty="0" err="1" smtClean="0"/>
              <a:t>Michaelis</a:t>
            </a:r>
            <a:r>
              <a:rPr lang="fr-FR" sz="2000" b="1" u="sng" dirty="0" smtClean="0"/>
              <a:t> et </a:t>
            </a:r>
            <a:r>
              <a:rPr lang="fr-FR" sz="2000" b="1" u="sng" dirty="0" err="1" smtClean="0"/>
              <a:t>Menten</a:t>
            </a:r>
            <a:r>
              <a:rPr lang="fr-FR" sz="2000" b="1" u="sng" dirty="0" smtClean="0"/>
              <a:t>.</a:t>
            </a:r>
            <a:endParaRPr lang="fr-FR" sz="2000" b="1" u="sng" dirty="0"/>
          </a:p>
        </p:txBody>
      </p:sp>
      <p:sp>
        <p:nvSpPr>
          <p:cNvPr id="12" name="Rectangle 11"/>
          <p:cNvSpPr/>
          <p:nvPr/>
        </p:nvSpPr>
        <p:spPr>
          <a:xfrm>
            <a:off x="72008" y="1159584"/>
            <a:ext cx="88204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b="1" dirty="0" err="1" smtClean="0"/>
              <a:t>Michaelis</a:t>
            </a:r>
            <a:r>
              <a:rPr lang="fr-FR" b="1" dirty="0" smtClean="0"/>
              <a:t> et </a:t>
            </a:r>
            <a:r>
              <a:rPr lang="fr-FR" b="1" dirty="0" err="1" smtClean="0"/>
              <a:t>Menten</a:t>
            </a:r>
            <a:r>
              <a:rPr lang="fr-FR" b="1" dirty="0" smtClean="0"/>
              <a:t> </a:t>
            </a:r>
            <a:r>
              <a:rPr lang="fr-FR" dirty="0" smtClean="0"/>
              <a:t>ont proposé un modèle permettant d’expliquer la </a:t>
            </a:r>
            <a:r>
              <a:rPr lang="fr-FR" b="1" dirty="0" smtClean="0"/>
              <a:t>loi de vitesse </a:t>
            </a:r>
            <a:r>
              <a:rPr lang="fr-FR" dirty="0" smtClean="0"/>
              <a:t>d’une </a:t>
            </a:r>
            <a:r>
              <a:rPr lang="fr-FR" b="1" dirty="0" smtClean="0"/>
              <a:t>réaction enzymatique </a:t>
            </a:r>
            <a:r>
              <a:rPr lang="fr-FR" dirty="0" smtClean="0"/>
              <a:t>mettant en jeu un seul complexe </a:t>
            </a:r>
            <a:r>
              <a:rPr lang="fr-FR" b="1" dirty="0" smtClean="0"/>
              <a:t>enzyme-substrat.</a:t>
            </a:r>
            <a:r>
              <a:rPr lang="fr-FR" dirty="0" smtClean="0"/>
              <a:t> </a:t>
            </a:r>
          </a:p>
          <a:p>
            <a:pPr algn="just"/>
            <a:r>
              <a:rPr lang="fr-FR" dirty="0" smtClean="0"/>
              <a:t>Dans ce modèle, le </a:t>
            </a:r>
            <a:r>
              <a:rPr lang="fr-FR" b="1" dirty="0" smtClean="0"/>
              <a:t>substrat S </a:t>
            </a:r>
            <a:r>
              <a:rPr lang="fr-FR" dirty="0" smtClean="0"/>
              <a:t>forme avec </a:t>
            </a:r>
            <a:r>
              <a:rPr lang="fr-FR" b="1" dirty="0" smtClean="0"/>
              <a:t>l’enzyme E </a:t>
            </a:r>
            <a:r>
              <a:rPr lang="fr-FR" dirty="0" smtClean="0"/>
              <a:t>un </a:t>
            </a:r>
            <a:r>
              <a:rPr lang="fr-FR" b="1" dirty="0" smtClean="0"/>
              <a:t>complexe ES </a:t>
            </a:r>
            <a:r>
              <a:rPr lang="fr-FR" dirty="0" smtClean="0"/>
              <a:t>selon un acte renversable ; dans une deuxième étape, le complexe se dissocie pour former le produit P avec régénération de l’enzyme :</a:t>
            </a:r>
            <a:endParaRPr lang="fr-FR" dirty="0"/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2420888"/>
            <a:ext cx="2809875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4005064"/>
            <a:ext cx="630555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87824" y="5517232"/>
            <a:ext cx="25336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18"/>
          <p:cNvSpPr/>
          <p:nvPr/>
        </p:nvSpPr>
        <p:spPr>
          <a:xfrm>
            <a:off x="0" y="3429000"/>
            <a:ext cx="88204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Le complexe </a:t>
            </a:r>
            <a:r>
              <a:rPr lang="fr-FR" b="1" dirty="0" smtClean="0"/>
              <a:t>enzyme-substrat ES </a:t>
            </a:r>
            <a:r>
              <a:rPr lang="fr-FR" dirty="0" smtClean="0"/>
              <a:t>est très réactif ; on peut alors lui appliquer l’approximation des états quasi-stationnaires :</a:t>
            </a:r>
            <a:endParaRPr lang="fr-FR" dirty="0"/>
          </a:p>
        </p:txBody>
      </p:sp>
      <p:sp>
        <p:nvSpPr>
          <p:cNvPr id="20" name="Rectangle 19"/>
          <p:cNvSpPr/>
          <p:nvPr/>
        </p:nvSpPr>
        <p:spPr>
          <a:xfrm>
            <a:off x="35496" y="4797152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 smtClean="0"/>
              <a:t>Par ailleurs, si [E]</a:t>
            </a:r>
            <a:r>
              <a:rPr lang="fr-FR" baseline="-25000" dirty="0" smtClean="0"/>
              <a:t>0</a:t>
            </a:r>
            <a:r>
              <a:rPr lang="fr-FR" dirty="0" smtClean="0"/>
              <a:t> est la concentration initiale d’enzyme, par conservation de la matière appliquée à E, on a :</a:t>
            </a:r>
            <a:endParaRPr lang="fr-FR" dirty="0"/>
          </a:p>
        </p:txBody>
      </p:sp>
      <p:sp>
        <p:nvSpPr>
          <p:cNvPr id="22" name="Titre 1"/>
          <p:cNvSpPr txBox="1">
            <a:spLocks/>
          </p:cNvSpPr>
          <p:nvPr/>
        </p:nvSpPr>
        <p:spPr>
          <a:xfrm>
            <a:off x="251520" y="0"/>
            <a:ext cx="8229600" cy="785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3.3. La catalyse enzymatique.</a:t>
            </a:r>
            <a:endParaRPr kumimoji="0" lang="fr-FR" sz="32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1880</TotalTime>
  <Words>2070</Words>
  <Application>Microsoft Office PowerPoint</Application>
  <PresentationFormat>Affichage à l'écran (4:3)</PresentationFormat>
  <Paragraphs>190</Paragraphs>
  <Slides>23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Thème Office</vt:lpstr>
      <vt:lpstr>La Catalyse   </vt:lpstr>
      <vt:lpstr>1. catalyse et les catalyseurs</vt:lpstr>
      <vt:lpstr>1. catalyse et les catalyseurs  (suite)</vt:lpstr>
      <vt:lpstr> 2. Mécanisme d’action d’un catalyseur.</vt:lpstr>
      <vt:lpstr>3.la catalyse homogène.</vt:lpstr>
      <vt:lpstr>3.la catalyse homogène.</vt:lpstr>
      <vt:lpstr>3.2. La catalyse d’oxydoréduction.</vt:lpstr>
      <vt:lpstr>3.3. La catalyse enzymatique.</vt:lpstr>
      <vt:lpstr>Diapositive 9</vt:lpstr>
      <vt:lpstr>3.3. La catalyse enzymatique.</vt:lpstr>
      <vt:lpstr>3.3. La catalyse enzymatique.</vt:lpstr>
      <vt:lpstr>3.3. La catalyse enzymatique.</vt:lpstr>
      <vt:lpstr>La catalyse enzymatique.</vt:lpstr>
      <vt:lpstr>Diapositive 14</vt:lpstr>
      <vt:lpstr> Récupération du catalyseur </vt:lpstr>
      <vt:lpstr>Catalyse homogène et catalyse hétérogène </vt:lpstr>
      <vt:lpstr>Catalyse hétérogène </vt:lpstr>
      <vt:lpstr>Catalyse hétérogène </vt:lpstr>
      <vt:lpstr>Catalyse hétérogène </vt:lpstr>
      <vt:lpstr>Catalyse hétérogène </vt:lpstr>
      <vt:lpstr>Catalyse hétérogène </vt:lpstr>
      <vt:lpstr>Diapositive 22</vt:lpstr>
      <vt:lpstr>Diapositive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catalyse</dc:title>
  <dc:creator>kader autodiag</dc:creator>
  <cp:lastModifiedBy>pc</cp:lastModifiedBy>
  <cp:revision>20</cp:revision>
  <dcterms:created xsi:type="dcterms:W3CDTF">2017-10-20T13:17:35Z</dcterms:created>
  <dcterms:modified xsi:type="dcterms:W3CDTF">2021-05-02T11:44:23Z</dcterms:modified>
</cp:coreProperties>
</file>