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62" r:id="rId6"/>
    <p:sldId id="264" r:id="rId7"/>
    <p:sldId id="265" r:id="rId8"/>
    <p:sldId id="258" r:id="rId9"/>
    <p:sldId id="269" r:id="rId10"/>
    <p:sldId id="270" r:id="rId11"/>
    <p:sldId id="271" r:id="rId12"/>
    <p:sldId id="259" r:id="rId13"/>
    <p:sldId id="267" r:id="rId14"/>
    <p:sldId id="272" r:id="rId15"/>
    <p:sldId id="266" r:id="rId16"/>
    <p:sldId id="273" r:id="rId17"/>
    <p:sldId id="260" r:id="rId18"/>
    <p:sldId id="275" r:id="rId19"/>
    <p:sldId id="276" r:id="rId20"/>
    <p:sldId id="274" r:id="rId21"/>
    <p:sldId id="277" r:id="rId22"/>
    <p:sldId id="278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9658-2CB1-4C37-BBA8-D340A2D240F0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F35-CED8-41E1-9135-CEFB82DF4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477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9658-2CB1-4C37-BBA8-D340A2D240F0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F35-CED8-41E1-9135-CEFB82DF4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52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9658-2CB1-4C37-BBA8-D340A2D240F0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F35-CED8-41E1-9135-CEFB82DF4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2885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9658-2CB1-4C37-BBA8-D340A2D240F0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F35-CED8-41E1-9135-CEFB82DF4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159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9658-2CB1-4C37-BBA8-D340A2D240F0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F35-CED8-41E1-9135-CEFB82DF4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89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9658-2CB1-4C37-BBA8-D340A2D240F0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F35-CED8-41E1-9135-CEFB82DF4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062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9658-2CB1-4C37-BBA8-D340A2D240F0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F35-CED8-41E1-9135-CEFB82DF4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162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9658-2CB1-4C37-BBA8-D340A2D240F0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F35-CED8-41E1-9135-CEFB82DF4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033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9658-2CB1-4C37-BBA8-D340A2D240F0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F35-CED8-41E1-9135-CEFB82DF4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153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9658-2CB1-4C37-BBA8-D340A2D240F0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F35-CED8-41E1-9135-CEFB82DF4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345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9658-2CB1-4C37-BBA8-D340A2D240F0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F35-CED8-41E1-9135-CEFB82DF4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26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D9658-2CB1-4C37-BBA8-D340A2D240F0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D6F35-CED8-41E1-9135-CEFB82DF4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033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111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2763"/>
            <a:ext cx="8352928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9425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62881"/>
            <a:ext cx="7725097" cy="6598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8957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79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Exemples d’aires protégées dans le monde, en méditerranée et en Algérie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305342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3.1. Définition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d’une aire protégée :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« N'importe quelle zone faisant l'objet d'un contrôle particulier sur le plan juridique et administratif, ou pour des raisons de tradition, ainsi que des mesures d'encouragement visant à conserver certaines caractéristiques, constituent une aire protégées ».</a:t>
            </a:r>
          </a:p>
          <a:p>
            <a:pPr algn="just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D'après l'union mondiale pour la nature (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UICN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), une aire protégé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est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définie comme étant : « une portion de terre ou de mer spécialement vouée à la protection et ou maintien de la diversité biologique ainsi que des ressources naturelles et culturelles associées et gérée par des moyens efficace, juridiques ou autres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96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02359"/>
            <a:ext cx="878497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u="sng" dirty="0" smtClean="0">
                <a:latin typeface="Times New Roman" pitchFamily="18" charset="0"/>
                <a:cs typeface="Times New Roman" pitchFamily="18" charset="0"/>
              </a:rPr>
              <a:t>3.2. </a:t>
            </a:r>
            <a:r>
              <a:rPr lang="fr-FR" sz="2000" b="1" u="sng" dirty="0">
                <a:latin typeface="Times New Roman" pitchFamily="18" charset="0"/>
                <a:cs typeface="Times New Roman" pitchFamily="18" charset="0"/>
              </a:rPr>
              <a:t>catégories d'aires </a:t>
            </a:r>
            <a:r>
              <a:rPr lang="fr-FR" sz="2000" b="1" u="sng" dirty="0" smtClean="0">
                <a:latin typeface="Times New Roman" pitchFamily="18" charset="0"/>
                <a:cs typeface="Times New Roman" pitchFamily="18" charset="0"/>
              </a:rPr>
              <a:t>protégées:</a:t>
            </a:r>
            <a:endParaRPr lang="fr-FR" sz="20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La même convention (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UICN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1994) classe Sept catégories d'aires naturelles protégées, notamment :</a:t>
            </a:r>
          </a:p>
          <a:p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2000" b="1" u="sng" dirty="0">
                <a:latin typeface="Times New Roman" pitchFamily="18" charset="0"/>
                <a:cs typeface="Times New Roman" pitchFamily="18" charset="0"/>
              </a:rPr>
              <a:t>zone de nature sauvage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: aire protégée, administrée principalement aux fins de protection des ressources sauvages ;</a:t>
            </a:r>
          </a:p>
          <a:p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2000" b="1" u="sng" dirty="0">
                <a:latin typeface="Times New Roman" pitchFamily="18" charset="0"/>
                <a:cs typeface="Times New Roman" pitchFamily="18" charset="0"/>
              </a:rPr>
              <a:t>Réserve naturelle intégrale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: aire protégée, administrée principalement aux fins d'études scientifiques ;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000" b="1" u="sng" dirty="0">
                <a:latin typeface="Times New Roman" pitchFamily="18" charset="0"/>
                <a:cs typeface="Times New Roman" pitchFamily="18" charset="0"/>
              </a:rPr>
              <a:t>) Parc national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: aire protégée, administré dans le but de préserver les écosystèmes et aux fins des récréations ;</a:t>
            </a:r>
          </a:p>
          <a:p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2000" b="1" u="sng" dirty="0">
                <a:latin typeface="Times New Roman" pitchFamily="18" charset="0"/>
                <a:cs typeface="Times New Roman" pitchFamily="18" charset="0"/>
              </a:rPr>
              <a:t>Monument naturel/ élément naturel marquent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: Aire protégée, administrée principalement dans le but de préserver des éléments naturels spécifiques ;</a:t>
            </a:r>
          </a:p>
          <a:p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fr-FR" sz="2000" b="1" u="sng" dirty="0">
                <a:latin typeface="Times New Roman" pitchFamily="18" charset="0"/>
                <a:cs typeface="Times New Roman" pitchFamily="18" charset="0"/>
              </a:rPr>
              <a:t>Aire gérée pour l'habitat et des espèces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: Aire protégée, administrée principalement aux fins de conservation, avec intervention à ce qui concerne la gestion ;</a:t>
            </a:r>
          </a:p>
          <a:p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f) </a:t>
            </a:r>
            <a:r>
              <a:rPr lang="fr-FR" sz="2000" b="1" u="sng" dirty="0">
                <a:latin typeface="Times New Roman" pitchFamily="18" charset="0"/>
                <a:cs typeface="Times New Roman" pitchFamily="18" charset="0"/>
              </a:rPr>
              <a:t>Paysage terrestre ou marin protégé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: Aire protégée, administrée principalement dans le but d'assurer la conservation des paysages terrestres ou marins et aux fins récréatives ;</a:t>
            </a:r>
          </a:p>
          <a:p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g) </a:t>
            </a:r>
            <a:r>
              <a:rPr lang="fr-FR" sz="2000" b="1" u="sng" dirty="0">
                <a:latin typeface="Times New Roman" pitchFamily="18" charset="0"/>
                <a:cs typeface="Times New Roman" pitchFamily="18" charset="0"/>
              </a:rPr>
              <a:t>Aire protégée des ressources naturelles gérées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: Aire protégée, administrée principalement aux fins d'utilisation durables des écosystèmes naturels</a:t>
            </a:r>
          </a:p>
        </p:txBody>
      </p:sp>
    </p:spTree>
    <p:extLst>
      <p:ext uri="{BB962C8B-B14F-4D97-AF65-F5344CB8AC3E}">
        <p14:creationId xmlns:p14="http://schemas.microsoft.com/office/powerpoint/2010/main" val="4048640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116632"/>
            <a:ext cx="842493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3.3. Étapes de création d’une aire protégée:</a:t>
            </a:r>
          </a:p>
          <a:p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Identification du/des sites; de/des zones potentielles pour les nouvelles aires protégées;(étape de 15jours)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Sensibilisation et éducation des paysans vivant à proximité des forêts identifiées sur l’importance des protéger ces dernières; (30jours);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Analyse avec les communautés locales des modes de gestion adéquates de ces Aires Protégées (45jours);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Création et formalisation des gestionnaires (45 jours);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Engagement de toutes les procédures pour les délimitations et ritualisation des nouvelles zones à protéger (360jours);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Délimitation (60jours);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Étude d’impact sur l’environnement (30jours);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Étude socio-économique (30jours);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Officialisation des nouvelles zones (4jours);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Réalisation et mise en œuvre du plan d’aménagement et de gestion  (60jours)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Renforcement des capacités de gestion des communautés autours de ces NAP (60jours)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Développement et test des outils pour le suivit évaluation des NAP (60jours)</a:t>
            </a:r>
          </a:p>
          <a:p>
            <a:pPr marL="285750" indent="-285750">
              <a:buFont typeface="Arial" pitchFamily="34" charset="0"/>
              <a:buChar char="•"/>
            </a:pP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406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Exemples d’aires protégées dans le monde: </a:t>
            </a: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913958"/>
              </p:ext>
            </p:extLst>
          </p:nvPr>
        </p:nvGraphicFramePr>
        <p:xfrm>
          <a:off x="467545" y="908719"/>
          <a:ext cx="7920880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9720"/>
                <a:gridCol w="2640580"/>
                <a:gridCol w="2640580"/>
              </a:tblGrid>
              <a:tr h="3754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Aire protégée</a:t>
                      </a:r>
                      <a:endParaRPr lang="fr-FR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Localisation</a:t>
                      </a:r>
                      <a:endParaRPr lang="fr-FR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Superficie</a:t>
                      </a:r>
                      <a:endParaRPr lang="fr-FR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881" marR="53881" marT="0" marB="0"/>
                </a:tc>
              </a:tr>
              <a:tr h="3754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Parc national de Groenland</a:t>
                      </a:r>
                      <a:endParaRPr lang="fr-FR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Groenland</a:t>
                      </a:r>
                      <a:endParaRPr lang="fr-FR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972000 km2</a:t>
                      </a:r>
                      <a:endParaRPr lang="fr-FR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881" marR="53881" marT="0" marB="0"/>
                </a:tc>
              </a:tr>
              <a:tr h="3754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Rub' Al-Khal</a:t>
                      </a:r>
                      <a:endParaRPr lang="fr-FR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Arabie Saoudithe</a:t>
                      </a:r>
                      <a:endParaRPr lang="fr-FR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fr-FR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881" marR="53881" marT="0" marB="0"/>
                </a:tc>
              </a:tr>
              <a:tr h="7509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parc marin du Recif de grande-Bernière</a:t>
                      </a:r>
                      <a:endParaRPr lang="fr-FR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Australie</a:t>
                      </a:r>
                      <a:endParaRPr lang="fr-FR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345000 km2</a:t>
                      </a:r>
                      <a:endParaRPr lang="fr-FR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881" marR="53881" marT="0" marB="0"/>
                </a:tc>
              </a:tr>
              <a:tr h="7509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Réserve de forêt Amazonienne</a:t>
                      </a:r>
                      <a:endParaRPr lang="fr-FR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 Colombie</a:t>
                      </a:r>
                      <a:endParaRPr lang="fr-FR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320000km2</a:t>
                      </a:r>
                      <a:endParaRPr lang="fr-FR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881" marR="53881" marT="0" marB="0"/>
                </a:tc>
              </a:tr>
              <a:tr h="7509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Réserve naturelle de Qianqtang</a:t>
                      </a:r>
                      <a:endParaRPr lang="fr-FR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Canada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fr-FR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250000km2</a:t>
                      </a:r>
                      <a:endParaRPr lang="fr-FR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881" marR="53881" marT="0" marB="0"/>
                </a:tc>
              </a:tr>
              <a:tr h="7509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L'aire Autochtone de valo do Javari</a:t>
                      </a:r>
                      <a:endParaRPr lang="fr-FR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Brésil</a:t>
                      </a:r>
                      <a:endParaRPr lang="fr-FR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80000 km2</a:t>
                      </a:r>
                      <a:endParaRPr lang="fr-FR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881" marR="53881" marT="0" marB="0"/>
                </a:tc>
              </a:tr>
              <a:tr h="3754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Lüneburg Heide</a:t>
                      </a:r>
                      <a:endParaRPr lang="fr-FR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Allemagne</a:t>
                      </a:r>
                      <a:endParaRPr lang="fr-FR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fr-FR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881" marR="53881" marT="0" marB="0"/>
                </a:tc>
              </a:tr>
              <a:tr h="7509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Réserve de forêt Amazonienne.</a:t>
                      </a:r>
                      <a:endParaRPr lang="fr-FR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Colombie</a:t>
                      </a:r>
                      <a:endParaRPr lang="fr-FR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320000km2</a:t>
                      </a:r>
                      <a:endParaRPr lang="fr-FR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881" marR="5388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058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67544" y="332656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Exemples d’aires protégées en Algérie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8496943" cy="5835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7838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fr-FR" b="1" dirty="0" smtClean="0"/>
              <a:t>4- </a:t>
            </a:r>
            <a:r>
              <a:rPr lang="fr-FR" b="1" dirty="0"/>
              <a:t>Lutte contre l’érosion de la biodiversité et la </a:t>
            </a:r>
            <a:r>
              <a:rPr lang="fr-FR" b="1" dirty="0" smtClean="0"/>
              <a:t>désertification:</a:t>
            </a:r>
          </a:p>
          <a:p>
            <a:pPr marL="0" indent="0">
              <a:buNone/>
            </a:pPr>
            <a:r>
              <a:rPr lang="fr-FR" b="1" dirty="0" smtClean="0"/>
              <a:t>4.1. Causes de la biodiversité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3427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RÃ©sultat de recherche d'images pour &quot;lutte contre l'Ã©rosion de la biodiversitÃ©&quot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7920880" cy="48763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/>
          <p:cNvSpPr txBox="1"/>
          <p:nvPr/>
        </p:nvSpPr>
        <p:spPr>
          <a:xfrm>
            <a:off x="611560" y="5589240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Figure 3: Causes directes de l’érosion de la biodiversité</a:t>
            </a: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713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age associÃ©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776864" cy="490114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/>
          <p:cNvSpPr txBox="1"/>
          <p:nvPr/>
        </p:nvSpPr>
        <p:spPr>
          <a:xfrm>
            <a:off x="827584" y="576461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Figure 4: Causes indirectes de l’érosion de la biodiversité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27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fr-FR" sz="3600" b="1" u="sng" dirty="0" smtClean="0">
                <a:latin typeface="Times New Roman" pitchFamily="18" charset="0"/>
                <a:cs typeface="Times New Roman" pitchFamily="18" charset="0"/>
              </a:rPr>
              <a:t>Chapitre 5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3600" b="1" u="sng" dirty="0" smtClean="0">
                <a:latin typeface="Times New Roman" pitchFamily="18" charset="0"/>
                <a:cs typeface="Times New Roman" pitchFamily="18" charset="0"/>
              </a:rPr>
              <a:t> Le Développement durable</a:t>
            </a:r>
            <a:endParaRPr lang="fr-FR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0"/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1. Notion de développement durable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0"/>
            <a:endParaRPr lang="fr-FR" sz="1100" b="1" u="sng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fr-FR" sz="11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fr-FR" sz="1100" b="1" u="sng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fr-FR" sz="11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fr-FR" sz="1100" b="1" u="sng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fr-FR" sz="11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fr-FR" sz="1100" b="1" u="sng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fr-FR" sz="11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fr-FR" sz="1100" b="1" u="sng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fr-FR" sz="11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fr-FR" sz="1100" b="1" u="sng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fr-FR" sz="11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fr-FR" sz="1100" b="1" u="sng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fr-FR" sz="11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2051720" y="1772816"/>
            <a:ext cx="5184576" cy="172819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Développement économique  </a:t>
            </a:r>
          </a:p>
          <a:p>
            <a:pPr algn="ctr"/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+ </a:t>
            </a:r>
          </a:p>
          <a:p>
            <a:pPr algn="ctr"/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Protection de l’environnement </a:t>
            </a: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lèche vers le bas 4"/>
          <p:cNvSpPr/>
          <p:nvPr/>
        </p:nvSpPr>
        <p:spPr>
          <a:xfrm>
            <a:off x="4499992" y="3501008"/>
            <a:ext cx="504056" cy="576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159732" y="4077072"/>
            <a:ext cx="5184576" cy="20882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Développement qui répond aux besoins du présent tout en préservant l’héritage « naturel » qui sera transmis aux générations futures</a:t>
            </a: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433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fr-FR" sz="2400" b="1" u="sng" dirty="0">
                <a:latin typeface="Times New Roman" pitchFamily="18" charset="0"/>
                <a:cs typeface="Times New Roman" pitchFamily="18" charset="0"/>
              </a:rPr>
              <a:t>4.2. L’enjeux: </a:t>
            </a:r>
            <a:endParaRPr lang="fr-FR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Renforcer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la stabilité du sol tout en respectant l’environnement</a:t>
            </a:r>
          </a:p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-	Réduire l’érosion de manière durable</a:t>
            </a:r>
          </a:p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-	Favoriser l’évolution naturelle de la succession végétale</a:t>
            </a:r>
          </a:p>
          <a:p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Comment ?</a:t>
            </a:r>
          </a:p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En utilisant judicieusement des organismes adaptés à la station en combinaison avec des systèmes techniques. </a:t>
            </a:r>
          </a:p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Pour qu’une association végétale arrive à remplir durablement les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méthode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lutte contre la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désertification;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68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 de texte 2"/>
          <p:cNvSpPr txBox="1">
            <a:spLocks noChangeArrowheads="1"/>
          </p:cNvSpPr>
          <p:nvPr/>
        </p:nvSpPr>
        <p:spPr bwMode="auto">
          <a:xfrm>
            <a:off x="1259631" y="404664"/>
            <a:ext cx="3168351" cy="4901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2400" b="1" dirty="0">
                <a:effectLst/>
                <a:latin typeface="Times New Roman"/>
                <a:ea typeface="Calibri"/>
                <a:cs typeface="Arial"/>
              </a:rPr>
              <a:t>Reboisement</a:t>
            </a:r>
            <a:endParaRPr lang="fr-FR" sz="2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" name="Zone de texte 2"/>
          <p:cNvSpPr txBox="1">
            <a:spLocks noChangeArrowheads="1"/>
          </p:cNvSpPr>
          <p:nvPr/>
        </p:nvSpPr>
        <p:spPr bwMode="auto">
          <a:xfrm>
            <a:off x="1235370" y="1268760"/>
            <a:ext cx="3192613" cy="94179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2400" b="1" dirty="0">
                <a:effectLst/>
                <a:latin typeface="Times New Roman"/>
                <a:ea typeface="Calibri"/>
                <a:cs typeface="Arial"/>
              </a:rPr>
              <a:t>Installation de diguette et de banquettes</a:t>
            </a:r>
            <a:endParaRPr lang="fr-FR" sz="2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4" name="Zone de texte 2"/>
          <p:cNvSpPr txBox="1">
            <a:spLocks noChangeArrowheads="1"/>
          </p:cNvSpPr>
          <p:nvPr/>
        </p:nvSpPr>
        <p:spPr bwMode="auto">
          <a:xfrm>
            <a:off x="1259631" y="2420888"/>
            <a:ext cx="3168352" cy="94179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2400" b="1" dirty="0">
                <a:effectLst/>
                <a:latin typeface="Times New Roman"/>
                <a:ea typeface="Calibri"/>
                <a:cs typeface="Arial"/>
              </a:rPr>
              <a:t>Fixation mécanique des sols</a:t>
            </a:r>
            <a:endParaRPr lang="fr-FR" sz="2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5" name="Zone de texte 2"/>
          <p:cNvSpPr txBox="1">
            <a:spLocks noChangeArrowheads="1"/>
          </p:cNvSpPr>
          <p:nvPr/>
        </p:nvSpPr>
        <p:spPr bwMode="auto">
          <a:xfrm>
            <a:off x="5881687" y="404665"/>
            <a:ext cx="850553" cy="47721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vert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2400" b="1" dirty="0">
                <a:effectLst/>
                <a:latin typeface="Times New Roman"/>
                <a:ea typeface="Calibri"/>
                <a:cs typeface="Arial"/>
              </a:rPr>
              <a:t>Lutte contre la désertification</a:t>
            </a:r>
            <a:endParaRPr lang="fr-FR" sz="2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6" name="Zone de texte 2"/>
          <p:cNvSpPr txBox="1">
            <a:spLocks noChangeArrowheads="1"/>
          </p:cNvSpPr>
          <p:nvPr/>
        </p:nvSpPr>
        <p:spPr bwMode="auto">
          <a:xfrm>
            <a:off x="1222049" y="3802893"/>
            <a:ext cx="3205933" cy="94179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2400" b="1" dirty="0">
                <a:effectLst/>
                <a:latin typeface="Times New Roman"/>
                <a:ea typeface="Calibri"/>
                <a:cs typeface="Arial"/>
              </a:rPr>
              <a:t>Fixation biologique des sols</a:t>
            </a:r>
            <a:endParaRPr lang="fr-FR" sz="24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61832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208912" cy="43204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 de texte 2"/>
          <p:cNvSpPr txBox="1">
            <a:spLocks noChangeArrowheads="1"/>
          </p:cNvSpPr>
          <p:nvPr/>
        </p:nvSpPr>
        <p:spPr bwMode="auto">
          <a:xfrm>
            <a:off x="695325" y="-16192500"/>
            <a:ext cx="1828800" cy="4622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b="1">
                <a:effectLst/>
                <a:latin typeface="Times New Roman"/>
                <a:ea typeface="Calibri"/>
                <a:cs typeface="Arial"/>
              </a:rPr>
              <a:t>Reboisement</a:t>
            </a:r>
            <a:endParaRPr lang="fr-FR" sz="110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4" name="Zone de texte 2"/>
          <p:cNvSpPr txBox="1">
            <a:spLocks noChangeArrowheads="1"/>
          </p:cNvSpPr>
          <p:nvPr/>
        </p:nvSpPr>
        <p:spPr bwMode="auto">
          <a:xfrm>
            <a:off x="695325" y="-15430500"/>
            <a:ext cx="2057400" cy="6978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b="1">
                <a:effectLst/>
                <a:latin typeface="Times New Roman"/>
                <a:ea typeface="Calibri"/>
                <a:cs typeface="Arial"/>
              </a:rPr>
              <a:t>Installation de diguette et de banquettes</a:t>
            </a:r>
            <a:endParaRPr lang="fr-FR" sz="110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5" name="Zone de texte 2"/>
          <p:cNvSpPr txBox="1">
            <a:spLocks noChangeArrowheads="1"/>
          </p:cNvSpPr>
          <p:nvPr/>
        </p:nvSpPr>
        <p:spPr bwMode="auto">
          <a:xfrm>
            <a:off x="695325" y="-14497050"/>
            <a:ext cx="2000250" cy="6978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b="1">
                <a:effectLst/>
                <a:latin typeface="Times New Roman"/>
                <a:ea typeface="Calibri"/>
                <a:cs typeface="Arial"/>
              </a:rPr>
              <a:t>Fixation mécanique des sols</a:t>
            </a:r>
            <a:endParaRPr lang="fr-FR" sz="110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6" name="Zone de texte 2"/>
          <p:cNvSpPr txBox="1">
            <a:spLocks noChangeArrowheads="1"/>
          </p:cNvSpPr>
          <p:nvPr/>
        </p:nvSpPr>
        <p:spPr bwMode="auto">
          <a:xfrm>
            <a:off x="4010025" y="-16116300"/>
            <a:ext cx="695325" cy="3419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vert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2000" b="1">
                <a:effectLst/>
                <a:latin typeface="Times New Roman"/>
                <a:ea typeface="Calibri"/>
                <a:cs typeface="Arial"/>
              </a:rPr>
              <a:t>Lutte contre la désertification</a:t>
            </a:r>
            <a:endParaRPr lang="fr-FR" sz="110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7" name="Zone de texte 2"/>
          <p:cNvSpPr txBox="1">
            <a:spLocks noChangeArrowheads="1"/>
          </p:cNvSpPr>
          <p:nvPr/>
        </p:nvSpPr>
        <p:spPr bwMode="auto">
          <a:xfrm>
            <a:off x="752475" y="-13630275"/>
            <a:ext cx="2000250" cy="6978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b="1">
                <a:effectLst/>
                <a:latin typeface="Times New Roman"/>
                <a:ea typeface="Calibri"/>
                <a:cs typeface="Arial"/>
              </a:rPr>
              <a:t>Fixation biologique des sols</a:t>
            </a:r>
            <a:endParaRPr lang="fr-FR" sz="110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51520" y="4941168"/>
            <a:ext cx="868519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N°5: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Technique et biologie : Correction de torrent pour stabiliser le bas d’une pente.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ouvrages d’appui, sur la pente, servent à réduire la déclivité.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stabilisation des pentes passe par la mise en œuvre de telles techniques qui garantiront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l’efficacité des constructions vivantes, comme les lits de plants et de plançons (Graf et al., 2003).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12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 de texte 82"/>
          <p:cNvSpPr txBox="1"/>
          <p:nvPr/>
        </p:nvSpPr>
        <p:spPr>
          <a:xfrm>
            <a:off x="971600" y="949370"/>
            <a:ext cx="2710805" cy="4000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600" b="1">
                <a:effectLst/>
                <a:latin typeface="Times New Roman"/>
                <a:ea typeface="Calibri"/>
                <a:cs typeface="Arial"/>
              </a:rPr>
              <a:t>Développement durable</a:t>
            </a:r>
            <a:endParaRPr lang="fr-FR" sz="1600">
              <a:effectLst/>
              <a:ea typeface="Calibri"/>
              <a:cs typeface="Arial"/>
            </a:endParaRPr>
          </a:p>
        </p:txBody>
      </p:sp>
      <p:sp>
        <p:nvSpPr>
          <p:cNvPr id="3" name="Zone de texte 102"/>
          <p:cNvSpPr txBox="1"/>
          <p:nvPr/>
        </p:nvSpPr>
        <p:spPr>
          <a:xfrm>
            <a:off x="4939705" y="835070"/>
            <a:ext cx="3664743" cy="6477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600" b="1">
                <a:effectLst/>
                <a:latin typeface="Times New Roman"/>
                <a:ea typeface="Calibri"/>
                <a:cs typeface="Arial"/>
              </a:rPr>
              <a:t>Garant d’une bonne gestion de la biodiversité</a:t>
            </a:r>
            <a:endParaRPr lang="fr-FR" sz="160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3739555" y="977945"/>
            <a:ext cx="1114425" cy="37147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5" name="Flèche vers le bas 4"/>
          <p:cNvSpPr/>
          <p:nvPr/>
        </p:nvSpPr>
        <p:spPr>
          <a:xfrm>
            <a:off x="3682405" y="1254170"/>
            <a:ext cx="981075" cy="174278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600" b="1">
                <a:effectLst/>
                <a:latin typeface="Times New Roman"/>
                <a:ea typeface="Calibri"/>
                <a:cs typeface="Arial"/>
              </a:rPr>
              <a:t>Compromis</a:t>
            </a:r>
            <a:r>
              <a:rPr lang="fr-FR" sz="1600" b="1">
                <a:effectLst/>
                <a:ea typeface="Calibri"/>
                <a:cs typeface="Arial"/>
              </a:rPr>
              <a:t> </a:t>
            </a:r>
          </a:p>
        </p:txBody>
      </p:sp>
      <p:sp>
        <p:nvSpPr>
          <p:cNvPr id="6" name="Zone de texte 135"/>
          <p:cNvSpPr txBox="1"/>
          <p:nvPr/>
        </p:nvSpPr>
        <p:spPr>
          <a:xfrm>
            <a:off x="2715617" y="188640"/>
            <a:ext cx="2786063" cy="390525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600" b="1" dirty="0">
                <a:effectLst/>
                <a:latin typeface="Times New Roman"/>
                <a:ea typeface="Calibri"/>
                <a:cs typeface="Arial"/>
              </a:rPr>
              <a:t>Développement durable</a:t>
            </a:r>
            <a:endParaRPr lang="fr-FR" sz="16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7" name="Zone de texte 119"/>
          <p:cNvSpPr txBox="1"/>
          <p:nvPr/>
        </p:nvSpPr>
        <p:spPr>
          <a:xfrm>
            <a:off x="174352" y="3383970"/>
            <a:ext cx="2669456" cy="75702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600" b="1" dirty="0">
                <a:effectLst/>
                <a:latin typeface="Times New Roman"/>
                <a:ea typeface="Calibri"/>
                <a:cs typeface="Arial"/>
              </a:rPr>
              <a:t>Économiquement intéressant</a:t>
            </a:r>
            <a:endParaRPr lang="fr-FR" sz="16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8" name="Zone de texte 133"/>
          <p:cNvSpPr txBox="1"/>
          <p:nvPr/>
        </p:nvSpPr>
        <p:spPr>
          <a:xfrm>
            <a:off x="3272829" y="3354531"/>
            <a:ext cx="2047875" cy="722541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600" b="1" dirty="0">
                <a:effectLst/>
                <a:latin typeface="Times New Roman"/>
                <a:ea typeface="Calibri"/>
                <a:cs typeface="Arial"/>
              </a:rPr>
              <a:t>Techniquement possible</a:t>
            </a:r>
            <a:endParaRPr lang="fr-FR" sz="16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9" name="Zone de texte 134"/>
          <p:cNvSpPr txBox="1"/>
          <p:nvPr/>
        </p:nvSpPr>
        <p:spPr>
          <a:xfrm>
            <a:off x="5868144" y="3397393"/>
            <a:ext cx="2952328" cy="390525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600" b="1" dirty="0">
                <a:effectLst/>
                <a:latin typeface="Times New Roman"/>
                <a:ea typeface="Calibri"/>
                <a:cs typeface="Arial"/>
              </a:rPr>
              <a:t>Écologiquement acceptables</a:t>
            </a:r>
            <a:endParaRPr lang="fr-FR" sz="16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0" name="Accolade fermante 9"/>
          <p:cNvSpPr/>
          <p:nvPr/>
        </p:nvSpPr>
        <p:spPr>
          <a:xfrm rot="16200000">
            <a:off x="4078093" y="-1241372"/>
            <a:ext cx="694621" cy="8790137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619672" y="5013176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Principe du développement durable</a:t>
            </a: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062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7704856" cy="489654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/>
          <p:cNvSpPr txBox="1"/>
          <p:nvPr/>
        </p:nvSpPr>
        <p:spPr>
          <a:xfrm>
            <a:off x="1763688" y="5661248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Dimension du développement durable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026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611560" y="548680"/>
            <a:ext cx="2376264" cy="103517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2000" b="1" dirty="0">
                <a:effectLst/>
                <a:latin typeface="Times New Roman"/>
                <a:ea typeface="Calibri"/>
                <a:cs typeface="Arial"/>
              </a:rPr>
              <a:t>Valeurs économiques </a:t>
            </a:r>
            <a:endParaRPr lang="fr-FR" sz="2000" dirty="0">
              <a:effectLst/>
              <a:ea typeface="Calibri"/>
              <a:cs typeface="Arial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3175783" y="476672"/>
            <a:ext cx="3153915" cy="1107182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2000" b="1" dirty="0">
                <a:effectLst/>
                <a:latin typeface="Times New Roman"/>
                <a:ea typeface="Calibri"/>
                <a:cs typeface="Arial"/>
              </a:rPr>
              <a:t>Valeurs environnementales  </a:t>
            </a:r>
            <a:endParaRPr lang="fr-FR" sz="2000" dirty="0">
              <a:effectLst/>
              <a:ea typeface="Calibri"/>
              <a:cs typeface="Arial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6329699" y="548681"/>
            <a:ext cx="2346116" cy="1114538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2000" b="1" dirty="0">
                <a:effectLst/>
                <a:latin typeface="Times New Roman"/>
                <a:ea typeface="Calibri"/>
                <a:cs typeface="Arial"/>
              </a:rPr>
              <a:t>Valeurs sociales</a:t>
            </a:r>
            <a:endParaRPr lang="fr-FR" sz="2000" dirty="0">
              <a:effectLst/>
              <a:ea typeface="Calibri"/>
              <a:cs typeface="Arial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175783" y="2060848"/>
            <a:ext cx="3009900" cy="81915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600" b="1">
                <a:effectLst/>
                <a:latin typeface="Times New Roman"/>
                <a:ea typeface="Calibri"/>
                <a:cs typeface="Arial"/>
              </a:rPr>
              <a:t>Arbitrages entre elles </a:t>
            </a:r>
            <a:endParaRPr lang="fr-FR" sz="1600">
              <a:effectLst/>
              <a:ea typeface="Calibri"/>
              <a:cs typeface="Arial"/>
            </a:endParaRPr>
          </a:p>
        </p:txBody>
      </p:sp>
      <p:sp>
        <p:nvSpPr>
          <p:cNvPr id="6" name="Accolade ouvrante 5"/>
          <p:cNvSpPr/>
          <p:nvPr/>
        </p:nvSpPr>
        <p:spPr>
          <a:xfrm rot="16200000">
            <a:off x="4517922" y="-2062404"/>
            <a:ext cx="325621" cy="777686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683568" y="3013704"/>
            <a:ext cx="2664296" cy="2181614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2000" b="1" dirty="0">
                <a:effectLst/>
                <a:latin typeface="Times New Roman"/>
                <a:ea typeface="Calibri"/>
                <a:cs typeface="Arial"/>
              </a:rPr>
              <a:t>Évaluer les implications à long terme des décisions et des comportements actuel</a:t>
            </a:r>
            <a:endParaRPr lang="fr-FR" sz="2000" dirty="0">
              <a:effectLst/>
              <a:ea typeface="Calibri"/>
              <a:cs typeface="Arial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3635896" y="3013703"/>
            <a:ext cx="2693803" cy="2315319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2000" b="1" dirty="0">
                <a:effectLst/>
                <a:latin typeface="Times New Roman"/>
                <a:ea typeface="Calibri"/>
                <a:cs typeface="Arial"/>
              </a:rPr>
              <a:t>Suivre les progrès accomplis dans la réalisation des objectifs du DD</a:t>
            </a:r>
            <a:endParaRPr lang="fr-FR" sz="2000" dirty="0">
              <a:effectLst/>
              <a:ea typeface="Calibri"/>
              <a:cs typeface="Arial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6588224" y="2878251"/>
            <a:ext cx="2383482" cy="231531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fr-FR" sz="2000" b="1" dirty="0" smtClean="0">
              <a:effectLst/>
              <a:latin typeface="Times New Roman"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2000" b="1" dirty="0" smtClean="0">
                <a:effectLst/>
                <a:latin typeface="Times New Roman"/>
                <a:ea typeface="Calibri"/>
                <a:cs typeface="Arial"/>
              </a:rPr>
              <a:t>Mesurant </a:t>
            </a:r>
            <a:r>
              <a:rPr lang="fr-FR" sz="2000" b="1" dirty="0">
                <a:effectLst/>
                <a:latin typeface="Times New Roman"/>
                <a:ea typeface="Calibri"/>
                <a:cs typeface="Arial"/>
              </a:rPr>
              <a:t>les conditions de départ et les tendances ultérieures</a:t>
            </a:r>
            <a:endParaRPr lang="fr-FR" sz="2000" dirty="0">
              <a:effectLst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b="1" dirty="0">
                <a:effectLst/>
                <a:latin typeface="Times New Roman"/>
                <a:ea typeface="Calibri"/>
                <a:cs typeface="Arial"/>
              </a:rPr>
              <a:t> </a:t>
            </a:r>
            <a:endParaRPr lang="fr-FR" sz="2000" dirty="0">
              <a:effectLst/>
              <a:ea typeface="Calibri"/>
              <a:cs typeface="Arial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15616" y="5733256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Dimension du développement durable et leurs interactions</a:t>
            </a: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472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204609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Les indicateurs du développement durable: </a:t>
            </a: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5536" y="604719"/>
            <a:ext cx="864096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Taux de croissance du PIB par habitant en volume : la croissance du produit intérieur brut (PIB) par habitant, à prix constant (ou PIB en volume). </a:t>
            </a:r>
          </a:p>
          <a:p>
            <a:r>
              <a:rPr lang="fr-FR" sz="2000" b="1" dirty="0" smtClean="0"/>
              <a:t>2. Émissions </a:t>
            </a:r>
            <a:r>
              <a:rPr lang="fr-FR" sz="2000" b="1" dirty="0"/>
              <a:t>totales de gaz à effet de serre.</a:t>
            </a:r>
            <a:endParaRPr lang="fr-FR" sz="2000" dirty="0"/>
          </a:p>
          <a:p>
            <a:r>
              <a:rPr lang="fr-FR" sz="2000" b="1" dirty="0" smtClean="0"/>
              <a:t>3. Part des </a:t>
            </a:r>
            <a:r>
              <a:rPr lang="fr-FR" sz="2000" b="1" dirty="0"/>
              <a:t>énergies renouvelables dans la consommation totale d'énergie </a:t>
            </a:r>
            <a:r>
              <a:rPr lang="fr-FR" sz="2000" b="1" dirty="0" smtClean="0"/>
              <a:t>primaire.</a:t>
            </a:r>
          </a:p>
          <a:p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4. La part des énergies renouvelables dans la consommation totale.</a:t>
            </a:r>
          </a:p>
          <a:p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fr-FR" sz="2000" b="1" dirty="0" smtClean="0"/>
              <a:t>Productivité des </a:t>
            </a:r>
            <a:r>
              <a:rPr lang="fr-FR" sz="2000" b="1" dirty="0"/>
              <a:t>ressources : La consommation intérieure de matières mesure la quantité totale de matières physiquement utilisées par l’économie nationale, afin de satisfaire aux besoins de la population.</a:t>
            </a:r>
            <a:endParaRPr lang="fr-FR" sz="2000" dirty="0"/>
          </a:p>
          <a:p>
            <a:r>
              <a:rPr lang="fr-FR" sz="2000" b="1" dirty="0" smtClean="0"/>
              <a:t>6.Indice </a:t>
            </a:r>
            <a:r>
              <a:rPr lang="fr-FR" sz="2000" b="1" dirty="0"/>
              <a:t>d'abondance des oiseaux communs (évolution de la biodiversité).</a:t>
            </a:r>
            <a:endParaRPr lang="fr-FR" sz="2000" dirty="0"/>
          </a:p>
          <a:p>
            <a:r>
              <a:rPr lang="fr-FR" sz="2000" b="1" dirty="0"/>
              <a:t>7. </a:t>
            </a:r>
            <a:r>
              <a:rPr lang="fr-FR" sz="2000" b="1" dirty="0" smtClean="0"/>
              <a:t>Prises </a:t>
            </a:r>
            <a:r>
              <a:rPr lang="fr-FR" sz="2000" b="1" dirty="0"/>
              <a:t>de poissons au-dessus des seuils de précaution (UE25) (la gestion des ressources halieutiques).</a:t>
            </a:r>
            <a:endParaRPr lang="fr-FR" sz="2000" dirty="0"/>
          </a:p>
          <a:p>
            <a:r>
              <a:rPr lang="fr-FR" sz="2000" b="1" dirty="0"/>
              <a:t>8. </a:t>
            </a:r>
            <a:r>
              <a:rPr lang="fr-FR" sz="2000" b="1" dirty="0" smtClean="0"/>
              <a:t>Espérance </a:t>
            </a:r>
            <a:r>
              <a:rPr lang="fr-FR" sz="2000" b="1" dirty="0"/>
              <a:t>de vie en bonne santé : </a:t>
            </a:r>
            <a:r>
              <a:rPr lang="fr-FR" sz="2000" dirty="0"/>
              <a:t>En France, en 2005, l’espérance de vie « en bonne santé » à la naissance est estimée à 64,3 ans pour les femmes et à 62 ans pour les hommes.</a:t>
            </a:r>
          </a:p>
          <a:p>
            <a:r>
              <a:rPr lang="fr-FR" sz="2000" dirty="0"/>
              <a:t>9. </a:t>
            </a:r>
            <a:r>
              <a:rPr lang="fr-FR" sz="2000" b="1" dirty="0" smtClean="0"/>
              <a:t>Taux </a:t>
            </a:r>
            <a:r>
              <a:rPr lang="fr-FR" sz="2000" b="1" dirty="0"/>
              <a:t>de pauvreté monétaire : </a:t>
            </a:r>
            <a:r>
              <a:rPr lang="fr-FR" sz="2000" dirty="0"/>
              <a:t>c’est-à-dire la part des personnes dont le</a:t>
            </a:r>
          </a:p>
          <a:p>
            <a:r>
              <a:rPr lang="fr-FR" sz="2000" dirty="0"/>
              <a:t>niveau de vie &lt;60% du niveau de vie médiane.</a:t>
            </a:r>
          </a:p>
          <a:p>
            <a:pPr lvl="0"/>
            <a:r>
              <a:rPr lang="fr-FR" sz="2000" b="1" dirty="0" smtClean="0"/>
              <a:t>10. Taux </a:t>
            </a:r>
            <a:r>
              <a:rPr lang="fr-FR" sz="2000" b="1" dirty="0"/>
              <a:t>d'emploi des travailleurs âgés de 55 à 64 ans :</a:t>
            </a:r>
            <a:endParaRPr lang="fr-FR" sz="2000" dirty="0"/>
          </a:p>
          <a:p>
            <a:pPr lvl="0"/>
            <a:r>
              <a:rPr lang="fr-FR" sz="2000" b="1" dirty="0" smtClean="0"/>
              <a:t>11. Aide </a:t>
            </a:r>
            <a:r>
              <a:rPr lang="fr-FR" sz="2000" b="1" dirty="0"/>
              <a:t>publique au développement.</a:t>
            </a:r>
            <a:endParaRPr lang="fr-FR" sz="2000" dirty="0"/>
          </a:p>
          <a:p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370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04664"/>
            <a:ext cx="84249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u="sng" dirty="0" smtClean="0">
                <a:latin typeface="Times New Roman" pitchFamily="18" charset="0"/>
                <a:cs typeface="Times New Roman" pitchFamily="18" charset="0"/>
              </a:rPr>
              <a:t>Les problèmes relatifs aux notions de développement durable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problèmes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qui se posent : </a:t>
            </a:r>
          </a:p>
          <a:p>
            <a:pPr lvl="0" algn="just"/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- Comment 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mesurer la dimension sociale ?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- Les 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effets planétaires sont-ils pris en compte ?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- L’Empreinte 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écologique ?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Mesure la pression que l’homme exerce sur la nature.</a:t>
            </a:r>
          </a:p>
        </p:txBody>
      </p:sp>
    </p:spTree>
    <p:extLst>
      <p:ext uri="{BB962C8B-B14F-4D97-AF65-F5344CB8AC3E}">
        <p14:creationId xmlns:p14="http://schemas.microsoft.com/office/powerpoint/2010/main" val="925057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Conservation de la biodiversité (in situ et ex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situ)</a:t>
            </a:r>
          </a:p>
          <a:p>
            <a:pPr marL="0" indent="0" algn="just">
              <a:buNone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- Approche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de la conservation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:  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La mise en place de techniques opérationnelles de la conservation de la nature a suscité de nombreux débats (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Lévêque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Mounolou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2008) : Que ce soit en aménagement du territoire, en foresterie ou en gestion intégrée des ressources (Limoges et al., 2013). 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fr-FR" b="1" dirty="0">
                <a:latin typeface="Times New Roman" pitchFamily="18" charset="0"/>
                <a:cs typeface="Times New Roman" pitchFamily="18" charset="0"/>
              </a:rPr>
              <a:t>Conservation in situ et ex situ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: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La conservation in situ fait référence à la préservation des milieux et les espèces dans leur environnement naturel. Tandis que la conservation ex-situ fait référence au maintien et à la préservation des espèces en dehors de leur milieu naturel (finalité de la conservation Figure 1).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739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332656"/>
            <a:ext cx="8136904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fr-FR" sz="2700" b="1" dirty="0">
                <a:latin typeface="Times New Roman" pitchFamily="18" charset="0"/>
                <a:cs typeface="Times New Roman" pitchFamily="18" charset="0"/>
              </a:rPr>
              <a:t>Conserver les espèces et les écosystèmes :</a:t>
            </a:r>
            <a:endParaRPr lang="fr-FR" sz="2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700" dirty="0">
                <a:latin typeface="Times New Roman" pitchFamily="18" charset="0"/>
                <a:cs typeface="Times New Roman" pitchFamily="18" charset="0"/>
              </a:rPr>
              <a:t>Il est plus facile d’étudier les espèces que les écosystèmes. Les espèces peuvent êtres inventoriées.  Des listes des espèces disparues, en voie d’extinction, ou à protéger peuvent être établis. On peut dire que l’approche «espèce » est bien ancrée dans le monde de la protection de la nature (</a:t>
            </a:r>
            <a:r>
              <a:rPr lang="fr-FR" sz="2700" dirty="0" err="1">
                <a:latin typeface="Times New Roman" pitchFamily="18" charset="0"/>
                <a:cs typeface="Times New Roman" pitchFamily="18" charset="0"/>
              </a:rPr>
              <a:t>Lévêque</a:t>
            </a:r>
            <a:r>
              <a:rPr lang="fr-FR" sz="2700" dirty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sz="2700" dirty="0" err="1">
                <a:latin typeface="Times New Roman" pitchFamily="18" charset="0"/>
                <a:cs typeface="Times New Roman" pitchFamily="18" charset="0"/>
              </a:rPr>
              <a:t>Mounolou</a:t>
            </a:r>
            <a:r>
              <a:rPr lang="fr-FR" sz="2700" dirty="0">
                <a:latin typeface="Times New Roman" pitchFamily="18" charset="0"/>
                <a:cs typeface="Times New Roman" pitchFamily="18" charset="0"/>
              </a:rPr>
              <a:t>, 2008).</a:t>
            </a:r>
          </a:p>
          <a:p>
            <a:pPr algn="just"/>
            <a:r>
              <a:rPr lang="fr-FR" sz="2700" dirty="0">
                <a:latin typeface="Times New Roman" pitchFamily="18" charset="0"/>
                <a:cs typeface="Times New Roman" pitchFamily="18" charset="0"/>
              </a:rPr>
              <a:t>Cependant une politique de conservation des écosystèmes est à préconiser. Car la protection des espèces est illusoire si l’on ne protège pas simultanément leur habitat naturel. C’est d’ailleurs la conservation des écosystèmes est mise en œuvre à travers les politiques de zones protégées ou de gestion durable. Le but est d’assurer le maintien de la diversité des écosystèmes ainsi que celle de leurs composantes (Figure 2).  </a:t>
            </a:r>
          </a:p>
        </p:txBody>
      </p:sp>
    </p:spTree>
    <p:extLst>
      <p:ext uri="{BB962C8B-B14F-4D97-AF65-F5344CB8AC3E}">
        <p14:creationId xmlns:p14="http://schemas.microsoft.com/office/powerpoint/2010/main" val="21926774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744</Words>
  <Application>Microsoft Office PowerPoint</Application>
  <PresentationFormat>Affichage à l'écran (4:3)</PresentationFormat>
  <Paragraphs>148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Présentation PowerPoint</vt:lpstr>
      <vt:lpstr>Chapitre 5:  Le Développement durable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Karima bencherif</dc:creator>
  <cp:lastModifiedBy>Karima bencherif</cp:lastModifiedBy>
  <cp:revision>33</cp:revision>
  <dcterms:created xsi:type="dcterms:W3CDTF">2020-04-04T20:41:38Z</dcterms:created>
  <dcterms:modified xsi:type="dcterms:W3CDTF">2020-04-06T14:26:33Z</dcterms:modified>
</cp:coreProperties>
</file>