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8424A-AF09-4DBF-814B-79ACD339A77F}" type="datetimeFigureOut">
              <a:rPr lang="fr-FR" smtClean="0"/>
              <a:pPr/>
              <a:t>22/04/2019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225E-CE2F-4EDD-A56C-35B9112E57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Les paramètres pharmacocinétiques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86874" cy="514353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Définition </a:t>
            </a:r>
            <a:r>
              <a:rPr lang="fr-FR" sz="2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C’est la mesure quantifiable d’un phénomène pharmacocinétique qui peut concerner les  différentes phases de la vie d’un médicament, à savoir l’absorption, la distribution, le métabolisme et l’élimination (système ADME). </a:t>
            </a:r>
          </a:p>
          <a:p>
            <a:pPr algn="l"/>
            <a:r>
              <a:rPr lang="fr-FR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Absorption </a:t>
            </a:r>
            <a:r>
              <a:rPr lang="fr-FR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fr-FR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Biodisponibilité : </a:t>
            </a:r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quantité relative d’un médicament qui passe dans la circulation  sanguine.</a:t>
            </a:r>
          </a:p>
          <a:p>
            <a:pPr algn="l"/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Elle est appréciée par </a:t>
            </a:r>
            <a:r>
              <a:rPr lang="fr-FR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facteur de biodisponibilité absolu (F) </a:t>
            </a:r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le pourcentage de la dose  administrée qui passe dans la circulation sanguine. </a:t>
            </a:r>
            <a:endParaRPr lang="fr-FR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 calculé grâce à l’</a:t>
            </a:r>
            <a:r>
              <a:rPr lang="fr-FR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AUC</a:t>
            </a:r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(surface sous la courbe : Area Under the </a:t>
            </a:r>
            <a:r>
              <a:rPr lang="fr-FR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Curve</a:t>
            </a:r>
            <a:r>
              <a:rPr lang="fr-FR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CA: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Concentration du médicament à l’entrée de l’organe.</a:t>
            </a:r>
          </a:p>
          <a:p>
            <a:pPr>
              <a:buNone/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CB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Concentration du médicament à la sortie de l’organe.</a:t>
            </a:r>
          </a:p>
          <a:p>
            <a:pPr>
              <a:buNone/>
            </a:pPr>
            <a:endParaRPr lang="fr-FR" sz="31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3100" b="1" i="1" dirty="0" smtClean="0">
                <a:latin typeface="Times New Roman" pitchFamily="18" charset="0"/>
                <a:cs typeface="Times New Roman" pitchFamily="18" charset="0"/>
              </a:rPr>
              <a:t>Explication </a:t>
            </a: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Supposant que : 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𝐶𝐴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𝐶𝐵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𝐸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= 0: pas d’élimination du médicament par l’organe.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𝐶𝐵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= 0 →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𝐸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= 1: Elimination totale du médicament par l’organe.</a:t>
            </a: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Donc, l’augmentation de la clairance est à 2 conditions :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De  l’augmentation du débit sanguin, par augmentation de la perfusion de l’organe.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De l’augmentation du Facteur d’extraction, par augmentation de la capacité de </a:t>
            </a:r>
            <a:r>
              <a:rPr lang="fr-FR" sz="3100" dirty="0" smtClean="0">
                <a:latin typeface="Times New Roman" pitchFamily="18" charset="0"/>
                <a:cs typeface="Times New Roman" pitchFamily="18" charset="0"/>
              </a:rPr>
              <a:t>l’organe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à éliminer le médicament.</a:t>
            </a:r>
          </a:p>
          <a:p>
            <a:pPr>
              <a:buNone/>
            </a:pPr>
            <a:endParaRPr lang="fr-FR" sz="31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3100" b="1" i="1" dirty="0" smtClean="0">
                <a:latin typeface="Times New Roman" pitchFamily="18" charset="0"/>
                <a:cs typeface="Times New Roman" pitchFamily="18" charset="0"/>
              </a:rPr>
              <a:t>Remarque </a:t>
            </a: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fr-FR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1. En cas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d’insuffisance rénale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, on choisit des médicaments à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élimination extra-rénale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2. En cas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d’insuffisance rénale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, la dose peut être changée lorsque le médicament est à  élimination rénale :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diminuer et adapter la dose en fonction de la clairance de la créatinine.</a:t>
            </a:r>
            <a:endParaRPr lang="fr-FR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b. Temps de demi-vie d’élimination T1/2: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temps nécessaire pour que la Concentration plasmique du médicament diminue de 50%.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On considère l’élimination est complète à partir de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7 fois le t 1/2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b="1" baseline="-25000" dirty="0">
                <a:latin typeface="Times New Roman" pitchFamily="18" charset="0"/>
                <a:cs typeface="Times New Roman" pitchFamily="18" charset="0"/>
              </a:rPr>
              <a:t>1/2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= ln2/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Kel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 ou   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b="1" baseline="-25000" dirty="0">
                <a:latin typeface="Times New Roman" pitchFamily="18" charset="0"/>
                <a:cs typeface="Times New Roman" pitchFamily="18" charset="0"/>
              </a:rPr>
              <a:t>1/2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= 0,693/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Kel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Kel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Constante des vitesses d’élimination.</a:t>
            </a:r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L’état d’équilibre «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steady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state » :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Cas d’une administration multiple :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- 1</a:t>
            </a:r>
            <a:r>
              <a:rPr lang="fr-FR" sz="2800" b="1" baseline="30000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cas :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On donne une première administration, la concentration plasmatique du médicament augmente (absorption) et puis diminue (élimination).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On attend jusqu’à l’élimination totale de la première dose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pour qu’on donne une deuxième dose similaire à la première. On obtient le même graphe. Ceci n’est pas le cas général ! </a:t>
            </a:r>
          </a:p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- 2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baseline="30000" dirty="0" err="1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cas : Cas Général :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Les doses sont toujours similaires et successives, à condition qu’on administre la dose suivante avant que la précédente soit éliminée.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785818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Si on continue les administrations, les concentrations plasmatiques ne vont pas s’augmenter d’une manière infinie. On aura une évolution de ce type (schéma suivant), après généralement la 5</a:t>
            </a:r>
            <a:r>
              <a:rPr lang="fr-FR" sz="2600" baseline="30000" dirty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 dose : Augmentation de la Concentration, puis l’atteint de l’équilibre au bout de  la 5 administration. C’est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l’état d’équilibre ! 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La concentration plasmatique varie dans l’intervalle compris entre une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concentration maximale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et une concentration minimale est appelé :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d’équilibre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fr-FR" sz="2600" dirty="0">
                <a:latin typeface="Times New Roman" pitchFamily="18" charset="0"/>
                <a:cs typeface="Times New Roman" pitchFamily="18" charset="0"/>
              </a:rPr>
            </a:b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A partir de la 5</a:t>
            </a:r>
            <a:r>
              <a:rPr lang="fr-FR" sz="2600" baseline="30000" dirty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administration, on atteint l’état d’équilibre, en injectant la même dose dans le même intervalle.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073824" cy="562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1436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Explication de l’état d’équilibre :</a:t>
            </a:r>
            <a:endParaRPr lang="fr-FR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- Explication cinétique :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L’atteint de l’état d’équilibre est lié au caractère cinétique, qui dit qu’en réalité la quantité éliminée augmente : c.-à-d. plus les concentrations augmentent, la quantité du médicament éliminée augmente jusqu’à la quantité éliminée soit égale à la quantité absorbée. </a:t>
            </a:r>
          </a:p>
          <a:p>
            <a:pPr>
              <a:buNone/>
            </a:pP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- Explication mathématique : (simple)</a:t>
            </a:r>
            <a:endParaRPr lang="fr-FR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On administre une dose qui atteint une concentration maximale de: C1 (max) = 1g/L.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On attend un temps de demi-vie et la concentration sera égale à C1 (1/2) = 0.5g/L.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On administre une autre dose: C2 (max) = 1.5g/L.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On attend un temps de demi-vie: C2 (1/2) = 0.75g/L.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C3 (max) = 1.75g/L -&gt; C3 (1/2) = 0.875g/L -&gt; </a:t>
            </a: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  C4 (max) = 1.875g/L -&gt; C4 (1/2) = 0.9375g/L -&gt; </a:t>
            </a: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  C5 (max) = 1.9375g/L -&gt; C5 (1/2) = 0.968g/L -&gt; 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643182"/>
            <a:ext cx="785818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fr-FR" sz="2600" u="sng" dirty="0">
                <a:latin typeface="Times New Roman" pitchFamily="18" charset="0"/>
                <a:cs typeface="Times New Roman" pitchFamily="18" charset="0"/>
              </a:rPr>
              <a:t>Le schéma thérapeutique: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L’objectif de la posologie médicamenteuse est de maintenir le maximum de temps une  concentration du médicament entre le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seuil efficace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et le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seuil toxique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600" b="1" i="1" dirty="0" smtClean="0">
                <a:latin typeface="Times New Roman" pitchFamily="18" charset="0"/>
                <a:cs typeface="Times New Roman" pitchFamily="18" charset="0"/>
              </a:rPr>
              <a:t>L’intervalle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thérapeutique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Dose d’attaque (dose de charge) :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Dans les situations d’urgence, l’état d’équilibre doit être atteint rapidement par une dose importante du médicament appelée :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dose de charge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775366"/>
            <a:ext cx="8229600" cy="493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792961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Relations fondamentales :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Il existe des relations mathématiques qui relient plusieurs paramètres touchant différentes phases.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Ces relations ne sont pas cliniques mais plutôt universitaires 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𝑪𝒍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𝑭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𝑫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𝑨𝑼𝑪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Cette relation relie la clairance qui est le paramètre de l’élimination avec le facteur de la disponibilité qui est le paramètre de l’absorption. </a:t>
            </a:r>
          </a:p>
          <a:p>
            <a:pPr>
              <a:buNone/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* La clairance dépond du facteur de biodisponibilité 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Cette proposition est fausse, parce qu' avant de voir la relation mathématique, il faut connaitre les significations des paramètres 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Clairance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: le volume du plasma épuré des substances, donc c’est un paramètre qui exprime purement l’élimination.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 de biodisponibilité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: exprime la quantité qui passe dans le sang.</a:t>
            </a:r>
          </a:p>
          <a:p>
            <a:pPr>
              <a:buNone/>
            </a:pPr>
            <a:r>
              <a:rPr lang="fr-FR" i="1" dirty="0">
                <a:latin typeface="Times New Roman" pitchFamily="18" charset="0"/>
                <a:cs typeface="Times New Roman" pitchFamily="18" charset="0"/>
              </a:rPr>
              <a:t>Si la quantité qui passe dans le sang se modifie, est-ce-que la clairance se perturbe ? 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Non !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clairance reste toujours constante. Donc en réalité,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La clairance ne dépond pas du facteur de biodisponibilité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1436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Mathématiquement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: la relation mathématique est juste : supposant que l’absorption d’un médicament augmente, donc F augmente, AUC augmente d’une manière proportionnelle avec F, mais la clairance reste constante ! 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𝑪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𝒍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𝑽𝒅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𝑲𝒆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Cette relation relie la clairance qui est le paramètre de l’élimination avec le volume de diffusion qui est le paramètre de distribution.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* La clairance dépond du volume de distribution :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Cette proposition est juste, d’abord il faut connaitre les significations des paramètres :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Clairance : le volume du plasma épuré des substances, donc c’est un paramètre qui exprime purement l’élimination.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Clairance : c’est un paramètre qui apprécie la disparition du médicament du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plasma (épuration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 Volume de distribution : un paramètre qui apprécie la diffusion tissulaire.</a:t>
            </a:r>
          </a:p>
          <a:p>
            <a:pPr>
              <a:buNone/>
            </a:pPr>
            <a:r>
              <a:rPr lang="fr-FR" i="1" dirty="0">
                <a:latin typeface="Times New Roman" pitchFamily="18" charset="0"/>
                <a:cs typeface="Times New Roman" pitchFamily="18" charset="0"/>
              </a:rPr>
              <a:t>Si un médicament quitte le sang pour passer vers les tissus, est-ce qu’il disparaitra du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plasma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? – Oui, parce que s’il quitte le plasma, il y’aura moins de médicament pour être épuré. Donc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le volume épuré sera perturbé par l’augmentation du Vd.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on parle de la clairance totale.)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429552" cy="57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857232"/>
            <a:ext cx="707236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7000923" cy="571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Mathématiquement, l’AUC représente </a:t>
            </a:r>
            <a:r>
              <a:rPr lang="fr-FR" sz="2600" i="1" dirty="0">
                <a:latin typeface="Times New Roman" pitchFamily="18" charset="0"/>
                <a:cs typeface="Times New Roman" pitchFamily="18" charset="0"/>
              </a:rPr>
              <a:t>l’intégrale de la courbe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, donc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la somme des </a:t>
            </a:r>
            <a:r>
              <a:rPr lang="fr-FR" sz="2600" b="1" i="1" dirty="0" smtClean="0">
                <a:latin typeface="Times New Roman" pitchFamily="18" charset="0"/>
                <a:cs typeface="Times New Roman" pitchFamily="18" charset="0"/>
              </a:rPr>
              <a:t> concentrations </a:t>
            </a: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plasmatiques dans un intervalle de temps.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L’AUC reflète la quantité du médicament qui a séjourné dans le sang.</a:t>
            </a:r>
          </a:p>
          <a:p>
            <a:pPr>
              <a:lnSpc>
                <a:spcPct val="150000"/>
              </a:lnSpc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F 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le facteur de la biodisponibilité absolu de la voie orale.</a:t>
            </a:r>
          </a:p>
          <a:p>
            <a:pPr>
              <a:lnSpc>
                <a:spcPct val="150000"/>
              </a:lnSpc>
              <a:buNone/>
            </a:pP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Si : Dose orale = Dose IV.</a:t>
            </a:r>
          </a:p>
          <a:p>
            <a:pPr>
              <a:lnSpc>
                <a:spcPct val="150000"/>
              </a:lnSpc>
              <a:buNone/>
            </a:pPr>
            <a:r>
              <a:rPr lang="fr-FR" sz="2600" b="1" i="1" dirty="0">
                <a:latin typeface="Times New Roman" pitchFamily="18" charset="0"/>
                <a:cs typeface="Times New Roman" pitchFamily="18" charset="0"/>
              </a:rPr>
              <a:t>* Explication :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Supposant qu’on administre la même dose par 2 voies différentes :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voie orale et voie intraveineuse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. On observe les concentrations plasmatiques des deux voies (schéma) : les AUC ne sont pas les mêmes à cause de la biodisponibilité différente des deux voies d’administration (celle de la voie IV est totale).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692948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82296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0042"/>
            <a:ext cx="764386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35798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fr-FR" sz="3100" b="1" u="sng" dirty="0">
                <a:latin typeface="Times New Roman" pitchFamily="18" charset="0"/>
                <a:cs typeface="Times New Roman" pitchFamily="18" charset="0"/>
              </a:rPr>
              <a:t>Distribution:</a:t>
            </a:r>
            <a:endParaRPr lang="fr-FR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a. Distribution Plasmatique 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Le pourcentage de liaison aux protéines plasmatiques.</a:t>
            </a:r>
          </a:p>
          <a:p>
            <a:pPr>
              <a:lnSpc>
                <a:spcPct val="160000"/>
              </a:lnSpc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A partir de 90% de pourcentage de liaison, le médicament est </a:t>
            </a:r>
            <a:r>
              <a:rPr lang="fr-FR" sz="3100" i="1" dirty="0">
                <a:latin typeface="Times New Roman" pitchFamily="18" charset="0"/>
                <a:cs typeface="Times New Roman" pitchFamily="18" charset="0"/>
              </a:rPr>
              <a:t>fortement lié aux protéines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100" i="1" dirty="0">
                <a:latin typeface="Times New Roman" pitchFamily="18" charset="0"/>
                <a:cs typeface="Times New Roman" pitchFamily="18" charset="0"/>
              </a:rPr>
              <a:t>plasmatiques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b. Distribution Tissulaire : Volume de distribution 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C’est un volume théorique ou virtuel  qui reflète de manière proportionnelle la diffusion tissulaire d’un médicament (↑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𝑉𝑑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→ ↑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𝐷𝑖𝑓𝑓𝑢𝑠𝑖𝑜𝑛 𝑇𝑖𝑠𝑠𝑢𝑙𝑎𝑖𝑟𝑒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). Donné par la relation:</a:t>
            </a:r>
          </a:p>
          <a:p>
            <a:pPr>
              <a:lnSpc>
                <a:spcPct val="160000"/>
              </a:lnSpc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Q 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quantité du médicament.</a:t>
            </a:r>
          </a:p>
          <a:p>
            <a:pPr>
              <a:lnSpc>
                <a:spcPct val="160000"/>
              </a:lnSpc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Cp: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Concentration plasmatique du médicament.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857760"/>
            <a:ext cx="150019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Explication :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Le volume de distribution est un volume purement virtuel, </a:t>
            </a:r>
            <a:r>
              <a:rPr lang="fr-FR" sz="3100" dirty="0" err="1">
                <a:latin typeface="Times New Roman" pitchFamily="18" charset="0"/>
                <a:cs typeface="Times New Roman" pitchFamily="18" charset="0"/>
              </a:rPr>
              <a:t>c-à-d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qu’il n’a - à la  base – aucune relation avec un volume physiologique :</a:t>
            </a:r>
          </a:p>
          <a:p>
            <a:pPr>
              <a:buNone/>
            </a:pPr>
            <a:r>
              <a:rPr lang="fr-FR" sz="3100" b="1" i="1" dirty="0">
                <a:latin typeface="Times New Roman" pitchFamily="18" charset="0"/>
                <a:cs typeface="Times New Roman" pitchFamily="18" charset="0"/>
              </a:rPr>
              <a:t>Ex :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Dans l’organisme, Il ya 2 compartiments principales : Le plasma et les tissus :</a:t>
            </a:r>
          </a:p>
          <a:p>
            <a:pPr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Supposant que :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Le volume du plasma est de 5L. 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On a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𝑄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𝑔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du médicament qui est répartie entre le sang et les tissus:</a:t>
            </a:r>
          </a:p>
          <a:p>
            <a:pPr>
              <a:buNone/>
            </a:pP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supposant qu’on a 5g du médicament dans le sang, et 5g dans les tissus,</a:t>
            </a: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𝐶𝑝 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= 1g/L</a:t>
            </a:r>
          </a:p>
          <a:p>
            <a:pPr>
              <a:buNone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𝑽𝒅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= 10/1= 10 L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b. Supposant qu'on a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i="1" baseline="-25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= 0.1 g/L: donc 0.5g du médicament dans le sang, et 9.5g dans les tissus : 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𝑽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𝟏𝟎𝟎𝑳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On obtient ces valeurs, parce que 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proportionnel à la diffusion tissulaire, plus le  médicament est diffus dans les tissus, plus la concentration plasmatique est faible, et donc plus 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important. </a:t>
            </a:r>
          </a:p>
          <a:p>
            <a:pPr>
              <a:buNone/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est un paramètre théorique qui sert à apprécier la diffusion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tissulaire !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Remarque :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L’importance de connaitre les </a:t>
            </a:r>
            <a:r>
              <a:rPr lang="fr-FR" b="1" i="1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 des médicaments pour un médecin: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En cas d’une  infection localisée d’une manière profonde dans les tissus, et la présence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 antibiotiques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qui sont efficaces sur la bactérie causant cette infection, avec de différents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: on choisit celui avec 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le plus élevé.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exprimé en L/Kg généralement.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 partir de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Vd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= 50 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on estime que la diffusion tissulaire est importante.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2600" b="1" u="sng" dirty="0">
                <a:latin typeface="Times New Roman" pitchFamily="18" charset="0"/>
                <a:cs typeface="Times New Roman" pitchFamily="18" charset="0"/>
              </a:rPr>
              <a:t>Métabolisme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600" b="1" u="sng" dirty="0">
                <a:latin typeface="Times New Roman" pitchFamily="18" charset="0"/>
                <a:cs typeface="Times New Roman" pitchFamily="18" charset="0"/>
              </a:rPr>
              <a:t>élimination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a. Clairance 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Le volume de plasma épuré d’une substance par unité de temps.</a:t>
            </a:r>
          </a:p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     Clairance par organe 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Le volume de plasma épuré d’une substance par un organe (rein,  foie…), par unité de temps.</a:t>
            </a:r>
          </a:p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     Clairance totale 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C’est la somme des clairances par organe. </a:t>
            </a:r>
          </a:p>
          <a:p>
            <a:pPr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𝑪𝒍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𝑸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𝑬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Q 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Débit sanguin : le volume sanguin qui passe par l’organe par unité de temps. </a:t>
            </a:r>
          </a:p>
          <a:p>
            <a:pPr>
              <a:buNone/>
            </a:pP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E :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Facteur d’extraction : Capacité de l’organe à éliminer le médicament : 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786322"/>
            <a:ext cx="200026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1492</Words>
  <Application>Microsoft Office PowerPoint</Application>
  <PresentationFormat>Affichage à l'écran (4:3)</PresentationFormat>
  <Paragraphs>98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 Les paramètres pharmacocinétiques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paramètres pharmacocinétiques</dc:title>
  <dc:creator>aa</dc:creator>
  <cp:lastModifiedBy>aa</cp:lastModifiedBy>
  <cp:revision>24</cp:revision>
  <dcterms:created xsi:type="dcterms:W3CDTF">2019-04-08T08:24:41Z</dcterms:created>
  <dcterms:modified xsi:type="dcterms:W3CDTF">2019-04-22T11:35:02Z</dcterms:modified>
</cp:coreProperties>
</file>