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90" r:id="rId29"/>
    <p:sldId id="291" r:id="rId30"/>
    <p:sldId id="287" r:id="rId31"/>
    <p:sldId id="288" r:id="rId32"/>
    <p:sldId id="292" r:id="rId33"/>
    <p:sldId id="258" r:id="rId34"/>
    <p:sldId id="293" r:id="rId35"/>
    <p:sldId id="295" r:id="rId36"/>
    <p:sldId id="294" r:id="rId37"/>
    <p:sldId id="259" r:id="rId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01C583D-C8DF-4C62-BAA0-28B7ED8FAA28}" type="datetimeFigureOut">
              <a:rPr lang="fr-FR" smtClean="0"/>
              <a:t>12/05/2019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99C815-2C05-4F61-9FD2-856DCB4469A0}"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01C583D-C8DF-4C62-BAA0-28B7ED8FAA28}" type="datetimeFigureOut">
              <a:rPr lang="fr-FR" smtClean="0"/>
              <a:t>12/05/2019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99C815-2C05-4F61-9FD2-856DCB4469A0}"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01C583D-C8DF-4C62-BAA0-28B7ED8FAA28}" type="datetimeFigureOut">
              <a:rPr lang="fr-FR" smtClean="0"/>
              <a:t>12/05/2019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99C815-2C05-4F61-9FD2-856DCB4469A0}"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01C583D-C8DF-4C62-BAA0-28B7ED8FAA28}" type="datetimeFigureOut">
              <a:rPr lang="fr-FR" smtClean="0"/>
              <a:t>12/05/2019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99C815-2C05-4F61-9FD2-856DCB4469A0}"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01C583D-C8DF-4C62-BAA0-28B7ED8FAA28}" type="datetimeFigureOut">
              <a:rPr lang="fr-FR" smtClean="0"/>
              <a:t>12/05/2019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99C815-2C05-4F61-9FD2-856DCB4469A0}"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01C583D-C8DF-4C62-BAA0-28B7ED8FAA28}" type="datetimeFigureOut">
              <a:rPr lang="fr-FR" smtClean="0"/>
              <a:t>12/05/2019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799C815-2C05-4F61-9FD2-856DCB4469A0}"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01C583D-C8DF-4C62-BAA0-28B7ED8FAA28}" type="datetimeFigureOut">
              <a:rPr lang="fr-FR" smtClean="0"/>
              <a:t>12/05/2019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799C815-2C05-4F61-9FD2-856DCB4469A0}"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E01C583D-C8DF-4C62-BAA0-28B7ED8FAA28}" type="datetimeFigureOut">
              <a:rPr lang="fr-FR" smtClean="0"/>
              <a:t>12/05/2019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799C815-2C05-4F61-9FD2-856DCB4469A0}"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01C583D-C8DF-4C62-BAA0-28B7ED8FAA28}" type="datetimeFigureOut">
              <a:rPr lang="fr-FR" smtClean="0"/>
              <a:t>12/05/2019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799C815-2C05-4F61-9FD2-856DCB4469A0}"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01C583D-C8DF-4C62-BAA0-28B7ED8FAA28}" type="datetimeFigureOut">
              <a:rPr lang="fr-FR" smtClean="0"/>
              <a:t>12/05/2019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799C815-2C05-4F61-9FD2-856DCB4469A0}"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01C583D-C8DF-4C62-BAA0-28B7ED8FAA28}" type="datetimeFigureOut">
              <a:rPr lang="fr-FR" smtClean="0"/>
              <a:t>12/05/2019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799C815-2C05-4F61-9FD2-856DCB4469A0}"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1C583D-C8DF-4C62-BAA0-28B7ED8FAA28}" type="datetimeFigureOut">
              <a:rPr lang="fr-FR" smtClean="0"/>
              <a:t>12/05/2019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9C815-2C05-4F61-9FD2-856DCB4469A0}"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4348" y="214291"/>
            <a:ext cx="7772400" cy="642941"/>
          </a:xfrm>
        </p:spPr>
        <p:txBody>
          <a:bodyPr>
            <a:normAutofit/>
          </a:bodyPr>
          <a:lstStyle/>
          <a:p>
            <a:r>
              <a:rPr lang="fr-FR" sz="3200" b="1" dirty="0">
                <a:latin typeface="Times New Roman" pitchFamily="18" charset="0"/>
                <a:cs typeface="Times New Roman" pitchFamily="18" charset="0"/>
              </a:rPr>
              <a:t>Leucocytes sanguins </a:t>
            </a:r>
            <a:endParaRPr lang="fr-FR" sz="3200" dirty="0">
              <a:latin typeface="Times New Roman" pitchFamily="18" charset="0"/>
              <a:cs typeface="Times New Roman" pitchFamily="18" charset="0"/>
            </a:endParaRPr>
          </a:p>
        </p:txBody>
      </p:sp>
      <p:sp>
        <p:nvSpPr>
          <p:cNvPr id="3" name="Sous-titre 2"/>
          <p:cNvSpPr>
            <a:spLocks noGrp="1"/>
          </p:cNvSpPr>
          <p:nvPr>
            <p:ph type="subTitle" idx="1"/>
          </p:nvPr>
        </p:nvSpPr>
        <p:spPr>
          <a:xfrm>
            <a:off x="214282" y="1428736"/>
            <a:ext cx="8715436" cy="5214974"/>
          </a:xfrm>
        </p:spPr>
        <p:txBody>
          <a:bodyPr>
            <a:normAutofit fontScale="92500" lnSpcReduction="20000"/>
          </a:bodyPr>
          <a:lstStyle/>
          <a:p>
            <a:pPr algn="l"/>
            <a:r>
              <a:rPr lang="fr-FR" dirty="0" smtClean="0">
                <a:solidFill>
                  <a:schemeClr val="tx1"/>
                </a:solidFill>
                <a:latin typeface="Times New Roman" pitchFamily="18" charset="0"/>
                <a:cs typeface="Times New Roman" pitchFamily="18" charset="0"/>
              </a:rPr>
              <a:t>* granulocytes:   - Neutrophiles</a:t>
            </a:r>
          </a:p>
          <a:p>
            <a:pPr algn="l"/>
            <a:r>
              <a:rPr lang="fr-FR" dirty="0" smtClean="0">
                <a:solidFill>
                  <a:schemeClr val="tx1"/>
                </a:solidFill>
                <a:latin typeface="Times New Roman" pitchFamily="18" charset="0"/>
                <a:cs typeface="Times New Roman" pitchFamily="18" charset="0"/>
              </a:rPr>
              <a:t>                            - Eosinophiles</a:t>
            </a:r>
          </a:p>
          <a:p>
            <a:pPr algn="l"/>
            <a:r>
              <a:rPr lang="fr-FR" dirty="0">
                <a:solidFill>
                  <a:schemeClr val="tx1"/>
                </a:solidFill>
                <a:latin typeface="Times New Roman" pitchFamily="18" charset="0"/>
                <a:cs typeface="Times New Roman" pitchFamily="18" charset="0"/>
              </a:rPr>
              <a:t> </a:t>
            </a:r>
            <a:r>
              <a:rPr lang="fr-FR" dirty="0" smtClean="0">
                <a:solidFill>
                  <a:schemeClr val="tx1"/>
                </a:solidFill>
                <a:latin typeface="Times New Roman" pitchFamily="18" charset="0"/>
                <a:cs typeface="Times New Roman" pitchFamily="18" charset="0"/>
              </a:rPr>
              <a:t>                           - Basophiles</a:t>
            </a:r>
          </a:p>
          <a:p>
            <a:pPr algn="l"/>
            <a:r>
              <a:rPr lang="fr-FR" dirty="0" smtClean="0">
                <a:solidFill>
                  <a:schemeClr val="tx1"/>
                </a:solidFill>
                <a:latin typeface="Times New Roman" pitchFamily="18" charset="0"/>
                <a:cs typeface="Times New Roman" pitchFamily="18" charset="0"/>
              </a:rPr>
              <a:t>* </a:t>
            </a:r>
            <a:r>
              <a:rPr lang="fr-FR" dirty="0" err="1" smtClean="0">
                <a:solidFill>
                  <a:schemeClr val="tx1"/>
                </a:solidFill>
                <a:latin typeface="Times New Roman" pitchFamily="18" charset="0"/>
                <a:cs typeface="Times New Roman" pitchFamily="18" charset="0"/>
              </a:rPr>
              <a:t>Agranulocytes</a:t>
            </a:r>
            <a:r>
              <a:rPr lang="fr-FR" dirty="0" smtClean="0">
                <a:solidFill>
                  <a:schemeClr val="tx1"/>
                </a:solidFill>
                <a:latin typeface="Times New Roman" pitchFamily="18" charset="0"/>
                <a:cs typeface="Times New Roman" pitchFamily="18" charset="0"/>
              </a:rPr>
              <a:t>: - Lymphocytes</a:t>
            </a:r>
          </a:p>
          <a:p>
            <a:pPr algn="l"/>
            <a:r>
              <a:rPr lang="fr-FR" dirty="0" smtClean="0">
                <a:solidFill>
                  <a:schemeClr val="tx1"/>
                </a:solidFill>
                <a:latin typeface="Times New Roman" pitchFamily="18" charset="0"/>
                <a:cs typeface="Times New Roman" pitchFamily="18" charset="0"/>
              </a:rPr>
              <a:t>                            - Monocytes</a:t>
            </a:r>
          </a:p>
          <a:p>
            <a:pPr algn="l"/>
            <a:r>
              <a:rPr lang="fr-FR" b="1" dirty="0" smtClean="0">
                <a:solidFill>
                  <a:schemeClr val="tx1"/>
                </a:solidFill>
                <a:latin typeface="Times New Roman" pitchFamily="18" charset="0"/>
                <a:cs typeface="Times New Roman" pitchFamily="18" charset="0"/>
              </a:rPr>
              <a:t>Fonction: </a:t>
            </a:r>
            <a:r>
              <a:rPr lang="fr-FR" sz="2600" dirty="0">
                <a:solidFill>
                  <a:schemeClr val="tx1"/>
                </a:solidFill>
                <a:latin typeface="Times New Roman" pitchFamily="18" charset="0"/>
                <a:cs typeface="Times New Roman" pitchFamily="18" charset="0"/>
              </a:rPr>
              <a:t>Ces cellules participent aux </a:t>
            </a:r>
            <a:r>
              <a:rPr lang="fr-FR" sz="2600" b="1" dirty="0">
                <a:solidFill>
                  <a:schemeClr val="tx1"/>
                </a:solidFill>
                <a:latin typeface="Times New Roman" pitchFamily="18" charset="0"/>
                <a:cs typeface="Times New Roman" pitchFamily="18" charset="0"/>
              </a:rPr>
              <a:t>défenses spécifiques </a:t>
            </a:r>
            <a:r>
              <a:rPr lang="fr-FR" sz="2600" b="1" dirty="0" smtClean="0">
                <a:solidFill>
                  <a:schemeClr val="tx1"/>
                </a:solidFill>
                <a:latin typeface="Times New Roman" pitchFamily="18" charset="0"/>
                <a:cs typeface="Times New Roman" pitchFamily="18" charset="0"/>
              </a:rPr>
              <a:t>et non spécifiques </a:t>
            </a:r>
            <a:r>
              <a:rPr lang="fr-FR" sz="2600" dirty="0" smtClean="0">
                <a:solidFill>
                  <a:schemeClr val="tx1"/>
                </a:solidFill>
                <a:latin typeface="Times New Roman" pitchFamily="18" charset="0"/>
                <a:cs typeface="Times New Roman" pitchFamily="18" charset="0"/>
              </a:rPr>
              <a:t>de </a:t>
            </a:r>
            <a:r>
              <a:rPr lang="fr-FR" sz="2600" dirty="0">
                <a:solidFill>
                  <a:schemeClr val="tx1"/>
                </a:solidFill>
                <a:latin typeface="Times New Roman" pitchFamily="18" charset="0"/>
                <a:cs typeface="Times New Roman" pitchFamily="18" charset="0"/>
              </a:rPr>
              <a:t>l'organisme.</a:t>
            </a:r>
          </a:p>
          <a:p>
            <a:pPr algn="l"/>
            <a:endParaRPr lang="fr-FR" dirty="0" smtClean="0">
              <a:solidFill>
                <a:schemeClr val="tx1"/>
              </a:solidFill>
              <a:latin typeface="Times New Roman" pitchFamily="18" charset="0"/>
              <a:cs typeface="Times New Roman" pitchFamily="18" charset="0"/>
            </a:endParaRPr>
          </a:p>
          <a:p>
            <a:pPr algn="l">
              <a:buFontTx/>
              <a:buChar char="-"/>
            </a:pPr>
            <a:r>
              <a:rPr lang="fr-FR" dirty="0" smtClean="0">
                <a:solidFill>
                  <a:schemeClr val="tx1"/>
                </a:solidFill>
              </a:rPr>
              <a:t> </a:t>
            </a:r>
            <a:r>
              <a:rPr lang="fr-FR" dirty="0" smtClean="0">
                <a:solidFill>
                  <a:schemeClr val="tx1"/>
                </a:solidFill>
                <a:latin typeface="Times New Roman" pitchFamily="18" charset="0"/>
                <a:cs typeface="Times New Roman" pitchFamily="18" charset="0"/>
              </a:rPr>
              <a:t>Des mammifères</a:t>
            </a:r>
          </a:p>
          <a:p>
            <a:pPr algn="l">
              <a:buFontTx/>
              <a:buChar char="-"/>
            </a:pPr>
            <a:r>
              <a:rPr lang="fr-FR" dirty="0" smtClean="0">
                <a:solidFill>
                  <a:schemeClr val="tx1"/>
                </a:solidFill>
                <a:latin typeface="Times New Roman" pitchFamily="18" charset="0"/>
                <a:cs typeface="Times New Roman" pitchFamily="18" charset="0"/>
              </a:rPr>
              <a:t> Des oiseaux</a:t>
            </a:r>
          </a:p>
          <a:p>
            <a:pPr algn="l">
              <a:buFontTx/>
              <a:buChar char="-"/>
            </a:pPr>
            <a:r>
              <a:rPr lang="fr-FR" dirty="0" smtClean="0">
                <a:solidFill>
                  <a:schemeClr val="tx1"/>
                </a:solidFill>
                <a:latin typeface="Times New Roman" pitchFamily="18" charset="0"/>
                <a:cs typeface="Times New Roman" pitchFamily="18" charset="0"/>
              </a:rPr>
              <a:t> Des reptiles</a:t>
            </a:r>
          </a:p>
          <a:p>
            <a:pPr algn="l"/>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142852"/>
            <a:ext cx="8229600" cy="1143008"/>
          </a:xfrm>
        </p:spPr>
        <p:txBody>
          <a:bodyPr>
            <a:normAutofit/>
          </a:bodyPr>
          <a:lstStyle/>
          <a:p>
            <a:r>
              <a:rPr lang="fr-FR" sz="3200" b="1" dirty="0" smtClean="0">
                <a:latin typeface="Times New Roman" pitchFamily="18" charset="0"/>
                <a:cs typeface="Times New Roman" pitchFamily="18" charset="0"/>
              </a:rPr>
              <a:t>1- Les leucocytes des mammifères</a:t>
            </a:r>
            <a:br>
              <a:rPr lang="fr-FR" sz="3200" b="1" dirty="0" smtClean="0">
                <a:latin typeface="Times New Roman" pitchFamily="18" charset="0"/>
                <a:cs typeface="Times New Roman" pitchFamily="18" charset="0"/>
              </a:rPr>
            </a:br>
            <a:r>
              <a:rPr lang="fr-FR" sz="3200" b="1" dirty="0" smtClean="0">
                <a:latin typeface="Times New Roman" pitchFamily="18" charset="0"/>
                <a:cs typeface="Times New Roman" pitchFamily="18" charset="0"/>
              </a:rPr>
              <a:t>1.2. Les éosinophiles</a:t>
            </a:r>
            <a:endParaRPr lang="fr-FR" sz="32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214282" y="1357298"/>
            <a:ext cx="8715436" cy="5286412"/>
          </a:xfrm>
        </p:spPr>
        <p:txBody>
          <a:bodyPr>
            <a:normAutofit lnSpcReduction="10000"/>
          </a:bodyPr>
          <a:lstStyle/>
          <a:p>
            <a:pPr>
              <a:buNone/>
            </a:pPr>
            <a:r>
              <a:rPr lang="fr-FR" sz="2600" dirty="0" smtClean="0">
                <a:latin typeface="Times New Roman" pitchFamily="18" charset="0"/>
                <a:cs typeface="Times New Roman" pitchFamily="18" charset="0"/>
              </a:rPr>
              <a:t>- Ces </a:t>
            </a:r>
            <a:r>
              <a:rPr lang="fr-FR" sz="2600" dirty="0">
                <a:latin typeface="Times New Roman" pitchFamily="18" charset="0"/>
                <a:cs typeface="Times New Roman" pitchFamily="18" charset="0"/>
              </a:rPr>
              <a:t>cellules représentent </a:t>
            </a:r>
            <a:r>
              <a:rPr lang="fr-FR" sz="2600" b="1" dirty="0">
                <a:latin typeface="Times New Roman" pitchFamily="18" charset="0"/>
                <a:cs typeface="Times New Roman" pitchFamily="18" charset="0"/>
              </a:rPr>
              <a:t>1 à 3 % des globules blancs</a:t>
            </a:r>
            <a:r>
              <a:rPr lang="fr-FR" sz="2600" dirty="0">
                <a:latin typeface="Times New Roman" pitchFamily="18" charset="0"/>
                <a:cs typeface="Times New Roman" pitchFamily="18" charset="0"/>
              </a:rPr>
              <a:t>. </a:t>
            </a:r>
            <a:endParaRPr lang="fr-FR" sz="2600" dirty="0" smtClean="0">
              <a:latin typeface="Times New Roman" pitchFamily="18" charset="0"/>
              <a:cs typeface="Times New Roman" pitchFamily="18" charset="0"/>
            </a:endParaRPr>
          </a:p>
          <a:p>
            <a:pPr>
              <a:buNone/>
            </a:pPr>
            <a:r>
              <a:rPr lang="fr-FR" sz="2600" dirty="0" smtClean="0">
                <a:latin typeface="Times New Roman" pitchFamily="18" charset="0"/>
                <a:cs typeface="Times New Roman" pitchFamily="18" charset="0"/>
              </a:rPr>
              <a:t>- Elles </a:t>
            </a:r>
            <a:r>
              <a:rPr lang="fr-FR" sz="2600" dirty="0">
                <a:latin typeface="Times New Roman" pitchFamily="18" charset="0"/>
                <a:cs typeface="Times New Roman" pitchFamily="18" charset="0"/>
              </a:rPr>
              <a:t>ont une </a:t>
            </a:r>
            <a:r>
              <a:rPr lang="fr-FR" sz="2600" b="1" dirty="0">
                <a:latin typeface="Times New Roman" pitchFamily="18" charset="0"/>
                <a:cs typeface="Times New Roman" pitchFamily="18" charset="0"/>
              </a:rPr>
              <a:t>demi-vie</a:t>
            </a:r>
            <a:r>
              <a:rPr lang="fr-FR" sz="2600" dirty="0">
                <a:latin typeface="Times New Roman" pitchFamily="18" charset="0"/>
                <a:cs typeface="Times New Roman" pitchFamily="18" charset="0"/>
              </a:rPr>
              <a:t> dans le sang circulant de </a:t>
            </a:r>
            <a:r>
              <a:rPr lang="fr-FR" sz="2600" b="1" dirty="0">
                <a:latin typeface="Times New Roman" pitchFamily="18" charset="0"/>
                <a:cs typeface="Times New Roman" pitchFamily="18" charset="0"/>
              </a:rPr>
              <a:t>4 à 5 heures </a:t>
            </a:r>
            <a:r>
              <a:rPr lang="fr-FR" sz="2600" dirty="0">
                <a:latin typeface="Times New Roman" pitchFamily="18" charset="0"/>
                <a:cs typeface="Times New Roman" pitchFamily="18" charset="0"/>
              </a:rPr>
              <a:t>puis passent dans les tissus (peau, poumon, tractus digestif) où elles restent </a:t>
            </a:r>
            <a:r>
              <a:rPr lang="fr-FR" sz="2600" b="1" dirty="0">
                <a:latin typeface="Times New Roman" pitchFamily="18" charset="0"/>
                <a:cs typeface="Times New Roman" pitchFamily="18" charset="0"/>
              </a:rPr>
              <a:t>8 à 10 jours</a:t>
            </a:r>
            <a:r>
              <a:rPr lang="fr-FR" sz="2600" dirty="0">
                <a:latin typeface="Times New Roman" pitchFamily="18" charset="0"/>
                <a:cs typeface="Times New Roman" pitchFamily="18" charset="0"/>
              </a:rPr>
              <a:t>. </a:t>
            </a:r>
            <a:endParaRPr lang="fr-FR" sz="2600" dirty="0" smtClean="0">
              <a:latin typeface="Times New Roman" pitchFamily="18" charset="0"/>
              <a:cs typeface="Times New Roman" pitchFamily="18" charset="0"/>
            </a:endParaRPr>
          </a:p>
          <a:p>
            <a:pPr>
              <a:buNone/>
            </a:pPr>
            <a:r>
              <a:rPr lang="fr-FR" sz="2600" dirty="0" smtClean="0">
                <a:latin typeface="Times New Roman" pitchFamily="18" charset="0"/>
                <a:cs typeface="Times New Roman" pitchFamily="18" charset="0"/>
              </a:rPr>
              <a:t>- La </a:t>
            </a:r>
            <a:r>
              <a:rPr lang="fr-FR" sz="2600" dirty="0">
                <a:latin typeface="Times New Roman" pitchFamily="18" charset="0"/>
                <a:cs typeface="Times New Roman" pitchFamily="18" charset="0"/>
              </a:rPr>
              <a:t>proportion d'éosinophiles dans les tissus est </a:t>
            </a:r>
            <a:r>
              <a:rPr lang="fr-FR" sz="2600" b="1" dirty="0">
                <a:latin typeface="Times New Roman" pitchFamily="18" charset="0"/>
                <a:cs typeface="Times New Roman" pitchFamily="18" charset="0"/>
              </a:rPr>
              <a:t>100 fois plus </a:t>
            </a:r>
            <a:r>
              <a:rPr lang="fr-FR" sz="2600" dirty="0">
                <a:latin typeface="Times New Roman" pitchFamily="18" charset="0"/>
                <a:cs typeface="Times New Roman" pitchFamily="18" charset="0"/>
              </a:rPr>
              <a:t>importante que celle du sang.</a:t>
            </a:r>
          </a:p>
          <a:p>
            <a:pPr>
              <a:buNone/>
            </a:pPr>
            <a:endParaRPr lang="fr-FR" sz="2600" dirty="0" smtClean="0">
              <a:latin typeface="Times New Roman" pitchFamily="18" charset="0"/>
              <a:cs typeface="Times New Roman" pitchFamily="18" charset="0"/>
            </a:endParaRPr>
          </a:p>
          <a:p>
            <a:pPr>
              <a:buNone/>
            </a:pPr>
            <a:r>
              <a:rPr lang="fr-FR" sz="2600" dirty="0" smtClean="0">
                <a:latin typeface="Times New Roman" pitchFamily="18" charset="0"/>
                <a:cs typeface="Times New Roman" pitchFamily="18" charset="0"/>
              </a:rPr>
              <a:t>* En </a:t>
            </a:r>
            <a:r>
              <a:rPr lang="fr-FR" sz="2600" b="1" dirty="0">
                <a:latin typeface="Times New Roman" pitchFamily="18" charset="0"/>
                <a:cs typeface="Times New Roman" pitchFamily="18" charset="0"/>
              </a:rPr>
              <a:t>microscopie optique</a:t>
            </a:r>
            <a:r>
              <a:rPr lang="fr-FR" sz="2600" dirty="0">
                <a:latin typeface="Times New Roman" pitchFamily="18" charset="0"/>
                <a:cs typeface="Times New Roman" pitchFamily="18" charset="0"/>
              </a:rPr>
              <a:t>, leur diamètre est de </a:t>
            </a:r>
            <a:r>
              <a:rPr lang="fr-FR" sz="2600" b="1" dirty="0">
                <a:latin typeface="Times New Roman" pitchFamily="18" charset="0"/>
                <a:cs typeface="Times New Roman" pitchFamily="18" charset="0"/>
              </a:rPr>
              <a:t>10 à 14 </a:t>
            </a:r>
            <a:r>
              <a:rPr lang="en-US" sz="2600" b="1" dirty="0">
                <a:latin typeface="Times New Roman" pitchFamily="18" charset="0"/>
                <a:cs typeface="Times New Roman" pitchFamily="18" charset="0"/>
              </a:rPr>
              <a:t>μ</a:t>
            </a:r>
            <a:r>
              <a:rPr lang="fr-FR" sz="2600" b="1" dirty="0">
                <a:latin typeface="Times New Roman" pitchFamily="18" charset="0"/>
                <a:cs typeface="Times New Roman" pitchFamily="18" charset="0"/>
              </a:rPr>
              <a:t>m</a:t>
            </a:r>
            <a:r>
              <a:rPr lang="fr-FR" sz="2600" dirty="0">
                <a:latin typeface="Times New Roman" pitchFamily="18" charset="0"/>
                <a:cs typeface="Times New Roman" pitchFamily="18" charset="0"/>
              </a:rPr>
              <a:t>, </a:t>
            </a:r>
            <a:endParaRPr lang="fr-FR" sz="2600" dirty="0" smtClean="0">
              <a:latin typeface="Times New Roman" pitchFamily="18" charset="0"/>
              <a:cs typeface="Times New Roman" pitchFamily="18" charset="0"/>
            </a:endParaRPr>
          </a:p>
          <a:p>
            <a:pPr>
              <a:buNone/>
            </a:pPr>
            <a:r>
              <a:rPr lang="fr-FR" sz="2600" dirty="0" smtClean="0">
                <a:latin typeface="Times New Roman" pitchFamily="18" charset="0"/>
                <a:cs typeface="Times New Roman" pitchFamily="18" charset="0"/>
              </a:rPr>
              <a:t>- Le </a:t>
            </a:r>
            <a:r>
              <a:rPr lang="fr-FR" sz="2600" b="1" dirty="0">
                <a:latin typeface="Times New Roman" pitchFamily="18" charset="0"/>
                <a:cs typeface="Times New Roman" pitchFamily="18" charset="0"/>
              </a:rPr>
              <a:t>noyau</a:t>
            </a:r>
            <a:r>
              <a:rPr lang="fr-FR" sz="2600" dirty="0">
                <a:latin typeface="Times New Roman" pitchFamily="18" charset="0"/>
                <a:cs typeface="Times New Roman" pitchFamily="18" charset="0"/>
              </a:rPr>
              <a:t> est généralement</a:t>
            </a:r>
            <a:r>
              <a:rPr lang="fr-FR" sz="2600" b="1" dirty="0">
                <a:latin typeface="Times New Roman" pitchFamily="18" charset="0"/>
                <a:cs typeface="Times New Roman" pitchFamily="18" charset="0"/>
              </a:rPr>
              <a:t> </a:t>
            </a:r>
            <a:r>
              <a:rPr lang="fr-FR" sz="2600" b="1" dirty="0" err="1">
                <a:latin typeface="Times New Roman" pitchFamily="18" charset="0"/>
                <a:cs typeface="Times New Roman" pitchFamily="18" charset="0"/>
              </a:rPr>
              <a:t>bi-lobé</a:t>
            </a:r>
            <a:r>
              <a:rPr lang="fr-FR" sz="2600" dirty="0">
                <a:latin typeface="Times New Roman" pitchFamily="18" charset="0"/>
                <a:cs typeface="Times New Roman" pitchFamily="18" charset="0"/>
              </a:rPr>
              <a:t>, </a:t>
            </a:r>
            <a:endParaRPr lang="fr-FR" sz="2600" dirty="0" smtClean="0">
              <a:latin typeface="Times New Roman" pitchFamily="18" charset="0"/>
              <a:cs typeface="Times New Roman" pitchFamily="18" charset="0"/>
            </a:endParaRPr>
          </a:p>
          <a:p>
            <a:pPr>
              <a:buNone/>
            </a:pPr>
            <a:r>
              <a:rPr lang="fr-FR" sz="2600" dirty="0" smtClean="0">
                <a:latin typeface="Times New Roman" pitchFamily="18" charset="0"/>
                <a:cs typeface="Times New Roman" pitchFamily="18" charset="0"/>
              </a:rPr>
              <a:t>- Le </a:t>
            </a:r>
            <a:r>
              <a:rPr lang="fr-FR" sz="2600" b="1" dirty="0">
                <a:latin typeface="Times New Roman" pitchFamily="18" charset="0"/>
                <a:cs typeface="Times New Roman" pitchFamily="18" charset="0"/>
              </a:rPr>
              <a:t>cytoplasme</a:t>
            </a:r>
            <a:r>
              <a:rPr lang="fr-FR" sz="2600" dirty="0">
                <a:latin typeface="Times New Roman" pitchFamily="18" charset="0"/>
                <a:cs typeface="Times New Roman" pitchFamily="18" charset="0"/>
              </a:rPr>
              <a:t> apparaît en </a:t>
            </a:r>
            <a:r>
              <a:rPr lang="fr-FR" sz="2600" b="1" dirty="0">
                <a:latin typeface="Times New Roman" pitchFamily="18" charset="0"/>
                <a:cs typeface="Times New Roman" pitchFamily="18" charset="0"/>
              </a:rPr>
              <a:t>orangé au MGG</a:t>
            </a:r>
            <a:r>
              <a:rPr lang="fr-FR" sz="2600" dirty="0">
                <a:latin typeface="Times New Roman" pitchFamily="18" charset="0"/>
                <a:cs typeface="Times New Roman" pitchFamily="18" charset="0"/>
              </a:rPr>
              <a:t>, d'aspect granuleux à cause de la présence des granulations spécifiques. </a:t>
            </a:r>
            <a:endParaRPr lang="fr-FR" sz="2600" dirty="0" smtClean="0">
              <a:latin typeface="Times New Roman" pitchFamily="18" charset="0"/>
              <a:cs typeface="Times New Roman" pitchFamily="18" charset="0"/>
            </a:endParaRPr>
          </a:p>
          <a:p>
            <a:pPr>
              <a:buNone/>
            </a:pPr>
            <a:r>
              <a:rPr lang="fr-FR" sz="2600" dirty="0" smtClean="0">
                <a:latin typeface="Times New Roman" pitchFamily="18" charset="0"/>
                <a:cs typeface="Times New Roman" pitchFamily="18" charset="0"/>
              </a:rPr>
              <a:t>- Ces </a:t>
            </a:r>
            <a:r>
              <a:rPr lang="fr-FR" sz="2600" dirty="0">
                <a:latin typeface="Times New Roman" pitchFamily="18" charset="0"/>
                <a:cs typeface="Times New Roman" pitchFamily="18" charset="0"/>
              </a:rPr>
              <a:t>granulations sont</a:t>
            </a:r>
            <a:r>
              <a:rPr lang="fr-FR" sz="2600" b="1" dirty="0">
                <a:latin typeface="Times New Roman" pitchFamily="18" charset="0"/>
                <a:cs typeface="Times New Roman" pitchFamily="18" charset="0"/>
              </a:rPr>
              <a:t> volumineuses </a:t>
            </a:r>
            <a:r>
              <a:rPr lang="fr-FR" sz="2600" dirty="0">
                <a:latin typeface="Times New Roman" pitchFamily="18" charset="0"/>
                <a:cs typeface="Times New Roman" pitchFamily="18" charset="0"/>
              </a:rPr>
              <a:t>et </a:t>
            </a:r>
            <a:r>
              <a:rPr lang="fr-FR" sz="2600" b="1" dirty="0">
                <a:latin typeface="Times New Roman" pitchFamily="18" charset="0"/>
                <a:cs typeface="Times New Roman" pitchFamily="18" charset="0"/>
              </a:rPr>
              <a:t>acidophiles</a:t>
            </a:r>
            <a:r>
              <a:rPr lang="fr-FR" sz="2600" dirty="0">
                <a:latin typeface="Times New Roman" pitchFamily="18" charset="0"/>
                <a:cs typeface="Times New Roman" pitchFamily="18" charset="0"/>
              </a:rPr>
              <a:t>.</a:t>
            </a:r>
          </a:p>
          <a:p>
            <a:pPr>
              <a:buNone/>
            </a:pP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nSpc>
                <a:spcPct val="150000"/>
              </a:lnSpc>
              <a:buNone/>
            </a:pPr>
            <a:r>
              <a:rPr lang="fr-FR" sz="2400" dirty="0" smtClean="0">
                <a:latin typeface="Times New Roman" pitchFamily="18" charset="0"/>
                <a:cs typeface="Times New Roman" pitchFamily="18" charset="0"/>
              </a:rPr>
              <a:t>* En </a:t>
            </a:r>
            <a:r>
              <a:rPr lang="fr-FR" sz="2400" b="1" dirty="0">
                <a:latin typeface="Times New Roman" pitchFamily="18" charset="0"/>
                <a:cs typeface="Times New Roman" pitchFamily="18" charset="0"/>
              </a:rPr>
              <a:t>microscopie électronique</a:t>
            </a:r>
            <a:r>
              <a:rPr lang="fr-FR" sz="2400" dirty="0">
                <a:latin typeface="Times New Roman" pitchFamily="18" charset="0"/>
                <a:cs typeface="Times New Roman" pitchFamily="18" charset="0"/>
              </a:rPr>
              <a:t>, les granulations spécifiques, éosinophiles sont volumineuses, de </a:t>
            </a:r>
            <a:r>
              <a:rPr lang="fr-FR" sz="2400" b="1" dirty="0">
                <a:latin typeface="Times New Roman" pitchFamily="18" charset="0"/>
                <a:cs typeface="Times New Roman" pitchFamily="18" charset="0"/>
              </a:rPr>
              <a:t>0,5 à 1,5 </a:t>
            </a:r>
            <a:r>
              <a:rPr lang="en-US" sz="2400" b="1" dirty="0">
                <a:latin typeface="Times New Roman" pitchFamily="18" charset="0"/>
                <a:cs typeface="Times New Roman" pitchFamily="18" charset="0"/>
              </a:rPr>
              <a:t>μ</a:t>
            </a:r>
            <a:r>
              <a:rPr lang="fr-FR" sz="2400" b="1" dirty="0">
                <a:latin typeface="Times New Roman" pitchFamily="18" charset="0"/>
                <a:cs typeface="Times New Roman" pitchFamily="18" charset="0"/>
              </a:rPr>
              <a:t>m </a:t>
            </a:r>
            <a:r>
              <a:rPr lang="fr-FR" sz="2400" dirty="0">
                <a:latin typeface="Times New Roman" pitchFamily="18" charset="0"/>
                <a:cs typeface="Times New Roman" pitchFamily="18" charset="0"/>
              </a:rPr>
              <a:t>de diamètre et contiennent une matrice granulaire au sein de laquelle se trouve une formation cristalloïde allongée.</a:t>
            </a:r>
          </a:p>
          <a:p>
            <a:pPr>
              <a:lnSpc>
                <a:spcPct val="150000"/>
              </a:lnSpc>
              <a:buNone/>
            </a:pPr>
            <a:r>
              <a:rPr lang="fr-FR" sz="2400" dirty="0" smtClean="0">
                <a:latin typeface="Times New Roman" pitchFamily="18" charset="0"/>
                <a:cs typeface="Times New Roman" pitchFamily="18" charset="0"/>
              </a:rPr>
              <a:t>- Ces </a:t>
            </a:r>
            <a:r>
              <a:rPr lang="fr-FR" sz="2400" dirty="0">
                <a:latin typeface="Times New Roman" pitchFamily="18" charset="0"/>
                <a:cs typeface="Times New Roman" pitchFamily="18" charset="0"/>
              </a:rPr>
              <a:t>granulations contiennent une</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péroxydase</a:t>
            </a:r>
            <a:r>
              <a:rPr lang="fr-FR" sz="2400" b="1" dirty="0">
                <a:latin typeface="Times New Roman" pitchFamily="18" charset="0"/>
                <a:cs typeface="Times New Roman" pitchFamily="18" charset="0"/>
              </a:rPr>
              <a:t> </a:t>
            </a:r>
            <a:r>
              <a:rPr lang="fr-FR" sz="2400" dirty="0">
                <a:latin typeface="Times New Roman" pitchFamily="18" charset="0"/>
                <a:cs typeface="Times New Roman" pitchFamily="18" charset="0"/>
              </a:rPr>
              <a:t>(différente de la </a:t>
            </a:r>
            <a:r>
              <a:rPr lang="fr-FR" sz="2400" dirty="0" err="1">
                <a:latin typeface="Times New Roman" pitchFamily="18" charset="0"/>
                <a:cs typeface="Times New Roman" pitchFamily="18" charset="0"/>
              </a:rPr>
              <a:t>myélopéroxydase</a:t>
            </a:r>
            <a:r>
              <a:rPr lang="fr-FR" sz="2400" dirty="0">
                <a:latin typeface="Times New Roman" pitchFamily="18" charset="0"/>
                <a:cs typeface="Times New Roman" pitchFamily="18" charset="0"/>
              </a:rPr>
              <a:t> des neutrophiles) et des </a:t>
            </a:r>
            <a:r>
              <a:rPr lang="fr-FR" sz="2400" b="1" dirty="0">
                <a:latin typeface="Times New Roman" pitchFamily="18" charset="0"/>
                <a:cs typeface="Times New Roman" pitchFamily="18" charset="0"/>
              </a:rPr>
              <a:t>hydrolases acides</a:t>
            </a:r>
            <a:r>
              <a:rPr lang="fr-FR" sz="2400" dirty="0">
                <a:latin typeface="Times New Roman" pitchFamily="18" charset="0"/>
                <a:cs typeface="Times New Roman" pitchFamily="18" charset="0"/>
              </a:rPr>
              <a:t>.</a:t>
            </a:r>
          </a:p>
          <a:p>
            <a:pPr>
              <a:buNone/>
            </a:pP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357166"/>
            <a:ext cx="8858312" cy="5768997"/>
          </a:xfrm>
        </p:spPr>
        <p:txBody>
          <a:bodyPr>
            <a:normAutofit fontScale="92500" lnSpcReduction="20000"/>
          </a:bodyPr>
          <a:lstStyle/>
          <a:p>
            <a:pPr>
              <a:lnSpc>
                <a:spcPct val="150000"/>
              </a:lnSpc>
              <a:buNone/>
            </a:pPr>
            <a:r>
              <a:rPr lang="fr-FR" sz="2600" b="1" dirty="0">
                <a:latin typeface="Times New Roman" pitchFamily="18" charset="0"/>
                <a:cs typeface="Times New Roman" pitchFamily="18" charset="0"/>
              </a:rPr>
              <a:t>Fonction des éosinophiles</a:t>
            </a:r>
            <a:endParaRPr lang="fr-FR" sz="2600" dirty="0">
              <a:latin typeface="Times New Roman" pitchFamily="18" charset="0"/>
              <a:cs typeface="Times New Roman" pitchFamily="18" charset="0"/>
            </a:endParaRPr>
          </a:p>
          <a:p>
            <a:pPr>
              <a:lnSpc>
                <a:spcPct val="150000"/>
              </a:lnSpc>
              <a:buNone/>
            </a:pPr>
            <a:r>
              <a:rPr lang="fr-FR" sz="2600" dirty="0" smtClean="0">
                <a:latin typeface="Times New Roman" pitchFamily="18" charset="0"/>
                <a:cs typeface="Times New Roman" pitchFamily="18" charset="0"/>
              </a:rPr>
              <a:t>- Ces </a:t>
            </a:r>
            <a:r>
              <a:rPr lang="fr-FR" sz="2600" dirty="0">
                <a:latin typeface="Times New Roman" pitchFamily="18" charset="0"/>
                <a:cs typeface="Times New Roman" pitchFamily="18" charset="0"/>
              </a:rPr>
              <a:t>cellules participent en synergie avec d'autres cellules, aux réactions d'hypersensibilité immédiate et retardée. </a:t>
            </a:r>
            <a:endParaRPr lang="fr-FR" sz="2600" dirty="0" smtClean="0">
              <a:latin typeface="Times New Roman" pitchFamily="18" charset="0"/>
              <a:cs typeface="Times New Roman" pitchFamily="18" charset="0"/>
            </a:endParaRPr>
          </a:p>
          <a:p>
            <a:pPr>
              <a:lnSpc>
                <a:spcPct val="150000"/>
              </a:lnSpc>
              <a:buNone/>
            </a:pPr>
            <a:r>
              <a:rPr lang="fr-FR" sz="2600" dirty="0" smtClean="0">
                <a:latin typeface="Times New Roman" pitchFamily="18" charset="0"/>
                <a:cs typeface="Times New Roman" pitchFamily="18" charset="0"/>
              </a:rPr>
              <a:t>- Elles </a:t>
            </a:r>
            <a:r>
              <a:rPr lang="fr-FR" sz="2600" dirty="0">
                <a:latin typeface="Times New Roman" pitchFamily="18" charset="0"/>
                <a:cs typeface="Times New Roman" pitchFamily="18" charset="0"/>
              </a:rPr>
              <a:t>ont à des degrés moindres que les neutrophiles des propriétés de </a:t>
            </a:r>
            <a:r>
              <a:rPr lang="fr-FR" sz="2600" dirty="0" err="1">
                <a:latin typeface="Times New Roman" pitchFamily="18" charset="0"/>
                <a:cs typeface="Times New Roman" pitchFamily="18" charset="0"/>
              </a:rPr>
              <a:t>bactéricidie</a:t>
            </a:r>
            <a:r>
              <a:rPr lang="fr-FR" sz="2600" dirty="0">
                <a:latin typeface="Times New Roman" pitchFamily="18" charset="0"/>
                <a:cs typeface="Times New Roman" pitchFamily="18" charset="0"/>
              </a:rPr>
              <a:t> et de phagocytose. </a:t>
            </a:r>
            <a:endParaRPr lang="fr-FR" sz="2600" dirty="0" smtClean="0">
              <a:latin typeface="Times New Roman" pitchFamily="18" charset="0"/>
              <a:cs typeface="Times New Roman" pitchFamily="18" charset="0"/>
            </a:endParaRPr>
          </a:p>
          <a:p>
            <a:pPr>
              <a:lnSpc>
                <a:spcPct val="150000"/>
              </a:lnSpc>
              <a:buNone/>
            </a:pPr>
            <a:r>
              <a:rPr lang="fr-FR" sz="2600" dirty="0" smtClean="0">
                <a:latin typeface="Times New Roman" pitchFamily="18" charset="0"/>
                <a:cs typeface="Times New Roman" pitchFamily="18" charset="0"/>
              </a:rPr>
              <a:t>- Elles </a:t>
            </a:r>
            <a:r>
              <a:rPr lang="fr-FR" sz="2600" dirty="0">
                <a:latin typeface="Times New Roman" pitchFamily="18" charset="0"/>
                <a:cs typeface="Times New Roman" pitchFamily="18" charset="0"/>
              </a:rPr>
              <a:t>interviennent essentiellement dans la </a:t>
            </a:r>
            <a:r>
              <a:rPr lang="fr-FR" sz="2600" b="1" dirty="0">
                <a:latin typeface="Times New Roman" pitchFamily="18" charset="0"/>
                <a:cs typeface="Times New Roman" pitchFamily="18" charset="0"/>
              </a:rPr>
              <a:t>destruction des parasites </a:t>
            </a:r>
            <a:r>
              <a:rPr lang="fr-FR" sz="2600" dirty="0">
                <a:latin typeface="Times New Roman" pitchFamily="18" charset="0"/>
                <a:cs typeface="Times New Roman" pitchFamily="18" charset="0"/>
              </a:rPr>
              <a:t>par l'intermédiaire de protéines de haut poids moléculaires (</a:t>
            </a:r>
            <a:r>
              <a:rPr lang="fr-FR" sz="2600" dirty="0" err="1">
                <a:latin typeface="Times New Roman" pitchFamily="18" charset="0"/>
                <a:cs typeface="Times New Roman" pitchFamily="18" charset="0"/>
              </a:rPr>
              <a:t>Eosinophil</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Cationic</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Protein</a:t>
            </a:r>
            <a:r>
              <a:rPr lang="fr-FR" sz="2600" dirty="0">
                <a:latin typeface="Times New Roman" pitchFamily="18" charset="0"/>
                <a:cs typeface="Times New Roman" pitchFamily="18" charset="0"/>
              </a:rPr>
              <a:t> - </a:t>
            </a:r>
            <a:r>
              <a:rPr lang="fr-FR" sz="2600" b="1" dirty="0">
                <a:latin typeface="Times New Roman" pitchFamily="18" charset="0"/>
                <a:cs typeface="Times New Roman" pitchFamily="18" charset="0"/>
              </a:rPr>
              <a:t>ECP</a:t>
            </a:r>
            <a:r>
              <a:rPr lang="fr-FR" sz="2600" dirty="0">
                <a:latin typeface="Times New Roman" pitchFamily="18" charset="0"/>
                <a:cs typeface="Times New Roman" pitchFamily="18" charset="0"/>
              </a:rPr>
              <a:t> et la Major Basic </a:t>
            </a:r>
            <a:r>
              <a:rPr lang="fr-FR" sz="2600" dirty="0" err="1">
                <a:latin typeface="Times New Roman" pitchFamily="18" charset="0"/>
                <a:cs typeface="Times New Roman" pitchFamily="18" charset="0"/>
              </a:rPr>
              <a:t>Protein</a:t>
            </a:r>
            <a:r>
              <a:rPr lang="fr-FR" sz="2600" dirty="0">
                <a:latin typeface="Times New Roman" pitchFamily="18" charset="0"/>
                <a:cs typeface="Times New Roman" pitchFamily="18" charset="0"/>
              </a:rPr>
              <a:t> - </a:t>
            </a:r>
            <a:r>
              <a:rPr lang="fr-FR" sz="2600" b="1" dirty="0">
                <a:latin typeface="Times New Roman" pitchFamily="18" charset="0"/>
                <a:cs typeface="Times New Roman" pitchFamily="18" charset="0"/>
              </a:rPr>
              <a:t>MBP</a:t>
            </a:r>
            <a:r>
              <a:rPr lang="fr-FR" sz="2600" dirty="0">
                <a:latin typeface="Times New Roman" pitchFamily="18" charset="0"/>
                <a:cs typeface="Times New Roman" pitchFamily="18" charset="0"/>
              </a:rPr>
              <a:t>) contenues dans les cristalloïdes des granulations. </a:t>
            </a:r>
          </a:p>
          <a:p>
            <a:pPr>
              <a:lnSpc>
                <a:spcPct val="150000"/>
              </a:lnSpc>
              <a:buNone/>
            </a:pPr>
            <a:r>
              <a:rPr lang="fr-FR" sz="2600" dirty="0" smtClean="0">
                <a:latin typeface="Times New Roman" pitchFamily="18" charset="0"/>
                <a:cs typeface="Times New Roman" pitchFamily="18" charset="0"/>
              </a:rPr>
              <a:t>- La </a:t>
            </a:r>
            <a:r>
              <a:rPr lang="fr-FR" sz="2600" dirty="0">
                <a:latin typeface="Times New Roman" pitchFamily="18" charset="0"/>
                <a:cs typeface="Times New Roman" pitchFamily="18" charset="0"/>
              </a:rPr>
              <a:t>membrane plasmique possède un récepteur pour les </a:t>
            </a:r>
            <a:r>
              <a:rPr lang="fr-FR" sz="2600" b="1" dirty="0" err="1" smtClean="0">
                <a:latin typeface="Times New Roman" pitchFamily="18" charset="0"/>
                <a:cs typeface="Times New Roman" pitchFamily="18" charset="0"/>
              </a:rPr>
              <a:t>immuno-globulines</a:t>
            </a:r>
            <a:r>
              <a:rPr lang="fr-FR" sz="2600" dirty="0" smtClean="0">
                <a:latin typeface="Times New Roman" pitchFamily="18" charset="0"/>
                <a:cs typeface="Times New Roman" pitchFamily="18" charset="0"/>
              </a:rPr>
              <a:t> </a:t>
            </a:r>
            <a:r>
              <a:rPr lang="fr-FR" sz="2600" dirty="0">
                <a:latin typeface="Times New Roman" pitchFamily="18" charset="0"/>
                <a:cs typeface="Times New Roman" pitchFamily="18" charset="0"/>
              </a:rPr>
              <a:t>de </a:t>
            </a:r>
            <a:r>
              <a:rPr lang="fr-FR" sz="2600" b="1" dirty="0">
                <a:latin typeface="Times New Roman" pitchFamily="18" charset="0"/>
                <a:cs typeface="Times New Roman" pitchFamily="18" charset="0"/>
              </a:rPr>
              <a:t>type </a:t>
            </a:r>
            <a:r>
              <a:rPr lang="fr-FR" sz="2600" b="1" dirty="0" err="1">
                <a:latin typeface="Times New Roman" pitchFamily="18" charset="0"/>
                <a:cs typeface="Times New Roman" pitchFamily="18" charset="0"/>
              </a:rPr>
              <a:t>lgE</a:t>
            </a:r>
            <a:r>
              <a:rPr lang="fr-FR" sz="2600" b="1" dirty="0">
                <a:latin typeface="Times New Roman" pitchFamily="18" charset="0"/>
                <a:cs typeface="Times New Roman" pitchFamily="18" charset="0"/>
              </a:rPr>
              <a:t> </a:t>
            </a:r>
            <a:r>
              <a:rPr lang="fr-FR" sz="2600" dirty="0">
                <a:latin typeface="Times New Roman" pitchFamily="18" charset="0"/>
                <a:cs typeface="Times New Roman" pitchFamily="18" charset="0"/>
              </a:rPr>
              <a:t>et pour l'</a:t>
            </a:r>
            <a:r>
              <a:rPr lang="fr-FR" sz="2600" b="1" dirty="0">
                <a:latin typeface="Times New Roman" pitchFamily="18" charset="0"/>
                <a:cs typeface="Times New Roman" pitchFamily="18" charset="0"/>
              </a:rPr>
              <a:t>histamine</a:t>
            </a:r>
            <a:r>
              <a:rPr lang="fr-FR" sz="2600" dirty="0">
                <a:latin typeface="Times New Roman" pitchFamily="18" charset="0"/>
                <a:cs typeface="Times New Roman" pitchFamily="18" charset="0"/>
              </a:rPr>
              <a:t>.</a:t>
            </a:r>
          </a:p>
          <a:p>
            <a:pPr>
              <a:buNone/>
            </a:pP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290"/>
            <a:ext cx="8229600" cy="5911873"/>
          </a:xfrm>
        </p:spPr>
        <p:txBody>
          <a:bodyPr>
            <a:noAutofit/>
          </a:bodyPr>
          <a:lstStyle/>
          <a:p>
            <a:pPr>
              <a:buNone/>
            </a:pPr>
            <a:r>
              <a:rPr lang="fr-FR" sz="2400" dirty="0">
                <a:latin typeface="Times New Roman" pitchFamily="18" charset="0"/>
                <a:cs typeface="Times New Roman" pitchFamily="18" charset="0"/>
              </a:rPr>
              <a:t>La morphologie des éosinophiles varie selon les </a:t>
            </a:r>
            <a:r>
              <a:rPr lang="fr-FR" sz="2400" dirty="0" smtClean="0">
                <a:latin typeface="Times New Roman" pitchFamily="18" charset="0"/>
                <a:cs typeface="Times New Roman" pitchFamily="18" charset="0"/>
              </a:rPr>
              <a:t>espèces.</a:t>
            </a:r>
          </a:p>
          <a:p>
            <a:pPr>
              <a:buNone/>
            </a:pPr>
            <a:r>
              <a:rPr lang="fr-FR" sz="2400" dirty="0" smtClean="0">
                <a:latin typeface="Times New Roman" pitchFamily="18" charset="0"/>
                <a:cs typeface="Times New Roman" pitchFamily="18" charset="0"/>
              </a:rPr>
              <a:t>Le </a:t>
            </a:r>
            <a:r>
              <a:rPr lang="fr-FR" sz="2400" b="1" dirty="0">
                <a:latin typeface="Times New Roman" pitchFamily="18" charset="0"/>
                <a:cs typeface="Times New Roman" pitchFamily="18" charset="0"/>
              </a:rPr>
              <a:t>noyau</a:t>
            </a:r>
            <a:r>
              <a:rPr lang="fr-FR" sz="2400" dirty="0">
                <a:latin typeface="Times New Roman" pitchFamily="18" charset="0"/>
                <a:cs typeface="Times New Roman" pitchFamily="18" charset="0"/>
              </a:rPr>
              <a:t> est </a:t>
            </a:r>
            <a:r>
              <a:rPr lang="fr-FR" sz="2400" b="1" dirty="0">
                <a:latin typeface="Times New Roman" pitchFamily="18" charset="0"/>
                <a:cs typeface="Times New Roman" pitchFamily="18" charset="0"/>
              </a:rPr>
              <a:t>segmenté </a:t>
            </a:r>
            <a:r>
              <a:rPr lang="fr-FR" sz="2400" dirty="0">
                <a:latin typeface="Times New Roman" pitchFamily="18" charset="0"/>
                <a:cs typeface="Times New Roman" pitchFamily="18" charset="0"/>
              </a:rPr>
              <a:t>(comme celui des neutrophiles</a:t>
            </a:r>
            <a:r>
              <a:rPr lang="fr-FR" sz="2400" dirty="0" smtClean="0">
                <a:latin typeface="Times New Roman" pitchFamily="18" charset="0"/>
                <a:cs typeface="Times New Roman" pitchFamily="18" charset="0"/>
              </a:rPr>
              <a:t>).</a:t>
            </a:r>
          </a:p>
          <a:p>
            <a:pPr>
              <a:buNone/>
            </a:pPr>
            <a:r>
              <a:rPr lang="fr-FR" sz="2400" dirty="0" smtClean="0">
                <a:latin typeface="Times New Roman" pitchFamily="18" charset="0"/>
                <a:cs typeface="Times New Roman" pitchFamily="18" charset="0"/>
              </a:rPr>
              <a:t>Les </a:t>
            </a:r>
            <a:r>
              <a:rPr lang="fr-FR" sz="2400" dirty="0">
                <a:latin typeface="Times New Roman" pitchFamily="18" charset="0"/>
                <a:cs typeface="Times New Roman" pitchFamily="18" charset="0"/>
              </a:rPr>
              <a:t>éosinophiles se caractérisent par des </a:t>
            </a:r>
            <a:r>
              <a:rPr lang="fr-FR" sz="2400" b="1" dirty="0">
                <a:latin typeface="Times New Roman" pitchFamily="18" charset="0"/>
                <a:cs typeface="Times New Roman" pitchFamily="18" charset="0"/>
              </a:rPr>
              <a:t>granules</a:t>
            </a:r>
            <a:r>
              <a:rPr lang="fr-FR" sz="2400" dirty="0">
                <a:latin typeface="Times New Roman" pitchFamily="18" charset="0"/>
                <a:cs typeface="Times New Roman" pitchFamily="18" charset="0"/>
              </a:rPr>
              <a:t> bien </a:t>
            </a:r>
            <a:r>
              <a:rPr lang="fr-FR" sz="2400" b="1" dirty="0">
                <a:latin typeface="Times New Roman" pitchFamily="18" charset="0"/>
                <a:cs typeface="Times New Roman" pitchFamily="18" charset="0"/>
              </a:rPr>
              <a:t>visibles</a:t>
            </a:r>
            <a:r>
              <a:rPr lang="fr-FR" sz="2400" dirty="0">
                <a:latin typeface="Times New Roman" pitchFamily="18" charset="0"/>
                <a:cs typeface="Times New Roman" pitchFamily="18" charset="0"/>
              </a:rPr>
              <a:t>, </a:t>
            </a:r>
            <a:r>
              <a:rPr lang="fr-FR" sz="2400" b="1" dirty="0">
                <a:latin typeface="Times New Roman" pitchFamily="18" charset="0"/>
                <a:cs typeface="Times New Roman" pitchFamily="18" charset="0"/>
              </a:rPr>
              <a:t>rouge orangé</a:t>
            </a:r>
            <a:r>
              <a:rPr lang="fr-FR" sz="2400" dirty="0">
                <a:latin typeface="Times New Roman" pitchFamily="18" charset="0"/>
                <a:cs typeface="Times New Roman" pitchFamily="18" charset="0"/>
              </a:rPr>
              <a:t>, qui ressemblent </a:t>
            </a:r>
            <a:r>
              <a:rPr lang="fr-FR" sz="2400" b="1" dirty="0" err="1">
                <a:latin typeface="Times New Roman" pitchFamily="18" charset="0"/>
                <a:cs typeface="Times New Roman" pitchFamily="18" charset="0"/>
              </a:rPr>
              <a:t>tinctorieusement</a:t>
            </a:r>
            <a:r>
              <a:rPr lang="fr-FR" sz="2400" dirty="0">
                <a:latin typeface="Times New Roman" pitchFamily="18" charset="0"/>
                <a:cs typeface="Times New Roman" pitchFamily="18" charset="0"/>
              </a:rPr>
              <a:t> aux </a:t>
            </a:r>
            <a:r>
              <a:rPr lang="fr-FR" sz="2400" b="1" dirty="0">
                <a:latin typeface="Times New Roman" pitchFamily="18" charset="0"/>
                <a:cs typeface="Times New Roman" pitchFamily="18" charset="0"/>
              </a:rPr>
              <a:t>érythrocytes</a:t>
            </a:r>
            <a:r>
              <a:rPr lang="fr-FR" sz="2400" dirty="0" smtClean="0">
                <a:latin typeface="Times New Roman" pitchFamily="18" charset="0"/>
                <a:cs typeface="Times New Roman" pitchFamily="18" charset="0"/>
              </a:rPr>
              <a:t>.</a:t>
            </a:r>
          </a:p>
          <a:p>
            <a:pPr>
              <a:buNone/>
            </a:pPr>
            <a:r>
              <a:rPr lang="fr-FR" sz="2400" dirty="0" smtClean="0">
                <a:latin typeface="Times New Roman" pitchFamily="18" charset="0"/>
                <a:cs typeface="Times New Roman" pitchFamily="18" charset="0"/>
              </a:rPr>
              <a:t>* Les </a:t>
            </a:r>
            <a:r>
              <a:rPr lang="fr-FR" sz="2400" b="1" dirty="0">
                <a:latin typeface="Times New Roman" pitchFamily="18" charset="0"/>
                <a:cs typeface="Times New Roman" pitchFamily="18" charset="0"/>
              </a:rPr>
              <a:t>éosinophiles canins</a:t>
            </a:r>
            <a:r>
              <a:rPr lang="fr-FR" sz="2400" dirty="0">
                <a:latin typeface="Times New Roman" pitchFamily="18" charset="0"/>
                <a:cs typeface="Times New Roman" pitchFamily="18" charset="0"/>
              </a:rPr>
              <a:t> ont une </a:t>
            </a:r>
            <a:r>
              <a:rPr lang="fr-FR" sz="2400" b="1" dirty="0">
                <a:latin typeface="Times New Roman" pitchFamily="18" charset="0"/>
                <a:cs typeface="Times New Roman" pitchFamily="18" charset="0"/>
              </a:rPr>
              <a:t>taille</a:t>
            </a:r>
            <a:r>
              <a:rPr lang="fr-FR" sz="2400" dirty="0">
                <a:latin typeface="Times New Roman" pitchFamily="18" charset="0"/>
                <a:cs typeface="Times New Roman" pitchFamily="18" charset="0"/>
              </a:rPr>
              <a:t> et un nombre de granules </a:t>
            </a:r>
            <a:r>
              <a:rPr lang="fr-FR" sz="2400" b="1" dirty="0">
                <a:latin typeface="Times New Roman" pitchFamily="18" charset="0"/>
                <a:cs typeface="Times New Roman" pitchFamily="18" charset="0"/>
              </a:rPr>
              <a:t>très variables</a:t>
            </a:r>
            <a:r>
              <a:rPr lang="fr-FR" sz="2400" dirty="0">
                <a:latin typeface="Times New Roman" pitchFamily="18" charset="0"/>
                <a:cs typeface="Times New Roman" pitchFamily="18" charset="0"/>
              </a:rPr>
              <a:t> par cellule</a:t>
            </a:r>
            <a:r>
              <a:rPr lang="fr-FR" sz="2400" dirty="0" smtClean="0">
                <a:latin typeface="Times New Roman" pitchFamily="18" charset="0"/>
                <a:cs typeface="Times New Roman" pitchFamily="18" charset="0"/>
              </a:rPr>
              <a:t>.</a:t>
            </a:r>
          </a:p>
          <a:p>
            <a:pPr>
              <a:buNone/>
            </a:pPr>
            <a:r>
              <a:rPr lang="fr-FR" sz="2400" dirty="0" smtClean="0">
                <a:latin typeface="Times New Roman" pitchFamily="18" charset="0"/>
                <a:cs typeface="Times New Roman" pitchFamily="18" charset="0"/>
              </a:rPr>
              <a:t>En </a:t>
            </a:r>
            <a:r>
              <a:rPr lang="fr-FR" sz="2400" dirty="0">
                <a:latin typeface="Times New Roman" pitchFamily="18" charset="0"/>
                <a:cs typeface="Times New Roman" pitchFamily="18" charset="0"/>
              </a:rPr>
              <a:t>de rares occasions, quelques gros granules de la taille des érythrocytes peuvent être présents</a:t>
            </a:r>
            <a:r>
              <a:rPr lang="fr-FR" sz="2400" dirty="0" smtClean="0">
                <a:latin typeface="Times New Roman" pitchFamily="18" charset="0"/>
                <a:cs typeface="Times New Roman" pitchFamily="18" charset="0"/>
              </a:rPr>
              <a:t>.</a:t>
            </a:r>
          </a:p>
          <a:p>
            <a:pPr>
              <a:buNone/>
            </a:pPr>
            <a:r>
              <a:rPr lang="fr-FR" sz="2400" dirty="0" smtClean="0">
                <a:latin typeface="Times New Roman" pitchFamily="18" charset="0"/>
                <a:cs typeface="Times New Roman" pitchFamily="18" charset="0"/>
              </a:rPr>
              <a:t>Les </a:t>
            </a:r>
            <a:r>
              <a:rPr lang="fr-FR" sz="2400" dirty="0">
                <a:latin typeface="Times New Roman" pitchFamily="18" charset="0"/>
                <a:cs typeface="Times New Roman" pitchFamily="18" charset="0"/>
              </a:rPr>
              <a:t>granules d’éosinophiles peuvent également s’effacer au cours du processus de coloration, laissant ce qui semble être une vacuole vide; cette observation est plus prononcée chez les </a:t>
            </a:r>
            <a:r>
              <a:rPr lang="fr-FR" sz="2400" b="1" dirty="0">
                <a:latin typeface="Times New Roman" pitchFamily="18" charset="0"/>
                <a:cs typeface="Times New Roman" pitchFamily="18" charset="0"/>
              </a:rPr>
              <a:t>chiens lévriers</a:t>
            </a:r>
            <a:r>
              <a:rPr lang="fr-FR" sz="2400"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1000108"/>
            <a:ext cx="8786874" cy="5500726"/>
          </a:xfrm>
        </p:spPr>
        <p:txBody>
          <a:bodyPr/>
          <a:lstStyle/>
          <a:p>
            <a:pPr>
              <a:lnSpc>
                <a:spcPct val="150000"/>
              </a:lnSpc>
              <a:buNone/>
            </a:pPr>
            <a:r>
              <a:rPr lang="fr-FR" sz="2400" dirty="0" smtClean="0">
                <a:latin typeface="Times New Roman" pitchFamily="18" charset="0"/>
                <a:cs typeface="Times New Roman" pitchFamily="18" charset="0"/>
              </a:rPr>
              <a:t>* Les </a:t>
            </a:r>
            <a:r>
              <a:rPr lang="fr-FR" sz="2400" b="1" dirty="0" smtClean="0">
                <a:latin typeface="Times New Roman" pitchFamily="18" charset="0"/>
                <a:cs typeface="Times New Roman" pitchFamily="18" charset="0"/>
              </a:rPr>
              <a:t>éosinophiles félins</a:t>
            </a:r>
            <a:r>
              <a:rPr lang="fr-FR" sz="2400" dirty="0" smtClean="0">
                <a:latin typeface="Times New Roman" pitchFamily="18" charset="0"/>
                <a:cs typeface="Times New Roman" pitchFamily="18" charset="0"/>
              </a:rPr>
              <a:t> sont </a:t>
            </a:r>
            <a:r>
              <a:rPr lang="fr-FR" sz="2400" b="1" dirty="0" smtClean="0">
                <a:latin typeface="Times New Roman" pitchFamily="18" charset="0"/>
                <a:cs typeface="Times New Roman" pitchFamily="18" charset="0"/>
              </a:rPr>
              <a:t>compactés</a:t>
            </a:r>
            <a:r>
              <a:rPr lang="fr-FR" sz="2400" dirty="0" smtClean="0">
                <a:latin typeface="Times New Roman" pitchFamily="18" charset="0"/>
                <a:cs typeface="Times New Roman" pitchFamily="18" charset="0"/>
              </a:rPr>
              <a:t>, avec des </a:t>
            </a:r>
            <a:r>
              <a:rPr lang="fr-FR" sz="2400" b="1" dirty="0" smtClean="0">
                <a:latin typeface="Times New Roman" pitchFamily="18" charset="0"/>
                <a:cs typeface="Times New Roman" pitchFamily="18" charset="0"/>
              </a:rPr>
              <a:t>granules uniformes</a:t>
            </a:r>
            <a:r>
              <a:rPr lang="fr-FR" sz="2400" dirty="0" smtClean="0">
                <a:latin typeface="Times New Roman" pitchFamily="18" charset="0"/>
                <a:cs typeface="Times New Roman" pitchFamily="18" charset="0"/>
              </a:rPr>
              <a:t>, en forme de </a:t>
            </a:r>
            <a:r>
              <a:rPr lang="fr-FR" sz="2400" b="1" dirty="0" smtClean="0">
                <a:latin typeface="Times New Roman" pitchFamily="18" charset="0"/>
                <a:cs typeface="Times New Roman" pitchFamily="18" charset="0"/>
              </a:rPr>
              <a:t>bâtonnets </a:t>
            </a:r>
            <a:r>
              <a:rPr lang="fr-FR" sz="2400" dirty="0" smtClean="0">
                <a:latin typeface="Times New Roman" pitchFamily="18" charset="0"/>
                <a:cs typeface="Times New Roman" pitchFamily="18" charset="0"/>
              </a:rPr>
              <a:t>ou</a:t>
            </a:r>
            <a:r>
              <a:rPr lang="fr-FR" sz="2400" b="1" dirty="0" smtClean="0">
                <a:latin typeface="Times New Roman" pitchFamily="18" charset="0"/>
                <a:cs typeface="Times New Roman" pitchFamily="18" charset="0"/>
              </a:rPr>
              <a:t> de tonneaux.</a:t>
            </a:r>
          </a:p>
          <a:p>
            <a:pPr>
              <a:lnSpc>
                <a:spcPct val="150000"/>
              </a:lnSpc>
              <a:buNone/>
            </a:pPr>
            <a:r>
              <a:rPr lang="fr-FR" sz="2400" dirty="0" smtClean="0">
                <a:latin typeface="Times New Roman" pitchFamily="18" charset="0"/>
                <a:cs typeface="Times New Roman" pitchFamily="18" charset="0"/>
              </a:rPr>
              <a:t>* Les </a:t>
            </a:r>
            <a:r>
              <a:rPr lang="fr-FR" sz="2400" b="1" dirty="0" smtClean="0">
                <a:latin typeface="Times New Roman" pitchFamily="18" charset="0"/>
                <a:cs typeface="Times New Roman" pitchFamily="18" charset="0"/>
              </a:rPr>
              <a:t>éosinophiles équins</a:t>
            </a:r>
            <a:r>
              <a:rPr lang="fr-FR" sz="2400" dirty="0" smtClean="0">
                <a:latin typeface="Times New Roman" pitchFamily="18" charset="0"/>
                <a:cs typeface="Times New Roman" pitchFamily="18" charset="0"/>
              </a:rPr>
              <a:t> ont l’apparence de </a:t>
            </a:r>
            <a:r>
              <a:rPr lang="fr-FR" sz="2400" b="1" dirty="0" smtClean="0">
                <a:latin typeface="Times New Roman" pitchFamily="18" charset="0"/>
                <a:cs typeface="Times New Roman" pitchFamily="18" charset="0"/>
              </a:rPr>
              <a:t>framboises</a:t>
            </a:r>
            <a:r>
              <a:rPr lang="fr-FR" sz="2400" dirty="0" smtClean="0">
                <a:latin typeface="Times New Roman" pitchFamily="18" charset="0"/>
                <a:cs typeface="Times New Roman" pitchFamily="18" charset="0"/>
              </a:rPr>
              <a:t> en raison de la présence de nombreux granules </a:t>
            </a:r>
            <a:r>
              <a:rPr lang="fr-FR" sz="2400" b="1" dirty="0" smtClean="0">
                <a:latin typeface="Times New Roman" pitchFamily="18" charset="0"/>
                <a:cs typeface="Times New Roman" pitchFamily="18" charset="0"/>
              </a:rPr>
              <a:t>ronds</a:t>
            </a:r>
            <a:r>
              <a:rPr lang="fr-FR" sz="2400" dirty="0" smtClean="0">
                <a:latin typeface="Times New Roman" pitchFamily="18" charset="0"/>
                <a:cs typeface="Times New Roman" pitchFamily="18" charset="0"/>
              </a:rPr>
              <a:t> et </a:t>
            </a:r>
            <a:r>
              <a:rPr lang="fr-FR" sz="2400" b="1" dirty="0" smtClean="0">
                <a:latin typeface="Times New Roman" pitchFamily="18" charset="0"/>
                <a:cs typeface="Times New Roman" pitchFamily="18" charset="0"/>
              </a:rPr>
              <a:t>très gros</a:t>
            </a:r>
            <a:r>
              <a:rPr lang="fr-FR" sz="2400" dirty="0" smtClean="0">
                <a:latin typeface="Times New Roman" pitchFamily="18" charset="0"/>
                <a:cs typeface="Times New Roman" pitchFamily="18" charset="0"/>
              </a:rPr>
              <a:t> qui </a:t>
            </a:r>
            <a:r>
              <a:rPr lang="fr-FR" sz="2400" b="1" dirty="0" smtClean="0">
                <a:latin typeface="Times New Roman" pitchFamily="18" charset="0"/>
                <a:cs typeface="Times New Roman" pitchFamily="18" charset="0"/>
              </a:rPr>
              <a:t>masquent généralement le noyau</a:t>
            </a:r>
            <a:r>
              <a:rPr lang="fr-FR" sz="2400" dirty="0" smtClean="0">
                <a:latin typeface="Times New Roman" pitchFamily="18" charset="0"/>
                <a:cs typeface="Times New Roman" pitchFamily="18" charset="0"/>
              </a:rPr>
              <a:t>.</a:t>
            </a:r>
          </a:p>
          <a:p>
            <a:pPr>
              <a:lnSpc>
                <a:spcPct val="150000"/>
              </a:lnSpc>
              <a:buNone/>
            </a:pPr>
            <a:r>
              <a:rPr lang="fr-FR" sz="2400" dirty="0" smtClean="0">
                <a:latin typeface="Times New Roman" pitchFamily="18" charset="0"/>
                <a:cs typeface="Times New Roman" pitchFamily="18" charset="0"/>
              </a:rPr>
              <a:t>* Les </a:t>
            </a:r>
            <a:r>
              <a:rPr lang="fr-FR" sz="2400" b="1" dirty="0" smtClean="0">
                <a:latin typeface="Times New Roman" pitchFamily="18" charset="0"/>
                <a:cs typeface="Times New Roman" pitchFamily="18" charset="0"/>
              </a:rPr>
              <a:t>éosinophiles des ruminants</a:t>
            </a:r>
            <a:r>
              <a:rPr lang="fr-FR" sz="2400" dirty="0" smtClean="0">
                <a:latin typeface="Times New Roman" pitchFamily="18" charset="0"/>
                <a:cs typeface="Times New Roman" pitchFamily="18" charset="0"/>
              </a:rPr>
              <a:t> ont des </a:t>
            </a:r>
            <a:r>
              <a:rPr lang="fr-FR" sz="2400" b="1" dirty="0" smtClean="0">
                <a:latin typeface="Times New Roman" pitchFamily="18" charset="0"/>
                <a:cs typeface="Times New Roman" pitchFamily="18" charset="0"/>
              </a:rPr>
              <a:t>granules uniformes</a:t>
            </a:r>
            <a:r>
              <a:rPr lang="fr-FR" sz="2400" dirty="0" smtClean="0">
                <a:latin typeface="Times New Roman" pitchFamily="18" charset="0"/>
                <a:cs typeface="Times New Roman" pitchFamily="18" charset="0"/>
              </a:rPr>
              <a:t> et </a:t>
            </a:r>
            <a:r>
              <a:rPr lang="fr-FR" sz="2400" b="1" dirty="0" smtClean="0">
                <a:latin typeface="Times New Roman" pitchFamily="18" charset="0"/>
                <a:cs typeface="Times New Roman" pitchFamily="18" charset="0"/>
              </a:rPr>
              <a:t>nombreux</a:t>
            </a:r>
            <a:r>
              <a:rPr lang="fr-FR" sz="2400" dirty="0" smtClean="0">
                <a:latin typeface="Times New Roman" pitchFamily="18" charset="0"/>
                <a:cs typeface="Times New Roman" pitchFamily="18" charset="0"/>
              </a:rPr>
              <a:t>.</a:t>
            </a:r>
          </a:p>
          <a:p>
            <a:pPr>
              <a:buNone/>
            </a:pP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142852"/>
            <a:ext cx="3214710" cy="6429420"/>
          </a:xfrm>
        </p:spPr>
        <p:txBody>
          <a:bodyPr>
            <a:normAutofit fontScale="40000" lnSpcReduction="20000"/>
          </a:bodyPr>
          <a:lstStyle/>
          <a:p>
            <a:pPr>
              <a:buNone/>
            </a:pPr>
            <a:r>
              <a:rPr lang="fr-FR" b="1" dirty="0">
                <a:latin typeface="Times New Roman" pitchFamily="18" charset="0"/>
                <a:cs typeface="Times New Roman" pitchFamily="18" charset="0"/>
              </a:rPr>
              <a:t>Figure :</a:t>
            </a: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Variation des espèces dans la morphologie des éosinophiles</a:t>
            </a:r>
            <a:r>
              <a:rPr lang="fr-FR" b="1" dirty="0" smtClean="0">
                <a:latin typeface="Times New Roman" pitchFamily="18" charset="0"/>
                <a:cs typeface="Times New Roman" pitchFamily="18" charset="0"/>
              </a:rPr>
              <a:t>.</a:t>
            </a:r>
          </a:p>
          <a:p>
            <a:pPr>
              <a:buNone/>
            </a:pPr>
            <a:r>
              <a:rPr lang="fr-FR" dirty="0" smtClean="0">
                <a:latin typeface="Times New Roman" pitchFamily="18" charset="0"/>
                <a:cs typeface="Times New Roman" pitchFamily="18" charset="0"/>
              </a:rPr>
              <a:t>Les </a:t>
            </a:r>
            <a:r>
              <a:rPr lang="fr-FR" b="1" dirty="0">
                <a:latin typeface="Times New Roman" pitchFamily="18" charset="0"/>
                <a:cs typeface="Times New Roman" pitchFamily="18" charset="0"/>
              </a:rPr>
              <a:t>neutrophiles</a:t>
            </a:r>
            <a:r>
              <a:rPr lang="fr-FR" dirty="0">
                <a:latin typeface="Times New Roman" pitchFamily="18" charset="0"/>
                <a:cs typeface="Times New Roman" pitchFamily="18" charset="0"/>
              </a:rPr>
              <a:t> représentatifs sont présentés à titre de comparaison (</a:t>
            </a:r>
            <a:r>
              <a:rPr lang="fr-FR" b="1" dirty="0">
                <a:latin typeface="Times New Roman" pitchFamily="18" charset="0"/>
                <a:cs typeface="Times New Roman" pitchFamily="18" charset="0"/>
              </a:rPr>
              <a:t>têtes de flèches</a:t>
            </a:r>
            <a:r>
              <a:rPr lang="fr-FR" dirty="0">
                <a:latin typeface="Times New Roman" pitchFamily="18" charset="0"/>
                <a:cs typeface="Times New Roman" pitchFamily="18" charset="0"/>
              </a:rPr>
              <a:t>). </a:t>
            </a:r>
            <a:endParaRPr lang="fr-FR" dirty="0" smtClean="0">
              <a:latin typeface="Times New Roman" pitchFamily="18" charset="0"/>
              <a:cs typeface="Times New Roman" pitchFamily="18" charset="0"/>
            </a:endParaRPr>
          </a:p>
          <a:p>
            <a:pPr>
              <a:buNone/>
            </a:pPr>
            <a:r>
              <a:rPr lang="fr-FR" dirty="0" smtClean="0">
                <a:latin typeface="Times New Roman" pitchFamily="18" charset="0"/>
                <a:cs typeface="Times New Roman" pitchFamily="18" charset="0"/>
              </a:rPr>
              <a:t>Les </a:t>
            </a:r>
            <a:r>
              <a:rPr lang="fr-FR" dirty="0">
                <a:latin typeface="Times New Roman" pitchFamily="18" charset="0"/>
                <a:cs typeface="Times New Roman" pitchFamily="18" charset="0"/>
              </a:rPr>
              <a:t>éosinophiles ont généralement un diamètre plus grand que les neutrophiles</a:t>
            </a:r>
            <a:r>
              <a:rPr lang="fr-FR" dirty="0" smtClean="0">
                <a:latin typeface="Times New Roman" pitchFamily="18" charset="0"/>
                <a:cs typeface="Times New Roman" pitchFamily="18" charset="0"/>
              </a:rPr>
              <a:t>.</a:t>
            </a:r>
          </a:p>
          <a:p>
            <a:pPr>
              <a:buNone/>
            </a:pPr>
            <a:r>
              <a:rPr lang="fr-FR" dirty="0" smtClean="0">
                <a:latin typeface="Times New Roman" pitchFamily="18" charset="0"/>
                <a:cs typeface="Times New Roman" pitchFamily="18" charset="0"/>
              </a:rPr>
              <a:t>Les </a:t>
            </a:r>
            <a:r>
              <a:rPr lang="fr-FR" b="1" dirty="0">
                <a:latin typeface="Times New Roman" pitchFamily="18" charset="0"/>
                <a:cs typeface="Times New Roman" pitchFamily="18" charset="0"/>
              </a:rPr>
              <a:t>éosinophiles canins</a:t>
            </a:r>
            <a:r>
              <a:rPr lang="fr-FR" dirty="0">
                <a:latin typeface="Times New Roman" pitchFamily="18" charset="0"/>
                <a:cs typeface="Times New Roman" pitchFamily="18" charset="0"/>
              </a:rPr>
              <a:t> sont indiqués dans la bande supérieure (</a:t>
            </a:r>
            <a:r>
              <a:rPr lang="fr-FR" b="1" dirty="0">
                <a:latin typeface="Times New Roman" pitchFamily="18" charset="0"/>
                <a:cs typeface="Times New Roman" pitchFamily="18" charset="0"/>
              </a:rPr>
              <a:t>C</a:t>
            </a:r>
            <a:r>
              <a:rPr lang="fr-FR" dirty="0">
                <a:latin typeface="Times New Roman" pitchFamily="18" charset="0"/>
                <a:cs typeface="Times New Roman" pitchFamily="18" charset="0"/>
              </a:rPr>
              <a:t>). Notez la variation de la taille des granules d’éosinophiles chez le chien, qui peut également contenir des granules d’éosinophiles qui semblent se dissoudre pendant le processus de coloration, laissant un espace libre ressemblant à une vacuole cytoplasmique</a:t>
            </a:r>
            <a:r>
              <a:rPr lang="fr-FR" dirty="0" smtClean="0">
                <a:latin typeface="Times New Roman" pitchFamily="18" charset="0"/>
                <a:cs typeface="Times New Roman" pitchFamily="18" charset="0"/>
              </a:rPr>
              <a:t>.</a:t>
            </a:r>
          </a:p>
          <a:p>
            <a:pPr>
              <a:buNone/>
            </a:pPr>
            <a:r>
              <a:rPr lang="fr-FR" dirty="0" smtClean="0">
                <a:latin typeface="Times New Roman" pitchFamily="18" charset="0"/>
                <a:cs typeface="Times New Roman" pitchFamily="18" charset="0"/>
              </a:rPr>
              <a:t>Les </a:t>
            </a:r>
            <a:r>
              <a:rPr lang="fr-FR" b="1" dirty="0">
                <a:latin typeface="Times New Roman" pitchFamily="18" charset="0"/>
                <a:cs typeface="Times New Roman" pitchFamily="18" charset="0"/>
              </a:rPr>
              <a:t>éosinophiles félins</a:t>
            </a:r>
            <a:r>
              <a:rPr lang="fr-FR" dirty="0">
                <a:latin typeface="Times New Roman" pitchFamily="18" charset="0"/>
                <a:cs typeface="Times New Roman" pitchFamily="18" charset="0"/>
              </a:rPr>
              <a:t> sont représentés dans la bande médiane (</a:t>
            </a:r>
            <a:r>
              <a:rPr lang="fr-FR" b="1" dirty="0">
                <a:latin typeface="Times New Roman" pitchFamily="18" charset="0"/>
                <a:cs typeface="Times New Roman" pitchFamily="18" charset="0"/>
              </a:rPr>
              <a:t>F</a:t>
            </a:r>
            <a:r>
              <a:rPr lang="fr-FR" dirty="0">
                <a:latin typeface="Times New Roman" pitchFamily="18" charset="0"/>
                <a:cs typeface="Times New Roman" pitchFamily="18" charset="0"/>
              </a:rPr>
              <a:t>). Les granules d'éosinophiles du chat ont la forme de tonneaux ou de tiges courtes. La densité de la granularité peut varier comme </a:t>
            </a:r>
            <a:r>
              <a:rPr lang="fr-FR" dirty="0" err="1">
                <a:latin typeface="Times New Roman" pitchFamily="18" charset="0"/>
                <a:cs typeface="Times New Roman" pitchFamily="18" charset="0"/>
              </a:rPr>
              <a:t>indiqué.Les</a:t>
            </a:r>
            <a:r>
              <a:rPr lang="fr-FR" dirty="0">
                <a:latin typeface="Times New Roman" pitchFamily="18" charset="0"/>
                <a:cs typeface="Times New Roman" pitchFamily="18" charset="0"/>
              </a:rPr>
              <a:t> éosinophiles de gros animaux sont indiqués dans la bande inférieure</a:t>
            </a:r>
            <a:r>
              <a:rPr lang="fr-FR" dirty="0" smtClean="0">
                <a:latin typeface="Times New Roman" pitchFamily="18" charset="0"/>
                <a:cs typeface="Times New Roman" pitchFamily="18" charset="0"/>
              </a:rPr>
              <a:t>.</a:t>
            </a:r>
          </a:p>
          <a:p>
            <a:pPr>
              <a:buNone/>
            </a:pPr>
            <a:r>
              <a:rPr lang="fr-FR" dirty="0" smtClean="0">
                <a:latin typeface="Times New Roman" pitchFamily="18" charset="0"/>
                <a:cs typeface="Times New Roman" pitchFamily="18" charset="0"/>
              </a:rPr>
              <a:t>Les </a:t>
            </a:r>
            <a:r>
              <a:rPr lang="fr-FR" b="1" dirty="0">
                <a:latin typeface="Times New Roman" pitchFamily="18" charset="0"/>
                <a:cs typeface="Times New Roman" pitchFamily="18" charset="0"/>
              </a:rPr>
              <a:t>éosinophiles équins (E)</a:t>
            </a:r>
            <a:r>
              <a:rPr lang="fr-FR" dirty="0">
                <a:latin typeface="Times New Roman" pitchFamily="18" charset="0"/>
                <a:cs typeface="Times New Roman" pitchFamily="18" charset="0"/>
              </a:rPr>
              <a:t> ont de gros granules à coloration vive qui peuvent masquer le noyau, </a:t>
            </a:r>
            <a:endParaRPr lang="fr-FR" dirty="0" smtClean="0">
              <a:latin typeface="Times New Roman" pitchFamily="18" charset="0"/>
              <a:cs typeface="Times New Roman" pitchFamily="18" charset="0"/>
            </a:endParaRPr>
          </a:p>
          <a:p>
            <a:pPr>
              <a:buNone/>
            </a:pPr>
            <a:r>
              <a:rPr lang="fr-FR" dirty="0" smtClean="0">
                <a:latin typeface="Times New Roman" pitchFamily="18" charset="0"/>
                <a:cs typeface="Times New Roman" pitchFamily="18" charset="0"/>
              </a:rPr>
              <a:t>alors </a:t>
            </a:r>
            <a:r>
              <a:rPr lang="fr-FR" dirty="0">
                <a:latin typeface="Times New Roman" pitchFamily="18" charset="0"/>
                <a:cs typeface="Times New Roman" pitchFamily="18" charset="0"/>
              </a:rPr>
              <a:t>que les </a:t>
            </a:r>
            <a:r>
              <a:rPr lang="fr-FR" b="1" dirty="0">
                <a:latin typeface="Times New Roman" pitchFamily="18" charset="0"/>
                <a:cs typeface="Times New Roman" pitchFamily="18" charset="0"/>
              </a:rPr>
              <a:t>éosinophiles bovins (B)</a:t>
            </a:r>
            <a:r>
              <a:rPr lang="fr-FR" dirty="0">
                <a:latin typeface="Times New Roman" pitchFamily="18" charset="0"/>
                <a:cs typeface="Times New Roman" pitchFamily="18" charset="0"/>
              </a:rPr>
              <a:t> ont des granules plus petits, à coloration vive et densément tassés dans le cytoplasme</a:t>
            </a:r>
            <a:r>
              <a:rPr lang="fr-FR" dirty="0" smtClean="0">
                <a:latin typeface="Times New Roman" pitchFamily="18" charset="0"/>
                <a:cs typeface="Times New Roman" pitchFamily="18" charset="0"/>
              </a:rPr>
              <a:t>.</a:t>
            </a:r>
          </a:p>
          <a:p>
            <a:pPr>
              <a:buNone/>
            </a:pPr>
            <a:r>
              <a:rPr lang="fr-FR" dirty="0" smtClean="0">
                <a:latin typeface="Times New Roman" pitchFamily="18" charset="0"/>
                <a:cs typeface="Times New Roman" pitchFamily="18" charset="0"/>
              </a:rPr>
              <a:t>(</a:t>
            </a:r>
            <a:r>
              <a:rPr lang="fr-FR" b="1" dirty="0">
                <a:latin typeface="Times New Roman" pitchFamily="18" charset="0"/>
                <a:cs typeface="Times New Roman" pitchFamily="18" charset="0"/>
              </a:rPr>
              <a:t>Coloration de Wright de </a:t>
            </a:r>
            <a:r>
              <a:rPr lang="fr-FR" b="1" dirty="0" err="1">
                <a:latin typeface="Times New Roman" pitchFamily="18" charset="0"/>
                <a:cs typeface="Times New Roman" pitchFamily="18" charset="0"/>
              </a:rPr>
              <a:t>Giemsa</a:t>
            </a:r>
            <a:r>
              <a:rPr lang="fr-FR" b="1" dirty="0">
                <a:latin typeface="Times New Roman" pitchFamily="18" charset="0"/>
                <a:cs typeface="Times New Roman" pitchFamily="18" charset="0"/>
              </a:rPr>
              <a:t>, fort grossissement</a:t>
            </a:r>
            <a:r>
              <a:rPr lang="fr-FR" dirty="0">
                <a:latin typeface="Times New Roman" pitchFamily="18" charset="0"/>
                <a:cs typeface="Times New Roman" pitchFamily="18" charset="0"/>
              </a:rPr>
              <a:t>)</a:t>
            </a:r>
          </a:p>
        </p:txBody>
      </p:sp>
      <p:pic>
        <p:nvPicPr>
          <p:cNvPr id="4" name="Image 3"/>
          <p:cNvPicPr/>
          <p:nvPr/>
        </p:nvPicPr>
        <p:blipFill>
          <a:blip r:embed="rId2"/>
          <a:srcRect/>
          <a:stretch>
            <a:fillRect/>
          </a:stretch>
        </p:blipFill>
        <p:spPr bwMode="auto">
          <a:xfrm>
            <a:off x="3383280" y="571480"/>
            <a:ext cx="5760720" cy="46033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42852"/>
            <a:ext cx="8229600" cy="796908"/>
          </a:xfrm>
        </p:spPr>
        <p:txBody>
          <a:bodyPr>
            <a:normAutofit fontScale="90000"/>
          </a:bodyPr>
          <a:lstStyle/>
          <a:p>
            <a:r>
              <a:rPr lang="fr-FR" sz="3200" b="1" dirty="0" smtClean="0">
                <a:latin typeface="Times New Roman" pitchFamily="18" charset="0"/>
                <a:cs typeface="Times New Roman" pitchFamily="18" charset="0"/>
              </a:rPr>
              <a:t>1- Les leucocytes des mammifères</a:t>
            </a:r>
            <a:br>
              <a:rPr lang="fr-FR" sz="3200" b="1" dirty="0" smtClean="0">
                <a:latin typeface="Times New Roman" pitchFamily="18" charset="0"/>
                <a:cs typeface="Times New Roman" pitchFamily="18" charset="0"/>
              </a:rPr>
            </a:br>
            <a:r>
              <a:rPr lang="fr-FR" sz="3200" b="1" dirty="0" smtClean="0">
                <a:latin typeface="Times New Roman" pitchFamily="18" charset="0"/>
                <a:cs typeface="Times New Roman" pitchFamily="18" charset="0"/>
              </a:rPr>
              <a:t>1.3. Les </a:t>
            </a:r>
            <a:r>
              <a:rPr lang="fr-FR" sz="3200" b="1" dirty="0" smtClean="0">
                <a:latin typeface="Times New Roman" pitchFamily="18" charset="0"/>
                <a:cs typeface="Times New Roman" pitchFamily="18" charset="0"/>
              </a:rPr>
              <a:t>bas</a:t>
            </a:r>
            <a:r>
              <a:rPr lang="fr-FR" sz="3200" b="1" dirty="0" smtClean="0">
                <a:latin typeface="Times New Roman" pitchFamily="18" charset="0"/>
                <a:cs typeface="Times New Roman" pitchFamily="18" charset="0"/>
              </a:rPr>
              <a:t>ophiles</a:t>
            </a:r>
            <a:endParaRPr lang="fr-FR" sz="32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142844" y="1285860"/>
            <a:ext cx="8858312" cy="5286412"/>
          </a:xfrm>
        </p:spPr>
        <p:txBody>
          <a:bodyPr>
            <a:normAutofit fontScale="92500" lnSpcReduction="20000"/>
          </a:bodyPr>
          <a:lstStyle/>
          <a:p>
            <a:pPr>
              <a:lnSpc>
                <a:spcPct val="150000"/>
              </a:lnSpc>
              <a:buNone/>
            </a:pPr>
            <a:r>
              <a:rPr lang="fr-FR" sz="2600" dirty="0" smtClean="0">
                <a:latin typeface="Times New Roman" pitchFamily="18" charset="0"/>
                <a:cs typeface="Times New Roman" pitchFamily="18" charset="0"/>
              </a:rPr>
              <a:t>- Ces </a:t>
            </a:r>
            <a:r>
              <a:rPr lang="fr-FR" sz="2600" dirty="0">
                <a:latin typeface="Times New Roman" pitchFamily="18" charset="0"/>
                <a:cs typeface="Times New Roman" pitchFamily="18" charset="0"/>
              </a:rPr>
              <a:t>cellules sont les moins nombreuses des polynucléaires, </a:t>
            </a:r>
            <a:r>
              <a:rPr lang="fr-FR" sz="2600" b="1" dirty="0">
                <a:latin typeface="Times New Roman" pitchFamily="18" charset="0"/>
                <a:cs typeface="Times New Roman" pitchFamily="18" charset="0"/>
              </a:rPr>
              <a:t>(0 à 1 % de l'ensemble des globules blancs). </a:t>
            </a:r>
            <a:endParaRPr lang="fr-FR" sz="2600" b="1" dirty="0" smtClean="0">
              <a:latin typeface="Times New Roman" pitchFamily="18" charset="0"/>
              <a:cs typeface="Times New Roman" pitchFamily="18" charset="0"/>
            </a:endParaRPr>
          </a:p>
          <a:p>
            <a:pPr>
              <a:lnSpc>
                <a:spcPct val="150000"/>
              </a:lnSpc>
              <a:buNone/>
            </a:pPr>
            <a:r>
              <a:rPr lang="fr-FR" sz="2600" dirty="0" smtClean="0">
                <a:latin typeface="Times New Roman" pitchFamily="18" charset="0"/>
                <a:cs typeface="Times New Roman" pitchFamily="18" charset="0"/>
              </a:rPr>
              <a:t>- La </a:t>
            </a:r>
            <a:r>
              <a:rPr lang="fr-FR" sz="2600" dirty="0">
                <a:latin typeface="Times New Roman" pitchFamily="18" charset="0"/>
                <a:cs typeface="Times New Roman" pitchFamily="18" charset="0"/>
              </a:rPr>
              <a:t>durée de vie de ces cellules est de </a:t>
            </a:r>
            <a:r>
              <a:rPr lang="fr-FR" sz="2600" b="1" dirty="0">
                <a:latin typeface="Times New Roman" pitchFamily="18" charset="0"/>
                <a:cs typeface="Times New Roman" pitchFamily="18" charset="0"/>
              </a:rPr>
              <a:t>3 à 4 jours</a:t>
            </a:r>
            <a:r>
              <a:rPr lang="fr-FR" sz="2600" dirty="0">
                <a:latin typeface="Times New Roman" pitchFamily="18" charset="0"/>
                <a:cs typeface="Times New Roman" pitchFamily="18" charset="0"/>
              </a:rPr>
              <a:t>.</a:t>
            </a:r>
          </a:p>
          <a:p>
            <a:pPr>
              <a:lnSpc>
                <a:spcPct val="150000"/>
              </a:lnSpc>
              <a:buNone/>
            </a:pPr>
            <a:r>
              <a:rPr lang="fr-FR" sz="2600" dirty="0" smtClean="0">
                <a:latin typeface="Times New Roman" pitchFamily="18" charset="0"/>
                <a:cs typeface="Times New Roman" pitchFamily="18" charset="0"/>
              </a:rPr>
              <a:t>* En </a:t>
            </a:r>
            <a:r>
              <a:rPr lang="fr-FR" sz="2600" b="1" dirty="0">
                <a:latin typeface="Times New Roman" pitchFamily="18" charset="0"/>
                <a:cs typeface="Times New Roman" pitchFamily="18" charset="0"/>
              </a:rPr>
              <a:t>microscopie optique</a:t>
            </a:r>
            <a:r>
              <a:rPr lang="fr-FR" sz="2600" dirty="0">
                <a:latin typeface="Times New Roman" pitchFamily="18" charset="0"/>
                <a:cs typeface="Times New Roman" pitchFamily="18" charset="0"/>
              </a:rPr>
              <a:t>, ces cellules ont un diamètre de </a:t>
            </a:r>
            <a:r>
              <a:rPr lang="fr-FR" sz="2600" b="1" dirty="0">
                <a:latin typeface="Times New Roman" pitchFamily="18" charset="0"/>
                <a:cs typeface="Times New Roman" pitchFamily="18" charset="0"/>
              </a:rPr>
              <a:t>10 à 14 </a:t>
            </a:r>
            <a:r>
              <a:rPr lang="en-US" sz="2600" b="1" dirty="0">
                <a:latin typeface="Times New Roman" pitchFamily="18" charset="0"/>
                <a:cs typeface="Times New Roman" pitchFamily="18" charset="0"/>
              </a:rPr>
              <a:t>μ</a:t>
            </a:r>
            <a:r>
              <a:rPr lang="fr-FR" sz="2600" b="1" dirty="0">
                <a:latin typeface="Times New Roman" pitchFamily="18" charset="0"/>
                <a:cs typeface="Times New Roman" pitchFamily="18" charset="0"/>
              </a:rPr>
              <a:t>m</a:t>
            </a:r>
            <a:r>
              <a:rPr lang="fr-FR" sz="2600" dirty="0">
                <a:latin typeface="Times New Roman" pitchFamily="18" charset="0"/>
                <a:cs typeface="Times New Roman" pitchFamily="18" charset="0"/>
              </a:rPr>
              <a:t>. </a:t>
            </a:r>
          </a:p>
          <a:p>
            <a:pPr>
              <a:lnSpc>
                <a:spcPct val="150000"/>
              </a:lnSpc>
              <a:buNone/>
            </a:pPr>
            <a:r>
              <a:rPr lang="fr-FR" sz="2600" dirty="0" smtClean="0">
                <a:latin typeface="Times New Roman" pitchFamily="18" charset="0"/>
                <a:cs typeface="Times New Roman" pitchFamily="18" charset="0"/>
              </a:rPr>
              <a:t>- Leur </a:t>
            </a:r>
            <a:r>
              <a:rPr lang="fr-FR" sz="2600" b="1" dirty="0">
                <a:latin typeface="Times New Roman" pitchFamily="18" charset="0"/>
                <a:cs typeface="Times New Roman" pitchFamily="18" charset="0"/>
              </a:rPr>
              <a:t>noyau</a:t>
            </a:r>
            <a:r>
              <a:rPr lang="fr-FR" sz="2600" dirty="0">
                <a:latin typeface="Times New Roman" pitchFamily="18" charset="0"/>
                <a:cs typeface="Times New Roman" pitchFamily="18" charset="0"/>
              </a:rPr>
              <a:t> est irrégulier. Il peut prendre un aspect de trèfle, qui est généralement masqué par les nombreuses granulations métachromatiques (prennent une </a:t>
            </a:r>
            <a:r>
              <a:rPr lang="fr-FR" sz="2600" b="1" dirty="0">
                <a:latin typeface="Times New Roman" pitchFamily="18" charset="0"/>
                <a:cs typeface="Times New Roman" pitchFamily="18" charset="0"/>
              </a:rPr>
              <a:t>coloration rouge </a:t>
            </a:r>
            <a:r>
              <a:rPr lang="fr-FR" sz="2600" dirty="0">
                <a:latin typeface="Times New Roman" pitchFamily="18" charset="0"/>
                <a:cs typeface="Times New Roman" pitchFamily="18" charset="0"/>
              </a:rPr>
              <a:t>avec les colorants </a:t>
            </a:r>
            <a:r>
              <a:rPr lang="fr-FR" sz="2600" b="1" dirty="0">
                <a:latin typeface="Times New Roman" pitchFamily="18" charset="0"/>
                <a:cs typeface="Times New Roman" pitchFamily="18" charset="0"/>
              </a:rPr>
              <a:t>acides</a:t>
            </a:r>
            <a:r>
              <a:rPr lang="fr-FR" sz="2600" dirty="0">
                <a:latin typeface="Times New Roman" pitchFamily="18" charset="0"/>
                <a:cs typeface="Times New Roman" pitchFamily="18" charset="0"/>
              </a:rPr>
              <a:t> comme le bleu de toluidine ou le bleu </a:t>
            </a:r>
            <a:r>
              <a:rPr lang="fr-FR" sz="2600" dirty="0" err="1">
                <a:latin typeface="Times New Roman" pitchFamily="18" charset="0"/>
                <a:cs typeface="Times New Roman" pitchFamily="18" charset="0"/>
              </a:rPr>
              <a:t>alcian</a:t>
            </a:r>
            <a:r>
              <a:rPr lang="fr-FR" sz="2600" dirty="0">
                <a:latin typeface="Times New Roman" pitchFamily="18" charset="0"/>
                <a:cs typeface="Times New Roman" pitchFamily="18" charset="0"/>
              </a:rPr>
              <a:t>) qui apparaissent </a:t>
            </a:r>
            <a:r>
              <a:rPr lang="fr-FR" sz="2600" b="1" dirty="0">
                <a:latin typeface="Times New Roman" pitchFamily="18" charset="0"/>
                <a:cs typeface="Times New Roman" pitchFamily="18" charset="0"/>
              </a:rPr>
              <a:t>pourpres au MGG</a:t>
            </a:r>
            <a:r>
              <a:rPr lang="fr-FR" sz="2600" dirty="0">
                <a:latin typeface="Times New Roman" pitchFamily="18" charset="0"/>
                <a:cs typeface="Times New Roman" pitchFamily="18" charset="0"/>
              </a:rPr>
              <a:t>.</a:t>
            </a:r>
          </a:p>
          <a:p>
            <a:pPr>
              <a:buNone/>
            </a:pP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214290"/>
            <a:ext cx="8858312" cy="6357982"/>
          </a:xfrm>
        </p:spPr>
        <p:txBody>
          <a:bodyPr>
            <a:normAutofit fontScale="62500" lnSpcReduction="20000"/>
          </a:bodyPr>
          <a:lstStyle/>
          <a:p>
            <a:pPr>
              <a:lnSpc>
                <a:spcPct val="170000"/>
              </a:lnSpc>
              <a:buNone/>
            </a:pPr>
            <a:r>
              <a:rPr lang="fr-FR" dirty="0" smtClean="0"/>
              <a:t>* </a:t>
            </a:r>
            <a:r>
              <a:rPr lang="fr-FR" dirty="0" smtClean="0">
                <a:latin typeface="Times New Roman" pitchFamily="18" charset="0"/>
                <a:cs typeface="Times New Roman" pitchFamily="18" charset="0"/>
              </a:rPr>
              <a:t>En </a:t>
            </a:r>
            <a:r>
              <a:rPr lang="fr-FR" b="1" dirty="0">
                <a:latin typeface="Times New Roman" pitchFamily="18" charset="0"/>
                <a:cs typeface="Times New Roman" pitchFamily="18" charset="0"/>
              </a:rPr>
              <a:t>microscopie électronique</a:t>
            </a:r>
            <a:r>
              <a:rPr lang="fr-FR" dirty="0">
                <a:latin typeface="Times New Roman" pitchFamily="18" charset="0"/>
                <a:cs typeface="Times New Roman" pitchFamily="18" charset="0"/>
              </a:rPr>
              <a:t>, les granulations apparaissent homogènes, formées de petits grains denses entourés d'une membrane. </a:t>
            </a:r>
            <a:r>
              <a:rPr lang="fr-FR" dirty="0" smtClean="0">
                <a:latin typeface="Times New Roman" pitchFamily="18" charset="0"/>
                <a:cs typeface="Times New Roman" pitchFamily="18" charset="0"/>
              </a:rPr>
              <a:t> Ces </a:t>
            </a:r>
            <a:r>
              <a:rPr lang="fr-FR" dirty="0">
                <a:latin typeface="Times New Roman" pitchFamily="18" charset="0"/>
                <a:cs typeface="Times New Roman" pitchFamily="18" charset="0"/>
              </a:rPr>
              <a:t>granulations basophiles contiennent de l'</a:t>
            </a:r>
            <a:r>
              <a:rPr lang="fr-FR" b="1" dirty="0">
                <a:latin typeface="Times New Roman" pitchFamily="18" charset="0"/>
                <a:cs typeface="Times New Roman" pitchFamily="18" charset="0"/>
              </a:rPr>
              <a:t>histamine</a:t>
            </a:r>
            <a:r>
              <a:rPr lang="fr-FR" dirty="0">
                <a:latin typeface="Times New Roman" pitchFamily="18" charset="0"/>
                <a:cs typeface="Times New Roman" pitchFamily="18" charset="0"/>
              </a:rPr>
              <a:t> et de l'</a:t>
            </a:r>
            <a:r>
              <a:rPr lang="fr-FR" b="1" dirty="0">
                <a:latin typeface="Times New Roman" pitchFamily="18" charset="0"/>
                <a:cs typeface="Times New Roman" pitchFamily="18" charset="0"/>
              </a:rPr>
              <a:t>héparine</a:t>
            </a:r>
            <a:r>
              <a:rPr lang="fr-FR" dirty="0">
                <a:latin typeface="Times New Roman" pitchFamily="18" charset="0"/>
                <a:cs typeface="Times New Roman" pitchFamily="18" charset="0"/>
              </a:rPr>
              <a:t> (glycosaminoglycanes sulfatés).</a:t>
            </a:r>
          </a:p>
          <a:p>
            <a:pPr>
              <a:lnSpc>
                <a:spcPct val="170000"/>
              </a:lnSpc>
              <a:buNone/>
            </a:pPr>
            <a:r>
              <a:rPr lang="fr-FR" dirty="0">
                <a:latin typeface="Times New Roman" pitchFamily="18" charset="0"/>
                <a:cs typeface="Times New Roman" pitchFamily="18" charset="0"/>
              </a:rPr>
              <a:t> </a:t>
            </a:r>
          </a:p>
          <a:p>
            <a:pPr>
              <a:lnSpc>
                <a:spcPct val="170000"/>
              </a:lnSpc>
              <a:buNone/>
            </a:pPr>
            <a:r>
              <a:rPr lang="fr-FR" b="1" dirty="0">
                <a:latin typeface="Times New Roman" pitchFamily="18" charset="0"/>
                <a:cs typeface="Times New Roman" pitchFamily="18" charset="0"/>
              </a:rPr>
              <a:t>Rôle des basophiles</a:t>
            </a:r>
            <a:endParaRPr lang="fr-FR" dirty="0">
              <a:latin typeface="Times New Roman" pitchFamily="18" charset="0"/>
              <a:cs typeface="Times New Roman" pitchFamily="18" charset="0"/>
            </a:endParaRPr>
          </a:p>
          <a:p>
            <a:pPr>
              <a:lnSpc>
                <a:spcPct val="170000"/>
              </a:lnSpc>
              <a:buNone/>
            </a:pPr>
            <a:r>
              <a:rPr lang="fr-FR" dirty="0">
                <a:latin typeface="Times New Roman" pitchFamily="18" charset="0"/>
                <a:cs typeface="Times New Roman" pitchFamily="18" charset="0"/>
              </a:rPr>
              <a:t>C'est la cellule des </a:t>
            </a:r>
            <a:r>
              <a:rPr lang="fr-FR" b="1" dirty="0">
                <a:latin typeface="Times New Roman" pitchFamily="18" charset="0"/>
                <a:cs typeface="Times New Roman" pitchFamily="18" charset="0"/>
              </a:rPr>
              <a:t>manifestations allergiques de type immédiat</a:t>
            </a:r>
            <a:r>
              <a:rPr lang="fr-FR" dirty="0">
                <a:latin typeface="Times New Roman" pitchFamily="18" charset="0"/>
                <a:cs typeface="Times New Roman" pitchFamily="18" charset="0"/>
              </a:rPr>
              <a:t>.</a:t>
            </a:r>
          </a:p>
          <a:p>
            <a:pPr>
              <a:lnSpc>
                <a:spcPct val="170000"/>
              </a:lnSpc>
              <a:buNone/>
            </a:pPr>
            <a:r>
              <a:rPr lang="fr-FR" dirty="0">
                <a:latin typeface="Times New Roman" pitchFamily="18" charset="0"/>
                <a:cs typeface="Times New Roman" pitchFamily="18" charset="0"/>
              </a:rPr>
              <a:t>La membrane plasmique des basophiles possède des récepteurs pour le fragment </a:t>
            </a:r>
            <a:r>
              <a:rPr lang="fr-FR" dirty="0" err="1">
                <a:latin typeface="Times New Roman" pitchFamily="18" charset="0"/>
                <a:cs typeface="Times New Roman" pitchFamily="18" charset="0"/>
              </a:rPr>
              <a:t>Fc</a:t>
            </a:r>
            <a:r>
              <a:rPr lang="fr-FR" dirty="0">
                <a:latin typeface="Times New Roman" pitchFamily="18" charset="0"/>
                <a:cs typeface="Times New Roman" pitchFamily="18" charset="0"/>
              </a:rPr>
              <a:t> des immunoglobulines de type </a:t>
            </a:r>
            <a:r>
              <a:rPr lang="fr-FR" dirty="0" err="1">
                <a:latin typeface="Times New Roman" pitchFamily="18" charset="0"/>
                <a:cs typeface="Times New Roman" pitchFamily="18" charset="0"/>
              </a:rPr>
              <a:t>IgE</a:t>
            </a:r>
            <a:r>
              <a:rPr lang="fr-FR" dirty="0">
                <a:latin typeface="Times New Roman" pitchFamily="18" charset="0"/>
                <a:cs typeface="Times New Roman" pitchFamily="18" charset="0"/>
              </a:rPr>
              <a:t>. </a:t>
            </a:r>
            <a:endParaRPr lang="fr-FR" dirty="0" smtClean="0">
              <a:latin typeface="Times New Roman" pitchFamily="18" charset="0"/>
              <a:cs typeface="Times New Roman" pitchFamily="18" charset="0"/>
            </a:endParaRPr>
          </a:p>
          <a:p>
            <a:pPr>
              <a:lnSpc>
                <a:spcPct val="170000"/>
              </a:lnSpc>
              <a:buNone/>
            </a:pPr>
            <a:r>
              <a:rPr lang="fr-FR" dirty="0" smtClean="0">
                <a:latin typeface="Times New Roman" pitchFamily="18" charset="0"/>
                <a:cs typeface="Times New Roman" pitchFamily="18" charset="0"/>
              </a:rPr>
              <a:t>De </a:t>
            </a:r>
            <a:r>
              <a:rPr lang="fr-FR" dirty="0">
                <a:latin typeface="Times New Roman" pitchFamily="18" charset="0"/>
                <a:cs typeface="Times New Roman" pitchFamily="18" charset="0"/>
              </a:rPr>
              <a:t>ca fait, les </a:t>
            </a:r>
            <a:r>
              <a:rPr lang="fr-FR" dirty="0" err="1">
                <a:latin typeface="Times New Roman" pitchFamily="18" charset="0"/>
                <a:cs typeface="Times New Roman" pitchFamily="18" charset="0"/>
              </a:rPr>
              <a:t>IgE</a:t>
            </a:r>
            <a:r>
              <a:rPr lang="fr-FR" dirty="0">
                <a:latin typeface="Times New Roman" pitchFamily="18" charset="0"/>
                <a:cs typeface="Times New Roman" pitchFamily="18" charset="0"/>
              </a:rPr>
              <a:t> fabriquées de façon spécifique contre un allergène sont fixées à la membrane des basophiles. Quand il y a à nouveau contact avec l'allergène, le pontage des </a:t>
            </a:r>
            <a:r>
              <a:rPr lang="fr-FR" dirty="0" err="1">
                <a:latin typeface="Times New Roman" pitchFamily="18" charset="0"/>
                <a:cs typeface="Times New Roman" pitchFamily="18" charset="0"/>
              </a:rPr>
              <a:t>IgE</a:t>
            </a:r>
            <a:r>
              <a:rPr lang="fr-FR" dirty="0">
                <a:latin typeface="Times New Roman" pitchFamily="18" charset="0"/>
                <a:cs typeface="Times New Roman" pitchFamily="18" charset="0"/>
              </a:rPr>
              <a:t> par l'allergène provoque la </a:t>
            </a:r>
            <a:r>
              <a:rPr lang="fr-FR" dirty="0" err="1">
                <a:latin typeface="Times New Roman" pitchFamily="18" charset="0"/>
                <a:cs typeface="Times New Roman" pitchFamily="18" charset="0"/>
              </a:rPr>
              <a:t>dégranulation</a:t>
            </a:r>
            <a:r>
              <a:rPr lang="fr-FR" dirty="0">
                <a:latin typeface="Times New Roman" pitchFamily="18" charset="0"/>
                <a:cs typeface="Times New Roman" pitchFamily="18" charset="0"/>
              </a:rPr>
              <a:t> des basophiles, responsable des manifestations allergiques.</a:t>
            </a:r>
          </a:p>
          <a:p>
            <a:pPr>
              <a:buNone/>
            </a:pP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a:srcRect/>
          <a:stretch>
            <a:fillRect/>
          </a:stretch>
        </p:blipFill>
        <p:spPr bwMode="auto">
          <a:xfrm>
            <a:off x="1500166" y="357166"/>
            <a:ext cx="6330892" cy="5483245"/>
          </a:xfrm>
          <a:prstGeom prst="rect">
            <a:avLst/>
          </a:prstGeom>
          <a:noFill/>
          <a:ln w="9525">
            <a:noFill/>
            <a:miter lim="800000"/>
            <a:headEnd/>
            <a:tailEnd/>
          </a:ln>
        </p:spPr>
      </p:pic>
      <p:sp>
        <p:nvSpPr>
          <p:cNvPr id="22529" name="Rectangle 1"/>
          <p:cNvSpPr>
            <a:spLocks noChangeArrowheads="1"/>
          </p:cNvSpPr>
          <p:nvPr/>
        </p:nvSpPr>
        <p:spPr bwMode="auto">
          <a:xfrm>
            <a:off x="3000364" y="6072206"/>
            <a:ext cx="3748975"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Figure :</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Rôle des basophiles</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14290"/>
            <a:ext cx="8715436" cy="6429420"/>
          </a:xfrm>
        </p:spPr>
        <p:txBody>
          <a:bodyPr>
            <a:normAutofit/>
          </a:bodyPr>
          <a:lstStyle/>
          <a:p>
            <a:pPr>
              <a:lnSpc>
                <a:spcPct val="150000"/>
              </a:lnSpc>
              <a:buNone/>
            </a:pPr>
            <a:r>
              <a:rPr lang="fr-FR" sz="2400" dirty="0">
                <a:latin typeface="Times New Roman" pitchFamily="18" charset="0"/>
                <a:cs typeface="Times New Roman" pitchFamily="18" charset="0"/>
              </a:rPr>
              <a:t>Les </a:t>
            </a:r>
            <a:r>
              <a:rPr lang="fr-FR" sz="2400" b="1" dirty="0">
                <a:latin typeface="Times New Roman" pitchFamily="18" charset="0"/>
                <a:cs typeface="Times New Roman" pitchFamily="18" charset="0"/>
              </a:rPr>
              <a:t>basophiles</a:t>
            </a:r>
            <a:r>
              <a:rPr lang="fr-FR" sz="2400" dirty="0">
                <a:latin typeface="Times New Roman" pitchFamily="18" charset="0"/>
                <a:cs typeface="Times New Roman" pitchFamily="18" charset="0"/>
              </a:rPr>
              <a:t> ont un </a:t>
            </a:r>
            <a:r>
              <a:rPr lang="fr-FR" sz="2400" b="1" dirty="0">
                <a:latin typeface="Times New Roman" pitchFamily="18" charset="0"/>
                <a:cs typeface="Times New Roman" pitchFamily="18" charset="0"/>
              </a:rPr>
              <a:t>diamètre plus grand</a:t>
            </a:r>
            <a:r>
              <a:rPr lang="fr-FR" sz="2400" dirty="0">
                <a:latin typeface="Times New Roman" pitchFamily="18" charset="0"/>
                <a:cs typeface="Times New Roman" pitchFamily="18" charset="0"/>
              </a:rPr>
              <a:t> que les </a:t>
            </a:r>
            <a:r>
              <a:rPr lang="fr-FR" sz="2400" b="1" dirty="0">
                <a:latin typeface="Times New Roman" pitchFamily="18" charset="0"/>
                <a:cs typeface="Times New Roman" pitchFamily="18" charset="0"/>
              </a:rPr>
              <a:t>neutrophiles</a:t>
            </a:r>
            <a:r>
              <a:rPr lang="fr-FR" sz="2400" dirty="0" smtClean="0">
                <a:latin typeface="Times New Roman" pitchFamily="18" charset="0"/>
                <a:cs typeface="Times New Roman" pitchFamily="18" charset="0"/>
              </a:rPr>
              <a:t>.</a:t>
            </a:r>
          </a:p>
          <a:p>
            <a:pPr>
              <a:lnSpc>
                <a:spcPct val="150000"/>
              </a:lnSpc>
              <a:buNone/>
            </a:pPr>
            <a:r>
              <a:rPr lang="fr-FR" sz="2400" dirty="0" smtClean="0">
                <a:latin typeface="Times New Roman" pitchFamily="18" charset="0"/>
                <a:cs typeface="Times New Roman" pitchFamily="18" charset="0"/>
              </a:rPr>
              <a:t>Le </a:t>
            </a:r>
            <a:r>
              <a:rPr lang="fr-FR" sz="2400" b="1" dirty="0">
                <a:latin typeface="Times New Roman" pitchFamily="18" charset="0"/>
                <a:cs typeface="Times New Roman" pitchFamily="18" charset="0"/>
              </a:rPr>
              <a:t>noyau </a:t>
            </a:r>
            <a:r>
              <a:rPr lang="fr-FR" sz="2400" dirty="0">
                <a:latin typeface="Times New Roman" pitchFamily="18" charset="0"/>
                <a:cs typeface="Times New Roman" pitchFamily="18" charset="0"/>
              </a:rPr>
              <a:t>est </a:t>
            </a:r>
            <a:r>
              <a:rPr lang="fr-FR" sz="2400" b="1" dirty="0">
                <a:latin typeface="Times New Roman" pitchFamily="18" charset="0"/>
                <a:cs typeface="Times New Roman" pitchFamily="18" charset="0"/>
              </a:rPr>
              <a:t>segmenté</a:t>
            </a:r>
            <a:r>
              <a:rPr lang="fr-FR" sz="2400" dirty="0">
                <a:latin typeface="Times New Roman" pitchFamily="18" charset="0"/>
                <a:cs typeface="Times New Roman" pitchFamily="18" charset="0"/>
              </a:rPr>
              <a:t> (comme ceux des autres granulocytes</a:t>
            </a:r>
            <a:r>
              <a:rPr lang="fr-FR" sz="2400" dirty="0" smtClean="0">
                <a:latin typeface="Times New Roman" pitchFamily="18" charset="0"/>
                <a:cs typeface="Times New Roman" pitchFamily="18" charset="0"/>
              </a:rPr>
              <a:t>).</a:t>
            </a:r>
          </a:p>
          <a:p>
            <a:pPr>
              <a:lnSpc>
                <a:spcPct val="150000"/>
              </a:lnSpc>
              <a:buNone/>
            </a:pPr>
            <a:r>
              <a:rPr lang="fr-FR" sz="2400" dirty="0" smtClean="0">
                <a:latin typeface="Times New Roman" pitchFamily="18" charset="0"/>
                <a:cs typeface="Times New Roman" pitchFamily="18" charset="0"/>
              </a:rPr>
              <a:t>La </a:t>
            </a:r>
            <a:r>
              <a:rPr lang="fr-FR" sz="2400" dirty="0">
                <a:latin typeface="Times New Roman" pitchFamily="18" charset="0"/>
                <a:cs typeface="Times New Roman" pitchFamily="18" charset="0"/>
              </a:rPr>
              <a:t>morphologie des granules varie selon les </a:t>
            </a:r>
            <a:r>
              <a:rPr lang="fr-FR" sz="2400" dirty="0" smtClean="0">
                <a:latin typeface="Times New Roman" pitchFamily="18" charset="0"/>
                <a:cs typeface="Times New Roman" pitchFamily="18" charset="0"/>
              </a:rPr>
              <a:t>espèces:</a:t>
            </a:r>
          </a:p>
          <a:p>
            <a:pPr>
              <a:lnSpc>
                <a:spcPct val="150000"/>
              </a:lnSpc>
              <a:buNone/>
            </a:pPr>
            <a:r>
              <a:rPr lang="fr-FR" sz="2400" dirty="0" smtClean="0">
                <a:latin typeface="Times New Roman" pitchFamily="18" charset="0"/>
                <a:cs typeface="Times New Roman" pitchFamily="18" charset="0"/>
              </a:rPr>
              <a:t>- Les </a:t>
            </a:r>
            <a:r>
              <a:rPr lang="fr-FR" sz="2400" b="1" dirty="0">
                <a:latin typeface="Times New Roman" pitchFamily="18" charset="0"/>
                <a:cs typeface="Times New Roman" pitchFamily="18" charset="0"/>
              </a:rPr>
              <a:t>chiens</a:t>
            </a:r>
            <a:r>
              <a:rPr lang="fr-FR" sz="2400" dirty="0">
                <a:latin typeface="Times New Roman" pitchFamily="18" charset="0"/>
                <a:cs typeface="Times New Roman" pitchFamily="18" charset="0"/>
              </a:rPr>
              <a:t> ont un petit nombre de </a:t>
            </a:r>
            <a:r>
              <a:rPr lang="fr-FR" sz="2400" b="1" dirty="0">
                <a:latin typeface="Times New Roman" pitchFamily="18" charset="0"/>
                <a:cs typeface="Times New Roman" pitchFamily="18" charset="0"/>
              </a:rPr>
              <a:t>granules violet foncé</a:t>
            </a:r>
            <a:r>
              <a:rPr lang="fr-FR" sz="2400" dirty="0" smtClean="0">
                <a:latin typeface="Times New Roman" pitchFamily="18" charset="0"/>
                <a:cs typeface="Times New Roman" pitchFamily="18" charset="0"/>
              </a:rPr>
              <a:t>.</a:t>
            </a:r>
          </a:p>
          <a:p>
            <a:pPr>
              <a:lnSpc>
                <a:spcPct val="150000"/>
              </a:lnSpc>
              <a:buNone/>
            </a:pPr>
            <a:r>
              <a:rPr lang="fr-FR" sz="2400" dirty="0" smtClean="0">
                <a:latin typeface="Times New Roman" pitchFamily="18" charset="0"/>
                <a:cs typeface="Times New Roman" pitchFamily="18" charset="0"/>
              </a:rPr>
              <a:t>- Les </a:t>
            </a:r>
            <a:r>
              <a:rPr lang="fr-FR" sz="2400" b="1" dirty="0">
                <a:latin typeface="Times New Roman" pitchFamily="18" charset="0"/>
                <a:cs typeface="Times New Roman" pitchFamily="18" charset="0"/>
              </a:rPr>
              <a:t>chats</a:t>
            </a:r>
            <a:r>
              <a:rPr lang="fr-FR" sz="2400" dirty="0">
                <a:latin typeface="Times New Roman" pitchFamily="18" charset="0"/>
                <a:cs typeface="Times New Roman" pitchFamily="18" charset="0"/>
              </a:rPr>
              <a:t> ont de </a:t>
            </a:r>
            <a:r>
              <a:rPr lang="fr-FR" sz="2400" b="1" dirty="0">
                <a:latin typeface="Times New Roman" pitchFamily="18" charset="0"/>
                <a:cs typeface="Times New Roman" pitchFamily="18" charset="0"/>
              </a:rPr>
              <a:t>gros granules gris pâle </a:t>
            </a:r>
            <a:r>
              <a:rPr lang="fr-FR" sz="2400" dirty="0">
                <a:latin typeface="Times New Roman" pitchFamily="18" charset="0"/>
                <a:cs typeface="Times New Roman" pitchFamily="18" charset="0"/>
              </a:rPr>
              <a:t>qui forment un arrangement en pavé uni</a:t>
            </a:r>
            <a:r>
              <a:rPr lang="fr-FR" sz="2400" dirty="0" smtClean="0">
                <a:latin typeface="Times New Roman" pitchFamily="18" charset="0"/>
                <a:cs typeface="Times New Roman" pitchFamily="18" charset="0"/>
              </a:rPr>
              <a:t>.</a:t>
            </a:r>
          </a:p>
          <a:p>
            <a:pPr>
              <a:lnSpc>
                <a:spcPct val="150000"/>
              </a:lnSpc>
              <a:buNone/>
            </a:pPr>
            <a:r>
              <a:rPr lang="fr-FR" sz="2400" dirty="0" smtClean="0">
                <a:latin typeface="Times New Roman" pitchFamily="18" charset="0"/>
                <a:cs typeface="Times New Roman" pitchFamily="18" charset="0"/>
              </a:rPr>
              <a:t>- Les </a:t>
            </a:r>
            <a:r>
              <a:rPr lang="fr-FR" sz="2400" dirty="0">
                <a:latin typeface="Times New Roman" pitchFamily="18" charset="0"/>
                <a:cs typeface="Times New Roman" pitchFamily="18" charset="0"/>
              </a:rPr>
              <a:t>basophiles de </a:t>
            </a:r>
            <a:r>
              <a:rPr lang="fr-FR" sz="2400" b="1" dirty="0">
                <a:latin typeface="Times New Roman" pitchFamily="18" charset="0"/>
                <a:cs typeface="Times New Roman" pitchFamily="18" charset="0"/>
              </a:rPr>
              <a:t>gros animaux </a:t>
            </a:r>
            <a:r>
              <a:rPr lang="fr-FR" sz="2400" dirty="0">
                <a:latin typeface="Times New Roman" pitchFamily="18" charset="0"/>
                <a:cs typeface="Times New Roman" pitchFamily="18" charset="0"/>
              </a:rPr>
              <a:t>sont remplis de granules </a:t>
            </a:r>
            <a:r>
              <a:rPr lang="fr-FR" sz="2400" b="1" dirty="0">
                <a:latin typeface="Times New Roman" pitchFamily="18" charset="0"/>
                <a:cs typeface="Times New Roman" pitchFamily="18" charset="0"/>
              </a:rPr>
              <a:t>violet foncé</a:t>
            </a:r>
            <a:r>
              <a:rPr lang="fr-FR" sz="2400" dirty="0">
                <a:latin typeface="Times New Roman" pitchFamily="18" charset="0"/>
                <a:cs typeface="Times New Roman" pitchFamily="18" charset="0"/>
              </a:rPr>
              <a:t> tellement nombreux qu’ils </a:t>
            </a:r>
            <a:r>
              <a:rPr lang="fr-FR" sz="2400" b="1" dirty="0">
                <a:latin typeface="Times New Roman" pitchFamily="18" charset="0"/>
                <a:cs typeface="Times New Roman" pitchFamily="18" charset="0"/>
              </a:rPr>
              <a:t>masquent souvent </a:t>
            </a:r>
            <a:r>
              <a:rPr lang="fr-FR" sz="2400" dirty="0">
                <a:latin typeface="Times New Roman" pitchFamily="18" charset="0"/>
                <a:cs typeface="Times New Roman" pitchFamily="18" charset="0"/>
              </a:rPr>
              <a:t>des parties du </a:t>
            </a:r>
            <a:r>
              <a:rPr lang="fr-FR" sz="2400" b="1" dirty="0">
                <a:latin typeface="Times New Roman" pitchFamily="18" charset="0"/>
                <a:cs typeface="Times New Roman" pitchFamily="18" charset="0"/>
              </a:rPr>
              <a:t>noyau</a:t>
            </a:r>
            <a:r>
              <a:rPr lang="fr-FR" sz="2400" dirty="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42852"/>
            <a:ext cx="8229600" cy="785818"/>
          </a:xfrm>
        </p:spPr>
        <p:txBody>
          <a:bodyPr>
            <a:normAutofit/>
          </a:bodyPr>
          <a:lstStyle/>
          <a:p>
            <a:r>
              <a:rPr lang="fr-FR" sz="3200" b="1" dirty="0" smtClean="0">
                <a:latin typeface="Times New Roman" pitchFamily="18" charset="0"/>
                <a:cs typeface="Times New Roman" pitchFamily="18" charset="0"/>
              </a:rPr>
              <a:t>1- Les polynucléaires</a:t>
            </a:r>
            <a:endParaRPr lang="fr-FR" sz="3200" b="1" dirty="0">
              <a:latin typeface="Times New Roman" pitchFamily="18" charset="0"/>
              <a:cs typeface="Times New Roman" pitchFamily="18" charset="0"/>
            </a:endParaRPr>
          </a:p>
        </p:txBody>
      </p:sp>
      <p:sp>
        <p:nvSpPr>
          <p:cNvPr id="3" name="Espace réservé du contenu 2"/>
          <p:cNvSpPr>
            <a:spLocks noGrp="1"/>
          </p:cNvSpPr>
          <p:nvPr>
            <p:ph idx="1"/>
          </p:nvPr>
        </p:nvSpPr>
        <p:spPr>
          <a:xfrm>
            <a:off x="214282" y="1214422"/>
            <a:ext cx="8715436" cy="5286412"/>
          </a:xfrm>
        </p:spPr>
        <p:txBody>
          <a:bodyPr>
            <a:normAutofit fontScale="92500" lnSpcReduction="10000"/>
          </a:bodyPr>
          <a:lstStyle/>
          <a:p>
            <a:pPr>
              <a:lnSpc>
                <a:spcPct val="150000"/>
              </a:lnSpc>
              <a:buNone/>
            </a:pPr>
            <a:r>
              <a:rPr lang="fr-FR" sz="2600" dirty="0">
                <a:latin typeface="Times New Roman" pitchFamily="18" charset="0"/>
                <a:cs typeface="Times New Roman" pitchFamily="18" charset="0"/>
              </a:rPr>
              <a:t>Ce groupe de cellules possède des caractéristiques communes. </a:t>
            </a:r>
            <a:endParaRPr lang="fr-FR" sz="2600" dirty="0" smtClean="0">
              <a:latin typeface="Times New Roman" pitchFamily="18" charset="0"/>
              <a:cs typeface="Times New Roman" pitchFamily="18" charset="0"/>
            </a:endParaRPr>
          </a:p>
          <a:p>
            <a:pPr>
              <a:lnSpc>
                <a:spcPct val="150000"/>
              </a:lnSpc>
              <a:buNone/>
            </a:pPr>
            <a:r>
              <a:rPr lang="fr-FR" sz="2600" dirty="0" smtClean="0">
                <a:latin typeface="Times New Roman" pitchFamily="18" charset="0"/>
                <a:cs typeface="Times New Roman" pitchFamily="18" charset="0"/>
              </a:rPr>
              <a:t>* Elles </a:t>
            </a:r>
            <a:r>
              <a:rPr lang="fr-FR" sz="2600" dirty="0">
                <a:latin typeface="Times New Roman" pitchFamily="18" charset="0"/>
                <a:cs typeface="Times New Roman" pitchFamily="18" charset="0"/>
              </a:rPr>
              <a:t>contiennent un </a:t>
            </a:r>
            <a:r>
              <a:rPr lang="fr-FR" sz="2600" b="1" dirty="0">
                <a:latin typeface="Times New Roman" pitchFamily="18" charset="0"/>
                <a:cs typeface="Times New Roman" pitchFamily="18" charset="0"/>
              </a:rPr>
              <a:t>noyau plurilobé</a:t>
            </a:r>
            <a:r>
              <a:rPr lang="fr-FR" sz="2600" dirty="0">
                <a:latin typeface="Times New Roman" pitchFamily="18" charset="0"/>
                <a:cs typeface="Times New Roman" pitchFamily="18" charset="0"/>
              </a:rPr>
              <a:t>. </a:t>
            </a:r>
            <a:r>
              <a:rPr lang="fr-FR" sz="2600" dirty="0" smtClean="0">
                <a:latin typeface="Times New Roman" pitchFamily="18" charset="0"/>
                <a:cs typeface="Times New Roman" pitchFamily="18" charset="0"/>
              </a:rPr>
              <a:t>Les </a:t>
            </a:r>
            <a:r>
              <a:rPr lang="fr-FR" sz="2600" dirty="0">
                <a:latin typeface="Times New Roman" pitchFamily="18" charset="0"/>
                <a:cs typeface="Times New Roman" pitchFamily="18" charset="0"/>
              </a:rPr>
              <a:t>lobes sont reliés les uns aux autres par des ponts fins de chromatine. </a:t>
            </a:r>
            <a:endParaRPr lang="fr-FR" sz="2600" dirty="0" smtClean="0">
              <a:latin typeface="Times New Roman" pitchFamily="18" charset="0"/>
              <a:cs typeface="Times New Roman" pitchFamily="18" charset="0"/>
            </a:endParaRPr>
          </a:p>
          <a:p>
            <a:pPr>
              <a:lnSpc>
                <a:spcPct val="150000"/>
              </a:lnSpc>
              <a:buNone/>
            </a:pPr>
            <a:r>
              <a:rPr lang="fr-FR" sz="2600" dirty="0" smtClean="0">
                <a:latin typeface="Times New Roman" pitchFamily="18" charset="0"/>
                <a:cs typeface="Times New Roman" pitchFamily="18" charset="0"/>
              </a:rPr>
              <a:t>* Dans </a:t>
            </a:r>
            <a:r>
              <a:rPr lang="fr-FR" sz="2600" dirty="0">
                <a:latin typeface="Times New Roman" pitchFamily="18" charset="0"/>
                <a:cs typeface="Times New Roman" pitchFamily="18" charset="0"/>
              </a:rPr>
              <a:t>le </a:t>
            </a:r>
            <a:r>
              <a:rPr lang="fr-FR" sz="2600" b="1" dirty="0">
                <a:latin typeface="Times New Roman" pitchFamily="18" charset="0"/>
                <a:cs typeface="Times New Roman" pitchFamily="18" charset="0"/>
              </a:rPr>
              <a:t>cytoplasme</a:t>
            </a:r>
            <a:r>
              <a:rPr lang="fr-FR" sz="2600" dirty="0">
                <a:latin typeface="Times New Roman" pitchFamily="18" charset="0"/>
                <a:cs typeface="Times New Roman" pitchFamily="18" charset="0"/>
              </a:rPr>
              <a:t>, il existe </a:t>
            </a:r>
            <a:r>
              <a:rPr lang="fr-FR" sz="2600" b="1" dirty="0">
                <a:latin typeface="Times New Roman" pitchFamily="18" charset="0"/>
                <a:cs typeface="Times New Roman" pitchFamily="18" charset="0"/>
              </a:rPr>
              <a:t>deux types de granulations </a:t>
            </a:r>
            <a:r>
              <a:rPr lang="fr-FR" sz="2600" dirty="0">
                <a:latin typeface="Times New Roman" pitchFamily="18" charset="0"/>
                <a:cs typeface="Times New Roman" pitchFamily="18" charset="0"/>
              </a:rPr>
              <a:t>: </a:t>
            </a:r>
            <a:endParaRPr lang="fr-FR" sz="2600" dirty="0" smtClean="0">
              <a:latin typeface="Times New Roman" pitchFamily="18" charset="0"/>
              <a:cs typeface="Times New Roman" pitchFamily="18" charset="0"/>
            </a:endParaRPr>
          </a:p>
          <a:p>
            <a:pPr>
              <a:lnSpc>
                <a:spcPct val="150000"/>
              </a:lnSpc>
              <a:buFontTx/>
              <a:buChar char="-"/>
            </a:pPr>
            <a:r>
              <a:rPr lang="fr-FR" sz="2600" dirty="0" smtClean="0">
                <a:latin typeface="Times New Roman" pitchFamily="18" charset="0"/>
                <a:cs typeface="Times New Roman" pitchFamily="18" charset="0"/>
              </a:rPr>
              <a:t>des </a:t>
            </a:r>
            <a:r>
              <a:rPr lang="fr-FR" sz="2600" b="1" dirty="0">
                <a:latin typeface="Times New Roman" pitchFamily="18" charset="0"/>
                <a:cs typeface="Times New Roman" pitchFamily="18" charset="0"/>
              </a:rPr>
              <a:t>granulations non spécifiques primaires</a:t>
            </a:r>
            <a:r>
              <a:rPr lang="fr-FR" sz="2600" dirty="0">
                <a:latin typeface="Times New Roman" pitchFamily="18" charset="0"/>
                <a:cs typeface="Times New Roman" pitchFamily="18" charset="0"/>
              </a:rPr>
              <a:t>, riches en hydrolases et en peroxydases, communes à l'ensemble des polynucléaires </a:t>
            </a:r>
            <a:endParaRPr lang="fr-FR" sz="2600" dirty="0" smtClean="0">
              <a:latin typeface="Times New Roman" pitchFamily="18" charset="0"/>
              <a:cs typeface="Times New Roman" pitchFamily="18" charset="0"/>
            </a:endParaRPr>
          </a:p>
          <a:p>
            <a:pPr>
              <a:lnSpc>
                <a:spcPct val="150000"/>
              </a:lnSpc>
              <a:buFontTx/>
              <a:buChar char="-"/>
            </a:pPr>
            <a:r>
              <a:rPr lang="fr-FR" sz="2600" dirty="0" smtClean="0">
                <a:latin typeface="Times New Roman" pitchFamily="18" charset="0"/>
                <a:cs typeface="Times New Roman" pitchFamily="18" charset="0"/>
              </a:rPr>
              <a:t>et </a:t>
            </a:r>
            <a:r>
              <a:rPr lang="fr-FR" sz="2600" dirty="0">
                <a:latin typeface="Times New Roman" pitchFamily="18" charset="0"/>
                <a:cs typeface="Times New Roman" pitchFamily="18" charset="0"/>
              </a:rPr>
              <a:t>des </a:t>
            </a:r>
            <a:r>
              <a:rPr lang="fr-FR" sz="2600" b="1" dirty="0">
                <a:latin typeface="Times New Roman" pitchFamily="18" charset="0"/>
                <a:cs typeface="Times New Roman" pitchFamily="18" charset="0"/>
              </a:rPr>
              <a:t>granulations secondaires spécifiques </a:t>
            </a:r>
            <a:r>
              <a:rPr lang="fr-FR" sz="2600" dirty="0">
                <a:latin typeface="Times New Roman" pitchFamily="18" charset="0"/>
                <a:cs typeface="Times New Roman" pitchFamily="18" charset="0"/>
              </a:rPr>
              <a:t>à chaque groupe ayant des </a:t>
            </a:r>
            <a:r>
              <a:rPr lang="fr-FR" sz="2600" b="1" dirty="0">
                <a:latin typeface="Times New Roman" pitchFamily="18" charset="0"/>
                <a:cs typeface="Times New Roman" pitchFamily="18" charset="0"/>
              </a:rPr>
              <a:t>propriétés tinctoriales différentes</a:t>
            </a:r>
            <a:r>
              <a:rPr lang="fr-FR" sz="2600" dirty="0">
                <a:latin typeface="Times New Roman" pitchFamily="18" charset="0"/>
                <a:cs typeface="Times New Roman" pitchFamily="18" charset="0"/>
              </a:rPr>
              <a:t>. </a:t>
            </a:r>
            <a:endParaRPr lang="fr-FR" sz="2600" dirty="0" smtClean="0">
              <a:latin typeface="Times New Roman" pitchFamily="18" charset="0"/>
              <a:cs typeface="Times New Roman" pitchFamily="18" charset="0"/>
            </a:endParaRPr>
          </a:p>
          <a:p>
            <a:pPr>
              <a:lnSpc>
                <a:spcPct val="150000"/>
              </a:lnSpc>
              <a:buNone/>
            </a:pPr>
            <a:r>
              <a:rPr lang="fr-FR" sz="2600" dirty="0" smtClean="0">
                <a:latin typeface="Times New Roman" pitchFamily="18" charset="0"/>
                <a:cs typeface="Times New Roman" pitchFamily="18" charset="0"/>
              </a:rPr>
              <a:t>Dans </a:t>
            </a:r>
            <a:r>
              <a:rPr lang="fr-FR" sz="2600" dirty="0">
                <a:latin typeface="Times New Roman" pitchFamily="18" charset="0"/>
                <a:cs typeface="Times New Roman" pitchFamily="18" charset="0"/>
              </a:rPr>
              <a:t>la cellule mature, les granulations non spécifiques diminuent.</a:t>
            </a:r>
          </a:p>
          <a:p>
            <a:pPr>
              <a:buNone/>
            </a:pP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14290"/>
            <a:ext cx="3143272" cy="6357982"/>
          </a:xfrm>
        </p:spPr>
        <p:txBody>
          <a:bodyPr>
            <a:normAutofit fontScale="47500" lnSpcReduction="20000"/>
          </a:bodyPr>
          <a:lstStyle/>
          <a:p>
            <a:pPr>
              <a:buNone/>
            </a:pPr>
            <a:r>
              <a:rPr lang="fr-FR" b="1" dirty="0" smtClean="0">
                <a:latin typeface="Times New Roman" pitchFamily="18" charset="0"/>
                <a:cs typeface="Times New Roman" pitchFamily="18" charset="0"/>
              </a:rPr>
              <a:t>Variation </a:t>
            </a:r>
            <a:r>
              <a:rPr lang="fr-FR" b="1" dirty="0">
                <a:latin typeface="Times New Roman" pitchFamily="18" charset="0"/>
                <a:cs typeface="Times New Roman" pitchFamily="18" charset="0"/>
              </a:rPr>
              <a:t>des espèces dans la morphologie des basophiles</a:t>
            </a:r>
            <a:r>
              <a:rPr lang="fr-FR" dirty="0" smtClean="0">
                <a:latin typeface="Times New Roman" pitchFamily="18" charset="0"/>
                <a:cs typeface="Times New Roman" pitchFamily="18" charset="0"/>
              </a:rPr>
              <a:t>.</a:t>
            </a:r>
          </a:p>
          <a:p>
            <a:pPr>
              <a:buNone/>
            </a:pPr>
            <a:r>
              <a:rPr lang="fr-FR" dirty="0" smtClean="0">
                <a:latin typeface="Times New Roman" pitchFamily="18" charset="0"/>
                <a:cs typeface="Times New Roman" pitchFamily="18" charset="0"/>
              </a:rPr>
              <a:t>Un </a:t>
            </a:r>
            <a:r>
              <a:rPr lang="fr-FR" dirty="0">
                <a:latin typeface="Times New Roman" pitchFamily="18" charset="0"/>
                <a:cs typeface="Times New Roman" pitchFamily="18" charset="0"/>
              </a:rPr>
              <a:t>neutrophile représentatif est montré dans le centre pour la comparaison. Les basophiles ont un diamètre plus grand que les neutrophiles. </a:t>
            </a:r>
            <a:endParaRPr lang="fr-FR" dirty="0" smtClean="0">
              <a:latin typeface="Times New Roman" pitchFamily="18" charset="0"/>
              <a:cs typeface="Times New Roman" pitchFamily="18" charset="0"/>
            </a:endParaRPr>
          </a:p>
          <a:p>
            <a:pPr>
              <a:buNone/>
            </a:pPr>
            <a:r>
              <a:rPr lang="fr-FR" dirty="0" smtClean="0">
                <a:latin typeface="Times New Roman" pitchFamily="18" charset="0"/>
                <a:cs typeface="Times New Roman" pitchFamily="18" charset="0"/>
              </a:rPr>
              <a:t>Les </a:t>
            </a:r>
            <a:r>
              <a:rPr lang="fr-FR" b="1" dirty="0">
                <a:latin typeface="Times New Roman" pitchFamily="18" charset="0"/>
                <a:cs typeface="Times New Roman" pitchFamily="18" charset="0"/>
              </a:rPr>
              <a:t>basophiles canins (C)</a:t>
            </a:r>
            <a:r>
              <a:rPr lang="fr-FR" dirty="0">
                <a:latin typeface="Times New Roman" pitchFamily="18" charset="0"/>
                <a:cs typeface="Times New Roman" pitchFamily="18" charset="0"/>
              </a:rPr>
              <a:t> sont mal granulés. Notez l’arrosage de granules basophiles dans le cytoplasme</a:t>
            </a:r>
            <a:r>
              <a:rPr lang="fr-FR" dirty="0" smtClean="0">
                <a:latin typeface="Times New Roman" pitchFamily="18" charset="0"/>
                <a:cs typeface="Times New Roman" pitchFamily="18" charset="0"/>
              </a:rPr>
              <a:t>.</a:t>
            </a:r>
          </a:p>
          <a:p>
            <a:pPr>
              <a:buNone/>
            </a:pPr>
            <a:r>
              <a:rPr lang="fr-FR" dirty="0" smtClean="0">
                <a:latin typeface="Times New Roman" pitchFamily="18" charset="0"/>
                <a:cs typeface="Times New Roman" pitchFamily="18" charset="0"/>
              </a:rPr>
              <a:t>Les </a:t>
            </a:r>
            <a:r>
              <a:rPr lang="fr-FR" b="1" dirty="0">
                <a:latin typeface="Times New Roman" pitchFamily="18" charset="0"/>
                <a:cs typeface="Times New Roman" pitchFamily="18" charset="0"/>
              </a:rPr>
              <a:t>basophiles félins (F)</a:t>
            </a:r>
            <a:r>
              <a:rPr lang="fr-FR" dirty="0">
                <a:latin typeface="Times New Roman" pitchFamily="18" charset="0"/>
                <a:cs typeface="Times New Roman" pitchFamily="18" charset="0"/>
              </a:rPr>
              <a:t> ont un cytoplasme bourré de gros granules gris qui tachent mal, disposés comme des pavés</a:t>
            </a:r>
            <a:r>
              <a:rPr lang="fr-FR" dirty="0" smtClean="0">
                <a:latin typeface="Times New Roman" pitchFamily="18" charset="0"/>
                <a:cs typeface="Times New Roman" pitchFamily="18" charset="0"/>
              </a:rPr>
              <a:t>.</a:t>
            </a:r>
          </a:p>
          <a:p>
            <a:pPr>
              <a:buNone/>
            </a:pPr>
            <a:r>
              <a:rPr lang="fr-FR" dirty="0" smtClean="0">
                <a:latin typeface="Times New Roman" pitchFamily="18" charset="0"/>
                <a:cs typeface="Times New Roman" pitchFamily="18" charset="0"/>
              </a:rPr>
              <a:t>Les </a:t>
            </a:r>
            <a:r>
              <a:rPr lang="fr-FR" b="1" dirty="0">
                <a:latin typeface="Times New Roman" pitchFamily="18" charset="0"/>
                <a:cs typeface="Times New Roman" pitchFamily="18" charset="0"/>
              </a:rPr>
              <a:t>basophiles de gros animaux (LA)</a:t>
            </a:r>
            <a:r>
              <a:rPr lang="fr-FR" dirty="0">
                <a:latin typeface="Times New Roman" pitchFamily="18" charset="0"/>
                <a:cs typeface="Times New Roman" pitchFamily="18" charset="0"/>
              </a:rPr>
              <a:t> ont de nombreux granules de coloration sombre qui obscurcissent souvent le noyau. </a:t>
            </a:r>
            <a:endParaRPr lang="fr-FR" dirty="0" smtClean="0">
              <a:latin typeface="Times New Roman" pitchFamily="18" charset="0"/>
              <a:cs typeface="Times New Roman" pitchFamily="18" charset="0"/>
            </a:endParaRPr>
          </a:p>
          <a:p>
            <a:pPr>
              <a:buNone/>
            </a:pPr>
            <a:r>
              <a:rPr lang="fr-FR" dirty="0" smtClean="0">
                <a:latin typeface="Times New Roman" pitchFamily="18" charset="0"/>
                <a:cs typeface="Times New Roman" pitchFamily="18" charset="0"/>
              </a:rPr>
              <a:t>(</a:t>
            </a:r>
            <a:r>
              <a:rPr lang="fr-FR" b="1" dirty="0">
                <a:latin typeface="Times New Roman" pitchFamily="18" charset="0"/>
                <a:cs typeface="Times New Roman" pitchFamily="18" charset="0"/>
              </a:rPr>
              <a:t>Coloration de Wright de </a:t>
            </a:r>
            <a:r>
              <a:rPr lang="fr-FR" b="1" dirty="0" err="1">
                <a:latin typeface="Times New Roman" pitchFamily="18" charset="0"/>
                <a:cs typeface="Times New Roman" pitchFamily="18" charset="0"/>
              </a:rPr>
              <a:t>Giemsa</a:t>
            </a:r>
            <a:r>
              <a:rPr lang="fr-FR" b="1" dirty="0">
                <a:latin typeface="Times New Roman" pitchFamily="18" charset="0"/>
                <a:cs typeface="Times New Roman" pitchFamily="18" charset="0"/>
              </a:rPr>
              <a:t>, fort grossissement</a:t>
            </a:r>
            <a:r>
              <a:rPr lang="fr-FR" dirty="0">
                <a:latin typeface="Times New Roman" pitchFamily="18" charset="0"/>
                <a:cs typeface="Times New Roman" pitchFamily="18" charset="0"/>
              </a:rPr>
              <a:t>)</a:t>
            </a:r>
          </a:p>
        </p:txBody>
      </p:sp>
      <p:pic>
        <p:nvPicPr>
          <p:cNvPr id="4" name="Image 3"/>
          <p:cNvPicPr/>
          <p:nvPr/>
        </p:nvPicPr>
        <p:blipFill>
          <a:blip r:embed="rId2"/>
          <a:srcRect/>
          <a:stretch>
            <a:fillRect/>
          </a:stretch>
        </p:blipFill>
        <p:spPr bwMode="auto">
          <a:xfrm>
            <a:off x="3383280" y="571480"/>
            <a:ext cx="5760720" cy="46033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latin typeface="Times New Roman" pitchFamily="18" charset="0"/>
                <a:cs typeface="Times New Roman" pitchFamily="18" charset="0"/>
              </a:rPr>
              <a:t>1- Les leucocytes des mammifères</a:t>
            </a:r>
            <a:br>
              <a:rPr lang="fr-FR" sz="3200" b="1" dirty="0" smtClean="0">
                <a:latin typeface="Times New Roman" pitchFamily="18" charset="0"/>
                <a:cs typeface="Times New Roman" pitchFamily="18" charset="0"/>
              </a:rPr>
            </a:br>
            <a:r>
              <a:rPr lang="fr-FR" sz="3200" b="1" dirty="0" smtClean="0">
                <a:latin typeface="Times New Roman" pitchFamily="18" charset="0"/>
                <a:cs typeface="Times New Roman" pitchFamily="18" charset="0"/>
              </a:rPr>
              <a:t>1.4. Les monocytes</a:t>
            </a:r>
            <a:endParaRPr lang="fr-FR" sz="32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142844" y="1600200"/>
            <a:ext cx="8786874" cy="4972072"/>
          </a:xfrm>
        </p:spPr>
        <p:txBody>
          <a:bodyPr>
            <a:normAutofit lnSpcReduction="10000"/>
          </a:bodyPr>
          <a:lstStyle/>
          <a:p>
            <a:pPr>
              <a:buNone/>
            </a:pPr>
            <a:r>
              <a:rPr lang="fr-FR" sz="2400" dirty="0" smtClean="0">
                <a:latin typeface="Times New Roman" pitchFamily="18" charset="0"/>
                <a:cs typeface="Times New Roman" pitchFamily="18" charset="0"/>
              </a:rPr>
              <a:t>Les </a:t>
            </a:r>
            <a:r>
              <a:rPr lang="fr-FR" sz="2400" b="1" dirty="0" smtClean="0">
                <a:latin typeface="Times New Roman" pitchFamily="18" charset="0"/>
                <a:cs typeface="Times New Roman" pitchFamily="18" charset="0"/>
              </a:rPr>
              <a:t>monocytes</a:t>
            </a:r>
            <a:r>
              <a:rPr lang="fr-FR" sz="2400" dirty="0" smtClean="0">
                <a:latin typeface="Times New Roman" pitchFamily="18" charset="0"/>
                <a:cs typeface="Times New Roman" pitchFamily="18" charset="0"/>
              </a:rPr>
              <a:t> représentent </a:t>
            </a:r>
            <a:r>
              <a:rPr lang="fr-FR" sz="2400" b="1" dirty="0" smtClean="0">
                <a:latin typeface="Times New Roman" pitchFamily="18" charset="0"/>
                <a:cs typeface="Times New Roman" pitchFamily="18" charset="0"/>
              </a:rPr>
              <a:t>2 à 10 % </a:t>
            </a:r>
            <a:r>
              <a:rPr lang="fr-FR" sz="2400" dirty="0" smtClean="0">
                <a:latin typeface="Times New Roman" pitchFamily="18" charset="0"/>
                <a:cs typeface="Times New Roman" pitchFamily="18" charset="0"/>
              </a:rPr>
              <a:t>de l'ensemble des globules blancs.</a:t>
            </a:r>
            <a:endParaRPr lang="fr-FR" sz="2400" dirty="0" smtClean="0">
              <a:latin typeface="Times New Roman" pitchFamily="18" charset="0"/>
              <a:cs typeface="Times New Roman" pitchFamily="18" charset="0"/>
            </a:endParaRPr>
          </a:p>
          <a:p>
            <a:pPr>
              <a:buNone/>
            </a:pPr>
            <a:r>
              <a:rPr lang="fr-FR" sz="2400" dirty="0" smtClean="0">
                <a:latin typeface="Times New Roman" pitchFamily="18" charset="0"/>
                <a:cs typeface="Times New Roman" pitchFamily="18" charset="0"/>
              </a:rPr>
              <a:t>- Ces </a:t>
            </a:r>
            <a:r>
              <a:rPr lang="fr-FR" sz="2400" dirty="0">
                <a:latin typeface="Times New Roman" pitchFamily="18" charset="0"/>
                <a:cs typeface="Times New Roman" pitchFamily="18" charset="0"/>
              </a:rPr>
              <a:t>cellules ont une durée de vie dans le milieu sanguin très courte (</a:t>
            </a:r>
            <a:r>
              <a:rPr lang="fr-FR" sz="2400" b="1" dirty="0">
                <a:latin typeface="Times New Roman" pitchFamily="18" charset="0"/>
                <a:cs typeface="Times New Roman" pitchFamily="18" charset="0"/>
              </a:rPr>
              <a:t>environ 24 heures</a:t>
            </a:r>
            <a:r>
              <a:rPr lang="fr-FR" sz="2400" dirty="0">
                <a:latin typeface="Times New Roman" pitchFamily="18" charset="0"/>
                <a:cs typeface="Times New Roman" pitchFamily="18" charset="0"/>
              </a:rPr>
              <a:t>).</a:t>
            </a:r>
          </a:p>
          <a:p>
            <a:pPr>
              <a:buFontTx/>
              <a:buChar char="-"/>
            </a:pPr>
            <a:r>
              <a:rPr lang="fr-FR" sz="2400" dirty="0" smtClean="0">
                <a:latin typeface="Times New Roman" pitchFamily="18" charset="0"/>
                <a:cs typeface="Times New Roman" pitchFamily="18" charset="0"/>
              </a:rPr>
              <a:t>Elles </a:t>
            </a:r>
            <a:r>
              <a:rPr lang="fr-FR" sz="2400" dirty="0">
                <a:latin typeface="Times New Roman" pitchFamily="18" charset="0"/>
                <a:cs typeface="Times New Roman" pitchFamily="18" charset="0"/>
              </a:rPr>
              <a:t>passent ensuite dans les tissus où elles se différencient en </a:t>
            </a:r>
            <a:r>
              <a:rPr lang="fr-FR" sz="2400" b="1" dirty="0">
                <a:latin typeface="Times New Roman" pitchFamily="18" charset="0"/>
                <a:cs typeface="Times New Roman" pitchFamily="18" charset="0"/>
              </a:rPr>
              <a:t>macrophages</a:t>
            </a:r>
            <a:r>
              <a:rPr lang="fr-FR" sz="2400" dirty="0">
                <a:latin typeface="Times New Roman" pitchFamily="18" charset="0"/>
                <a:cs typeface="Times New Roman" pitchFamily="18" charset="0"/>
              </a:rPr>
              <a:t>. </a:t>
            </a:r>
            <a:endParaRPr lang="fr-FR" sz="2400" dirty="0" smtClean="0">
              <a:latin typeface="Times New Roman" pitchFamily="18" charset="0"/>
              <a:cs typeface="Times New Roman" pitchFamily="18" charset="0"/>
            </a:endParaRPr>
          </a:p>
          <a:p>
            <a:pPr>
              <a:buFontTx/>
              <a:buChar char="-"/>
            </a:pPr>
            <a:r>
              <a:rPr lang="fr-FR" sz="2400" dirty="0" smtClean="0">
                <a:latin typeface="Times New Roman" pitchFamily="18" charset="0"/>
                <a:cs typeface="Times New Roman" pitchFamily="18" charset="0"/>
              </a:rPr>
              <a:t>Elles appartiennent </a:t>
            </a:r>
            <a:r>
              <a:rPr lang="fr-FR" sz="2400" dirty="0">
                <a:latin typeface="Times New Roman" pitchFamily="18" charset="0"/>
                <a:cs typeface="Times New Roman" pitchFamily="18" charset="0"/>
              </a:rPr>
              <a:t>au </a:t>
            </a:r>
            <a:r>
              <a:rPr lang="fr-FR" sz="2400" b="1" dirty="0">
                <a:latin typeface="Times New Roman" pitchFamily="18" charset="0"/>
                <a:cs typeface="Times New Roman" pitchFamily="18" charset="0"/>
              </a:rPr>
              <a:t>système </a:t>
            </a:r>
            <a:r>
              <a:rPr lang="fr-FR" sz="2400" b="1" dirty="0" smtClean="0">
                <a:latin typeface="Times New Roman" pitchFamily="18" charset="0"/>
                <a:cs typeface="Times New Roman" pitchFamily="18" charset="0"/>
              </a:rPr>
              <a:t>mono-nucléé </a:t>
            </a:r>
            <a:r>
              <a:rPr lang="fr-FR" sz="2400" b="1" dirty="0">
                <a:latin typeface="Times New Roman" pitchFamily="18" charset="0"/>
                <a:cs typeface="Times New Roman" pitchFamily="18" charset="0"/>
              </a:rPr>
              <a:t>phagocytaire.</a:t>
            </a:r>
          </a:p>
          <a:p>
            <a:pPr>
              <a:buNone/>
            </a:pPr>
            <a:r>
              <a:rPr lang="fr-FR" sz="2400" dirty="0" smtClean="0">
                <a:latin typeface="Times New Roman" pitchFamily="18" charset="0"/>
                <a:cs typeface="Times New Roman" pitchFamily="18" charset="0"/>
              </a:rPr>
              <a:t>* En </a:t>
            </a:r>
            <a:r>
              <a:rPr lang="fr-FR" sz="2400" b="1" dirty="0">
                <a:latin typeface="Times New Roman" pitchFamily="18" charset="0"/>
                <a:cs typeface="Times New Roman" pitchFamily="18" charset="0"/>
              </a:rPr>
              <a:t>microscopie optique</a:t>
            </a:r>
            <a:r>
              <a:rPr lang="fr-FR" sz="2400" dirty="0">
                <a:latin typeface="Times New Roman" pitchFamily="18" charset="0"/>
                <a:cs typeface="Times New Roman" pitchFamily="18" charset="0"/>
              </a:rPr>
              <a:t>, elles apparaissent arrondies, ayant un diamètre de </a:t>
            </a:r>
            <a:r>
              <a:rPr lang="fr-FR" sz="2400" b="1" dirty="0">
                <a:latin typeface="Times New Roman" pitchFamily="18" charset="0"/>
                <a:cs typeface="Times New Roman" pitchFamily="18" charset="0"/>
              </a:rPr>
              <a:t>15 à 20</a:t>
            </a:r>
            <a:r>
              <a:rPr lang="en-US" sz="2400" b="1" dirty="0">
                <a:latin typeface="Times New Roman" pitchFamily="18" charset="0"/>
                <a:cs typeface="Times New Roman" pitchFamily="18" charset="0"/>
              </a:rPr>
              <a:t>μ</a:t>
            </a:r>
            <a:r>
              <a:rPr lang="fr-FR" sz="2400" b="1" dirty="0">
                <a:latin typeface="Times New Roman" pitchFamily="18" charset="0"/>
                <a:cs typeface="Times New Roman" pitchFamily="18" charset="0"/>
              </a:rPr>
              <a:t>m</a:t>
            </a:r>
            <a:r>
              <a:rPr lang="fr-FR" sz="2400" dirty="0">
                <a:latin typeface="Times New Roman" pitchFamily="18" charset="0"/>
                <a:cs typeface="Times New Roman" pitchFamily="18" charset="0"/>
              </a:rPr>
              <a:t>. </a:t>
            </a:r>
            <a:endParaRPr lang="fr-FR" sz="2400" dirty="0" smtClean="0">
              <a:latin typeface="Times New Roman" pitchFamily="18" charset="0"/>
              <a:cs typeface="Times New Roman" pitchFamily="18" charset="0"/>
            </a:endParaRPr>
          </a:p>
          <a:p>
            <a:pPr>
              <a:buFontTx/>
              <a:buChar char="-"/>
            </a:pPr>
            <a:r>
              <a:rPr lang="fr-FR" sz="2400" dirty="0" smtClean="0">
                <a:latin typeface="Times New Roman" pitchFamily="18" charset="0"/>
                <a:cs typeface="Times New Roman" pitchFamily="18" charset="0"/>
              </a:rPr>
              <a:t>Le </a:t>
            </a:r>
            <a:r>
              <a:rPr lang="fr-FR" sz="2400" b="1" dirty="0">
                <a:latin typeface="Times New Roman" pitchFamily="18" charset="0"/>
                <a:cs typeface="Times New Roman" pitchFamily="18" charset="0"/>
              </a:rPr>
              <a:t>cytoplasme</a:t>
            </a:r>
            <a:r>
              <a:rPr lang="fr-FR" sz="2400" dirty="0">
                <a:latin typeface="Times New Roman" pitchFamily="18" charset="0"/>
                <a:cs typeface="Times New Roman" pitchFamily="18" charset="0"/>
              </a:rPr>
              <a:t> est </a:t>
            </a:r>
            <a:r>
              <a:rPr lang="fr-FR" sz="2400" b="1" dirty="0">
                <a:latin typeface="Times New Roman" pitchFamily="18" charset="0"/>
                <a:cs typeface="Times New Roman" pitchFamily="18" charset="0"/>
              </a:rPr>
              <a:t>gris bleuté </a:t>
            </a:r>
            <a:r>
              <a:rPr lang="fr-FR" sz="2400" dirty="0">
                <a:latin typeface="Times New Roman" pitchFamily="18" charset="0"/>
                <a:cs typeface="Times New Roman" pitchFamily="18" charset="0"/>
              </a:rPr>
              <a:t>(ciel d'orage) au </a:t>
            </a:r>
            <a:r>
              <a:rPr lang="fr-FR" sz="2400" b="1" dirty="0">
                <a:latin typeface="Times New Roman" pitchFamily="18" charset="0"/>
                <a:cs typeface="Times New Roman" pitchFamily="18" charset="0"/>
              </a:rPr>
              <a:t>MGG</a:t>
            </a:r>
            <a:r>
              <a:rPr lang="fr-FR" sz="2400" dirty="0">
                <a:latin typeface="Times New Roman" pitchFamily="18" charset="0"/>
                <a:cs typeface="Times New Roman" pitchFamily="18" charset="0"/>
              </a:rPr>
              <a:t> et a un aspect un </a:t>
            </a:r>
            <a:r>
              <a:rPr lang="fr-FR" sz="2400" b="1" dirty="0">
                <a:latin typeface="Times New Roman" pitchFamily="18" charset="0"/>
                <a:cs typeface="Times New Roman" pitchFamily="18" charset="0"/>
              </a:rPr>
              <a:t>peu granuleux</a:t>
            </a:r>
            <a:r>
              <a:rPr lang="fr-FR" sz="2400" dirty="0">
                <a:latin typeface="Times New Roman" pitchFamily="18" charset="0"/>
                <a:cs typeface="Times New Roman" pitchFamily="18" charset="0"/>
              </a:rPr>
              <a:t>. Il existe en périphérie des voiles cytoplasmiques, visibles en microscopie optique. </a:t>
            </a:r>
            <a:endParaRPr lang="fr-FR" sz="2400" dirty="0" smtClean="0">
              <a:latin typeface="Times New Roman" pitchFamily="18" charset="0"/>
              <a:cs typeface="Times New Roman" pitchFamily="18" charset="0"/>
            </a:endParaRPr>
          </a:p>
          <a:p>
            <a:pPr>
              <a:buFontTx/>
              <a:buChar char="-"/>
            </a:pPr>
            <a:r>
              <a:rPr lang="fr-FR" sz="2400" dirty="0" smtClean="0">
                <a:latin typeface="Times New Roman" pitchFamily="18" charset="0"/>
                <a:cs typeface="Times New Roman" pitchFamily="18" charset="0"/>
              </a:rPr>
              <a:t>Le </a:t>
            </a:r>
            <a:r>
              <a:rPr lang="fr-FR" sz="2400" b="1" dirty="0">
                <a:latin typeface="Times New Roman" pitchFamily="18" charset="0"/>
                <a:cs typeface="Times New Roman" pitchFamily="18" charset="0"/>
              </a:rPr>
              <a:t>noyau</a:t>
            </a:r>
            <a:r>
              <a:rPr lang="fr-FR" sz="2400" dirty="0">
                <a:latin typeface="Times New Roman" pitchFamily="18" charset="0"/>
                <a:cs typeface="Times New Roman" pitchFamily="18" charset="0"/>
              </a:rPr>
              <a:t> est </a:t>
            </a:r>
            <a:r>
              <a:rPr lang="fr-FR" sz="2400" b="1" dirty="0">
                <a:latin typeface="Times New Roman" pitchFamily="18" charset="0"/>
                <a:cs typeface="Times New Roman" pitchFamily="18" charset="0"/>
              </a:rPr>
              <a:t>central</a:t>
            </a:r>
            <a:r>
              <a:rPr lang="fr-FR" sz="2400" dirty="0">
                <a:latin typeface="Times New Roman" pitchFamily="18" charset="0"/>
                <a:cs typeface="Times New Roman" pitchFamily="18" charset="0"/>
              </a:rPr>
              <a:t>, en </a:t>
            </a:r>
            <a:r>
              <a:rPr lang="fr-FR" sz="2400" b="1" dirty="0">
                <a:latin typeface="Times New Roman" pitchFamily="18" charset="0"/>
                <a:cs typeface="Times New Roman" pitchFamily="18" charset="0"/>
              </a:rPr>
              <a:t>fer à cheval </a:t>
            </a:r>
            <a:r>
              <a:rPr lang="fr-FR" sz="2400" dirty="0">
                <a:latin typeface="Times New Roman" pitchFamily="18" charset="0"/>
                <a:cs typeface="Times New Roman" pitchFamily="18" charset="0"/>
              </a:rPr>
              <a:t>ou en </a:t>
            </a:r>
            <a:r>
              <a:rPr lang="fr-FR" sz="2400" b="1" dirty="0">
                <a:latin typeface="Times New Roman" pitchFamily="18" charset="0"/>
                <a:cs typeface="Times New Roman" pitchFamily="18" charset="0"/>
              </a:rPr>
              <a:t>E.</a:t>
            </a:r>
          </a:p>
          <a:p>
            <a:pPr>
              <a:buNone/>
            </a:pPr>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66"/>
            <a:ext cx="8229600" cy="5768997"/>
          </a:xfrm>
        </p:spPr>
        <p:txBody>
          <a:bodyPr/>
          <a:lstStyle/>
          <a:p>
            <a:pPr>
              <a:lnSpc>
                <a:spcPct val="150000"/>
              </a:lnSpc>
              <a:buNone/>
            </a:pPr>
            <a:r>
              <a:rPr lang="fr-FR" sz="2400" dirty="0" smtClean="0">
                <a:latin typeface="Times New Roman" pitchFamily="18" charset="0"/>
                <a:cs typeface="Times New Roman" pitchFamily="18" charset="0"/>
              </a:rPr>
              <a:t>* En </a:t>
            </a:r>
            <a:r>
              <a:rPr lang="fr-FR" sz="2400" b="1" dirty="0">
                <a:latin typeface="Times New Roman" pitchFamily="18" charset="0"/>
                <a:cs typeface="Times New Roman" pitchFamily="18" charset="0"/>
              </a:rPr>
              <a:t>microscopie électronique</a:t>
            </a:r>
            <a:r>
              <a:rPr lang="fr-FR" sz="2400" dirty="0">
                <a:latin typeface="Times New Roman" pitchFamily="18" charset="0"/>
                <a:cs typeface="Times New Roman" pitchFamily="18" charset="0"/>
              </a:rPr>
              <a:t>, la chromatine est fine, les organites bien développés et situés dans l'encoche du noyau. </a:t>
            </a:r>
            <a:endParaRPr lang="fr-FR" sz="2400" dirty="0" smtClean="0">
              <a:latin typeface="Times New Roman" pitchFamily="18" charset="0"/>
              <a:cs typeface="Times New Roman" pitchFamily="18" charset="0"/>
            </a:endParaRPr>
          </a:p>
          <a:p>
            <a:pPr>
              <a:lnSpc>
                <a:spcPct val="150000"/>
              </a:lnSpc>
              <a:buFontTx/>
              <a:buChar char="-"/>
            </a:pPr>
            <a:r>
              <a:rPr lang="fr-FR" sz="2400" dirty="0" smtClean="0">
                <a:latin typeface="Times New Roman" pitchFamily="18" charset="0"/>
                <a:cs typeface="Times New Roman" pitchFamily="18" charset="0"/>
              </a:rPr>
              <a:t>Il </a:t>
            </a:r>
            <a:r>
              <a:rPr lang="fr-FR" sz="2400" dirty="0">
                <a:latin typeface="Times New Roman" pitchFamily="18" charset="0"/>
                <a:cs typeface="Times New Roman" pitchFamily="18" charset="0"/>
              </a:rPr>
              <a:t>existe de nombreuses </a:t>
            </a:r>
            <a:r>
              <a:rPr lang="fr-FR" sz="2400" b="1" dirty="0">
                <a:latin typeface="Times New Roman" pitchFamily="18" charset="0"/>
                <a:cs typeface="Times New Roman" pitchFamily="18" charset="0"/>
              </a:rPr>
              <a:t>granulations </a:t>
            </a:r>
            <a:r>
              <a:rPr lang="fr-FR" sz="2400" b="1" dirty="0" err="1">
                <a:latin typeface="Times New Roman" pitchFamily="18" charset="0"/>
                <a:cs typeface="Times New Roman" pitchFamily="18" charset="0"/>
              </a:rPr>
              <a:t>azurophiles</a:t>
            </a:r>
            <a:r>
              <a:rPr lang="fr-FR" sz="2400" dirty="0">
                <a:latin typeface="Times New Roman" pitchFamily="18" charset="0"/>
                <a:cs typeface="Times New Roman" pitchFamily="18" charset="0"/>
              </a:rPr>
              <a:t>, de petite taille correspondant à des lysosomes. </a:t>
            </a:r>
            <a:endParaRPr lang="fr-FR" sz="2400" dirty="0" smtClean="0">
              <a:latin typeface="Times New Roman" pitchFamily="18" charset="0"/>
              <a:cs typeface="Times New Roman" pitchFamily="18" charset="0"/>
            </a:endParaRPr>
          </a:p>
          <a:p>
            <a:pPr>
              <a:lnSpc>
                <a:spcPct val="150000"/>
              </a:lnSpc>
              <a:buFontTx/>
              <a:buChar char="-"/>
            </a:pPr>
            <a:r>
              <a:rPr lang="fr-FR" sz="2400" dirty="0" smtClean="0">
                <a:latin typeface="Times New Roman" pitchFamily="18" charset="0"/>
                <a:cs typeface="Times New Roman" pitchFamily="18" charset="0"/>
              </a:rPr>
              <a:t>La </a:t>
            </a:r>
            <a:r>
              <a:rPr lang="fr-FR" sz="2400" dirty="0">
                <a:latin typeface="Times New Roman" pitchFamily="18" charset="0"/>
                <a:cs typeface="Times New Roman" pitchFamily="18" charset="0"/>
              </a:rPr>
              <a:t>membrane plasmique est irrégulière avec de nombreuse expansions et microvillosités. </a:t>
            </a:r>
            <a:endParaRPr lang="fr-FR" sz="2400" dirty="0" smtClean="0">
              <a:latin typeface="Times New Roman" pitchFamily="18" charset="0"/>
              <a:cs typeface="Times New Roman" pitchFamily="18" charset="0"/>
            </a:endParaRPr>
          </a:p>
          <a:p>
            <a:pPr>
              <a:buNone/>
            </a:pPr>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214290"/>
            <a:ext cx="3714776" cy="6500858"/>
          </a:xfrm>
        </p:spPr>
        <p:txBody>
          <a:bodyPr>
            <a:normAutofit fontScale="85000" lnSpcReduction="20000"/>
          </a:bodyPr>
          <a:lstStyle/>
          <a:p>
            <a:pPr>
              <a:buNone/>
            </a:pPr>
            <a:r>
              <a:rPr lang="fr-FR" sz="2000" b="1" dirty="0">
                <a:latin typeface="Times New Roman" pitchFamily="18" charset="0"/>
                <a:cs typeface="Times New Roman" pitchFamily="18" charset="0"/>
              </a:rPr>
              <a:t>Variation de la morphologie des monocytes sanguins</a:t>
            </a:r>
            <a:r>
              <a:rPr lang="fr-FR" sz="2000" dirty="0" smtClean="0">
                <a:latin typeface="Times New Roman" pitchFamily="18" charset="0"/>
                <a:cs typeface="Times New Roman" pitchFamily="18" charset="0"/>
              </a:rPr>
              <a:t>;</a:t>
            </a:r>
          </a:p>
          <a:p>
            <a:pPr>
              <a:buNone/>
            </a:pPr>
            <a:r>
              <a:rPr lang="fr-FR" sz="2000" dirty="0" smtClean="0">
                <a:latin typeface="Times New Roman" pitchFamily="18" charset="0"/>
                <a:cs typeface="Times New Roman" pitchFamily="18" charset="0"/>
              </a:rPr>
              <a:t>Notez </a:t>
            </a:r>
            <a:r>
              <a:rPr lang="fr-FR" sz="2000" dirty="0">
                <a:latin typeface="Times New Roman" pitchFamily="18" charset="0"/>
                <a:cs typeface="Times New Roman" pitchFamily="18" charset="0"/>
              </a:rPr>
              <a:t>les cellules </a:t>
            </a:r>
            <a:r>
              <a:rPr lang="fr-FR" sz="2000" b="1" dirty="0">
                <a:latin typeface="Times New Roman" pitchFamily="18" charset="0"/>
                <a:cs typeface="Times New Roman" pitchFamily="18" charset="0"/>
              </a:rPr>
              <a:t>non marquées d'une flèche</a:t>
            </a:r>
            <a:r>
              <a:rPr lang="fr-FR" sz="2000" dirty="0">
                <a:latin typeface="Times New Roman" pitchFamily="18" charset="0"/>
                <a:cs typeface="Times New Roman" pitchFamily="18" charset="0"/>
              </a:rPr>
              <a:t>. </a:t>
            </a:r>
            <a:endParaRPr lang="fr-FR" sz="2000" dirty="0" smtClean="0">
              <a:latin typeface="Times New Roman" pitchFamily="18" charset="0"/>
              <a:cs typeface="Times New Roman" pitchFamily="18" charset="0"/>
            </a:endParaRPr>
          </a:p>
          <a:p>
            <a:pPr>
              <a:buNone/>
            </a:pPr>
            <a:r>
              <a:rPr lang="fr-FR" sz="2000" dirty="0" smtClean="0">
                <a:latin typeface="Times New Roman" pitchFamily="18" charset="0"/>
                <a:cs typeface="Times New Roman" pitchFamily="18" charset="0"/>
              </a:rPr>
              <a:t>Les </a:t>
            </a:r>
            <a:r>
              <a:rPr lang="fr-FR" sz="2000" dirty="0">
                <a:latin typeface="Times New Roman" pitchFamily="18" charset="0"/>
                <a:cs typeface="Times New Roman" pitchFamily="18" charset="0"/>
              </a:rPr>
              <a:t>monocytes sont généralement plus gros que les neutrophiles (</a:t>
            </a:r>
            <a:r>
              <a:rPr lang="fr-FR" sz="2000" b="1" dirty="0">
                <a:latin typeface="Times New Roman" pitchFamily="18" charset="0"/>
                <a:cs typeface="Times New Roman" pitchFamily="18" charset="0"/>
              </a:rPr>
              <a:t>flèche</a:t>
            </a:r>
            <a:r>
              <a:rPr lang="fr-FR" sz="2000" dirty="0" smtClean="0">
                <a:latin typeface="Times New Roman" pitchFamily="18" charset="0"/>
                <a:cs typeface="Times New Roman" pitchFamily="18" charset="0"/>
              </a:rPr>
              <a:t>).</a:t>
            </a:r>
          </a:p>
          <a:p>
            <a:pPr>
              <a:buNone/>
            </a:pPr>
            <a:r>
              <a:rPr lang="fr-FR" sz="2000" dirty="0" smtClean="0">
                <a:latin typeface="Times New Roman" pitchFamily="18" charset="0"/>
                <a:cs typeface="Times New Roman" pitchFamily="18" charset="0"/>
              </a:rPr>
              <a:t>Les </a:t>
            </a:r>
            <a:r>
              <a:rPr lang="fr-FR" sz="2000" dirty="0">
                <a:latin typeface="Times New Roman" pitchFamily="18" charset="0"/>
                <a:cs typeface="Times New Roman" pitchFamily="18" charset="0"/>
              </a:rPr>
              <a:t>monocytes peuvent avoir des vacuoles cytoplasmiques, mais cela n’est pas cohérent. </a:t>
            </a:r>
            <a:endParaRPr lang="fr-FR" sz="2000" dirty="0" smtClean="0">
              <a:latin typeface="Times New Roman" pitchFamily="18" charset="0"/>
              <a:cs typeface="Times New Roman" pitchFamily="18" charset="0"/>
            </a:endParaRPr>
          </a:p>
          <a:p>
            <a:pPr>
              <a:buNone/>
            </a:pPr>
            <a:r>
              <a:rPr lang="fr-FR" sz="2000" dirty="0" smtClean="0">
                <a:latin typeface="Times New Roman" pitchFamily="18" charset="0"/>
                <a:cs typeface="Times New Roman" pitchFamily="18" charset="0"/>
              </a:rPr>
              <a:t>Le </a:t>
            </a:r>
            <a:r>
              <a:rPr lang="fr-FR" sz="2000" dirty="0">
                <a:latin typeface="Times New Roman" pitchFamily="18" charset="0"/>
                <a:cs typeface="Times New Roman" pitchFamily="18" charset="0"/>
              </a:rPr>
              <a:t>noyau des monocytes est de forme très variable: il peut être rond ou haricot ou amiboïde, ou en forme de fer à cheval et même segmenté (comme le noyau des neutrophiles</a:t>
            </a:r>
            <a:r>
              <a:rPr lang="fr-FR" sz="2000" dirty="0" smtClean="0">
                <a:latin typeface="Times New Roman" pitchFamily="18" charset="0"/>
                <a:cs typeface="Times New Roman" pitchFamily="18" charset="0"/>
              </a:rPr>
              <a:t>).</a:t>
            </a:r>
          </a:p>
          <a:p>
            <a:pPr>
              <a:buNone/>
            </a:pPr>
            <a:r>
              <a:rPr lang="fr-FR" sz="2000" dirty="0" smtClean="0">
                <a:latin typeface="Times New Roman" pitchFamily="18" charset="0"/>
                <a:cs typeface="Times New Roman" pitchFamily="18" charset="0"/>
              </a:rPr>
              <a:t>Des </a:t>
            </a:r>
            <a:r>
              <a:rPr lang="fr-FR" sz="2000" dirty="0">
                <a:latin typeface="Times New Roman" pitchFamily="18" charset="0"/>
                <a:cs typeface="Times New Roman" pitchFamily="18" charset="0"/>
              </a:rPr>
              <a:t>observateurs inexpérimentés confondent souvent les monocytes avec des noyaux en forme de fer à cheval pour neutrophiles</a:t>
            </a:r>
            <a:r>
              <a:rPr lang="fr-FR" sz="2000" dirty="0" smtClean="0">
                <a:latin typeface="Times New Roman" pitchFamily="18" charset="0"/>
                <a:cs typeface="Times New Roman" pitchFamily="18" charset="0"/>
              </a:rPr>
              <a:t>.</a:t>
            </a:r>
          </a:p>
          <a:p>
            <a:pPr>
              <a:buNone/>
            </a:pPr>
            <a:r>
              <a:rPr lang="fr-FR" sz="2000" dirty="0" smtClean="0">
                <a:latin typeface="Times New Roman" pitchFamily="18" charset="0"/>
                <a:cs typeface="Times New Roman" pitchFamily="18" charset="0"/>
              </a:rPr>
              <a:t>Les </a:t>
            </a:r>
            <a:r>
              <a:rPr lang="fr-FR" sz="2000" dirty="0">
                <a:latin typeface="Times New Roman" pitchFamily="18" charset="0"/>
                <a:cs typeface="Times New Roman" pitchFamily="18" charset="0"/>
              </a:rPr>
              <a:t>caractéristiques constantes des monocytes ont un </a:t>
            </a:r>
            <a:r>
              <a:rPr lang="fr-FR" sz="2000" b="1" dirty="0">
                <a:latin typeface="Times New Roman" pitchFamily="18" charset="0"/>
                <a:cs typeface="Times New Roman" pitchFamily="18" charset="0"/>
              </a:rPr>
              <a:t>diamètre plus grand</a:t>
            </a:r>
            <a:r>
              <a:rPr lang="fr-FR" sz="2000" dirty="0">
                <a:latin typeface="Times New Roman" pitchFamily="18" charset="0"/>
                <a:cs typeface="Times New Roman" pitchFamily="18" charset="0"/>
              </a:rPr>
              <a:t> qu'un neutrophile adjacent (flèche) et un </a:t>
            </a:r>
            <a:r>
              <a:rPr lang="fr-FR" sz="2000" b="1" dirty="0">
                <a:latin typeface="Times New Roman" pitchFamily="18" charset="0"/>
                <a:cs typeface="Times New Roman" pitchFamily="18" charset="0"/>
              </a:rPr>
              <a:t>cytoplasme gris bleu plus foncé</a:t>
            </a:r>
            <a:r>
              <a:rPr lang="fr-FR" sz="2000" dirty="0">
                <a:latin typeface="Times New Roman" pitchFamily="18" charset="0"/>
                <a:cs typeface="Times New Roman" pitchFamily="18" charset="0"/>
              </a:rPr>
              <a:t> par rapport aux neutrophiles. </a:t>
            </a:r>
            <a:endParaRPr lang="fr-FR" sz="2000" dirty="0" smtClean="0">
              <a:latin typeface="Times New Roman" pitchFamily="18" charset="0"/>
              <a:cs typeface="Times New Roman" pitchFamily="18" charset="0"/>
            </a:endParaRPr>
          </a:p>
          <a:p>
            <a:pPr>
              <a:buNone/>
            </a:pPr>
            <a:r>
              <a:rPr lang="fr-FR" sz="2000" dirty="0" smtClean="0">
                <a:latin typeface="Times New Roman" pitchFamily="18" charset="0"/>
                <a:cs typeface="Times New Roman" pitchFamily="18" charset="0"/>
              </a:rPr>
              <a:t>(</a:t>
            </a:r>
            <a:r>
              <a:rPr lang="fr-FR" sz="2000" b="1" dirty="0">
                <a:latin typeface="Times New Roman" pitchFamily="18" charset="0"/>
                <a:cs typeface="Times New Roman" pitchFamily="18" charset="0"/>
              </a:rPr>
              <a:t>Coloration de Wright de </a:t>
            </a:r>
            <a:r>
              <a:rPr lang="fr-FR" sz="2000" b="1" dirty="0" err="1">
                <a:latin typeface="Times New Roman" pitchFamily="18" charset="0"/>
                <a:cs typeface="Times New Roman" pitchFamily="18" charset="0"/>
              </a:rPr>
              <a:t>Giemsa</a:t>
            </a:r>
            <a:r>
              <a:rPr lang="fr-FR" sz="2000" b="1" dirty="0">
                <a:latin typeface="Times New Roman" pitchFamily="18" charset="0"/>
                <a:cs typeface="Times New Roman" pitchFamily="18" charset="0"/>
              </a:rPr>
              <a:t>, fort grossissement</a:t>
            </a:r>
            <a:r>
              <a:rPr lang="fr-FR" sz="2000" dirty="0">
                <a:latin typeface="Times New Roman" pitchFamily="18" charset="0"/>
                <a:cs typeface="Times New Roman" pitchFamily="18" charset="0"/>
              </a:rPr>
              <a:t>)</a:t>
            </a:r>
          </a:p>
        </p:txBody>
      </p:sp>
      <p:pic>
        <p:nvPicPr>
          <p:cNvPr id="4" name="Image 3"/>
          <p:cNvPicPr/>
          <p:nvPr/>
        </p:nvPicPr>
        <p:blipFill>
          <a:blip r:embed="rId2"/>
          <a:srcRect/>
          <a:stretch>
            <a:fillRect/>
          </a:stretch>
        </p:blipFill>
        <p:spPr bwMode="auto">
          <a:xfrm>
            <a:off x="3929058" y="500042"/>
            <a:ext cx="5029200" cy="40188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214290"/>
            <a:ext cx="8858312" cy="6429420"/>
          </a:xfrm>
        </p:spPr>
        <p:txBody>
          <a:bodyPr>
            <a:normAutofit/>
          </a:bodyPr>
          <a:lstStyle/>
          <a:p>
            <a:pPr>
              <a:lnSpc>
                <a:spcPct val="150000"/>
              </a:lnSpc>
              <a:buNone/>
            </a:pPr>
            <a:r>
              <a:rPr lang="fr-FR" sz="2400" dirty="0">
                <a:latin typeface="Times New Roman" pitchFamily="18" charset="0"/>
                <a:cs typeface="Times New Roman" pitchFamily="18" charset="0"/>
              </a:rPr>
              <a:t>Le </a:t>
            </a:r>
            <a:r>
              <a:rPr lang="fr-FR" sz="2400" b="1" dirty="0">
                <a:latin typeface="Times New Roman" pitchFamily="18" charset="0"/>
                <a:cs typeface="Times New Roman" pitchFamily="18" charset="0"/>
              </a:rPr>
              <a:t>cytoplasme</a:t>
            </a:r>
            <a:r>
              <a:rPr lang="fr-FR" sz="2400" dirty="0">
                <a:latin typeface="Times New Roman" pitchFamily="18" charset="0"/>
                <a:cs typeface="Times New Roman" pitchFamily="18" charset="0"/>
              </a:rPr>
              <a:t> peut contenir des granules extrêmement fins et </a:t>
            </a:r>
            <a:r>
              <a:rPr lang="fr-FR" sz="2400" b="1" dirty="0">
                <a:latin typeface="Times New Roman" pitchFamily="18" charset="0"/>
                <a:cs typeface="Times New Roman" pitchFamily="18" charset="0"/>
              </a:rPr>
              <a:t>violet clair</a:t>
            </a:r>
            <a:r>
              <a:rPr lang="fr-FR" sz="2400" b="1" dirty="0" smtClean="0">
                <a:latin typeface="Times New Roman" pitchFamily="18" charset="0"/>
                <a:cs typeface="Times New Roman" pitchFamily="18" charset="0"/>
              </a:rPr>
              <a:t>.</a:t>
            </a:r>
          </a:p>
          <a:p>
            <a:pPr>
              <a:lnSpc>
                <a:spcPct val="150000"/>
              </a:lnSpc>
              <a:buNone/>
            </a:pPr>
            <a:r>
              <a:rPr lang="fr-FR" sz="2400" dirty="0" smtClean="0">
                <a:latin typeface="Times New Roman" pitchFamily="18" charset="0"/>
                <a:cs typeface="Times New Roman" pitchFamily="18" charset="0"/>
              </a:rPr>
              <a:t>Lorsqu'il </a:t>
            </a:r>
            <a:r>
              <a:rPr lang="fr-FR" sz="2400" dirty="0">
                <a:latin typeface="Times New Roman" pitchFamily="18" charset="0"/>
                <a:cs typeface="Times New Roman" pitchFamily="18" charset="0"/>
              </a:rPr>
              <a:t>existe une incertitude quant à l'identification des monocytes, visualisez à </a:t>
            </a:r>
            <a:r>
              <a:rPr lang="fr-FR" sz="2400" b="1" dirty="0">
                <a:latin typeface="Times New Roman" pitchFamily="18" charset="0"/>
                <a:cs typeface="Times New Roman" pitchFamily="18" charset="0"/>
              </a:rPr>
              <a:t>puissance faible </a:t>
            </a:r>
            <a:r>
              <a:rPr lang="fr-FR" sz="2400" dirty="0">
                <a:latin typeface="Times New Roman" pitchFamily="18" charset="0"/>
                <a:cs typeface="Times New Roman" pitchFamily="18" charset="0"/>
              </a:rPr>
              <a:t>pour effectuer des comparaisons cellule à </a:t>
            </a:r>
            <a:r>
              <a:rPr lang="fr-FR" sz="2400" dirty="0" smtClean="0">
                <a:latin typeface="Times New Roman" pitchFamily="18" charset="0"/>
                <a:cs typeface="Times New Roman" pitchFamily="18" charset="0"/>
              </a:rPr>
              <a:t>cellule.</a:t>
            </a:r>
          </a:p>
          <a:p>
            <a:pPr>
              <a:lnSpc>
                <a:spcPct val="150000"/>
              </a:lnSpc>
              <a:buNone/>
            </a:pPr>
            <a:r>
              <a:rPr lang="fr-FR" sz="2400" dirty="0" smtClean="0">
                <a:latin typeface="Times New Roman" pitchFamily="18" charset="0"/>
                <a:cs typeface="Times New Roman" pitchFamily="18" charset="0"/>
              </a:rPr>
              <a:t>À </a:t>
            </a:r>
            <a:r>
              <a:rPr lang="fr-FR" sz="2400" dirty="0">
                <a:latin typeface="Times New Roman" pitchFamily="18" charset="0"/>
                <a:cs typeface="Times New Roman" pitchFamily="18" charset="0"/>
              </a:rPr>
              <a:t>faible puissance, les monocytes se démarqueront en tant que cellules </a:t>
            </a:r>
            <a:r>
              <a:rPr lang="fr-FR" sz="2400" b="1" dirty="0">
                <a:latin typeface="Times New Roman" pitchFamily="18" charset="0"/>
                <a:cs typeface="Times New Roman" pitchFamily="18" charset="0"/>
              </a:rPr>
              <a:t>plus grandes</a:t>
            </a:r>
            <a:r>
              <a:rPr lang="fr-FR" sz="2400" dirty="0">
                <a:latin typeface="Times New Roman" pitchFamily="18" charset="0"/>
                <a:cs typeface="Times New Roman" pitchFamily="18" charset="0"/>
              </a:rPr>
              <a:t>. </a:t>
            </a:r>
            <a:endParaRPr lang="fr-FR" sz="2400" dirty="0" smtClean="0">
              <a:latin typeface="Times New Roman" pitchFamily="18" charset="0"/>
              <a:cs typeface="Times New Roman" pitchFamily="18" charset="0"/>
            </a:endParaRPr>
          </a:p>
          <a:p>
            <a:pPr>
              <a:lnSpc>
                <a:spcPct val="150000"/>
              </a:lnSpc>
              <a:buNone/>
            </a:pPr>
            <a:r>
              <a:rPr lang="fr-FR" sz="2400" dirty="0" smtClean="0">
                <a:latin typeface="Times New Roman" pitchFamily="18" charset="0"/>
                <a:cs typeface="Times New Roman" pitchFamily="18" charset="0"/>
              </a:rPr>
              <a:t>Les </a:t>
            </a:r>
            <a:r>
              <a:rPr lang="fr-FR" sz="2400" b="1" dirty="0">
                <a:latin typeface="Times New Roman" pitchFamily="18" charset="0"/>
                <a:cs typeface="Times New Roman" pitchFamily="18" charset="0"/>
              </a:rPr>
              <a:t>différences entre espèces </a:t>
            </a:r>
            <a:r>
              <a:rPr lang="fr-FR" sz="2400" dirty="0">
                <a:latin typeface="Times New Roman" pitchFamily="18" charset="0"/>
                <a:cs typeface="Times New Roman" pitchFamily="18" charset="0"/>
              </a:rPr>
              <a:t>dans la morphologie des monocytes ne sont pas remarquables.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214290"/>
            <a:ext cx="3214710" cy="5911873"/>
          </a:xfrm>
        </p:spPr>
        <p:txBody>
          <a:bodyPr>
            <a:normAutofit fontScale="85000" lnSpcReduction="10000"/>
          </a:bodyPr>
          <a:lstStyle/>
          <a:p>
            <a:pPr>
              <a:buNone/>
            </a:pPr>
            <a:r>
              <a:rPr lang="fr-FR" sz="2000" b="1" dirty="0">
                <a:latin typeface="Times New Roman" pitchFamily="18" charset="0"/>
                <a:cs typeface="Times New Roman" pitchFamily="18" charset="0"/>
              </a:rPr>
              <a:t>Comparaison à faible grossissement des neutrophiles et des monocytes</a:t>
            </a:r>
            <a:r>
              <a:rPr lang="fr-FR" sz="2000" dirty="0" smtClean="0">
                <a:latin typeface="Times New Roman" pitchFamily="18" charset="0"/>
                <a:cs typeface="Times New Roman" pitchFamily="18" charset="0"/>
              </a:rPr>
              <a:t>.</a:t>
            </a:r>
          </a:p>
          <a:p>
            <a:pPr>
              <a:buNone/>
            </a:pPr>
            <a:r>
              <a:rPr lang="fr-FR" sz="2000" dirty="0" smtClean="0">
                <a:latin typeface="Times New Roman" pitchFamily="18" charset="0"/>
                <a:cs typeface="Times New Roman" pitchFamily="18" charset="0"/>
              </a:rPr>
              <a:t>En </a:t>
            </a:r>
            <a:r>
              <a:rPr lang="fr-FR" sz="2000" dirty="0">
                <a:latin typeface="Times New Roman" pitchFamily="18" charset="0"/>
                <a:cs typeface="Times New Roman" pitchFamily="18" charset="0"/>
              </a:rPr>
              <a:t>cas de doute sur l'identification des monocytes, utilisez un grossissement inférieur pour effectuer des comparaisons entre cellules qui peuvent s'avérer difficiles à un grossissement plus élevé</a:t>
            </a:r>
            <a:r>
              <a:rPr lang="fr-FR" sz="2000" dirty="0" smtClean="0">
                <a:latin typeface="Times New Roman" pitchFamily="18" charset="0"/>
                <a:cs typeface="Times New Roman" pitchFamily="18" charset="0"/>
              </a:rPr>
              <a:t>.</a:t>
            </a:r>
          </a:p>
          <a:p>
            <a:pPr>
              <a:buNone/>
            </a:pPr>
            <a:r>
              <a:rPr lang="fr-FR" sz="2000" dirty="0" smtClean="0">
                <a:latin typeface="Times New Roman" pitchFamily="18" charset="0"/>
                <a:cs typeface="Times New Roman" pitchFamily="18" charset="0"/>
              </a:rPr>
              <a:t>Notez </a:t>
            </a:r>
            <a:r>
              <a:rPr lang="fr-FR" sz="2000" dirty="0">
                <a:latin typeface="Times New Roman" pitchFamily="18" charset="0"/>
                <a:cs typeface="Times New Roman" pitchFamily="18" charset="0"/>
              </a:rPr>
              <a:t>que les deux </a:t>
            </a:r>
            <a:r>
              <a:rPr lang="fr-FR" sz="2000" b="1" dirty="0">
                <a:latin typeface="Times New Roman" pitchFamily="18" charset="0"/>
                <a:cs typeface="Times New Roman" pitchFamily="18" charset="0"/>
              </a:rPr>
              <a:t>monocytes</a:t>
            </a:r>
            <a:r>
              <a:rPr lang="fr-FR" sz="2000" dirty="0">
                <a:latin typeface="Times New Roman" pitchFamily="18" charset="0"/>
                <a:cs typeface="Times New Roman" pitchFamily="18" charset="0"/>
              </a:rPr>
              <a:t> (</a:t>
            </a:r>
            <a:r>
              <a:rPr lang="fr-FR" sz="2000" b="1" dirty="0">
                <a:latin typeface="Times New Roman" pitchFamily="18" charset="0"/>
                <a:cs typeface="Times New Roman" pitchFamily="18" charset="0"/>
              </a:rPr>
              <a:t>flèches épaisses</a:t>
            </a:r>
            <a:r>
              <a:rPr lang="fr-FR" sz="2000" dirty="0">
                <a:latin typeface="Times New Roman" pitchFamily="18" charset="0"/>
                <a:cs typeface="Times New Roman" pitchFamily="18" charset="0"/>
              </a:rPr>
              <a:t>) ont des diamètres plus grands que les </a:t>
            </a:r>
            <a:r>
              <a:rPr lang="fr-FR" sz="2000" b="1" dirty="0">
                <a:latin typeface="Times New Roman" pitchFamily="18" charset="0"/>
                <a:cs typeface="Times New Roman" pitchFamily="18" charset="0"/>
              </a:rPr>
              <a:t>neutrophiles</a:t>
            </a:r>
            <a:r>
              <a:rPr lang="fr-FR" sz="2000" dirty="0">
                <a:latin typeface="Times New Roman" pitchFamily="18" charset="0"/>
                <a:cs typeface="Times New Roman" pitchFamily="18" charset="0"/>
              </a:rPr>
              <a:t> représentatifs indiqués par des </a:t>
            </a:r>
            <a:r>
              <a:rPr lang="fr-FR" sz="2000" b="1" dirty="0">
                <a:latin typeface="Times New Roman" pitchFamily="18" charset="0"/>
                <a:cs typeface="Times New Roman" pitchFamily="18" charset="0"/>
              </a:rPr>
              <a:t>flèches minces</a:t>
            </a:r>
            <a:r>
              <a:rPr lang="fr-FR" sz="2000" dirty="0" smtClean="0">
                <a:latin typeface="Times New Roman" pitchFamily="18" charset="0"/>
                <a:cs typeface="Times New Roman" pitchFamily="18" charset="0"/>
              </a:rPr>
              <a:t>.</a:t>
            </a:r>
          </a:p>
          <a:p>
            <a:pPr>
              <a:buNone/>
            </a:pPr>
            <a:r>
              <a:rPr lang="fr-FR" sz="2000" dirty="0" smtClean="0">
                <a:latin typeface="Times New Roman" pitchFamily="18" charset="0"/>
                <a:cs typeface="Times New Roman" pitchFamily="18" charset="0"/>
              </a:rPr>
              <a:t>Un </a:t>
            </a:r>
            <a:r>
              <a:rPr lang="fr-FR" sz="2000" b="1" dirty="0">
                <a:latin typeface="Times New Roman" pitchFamily="18" charset="0"/>
                <a:cs typeface="Times New Roman" pitchFamily="18" charset="0"/>
              </a:rPr>
              <a:t>lymphocyte</a:t>
            </a:r>
            <a:r>
              <a:rPr lang="fr-FR" sz="2000" dirty="0">
                <a:latin typeface="Times New Roman" pitchFamily="18" charset="0"/>
                <a:cs typeface="Times New Roman" pitchFamily="18" charset="0"/>
              </a:rPr>
              <a:t> (tête de flèche) est plus petit que les neutrophiles adjacents. </a:t>
            </a:r>
            <a:endParaRPr lang="fr-FR" sz="2000" dirty="0" smtClean="0">
              <a:latin typeface="Times New Roman" pitchFamily="18" charset="0"/>
              <a:cs typeface="Times New Roman" pitchFamily="18" charset="0"/>
            </a:endParaRPr>
          </a:p>
          <a:p>
            <a:pPr>
              <a:buNone/>
            </a:pPr>
            <a:r>
              <a:rPr lang="fr-FR" sz="2000" dirty="0" smtClean="0">
                <a:latin typeface="Times New Roman" pitchFamily="18" charset="0"/>
                <a:cs typeface="Times New Roman" pitchFamily="18" charset="0"/>
              </a:rPr>
              <a:t>(</a:t>
            </a:r>
            <a:r>
              <a:rPr lang="fr-FR" sz="2000" dirty="0">
                <a:latin typeface="Times New Roman" pitchFamily="18" charset="0"/>
                <a:cs typeface="Times New Roman" pitchFamily="18" charset="0"/>
              </a:rPr>
              <a:t>Coloration de Wright de </a:t>
            </a:r>
            <a:r>
              <a:rPr lang="fr-FR" sz="2000" dirty="0" err="1">
                <a:latin typeface="Times New Roman" pitchFamily="18" charset="0"/>
                <a:cs typeface="Times New Roman" pitchFamily="18" charset="0"/>
              </a:rPr>
              <a:t>Giemsa</a:t>
            </a:r>
            <a:r>
              <a:rPr lang="fr-FR" sz="2000" dirty="0">
                <a:latin typeface="Times New Roman" pitchFamily="18" charset="0"/>
                <a:cs typeface="Times New Roman" pitchFamily="18" charset="0"/>
              </a:rPr>
              <a:t> à faible grossissement.)</a:t>
            </a:r>
          </a:p>
        </p:txBody>
      </p:sp>
      <p:pic>
        <p:nvPicPr>
          <p:cNvPr id="4" name="Image 3"/>
          <p:cNvPicPr/>
          <p:nvPr/>
        </p:nvPicPr>
        <p:blipFill>
          <a:blip r:embed="rId2"/>
          <a:srcRect/>
          <a:stretch>
            <a:fillRect/>
          </a:stretch>
        </p:blipFill>
        <p:spPr bwMode="auto">
          <a:xfrm>
            <a:off x="3383280" y="571480"/>
            <a:ext cx="5760720" cy="46033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42852"/>
            <a:ext cx="8229600" cy="1071570"/>
          </a:xfrm>
        </p:spPr>
        <p:txBody>
          <a:bodyPr>
            <a:normAutofit/>
          </a:bodyPr>
          <a:lstStyle/>
          <a:p>
            <a:r>
              <a:rPr lang="fr-FR" sz="3200" b="1" dirty="0" smtClean="0">
                <a:latin typeface="Times New Roman" pitchFamily="18" charset="0"/>
                <a:cs typeface="Times New Roman" pitchFamily="18" charset="0"/>
              </a:rPr>
              <a:t>1- Les leucocytes des mammifères</a:t>
            </a:r>
            <a:br>
              <a:rPr lang="fr-FR" sz="3200" b="1" dirty="0" smtClean="0">
                <a:latin typeface="Times New Roman" pitchFamily="18" charset="0"/>
                <a:cs typeface="Times New Roman" pitchFamily="18" charset="0"/>
              </a:rPr>
            </a:br>
            <a:r>
              <a:rPr lang="fr-FR" sz="3200" b="1" dirty="0" smtClean="0">
                <a:latin typeface="Times New Roman" pitchFamily="18" charset="0"/>
                <a:cs typeface="Times New Roman" pitchFamily="18" charset="0"/>
              </a:rPr>
              <a:t>1.5. Les lymphocytes</a:t>
            </a:r>
            <a:endParaRPr lang="fr-FR" sz="32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214282" y="1428736"/>
            <a:ext cx="8786874" cy="5143536"/>
          </a:xfrm>
        </p:spPr>
        <p:txBody>
          <a:bodyPr>
            <a:normAutofit/>
          </a:bodyPr>
          <a:lstStyle/>
          <a:p>
            <a:pPr>
              <a:buFontTx/>
              <a:buChar char="-"/>
            </a:pPr>
            <a:r>
              <a:rPr lang="fr-FR" sz="2400" dirty="0" smtClean="0">
                <a:latin typeface="Times New Roman" pitchFamily="18" charset="0"/>
                <a:cs typeface="Times New Roman" pitchFamily="18" charset="0"/>
              </a:rPr>
              <a:t>Ce </a:t>
            </a:r>
            <a:r>
              <a:rPr lang="fr-FR" sz="2400" dirty="0">
                <a:latin typeface="Times New Roman" pitchFamily="18" charset="0"/>
                <a:cs typeface="Times New Roman" pitchFamily="18" charset="0"/>
              </a:rPr>
              <a:t>sont des </a:t>
            </a:r>
            <a:r>
              <a:rPr lang="fr-FR" sz="2400" b="1" dirty="0">
                <a:latin typeface="Times New Roman" pitchFamily="18" charset="0"/>
                <a:cs typeface="Times New Roman" pitchFamily="18" charset="0"/>
              </a:rPr>
              <a:t>cellules </a:t>
            </a:r>
            <a:r>
              <a:rPr lang="fr-FR" sz="2400" b="1" dirty="0" err="1">
                <a:latin typeface="Times New Roman" pitchFamily="18" charset="0"/>
                <a:cs typeface="Times New Roman" pitchFamily="18" charset="0"/>
              </a:rPr>
              <a:t>mononucléées</a:t>
            </a:r>
            <a:r>
              <a:rPr lang="fr-FR" sz="2400" dirty="0">
                <a:latin typeface="Times New Roman" pitchFamily="18" charset="0"/>
                <a:cs typeface="Times New Roman" pitchFamily="18" charset="0"/>
              </a:rPr>
              <a:t>, </a:t>
            </a:r>
            <a:endParaRPr lang="fr-FR" sz="2400" dirty="0" smtClean="0">
              <a:latin typeface="Times New Roman" pitchFamily="18" charset="0"/>
              <a:cs typeface="Times New Roman" pitchFamily="18" charset="0"/>
            </a:endParaRPr>
          </a:p>
          <a:p>
            <a:pPr>
              <a:buFontTx/>
              <a:buChar char="-"/>
            </a:pPr>
            <a:r>
              <a:rPr lang="fr-FR" sz="2400" dirty="0" smtClean="0">
                <a:latin typeface="Times New Roman" pitchFamily="18" charset="0"/>
                <a:cs typeface="Times New Roman" pitchFamily="18" charset="0"/>
              </a:rPr>
              <a:t>Au </a:t>
            </a:r>
            <a:r>
              <a:rPr lang="fr-FR" sz="2400" dirty="0">
                <a:latin typeface="Times New Roman" pitchFamily="18" charset="0"/>
                <a:cs typeface="Times New Roman" pitchFamily="18" charset="0"/>
              </a:rPr>
              <a:t>rapport </a:t>
            </a:r>
            <a:r>
              <a:rPr lang="fr-FR" sz="2400" b="1" dirty="0">
                <a:latin typeface="Times New Roman" pitchFamily="18" charset="0"/>
                <a:cs typeface="Times New Roman" pitchFamily="18" charset="0"/>
              </a:rPr>
              <a:t>nucléo / cytoplasmique élevé</a:t>
            </a:r>
            <a:r>
              <a:rPr lang="fr-FR" sz="2400" dirty="0">
                <a:latin typeface="Times New Roman" pitchFamily="18" charset="0"/>
                <a:cs typeface="Times New Roman" pitchFamily="18" charset="0"/>
              </a:rPr>
              <a:t>. </a:t>
            </a:r>
            <a:endParaRPr lang="fr-FR" sz="2400" dirty="0" smtClean="0">
              <a:latin typeface="Times New Roman" pitchFamily="18" charset="0"/>
              <a:cs typeface="Times New Roman" pitchFamily="18" charset="0"/>
            </a:endParaRPr>
          </a:p>
          <a:p>
            <a:pPr>
              <a:buFontTx/>
              <a:buChar char="-"/>
            </a:pPr>
            <a:r>
              <a:rPr lang="fr-FR" sz="2400" dirty="0" smtClean="0">
                <a:latin typeface="Times New Roman" pitchFamily="18" charset="0"/>
                <a:cs typeface="Times New Roman" pitchFamily="18" charset="0"/>
              </a:rPr>
              <a:t>Leur </a:t>
            </a:r>
            <a:r>
              <a:rPr lang="fr-FR" sz="2400" dirty="0">
                <a:latin typeface="Times New Roman" pitchFamily="18" charset="0"/>
                <a:cs typeface="Times New Roman" pitchFamily="18" charset="0"/>
              </a:rPr>
              <a:t>durée de vie est variable, certains </a:t>
            </a:r>
            <a:r>
              <a:rPr lang="fr-FR" sz="2400" b="1" dirty="0">
                <a:latin typeface="Times New Roman" pitchFamily="18" charset="0"/>
                <a:cs typeface="Times New Roman" pitchFamily="18" charset="0"/>
              </a:rPr>
              <a:t>lymphocytes mémoires </a:t>
            </a:r>
            <a:r>
              <a:rPr lang="fr-FR" sz="2400" dirty="0">
                <a:latin typeface="Times New Roman" pitchFamily="18" charset="0"/>
                <a:cs typeface="Times New Roman" pitchFamily="18" charset="0"/>
              </a:rPr>
              <a:t>peuvent avoir une durée de vie très longue.</a:t>
            </a:r>
          </a:p>
          <a:p>
            <a:pPr>
              <a:buNone/>
            </a:pPr>
            <a:endParaRPr lang="fr-FR" sz="2400" dirty="0" smtClean="0">
              <a:latin typeface="Times New Roman" pitchFamily="18" charset="0"/>
              <a:cs typeface="Times New Roman" pitchFamily="18" charset="0"/>
            </a:endParaRPr>
          </a:p>
          <a:p>
            <a:pPr>
              <a:buNone/>
            </a:pPr>
            <a:r>
              <a:rPr lang="fr-FR" sz="2400" dirty="0" smtClean="0">
                <a:latin typeface="Times New Roman" pitchFamily="18" charset="0"/>
                <a:cs typeface="Times New Roman" pitchFamily="18" charset="0"/>
              </a:rPr>
              <a:t>* En </a:t>
            </a:r>
            <a:r>
              <a:rPr lang="fr-FR" sz="2400" b="1" dirty="0">
                <a:latin typeface="Times New Roman" pitchFamily="18" charset="0"/>
                <a:cs typeface="Times New Roman" pitchFamily="18" charset="0"/>
              </a:rPr>
              <a:t>microscopie optique</a:t>
            </a:r>
            <a:r>
              <a:rPr lang="fr-FR" sz="2400" dirty="0">
                <a:latin typeface="Times New Roman" pitchFamily="18" charset="0"/>
                <a:cs typeface="Times New Roman" pitchFamily="18" charset="0"/>
              </a:rPr>
              <a:t>, ce sont des cellules de petites tailles, environ </a:t>
            </a:r>
            <a:r>
              <a:rPr lang="fr-FR" sz="2400" b="1" dirty="0">
                <a:latin typeface="Times New Roman" pitchFamily="18" charset="0"/>
                <a:cs typeface="Times New Roman" pitchFamily="18" charset="0"/>
              </a:rPr>
              <a:t>7 </a:t>
            </a:r>
            <a:r>
              <a:rPr lang="en-US" sz="2400" b="1" dirty="0">
                <a:latin typeface="Times New Roman" pitchFamily="18" charset="0"/>
                <a:cs typeface="Times New Roman" pitchFamily="18" charset="0"/>
              </a:rPr>
              <a:t>μ</a:t>
            </a:r>
            <a:r>
              <a:rPr lang="fr-FR" sz="2400" b="1" dirty="0">
                <a:latin typeface="Times New Roman" pitchFamily="18" charset="0"/>
                <a:cs typeface="Times New Roman" pitchFamily="18" charset="0"/>
              </a:rPr>
              <a:t>m</a:t>
            </a:r>
            <a:r>
              <a:rPr lang="fr-FR" sz="2400" dirty="0">
                <a:latin typeface="Times New Roman" pitchFamily="18" charset="0"/>
                <a:cs typeface="Times New Roman" pitchFamily="18" charset="0"/>
              </a:rPr>
              <a:t> de diamètre </a:t>
            </a:r>
            <a:r>
              <a:rPr lang="fr-FR" sz="2400" dirty="0" smtClean="0">
                <a:latin typeface="Times New Roman" pitchFamily="18" charset="0"/>
                <a:cs typeface="Times New Roman" pitchFamily="18" charset="0"/>
              </a:rPr>
              <a:t>avec</a:t>
            </a:r>
          </a:p>
          <a:p>
            <a:pPr>
              <a:buFontTx/>
              <a:buChar char="-"/>
            </a:pPr>
            <a:r>
              <a:rPr lang="fr-FR" sz="2400" dirty="0" smtClean="0">
                <a:latin typeface="Times New Roman" pitchFamily="18" charset="0"/>
                <a:cs typeface="Times New Roman" pitchFamily="18" charset="0"/>
              </a:rPr>
              <a:t>Un </a:t>
            </a:r>
            <a:r>
              <a:rPr lang="fr-FR" sz="2400" dirty="0">
                <a:latin typeface="Times New Roman" pitchFamily="18" charset="0"/>
                <a:cs typeface="Times New Roman" pitchFamily="18" charset="0"/>
              </a:rPr>
              <a:t>noyau occupant la quasi totalité de la cellule. </a:t>
            </a:r>
            <a:endParaRPr lang="fr-FR" sz="2400" dirty="0" smtClean="0">
              <a:latin typeface="Times New Roman" pitchFamily="18" charset="0"/>
              <a:cs typeface="Times New Roman" pitchFamily="18" charset="0"/>
            </a:endParaRPr>
          </a:p>
          <a:p>
            <a:pPr>
              <a:buFontTx/>
              <a:buChar char="-"/>
            </a:pPr>
            <a:r>
              <a:rPr lang="fr-FR" sz="2400" dirty="0" smtClean="0">
                <a:latin typeface="Times New Roman" pitchFamily="18" charset="0"/>
                <a:cs typeface="Times New Roman" pitchFamily="18" charset="0"/>
              </a:rPr>
              <a:t>Leur </a:t>
            </a:r>
            <a:r>
              <a:rPr lang="fr-FR" sz="2400" dirty="0">
                <a:latin typeface="Times New Roman" pitchFamily="18" charset="0"/>
                <a:cs typeface="Times New Roman" pitchFamily="18" charset="0"/>
              </a:rPr>
              <a:t>forme est régulière et arrondie. </a:t>
            </a:r>
            <a:endParaRPr lang="fr-FR" sz="2400" dirty="0" smtClean="0">
              <a:latin typeface="Times New Roman" pitchFamily="18" charset="0"/>
              <a:cs typeface="Times New Roman" pitchFamily="18" charset="0"/>
            </a:endParaRPr>
          </a:p>
          <a:p>
            <a:pPr>
              <a:buFontTx/>
              <a:buChar char="-"/>
            </a:pPr>
            <a:r>
              <a:rPr lang="fr-FR" sz="2400" dirty="0" smtClean="0">
                <a:latin typeface="Times New Roman" pitchFamily="18" charset="0"/>
                <a:cs typeface="Times New Roman" pitchFamily="18" charset="0"/>
              </a:rPr>
              <a:t>Le </a:t>
            </a:r>
            <a:r>
              <a:rPr lang="fr-FR" sz="2400" b="1" dirty="0" smtClean="0">
                <a:latin typeface="Times New Roman" pitchFamily="18" charset="0"/>
                <a:cs typeface="Times New Roman" pitchFamily="18" charset="0"/>
              </a:rPr>
              <a:t>noyau est sphérique, dense</a:t>
            </a:r>
            <a:r>
              <a:rPr lang="fr-FR" sz="2400" dirty="0" smtClean="0">
                <a:latin typeface="Times New Roman" pitchFamily="18" charset="0"/>
                <a:cs typeface="Times New Roman" pitchFamily="18" charset="0"/>
              </a:rPr>
              <a:t>.</a:t>
            </a:r>
            <a:endParaRPr lang="fr-FR" sz="2400" dirty="0" smtClean="0">
              <a:latin typeface="Times New Roman" pitchFamily="18" charset="0"/>
              <a:cs typeface="Times New Roman" pitchFamily="18" charset="0"/>
            </a:endParaRPr>
          </a:p>
          <a:p>
            <a:pPr>
              <a:buFontTx/>
              <a:buChar char="-"/>
            </a:pPr>
            <a:r>
              <a:rPr lang="fr-FR" sz="2400" dirty="0" smtClean="0">
                <a:latin typeface="Times New Roman" pitchFamily="18" charset="0"/>
                <a:cs typeface="Times New Roman" pitchFamily="18" charset="0"/>
              </a:rPr>
              <a:t>Il </a:t>
            </a:r>
            <a:r>
              <a:rPr lang="fr-FR" sz="2400" dirty="0">
                <a:latin typeface="Times New Roman" pitchFamily="18" charset="0"/>
                <a:cs typeface="Times New Roman" pitchFamily="18" charset="0"/>
              </a:rPr>
              <a:t>existe une petite </a:t>
            </a:r>
            <a:r>
              <a:rPr lang="fr-FR" sz="2400" b="1" dirty="0">
                <a:latin typeface="Times New Roman" pitchFamily="18" charset="0"/>
                <a:cs typeface="Times New Roman" pitchFamily="18" charset="0"/>
              </a:rPr>
              <a:t>frange cytoplasmique </a:t>
            </a:r>
            <a:r>
              <a:rPr lang="fr-FR" sz="2400" dirty="0">
                <a:latin typeface="Times New Roman" pitchFamily="18" charset="0"/>
                <a:cs typeface="Times New Roman" pitchFamily="18" charset="0"/>
              </a:rPr>
              <a:t>périphérique d'aspect </a:t>
            </a:r>
            <a:r>
              <a:rPr lang="fr-FR" sz="2400" b="1" dirty="0">
                <a:latin typeface="Times New Roman" pitchFamily="18" charset="0"/>
                <a:cs typeface="Times New Roman" pitchFamily="18" charset="0"/>
              </a:rPr>
              <a:t>mauve</a:t>
            </a:r>
            <a:r>
              <a:rPr lang="fr-FR" sz="2400" dirty="0">
                <a:latin typeface="Times New Roman" pitchFamily="18" charset="0"/>
                <a:cs typeface="Times New Roman" pitchFamily="18" charset="0"/>
              </a:rPr>
              <a:t> au MGG. </a:t>
            </a:r>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214290"/>
            <a:ext cx="8858312" cy="5911873"/>
          </a:xfrm>
        </p:spPr>
        <p:txBody>
          <a:bodyPr>
            <a:normAutofit/>
          </a:bodyPr>
          <a:lstStyle/>
          <a:p>
            <a:pPr>
              <a:buNone/>
            </a:pPr>
            <a:r>
              <a:rPr lang="fr-FR" sz="2600" dirty="0" smtClean="0">
                <a:latin typeface="Times New Roman" pitchFamily="18" charset="0"/>
                <a:cs typeface="Times New Roman" pitchFamily="18" charset="0"/>
              </a:rPr>
              <a:t>* En </a:t>
            </a:r>
            <a:r>
              <a:rPr lang="fr-FR" sz="2600" b="1" dirty="0">
                <a:latin typeface="Times New Roman" pitchFamily="18" charset="0"/>
                <a:cs typeface="Times New Roman" pitchFamily="18" charset="0"/>
              </a:rPr>
              <a:t>microscopie électronique </a:t>
            </a:r>
            <a:r>
              <a:rPr lang="fr-FR" sz="2600" dirty="0">
                <a:latin typeface="Times New Roman" pitchFamily="18" charset="0"/>
                <a:cs typeface="Times New Roman" pitchFamily="18" charset="0"/>
              </a:rPr>
              <a:t>à transmission, la chromatine est dense, il n'existe pas de nucléole. Le cytoplasme est pauvre en organites (quelques ribosomes et un </a:t>
            </a:r>
            <a:r>
              <a:rPr lang="fr-FR" sz="2600" dirty="0" err="1">
                <a:latin typeface="Times New Roman" pitchFamily="18" charset="0"/>
                <a:cs typeface="Times New Roman" pitchFamily="18" charset="0"/>
              </a:rPr>
              <a:t>ergoplasme</a:t>
            </a:r>
            <a:r>
              <a:rPr lang="fr-FR" sz="2600" dirty="0">
                <a:latin typeface="Times New Roman" pitchFamily="18" charset="0"/>
                <a:cs typeface="Times New Roman" pitchFamily="18" charset="0"/>
              </a:rPr>
              <a:t> réduit).</a:t>
            </a:r>
          </a:p>
          <a:p>
            <a:pPr>
              <a:buNone/>
            </a:pPr>
            <a:r>
              <a:rPr lang="fr-FR" sz="2600" dirty="0">
                <a:latin typeface="Times New Roman" pitchFamily="18" charset="0"/>
                <a:cs typeface="Times New Roman" pitchFamily="18" charset="0"/>
              </a:rPr>
              <a:t>Tous les lymphocytes sont semblables sur le plan </a:t>
            </a:r>
            <a:r>
              <a:rPr lang="fr-FR" sz="2600" dirty="0" smtClean="0">
                <a:latin typeface="Times New Roman" pitchFamily="18" charset="0"/>
                <a:cs typeface="Times New Roman" pitchFamily="18" charset="0"/>
              </a:rPr>
              <a:t>morphologique </a:t>
            </a:r>
            <a:r>
              <a:rPr lang="fr-FR" sz="2600" dirty="0">
                <a:latin typeface="Times New Roman" pitchFamily="18" charset="0"/>
                <a:cs typeface="Times New Roman" pitchFamily="18" charset="0"/>
              </a:rPr>
              <a:t>mais il existe plusieurs groupes de lymphocytes mis en évidence par des marqueurs antigéniques de membrane : </a:t>
            </a:r>
            <a:endParaRPr lang="fr-FR" sz="2600" dirty="0" smtClean="0">
              <a:latin typeface="Times New Roman" pitchFamily="18" charset="0"/>
              <a:cs typeface="Times New Roman" pitchFamily="18" charset="0"/>
            </a:endParaRPr>
          </a:p>
          <a:p>
            <a:pPr>
              <a:buFontTx/>
              <a:buChar char="-"/>
            </a:pPr>
            <a:r>
              <a:rPr lang="fr-FR" sz="2600" b="1" dirty="0" smtClean="0">
                <a:latin typeface="Times New Roman" pitchFamily="18" charset="0"/>
                <a:cs typeface="Times New Roman" pitchFamily="18" charset="0"/>
              </a:rPr>
              <a:t>les </a:t>
            </a:r>
            <a:r>
              <a:rPr lang="fr-FR" sz="2600" b="1" dirty="0">
                <a:latin typeface="Times New Roman" pitchFamily="18" charset="0"/>
                <a:cs typeface="Times New Roman" pitchFamily="18" charset="0"/>
              </a:rPr>
              <a:t>lymphocytes B et les lymphocytes T</a:t>
            </a:r>
            <a:r>
              <a:rPr lang="fr-FR" sz="2600" dirty="0">
                <a:latin typeface="Times New Roman" pitchFamily="18" charset="0"/>
                <a:cs typeface="Times New Roman" pitchFamily="18" charset="0"/>
              </a:rPr>
              <a:t>, dont la maturation se fait au niveau du thymus. </a:t>
            </a:r>
            <a:endParaRPr lang="fr-FR" sz="2600" dirty="0" smtClean="0">
              <a:latin typeface="Times New Roman" pitchFamily="18" charset="0"/>
              <a:cs typeface="Times New Roman" pitchFamily="18" charset="0"/>
            </a:endParaRPr>
          </a:p>
          <a:p>
            <a:pPr>
              <a:buFontTx/>
              <a:buChar char="-"/>
            </a:pPr>
            <a:r>
              <a:rPr lang="fr-FR" sz="2600" dirty="0" smtClean="0">
                <a:latin typeface="Times New Roman" pitchFamily="18" charset="0"/>
                <a:cs typeface="Times New Roman" pitchFamily="18" charset="0"/>
              </a:rPr>
              <a:t>On </a:t>
            </a:r>
            <a:r>
              <a:rPr lang="fr-FR" sz="2600" dirty="0">
                <a:latin typeface="Times New Roman" pitchFamily="18" charset="0"/>
                <a:cs typeface="Times New Roman" pitchFamily="18" charset="0"/>
              </a:rPr>
              <a:t>décrit également un troisième groupe apparenté aux lymphocytes T : </a:t>
            </a:r>
            <a:r>
              <a:rPr lang="fr-FR" sz="2600" b="1" dirty="0">
                <a:latin typeface="Times New Roman" pitchFamily="18" charset="0"/>
                <a:cs typeface="Times New Roman" pitchFamily="18" charset="0"/>
              </a:rPr>
              <a:t>Les cellules NK ou Natural Killer</a:t>
            </a:r>
            <a:r>
              <a:rPr lang="fr-FR" sz="2600" dirty="0">
                <a:latin typeface="Times New Roman" pitchFamily="18" charset="0"/>
                <a:cs typeface="Times New Roman" pitchFamily="18" charset="0"/>
              </a:rPr>
              <a:t>. </a:t>
            </a:r>
          </a:p>
          <a:p>
            <a:pPr>
              <a:buNone/>
            </a:pPr>
            <a:r>
              <a:rPr lang="fr-FR" sz="2600" dirty="0" smtClean="0">
                <a:latin typeface="Times New Roman" pitchFamily="18" charset="0"/>
                <a:cs typeface="Times New Roman" pitchFamily="18" charset="0"/>
              </a:rPr>
              <a:t>- La </a:t>
            </a:r>
            <a:r>
              <a:rPr lang="fr-FR" sz="2600" dirty="0">
                <a:latin typeface="Times New Roman" pitchFamily="18" charset="0"/>
                <a:cs typeface="Times New Roman" pitchFamily="18" charset="0"/>
              </a:rPr>
              <a:t>population lymphocytaire sanguine comprend </a:t>
            </a:r>
            <a:r>
              <a:rPr lang="fr-FR" sz="2600" b="1" dirty="0">
                <a:latin typeface="Times New Roman" pitchFamily="18" charset="0"/>
                <a:cs typeface="Times New Roman" pitchFamily="18" charset="0"/>
              </a:rPr>
              <a:t>8 à 12 %</a:t>
            </a:r>
            <a:r>
              <a:rPr lang="fr-FR" sz="2600" dirty="0">
                <a:latin typeface="Times New Roman" pitchFamily="18" charset="0"/>
                <a:cs typeface="Times New Roman" pitchFamily="18" charset="0"/>
              </a:rPr>
              <a:t> de </a:t>
            </a:r>
            <a:r>
              <a:rPr lang="fr-FR" sz="2600" dirty="0" smtClean="0">
                <a:latin typeface="Times New Roman" pitchFamily="18" charset="0"/>
                <a:cs typeface="Times New Roman" pitchFamily="18" charset="0"/>
              </a:rPr>
              <a:t>lymphocytes B</a:t>
            </a:r>
            <a:r>
              <a:rPr lang="fr-FR" sz="2600" dirty="0">
                <a:latin typeface="Times New Roman" pitchFamily="18" charset="0"/>
                <a:cs typeface="Times New Roman" pitchFamily="18" charset="0"/>
              </a:rPr>
              <a:t>, </a:t>
            </a:r>
            <a:r>
              <a:rPr lang="fr-FR" sz="2600" b="1" dirty="0">
                <a:latin typeface="Times New Roman" pitchFamily="18" charset="0"/>
                <a:cs typeface="Times New Roman" pitchFamily="18" charset="0"/>
              </a:rPr>
              <a:t>70 à 80 % </a:t>
            </a:r>
            <a:r>
              <a:rPr lang="fr-FR" sz="2600" dirty="0">
                <a:latin typeface="Times New Roman" pitchFamily="18" charset="0"/>
                <a:cs typeface="Times New Roman" pitchFamily="18" charset="0"/>
              </a:rPr>
              <a:t>de lymphocytes T et </a:t>
            </a:r>
            <a:r>
              <a:rPr lang="fr-FR" sz="2600" b="1" dirty="0">
                <a:latin typeface="Times New Roman" pitchFamily="18" charset="0"/>
                <a:cs typeface="Times New Roman" pitchFamily="18" charset="0"/>
              </a:rPr>
              <a:t>5 à 15 % </a:t>
            </a:r>
            <a:r>
              <a:rPr lang="fr-FR" sz="2600" dirty="0">
                <a:latin typeface="Times New Roman" pitchFamily="18" charset="0"/>
                <a:cs typeface="Times New Roman" pitchFamily="18" charset="0"/>
              </a:rPr>
              <a:t>de cellules NK.</a:t>
            </a:r>
          </a:p>
          <a:p>
            <a:pPr>
              <a:buNone/>
            </a:pPr>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14290"/>
            <a:ext cx="8786874" cy="6357982"/>
          </a:xfrm>
        </p:spPr>
        <p:txBody>
          <a:bodyPr>
            <a:noAutofit/>
          </a:bodyPr>
          <a:lstStyle/>
          <a:p>
            <a:pPr>
              <a:buNone/>
            </a:pPr>
            <a:r>
              <a:rPr lang="fr-FR" sz="2000" dirty="0">
                <a:latin typeface="Times New Roman" pitchFamily="18" charset="0"/>
                <a:cs typeface="Times New Roman" pitchFamily="18" charset="0"/>
              </a:rPr>
              <a:t>Les lymphocytes sanguins représentent un ensemble diversifié de sous-populations de lymphocytes, mais ces sous-populations ne peuvent pas être distinguées par un examen des frottis sanguins ou par des techniques couramment utilisées dans les </a:t>
            </a:r>
            <a:r>
              <a:rPr lang="fr-FR" sz="2000" dirty="0" smtClean="0">
                <a:latin typeface="Times New Roman" pitchFamily="18" charset="0"/>
                <a:cs typeface="Times New Roman" pitchFamily="18" charset="0"/>
              </a:rPr>
              <a:t>laboratoires. Les </a:t>
            </a:r>
            <a:r>
              <a:rPr lang="fr-FR" sz="2000" dirty="0">
                <a:latin typeface="Times New Roman" pitchFamily="18" charset="0"/>
                <a:cs typeface="Times New Roman" pitchFamily="18" charset="0"/>
              </a:rPr>
              <a:t>sous-populations comprennent </a:t>
            </a:r>
            <a:r>
              <a:rPr lang="fr-FR" sz="2000" dirty="0" smtClean="0">
                <a:latin typeface="Times New Roman" pitchFamily="18" charset="0"/>
                <a:cs typeface="Times New Roman" pitchFamily="18" charset="0"/>
              </a:rPr>
              <a:t>:</a:t>
            </a:r>
          </a:p>
          <a:p>
            <a:pPr>
              <a:buFontTx/>
              <a:buChar char="-"/>
            </a:pPr>
            <a:r>
              <a:rPr lang="fr-FR" sz="2000" dirty="0" smtClean="0">
                <a:latin typeface="Times New Roman" pitchFamily="18" charset="0"/>
                <a:cs typeface="Times New Roman" pitchFamily="18" charset="0"/>
              </a:rPr>
              <a:t>Les </a:t>
            </a:r>
            <a:r>
              <a:rPr lang="fr-FR" sz="2000" b="1" dirty="0">
                <a:latin typeface="Times New Roman" pitchFamily="18" charset="0"/>
                <a:cs typeface="Times New Roman" pitchFamily="18" charset="0"/>
              </a:rPr>
              <a:t>lymphocytes T</a:t>
            </a:r>
            <a:r>
              <a:rPr lang="fr-FR" sz="2000" dirty="0">
                <a:latin typeface="Times New Roman" pitchFamily="18" charset="0"/>
                <a:cs typeface="Times New Roman" pitchFamily="18" charset="0"/>
              </a:rPr>
              <a:t>, responsables de l'immunité à </a:t>
            </a:r>
            <a:r>
              <a:rPr lang="fr-FR" sz="2000" b="1" dirty="0">
                <a:latin typeface="Times New Roman" pitchFamily="18" charset="0"/>
                <a:cs typeface="Times New Roman" pitchFamily="18" charset="0"/>
              </a:rPr>
              <a:t>médiation cellulaire</a:t>
            </a:r>
            <a:r>
              <a:rPr lang="fr-FR" sz="2000" dirty="0">
                <a:latin typeface="Times New Roman" pitchFamily="18" charset="0"/>
                <a:cs typeface="Times New Roman" pitchFamily="18" charset="0"/>
              </a:rPr>
              <a:t> et des </a:t>
            </a:r>
            <a:r>
              <a:rPr lang="fr-FR" sz="2000" b="1" dirty="0">
                <a:latin typeface="Times New Roman" pitchFamily="18" charset="0"/>
                <a:cs typeface="Times New Roman" pitchFamily="18" charset="0"/>
              </a:rPr>
              <a:t>réponses aux </a:t>
            </a:r>
            <a:r>
              <a:rPr lang="fr-FR" sz="2000" b="1" dirty="0" smtClean="0">
                <a:latin typeface="Times New Roman" pitchFamily="18" charset="0"/>
                <a:cs typeface="Times New Roman" pitchFamily="18" charset="0"/>
              </a:rPr>
              <a:t>cytokines</a:t>
            </a:r>
            <a:r>
              <a:rPr lang="fr-FR" sz="2000" dirty="0" smtClean="0">
                <a:latin typeface="Times New Roman" pitchFamily="18" charset="0"/>
                <a:cs typeface="Times New Roman" pitchFamily="18" charset="0"/>
              </a:rPr>
              <a:t>. Les </a:t>
            </a:r>
            <a:r>
              <a:rPr lang="fr-FR" sz="2000" dirty="0">
                <a:latin typeface="Times New Roman" pitchFamily="18" charset="0"/>
                <a:cs typeface="Times New Roman" pitchFamily="18" charset="0"/>
              </a:rPr>
              <a:t>lymphocytes T peuvent en outre être classés en cellules </a:t>
            </a:r>
            <a:r>
              <a:rPr lang="fr-FR" sz="2000" b="1" dirty="0">
                <a:latin typeface="Times New Roman" pitchFamily="18" charset="0"/>
                <a:cs typeface="Times New Roman" pitchFamily="18" charset="0"/>
              </a:rPr>
              <a:t>inductrices T</a:t>
            </a:r>
            <a:r>
              <a:rPr lang="fr-FR" sz="2000" dirty="0">
                <a:latin typeface="Times New Roman" pitchFamily="18" charset="0"/>
                <a:cs typeface="Times New Roman" pitchFamily="18" charset="0"/>
              </a:rPr>
              <a:t> (c'est-à-dire </a:t>
            </a:r>
            <a:r>
              <a:rPr lang="fr-FR" sz="2000" b="1" dirty="0">
                <a:latin typeface="Times New Roman" pitchFamily="18" charset="0"/>
                <a:cs typeface="Times New Roman" pitchFamily="18" charset="0"/>
              </a:rPr>
              <a:t>auxiliaires</a:t>
            </a:r>
            <a:r>
              <a:rPr lang="fr-FR" sz="2000" dirty="0">
                <a:latin typeface="Times New Roman" pitchFamily="18" charset="0"/>
                <a:cs typeface="Times New Roman" pitchFamily="18" charset="0"/>
              </a:rPr>
              <a:t>; portant </a:t>
            </a:r>
            <a:r>
              <a:rPr lang="fr-FR" sz="2000" b="1" dirty="0">
                <a:latin typeface="Times New Roman" pitchFamily="18" charset="0"/>
                <a:cs typeface="Times New Roman" pitchFamily="18" charset="0"/>
              </a:rPr>
              <a:t>CD4</a:t>
            </a:r>
            <a:r>
              <a:rPr lang="fr-FR" sz="2000" dirty="0">
                <a:latin typeface="Times New Roman" pitchFamily="18" charset="0"/>
                <a:cs typeface="Times New Roman" pitchFamily="18" charset="0"/>
              </a:rPr>
              <a:t>) et en cellules </a:t>
            </a:r>
            <a:r>
              <a:rPr lang="fr-FR" sz="2000" b="1" dirty="0">
                <a:latin typeface="Times New Roman" pitchFamily="18" charset="0"/>
                <a:cs typeface="Times New Roman" pitchFamily="18" charset="0"/>
              </a:rPr>
              <a:t>T cytotoxiques</a:t>
            </a:r>
            <a:r>
              <a:rPr lang="fr-FR" sz="2000" dirty="0">
                <a:latin typeface="Times New Roman" pitchFamily="18" charset="0"/>
                <a:cs typeface="Times New Roman" pitchFamily="18" charset="0"/>
              </a:rPr>
              <a:t> / </a:t>
            </a:r>
            <a:r>
              <a:rPr lang="fr-FR" sz="2000" b="1" dirty="0">
                <a:latin typeface="Times New Roman" pitchFamily="18" charset="0"/>
                <a:cs typeface="Times New Roman" pitchFamily="18" charset="0"/>
              </a:rPr>
              <a:t>suppressives</a:t>
            </a:r>
            <a:r>
              <a:rPr lang="fr-FR" sz="2000" dirty="0">
                <a:latin typeface="Times New Roman" pitchFamily="18" charset="0"/>
                <a:cs typeface="Times New Roman" pitchFamily="18" charset="0"/>
              </a:rPr>
              <a:t> (portant </a:t>
            </a:r>
            <a:r>
              <a:rPr lang="fr-FR" sz="2000" b="1" dirty="0">
                <a:latin typeface="Times New Roman" pitchFamily="18" charset="0"/>
                <a:cs typeface="Times New Roman" pitchFamily="18" charset="0"/>
              </a:rPr>
              <a:t>CD8</a:t>
            </a:r>
            <a:r>
              <a:rPr lang="fr-FR" sz="2000"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Les </a:t>
            </a:r>
            <a:r>
              <a:rPr lang="fr-FR" sz="2000" b="1" dirty="0" smtClean="0">
                <a:latin typeface="Times New Roman" pitchFamily="18" charset="0"/>
                <a:cs typeface="Times New Roman" pitchFamily="18" charset="0"/>
              </a:rPr>
              <a:t>lymphocytes T </a:t>
            </a:r>
            <a:r>
              <a:rPr lang="fr-FR" sz="2000" dirty="0" smtClean="0">
                <a:latin typeface="Times New Roman" pitchFamily="18" charset="0"/>
                <a:cs typeface="Times New Roman" pitchFamily="18" charset="0"/>
              </a:rPr>
              <a:t>acquièrent leur différenciation au niveau du </a:t>
            </a:r>
            <a:r>
              <a:rPr lang="fr-FR" sz="2000" b="1" dirty="0" smtClean="0">
                <a:latin typeface="Times New Roman" pitchFamily="18" charset="0"/>
                <a:cs typeface="Times New Roman" pitchFamily="18" charset="0"/>
              </a:rPr>
              <a:t>thymus</a:t>
            </a:r>
            <a:r>
              <a:rPr lang="fr-FR" sz="2000" dirty="0" smtClean="0">
                <a:latin typeface="Times New Roman" pitchFamily="18" charset="0"/>
                <a:cs typeface="Times New Roman" pitchFamily="18" charset="0"/>
              </a:rPr>
              <a:t> (organe lymphoïde primaire). </a:t>
            </a:r>
          </a:p>
          <a:p>
            <a:pPr>
              <a:buFontTx/>
              <a:buChar char="-"/>
            </a:pPr>
            <a:endParaRPr lang="fr-FR" sz="2000" dirty="0" smtClean="0">
              <a:latin typeface="Times New Roman" pitchFamily="18" charset="0"/>
              <a:cs typeface="Times New Roman" pitchFamily="18" charset="0"/>
            </a:endParaRPr>
          </a:p>
          <a:p>
            <a:pPr>
              <a:buFontTx/>
              <a:buChar char="-"/>
            </a:pPr>
            <a:r>
              <a:rPr lang="fr-FR" sz="2000" dirty="0" smtClean="0">
                <a:latin typeface="Times New Roman" pitchFamily="18" charset="0"/>
                <a:cs typeface="Times New Roman" pitchFamily="18" charset="0"/>
              </a:rPr>
              <a:t>Les </a:t>
            </a:r>
            <a:r>
              <a:rPr lang="fr-FR" sz="2000" b="1" dirty="0" smtClean="0">
                <a:latin typeface="Times New Roman" pitchFamily="18" charset="0"/>
                <a:cs typeface="Times New Roman" pitchFamily="18" charset="0"/>
              </a:rPr>
              <a:t>lymphocytes B </a:t>
            </a:r>
            <a:r>
              <a:rPr lang="fr-FR" sz="2000" dirty="0" smtClean="0">
                <a:latin typeface="Times New Roman" pitchFamily="18" charset="0"/>
                <a:cs typeface="Times New Roman" pitchFamily="18" charset="0"/>
              </a:rPr>
              <a:t>effectuent leur différenciation dans la </a:t>
            </a:r>
            <a:r>
              <a:rPr lang="fr-FR" sz="2000" b="1" dirty="0" smtClean="0">
                <a:latin typeface="Times New Roman" pitchFamily="18" charset="0"/>
                <a:cs typeface="Times New Roman" pitchFamily="18" charset="0"/>
              </a:rPr>
              <a:t>moelle osseuse </a:t>
            </a:r>
            <a:r>
              <a:rPr lang="fr-FR" sz="2000" dirty="0" smtClean="0">
                <a:latin typeface="Times New Roman" pitchFamily="18" charset="0"/>
                <a:cs typeface="Times New Roman" pitchFamily="18" charset="0"/>
              </a:rPr>
              <a:t>(organe lymphoïde primaire).  Ils sont responsables de l'immunité humorale et peuvent fabriquer les </a:t>
            </a:r>
            <a:r>
              <a:rPr lang="fr-FR" sz="2000" b="1" dirty="0" smtClean="0">
                <a:latin typeface="Times New Roman" pitchFamily="18" charset="0"/>
                <a:cs typeface="Times New Roman" pitchFamily="18" charset="0"/>
              </a:rPr>
              <a:t>anticorps ou </a:t>
            </a:r>
            <a:r>
              <a:rPr lang="fr-FR" sz="2000" b="1" dirty="0" err="1" smtClean="0">
                <a:latin typeface="Times New Roman" pitchFamily="18" charset="0"/>
                <a:cs typeface="Times New Roman" pitchFamily="18" charset="0"/>
              </a:rPr>
              <a:t>immunoglobines</a:t>
            </a:r>
            <a:r>
              <a:rPr lang="fr-FR" sz="2000" b="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après présentation de l'antigène par une cellule présentatrice d'antigène (</a:t>
            </a:r>
            <a:r>
              <a:rPr lang="fr-FR" sz="2000" b="1" dirty="0" smtClean="0">
                <a:latin typeface="Times New Roman" pitchFamily="18" charset="0"/>
                <a:cs typeface="Times New Roman" pitchFamily="18" charset="0"/>
              </a:rPr>
              <a:t>macrophages, cellules folliculaires, cellules </a:t>
            </a:r>
            <a:r>
              <a:rPr lang="fr-FR" sz="2000" b="1" dirty="0" err="1" smtClean="0">
                <a:latin typeface="Times New Roman" pitchFamily="18" charset="0"/>
                <a:cs typeface="Times New Roman" pitchFamily="18" charset="0"/>
              </a:rPr>
              <a:t>dentritiques</a:t>
            </a:r>
            <a:r>
              <a:rPr lang="fr-FR" sz="2000" dirty="0" smtClean="0">
                <a:latin typeface="Times New Roman" pitchFamily="18" charset="0"/>
                <a:cs typeface="Times New Roman" pitchFamily="18" charset="0"/>
              </a:rPr>
              <a:t>). La fabrication des anticorps se fait au niveau des </a:t>
            </a:r>
            <a:r>
              <a:rPr lang="fr-FR" sz="2000" b="1" dirty="0" smtClean="0">
                <a:latin typeface="Times New Roman" pitchFamily="18" charset="0"/>
                <a:cs typeface="Times New Roman" pitchFamily="18" charset="0"/>
              </a:rPr>
              <a:t>organes lymphoïdes secondaires </a:t>
            </a:r>
            <a:r>
              <a:rPr lang="fr-FR" sz="2000" dirty="0" smtClean="0">
                <a:latin typeface="Times New Roman" pitchFamily="18" charset="0"/>
                <a:cs typeface="Times New Roman" pitchFamily="18" charset="0"/>
              </a:rPr>
              <a:t>où les lymphocytes se transforment en </a:t>
            </a:r>
            <a:r>
              <a:rPr lang="fr-FR" sz="2000" b="1" dirty="0" smtClean="0">
                <a:latin typeface="Times New Roman" pitchFamily="18" charset="0"/>
                <a:cs typeface="Times New Roman" pitchFamily="18" charset="0"/>
              </a:rPr>
              <a:t>plasmocytes</a:t>
            </a:r>
            <a:r>
              <a:rPr lang="fr-FR" sz="2000" dirty="0" smtClean="0">
                <a:latin typeface="Times New Roman" pitchFamily="18" charset="0"/>
                <a:cs typeface="Times New Roman" pitchFamily="18" charset="0"/>
              </a:rPr>
              <a:t>. </a:t>
            </a:r>
          </a:p>
          <a:p>
            <a:pPr>
              <a:buFontTx/>
              <a:buChar char="-"/>
            </a:pPr>
            <a:r>
              <a:rPr lang="fr-FR" sz="2000" dirty="0" smtClean="0">
                <a:latin typeface="Times New Roman" pitchFamily="18" charset="0"/>
                <a:cs typeface="Times New Roman" pitchFamily="18" charset="0"/>
              </a:rPr>
              <a:t>Ces cellules sont responsables des réponses spécifiques immunitaires.</a:t>
            </a:r>
          </a:p>
          <a:p>
            <a:pPr>
              <a:buNone/>
            </a:pPr>
            <a:endParaRPr lang="fr-FR" sz="2000" dirty="0" smtClean="0">
              <a:latin typeface="Times New Roman" pitchFamily="18" charset="0"/>
              <a:cs typeface="Times New Roman" pitchFamily="18" charset="0"/>
            </a:endParaRPr>
          </a:p>
          <a:p>
            <a:pPr>
              <a:buNone/>
            </a:pPr>
            <a:endParaRPr lang="fr-FR" sz="2000" dirty="0" smtClean="0">
              <a:latin typeface="Times New Roman" pitchFamily="18" charset="0"/>
              <a:cs typeface="Times New Roman" pitchFamily="18" charset="0"/>
            </a:endParaRPr>
          </a:p>
          <a:p>
            <a:pPr>
              <a:buNone/>
            </a:pPr>
            <a:endParaRPr lang="fr-FR"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428604"/>
            <a:ext cx="8715436" cy="5697559"/>
          </a:xfrm>
        </p:spPr>
        <p:txBody>
          <a:bodyPr>
            <a:normAutofit fontScale="92500" lnSpcReduction="10000"/>
          </a:bodyPr>
          <a:lstStyle/>
          <a:p>
            <a:pPr>
              <a:buNone/>
            </a:pPr>
            <a:r>
              <a:rPr lang="fr-FR" dirty="0" smtClean="0">
                <a:latin typeface="Times New Roman" pitchFamily="18" charset="0"/>
                <a:cs typeface="Times New Roman" pitchFamily="18" charset="0"/>
              </a:rPr>
              <a:t>Les </a:t>
            </a:r>
            <a:r>
              <a:rPr lang="fr-FR" b="1" dirty="0" smtClean="0">
                <a:latin typeface="Times New Roman" pitchFamily="18" charset="0"/>
                <a:cs typeface="Times New Roman" pitchFamily="18" charset="0"/>
              </a:rPr>
              <a:t>cellules nulles</a:t>
            </a:r>
            <a:r>
              <a:rPr lang="fr-FR" dirty="0" smtClean="0">
                <a:latin typeface="Times New Roman" pitchFamily="18" charset="0"/>
                <a:cs typeface="Times New Roman" pitchFamily="18" charset="0"/>
              </a:rPr>
              <a:t> constituent une troisième population présente à de petites concentrations.</a:t>
            </a:r>
          </a:p>
          <a:p>
            <a:pPr>
              <a:buNone/>
            </a:pPr>
            <a:r>
              <a:rPr lang="fr-FR" dirty="0" smtClean="0">
                <a:latin typeface="Times New Roman" pitchFamily="18" charset="0"/>
                <a:cs typeface="Times New Roman" pitchFamily="18" charset="0"/>
              </a:rPr>
              <a:t>Les cellules nulles sont composées d'au moins plusieurs sous-types de lymphocytes, y compris de grands </a:t>
            </a:r>
            <a:r>
              <a:rPr lang="fr-FR" b="1" dirty="0" smtClean="0">
                <a:latin typeface="Times New Roman" pitchFamily="18" charset="0"/>
                <a:cs typeface="Times New Roman" pitchFamily="18" charset="0"/>
              </a:rPr>
              <a:t>lymphocytes granulaires</a:t>
            </a:r>
            <a:r>
              <a:rPr lang="fr-FR" dirty="0" smtClean="0">
                <a:latin typeface="Times New Roman" pitchFamily="18" charset="0"/>
                <a:cs typeface="Times New Roman" pitchFamily="18" charset="0"/>
              </a:rPr>
              <a:t>, des </a:t>
            </a:r>
            <a:r>
              <a:rPr lang="fr-FR" b="1" dirty="0" smtClean="0">
                <a:latin typeface="Times New Roman" pitchFamily="18" charset="0"/>
                <a:cs typeface="Times New Roman" pitchFamily="18" charset="0"/>
              </a:rPr>
              <a:t>cellules tueuses naturelles</a:t>
            </a:r>
            <a:r>
              <a:rPr lang="fr-FR" dirty="0" smtClean="0">
                <a:latin typeface="Times New Roman" pitchFamily="18" charset="0"/>
                <a:cs typeface="Times New Roman" pitchFamily="18" charset="0"/>
              </a:rPr>
              <a:t> et d'autres cellules ayant une </a:t>
            </a:r>
            <a:r>
              <a:rPr lang="fr-FR" b="1" dirty="0" smtClean="0">
                <a:latin typeface="Times New Roman" pitchFamily="18" charset="0"/>
                <a:cs typeface="Times New Roman" pitchFamily="18" charset="0"/>
              </a:rPr>
              <a:t>activité tueuse</a:t>
            </a:r>
            <a:r>
              <a:rPr lang="fr-FR" dirty="0" smtClean="0">
                <a:latin typeface="Times New Roman" pitchFamily="18" charset="0"/>
                <a:cs typeface="Times New Roman" pitchFamily="18" charset="0"/>
              </a:rPr>
              <a:t>.</a:t>
            </a:r>
          </a:p>
          <a:p>
            <a:pPr>
              <a:buNone/>
            </a:pPr>
            <a:r>
              <a:rPr lang="fr-FR" dirty="0" smtClean="0">
                <a:latin typeface="Times New Roman" pitchFamily="18" charset="0"/>
                <a:cs typeface="Times New Roman" pitchFamily="18" charset="0"/>
              </a:rPr>
              <a:t>Les sous-types de lymphocytes peuvent être différenciés par des marqueurs d'immunoglobuline de surface et de désignation de groupe (c'est-à-dire, CD); Cependant, cette technologie ne fait pas encore partie de l'hémogramme de routine.</a:t>
            </a:r>
          </a:p>
          <a:p>
            <a:pPr>
              <a:buNone/>
            </a:pP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latin typeface="Times New Roman" pitchFamily="18" charset="0"/>
                <a:cs typeface="Times New Roman" pitchFamily="18" charset="0"/>
              </a:rPr>
              <a:t>1- Les leucocytes des mammifères</a:t>
            </a:r>
            <a:br>
              <a:rPr lang="fr-FR" sz="3200" b="1" dirty="0" smtClean="0">
                <a:latin typeface="Times New Roman" pitchFamily="18" charset="0"/>
                <a:cs typeface="Times New Roman" pitchFamily="18" charset="0"/>
              </a:rPr>
            </a:br>
            <a:r>
              <a:rPr lang="fr-FR" sz="3200" b="1" dirty="0" smtClean="0">
                <a:latin typeface="Times New Roman" pitchFamily="18" charset="0"/>
                <a:cs typeface="Times New Roman" pitchFamily="18" charset="0"/>
              </a:rPr>
              <a:t>1.1. </a:t>
            </a:r>
            <a:r>
              <a:rPr lang="fr-FR" sz="3200" b="1" dirty="0" smtClean="0">
                <a:latin typeface="Times New Roman" pitchFamily="18" charset="0"/>
                <a:cs typeface="Times New Roman" pitchFamily="18" charset="0"/>
              </a:rPr>
              <a:t>Les neutrophiles</a:t>
            </a:r>
            <a:endParaRPr lang="fr-FR" sz="3200" dirty="0"/>
          </a:p>
        </p:txBody>
      </p:sp>
      <p:sp>
        <p:nvSpPr>
          <p:cNvPr id="3" name="Espace réservé du contenu 2"/>
          <p:cNvSpPr>
            <a:spLocks noGrp="1"/>
          </p:cNvSpPr>
          <p:nvPr>
            <p:ph idx="1"/>
          </p:nvPr>
        </p:nvSpPr>
        <p:spPr>
          <a:xfrm>
            <a:off x="285720" y="1428736"/>
            <a:ext cx="8643998" cy="5143536"/>
          </a:xfrm>
        </p:spPr>
        <p:txBody>
          <a:bodyPr>
            <a:noAutofit/>
          </a:bodyPr>
          <a:lstStyle/>
          <a:p>
            <a:pPr>
              <a:buNone/>
            </a:pPr>
            <a:r>
              <a:rPr lang="fr-FR" sz="2400" dirty="0" smtClean="0">
                <a:latin typeface="Times New Roman" pitchFamily="18" charset="0"/>
                <a:cs typeface="Times New Roman" pitchFamily="18" charset="0"/>
              </a:rPr>
              <a:t>Ce </a:t>
            </a:r>
            <a:r>
              <a:rPr lang="fr-FR" sz="2400" dirty="0">
                <a:latin typeface="Times New Roman" pitchFamily="18" charset="0"/>
                <a:cs typeface="Times New Roman" pitchFamily="18" charset="0"/>
              </a:rPr>
              <a:t>sont les polynucléaires les plus nombreux  </a:t>
            </a:r>
            <a:r>
              <a:rPr lang="fr-FR" sz="2400" b="1" dirty="0">
                <a:latin typeface="Times New Roman" pitchFamily="18" charset="0"/>
                <a:cs typeface="Times New Roman" pitchFamily="18" charset="0"/>
              </a:rPr>
              <a:t>40 à 75 % de l'ensemble des globules blancs.</a:t>
            </a:r>
          </a:p>
          <a:p>
            <a:pPr>
              <a:buNone/>
            </a:pPr>
            <a:r>
              <a:rPr lang="fr-FR" sz="2400" dirty="0" smtClean="0">
                <a:latin typeface="Times New Roman" pitchFamily="18" charset="0"/>
                <a:cs typeface="Times New Roman" pitchFamily="18" charset="0"/>
              </a:rPr>
              <a:t>- Leur </a:t>
            </a:r>
            <a:r>
              <a:rPr lang="fr-FR" sz="2400" dirty="0">
                <a:latin typeface="Times New Roman" pitchFamily="18" charset="0"/>
                <a:cs typeface="Times New Roman" pitchFamily="18" charset="0"/>
              </a:rPr>
              <a:t>durée de vie est de l'ordre </a:t>
            </a:r>
            <a:r>
              <a:rPr lang="fr-FR" sz="2400" b="1" dirty="0">
                <a:latin typeface="Times New Roman" pitchFamily="18" charset="0"/>
                <a:cs typeface="Times New Roman" pitchFamily="18" charset="0"/>
              </a:rPr>
              <a:t>de 24 heures</a:t>
            </a:r>
            <a:r>
              <a:rPr lang="fr-FR" sz="2400" dirty="0">
                <a:latin typeface="Times New Roman" pitchFamily="18" charset="0"/>
                <a:cs typeface="Times New Roman" pitchFamily="18" charset="0"/>
              </a:rPr>
              <a:t>. </a:t>
            </a:r>
            <a:endParaRPr lang="fr-FR" sz="2400" dirty="0" smtClean="0">
              <a:latin typeface="Times New Roman" pitchFamily="18" charset="0"/>
              <a:cs typeface="Times New Roman" pitchFamily="18" charset="0"/>
            </a:endParaRPr>
          </a:p>
          <a:p>
            <a:pPr>
              <a:buNone/>
            </a:pPr>
            <a:r>
              <a:rPr lang="fr-FR" sz="2400" dirty="0" smtClean="0">
                <a:latin typeface="Times New Roman" pitchFamily="18" charset="0"/>
                <a:cs typeface="Times New Roman" pitchFamily="18" charset="0"/>
              </a:rPr>
              <a:t>- Leurs </a:t>
            </a:r>
            <a:r>
              <a:rPr lang="fr-FR" sz="2400" dirty="0">
                <a:latin typeface="Times New Roman" pitchFamily="18" charset="0"/>
                <a:cs typeface="Times New Roman" pitchFamily="18" charset="0"/>
              </a:rPr>
              <a:t>granulations spécifiques sont neutrophiles.</a:t>
            </a:r>
          </a:p>
          <a:p>
            <a:pPr>
              <a:buNone/>
            </a:pPr>
            <a:r>
              <a:rPr lang="fr-FR" sz="2400" dirty="0" smtClean="0">
                <a:latin typeface="Times New Roman" pitchFamily="18" charset="0"/>
                <a:cs typeface="Times New Roman" pitchFamily="18" charset="0"/>
              </a:rPr>
              <a:t>- En </a:t>
            </a:r>
            <a:r>
              <a:rPr lang="fr-FR" sz="2400" b="1" dirty="0">
                <a:latin typeface="Times New Roman" pitchFamily="18" charset="0"/>
                <a:cs typeface="Times New Roman" pitchFamily="18" charset="0"/>
              </a:rPr>
              <a:t>microscopie optique</a:t>
            </a:r>
            <a:r>
              <a:rPr lang="fr-FR" sz="2400" dirty="0">
                <a:latin typeface="Times New Roman" pitchFamily="18" charset="0"/>
                <a:cs typeface="Times New Roman" pitchFamily="18" charset="0"/>
              </a:rPr>
              <a:t>, ce sont des cellules d'environ 12 </a:t>
            </a:r>
            <a:r>
              <a:rPr lang="en-US" sz="2400" dirty="0">
                <a:latin typeface="Times New Roman" pitchFamily="18" charset="0"/>
                <a:cs typeface="Times New Roman" pitchFamily="18" charset="0"/>
              </a:rPr>
              <a:t>μ</a:t>
            </a:r>
            <a:r>
              <a:rPr lang="fr-FR" sz="2400" dirty="0">
                <a:latin typeface="Times New Roman" pitchFamily="18" charset="0"/>
                <a:cs typeface="Times New Roman" pitchFamily="18" charset="0"/>
              </a:rPr>
              <a:t>m de diamètre, le noyau est généralement trilobé mais le nombre de lobes varie de 2 à 5 lobes et est un indice de maturation de la cellule.</a:t>
            </a:r>
          </a:p>
          <a:p>
            <a:pPr>
              <a:buNone/>
            </a:pPr>
            <a:r>
              <a:rPr lang="fr-FR" sz="2400" dirty="0">
                <a:latin typeface="Times New Roman" pitchFamily="18" charset="0"/>
                <a:cs typeface="Times New Roman" pitchFamily="18" charset="0"/>
              </a:rPr>
              <a:t> Le cytoplasme apparaît </a:t>
            </a:r>
            <a:r>
              <a:rPr lang="fr-FR" sz="2400" b="1" dirty="0">
                <a:latin typeface="Times New Roman" pitchFamily="18" charset="0"/>
                <a:cs typeface="Times New Roman" pitchFamily="18" charset="0"/>
              </a:rPr>
              <a:t>clair</a:t>
            </a:r>
            <a:r>
              <a:rPr lang="fr-FR" sz="2400" dirty="0">
                <a:latin typeface="Times New Roman" pitchFamily="18" charset="0"/>
                <a:cs typeface="Times New Roman" pitchFamily="18" charset="0"/>
              </a:rPr>
              <a:t>, </a:t>
            </a:r>
            <a:r>
              <a:rPr lang="fr-FR" sz="2400" b="1" dirty="0">
                <a:latin typeface="Times New Roman" pitchFamily="18" charset="0"/>
                <a:cs typeface="Times New Roman" pitchFamily="18" charset="0"/>
              </a:rPr>
              <a:t>non colorable au MGG</a:t>
            </a:r>
            <a:r>
              <a:rPr lang="fr-FR" sz="2400" dirty="0">
                <a:latin typeface="Times New Roman" pitchFamily="18" charset="0"/>
                <a:cs typeface="Times New Roman" pitchFamily="18" charset="0"/>
              </a:rPr>
              <a:t>. </a:t>
            </a:r>
            <a:endParaRPr lang="fr-FR" sz="2400" dirty="0" smtClean="0">
              <a:latin typeface="Times New Roman" pitchFamily="18" charset="0"/>
              <a:cs typeface="Times New Roman" pitchFamily="18" charset="0"/>
            </a:endParaRPr>
          </a:p>
          <a:p>
            <a:pPr>
              <a:buNone/>
            </a:pPr>
            <a:r>
              <a:rPr lang="fr-FR" sz="2400" dirty="0" smtClean="0">
                <a:latin typeface="Times New Roman" pitchFamily="18" charset="0"/>
                <a:cs typeface="Times New Roman" pitchFamily="18" charset="0"/>
              </a:rPr>
              <a:t>En </a:t>
            </a:r>
            <a:r>
              <a:rPr lang="fr-FR" sz="2400" dirty="0">
                <a:latin typeface="Times New Roman" pitchFamily="18" charset="0"/>
                <a:cs typeface="Times New Roman" pitchFamily="18" charset="0"/>
              </a:rPr>
              <a:t>effet, les </a:t>
            </a:r>
            <a:r>
              <a:rPr lang="fr-FR" sz="2400" b="1" dirty="0">
                <a:latin typeface="Times New Roman" pitchFamily="18" charset="0"/>
                <a:cs typeface="Times New Roman" pitchFamily="18" charset="0"/>
              </a:rPr>
              <a:t>granulations </a:t>
            </a:r>
            <a:r>
              <a:rPr lang="fr-FR" sz="2400" b="1" dirty="0" err="1">
                <a:latin typeface="Times New Roman" pitchFamily="18" charset="0"/>
                <a:cs typeface="Times New Roman" pitchFamily="18" charset="0"/>
              </a:rPr>
              <a:t>azurophiles</a:t>
            </a:r>
            <a:r>
              <a:rPr lang="fr-FR" sz="2400" dirty="0">
                <a:latin typeface="Times New Roman" pitchFamily="18" charset="0"/>
                <a:cs typeface="Times New Roman" pitchFamily="18" charset="0"/>
              </a:rPr>
              <a:t> ne sont colorables que par la mise en évidence spécifique de la </a:t>
            </a:r>
            <a:r>
              <a:rPr lang="fr-FR" sz="2400" dirty="0" err="1">
                <a:latin typeface="Times New Roman" pitchFamily="18" charset="0"/>
                <a:cs typeface="Times New Roman" pitchFamily="18" charset="0"/>
              </a:rPr>
              <a:t>myélopéroxydase</a:t>
            </a:r>
            <a:r>
              <a:rPr lang="fr-FR" sz="2400" dirty="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214290"/>
            <a:ext cx="8786874" cy="6429420"/>
          </a:xfrm>
        </p:spPr>
        <p:txBody>
          <a:bodyPr>
            <a:normAutofit fontScale="70000" lnSpcReduction="20000"/>
          </a:bodyPr>
          <a:lstStyle/>
          <a:p>
            <a:pPr>
              <a:buNone/>
            </a:pPr>
            <a:r>
              <a:rPr lang="fr-FR" dirty="0">
                <a:latin typeface="Times New Roman" pitchFamily="18" charset="0"/>
                <a:cs typeface="Times New Roman" pitchFamily="18" charset="0"/>
              </a:rPr>
              <a:t>Les </a:t>
            </a:r>
            <a:r>
              <a:rPr lang="fr-FR" b="1" dirty="0">
                <a:latin typeface="Times New Roman" pitchFamily="18" charset="0"/>
                <a:cs typeface="Times New Roman" pitchFamily="18" charset="0"/>
              </a:rPr>
              <a:t>lymphocytes</a:t>
            </a:r>
            <a:r>
              <a:rPr lang="fr-FR" dirty="0">
                <a:latin typeface="Times New Roman" pitchFamily="18" charset="0"/>
                <a:cs typeface="Times New Roman" pitchFamily="18" charset="0"/>
              </a:rPr>
              <a:t> sont reconnus par un </a:t>
            </a:r>
            <a:r>
              <a:rPr lang="fr-FR" b="1" dirty="0">
                <a:latin typeface="Times New Roman" pitchFamily="18" charset="0"/>
                <a:cs typeface="Times New Roman" pitchFamily="18" charset="0"/>
              </a:rPr>
              <a:t>noyau rond</a:t>
            </a:r>
            <a:r>
              <a:rPr lang="fr-FR" dirty="0">
                <a:latin typeface="Times New Roman" pitchFamily="18" charset="0"/>
                <a:cs typeface="Times New Roman" pitchFamily="18" charset="0"/>
              </a:rPr>
              <a:t> à </a:t>
            </a:r>
            <a:r>
              <a:rPr lang="fr-FR" b="1" dirty="0">
                <a:latin typeface="Times New Roman" pitchFamily="18" charset="0"/>
                <a:cs typeface="Times New Roman" pitchFamily="18" charset="0"/>
              </a:rPr>
              <a:t>ovale</a:t>
            </a:r>
            <a:r>
              <a:rPr lang="fr-FR" dirty="0">
                <a:latin typeface="Times New Roman" pitchFamily="18" charset="0"/>
                <a:cs typeface="Times New Roman" pitchFamily="18" charset="0"/>
              </a:rPr>
              <a:t> et par une </a:t>
            </a:r>
            <a:r>
              <a:rPr lang="fr-FR" b="1" dirty="0">
                <a:latin typeface="Times New Roman" pitchFamily="18" charset="0"/>
                <a:cs typeface="Times New Roman" pitchFamily="18" charset="0"/>
              </a:rPr>
              <a:t>quantité minimale</a:t>
            </a:r>
            <a:r>
              <a:rPr lang="fr-FR" dirty="0">
                <a:latin typeface="Times New Roman" pitchFamily="18" charset="0"/>
                <a:cs typeface="Times New Roman" pitchFamily="18" charset="0"/>
              </a:rPr>
              <a:t> de </a:t>
            </a:r>
            <a:r>
              <a:rPr lang="fr-FR" b="1" dirty="0">
                <a:latin typeface="Times New Roman" pitchFamily="18" charset="0"/>
                <a:cs typeface="Times New Roman" pitchFamily="18" charset="0"/>
              </a:rPr>
              <a:t>cytoplasme clair</a:t>
            </a: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presque incolore</a:t>
            </a:r>
            <a:r>
              <a:rPr lang="fr-FR" dirty="0">
                <a:latin typeface="Times New Roman" pitchFamily="18" charset="0"/>
                <a:cs typeface="Times New Roman" pitchFamily="18" charset="0"/>
              </a:rPr>
              <a:t>. </a:t>
            </a:r>
            <a:endParaRPr lang="fr-FR" dirty="0" smtClean="0">
              <a:latin typeface="Times New Roman" pitchFamily="18" charset="0"/>
              <a:cs typeface="Times New Roman" pitchFamily="18" charset="0"/>
            </a:endParaRPr>
          </a:p>
          <a:p>
            <a:pPr>
              <a:buNone/>
            </a:pPr>
            <a:r>
              <a:rPr lang="fr-FR" dirty="0" smtClean="0">
                <a:latin typeface="Times New Roman" pitchFamily="18" charset="0"/>
                <a:cs typeface="Times New Roman" pitchFamily="18" charset="0"/>
              </a:rPr>
              <a:t>La </a:t>
            </a:r>
            <a:r>
              <a:rPr lang="fr-FR" dirty="0">
                <a:latin typeface="Times New Roman" pitchFamily="18" charset="0"/>
                <a:cs typeface="Times New Roman" pitchFamily="18" charset="0"/>
              </a:rPr>
              <a:t>quantité de cytoplasme peut être variable, </a:t>
            </a:r>
            <a:endParaRPr lang="fr-FR" dirty="0" smtClean="0">
              <a:latin typeface="Times New Roman" pitchFamily="18" charset="0"/>
              <a:cs typeface="Times New Roman" pitchFamily="18" charset="0"/>
            </a:endParaRPr>
          </a:p>
          <a:p>
            <a:pPr>
              <a:buNone/>
            </a:pPr>
            <a:r>
              <a:rPr lang="fr-FR" dirty="0" smtClean="0">
                <a:latin typeface="Times New Roman" pitchFamily="18" charset="0"/>
                <a:cs typeface="Times New Roman" pitchFamily="18" charset="0"/>
              </a:rPr>
              <a:t>Les </a:t>
            </a:r>
            <a:r>
              <a:rPr lang="fr-FR" b="1" dirty="0">
                <a:latin typeface="Times New Roman" pitchFamily="18" charset="0"/>
                <a:cs typeface="Times New Roman" pitchFamily="18" charset="0"/>
              </a:rPr>
              <a:t>lymphocytes circulants normaux</a:t>
            </a:r>
            <a:r>
              <a:rPr lang="fr-FR" dirty="0">
                <a:latin typeface="Times New Roman" pitchFamily="18" charset="0"/>
                <a:cs typeface="Times New Roman" pitchFamily="18" charset="0"/>
              </a:rPr>
              <a:t> ont des diamètres </a:t>
            </a:r>
            <a:r>
              <a:rPr lang="fr-FR" b="1" dirty="0">
                <a:latin typeface="Times New Roman" pitchFamily="18" charset="0"/>
                <a:cs typeface="Times New Roman" pitchFamily="18" charset="0"/>
              </a:rPr>
              <a:t>inférieurs</a:t>
            </a:r>
            <a:r>
              <a:rPr lang="fr-FR" dirty="0">
                <a:latin typeface="Times New Roman" pitchFamily="18" charset="0"/>
                <a:cs typeface="Times New Roman" pitchFamily="18" charset="0"/>
              </a:rPr>
              <a:t> à ceux des </a:t>
            </a:r>
            <a:r>
              <a:rPr lang="fr-FR" b="1" dirty="0">
                <a:latin typeface="Times New Roman" pitchFamily="18" charset="0"/>
                <a:cs typeface="Times New Roman" pitchFamily="18" charset="0"/>
              </a:rPr>
              <a:t>neutrophiles</a:t>
            </a:r>
            <a:r>
              <a:rPr lang="fr-FR" dirty="0" smtClean="0">
                <a:latin typeface="Times New Roman" pitchFamily="18" charset="0"/>
                <a:cs typeface="Times New Roman" pitchFamily="18" charset="0"/>
              </a:rPr>
              <a:t>.</a:t>
            </a:r>
          </a:p>
          <a:p>
            <a:pPr>
              <a:buNone/>
            </a:pPr>
            <a:r>
              <a:rPr lang="fr-FR" dirty="0" smtClean="0">
                <a:latin typeface="Times New Roman" pitchFamily="18" charset="0"/>
                <a:cs typeface="Times New Roman" pitchFamily="18" charset="0"/>
              </a:rPr>
              <a:t>Chez </a:t>
            </a:r>
            <a:r>
              <a:rPr lang="fr-FR" b="1" dirty="0">
                <a:latin typeface="Times New Roman" pitchFamily="18" charset="0"/>
                <a:cs typeface="Times New Roman" pitchFamily="18" charset="0"/>
              </a:rPr>
              <a:t>les ruminants</a:t>
            </a:r>
            <a:r>
              <a:rPr lang="fr-FR" dirty="0">
                <a:latin typeface="Times New Roman" pitchFamily="18" charset="0"/>
                <a:cs typeface="Times New Roman" pitchFamily="18" charset="0"/>
              </a:rPr>
              <a:t>, les lymphocytes peuvent être de taille plus irrégulière et avoir des diamètres égaux à ceux des </a:t>
            </a:r>
            <a:r>
              <a:rPr lang="fr-FR" b="1" dirty="0" smtClean="0">
                <a:latin typeface="Times New Roman" pitchFamily="18" charset="0"/>
                <a:cs typeface="Times New Roman" pitchFamily="18" charset="0"/>
              </a:rPr>
              <a:t>neutrophiles</a:t>
            </a:r>
            <a:r>
              <a:rPr lang="fr-FR" dirty="0" smtClean="0">
                <a:latin typeface="Times New Roman" pitchFamily="18" charset="0"/>
                <a:cs typeface="Times New Roman" pitchFamily="18" charset="0"/>
              </a:rPr>
              <a:t>.</a:t>
            </a:r>
          </a:p>
          <a:p>
            <a:pPr>
              <a:buNone/>
            </a:pPr>
            <a:r>
              <a:rPr lang="fr-FR" dirty="0" smtClean="0">
                <a:latin typeface="Times New Roman" pitchFamily="18" charset="0"/>
                <a:cs typeface="Times New Roman" pitchFamily="18" charset="0"/>
              </a:rPr>
              <a:t>Les </a:t>
            </a:r>
            <a:r>
              <a:rPr lang="fr-FR" dirty="0">
                <a:latin typeface="Times New Roman" pitchFamily="18" charset="0"/>
                <a:cs typeface="Times New Roman" pitchFamily="18" charset="0"/>
              </a:rPr>
              <a:t>formes moins courantes de lymphocytes comprennent les lymphocytes réactifs et les lymphocytes </a:t>
            </a:r>
            <a:r>
              <a:rPr lang="fr-FR" dirty="0" smtClean="0">
                <a:latin typeface="Times New Roman" pitchFamily="18" charset="0"/>
                <a:cs typeface="Times New Roman" pitchFamily="18" charset="0"/>
              </a:rPr>
              <a:t>granulaires. </a:t>
            </a:r>
          </a:p>
          <a:p>
            <a:pPr>
              <a:buNone/>
            </a:pPr>
            <a:r>
              <a:rPr lang="fr-FR" dirty="0" smtClean="0">
                <a:latin typeface="Times New Roman" pitchFamily="18" charset="0"/>
                <a:cs typeface="Times New Roman" pitchFamily="18" charset="0"/>
              </a:rPr>
              <a:t>Les </a:t>
            </a:r>
            <a:r>
              <a:rPr lang="fr-FR" dirty="0">
                <a:latin typeface="Times New Roman" pitchFamily="18" charset="0"/>
                <a:cs typeface="Times New Roman" pitchFamily="18" charset="0"/>
              </a:rPr>
              <a:t>formes réactives sont probablement des cellules B capables de produire une immunoglobuline. Ils ont un </a:t>
            </a:r>
            <a:r>
              <a:rPr lang="fr-FR" b="1" dirty="0">
                <a:latin typeface="Times New Roman" pitchFamily="18" charset="0"/>
                <a:cs typeface="Times New Roman" pitchFamily="18" charset="0"/>
              </a:rPr>
              <a:t>cytoplasme intensément basophile</a:t>
            </a:r>
            <a:r>
              <a:rPr lang="fr-FR" dirty="0">
                <a:latin typeface="Times New Roman" pitchFamily="18" charset="0"/>
                <a:cs typeface="Times New Roman" pitchFamily="18" charset="0"/>
              </a:rPr>
              <a:t> et le </a:t>
            </a:r>
            <a:r>
              <a:rPr lang="fr-FR" b="1" dirty="0">
                <a:latin typeface="Times New Roman" pitchFamily="18" charset="0"/>
                <a:cs typeface="Times New Roman" pitchFamily="18" charset="0"/>
              </a:rPr>
              <a:t>noyau</a:t>
            </a:r>
            <a:r>
              <a:rPr lang="fr-FR" dirty="0">
                <a:latin typeface="Times New Roman" pitchFamily="18" charset="0"/>
                <a:cs typeface="Times New Roman" pitchFamily="18" charset="0"/>
              </a:rPr>
              <a:t> peut être de </a:t>
            </a:r>
            <a:r>
              <a:rPr lang="fr-FR" b="1" dirty="0">
                <a:latin typeface="Times New Roman" pitchFamily="18" charset="0"/>
                <a:cs typeface="Times New Roman" pitchFamily="18" charset="0"/>
              </a:rPr>
              <a:t>forme plus irrégulière</a:t>
            </a:r>
            <a:r>
              <a:rPr lang="fr-FR" dirty="0">
                <a:latin typeface="Times New Roman" pitchFamily="18" charset="0"/>
                <a:cs typeface="Times New Roman" pitchFamily="18" charset="0"/>
              </a:rPr>
              <a:t>. </a:t>
            </a:r>
            <a:endParaRPr lang="fr-FR" dirty="0" smtClean="0">
              <a:latin typeface="Times New Roman" pitchFamily="18" charset="0"/>
              <a:cs typeface="Times New Roman" pitchFamily="18" charset="0"/>
            </a:endParaRPr>
          </a:p>
          <a:p>
            <a:pPr>
              <a:buNone/>
            </a:pPr>
            <a:r>
              <a:rPr lang="fr-FR" dirty="0" smtClean="0">
                <a:latin typeface="Times New Roman" pitchFamily="18" charset="0"/>
                <a:cs typeface="Times New Roman" pitchFamily="18" charset="0"/>
              </a:rPr>
              <a:t>De </a:t>
            </a:r>
            <a:r>
              <a:rPr lang="fr-FR" dirty="0">
                <a:latin typeface="Times New Roman" pitchFamily="18" charset="0"/>
                <a:cs typeface="Times New Roman" pitchFamily="18" charset="0"/>
              </a:rPr>
              <a:t>plus, le noyau peut avoir une forme de fente ou d'</a:t>
            </a:r>
            <a:r>
              <a:rPr lang="fr-FR" b="1" dirty="0" err="1">
                <a:latin typeface="Times New Roman" pitchFamily="18" charset="0"/>
                <a:cs typeface="Times New Roman" pitchFamily="18" charset="0"/>
              </a:rPr>
              <a:t>amiboide</a:t>
            </a:r>
            <a:r>
              <a:rPr lang="fr-FR" dirty="0" smtClean="0">
                <a:latin typeface="Times New Roman" pitchFamily="18" charset="0"/>
                <a:cs typeface="Times New Roman" pitchFamily="18" charset="0"/>
              </a:rPr>
              <a:t>.</a:t>
            </a:r>
          </a:p>
          <a:p>
            <a:pPr>
              <a:buNone/>
            </a:pPr>
            <a:r>
              <a:rPr lang="fr-FR" dirty="0" smtClean="0">
                <a:latin typeface="Times New Roman" pitchFamily="18" charset="0"/>
                <a:cs typeface="Times New Roman" pitchFamily="18" charset="0"/>
              </a:rPr>
              <a:t>Les </a:t>
            </a:r>
            <a:r>
              <a:rPr lang="fr-FR" dirty="0">
                <a:latin typeface="Times New Roman" pitchFamily="18" charset="0"/>
                <a:cs typeface="Times New Roman" pitchFamily="18" charset="0"/>
              </a:rPr>
              <a:t>grands </a:t>
            </a:r>
            <a:r>
              <a:rPr lang="fr-FR" b="1" dirty="0">
                <a:latin typeface="Times New Roman" pitchFamily="18" charset="0"/>
                <a:cs typeface="Times New Roman" pitchFamily="18" charset="0"/>
              </a:rPr>
              <a:t>lymphocytes réactifs</a:t>
            </a:r>
            <a:r>
              <a:rPr lang="fr-FR" dirty="0">
                <a:latin typeface="Times New Roman" pitchFamily="18" charset="0"/>
                <a:cs typeface="Times New Roman" pitchFamily="18" charset="0"/>
              </a:rPr>
              <a:t> sont observés normalement chez les juvéniles de la plupart des espèces</a:t>
            </a:r>
            <a:r>
              <a:rPr lang="fr-FR" dirty="0" smtClean="0">
                <a:latin typeface="Times New Roman" pitchFamily="18" charset="0"/>
                <a:cs typeface="Times New Roman" pitchFamily="18" charset="0"/>
              </a:rPr>
              <a:t>.</a:t>
            </a:r>
          </a:p>
          <a:p>
            <a:pPr>
              <a:buNone/>
            </a:pPr>
            <a:r>
              <a:rPr lang="fr-FR" dirty="0" smtClean="0">
                <a:latin typeface="Times New Roman" pitchFamily="18" charset="0"/>
                <a:cs typeface="Times New Roman" pitchFamily="18" charset="0"/>
              </a:rPr>
              <a:t>Les </a:t>
            </a:r>
            <a:r>
              <a:rPr lang="fr-FR" b="1" dirty="0">
                <a:latin typeface="Times New Roman" pitchFamily="18" charset="0"/>
                <a:cs typeface="Times New Roman" pitchFamily="18" charset="0"/>
              </a:rPr>
              <a:t>lymphocytes granulaires</a:t>
            </a:r>
            <a:r>
              <a:rPr lang="fr-FR" dirty="0">
                <a:latin typeface="Times New Roman" pitchFamily="18" charset="0"/>
                <a:cs typeface="Times New Roman" pitchFamily="18" charset="0"/>
              </a:rPr>
              <a:t> ont un petit nombre de </a:t>
            </a:r>
            <a:r>
              <a:rPr lang="fr-FR" b="1" dirty="0">
                <a:latin typeface="Times New Roman" pitchFamily="18" charset="0"/>
                <a:cs typeface="Times New Roman" pitchFamily="18" charset="0"/>
              </a:rPr>
              <a:t>granules rose-violet</a:t>
            </a:r>
            <a:r>
              <a:rPr lang="fr-FR" dirty="0">
                <a:latin typeface="Times New Roman" pitchFamily="18" charset="0"/>
                <a:cs typeface="Times New Roman" pitchFamily="18" charset="0"/>
              </a:rPr>
              <a:t>. Ce sont de gros lymphocytes granulaires, dont certains seraient des </a:t>
            </a:r>
            <a:r>
              <a:rPr lang="fr-FR" b="1" dirty="0">
                <a:latin typeface="Times New Roman" pitchFamily="18" charset="0"/>
                <a:cs typeface="Times New Roman" pitchFamily="18" charset="0"/>
              </a:rPr>
              <a:t>tueurs naturels</a:t>
            </a:r>
            <a:r>
              <a:rPr lang="fr-FR" dirty="0">
                <a:latin typeface="Times New Roman" pitchFamily="18" charset="0"/>
                <a:cs typeface="Times New Roman" pitchFamily="18" charset="0"/>
              </a:rPr>
              <a:t> ou des lymphocytes T</a:t>
            </a:r>
            <a:r>
              <a:rPr lang="fr-FR" dirty="0" smtClean="0">
                <a:latin typeface="Times New Roman" pitchFamily="18" charset="0"/>
                <a:cs typeface="Times New Roman" pitchFamily="18" charset="0"/>
              </a:rPr>
              <a:t>.</a:t>
            </a:r>
          </a:p>
          <a:p>
            <a:pPr>
              <a:buNone/>
            </a:pPr>
            <a:r>
              <a:rPr lang="fr-FR" dirty="0" smtClean="0">
                <a:latin typeface="Times New Roman" pitchFamily="18" charset="0"/>
                <a:cs typeface="Times New Roman" pitchFamily="18" charset="0"/>
              </a:rPr>
              <a:t>Les </a:t>
            </a:r>
            <a:r>
              <a:rPr lang="fr-FR" dirty="0">
                <a:latin typeface="Times New Roman" pitchFamily="18" charset="0"/>
                <a:cs typeface="Times New Roman" pitchFamily="18" charset="0"/>
              </a:rPr>
              <a:t>lymphocytes à gros granules sont le plus souvent observés dans le sang de ruminant normal.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214290"/>
            <a:ext cx="3214710" cy="6429420"/>
          </a:xfrm>
        </p:spPr>
        <p:txBody>
          <a:bodyPr>
            <a:normAutofit fontScale="85000" lnSpcReduction="10000"/>
          </a:bodyPr>
          <a:lstStyle/>
          <a:p>
            <a:pPr>
              <a:buNone/>
            </a:pPr>
            <a:r>
              <a:rPr lang="fr-FR" sz="2000" b="1" dirty="0">
                <a:latin typeface="Times New Roman" pitchFamily="18" charset="0"/>
                <a:cs typeface="Times New Roman" pitchFamily="18" charset="0"/>
              </a:rPr>
              <a:t>Les</a:t>
            </a:r>
            <a:r>
              <a:rPr lang="fr-FR" sz="2000" dirty="0">
                <a:latin typeface="Times New Roman" pitchFamily="18" charset="0"/>
                <a:cs typeface="Times New Roman" pitchFamily="18" charset="0"/>
              </a:rPr>
              <a:t> </a:t>
            </a:r>
            <a:r>
              <a:rPr lang="fr-FR" sz="2000" b="1" dirty="0">
                <a:latin typeface="Times New Roman" pitchFamily="18" charset="0"/>
                <a:cs typeface="Times New Roman" pitchFamily="18" charset="0"/>
              </a:rPr>
              <a:t>variations dans les lymphocytes sont moins fréquentes dans le sang</a:t>
            </a:r>
            <a:r>
              <a:rPr lang="fr-FR" sz="2000" dirty="0" smtClean="0">
                <a:latin typeface="Times New Roman" pitchFamily="18" charset="0"/>
                <a:cs typeface="Times New Roman" pitchFamily="18" charset="0"/>
              </a:rPr>
              <a:t>.</a:t>
            </a:r>
          </a:p>
          <a:p>
            <a:pPr>
              <a:buNone/>
            </a:pPr>
            <a:r>
              <a:rPr lang="fr-FR" sz="2000" dirty="0" smtClean="0">
                <a:latin typeface="Times New Roman" pitchFamily="18" charset="0"/>
                <a:cs typeface="Times New Roman" pitchFamily="18" charset="0"/>
              </a:rPr>
              <a:t>Le </a:t>
            </a:r>
            <a:r>
              <a:rPr lang="fr-FR" sz="2000" dirty="0">
                <a:latin typeface="Times New Roman" pitchFamily="18" charset="0"/>
                <a:cs typeface="Times New Roman" pitchFamily="18" charset="0"/>
              </a:rPr>
              <a:t>lymphocyte réactif (</a:t>
            </a:r>
            <a:r>
              <a:rPr lang="fr-FR" sz="2000" b="1" dirty="0">
                <a:latin typeface="Times New Roman" pitchFamily="18" charset="0"/>
                <a:cs typeface="Times New Roman" pitchFamily="18" charset="0"/>
              </a:rPr>
              <a:t>flèche) </a:t>
            </a:r>
            <a:r>
              <a:rPr lang="fr-FR" sz="2000" dirty="0">
                <a:latin typeface="Times New Roman" pitchFamily="18" charset="0"/>
                <a:cs typeface="Times New Roman" pitchFamily="18" charset="0"/>
              </a:rPr>
              <a:t>est caractérisé par le </a:t>
            </a:r>
            <a:r>
              <a:rPr lang="fr-FR" sz="2000" b="1" dirty="0">
                <a:latin typeface="Times New Roman" pitchFamily="18" charset="0"/>
                <a:cs typeface="Times New Roman" pitchFamily="18" charset="0"/>
              </a:rPr>
              <a:t>cytoplasme bleu royal</a:t>
            </a:r>
            <a:r>
              <a:rPr lang="fr-FR" sz="2000" dirty="0">
                <a:latin typeface="Times New Roman" pitchFamily="18" charset="0"/>
                <a:cs typeface="Times New Roman" pitchFamily="18" charset="0"/>
              </a:rPr>
              <a:t>. </a:t>
            </a:r>
            <a:endParaRPr lang="fr-FR" sz="2000" dirty="0" smtClean="0">
              <a:latin typeface="Times New Roman" pitchFamily="18" charset="0"/>
              <a:cs typeface="Times New Roman" pitchFamily="18" charset="0"/>
            </a:endParaRPr>
          </a:p>
          <a:p>
            <a:pPr>
              <a:buNone/>
            </a:pPr>
            <a:r>
              <a:rPr lang="fr-FR" sz="2000" dirty="0" smtClean="0">
                <a:latin typeface="Times New Roman" pitchFamily="18" charset="0"/>
                <a:cs typeface="Times New Roman" pitchFamily="18" charset="0"/>
              </a:rPr>
              <a:t>Sa </a:t>
            </a:r>
            <a:r>
              <a:rPr lang="fr-FR" sz="2000" dirty="0">
                <a:latin typeface="Times New Roman" pitchFamily="18" charset="0"/>
                <a:cs typeface="Times New Roman" pitchFamily="18" charset="0"/>
              </a:rPr>
              <a:t>forme nucléaire peut être irrégulière, souvent avec une indentation ou une fente</a:t>
            </a:r>
            <a:r>
              <a:rPr lang="fr-FR" sz="2000" dirty="0" smtClean="0">
                <a:latin typeface="Times New Roman" pitchFamily="18" charset="0"/>
                <a:cs typeface="Times New Roman" pitchFamily="18" charset="0"/>
              </a:rPr>
              <a:t>.</a:t>
            </a:r>
          </a:p>
          <a:p>
            <a:pPr>
              <a:buNone/>
            </a:pPr>
            <a:r>
              <a:rPr lang="fr-FR" sz="2000" dirty="0" smtClean="0">
                <a:latin typeface="Times New Roman" pitchFamily="18" charset="0"/>
                <a:cs typeface="Times New Roman" pitchFamily="18" charset="0"/>
              </a:rPr>
              <a:t>Les </a:t>
            </a:r>
            <a:r>
              <a:rPr lang="fr-FR" sz="2000" dirty="0">
                <a:latin typeface="Times New Roman" pitchFamily="18" charset="0"/>
                <a:cs typeface="Times New Roman" pitchFamily="18" charset="0"/>
              </a:rPr>
              <a:t>grands lymphocytes granulaires (</a:t>
            </a:r>
            <a:r>
              <a:rPr lang="fr-FR" sz="2000" b="1" dirty="0">
                <a:latin typeface="Times New Roman" pitchFamily="18" charset="0"/>
                <a:cs typeface="Times New Roman" pitchFamily="18" charset="0"/>
              </a:rPr>
              <a:t>têtes de flèches</a:t>
            </a:r>
            <a:r>
              <a:rPr lang="fr-FR" sz="2000" dirty="0">
                <a:latin typeface="Times New Roman" pitchFamily="18" charset="0"/>
                <a:cs typeface="Times New Roman" pitchFamily="18" charset="0"/>
              </a:rPr>
              <a:t>) ont une quantité accrue de cytoplasme taché de lumière, avec une dispersion éparse de granules </a:t>
            </a:r>
            <a:r>
              <a:rPr lang="fr-FR" sz="2000" dirty="0" err="1">
                <a:latin typeface="Times New Roman" pitchFamily="18" charset="0"/>
                <a:cs typeface="Times New Roman" pitchFamily="18" charset="0"/>
              </a:rPr>
              <a:t>azurophiles</a:t>
            </a:r>
            <a:r>
              <a:rPr lang="fr-FR" sz="2000" dirty="0">
                <a:latin typeface="Times New Roman" pitchFamily="18" charset="0"/>
                <a:cs typeface="Times New Roman" pitchFamily="18" charset="0"/>
              </a:rPr>
              <a:t>. </a:t>
            </a:r>
            <a:endParaRPr lang="fr-FR" sz="2000" dirty="0" smtClean="0">
              <a:latin typeface="Times New Roman" pitchFamily="18" charset="0"/>
              <a:cs typeface="Times New Roman" pitchFamily="18" charset="0"/>
            </a:endParaRPr>
          </a:p>
          <a:p>
            <a:pPr>
              <a:buNone/>
            </a:pPr>
            <a:r>
              <a:rPr lang="fr-FR" sz="2000" dirty="0" smtClean="0">
                <a:latin typeface="Times New Roman" pitchFamily="18" charset="0"/>
                <a:cs typeface="Times New Roman" pitchFamily="18" charset="0"/>
              </a:rPr>
              <a:t>Les </a:t>
            </a:r>
            <a:r>
              <a:rPr lang="fr-FR" sz="2000" dirty="0">
                <a:latin typeface="Times New Roman" pitchFamily="18" charset="0"/>
                <a:cs typeface="Times New Roman" pitchFamily="18" charset="0"/>
              </a:rPr>
              <a:t>granules peuvent varier en taille. </a:t>
            </a:r>
            <a:endParaRPr lang="fr-FR" sz="2000" dirty="0" smtClean="0">
              <a:latin typeface="Times New Roman" pitchFamily="18" charset="0"/>
              <a:cs typeface="Times New Roman" pitchFamily="18" charset="0"/>
            </a:endParaRPr>
          </a:p>
          <a:p>
            <a:pPr>
              <a:buNone/>
            </a:pPr>
            <a:endParaRPr lang="fr-FR" sz="2000" dirty="0" smtClean="0">
              <a:latin typeface="Times New Roman" pitchFamily="18" charset="0"/>
              <a:cs typeface="Times New Roman" pitchFamily="18" charset="0"/>
            </a:endParaRPr>
          </a:p>
          <a:p>
            <a:pPr>
              <a:buNone/>
            </a:pPr>
            <a:r>
              <a:rPr lang="fr-FR" sz="2000" dirty="0" smtClean="0">
                <a:latin typeface="Times New Roman" pitchFamily="18" charset="0"/>
                <a:cs typeface="Times New Roman" pitchFamily="18" charset="0"/>
              </a:rPr>
              <a:t>Les </a:t>
            </a:r>
            <a:r>
              <a:rPr lang="fr-FR" sz="2000" dirty="0">
                <a:latin typeface="Times New Roman" pitchFamily="18" charset="0"/>
                <a:cs typeface="Times New Roman" pitchFamily="18" charset="0"/>
              </a:rPr>
              <a:t>lymphocytes à gros grains sont le plus souvent observés chez les </a:t>
            </a:r>
            <a:r>
              <a:rPr lang="fr-FR" sz="2000" b="1" dirty="0">
                <a:latin typeface="Times New Roman" pitchFamily="18" charset="0"/>
                <a:cs typeface="Times New Roman" pitchFamily="18" charset="0"/>
              </a:rPr>
              <a:t>ruminants normaux</a:t>
            </a:r>
            <a:r>
              <a:rPr lang="fr-FR" sz="2000" dirty="0" smtClean="0">
                <a:latin typeface="Times New Roman" pitchFamily="18" charset="0"/>
                <a:cs typeface="Times New Roman" pitchFamily="18" charset="0"/>
              </a:rPr>
              <a:t>.</a:t>
            </a:r>
          </a:p>
          <a:p>
            <a:pPr>
              <a:buNone/>
            </a:pPr>
            <a:endParaRPr lang="fr-FR" sz="2000" dirty="0">
              <a:latin typeface="Times New Roman" pitchFamily="18" charset="0"/>
              <a:cs typeface="Times New Roman" pitchFamily="18" charset="0"/>
            </a:endParaRPr>
          </a:p>
          <a:p>
            <a:pPr>
              <a:buNone/>
            </a:pPr>
            <a:endParaRPr lang="fr-FR" sz="2000" dirty="0" smtClean="0">
              <a:latin typeface="Times New Roman" pitchFamily="18" charset="0"/>
              <a:cs typeface="Times New Roman" pitchFamily="18" charset="0"/>
            </a:endParaRPr>
          </a:p>
          <a:p>
            <a:pPr>
              <a:buNone/>
            </a:pPr>
            <a:r>
              <a:rPr lang="fr-FR" sz="2000" dirty="0" smtClean="0">
                <a:latin typeface="Times New Roman" pitchFamily="18" charset="0"/>
                <a:cs typeface="Times New Roman" pitchFamily="18" charset="0"/>
              </a:rPr>
              <a:t>(</a:t>
            </a:r>
            <a:r>
              <a:rPr lang="fr-FR" sz="2000" b="1" dirty="0">
                <a:latin typeface="Times New Roman" pitchFamily="18" charset="0"/>
                <a:cs typeface="Times New Roman" pitchFamily="18" charset="0"/>
              </a:rPr>
              <a:t>Coloration de Wright -</a:t>
            </a:r>
            <a:r>
              <a:rPr lang="fr-FR" sz="2000" b="1" dirty="0" smtClean="0">
                <a:latin typeface="Times New Roman" pitchFamily="18" charset="0"/>
                <a:cs typeface="Times New Roman" pitchFamily="18" charset="0"/>
              </a:rPr>
              <a:t> </a:t>
            </a:r>
            <a:r>
              <a:rPr lang="fr-FR" sz="2000" b="1" dirty="0" err="1">
                <a:latin typeface="Times New Roman" pitchFamily="18" charset="0"/>
                <a:cs typeface="Times New Roman" pitchFamily="18" charset="0"/>
              </a:rPr>
              <a:t>Giemsa</a:t>
            </a:r>
            <a:r>
              <a:rPr lang="fr-FR" sz="2000" b="1" dirty="0">
                <a:latin typeface="Times New Roman" pitchFamily="18" charset="0"/>
                <a:cs typeface="Times New Roman" pitchFamily="18" charset="0"/>
              </a:rPr>
              <a:t>, fort grossissement</a:t>
            </a:r>
            <a:r>
              <a:rPr lang="fr-FR" sz="2000" dirty="0">
                <a:latin typeface="Times New Roman" pitchFamily="18" charset="0"/>
                <a:cs typeface="Times New Roman" pitchFamily="18" charset="0"/>
              </a:rPr>
              <a:t>)</a:t>
            </a:r>
          </a:p>
        </p:txBody>
      </p:sp>
      <p:pic>
        <p:nvPicPr>
          <p:cNvPr id="4" name="Image 3"/>
          <p:cNvPicPr/>
          <p:nvPr/>
        </p:nvPicPr>
        <p:blipFill>
          <a:blip r:embed="rId2"/>
          <a:srcRect/>
          <a:stretch>
            <a:fillRect/>
          </a:stretch>
        </p:blipFill>
        <p:spPr bwMode="auto">
          <a:xfrm>
            <a:off x="3383280" y="500042"/>
            <a:ext cx="5760720" cy="46033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786874" cy="1143000"/>
          </a:xfrm>
        </p:spPr>
        <p:txBody>
          <a:bodyPr>
            <a:noAutofit/>
          </a:bodyPr>
          <a:lstStyle/>
          <a:p>
            <a:pPr algn="l"/>
            <a:r>
              <a:rPr lang="fr-FR" sz="2800" b="1" dirty="0">
                <a:latin typeface="Times New Roman" pitchFamily="18" charset="0"/>
                <a:cs typeface="Times New Roman" pitchFamily="18" charset="0"/>
              </a:rPr>
              <a:t>Tableau :</a:t>
            </a:r>
            <a:r>
              <a:rPr lang="fr-FR" sz="2800" dirty="0">
                <a:latin typeface="Times New Roman" pitchFamily="18" charset="0"/>
                <a:cs typeface="Times New Roman" pitchFamily="18" charset="0"/>
              </a:rPr>
              <a:t> Intervalles de référence pour les concentrations absolues de leucocytes chez les espèces d’animaux domestiques courantes.</a:t>
            </a:r>
          </a:p>
        </p:txBody>
      </p:sp>
      <p:pic>
        <p:nvPicPr>
          <p:cNvPr id="4" name="Espace réservé du contenu 3"/>
          <p:cNvPicPr>
            <a:picLocks noGrp="1"/>
          </p:cNvPicPr>
          <p:nvPr>
            <p:ph idx="1"/>
          </p:nvPr>
        </p:nvPicPr>
        <p:blipFill>
          <a:blip r:embed="rId2"/>
          <a:srcRect/>
          <a:stretch>
            <a:fillRect/>
          </a:stretch>
        </p:blipFill>
        <p:spPr bwMode="auto">
          <a:xfrm>
            <a:off x="285720" y="1928802"/>
            <a:ext cx="8643998" cy="4000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normAutofit/>
          </a:bodyPr>
          <a:lstStyle/>
          <a:p>
            <a:r>
              <a:rPr lang="fr-FR" sz="3200" b="1" dirty="0" smtClean="0">
                <a:latin typeface="Times New Roman" pitchFamily="18" charset="0"/>
                <a:cs typeface="Times New Roman" pitchFamily="18" charset="0"/>
              </a:rPr>
              <a:t>2- Les leucocytes des oiseaux</a:t>
            </a:r>
            <a:endParaRPr lang="fr-FR" sz="3200" dirty="0"/>
          </a:p>
        </p:txBody>
      </p:sp>
      <p:sp>
        <p:nvSpPr>
          <p:cNvPr id="3" name="Espace réservé du contenu 2"/>
          <p:cNvSpPr>
            <a:spLocks noGrp="1"/>
          </p:cNvSpPr>
          <p:nvPr>
            <p:ph idx="1"/>
          </p:nvPr>
        </p:nvSpPr>
        <p:spPr>
          <a:xfrm>
            <a:off x="214282" y="1142984"/>
            <a:ext cx="8715436" cy="5429288"/>
          </a:xfrm>
        </p:spPr>
        <p:txBody>
          <a:bodyPr>
            <a:normAutofit/>
          </a:bodyPr>
          <a:lstStyle/>
          <a:p>
            <a:pPr>
              <a:lnSpc>
                <a:spcPct val="150000"/>
              </a:lnSpc>
              <a:buNone/>
            </a:pPr>
            <a:r>
              <a:rPr lang="fr-FR" sz="2400" dirty="0">
                <a:latin typeface="Times New Roman" pitchFamily="18" charset="0"/>
                <a:cs typeface="Times New Roman" pitchFamily="18" charset="0"/>
              </a:rPr>
              <a:t>La </a:t>
            </a:r>
            <a:r>
              <a:rPr lang="fr-FR" sz="2400" b="1" dirty="0">
                <a:latin typeface="Times New Roman" pitchFamily="18" charset="0"/>
                <a:cs typeface="Times New Roman" pitchFamily="18" charset="0"/>
              </a:rPr>
              <a:t>leucopoïèse</a:t>
            </a:r>
            <a:r>
              <a:rPr lang="fr-FR" sz="2400" dirty="0">
                <a:latin typeface="Times New Roman" pitchFamily="18" charset="0"/>
                <a:cs typeface="Times New Roman" pitchFamily="18" charset="0"/>
              </a:rPr>
              <a:t> chez les </a:t>
            </a:r>
            <a:r>
              <a:rPr lang="fr-FR" sz="2400" b="1" dirty="0">
                <a:latin typeface="Times New Roman" pitchFamily="18" charset="0"/>
                <a:cs typeface="Times New Roman" pitchFamily="18" charset="0"/>
              </a:rPr>
              <a:t>oiseaux normaux</a:t>
            </a:r>
            <a:r>
              <a:rPr lang="fr-FR" sz="2400" dirty="0">
                <a:latin typeface="Times New Roman" pitchFamily="18" charset="0"/>
                <a:cs typeface="Times New Roman" pitchFamily="18" charset="0"/>
              </a:rPr>
              <a:t> semble être semblable à celle chez les </a:t>
            </a:r>
            <a:r>
              <a:rPr lang="fr-FR" sz="2400" b="1" dirty="0">
                <a:latin typeface="Times New Roman" pitchFamily="18" charset="0"/>
                <a:cs typeface="Times New Roman" pitchFamily="18" charset="0"/>
              </a:rPr>
              <a:t>mammifères</a:t>
            </a:r>
            <a:r>
              <a:rPr lang="fr-FR" sz="2400" dirty="0">
                <a:latin typeface="Times New Roman" pitchFamily="18" charset="0"/>
                <a:cs typeface="Times New Roman" pitchFamily="18" charset="0"/>
              </a:rPr>
              <a:t>, en ce sens que les leucocytes ne sont libérés dans la circulation périphérique que lorsqu'ils sont matures</a:t>
            </a:r>
            <a:r>
              <a:rPr lang="fr-FR" sz="2400" dirty="0" smtClean="0">
                <a:latin typeface="Times New Roman" pitchFamily="18" charset="0"/>
                <a:cs typeface="Times New Roman" pitchFamily="18" charset="0"/>
              </a:rPr>
              <a:t>.</a:t>
            </a:r>
          </a:p>
          <a:p>
            <a:pPr>
              <a:lnSpc>
                <a:spcPct val="150000"/>
              </a:lnSpc>
              <a:buNone/>
            </a:pPr>
            <a:r>
              <a:rPr lang="fr-FR" sz="2400" dirty="0" smtClean="0">
                <a:latin typeface="Times New Roman" pitchFamily="18" charset="0"/>
                <a:cs typeface="Times New Roman" pitchFamily="18" charset="0"/>
              </a:rPr>
              <a:t>Les </a:t>
            </a:r>
            <a:r>
              <a:rPr lang="fr-FR" sz="2400" b="1" dirty="0">
                <a:latin typeface="Times New Roman" pitchFamily="18" charset="0"/>
                <a:cs typeface="Times New Roman" pitchFamily="18" charset="0"/>
              </a:rPr>
              <a:t>leucocytes dans le sang aviaire</a:t>
            </a:r>
            <a:r>
              <a:rPr lang="fr-FR" sz="2400" dirty="0">
                <a:latin typeface="Times New Roman" pitchFamily="18" charset="0"/>
                <a:cs typeface="Times New Roman" pitchFamily="18" charset="0"/>
              </a:rPr>
              <a:t> comprennent les </a:t>
            </a:r>
            <a:r>
              <a:rPr lang="fr-FR" sz="2400" b="1" dirty="0">
                <a:latin typeface="Times New Roman" pitchFamily="18" charset="0"/>
                <a:cs typeface="Times New Roman" pitchFamily="18" charset="0"/>
              </a:rPr>
              <a:t>lymphocytes</a:t>
            </a:r>
            <a:r>
              <a:rPr lang="fr-FR" sz="2400" dirty="0">
                <a:latin typeface="Times New Roman" pitchFamily="18" charset="0"/>
                <a:cs typeface="Times New Roman" pitchFamily="18" charset="0"/>
              </a:rPr>
              <a:t>, les </a:t>
            </a:r>
            <a:r>
              <a:rPr lang="fr-FR" sz="2400" b="1" dirty="0">
                <a:latin typeface="Times New Roman" pitchFamily="18" charset="0"/>
                <a:cs typeface="Times New Roman" pitchFamily="18" charset="0"/>
              </a:rPr>
              <a:t>monocytes</a:t>
            </a:r>
            <a:r>
              <a:rPr lang="fr-FR" sz="2400" dirty="0">
                <a:latin typeface="Times New Roman" pitchFamily="18" charset="0"/>
                <a:cs typeface="Times New Roman" pitchFamily="18" charset="0"/>
              </a:rPr>
              <a:t> et les </a:t>
            </a:r>
            <a:r>
              <a:rPr lang="fr-FR" sz="2400" b="1" dirty="0">
                <a:latin typeface="Times New Roman" pitchFamily="18" charset="0"/>
                <a:cs typeface="Times New Roman" pitchFamily="18" charset="0"/>
              </a:rPr>
              <a:t>granulocytes</a:t>
            </a:r>
            <a:r>
              <a:rPr lang="fr-FR" sz="2400" dirty="0" smtClean="0">
                <a:latin typeface="Times New Roman" pitchFamily="18" charset="0"/>
                <a:cs typeface="Times New Roman" pitchFamily="18" charset="0"/>
              </a:rPr>
              <a:t>.</a:t>
            </a:r>
          </a:p>
          <a:p>
            <a:pPr>
              <a:lnSpc>
                <a:spcPct val="150000"/>
              </a:lnSpc>
              <a:buNone/>
            </a:pPr>
            <a:r>
              <a:rPr lang="fr-FR" sz="2400" dirty="0" smtClean="0">
                <a:latin typeface="Times New Roman" pitchFamily="18" charset="0"/>
                <a:cs typeface="Times New Roman" pitchFamily="18" charset="0"/>
              </a:rPr>
              <a:t>Les </a:t>
            </a:r>
            <a:r>
              <a:rPr lang="fr-FR" sz="2400" b="1" dirty="0">
                <a:latin typeface="Times New Roman" pitchFamily="18" charset="0"/>
                <a:cs typeface="Times New Roman" pitchFamily="18" charset="0"/>
              </a:rPr>
              <a:t>granulocytes</a:t>
            </a:r>
            <a:r>
              <a:rPr lang="fr-FR" sz="2400" dirty="0">
                <a:latin typeface="Times New Roman" pitchFamily="18" charset="0"/>
                <a:cs typeface="Times New Roman" pitchFamily="18" charset="0"/>
              </a:rPr>
              <a:t> sont classés en </a:t>
            </a:r>
            <a:r>
              <a:rPr lang="fr-FR" sz="2400" b="1" dirty="0">
                <a:latin typeface="Times New Roman" pitchFamily="18" charset="0"/>
                <a:cs typeface="Times New Roman" pitchFamily="18" charset="0"/>
              </a:rPr>
              <a:t>hétérophiles</a:t>
            </a:r>
            <a:r>
              <a:rPr lang="fr-FR" sz="2400" dirty="0">
                <a:latin typeface="Times New Roman" pitchFamily="18" charset="0"/>
                <a:cs typeface="Times New Roman" pitchFamily="18" charset="0"/>
              </a:rPr>
              <a:t>, </a:t>
            </a:r>
            <a:r>
              <a:rPr lang="fr-FR" sz="2400" b="1" dirty="0">
                <a:latin typeface="Times New Roman" pitchFamily="18" charset="0"/>
                <a:cs typeface="Times New Roman" pitchFamily="18" charset="0"/>
              </a:rPr>
              <a:t>éosinophiles</a:t>
            </a:r>
            <a:r>
              <a:rPr lang="fr-FR" sz="2400" dirty="0">
                <a:latin typeface="Times New Roman" pitchFamily="18" charset="0"/>
                <a:cs typeface="Times New Roman" pitchFamily="18" charset="0"/>
              </a:rPr>
              <a:t> et </a:t>
            </a:r>
            <a:r>
              <a:rPr lang="fr-FR" sz="2400" b="1" dirty="0">
                <a:latin typeface="Times New Roman" pitchFamily="18" charset="0"/>
                <a:cs typeface="Times New Roman" pitchFamily="18" charset="0"/>
              </a:rPr>
              <a:t>basophiles</a:t>
            </a:r>
            <a:r>
              <a:rPr lang="fr-FR" sz="2400" dirty="0">
                <a:latin typeface="Times New Roman" pitchFamily="18" charset="0"/>
                <a:cs typeface="Times New Roman" pitchFamily="18" charset="0"/>
              </a:rPr>
              <a:t>. </a:t>
            </a:r>
            <a:endParaRPr lang="fr-FR"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latin typeface="Times New Roman" pitchFamily="18" charset="0"/>
                <a:cs typeface="Times New Roman" pitchFamily="18" charset="0"/>
              </a:rPr>
              <a:t>Les hétérophiles</a:t>
            </a:r>
            <a:r>
              <a:rPr lang="fr-FR" sz="3200" dirty="0" smtClean="0">
                <a:latin typeface="Times New Roman" pitchFamily="18" charset="0"/>
                <a:cs typeface="Times New Roman" pitchFamily="18" charset="0"/>
              </a:rPr>
              <a:t> </a:t>
            </a:r>
            <a:endParaRPr lang="fr-FR" sz="3200" dirty="0"/>
          </a:p>
        </p:txBody>
      </p:sp>
      <p:sp>
        <p:nvSpPr>
          <p:cNvPr id="3" name="Espace réservé du contenu 2"/>
          <p:cNvSpPr>
            <a:spLocks noGrp="1"/>
          </p:cNvSpPr>
          <p:nvPr>
            <p:ph idx="1"/>
          </p:nvPr>
        </p:nvSpPr>
        <p:spPr>
          <a:xfrm>
            <a:off x="214282" y="1600201"/>
            <a:ext cx="8715436" cy="2971808"/>
          </a:xfrm>
        </p:spPr>
        <p:txBody>
          <a:bodyPr/>
          <a:lstStyle/>
          <a:p>
            <a:pPr>
              <a:buNone/>
            </a:pPr>
            <a:endParaRPr lang="fr-FR" sz="2400" b="1" dirty="0" smtClean="0">
              <a:latin typeface="Times New Roman" pitchFamily="18" charset="0"/>
              <a:cs typeface="Times New Roman" pitchFamily="18" charset="0"/>
            </a:endParaRPr>
          </a:p>
          <a:p>
            <a:pPr>
              <a:buNone/>
            </a:pPr>
            <a:r>
              <a:rPr lang="fr-FR" sz="2400" b="1" dirty="0" smtClean="0">
                <a:latin typeface="Times New Roman" pitchFamily="18" charset="0"/>
                <a:cs typeface="Times New Roman" pitchFamily="18" charset="0"/>
              </a:rPr>
              <a:t>Les </a:t>
            </a:r>
            <a:r>
              <a:rPr lang="fr-FR" sz="2400" b="1" dirty="0">
                <a:latin typeface="Times New Roman" pitchFamily="18" charset="0"/>
                <a:cs typeface="Times New Roman" pitchFamily="18" charset="0"/>
              </a:rPr>
              <a:t>hétérophiles</a:t>
            </a:r>
            <a:r>
              <a:rPr lang="fr-FR" sz="2400" dirty="0">
                <a:latin typeface="Times New Roman" pitchFamily="18" charset="0"/>
                <a:cs typeface="Times New Roman" pitchFamily="18" charset="0"/>
              </a:rPr>
              <a:t> </a:t>
            </a:r>
            <a:r>
              <a:rPr lang="fr-FR" sz="2400" dirty="0" smtClean="0">
                <a:latin typeface="Times New Roman" pitchFamily="18" charset="0"/>
                <a:cs typeface="Times New Roman" pitchFamily="18" charset="0"/>
              </a:rPr>
              <a:t>sont les granulocytes </a:t>
            </a:r>
            <a:r>
              <a:rPr lang="fr-FR" sz="2400" b="1" dirty="0" smtClean="0">
                <a:latin typeface="Times New Roman" pitchFamily="18" charset="0"/>
                <a:cs typeface="Times New Roman" pitchFamily="18" charset="0"/>
              </a:rPr>
              <a:t>les plus abondants </a:t>
            </a:r>
            <a:r>
              <a:rPr lang="fr-FR" sz="2400" dirty="0" smtClean="0">
                <a:latin typeface="Times New Roman" pitchFamily="18" charset="0"/>
                <a:cs typeface="Times New Roman" pitchFamily="18" charset="0"/>
              </a:rPr>
              <a:t>chez la plupart des oiseaux.</a:t>
            </a:r>
          </a:p>
          <a:p>
            <a:pPr>
              <a:buNone/>
            </a:pPr>
            <a:r>
              <a:rPr lang="fr-FR" sz="2400" dirty="0" smtClean="0">
                <a:latin typeface="Times New Roman" pitchFamily="18" charset="0"/>
                <a:cs typeface="Times New Roman" pitchFamily="18" charset="0"/>
              </a:rPr>
              <a:t>Le </a:t>
            </a:r>
            <a:r>
              <a:rPr lang="fr-FR" sz="2400" b="1" dirty="0" smtClean="0">
                <a:latin typeface="Times New Roman" pitchFamily="18" charset="0"/>
                <a:cs typeface="Times New Roman" pitchFamily="18" charset="0"/>
              </a:rPr>
              <a:t>cytoplasme</a:t>
            </a:r>
            <a:r>
              <a:rPr lang="fr-FR" sz="2400" dirty="0" smtClean="0">
                <a:latin typeface="Times New Roman" pitchFamily="18" charset="0"/>
                <a:cs typeface="Times New Roman" pitchFamily="18" charset="0"/>
              </a:rPr>
              <a:t> des hétérophiles matures normaux est </a:t>
            </a:r>
            <a:r>
              <a:rPr lang="fr-FR" sz="2400" b="1" dirty="0" smtClean="0">
                <a:latin typeface="Times New Roman" pitchFamily="18" charset="0"/>
                <a:cs typeface="Times New Roman" pitchFamily="18" charset="0"/>
              </a:rPr>
              <a:t>incolore</a:t>
            </a:r>
            <a:r>
              <a:rPr lang="fr-FR" sz="2400" dirty="0" smtClean="0">
                <a:latin typeface="Times New Roman" pitchFamily="18" charset="0"/>
                <a:cs typeface="Times New Roman" pitchFamily="18" charset="0"/>
              </a:rPr>
              <a:t> et contient des </a:t>
            </a:r>
            <a:r>
              <a:rPr lang="fr-FR" sz="2400" b="1" dirty="0" smtClean="0">
                <a:latin typeface="Times New Roman" pitchFamily="18" charset="0"/>
                <a:cs typeface="Times New Roman" pitchFamily="18" charset="0"/>
              </a:rPr>
              <a:t>granules éosinophiles </a:t>
            </a:r>
            <a:r>
              <a:rPr lang="fr-FR" sz="2400" dirty="0" smtClean="0">
                <a:latin typeface="Times New Roman" pitchFamily="18" charset="0"/>
                <a:cs typeface="Times New Roman" pitchFamily="18" charset="0"/>
              </a:rPr>
              <a:t>(</a:t>
            </a:r>
            <a:r>
              <a:rPr lang="fr-FR" sz="2400" b="1" dirty="0" smtClean="0">
                <a:latin typeface="Times New Roman" pitchFamily="18" charset="0"/>
                <a:cs typeface="Times New Roman" pitchFamily="18" charset="0"/>
              </a:rPr>
              <a:t>orange foncé à brun-rouge</a:t>
            </a:r>
            <a:r>
              <a:rPr lang="fr-FR" sz="2400" dirty="0" smtClean="0">
                <a:latin typeface="Times New Roman" pitchFamily="18" charset="0"/>
                <a:cs typeface="Times New Roman" pitchFamily="18" charset="0"/>
              </a:rPr>
              <a:t>) avec des </a:t>
            </a:r>
            <a:r>
              <a:rPr lang="fr-FR" sz="2400" b="1" dirty="0" smtClean="0">
                <a:latin typeface="Times New Roman" pitchFamily="18" charset="0"/>
                <a:cs typeface="Times New Roman" pitchFamily="18" charset="0"/>
              </a:rPr>
              <a:t>taches de </a:t>
            </a:r>
            <a:r>
              <a:rPr lang="fr-FR" sz="2400" b="1" dirty="0" err="1" smtClean="0">
                <a:latin typeface="Times New Roman" pitchFamily="18" charset="0"/>
                <a:cs typeface="Times New Roman" pitchFamily="18" charset="0"/>
              </a:rPr>
              <a:t>Romanowsky</a:t>
            </a:r>
            <a:r>
              <a:rPr lang="fr-FR" sz="2400" b="1" dirty="0" smtClean="0">
                <a:latin typeface="Times New Roman" pitchFamily="18" charset="0"/>
                <a:cs typeface="Times New Roman" pitchFamily="18" charset="0"/>
              </a:rPr>
              <a:t> </a:t>
            </a:r>
          </a:p>
          <a:p>
            <a:pPr>
              <a:buNone/>
            </a:pPr>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idx="1"/>
          </p:nvPr>
        </p:nvSpPr>
        <p:spPr bwMode="auto">
          <a:xfrm>
            <a:off x="285720" y="6357958"/>
            <a:ext cx="8501122" cy="292388"/>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Hétérophiles</a:t>
            </a:r>
            <a:r>
              <a:rPr kumimoji="0" lang="fr-FR"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normaux (</a:t>
            </a:r>
            <a:r>
              <a:rPr kumimoji="0" lang="fr-FR"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flèches</a:t>
            </a:r>
            <a:r>
              <a:rPr kumimoji="0" lang="fr-FR"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dans le frottis sanguin d'un </a:t>
            </a:r>
            <a:r>
              <a:rPr kumimoji="0" lang="fr-FR"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perroquet</a:t>
            </a:r>
            <a:r>
              <a:rPr kumimoji="0" lang="fr-FR"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Tache de Wright-</a:t>
            </a:r>
            <a:r>
              <a:rPr kumimoji="0" lang="fr-FR"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Giemsa</a:t>
            </a:r>
            <a:r>
              <a:rPr kumimoji="0" lang="fr-FR"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fr-FR" sz="1600" b="0" i="0" u="none" strike="noStrike" cap="none" normalizeH="0" baseline="0" dirty="0" smtClean="0">
                <a:ln>
                  <a:noFill/>
                </a:ln>
                <a:solidFill>
                  <a:schemeClr val="tx1"/>
                </a:solidFill>
                <a:effectLst/>
                <a:latin typeface="Times New Roman" pitchFamily="18" charset="0"/>
                <a:cs typeface="Times New Roman" pitchFamily="18" charset="0"/>
              </a:rPr>
              <a:t> </a:t>
            </a:r>
          </a:p>
        </p:txBody>
      </p:sp>
      <p:pic>
        <p:nvPicPr>
          <p:cNvPr id="6" name="Image 5"/>
          <p:cNvPicPr/>
          <p:nvPr/>
        </p:nvPicPr>
        <p:blipFill>
          <a:blip r:embed="rId2"/>
          <a:srcRect/>
          <a:stretch>
            <a:fillRect/>
          </a:stretch>
        </p:blipFill>
        <p:spPr bwMode="auto">
          <a:xfrm>
            <a:off x="714348" y="428604"/>
            <a:ext cx="8001056" cy="5643602"/>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428604"/>
            <a:ext cx="8786874" cy="6143668"/>
          </a:xfrm>
        </p:spPr>
        <p:txBody>
          <a:bodyPr>
            <a:noAutofit/>
          </a:bodyPr>
          <a:lstStyle/>
          <a:p>
            <a:pPr>
              <a:buFontTx/>
              <a:buChar char="-"/>
            </a:pPr>
            <a:r>
              <a:rPr lang="fr-FR" sz="2400" dirty="0" smtClean="0">
                <a:latin typeface="Times New Roman" pitchFamily="18" charset="0"/>
                <a:cs typeface="Times New Roman" pitchFamily="18" charset="0"/>
              </a:rPr>
              <a:t>Le </a:t>
            </a:r>
            <a:r>
              <a:rPr lang="fr-FR" sz="2400" b="1" dirty="0">
                <a:latin typeface="Times New Roman" pitchFamily="18" charset="0"/>
                <a:cs typeface="Times New Roman" pitchFamily="18" charset="0"/>
              </a:rPr>
              <a:t>noyau</a:t>
            </a:r>
            <a:r>
              <a:rPr lang="fr-FR" sz="2400" dirty="0">
                <a:latin typeface="Times New Roman" pitchFamily="18" charset="0"/>
                <a:cs typeface="Times New Roman" pitchFamily="18" charset="0"/>
              </a:rPr>
              <a:t> des hétérophiles matures est</a:t>
            </a:r>
            <a:r>
              <a:rPr lang="fr-FR" sz="2400" b="1" dirty="0">
                <a:latin typeface="Times New Roman" pitchFamily="18" charset="0"/>
                <a:cs typeface="Times New Roman" pitchFamily="18" charset="0"/>
              </a:rPr>
              <a:t> lobé </a:t>
            </a:r>
            <a:r>
              <a:rPr lang="fr-FR" sz="2400" dirty="0">
                <a:latin typeface="Times New Roman" pitchFamily="18" charset="0"/>
                <a:cs typeface="Times New Roman" pitchFamily="18" charset="0"/>
              </a:rPr>
              <a:t>(généralement de </a:t>
            </a:r>
            <a:r>
              <a:rPr lang="fr-FR" sz="2400" b="1" dirty="0">
                <a:latin typeface="Times New Roman" pitchFamily="18" charset="0"/>
                <a:cs typeface="Times New Roman" pitchFamily="18" charset="0"/>
              </a:rPr>
              <a:t>deux à trois lobes</a:t>
            </a:r>
            <a:r>
              <a:rPr lang="fr-FR" sz="2400" dirty="0">
                <a:latin typeface="Times New Roman" pitchFamily="18" charset="0"/>
                <a:cs typeface="Times New Roman" pitchFamily="18" charset="0"/>
              </a:rPr>
              <a:t>) avec une chromatine grossière et agglomérée qui se </a:t>
            </a:r>
            <a:r>
              <a:rPr lang="fr-FR" sz="2400" b="1" dirty="0">
                <a:latin typeface="Times New Roman" pitchFamily="18" charset="0"/>
                <a:cs typeface="Times New Roman" pitchFamily="18" charset="0"/>
              </a:rPr>
              <a:t>colore en violet</a:t>
            </a:r>
            <a:r>
              <a:rPr lang="fr-FR" sz="2400" dirty="0" smtClean="0">
                <a:latin typeface="Times New Roman" pitchFamily="18" charset="0"/>
                <a:cs typeface="Times New Roman" pitchFamily="18" charset="0"/>
              </a:rPr>
              <a:t>.</a:t>
            </a:r>
          </a:p>
          <a:p>
            <a:pPr>
              <a:buFontTx/>
              <a:buChar char="-"/>
            </a:pPr>
            <a:r>
              <a:rPr lang="fr-FR" sz="2400" dirty="0" smtClean="0">
                <a:latin typeface="Times New Roman" pitchFamily="18" charset="0"/>
                <a:cs typeface="Times New Roman" pitchFamily="18" charset="0"/>
              </a:rPr>
              <a:t>Le </a:t>
            </a:r>
            <a:r>
              <a:rPr lang="fr-FR" sz="2400" dirty="0">
                <a:latin typeface="Times New Roman" pitchFamily="18" charset="0"/>
                <a:cs typeface="Times New Roman" pitchFamily="18" charset="0"/>
              </a:rPr>
              <a:t>noyau est </a:t>
            </a:r>
            <a:r>
              <a:rPr lang="fr-FR" sz="2400" b="1" dirty="0">
                <a:latin typeface="Times New Roman" pitchFamily="18" charset="0"/>
                <a:cs typeface="Times New Roman" pitchFamily="18" charset="0"/>
              </a:rPr>
              <a:t>souvent partiellement caché </a:t>
            </a:r>
            <a:r>
              <a:rPr lang="fr-FR" sz="2400" dirty="0">
                <a:latin typeface="Times New Roman" pitchFamily="18" charset="0"/>
                <a:cs typeface="Times New Roman" pitchFamily="18" charset="0"/>
              </a:rPr>
              <a:t>par les granules cytoplasmiques</a:t>
            </a:r>
            <a:r>
              <a:rPr lang="fr-FR" sz="2400" dirty="0" smtClean="0">
                <a:latin typeface="Times New Roman" pitchFamily="18" charset="0"/>
                <a:cs typeface="Times New Roman" pitchFamily="18" charset="0"/>
              </a:rPr>
              <a:t>.</a:t>
            </a:r>
          </a:p>
          <a:p>
            <a:pPr>
              <a:buFontTx/>
              <a:buChar char="-"/>
            </a:pPr>
            <a:r>
              <a:rPr lang="fr-FR" sz="2400" dirty="0" smtClean="0">
                <a:latin typeface="Times New Roman" pitchFamily="18" charset="0"/>
                <a:cs typeface="Times New Roman" pitchFamily="18" charset="0"/>
              </a:rPr>
              <a:t>Les </a:t>
            </a:r>
            <a:r>
              <a:rPr lang="fr-FR" sz="2400" dirty="0">
                <a:latin typeface="Times New Roman" pitchFamily="18" charset="0"/>
                <a:cs typeface="Times New Roman" pitchFamily="18" charset="0"/>
              </a:rPr>
              <a:t>hétérophiles aviaires sont considérés comme fonctionnellement équivalents aux neutrophiles des mammifères; </a:t>
            </a:r>
            <a:endParaRPr lang="fr-FR" sz="2400" dirty="0" smtClean="0">
              <a:latin typeface="Times New Roman" pitchFamily="18" charset="0"/>
              <a:cs typeface="Times New Roman" pitchFamily="18" charset="0"/>
            </a:endParaRPr>
          </a:p>
          <a:p>
            <a:pPr>
              <a:buFontTx/>
              <a:buChar char="-"/>
            </a:pPr>
            <a:r>
              <a:rPr lang="fr-FR" sz="2400" dirty="0" smtClean="0">
                <a:latin typeface="Times New Roman" pitchFamily="18" charset="0"/>
                <a:cs typeface="Times New Roman" pitchFamily="18" charset="0"/>
              </a:rPr>
              <a:t>Cependant</a:t>
            </a:r>
            <a:r>
              <a:rPr lang="fr-FR" sz="2400" dirty="0">
                <a:latin typeface="Times New Roman" pitchFamily="18" charset="0"/>
                <a:cs typeface="Times New Roman" pitchFamily="18" charset="0"/>
              </a:rPr>
              <a:t>, il existe des différences. Ils participent activement aux lésions inflammatoires et ils sont phagocytaires</a:t>
            </a:r>
            <a:r>
              <a:rPr lang="fr-FR" sz="2400" dirty="0" smtClean="0">
                <a:latin typeface="Times New Roman" pitchFamily="18" charset="0"/>
                <a:cs typeface="Times New Roman" pitchFamily="18" charset="0"/>
              </a:rPr>
              <a:t>.</a:t>
            </a:r>
          </a:p>
          <a:p>
            <a:pPr>
              <a:buFontTx/>
              <a:buChar char="-"/>
            </a:pPr>
            <a:r>
              <a:rPr lang="fr-FR" sz="2400" dirty="0" smtClean="0">
                <a:latin typeface="Times New Roman" pitchFamily="18" charset="0"/>
                <a:cs typeface="Times New Roman" pitchFamily="18" charset="0"/>
              </a:rPr>
              <a:t>Les </a:t>
            </a:r>
            <a:r>
              <a:rPr lang="fr-FR" sz="2400" dirty="0">
                <a:latin typeface="Times New Roman" pitchFamily="18" charset="0"/>
                <a:cs typeface="Times New Roman" pitchFamily="18" charset="0"/>
              </a:rPr>
              <a:t>granules cytoplasmiques d’hétérophiles contiennent du lysozyme et des protéines nécessaires à l’activité bactéricide, bien que certaines espèces aviaires, telles que les poulets, aient des hétérophiles dépourvus d’activité peroxydase.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latin typeface="Times New Roman" pitchFamily="18" charset="0"/>
                <a:cs typeface="Times New Roman" pitchFamily="18" charset="0"/>
              </a:rPr>
              <a:t>3- Les leucocytes des reptiles</a:t>
            </a:r>
            <a:endParaRPr lang="fr-FR" sz="3200" dirty="0"/>
          </a:p>
        </p:txBody>
      </p:sp>
      <p:sp>
        <p:nvSpPr>
          <p:cNvPr id="3" name="Espace réservé du contenu 2"/>
          <p:cNvSpPr>
            <a:spLocks noGrp="1"/>
          </p:cNvSpPr>
          <p:nvPr>
            <p:ph idx="1"/>
          </p:nvPr>
        </p:nvSpPr>
        <p:spPr/>
        <p:txBody>
          <a:bodyPr/>
          <a:lstStyle/>
          <a:p>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42852"/>
            <a:ext cx="8229600" cy="1071570"/>
          </a:xfrm>
        </p:spPr>
        <p:txBody>
          <a:bodyPr>
            <a:normAutofit/>
          </a:bodyPr>
          <a:lstStyle/>
          <a:p>
            <a:r>
              <a:rPr lang="fr-FR" sz="3200" b="1" dirty="0" smtClean="0">
                <a:latin typeface="Times New Roman" pitchFamily="18" charset="0"/>
                <a:cs typeface="Times New Roman" pitchFamily="18" charset="0"/>
              </a:rPr>
              <a:t>1- Les leucocytes des mammifères</a:t>
            </a:r>
            <a:br>
              <a:rPr lang="fr-FR" sz="3200" b="1" dirty="0" smtClean="0">
                <a:latin typeface="Times New Roman" pitchFamily="18" charset="0"/>
                <a:cs typeface="Times New Roman" pitchFamily="18" charset="0"/>
              </a:rPr>
            </a:br>
            <a:r>
              <a:rPr lang="fr-FR" sz="3200" b="1" dirty="0" smtClean="0">
                <a:latin typeface="Times New Roman" pitchFamily="18" charset="0"/>
                <a:cs typeface="Times New Roman" pitchFamily="18" charset="0"/>
              </a:rPr>
              <a:t>1.1. Les neutrophiles</a:t>
            </a:r>
            <a:endParaRPr lang="fr-FR" sz="3200" dirty="0"/>
          </a:p>
        </p:txBody>
      </p:sp>
      <p:sp>
        <p:nvSpPr>
          <p:cNvPr id="3" name="Espace réservé du contenu 2"/>
          <p:cNvSpPr>
            <a:spLocks noGrp="1"/>
          </p:cNvSpPr>
          <p:nvPr>
            <p:ph idx="1"/>
          </p:nvPr>
        </p:nvSpPr>
        <p:spPr>
          <a:xfrm>
            <a:off x="142844" y="1357298"/>
            <a:ext cx="8786874" cy="5143536"/>
          </a:xfrm>
        </p:spPr>
        <p:txBody>
          <a:bodyPr>
            <a:normAutofit fontScale="92500"/>
          </a:bodyPr>
          <a:lstStyle/>
          <a:p>
            <a:pPr>
              <a:buNone/>
            </a:pPr>
            <a:r>
              <a:rPr lang="fr-FR" sz="2800" dirty="0">
                <a:latin typeface="Times New Roman" pitchFamily="18" charset="0"/>
                <a:cs typeface="Times New Roman" pitchFamily="18" charset="0"/>
              </a:rPr>
              <a:t>En </a:t>
            </a:r>
            <a:r>
              <a:rPr lang="fr-FR" sz="2800" b="1" dirty="0">
                <a:latin typeface="Times New Roman" pitchFamily="18" charset="0"/>
                <a:cs typeface="Times New Roman" pitchFamily="18" charset="0"/>
              </a:rPr>
              <a:t>microscopie électronique</a:t>
            </a:r>
            <a:r>
              <a:rPr lang="fr-FR" sz="2800" dirty="0">
                <a:latin typeface="Times New Roman" pitchFamily="18" charset="0"/>
                <a:cs typeface="Times New Roman" pitchFamily="18" charset="0"/>
              </a:rPr>
              <a:t>, le noyau a une chromatine dense, le cytoplasme contient deux types de granulations : </a:t>
            </a:r>
            <a:r>
              <a:rPr lang="fr-FR" sz="2800" dirty="0" smtClean="0">
                <a:latin typeface="Times New Roman" pitchFamily="18" charset="0"/>
                <a:cs typeface="Times New Roman" pitchFamily="18" charset="0"/>
              </a:rPr>
              <a:t>- Les </a:t>
            </a:r>
            <a:r>
              <a:rPr lang="fr-FR" sz="2800" b="1" dirty="0">
                <a:latin typeface="Times New Roman" pitchFamily="18" charset="0"/>
                <a:cs typeface="Times New Roman" pitchFamily="18" charset="0"/>
              </a:rPr>
              <a:t>granulations non spécifiques ou primaires</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azurophiles</a:t>
            </a:r>
            <a:r>
              <a:rPr lang="fr-FR" sz="2800" dirty="0">
                <a:latin typeface="Times New Roman" pitchFamily="18" charset="0"/>
                <a:cs typeface="Times New Roman" pitchFamily="18" charset="0"/>
              </a:rPr>
              <a:t> qui renferment une </a:t>
            </a:r>
            <a:r>
              <a:rPr lang="fr-FR" sz="2800" dirty="0" err="1">
                <a:latin typeface="Times New Roman" pitchFamily="18" charset="0"/>
                <a:cs typeface="Times New Roman" pitchFamily="18" charset="0"/>
              </a:rPr>
              <a:t>myélopéroxydase</a:t>
            </a:r>
            <a:r>
              <a:rPr lang="fr-FR" sz="2800" dirty="0">
                <a:latin typeface="Times New Roman" pitchFamily="18" charset="0"/>
                <a:cs typeface="Times New Roman" pitchFamily="18" charset="0"/>
              </a:rPr>
              <a:t>, des hydrolases acides et du </a:t>
            </a:r>
            <a:r>
              <a:rPr lang="fr-FR" sz="2800" dirty="0" err="1" smtClean="0">
                <a:latin typeface="Times New Roman" pitchFamily="18" charset="0"/>
                <a:cs typeface="Times New Roman" pitchFamily="18" charset="0"/>
              </a:rPr>
              <a:t>lysosyme</a:t>
            </a:r>
            <a:r>
              <a:rPr lang="fr-FR" sz="2800" dirty="0" smtClean="0">
                <a:latin typeface="Times New Roman" pitchFamily="18" charset="0"/>
                <a:cs typeface="Times New Roman" pitchFamily="18" charset="0"/>
              </a:rPr>
              <a:t>; </a:t>
            </a:r>
          </a:p>
          <a:p>
            <a:pPr>
              <a:buNone/>
            </a:pPr>
            <a:r>
              <a:rPr lang="fr-FR" sz="2800" dirty="0" smtClean="0">
                <a:latin typeface="Times New Roman" pitchFamily="18" charset="0"/>
                <a:cs typeface="Times New Roman" pitchFamily="18" charset="0"/>
              </a:rPr>
              <a:t>   - et </a:t>
            </a:r>
            <a:r>
              <a:rPr lang="fr-FR" sz="2800" dirty="0">
                <a:latin typeface="Times New Roman" pitchFamily="18" charset="0"/>
                <a:cs typeface="Times New Roman" pitchFamily="18" charset="0"/>
              </a:rPr>
              <a:t>des </a:t>
            </a:r>
            <a:r>
              <a:rPr lang="fr-FR" sz="2800" b="1" dirty="0">
                <a:latin typeface="Times New Roman" pitchFamily="18" charset="0"/>
                <a:cs typeface="Times New Roman" pitchFamily="18" charset="0"/>
              </a:rPr>
              <a:t>granulations spécifiques secondaires</a:t>
            </a:r>
            <a:r>
              <a:rPr lang="fr-FR" sz="2800" dirty="0">
                <a:latin typeface="Times New Roman" pitchFamily="18" charset="0"/>
                <a:cs typeface="Times New Roman" pitchFamily="18" charset="0"/>
              </a:rPr>
              <a:t>, </a:t>
            </a:r>
            <a:r>
              <a:rPr lang="fr-FR" sz="2800" b="1" dirty="0">
                <a:latin typeface="Times New Roman" pitchFamily="18" charset="0"/>
                <a:cs typeface="Times New Roman" pitchFamily="18" charset="0"/>
              </a:rPr>
              <a:t>neutrophiles</a:t>
            </a:r>
            <a:r>
              <a:rPr lang="fr-FR" sz="2800" dirty="0">
                <a:latin typeface="Times New Roman" pitchFamily="18" charset="0"/>
                <a:cs typeface="Times New Roman" pitchFamily="18" charset="0"/>
              </a:rPr>
              <a:t>, de petite taille (0,3 à 0,8 </a:t>
            </a:r>
            <a:r>
              <a:rPr lang="en-US" sz="2800" dirty="0">
                <a:latin typeface="Times New Roman" pitchFamily="18" charset="0"/>
                <a:cs typeface="Times New Roman" pitchFamily="18" charset="0"/>
              </a:rPr>
              <a:t>μ</a:t>
            </a:r>
            <a:r>
              <a:rPr lang="fr-FR" sz="2800" dirty="0">
                <a:latin typeface="Times New Roman" pitchFamily="18" charset="0"/>
                <a:cs typeface="Times New Roman" pitchFamily="18" charset="0"/>
              </a:rPr>
              <a:t>m) éparses dans le cytoplasme. </a:t>
            </a:r>
            <a:endParaRPr lang="fr-FR" sz="2800" dirty="0" smtClean="0">
              <a:latin typeface="Times New Roman" pitchFamily="18" charset="0"/>
              <a:cs typeface="Times New Roman" pitchFamily="18" charset="0"/>
            </a:endParaRPr>
          </a:p>
          <a:p>
            <a:pPr>
              <a:buNone/>
            </a:pPr>
            <a:r>
              <a:rPr lang="fr-FR" sz="2800" dirty="0" smtClean="0">
                <a:latin typeface="Times New Roman" pitchFamily="18" charset="0"/>
                <a:cs typeface="Times New Roman" pitchFamily="18" charset="0"/>
              </a:rPr>
              <a:t>Ces </a:t>
            </a:r>
            <a:r>
              <a:rPr lang="fr-FR" sz="2800" dirty="0">
                <a:latin typeface="Times New Roman" pitchFamily="18" charset="0"/>
                <a:cs typeface="Times New Roman" pitchFamily="18" charset="0"/>
              </a:rPr>
              <a:t>granulations sont dépourvues d'enzymes </a:t>
            </a:r>
            <a:r>
              <a:rPr lang="fr-FR" sz="2800" dirty="0" err="1">
                <a:latin typeface="Times New Roman" pitchFamily="18" charset="0"/>
                <a:cs typeface="Times New Roman" pitchFamily="18" charset="0"/>
              </a:rPr>
              <a:t>lysosomiales</a:t>
            </a:r>
            <a:r>
              <a:rPr lang="fr-FR" sz="2800" dirty="0">
                <a:latin typeface="Times New Roman" pitchFamily="18" charset="0"/>
                <a:cs typeface="Times New Roman" pitchFamily="18" charset="0"/>
              </a:rPr>
              <a:t> et de </a:t>
            </a:r>
            <a:r>
              <a:rPr lang="fr-FR" sz="2800" dirty="0" err="1">
                <a:latin typeface="Times New Roman" pitchFamily="18" charset="0"/>
                <a:cs typeface="Times New Roman" pitchFamily="18" charset="0"/>
              </a:rPr>
              <a:t>péroxydases</a:t>
            </a:r>
            <a:r>
              <a:rPr lang="fr-FR" sz="2800" dirty="0">
                <a:latin typeface="Times New Roman" pitchFamily="18" charset="0"/>
                <a:cs typeface="Times New Roman" pitchFamily="18" charset="0"/>
              </a:rPr>
              <a:t> mais contiennent du </a:t>
            </a:r>
            <a:r>
              <a:rPr lang="fr-FR" sz="2800" dirty="0" err="1">
                <a:latin typeface="Times New Roman" pitchFamily="18" charset="0"/>
                <a:cs typeface="Times New Roman" pitchFamily="18" charset="0"/>
              </a:rPr>
              <a:t>lysosyme</a:t>
            </a:r>
            <a:r>
              <a:rPr lang="fr-FR" sz="2800" dirty="0">
                <a:latin typeface="Times New Roman" pitchFamily="18" charset="0"/>
                <a:cs typeface="Times New Roman" pitchFamily="18" charset="0"/>
              </a:rPr>
              <a:t> et de la </a:t>
            </a:r>
            <a:r>
              <a:rPr lang="fr-FR" sz="2800" dirty="0" err="1">
                <a:latin typeface="Times New Roman" pitchFamily="18" charset="0"/>
                <a:cs typeface="Times New Roman" pitchFamily="18" charset="0"/>
              </a:rPr>
              <a:t>collagénase</a:t>
            </a:r>
            <a:r>
              <a:rPr lang="fr-FR" sz="2800" dirty="0">
                <a:latin typeface="Times New Roman" pitchFamily="18" charset="0"/>
                <a:cs typeface="Times New Roman" pitchFamily="18" charset="0"/>
              </a:rPr>
              <a:t>. </a:t>
            </a:r>
            <a:endParaRPr lang="fr-FR" sz="2800" dirty="0" smtClean="0">
              <a:latin typeface="Times New Roman" pitchFamily="18" charset="0"/>
              <a:cs typeface="Times New Roman" pitchFamily="18" charset="0"/>
            </a:endParaRPr>
          </a:p>
          <a:p>
            <a:pPr>
              <a:buNone/>
            </a:pPr>
            <a:r>
              <a:rPr lang="fr-FR" sz="2800" dirty="0" smtClean="0">
                <a:latin typeface="Times New Roman" pitchFamily="18" charset="0"/>
                <a:cs typeface="Times New Roman" pitchFamily="18" charset="0"/>
              </a:rPr>
              <a:t>Il </a:t>
            </a:r>
            <a:r>
              <a:rPr lang="fr-FR" sz="2800" dirty="0">
                <a:latin typeface="Times New Roman" pitchFamily="18" charset="0"/>
                <a:cs typeface="Times New Roman" pitchFamily="18" charset="0"/>
              </a:rPr>
              <a:t>existe en périphérie de la cellule une bande riche en filaments d'</a:t>
            </a:r>
            <a:r>
              <a:rPr lang="fr-FR" sz="2800" b="1" dirty="0">
                <a:latin typeface="Times New Roman" pitchFamily="18" charset="0"/>
                <a:cs typeface="Times New Roman" pitchFamily="18" charset="0"/>
              </a:rPr>
              <a:t>actine</a:t>
            </a:r>
            <a:r>
              <a:rPr lang="fr-FR" sz="2800" dirty="0">
                <a:latin typeface="Times New Roman" pitchFamily="18" charset="0"/>
                <a:cs typeface="Times New Roman" pitchFamily="18" charset="0"/>
              </a:rPr>
              <a:t>.</a:t>
            </a:r>
          </a:p>
          <a:p>
            <a:pPr>
              <a:buNone/>
            </a:pP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14290"/>
            <a:ext cx="8715436" cy="6429420"/>
          </a:xfrm>
        </p:spPr>
        <p:txBody>
          <a:bodyPr>
            <a:normAutofit/>
          </a:bodyPr>
          <a:lstStyle/>
          <a:p>
            <a:pPr>
              <a:lnSpc>
                <a:spcPct val="150000"/>
              </a:lnSpc>
              <a:buNone/>
            </a:pPr>
            <a:r>
              <a:rPr lang="fr-FR" sz="2400" dirty="0">
                <a:latin typeface="Times New Roman" pitchFamily="18" charset="0"/>
                <a:cs typeface="Times New Roman" pitchFamily="18" charset="0"/>
              </a:rPr>
              <a:t>La </a:t>
            </a:r>
            <a:r>
              <a:rPr lang="fr-FR" sz="2400" b="1" dirty="0">
                <a:latin typeface="Times New Roman" pitchFamily="18" charset="0"/>
                <a:cs typeface="Times New Roman" pitchFamily="18" charset="0"/>
              </a:rPr>
              <a:t>fonction </a:t>
            </a:r>
            <a:r>
              <a:rPr lang="fr-FR" sz="2400" dirty="0">
                <a:latin typeface="Times New Roman" pitchFamily="18" charset="0"/>
                <a:cs typeface="Times New Roman" pitchFamily="18" charset="0"/>
              </a:rPr>
              <a:t>de ces neutrophiles est la </a:t>
            </a:r>
            <a:r>
              <a:rPr lang="fr-FR" sz="2400" b="1" dirty="0">
                <a:latin typeface="Times New Roman" pitchFamily="18" charset="0"/>
                <a:cs typeface="Times New Roman" pitchFamily="18" charset="0"/>
              </a:rPr>
              <a:t>défense non spécifique de l'organisme </a:t>
            </a:r>
            <a:r>
              <a:rPr lang="fr-FR" sz="2400" dirty="0">
                <a:latin typeface="Times New Roman" pitchFamily="18" charset="0"/>
                <a:cs typeface="Times New Roman" pitchFamily="18" charset="0"/>
              </a:rPr>
              <a:t>et notamment la lutte </a:t>
            </a:r>
            <a:r>
              <a:rPr lang="fr-FR" sz="2400" dirty="0" err="1">
                <a:latin typeface="Times New Roman" pitchFamily="18" charset="0"/>
                <a:cs typeface="Times New Roman" pitchFamily="18" charset="0"/>
              </a:rPr>
              <a:t>anti-bactérienne</a:t>
            </a:r>
            <a:r>
              <a:rPr lang="fr-FR" sz="2400" dirty="0">
                <a:latin typeface="Times New Roman" pitchFamily="18" charset="0"/>
                <a:cs typeface="Times New Roman" pitchFamily="18" charset="0"/>
              </a:rPr>
              <a:t>. Cette fonction est permise par les propriétés des neutrophiles :</a:t>
            </a:r>
          </a:p>
          <a:p>
            <a:pPr>
              <a:lnSpc>
                <a:spcPct val="150000"/>
              </a:lnSpc>
              <a:buFontTx/>
              <a:buChar char="-"/>
            </a:pPr>
            <a:r>
              <a:rPr lang="fr-FR" sz="2400" dirty="0" smtClean="0">
                <a:latin typeface="Times New Roman" pitchFamily="18" charset="0"/>
                <a:cs typeface="Times New Roman" pitchFamily="18" charset="0"/>
              </a:rPr>
              <a:t>Les </a:t>
            </a:r>
            <a:r>
              <a:rPr lang="fr-FR" sz="2400" b="1" dirty="0">
                <a:latin typeface="Times New Roman" pitchFamily="18" charset="0"/>
                <a:cs typeface="Times New Roman" pitchFamily="18" charset="0"/>
              </a:rPr>
              <a:t>phénomènes de diapédèse </a:t>
            </a:r>
            <a:r>
              <a:rPr lang="fr-FR" sz="2400" dirty="0">
                <a:latin typeface="Times New Roman" pitchFamily="18" charset="0"/>
                <a:cs typeface="Times New Roman" pitchFamily="18" charset="0"/>
              </a:rPr>
              <a:t>leur permettent de quitter le milieu sanguin en passant entre les cellules endothéliales. </a:t>
            </a:r>
            <a:endParaRPr lang="fr-FR" sz="2400" dirty="0" smtClean="0">
              <a:latin typeface="Times New Roman" pitchFamily="18" charset="0"/>
              <a:cs typeface="Times New Roman" pitchFamily="18" charset="0"/>
            </a:endParaRPr>
          </a:p>
          <a:p>
            <a:pPr>
              <a:lnSpc>
                <a:spcPct val="150000"/>
              </a:lnSpc>
              <a:buNone/>
            </a:pPr>
            <a:r>
              <a:rPr lang="fr-FR" sz="2400" dirty="0" smtClean="0">
                <a:latin typeface="Times New Roman" pitchFamily="18" charset="0"/>
                <a:cs typeface="Times New Roman" pitchFamily="18" charset="0"/>
              </a:rPr>
              <a:t>Ces </a:t>
            </a:r>
            <a:r>
              <a:rPr lang="fr-FR" sz="2400" dirty="0">
                <a:latin typeface="Times New Roman" pitchFamily="18" charset="0"/>
                <a:cs typeface="Times New Roman" pitchFamily="18" charset="0"/>
              </a:rPr>
              <a:t>phénomènes sont assurés grâce à des cytokines sécrétées sur le lieu de l'infection, notamment l'</a:t>
            </a:r>
            <a:r>
              <a:rPr lang="fr-FR" sz="2400" b="1" dirty="0">
                <a:latin typeface="Times New Roman" pitchFamily="18" charset="0"/>
                <a:cs typeface="Times New Roman" pitchFamily="18" charset="0"/>
              </a:rPr>
              <a:t>interleukine 8 (IL-8) </a:t>
            </a:r>
            <a:r>
              <a:rPr lang="fr-FR" sz="2400" dirty="0">
                <a:latin typeface="Times New Roman" pitchFamily="18" charset="0"/>
                <a:cs typeface="Times New Roman" pitchFamily="18" charset="0"/>
              </a:rPr>
              <a:t>qui active les polynucléaires neutrophiles et par les molécules d'adhésion qui apparaissent à la surface du polynucléaire et se lient à leur ligand spécifique situé sur les cellules endothéliales.</a:t>
            </a:r>
          </a:p>
          <a:p>
            <a:pPr>
              <a:buNone/>
            </a:pP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142852"/>
            <a:ext cx="8715436" cy="6500858"/>
          </a:xfrm>
        </p:spPr>
        <p:txBody>
          <a:bodyPr>
            <a:normAutofit fontScale="62500" lnSpcReduction="20000"/>
          </a:bodyPr>
          <a:lstStyle/>
          <a:p>
            <a:pPr>
              <a:lnSpc>
                <a:spcPct val="170000"/>
              </a:lnSpc>
              <a:buNone/>
            </a:pPr>
            <a:r>
              <a:rPr lang="fr-FR" dirty="0" smtClean="0">
                <a:latin typeface="Times New Roman" pitchFamily="18" charset="0"/>
                <a:cs typeface="Times New Roman" pitchFamily="18" charset="0"/>
              </a:rPr>
              <a:t>- Le </a:t>
            </a:r>
            <a:r>
              <a:rPr lang="fr-FR" b="1" dirty="0" smtClean="0">
                <a:latin typeface="Times New Roman" pitchFamily="18" charset="0"/>
                <a:cs typeface="Times New Roman" pitchFamily="18" charset="0"/>
              </a:rPr>
              <a:t>chimiotactisme </a:t>
            </a:r>
            <a:r>
              <a:rPr lang="fr-FR" dirty="0" smtClean="0">
                <a:latin typeface="Times New Roman" pitchFamily="18" charset="0"/>
                <a:cs typeface="Times New Roman" pitchFamily="18" charset="0"/>
              </a:rPr>
              <a:t>les attire sur les lieux de l'inflammation : l'IL-8 secrété par les monocytes ainsi que certaines fractions du compléments participent à ce chimiotactisme notamment en provoquant une réorientation du cytosquelette et des organites au sein de la cellule.</a:t>
            </a:r>
          </a:p>
          <a:p>
            <a:pPr>
              <a:lnSpc>
                <a:spcPct val="170000"/>
              </a:lnSpc>
              <a:buFontTx/>
              <a:buChar char="-"/>
            </a:pPr>
            <a:r>
              <a:rPr lang="fr-FR" dirty="0" smtClean="0">
                <a:latin typeface="Times New Roman" pitchFamily="18" charset="0"/>
                <a:cs typeface="Times New Roman" pitchFamily="18" charset="0"/>
              </a:rPr>
              <a:t>Les propriétés de la </a:t>
            </a:r>
            <a:r>
              <a:rPr lang="fr-FR" b="1" dirty="0" smtClean="0">
                <a:latin typeface="Times New Roman" pitchFamily="18" charset="0"/>
                <a:cs typeface="Times New Roman" pitchFamily="18" charset="0"/>
              </a:rPr>
              <a:t>phagocytose </a:t>
            </a:r>
            <a:r>
              <a:rPr lang="fr-FR" dirty="0" smtClean="0">
                <a:latin typeface="Times New Roman" pitchFamily="18" charset="0"/>
                <a:cs typeface="Times New Roman" pitchFamily="18" charset="0"/>
              </a:rPr>
              <a:t>lui permettent de détruire les agents étrangers notamment les bactéries. </a:t>
            </a:r>
          </a:p>
          <a:p>
            <a:pPr>
              <a:lnSpc>
                <a:spcPct val="170000"/>
              </a:lnSpc>
              <a:buNone/>
            </a:pPr>
            <a:r>
              <a:rPr lang="fr-FR" dirty="0" smtClean="0">
                <a:latin typeface="Times New Roman" pitchFamily="18" charset="0"/>
                <a:cs typeface="Times New Roman" pitchFamily="18" charset="0"/>
              </a:rPr>
              <a:t>La phagocytose peu être facilitée par un phénomène d'</a:t>
            </a:r>
            <a:r>
              <a:rPr lang="fr-FR" dirty="0" err="1" smtClean="0">
                <a:latin typeface="Times New Roman" pitchFamily="18" charset="0"/>
                <a:cs typeface="Times New Roman" pitchFamily="18" charset="0"/>
              </a:rPr>
              <a:t>opsonisation</a:t>
            </a:r>
            <a:r>
              <a:rPr lang="fr-FR" dirty="0" smtClean="0">
                <a:latin typeface="Times New Roman" pitchFamily="18" charset="0"/>
                <a:cs typeface="Times New Roman" pitchFamily="18" charset="0"/>
              </a:rPr>
              <a:t> caractérisé par une liaison spécifique des </a:t>
            </a:r>
            <a:r>
              <a:rPr lang="fr-FR" dirty="0" err="1" smtClean="0">
                <a:latin typeface="Times New Roman" pitchFamily="18" charset="0"/>
                <a:cs typeface="Times New Roman" pitchFamily="18" charset="0"/>
              </a:rPr>
              <a:t>lipo</a:t>
            </a:r>
            <a:r>
              <a:rPr lang="fr-FR" dirty="0" smtClean="0">
                <a:latin typeface="Times New Roman" pitchFamily="18" charset="0"/>
                <a:cs typeface="Times New Roman" pitchFamily="18" charset="0"/>
              </a:rPr>
              <a:t>-polysaccharides de certaines parois bactériennes ou avec des immunoglobulines qui se lient à leur récepteur situé sur la membrane du polynucléaire</a:t>
            </a:r>
          </a:p>
          <a:p>
            <a:pPr>
              <a:lnSpc>
                <a:spcPct val="170000"/>
              </a:lnSpc>
              <a:buNone/>
            </a:pPr>
            <a:r>
              <a:rPr lang="fr-FR" dirty="0" smtClean="0">
                <a:latin typeface="Times New Roman" pitchFamily="18" charset="0"/>
                <a:cs typeface="Times New Roman" pitchFamily="18" charset="0"/>
              </a:rPr>
              <a:t>L'action de la </a:t>
            </a:r>
            <a:r>
              <a:rPr lang="fr-FR" dirty="0" err="1" smtClean="0">
                <a:latin typeface="Times New Roman" pitchFamily="18" charset="0"/>
                <a:cs typeface="Times New Roman" pitchFamily="18" charset="0"/>
              </a:rPr>
              <a:t>myélopéroxydase</a:t>
            </a:r>
            <a:r>
              <a:rPr lang="fr-FR" dirty="0" smtClean="0">
                <a:latin typeface="Times New Roman" pitchFamily="18" charset="0"/>
                <a:cs typeface="Times New Roman" pitchFamily="18" charset="0"/>
              </a:rPr>
              <a:t> des granulations </a:t>
            </a:r>
            <a:r>
              <a:rPr lang="fr-FR" dirty="0" err="1" smtClean="0">
                <a:latin typeface="Times New Roman" pitchFamily="18" charset="0"/>
                <a:cs typeface="Times New Roman" pitchFamily="18" charset="0"/>
              </a:rPr>
              <a:t>azurophiles</a:t>
            </a:r>
            <a:r>
              <a:rPr lang="fr-FR" dirty="0" smtClean="0">
                <a:latin typeface="Times New Roman" pitchFamily="18" charset="0"/>
                <a:cs typeface="Times New Roman" pitchFamily="18" charset="0"/>
              </a:rPr>
              <a:t> lui confère une </a:t>
            </a:r>
            <a:r>
              <a:rPr lang="fr-FR" b="1" dirty="0" smtClean="0">
                <a:latin typeface="Times New Roman" pitchFamily="18" charset="0"/>
                <a:cs typeface="Times New Roman" pitchFamily="18" charset="0"/>
              </a:rPr>
              <a:t>activité bactéricide</a:t>
            </a:r>
            <a:r>
              <a:rPr lang="fr-FR" dirty="0" smtClean="0">
                <a:latin typeface="Times New Roman" pitchFamily="18" charset="0"/>
                <a:cs typeface="Times New Roman" pitchFamily="18" charset="0"/>
              </a:rPr>
              <a:t>, qui lui permet de détruire les bactéries phagocytées.</a:t>
            </a:r>
          </a:p>
          <a:p>
            <a:pPr>
              <a:buNone/>
            </a:pP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142852"/>
            <a:ext cx="8229600" cy="571504"/>
          </a:xfrm>
        </p:spPr>
        <p:txBody>
          <a:bodyPr>
            <a:normAutofit fontScale="90000"/>
          </a:bodyPr>
          <a:lstStyle/>
          <a:p>
            <a:r>
              <a:rPr lang="fr-FR" sz="3200" b="1" dirty="0">
                <a:latin typeface="Times New Roman" pitchFamily="18" charset="0"/>
                <a:cs typeface="Times New Roman" pitchFamily="18" charset="0"/>
              </a:rPr>
              <a:t>La morphologie des neutrophiles </a:t>
            </a:r>
          </a:p>
        </p:txBody>
      </p:sp>
      <p:sp>
        <p:nvSpPr>
          <p:cNvPr id="3" name="Espace réservé du contenu 2"/>
          <p:cNvSpPr>
            <a:spLocks noGrp="1"/>
          </p:cNvSpPr>
          <p:nvPr>
            <p:ph idx="1"/>
          </p:nvPr>
        </p:nvSpPr>
        <p:spPr>
          <a:xfrm>
            <a:off x="142844" y="1000108"/>
            <a:ext cx="4071966" cy="5572164"/>
          </a:xfrm>
        </p:spPr>
        <p:txBody>
          <a:bodyPr>
            <a:normAutofit fontScale="92500" lnSpcReduction="20000"/>
          </a:bodyPr>
          <a:lstStyle/>
          <a:p>
            <a:pPr>
              <a:buNone/>
            </a:pPr>
            <a:r>
              <a:rPr lang="fr-FR" sz="2400" b="1" dirty="0">
                <a:latin typeface="Times New Roman" pitchFamily="18" charset="0"/>
                <a:cs typeface="Times New Roman" pitchFamily="18" charset="0"/>
              </a:rPr>
              <a:t>Le neutrophile segmenté ou mature (S)</a:t>
            </a:r>
            <a:r>
              <a:rPr lang="fr-FR" sz="2400" dirty="0">
                <a:latin typeface="Times New Roman" pitchFamily="18" charset="0"/>
                <a:cs typeface="Times New Roman" pitchFamily="18" charset="0"/>
              </a:rPr>
              <a:t> a une membrane nucléaire irrégulière, avec une ou plusieurs constrictions</a:t>
            </a:r>
            <a:r>
              <a:rPr lang="fr-FR" sz="2400" dirty="0" smtClean="0">
                <a:latin typeface="Times New Roman" pitchFamily="18" charset="0"/>
                <a:cs typeface="Times New Roman" pitchFamily="18" charset="0"/>
              </a:rPr>
              <a:t>.</a:t>
            </a:r>
          </a:p>
          <a:p>
            <a:pPr>
              <a:buNone/>
            </a:pPr>
            <a:r>
              <a:rPr lang="fr-FR" sz="2400" dirty="0" smtClean="0">
                <a:latin typeface="Times New Roman" pitchFamily="18" charset="0"/>
                <a:cs typeface="Times New Roman" pitchFamily="18" charset="0"/>
              </a:rPr>
              <a:t>Notez </a:t>
            </a:r>
            <a:r>
              <a:rPr lang="fr-FR" sz="2400" dirty="0">
                <a:latin typeface="Times New Roman" pitchFamily="18" charset="0"/>
                <a:cs typeface="Times New Roman" pitchFamily="18" charset="0"/>
              </a:rPr>
              <a:t>les petits granules neutrophiles faiblement colorés dans le cytoplasme</a:t>
            </a:r>
            <a:r>
              <a:rPr lang="fr-FR" sz="2400" dirty="0" smtClean="0">
                <a:latin typeface="Times New Roman" pitchFamily="18" charset="0"/>
                <a:cs typeface="Times New Roman" pitchFamily="18" charset="0"/>
              </a:rPr>
              <a:t>.</a:t>
            </a:r>
          </a:p>
          <a:p>
            <a:pPr>
              <a:buNone/>
            </a:pPr>
            <a:r>
              <a:rPr lang="fr-FR" sz="2400" dirty="0" smtClean="0">
                <a:latin typeface="Times New Roman" pitchFamily="18" charset="0"/>
                <a:cs typeface="Times New Roman" pitchFamily="18" charset="0"/>
              </a:rPr>
              <a:t>La </a:t>
            </a:r>
            <a:r>
              <a:rPr lang="fr-FR" sz="2400" dirty="0">
                <a:latin typeface="Times New Roman" pitchFamily="18" charset="0"/>
                <a:cs typeface="Times New Roman" pitchFamily="18" charset="0"/>
              </a:rPr>
              <a:t>prédominance des granules neutrophiles varie d'un animal à l'autre. </a:t>
            </a:r>
            <a:endParaRPr lang="fr-FR" sz="2400" dirty="0" smtClean="0">
              <a:latin typeface="Times New Roman" pitchFamily="18" charset="0"/>
              <a:cs typeface="Times New Roman" pitchFamily="18" charset="0"/>
            </a:endParaRPr>
          </a:p>
          <a:p>
            <a:pPr>
              <a:buNone/>
            </a:pPr>
            <a:r>
              <a:rPr lang="fr-FR" sz="2400" b="1" dirty="0" smtClean="0">
                <a:latin typeface="Times New Roman" pitchFamily="18" charset="0"/>
                <a:cs typeface="Times New Roman" pitchFamily="18" charset="0"/>
              </a:rPr>
              <a:t>La </a:t>
            </a:r>
            <a:r>
              <a:rPr lang="fr-FR" sz="2400" b="1" dirty="0">
                <a:latin typeface="Times New Roman" pitchFamily="18" charset="0"/>
                <a:cs typeface="Times New Roman" pitchFamily="18" charset="0"/>
              </a:rPr>
              <a:t>bande neutrophile (B)</a:t>
            </a:r>
            <a:r>
              <a:rPr lang="fr-FR" sz="2400" dirty="0">
                <a:latin typeface="Times New Roman" pitchFamily="18" charset="0"/>
                <a:cs typeface="Times New Roman" pitchFamily="18" charset="0"/>
              </a:rPr>
              <a:t> a un noyau en forme de </a:t>
            </a:r>
            <a:r>
              <a:rPr lang="fr-FR" sz="2400" b="1" dirty="0">
                <a:latin typeface="Times New Roman" pitchFamily="18" charset="0"/>
                <a:cs typeface="Times New Roman" pitchFamily="18" charset="0"/>
              </a:rPr>
              <a:t>fer à cheval</a:t>
            </a:r>
            <a:r>
              <a:rPr lang="fr-FR" sz="2400" dirty="0">
                <a:latin typeface="Times New Roman" pitchFamily="18" charset="0"/>
                <a:cs typeface="Times New Roman" pitchFamily="18" charset="0"/>
              </a:rPr>
              <a:t> avec des côtés lisses et parallèles</a:t>
            </a:r>
            <a:r>
              <a:rPr lang="fr-FR" sz="2400" dirty="0" smtClean="0">
                <a:latin typeface="Times New Roman" pitchFamily="18" charset="0"/>
                <a:cs typeface="Times New Roman" pitchFamily="18" charset="0"/>
              </a:rPr>
              <a:t>.</a:t>
            </a:r>
          </a:p>
          <a:p>
            <a:pPr>
              <a:buNone/>
            </a:pPr>
            <a:r>
              <a:rPr lang="fr-FR" sz="2400" b="1" dirty="0" smtClean="0">
                <a:latin typeface="Times New Roman" pitchFamily="18" charset="0"/>
                <a:cs typeface="Times New Roman" pitchFamily="18" charset="0"/>
              </a:rPr>
              <a:t>Le </a:t>
            </a:r>
            <a:r>
              <a:rPr lang="fr-FR" sz="2400" b="1" dirty="0">
                <a:latin typeface="Times New Roman" pitchFamily="18" charset="0"/>
                <a:cs typeface="Times New Roman" pitchFamily="18" charset="0"/>
              </a:rPr>
              <a:t>métamyélocyte (M)</a:t>
            </a:r>
            <a:r>
              <a:rPr lang="fr-FR" sz="2400" dirty="0">
                <a:latin typeface="Times New Roman" pitchFamily="18" charset="0"/>
                <a:cs typeface="Times New Roman" pitchFamily="18" charset="0"/>
              </a:rPr>
              <a:t> a un noyau en forme </a:t>
            </a:r>
            <a:r>
              <a:rPr lang="fr-FR" sz="2400" b="1" dirty="0">
                <a:latin typeface="Times New Roman" pitchFamily="18" charset="0"/>
                <a:cs typeface="Times New Roman" pitchFamily="18" charset="0"/>
              </a:rPr>
              <a:t>de haricot</a:t>
            </a:r>
            <a:r>
              <a:rPr lang="fr-FR" sz="2400"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Coloration de Wright </a:t>
            </a:r>
            <a:r>
              <a:rPr lang="fr-FR" sz="2400" dirty="0" smtClean="0">
                <a:latin typeface="Times New Roman" pitchFamily="18" charset="0"/>
                <a:cs typeface="Times New Roman" pitchFamily="18" charset="0"/>
              </a:rPr>
              <a:t>- </a:t>
            </a:r>
            <a:r>
              <a:rPr lang="fr-FR" sz="2400" dirty="0" err="1">
                <a:latin typeface="Times New Roman" pitchFamily="18" charset="0"/>
                <a:cs typeface="Times New Roman" pitchFamily="18" charset="0"/>
              </a:rPr>
              <a:t>Giemsa</a:t>
            </a:r>
            <a:r>
              <a:rPr lang="fr-FR" sz="2400" dirty="0">
                <a:latin typeface="Times New Roman" pitchFamily="18" charset="0"/>
                <a:cs typeface="Times New Roman" pitchFamily="18" charset="0"/>
              </a:rPr>
              <a:t>, fort grossissement.)</a:t>
            </a:r>
          </a:p>
        </p:txBody>
      </p:sp>
      <p:pic>
        <p:nvPicPr>
          <p:cNvPr id="6" name="Image 5"/>
          <p:cNvPicPr/>
          <p:nvPr/>
        </p:nvPicPr>
        <p:blipFill>
          <a:blip r:embed="rId2"/>
          <a:srcRect/>
          <a:stretch>
            <a:fillRect/>
          </a:stretch>
        </p:blipFill>
        <p:spPr bwMode="auto">
          <a:xfrm>
            <a:off x="4429124" y="928670"/>
            <a:ext cx="4572032" cy="48577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214290"/>
            <a:ext cx="4214842" cy="6429420"/>
          </a:xfrm>
        </p:spPr>
        <p:txBody>
          <a:bodyPr>
            <a:normAutofit fontScale="85000" lnSpcReduction="20000"/>
          </a:bodyPr>
          <a:lstStyle/>
          <a:p>
            <a:pPr>
              <a:buNone/>
            </a:pPr>
            <a:r>
              <a:rPr lang="fr-FR" sz="2400" b="1" dirty="0">
                <a:latin typeface="Times New Roman" pitchFamily="18" charset="0"/>
                <a:cs typeface="Times New Roman" pitchFamily="18" charset="0"/>
              </a:rPr>
              <a:t>Figure 2:</a:t>
            </a:r>
            <a:r>
              <a:rPr lang="fr-FR" sz="2400" dirty="0">
                <a:latin typeface="Times New Roman" pitchFamily="18" charset="0"/>
                <a:cs typeface="Times New Roman" pitchFamily="18" charset="0"/>
              </a:rPr>
              <a:t> </a:t>
            </a:r>
            <a:r>
              <a:rPr lang="fr-FR" sz="2400" b="1" dirty="0">
                <a:latin typeface="Times New Roman" pitchFamily="18" charset="0"/>
                <a:cs typeface="Times New Roman" pitchFamily="18" charset="0"/>
              </a:rPr>
              <a:t>Neutrophiles segmentés représentatifs illustrant la variation de la forme nucléaire</a:t>
            </a:r>
            <a:r>
              <a:rPr lang="fr-FR" sz="2400" b="1" dirty="0" smtClean="0">
                <a:latin typeface="Times New Roman" pitchFamily="18" charset="0"/>
                <a:cs typeface="Times New Roman" pitchFamily="18" charset="0"/>
              </a:rPr>
              <a:t>.</a:t>
            </a:r>
          </a:p>
          <a:p>
            <a:pPr>
              <a:buNone/>
            </a:pPr>
            <a:r>
              <a:rPr lang="fr-FR" sz="2400" dirty="0" smtClean="0">
                <a:latin typeface="Times New Roman" pitchFamily="18" charset="0"/>
                <a:cs typeface="Times New Roman" pitchFamily="18" charset="0"/>
              </a:rPr>
              <a:t>Les </a:t>
            </a:r>
            <a:r>
              <a:rPr lang="fr-FR" sz="2400" b="1" dirty="0">
                <a:latin typeface="Times New Roman" pitchFamily="18" charset="0"/>
                <a:cs typeface="Times New Roman" pitchFamily="18" charset="0"/>
              </a:rPr>
              <a:t>neutrophiles segmentés </a:t>
            </a:r>
            <a:r>
              <a:rPr lang="fr-FR" sz="2400" dirty="0">
                <a:latin typeface="Times New Roman" pitchFamily="18" charset="0"/>
                <a:cs typeface="Times New Roman" pitchFamily="18" charset="0"/>
              </a:rPr>
              <a:t>commencent par le noyau en forme de fer à cheval de la cellule en bande</a:t>
            </a:r>
            <a:r>
              <a:rPr lang="fr-FR" sz="2400" dirty="0" smtClean="0">
                <a:latin typeface="Times New Roman" pitchFamily="18" charset="0"/>
                <a:cs typeface="Times New Roman" pitchFamily="18" charset="0"/>
              </a:rPr>
              <a:t>.</a:t>
            </a:r>
          </a:p>
          <a:p>
            <a:pPr>
              <a:buNone/>
            </a:pPr>
            <a:r>
              <a:rPr lang="fr-FR" sz="2400" dirty="0" smtClean="0">
                <a:latin typeface="Times New Roman" pitchFamily="18" charset="0"/>
                <a:cs typeface="Times New Roman" pitchFamily="18" charset="0"/>
              </a:rPr>
              <a:t>À </a:t>
            </a:r>
            <a:r>
              <a:rPr lang="fr-FR" sz="2400" dirty="0">
                <a:latin typeface="Times New Roman" pitchFamily="18" charset="0"/>
                <a:cs typeface="Times New Roman" pitchFamily="18" charset="0"/>
              </a:rPr>
              <a:t>mesure que le noyau des neutrophiles développe de plus en plus de constrictions, il peut plus facilement se plier sous différentes formes</a:t>
            </a:r>
            <a:r>
              <a:rPr lang="fr-FR" sz="2400" dirty="0" smtClean="0">
                <a:latin typeface="Times New Roman" pitchFamily="18" charset="0"/>
                <a:cs typeface="Times New Roman" pitchFamily="18" charset="0"/>
              </a:rPr>
              <a:t>.</a:t>
            </a:r>
          </a:p>
          <a:p>
            <a:pPr>
              <a:buNone/>
            </a:pPr>
            <a:r>
              <a:rPr lang="fr-FR" sz="2400" dirty="0" smtClean="0">
                <a:latin typeface="Times New Roman" pitchFamily="18" charset="0"/>
                <a:cs typeface="Times New Roman" pitchFamily="18" charset="0"/>
              </a:rPr>
              <a:t>Notez </a:t>
            </a:r>
            <a:r>
              <a:rPr lang="fr-FR" sz="2400" dirty="0">
                <a:latin typeface="Times New Roman" pitchFamily="18" charset="0"/>
                <a:cs typeface="Times New Roman" pitchFamily="18" charset="0"/>
              </a:rPr>
              <a:t>le </a:t>
            </a:r>
            <a:r>
              <a:rPr lang="fr-FR" sz="2400" b="1" dirty="0">
                <a:latin typeface="Times New Roman" pitchFamily="18" charset="0"/>
                <a:cs typeface="Times New Roman" pitchFamily="18" charset="0"/>
              </a:rPr>
              <a:t>«S» </a:t>
            </a:r>
            <a:r>
              <a:rPr lang="fr-FR" sz="2400" dirty="0">
                <a:latin typeface="Times New Roman" pitchFamily="18" charset="0"/>
                <a:cs typeface="Times New Roman" pitchFamily="18" charset="0"/>
              </a:rPr>
              <a:t>- et les noyaux en forme de fer à cheval en haut à gauche</a:t>
            </a:r>
            <a:r>
              <a:rPr lang="fr-FR" sz="2400" dirty="0" smtClean="0">
                <a:latin typeface="Times New Roman" pitchFamily="18" charset="0"/>
                <a:cs typeface="Times New Roman" pitchFamily="18" charset="0"/>
              </a:rPr>
              <a:t>.</a:t>
            </a:r>
          </a:p>
          <a:p>
            <a:pPr>
              <a:buNone/>
            </a:pPr>
            <a:r>
              <a:rPr lang="fr-FR" sz="2400" dirty="0" smtClean="0">
                <a:latin typeface="Times New Roman" pitchFamily="18" charset="0"/>
                <a:cs typeface="Times New Roman" pitchFamily="18" charset="0"/>
              </a:rPr>
              <a:t>Ensuite</a:t>
            </a:r>
            <a:r>
              <a:rPr lang="fr-FR" sz="2400" dirty="0">
                <a:latin typeface="Times New Roman" pitchFamily="18" charset="0"/>
                <a:cs typeface="Times New Roman" pitchFamily="18" charset="0"/>
              </a:rPr>
              <a:t>, notez les différentes formes nucléaires résultant du repliement et de la superposition du noyau plié sur lui-même</a:t>
            </a:r>
            <a:r>
              <a:rPr lang="fr-FR" sz="2400" dirty="0" smtClean="0">
                <a:latin typeface="Times New Roman" pitchFamily="18" charset="0"/>
                <a:cs typeface="Times New Roman" pitchFamily="18" charset="0"/>
              </a:rPr>
              <a:t>.</a:t>
            </a:r>
          </a:p>
          <a:p>
            <a:pPr>
              <a:buNone/>
            </a:pPr>
            <a:r>
              <a:rPr lang="fr-FR" sz="2400" dirty="0" smtClean="0">
                <a:latin typeface="Times New Roman" pitchFamily="18" charset="0"/>
                <a:cs typeface="Times New Roman" pitchFamily="18" charset="0"/>
              </a:rPr>
              <a:t>Les </a:t>
            </a:r>
            <a:r>
              <a:rPr lang="fr-FR" sz="2400" dirty="0">
                <a:latin typeface="Times New Roman" pitchFamily="18" charset="0"/>
                <a:cs typeface="Times New Roman" pitchFamily="18" charset="0"/>
              </a:rPr>
              <a:t>cellules sont disposées dans cette figure avec des degrés de repliement plus importants se déplaçant vers le bas</a:t>
            </a:r>
            <a:r>
              <a:rPr lang="fr-FR" sz="2400" dirty="0" smtClean="0">
                <a:latin typeface="Times New Roman" pitchFamily="18" charset="0"/>
                <a:cs typeface="Times New Roman" pitchFamily="18" charset="0"/>
              </a:rPr>
              <a:t>.</a:t>
            </a:r>
          </a:p>
          <a:p>
            <a:pPr>
              <a:buNone/>
            </a:pPr>
            <a:r>
              <a:rPr lang="fr-FR" sz="2400"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(Coloration de Wright </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Giemsa</a:t>
            </a:r>
            <a:r>
              <a:rPr lang="fr-FR" sz="2400" dirty="0">
                <a:latin typeface="Times New Roman" pitchFamily="18" charset="0"/>
                <a:cs typeface="Times New Roman" pitchFamily="18" charset="0"/>
              </a:rPr>
              <a:t>, fort grossissement.)</a:t>
            </a:r>
          </a:p>
        </p:txBody>
      </p:sp>
      <p:pic>
        <p:nvPicPr>
          <p:cNvPr id="4" name="Image 3"/>
          <p:cNvPicPr/>
          <p:nvPr/>
        </p:nvPicPr>
        <p:blipFill>
          <a:blip r:embed="rId2"/>
          <a:srcRect/>
          <a:stretch>
            <a:fillRect/>
          </a:stretch>
        </p:blipFill>
        <p:spPr bwMode="auto">
          <a:xfrm>
            <a:off x="4500562" y="785794"/>
            <a:ext cx="4457870" cy="37909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928670"/>
            <a:ext cx="8643998" cy="4429156"/>
          </a:xfrm>
        </p:spPr>
        <p:txBody>
          <a:bodyPr>
            <a:normAutofit/>
          </a:bodyPr>
          <a:lstStyle/>
          <a:p>
            <a:pPr>
              <a:lnSpc>
                <a:spcPct val="150000"/>
              </a:lnSpc>
              <a:buNone/>
            </a:pPr>
            <a:r>
              <a:rPr lang="fr-FR" sz="2400" dirty="0">
                <a:latin typeface="Times New Roman" pitchFamily="18" charset="0"/>
                <a:cs typeface="Times New Roman" pitchFamily="18" charset="0"/>
              </a:rPr>
              <a:t>Les neutrophiles ont de nombreux </a:t>
            </a:r>
            <a:r>
              <a:rPr lang="fr-FR" sz="2400" b="1" dirty="0">
                <a:latin typeface="Times New Roman" pitchFamily="18" charset="0"/>
                <a:cs typeface="Times New Roman" pitchFamily="18" charset="0"/>
              </a:rPr>
              <a:t>petits granules très peu colorés</a:t>
            </a:r>
            <a:r>
              <a:rPr lang="fr-FR" sz="2400" dirty="0">
                <a:latin typeface="Times New Roman" pitchFamily="18" charset="0"/>
                <a:cs typeface="Times New Roman" pitchFamily="18" charset="0"/>
              </a:rPr>
              <a:t>. Celles-ci varient d'un animal à l'autre, qu'il s'agisse de granules </a:t>
            </a:r>
            <a:r>
              <a:rPr lang="fr-FR" sz="2400" b="1" dirty="0">
                <a:latin typeface="Times New Roman" pitchFamily="18" charset="0"/>
                <a:cs typeface="Times New Roman" pitchFamily="18" charset="0"/>
              </a:rPr>
              <a:t>incolores et invisibles </a:t>
            </a:r>
            <a:r>
              <a:rPr lang="fr-FR" sz="2400" dirty="0">
                <a:latin typeface="Times New Roman" pitchFamily="18" charset="0"/>
                <a:cs typeface="Times New Roman" pitchFamily="18" charset="0"/>
              </a:rPr>
              <a:t>ou de </a:t>
            </a:r>
            <a:r>
              <a:rPr lang="fr-FR" sz="2400" b="1" dirty="0">
                <a:latin typeface="Times New Roman" pitchFamily="18" charset="0"/>
                <a:cs typeface="Times New Roman" pitchFamily="18" charset="0"/>
              </a:rPr>
              <a:t>granules légèrement colorés</a:t>
            </a:r>
            <a:r>
              <a:rPr lang="fr-FR" sz="2400" dirty="0" smtClean="0">
                <a:latin typeface="Times New Roman" pitchFamily="18" charset="0"/>
                <a:cs typeface="Times New Roman" pitchFamily="18" charset="0"/>
              </a:rPr>
              <a:t>.</a:t>
            </a:r>
          </a:p>
          <a:p>
            <a:pPr>
              <a:lnSpc>
                <a:spcPct val="150000"/>
              </a:lnSpc>
              <a:buNone/>
            </a:pPr>
            <a:r>
              <a:rPr lang="fr-FR" sz="2400" dirty="0" smtClean="0">
                <a:latin typeface="Times New Roman" pitchFamily="18" charset="0"/>
                <a:cs typeface="Times New Roman" pitchFamily="18" charset="0"/>
              </a:rPr>
              <a:t>Les </a:t>
            </a:r>
            <a:r>
              <a:rPr lang="fr-FR" sz="2400" b="1" dirty="0">
                <a:latin typeface="Times New Roman" pitchFamily="18" charset="0"/>
                <a:cs typeface="Times New Roman" pitchFamily="18" charset="0"/>
              </a:rPr>
              <a:t>granules neutrophiles de la vache</a:t>
            </a:r>
            <a:r>
              <a:rPr lang="fr-FR" sz="2400" dirty="0">
                <a:latin typeface="Times New Roman" pitchFamily="18" charset="0"/>
                <a:cs typeface="Times New Roman" pitchFamily="18" charset="0"/>
              </a:rPr>
              <a:t> se colorent souvent légèrement </a:t>
            </a:r>
            <a:r>
              <a:rPr lang="fr-FR" sz="2400" b="1" dirty="0">
                <a:latin typeface="Times New Roman" pitchFamily="18" charset="0"/>
                <a:cs typeface="Times New Roman" pitchFamily="18" charset="0"/>
              </a:rPr>
              <a:t>rose</a:t>
            </a:r>
            <a:r>
              <a:rPr lang="fr-FR" sz="2400" dirty="0">
                <a:latin typeface="Times New Roman" pitchFamily="18" charset="0"/>
                <a:cs typeface="Times New Roman" pitchFamily="18" charset="0"/>
              </a:rPr>
              <a:t>, donnant au cytoplasme une teinte globalement </a:t>
            </a:r>
            <a:r>
              <a:rPr lang="fr-FR" sz="2400" b="1" dirty="0">
                <a:latin typeface="Times New Roman" pitchFamily="18" charset="0"/>
                <a:cs typeface="Times New Roman" pitchFamily="18" charset="0"/>
              </a:rPr>
              <a:t>légèrement </a:t>
            </a:r>
            <a:r>
              <a:rPr lang="fr-FR" sz="2400" b="1" dirty="0" smtClean="0">
                <a:latin typeface="Times New Roman" pitchFamily="18" charset="0"/>
                <a:cs typeface="Times New Roman" pitchFamily="18" charset="0"/>
              </a:rPr>
              <a:t>orangée</a:t>
            </a:r>
            <a:r>
              <a:rPr lang="fr-FR" sz="2400" dirty="0" smtClean="0">
                <a:latin typeface="Times New Roman" pitchFamily="18" charset="0"/>
                <a:cs typeface="Times New Roman" pitchFamily="18" charset="0"/>
              </a:rPr>
              <a:t>.</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TotalTime>
  <Words>2774</Words>
  <Application>Microsoft Office PowerPoint</Application>
  <PresentationFormat>Affichage à l'écran (4:3)</PresentationFormat>
  <Paragraphs>197</Paragraphs>
  <Slides>37</Slides>
  <Notes>0</Notes>
  <HiddenSlides>0</HiddenSlides>
  <MMClips>0</MMClip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Thème Office</vt:lpstr>
      <vt:lpstr>Leucocytes sanguins </vt:lpstr>
      <vt:lpstr>1- Les polynucléaires</vt:lpstr>
      <vt:lpstr>1- Les leucocytes des mammifères 1.1. Les neutrophiles</vt:lpstr>
      <vt:lpstr>1- Les leucocytes des mammifères 1.1. Les neutrophiles</vt:lpstr>
      <vt:lpstr>Diapositive 5</vt:lpstr>
      <vt:lpstr>Diapositive 6</vt:lpstr>
      <vt:lpstr>La morphologie des neutrophiles </vt:lpstr>
      <vt:lpstr>Diapositive 8</vt:lpstr>
      <vt:lpstr>Diapositive 9</vt:lpstr>
      <vt:lpstr>1- Les leucocytes des mammifères 1.2. Les éosinophiles</vt:lpstr>
      <vt:lpstr>Diapositive 11</vt:lpstr>
      <vt:lpstr>Diapositive 12</vt:lpstr>
      <vt:lpstr>Diapositive 13</vt:lpstr>
      <vt:lpstr>Diapositive 14</vt:lpstr>
      <vt:lpstr>Diapositive 15</vt:lpstr>
      <vt:lpstr>1- Les leucocytes des mammifères 1.3. Les basophiles</vt:lpstr>
      <vt:lpstr>Diapositive 17</vt:lpstr>
      <vt:lpstr>Diapositive 18</vt:lpstr>
      <vt:lpstr>Diapositive 19</vt:lpstr>
      <vt:lpstr>Diapositive 20</vt:lpstr>
      <vt:lpstr>1- Les leucocytes des mammifères 1.4. Les monocytes</vt:lpstr>
      <vt:lpstr>Diapositive 22</vt:lpstr>
      <vt:lpstr>Diapositive 23</vt:lpstr>
      <vt:lpstr>Diapositive 24</vt:lpstr>
      <vt:lpstr>Diapositive 25</vt:lpstr>
      <vt:lpstr>1- Les leucocytes des mammifères 1.5. Les lymphocytes</vt:lpstr>
      <vt:lpstr>Diapositive 27</vt:lpstr>
      <vt:lpstr>Diapositive 28</vt:lpstr>
      <vt:lpstr>Diapositive 29</vt:lpstr>
      <vt:lpstr>Diapositive 30</vt:lpstr>
      <vt:lpstr>Diapositive 31</vt:lpstr>
      <vt:lpstr>Tableau : Intervalles de référence pour les concentrations absolues de leucocytes chez les espèces d’animaux domestiques courantes.</vt:lpstr>
      <vt:lpstr>2- Les leucocytes des oiseaux</vt:lpstr>
      <vt:lpstr>Les hétérophiles </vt:lpstr>
      <vt:lpstr>Diapositive 35</vt:lpstr>
      <vt:lpstr>Diapositive 36</vt:lpstr>
      <vt:lpstr>3- Les leucocytes des reptiles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Leucocytes sanguins</dc:title>
  <dc:creator>aa</dc:creator>
  <cp:lastModifiedBy>aa</cp:lastModifiedBy>
  <cp:revision>55</cp:revision>
  <dcterms:created xsi:type="dcterms:W3CDTF">2019-05-12T04:02:20Z</dcterms:created>
  <dcterms:modified xsi:type="dcterms:W3CDTF">2019-05-12T10:05:44Z</dcterms:modified>
</cp:coreProperties>
</file>