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71" r:id="rId13"/>
    <p:sldId id="273" r:id="rId14"/>
    <p:sldId id="274" r:id="rId15"/>
    <p:sldId id="270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67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555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939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8628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0826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835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575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211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37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4173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5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707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7055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5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627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8190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830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50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EE5C5-E0AB-415B-BEA3-D0DEC4EA7C3B}" type="datetimeFigureOut">
              <a:rPr lang="fr-FR" smtClean="0"/>
              <a:t>11/11/2024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598BC-FF80-41FD-84F5-293101AA58C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1547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Notion de sémaphore </a:t>
            </a:r>
            <a:endParaRPr lang="fr-FR" sz="11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832" y="844089"/>
            <a:ext cx="10348452" cy="3860646"/>
          </a:xfrm>
        </p:spPr>
        <p:txBody>
          <a:bodyPr>
            <a:noAutofit/>
          </a:bodyPr>
          <a:lstStyle/>
          <a:p>
            <a:pPr marL="0" marR="0" indent="18034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Les solutions proposées pour le problème d'exclusion mutuelle ne peuvent pas être utilisées lorsqu'il s'agit  de problèmes plus complexes. Ainsi, les </a:t>
            </a:r>
            <a:r>
              <a:rPr lang="fr-FR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sémaphores </a:t>
            </a:r>
            <a:r>
              <a:rPr lang="fr-FR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permettent de résoudre les différents types de problème de l'EM.</a:t>
            </a:r>
            <a:endParaRPr lang="en-US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indent="18034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6.1</a:t>
            </a:r>
            <a:r>
              <a:rPr lang="fr-FR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fr-FR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Principe</a:t>
            </a:r>
            <a:r>
              <a:rPr lang="fr-FR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 C'est de contrôler la synchronisation par l'utilisation d'un type de données abstrait appelé Sémaphore, proposé par Dijkstra (1965).  </a:t>
            </a:r>
            <a:endParaRPr lang="en-US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indent="18034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6.2 Définition. </a:t>
            </a:r>
            <a:endParaRPr lang="en-US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indent="180340" algn="just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•  Un sémaphore est une variable, entière, positive, globale et protégé  i.e. on peut  y accéder qu’au moyen des trois procédures :</a:t>
            </a:r>
            <a:endParaRPr lang="en-US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90170" marR="0" indent="18034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 Init(S, x) : initialiser le sémaphore S à une certaine valeur X ; </a:t>
            </a:r>
            <a:endParaRPr lang="en-US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90170" marR="0" indent="18034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 P(S) ou down(S) : Peut‐on passer ? Peut‐on continuer ? </a:t>
            </a:r>
            <a:endParaRPr lang="en-US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90170" marR="0" indent="180340" algn="just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 V(S) ou up(S): Libérer ? vas y ?</a:t>
            </a:r>
            <a:endParaRPr lang="en-US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fr-FR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4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 L'utilisation des sémaphores pour l'accès à une section critique 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On considère deux  processus P0  et P1 , en compétition pour l'entrée à une section critique.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Solution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: L'exclusion mutuelle peut être garantie par un sémaphore initialisé à 1 (souvent Mutex est le nom symbolique donné à ce sémaphore).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 Init(Mutex, 1) : initialiser le sémaphore Mutex à 1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   &lt;Entré en SC&gt; : P(Mutex); 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&lt;S.C&gt;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&lt;Sortie de SC&gt; : V(Mutex);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7.1 Exemples 1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481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9213" y="634181"/>
            <a:ext cx="7300452" cy="1150374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Sémaphore Mutex;                Init (Mutex ,1);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1022555" y="2153265"/>
            <a:ext cx="3932903" cy="4892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Process P1 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{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………….;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          Section critique;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}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FF1793F-D9B9-4A64-87AC-3B5924936363}"/>
              </a:ext>
            </a:extLst>
          </p:cNvPr>
          <p:cNvCxnSpPr>
            <a:cxnSpLocks/>
          </p:cNvCxnSpPr>
          <p:nvPr/>
        </p:nvCxnSpPr>
        <p:spPr>
          <a:xfrm>
            <a:off x="4914162" y="2639961"/>
            <a:ext cx="0" cy="410005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D3C751D-8909-4952-A2C5-943FD2CD6FAD}"/>
              </a:ext>
            </a:extLst>
          </p:cNvPr>
          <p:cNvSpPr txBox="1"/>
          <p:nvPr/>
        </p:nvSpPr>
        <p:spPr>
          <a:xfrm>
            <a:off x="5862484" y="1958389"/>
            <a:ext cx="3932903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Process P1 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{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………….;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          Section critique;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latin typeface="Times New Roman" panose="02020603050405020304" pitchFamily="18" charset="0"/>
                <a:cs typeface="Arial" panose="020B0604020202020204" pitchFamily="34" charset="0"/>
              </a:rPr>
              <a:t>} </a:t>
            </a:r>
            <a:endParaRPr lang="en-US" sz="2400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4617DEF-E95C-4EEF-85DA-A33456B292D0}"/>
              </a:ext>
            </a:extLst>
          </p:cNvPr>
          <p:cNvGrpSpPr/>
          <p:nvPr/>
        </p:nvGrpSpPr>
        <p:grpSpPr>
          <a:xfrm>
            <a:off x="8866864" y="650671"/>
            <a:ext cx="3311057" cy="1604590"/>
            <a:chOff x="7146219" y="842747"/>
            <a:chExt cx="3311057" cy="16045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D96133C-DEEC-4DBD-B313-7F73360F9ABE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53590D4-0E29-4D3C-892C-926F8CE11162}"/>
                </a:ext>
              </a:extLst>
            </p:cNvPr>
            <p:cNvSpPr/>
            <p:nvPr/>
          </p:nvSpPr>
          <p:spPr>
            <a:xfrm>
              <a:off x="8498265" y="1227802"/>
              <a:ext cx="634181" cy="4719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B0B7C2E6-9171-4394-8130-F9C4E6C7BDC4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3C0347C1-F380-4ED7-8E79-664967818C01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9E6289A4-3972-44C3-8A43-28328794EDEA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CA755B3-4B43-442D-9F6E-55BDEE888EF1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5438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Init (Mutex ,1);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D37E0CE-DF75-4369-863B-0D38418C37C3}"/>
              </a:ext>
            </a:extLst>
          </p:cNvPr>
          <p:cNvGrpSpPr/>
          <p:nvPr/>
        </p:nvGrpSpPr>
        <p:grpSpPr>
          <a:xfrm>
            <a:off x="5844811" y="5338920"/>
            <a:ext cx="1092244" cy="1227526"/>
            <a:chOff x="6434747" y="5132439"/>
            <a:chExt cx="1092244" cy="122752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699D50-5140-4C8B-B759-F8F1B5EB5796}"/>
                </a:ext>
              </a:extLst>
            </p:cNvPr>
            <p:cNvCxnSpPr/>
            <p:nvPr/>
          </p:nvCxnSpPr>
          <p:spPr>
            <a:xfrm flipH="1">
              <a:off x="6434747" y="5132439"/>
              <a:ext cx="1092244" cy="12275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6325B1B-19CA-4086-A2DF-D9D5E60FC249}"/>
                </a:ext>
              </a:extLst>
            </p:cNvPr>
            <p:cNvCxnSpPr>
              <a:cxnSpLocks/>
            </p:cNvCxnSpPr>
            <p:nvPr/>
          </p:nvCxnSpPr>
          <p:spPr>
            <a:xfrm>
              <a:off x="6658511" y="5152903"/>
              <a:ext cx="521698" cy="114831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D6C305-7F98-4922-8BBB-AAF2D1BC489F}"/>
              </a:ext>
            </a:extLst>
          </p:cNvPr>
          <p:cNvSpPr txBox="1"/>
          <p:nvPr/>
        </p:nvSpPr>
        <p:spPr>
          <a:xfrm>
            <a:off x="3511251" y="2104075"/>
            <a:ext cx="1391967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1686192" y="3781313"/>
            <a:ext cx="1801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2AFD999D-891D-4DDB-930F-9CB39402A5F8}"/>
              </a:ext>
            </a:extLst>
          </p:cNvPr>
          <p:cNvSpPr/>
          <p:nvPr/>
        </p:nvSpPr>
        <p:spPr>
          <a:xfrm>
            <a:off x="956187" y="3881539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6981212-5140-4A04-8A7B-826FF2AD0034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42A241-6CD6-4ED2-B93B-8C6F5FAE2267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CE8FC53-35B6-43BC-B299-8A5246560BD1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BACC88F-C2B3-426E-B351-4830B7806756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3F79846-304C-41B9-AECC-2C1E63CA224E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96C2D5D-ECB4-4E7D-8775-D2B14535D96E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1852E15-AAFB-4C28-BC23-2F8A4660F3EA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DD72B8-5870-4B6B-92BD-8C439D29E52D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E7E63F7-680D-4216-94F7-8866204C121E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AC47603-FD6A-47B7-B4E8-6B1DA6089839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02E25FD-2D12-4CAD-BD43-695C01950D07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B9C0F05-0357-4FB6-B96D-32F23AD9BC1C}"/>
                </a:ext>
              </a:extLst>
            </p:cNvPr>
            <p:cNvSpPr txBox="1"/>
            <p:nvPr/>
          </p:nvSpPr>
          <p:spPr>
            <a:xfrm>
              <a:off x="3814631" y="405767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7A1D4C5-EE4C-4081-A3CF-BE420D1C918C}"/>
              </a:ext>
            </a:extLst>
          </p:cNvPr>
          <p:cNvSpPr/>
          <p:nvPr/>
        </p:nvSpPr>
        <p:spPr>
          <a:xfrm>
            <a:off x="4950710" y="2966993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0A7C5C7-E478-4D3B-B25C-F614FCEA453B}"/>
              </a:ext>
            </a:extLst>
          </p:cNvPr>
          <p:cNvSpPr/>
          <p:nvPr/>
        </p:nvSpPr>
        <p:spPr>
          <a:xfrm>
            <a:off x="7785750" y="992053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1A1BC40-4598-4C51-BC5E-3EF768B557E9}"/>
              </a:ext>
            </a:extLst>
          </p:cNvPr>
          <p:cNvSpPr/>
          <p:nvPr/>
        </p:nvSpPr>
        <p:spPr>
          <a:xfrm>
            <a:off x="4966455" y="1537400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0B62F433-98F7-436A-817D-F067163E89A3}"/>
              </a:ext>
            </a:extLst>
          </p:cNvPr>
          <p:cNvSpPr/>
          <p:nvPr/>
        </p:nvSpPr>
        <p:spPr>
          <a:xfrm rot="10800000">
            <a:off x="10977669" y="3523214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3D3FCB3-BF1D-4C0C-AF8D-62A2279DA378}"/>
              </a:ext>
            </a:extLst>
          </p:cNvPr>
          <p:cNvSpPr txBox="1"/>
          <p:nvPr/>
        </p:nvSpPr>
        <p:spPr>
          <a:xfrm>
            <a:off x="3112957" y="385359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5A5F1FD-CAD4-47A8-B568-F81C306AD22A}"/>
              </a:ext>
            </a:extLst>
          </p:cNvPr>
          <p:cNvSpPr txBox="1"/>
          <p:nvPr/>
        </p:nvSpPr>
        <p:spPr>
          <a:xfrm>
            <a:off x="9604940" y="3399506"/>
            <a:ext cx="1801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529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7037E-6 L 0.05469 -3.7037E-6 C 0.07904 -3.7037E-6 0.1095 0.08473 0.1095 0.15394 L 0.1095 0.30811 " pathEditMode="relative" rAng="0" ptsTypes="AAAA">
                                      <p:cBhvr>
                                        <p:cTn id="11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69" y="15394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45833E-6 3.33333E-6 L -0.11953 3.33333E-6 C -0.17266 3.33333E-6 -0.23893 0.08958 -0.23893 0.16273 L -0.23893 0.32615 " pathEditMode="relative" rAng="0" ptsTypes="AAAA">
                                      <p:cBhvr>
                                        <p:cTn id="13" dur="17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953" y="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750"/>
                            </p:stCondLst>
                            <p:childTnLst>
                              <p:par>
                                <p:cTn id="1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250"/>
                            </p:stCondLst>
                            <p:childTnLst>
                              <p:par>
                                <p:cTn id="2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951 0.30811 L 0.25716 0.30024 " pathEditMode="relative" rAng="0" ptsTypes="AA">
                                      <p:cBhvr>
                                        <p:cTn id="2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59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250"/>
                            </p:stCondLst>
                            <p:childTnLst>
                              <p:par>
                                <p:cTn id="23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716 0.30024 L 0.16875 -0.13171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27" y="-2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9" grpId="1"/>
      <p:bldP spid="29" grpId="2"/>
      <p:bldP spid="30" grpId="0" animBg="1"/>
      <p:bldP spid="38" grpId="0" animBg="1"/>
      <p:bldP spid="41" grpId="0" animBg="1"/>
      <p:bldP spid="42" grpId="0" animBg="1"/>
      <p:bldP spid="43" grpId="0" animBg="1"/>
      <p:bldP spid="4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Init (Mutex ,1);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D37E0CE-DF75-4369-863B-0D38418C37C3}"/>
              </a:ext>
            </a:extLst>
          </p:cNvPr>
          <p:cNvGrpSpPr/>
          <p:nvPr/>
        </p:nvGrpSpPr>
        <p:grpSpPr>
          <a:xfrm>
            <a:off x="5844811" y="5338920"/>
            <a:ext cx="1092244" cy="1227526"/>
            <a:chOff x="6434747" y="5132439"/>
            <a:chExt cx="1092244" cy="122752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699D50-5140-4C8B-B759-F8F1B5EB5796}"/>
                </a:ext>
              </a:extLst>
            </p:cNvPr>
            <p:cNvCxnSpPr/>
            <p:nvPr/>
          </p:nvCxnSpPr>
          <p:spPr>
            <a:xfrm flipH="1">
              <a:off x="6434747" y="5132439"/>
              <a:ext cx="1092244" cy="12275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6325B1B-19CA-4086-A2DF-D9D5E60FC249}"/>
                </a:ext>
              </a:extLst>
            </p:cNvPr>
            <p:cNvCxnSpPr>
              <a:cxnSpLocks/>
            </p:cNvCxnSpPr>
            <p:nvPr/>
          </p:nvCxnSpPr>
          <p:spPr>
            <a:xfrm>
              <a:off x="6658511" y="5152903"/>
              <a:ext cx="521698" cy="114831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D6C305-7F98-4922-8BBB-AAF2D1BC489F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1686192" y="3781313"/>
            <a:ext cx="1801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6981212-5140-4A04-8A7B-826FF2AD0034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42A241-6CD6-4ED2-B93B-8C6F5FAE2267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CE8FC53-35B6-43BC-B299-8A5246560BD1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0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BACC88F-C2B3-426E-B351-4830B7806756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3F79846-304C-41B9-AECC-2C1E63CA224E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96C2D5D-ECB4-4E7D-8775-D2B14535D96E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1852E15-AAFB-4C28-BC23-2F8A4660F3EA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DD72B8-5870-4B6B-92BD-8C439D29E52D}"/>
              </a:ext>
            </a:extLst>
          </p:cNvPr>
          <p:cNvGrpSpPr/>
          <p:nvPr/>
        </p:nvGrpSpPr>
        <p:grpSpPr>
          <a:xfrm>
            <a:off x="3814631" y="2890684"/>
            <a:ext cx="3267016" cy="2042443"/>
            <a:chOff x="3814631" y="2890684"/>
            <a:chExt cx="3267016" cy="204244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E7E63F7-680D-4216-94F7-8866204C121E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AC47603-FD6A-47B7-B4E8-6B1DA6089839}"/>
                </a:ext>
              </a:extLst>
            </p:cNvPr>
            <p:cNvSpPr txBox="1"/>
            <p:nvPr/>
          </p:nvSpPr>
          <p:spPr>
            <a:xfrm>
              <a:off x="4923389" y="4071353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02E25FD-2D12-4CAD-BD43-695C01950D07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B9C0F05-0357-4FB6-B96D-32F23AD9BC1C}"/>
                </a:ext>
              </a:extLst>
            </p:cNvPr>
            <p:cNvSpPr txBox="1"/>
            <p:nvPr/>
          </p:nvSpPr>
          <p:spPr>
            <a:xfrm>
              <a:off x="3814631" y="4101917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7A1D4C5-EE4C-4081-A3CF-BE420D1C918C}"/>
              </a:ext>
            </a:extLst>
          </p:cNvPr>
          <p:cNvSpPr/>
          <p:nvPr/>
        </p:nvSpPr>
        <p:spPr>
          <a:xfrm>
            <a:off x="4950710" y="2966993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C0A7C5C7-E478-4D3B-B25C-F614FCEA453B}"/>
              </a:ext>
            </a:extLst>
          </p:cNvPr>
          <p:cNvSpPr/>
          <p:nvPr/>
        </p:nvSpPr>
        <p:spPr>
          <a:xfrm>
            <a:off x="7785750" y="992053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31A1BC40-4598-4C51-BC5E-3EF768B557E9}"/>
              </a:ext>
            </a:extLst>
          </p:cNvPr>
          <p:cNvSpPr/>
          <p:nvPr/>
        </p:nvSpPr>
        <p:spPr>
          <a:xfrm>
            <a:off x="4966455" y="1537400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9BD3A30B-FC09-4DD9-8D58-B88DDB11990D}"/>
              </a:ext>
            </a:extLst>
          </p:cNvPr>
          <p:cNvSpPr/>
          <p:nvPr/>
        </p:nvSpPr>
        <p:spPr>
          <a:xfrm>
            <a:off x="956187" y="3881539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07EB6142-F7AD-4D0A-A072-2E757D7DC90B}"/>
              </a:ext>
            </a:extLst>
          </p:cNvPr>
          <p:cNvSpPr/>
          <p:nvPr/>
        </p:nvSpPr>
        <p:spPr>
          <a:xfrm rot="10800000">
            <a:off x="10977669" y="3523214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73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1" grpId="0" animBg="1"/>
      <p:bldP spid="42" grpId="0" animBg="1"/>
      <p:bldP spid="40" grpId="0" animBg="1"/>
      <p:bldP spid="4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Init (Mutex ,1);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D37E0CE-DF75-4369-863B-0D38418C37C3}"/>
              </a:ext>
            </a:extLst>
          </p:cNvPr>
          <p:cNvGrpSpPr/>
          <p:nvPr/>
        </p:nvGrpSpPr>
        <p:grpSpPr>
          <a:xfrm>
            <a:off x="5844811" y="5338920"/>
            <a:ext cx="1092244" cy="1227526"/>
            <a:chOff x="6434747" y="5132439"/>
            <a:chExt cx="1092244" cy="122752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699D50-5140-4C8B-B759-F8F1B5EB5796}"/>
                </a:ext>
              </a:extLst>
            </p:cNvPr>
            <p:cNvCxnSpPr/>
            <p:nvPr/>
          </p:nvCxnSpPr>
          <p:spPr>
            <a:xfrm flipH="1">
              <a:off x="6434747" y="5132439"/>
              <a:ext cx="1092244" cy="12275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6325B1B-19CA-4086-A2DF-D9D5E60FC249}"/>
                </a:ext>
              </a:extLst>
            </p:cNvPr>
            <p:cNvCxnSpPr>
              <a:cxnSpLocks/>
            </p:cNvCxnSpPr>
            <p:nvPr/>
          </p:nvCxnSpPr>
          <p:spPr>
            <a:xfrm>
              <a:off x="6658511" y="5152903"/>
              <a:ext cx="521698" cy="114831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4D6C305-7F98-4922-8BBB-AAF2D1BC489F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1686192" y="3781313"/>
            <a:ext cx="1801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46981212-5140-4A04-8A7B-826FF2AD0034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42A241-6CD6-4ED2-B93B-8C6F5FAE2267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CE8FC53-35B6-43BC-B299-8A5246560BD1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0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ABACC88F-C2B3-426E-B351-4830B7806756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23F79846-304C-41B9-AECC-2C1E63CA224E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96C2D5D-ECB4-4E7D-8775-D2B14535D96E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1852E15-AAFB-4C28-BC23-2F8A4660F3EA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48DD72B8-5870-4B6B-92BD-8C439D29E52D}"/>
              </a:ext>
            </a:extLst>
          </p:cNvPr>
          <p:cNvGrpSpPr/>
          <p:nvPr/>
        </p:nvGrpSpPr>
        <p:grpSpPr>
          <a:xfrm>
            <a:off x="3814631" y="2890684"/>
            <a:ext cx="3267016" cy="2057191"/>
            <a:chOff x="3814631" y="2890684"/>
            <a:chExt cx="3267016" cy="2057191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E7E63F7-680D-4216-94F7-8866204C121E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9AC47603-FD6A-47B7-B4E8-6B1DA6089839}"/>
                </a:ext>
              </a:extLst>
            </p:cNvPr>
            <p:cNvSpPr txBox="1"/>
            <p:nvPr/>
          </p:nvSpPr>
          <p:spPr>
            <a:xfrm>
              <a:off x="4923389" y="4086101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02E25FD-2D12-4CAD-BD43-695C01950D07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B9C0F05-0357-4FB6-B96D-32F23AD9BC1C}"/>
                </a:ext>
              </a:extLst>
            </p:cNvPr>
            <p:cNvSpPr txBox="1"/>
            <p:nvPr/>
          </p:nvSpPr>
          <p:spPr>
            <a:xfrm>
              <a:off x="3814631" y="4116668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7A1D4C5-EE4C-4081-A3CF-BE420D1C918C}"/>
              </a:ext>
            </a:extLst>
          </p:cNvPr>
          <p:cNvSpPr/>
          <p:nvPr/>
        </p:nvSpPr>
        <p:spPr>
          <a:xfrm>
            <a:off x="5010338" y="3217884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Arrow: Right 39">
            <a:extLst>
              <a:ext uri="{FF2B5EF4-FFF2-40B4-BE49-F238E27FC236}">
                <a16:creationId xmlns:a16="http://schemas.microsoft.com/office/drawing/2014/main" id="{BFE7628A-3E82-4552-AA99-6A0DC4924A69}"/>
              </a:ext>
            </a:extLst>
          </p:cNvPr>
          <p:cNvSpPr/>
          <p:nvPr/>
        </p:nvSpPr>
        <p:spPr>
          <a:xfrm>
            <a:off x="1031531" y="3870966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2E010918-7570-4E2E-B32A-DA916679FF50}"/>
              </a:ext>
            </a:extLst>
          </p:cNvPr>
          <p:cNvSpPr/>
          <p:nvPr/>
        </p:nvSpPr>
        <p:spPr>
          <a:xfrm rot="10800000">
            <a:off x="11193694" y="3496331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68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4.07407E-6 L 0.04466 0.09791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27" y="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36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2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2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 animBg="1"/>
      <p:bldP spid="40" grpId="1" animBg="1"/>
      <p:bldP spid="4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D37E0CE-DF75-4369-863B-0D38418C37C3}"/>
              </a:ext>
            </a:extLst>
          </p:cNvPr>
          <p:cNvGrpSpPr/>
          <p:nvPr/>
        </p:nvGrpSpPr>
        <p:grpSpPr>
          <a:xfrm>
            <a:off x="4605118" y="5351237"/>
            <a:ext cx="1092244" cy="1227526"/>
            <a:chOff x="6434747" y="5132439"/>
            <a:chExt cx="1092244" cy="122752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699D50-5140-4C8B-B759-F8F1B5EB5796}"/>
                </a:ext>
              </a:extLst>
            </p:cNvPr>
            <p:cNvCxnSpPr/>
            <p:nvPr/>
          </p:nvCxnSpPr>
          <p:spPr>
            <a:xfrm flipH="1">
              <a:off x="6434747" y="5132439"/>
              <a:ext cx="1092244" cy="12275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6325B1B-19CA-4086-A2DF-D9D5E60FC249}"/>
                </a:ext>
              </a:extLst>
            </p:cNvPr>
            <p:cNvCxnSpPr>
              <a:cxnSpLocks/>
            </p:cNvCxnSpPr>
            <p:nvPr/>
          </p:nvCxnSpPr>
          <p:spPr>
            <a:xfrm>
              <a:off x="6658511" y="5152903"/>
              <a:ext cx="521698" cy="114831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101439"/>
            <a:chOff x="3814631" y="2890684"/>
            <a:chExt cx="3267016" cy="2101439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138773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</a:t>
              </a:r>
            </a:p>
            <a:p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130349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0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5B1B99B-63F7-4B25-A0B2-F275699A27A1}"/>
              </a:ext>
            </a:extLst>
          </p:cNvPr>
          <p:cNvSpPr/>
          <p:nvPr/>
        </p:nvSpPr>
        <p:spPr>
          <a:xfrm>
            <a:off x="4950710" y="2966993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18D791A-698B-4FCF-810D-917469EC579B}"/>
              </a:ext>
            </a:extLst>
          </p:cNvPr>
          <p:cNvSpPr/>
          <p:nvPr/>
        </p:nvSpPr>
        <p:spPr>
          <a:xfrm>
            <a:off x="7785750" y="992053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359E96B-D24F-4631-A93F-AE98E1220C29}"/>
              </a:ext>
            </a:extLst>
          </p:cNvPr>
          <p:cNvSpPr/>
          <p:nvPr/>
        </p:nvSpPr>
        <p:spPr>
          <a:xfrm>
            <a:off x="4966455" y="1537400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714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3.7037E-6 L -0.13242 -3.7037E-6 C -0.19127 -3.7037E-6 -0.26497 0.09699 -0.26497 0.17616 L -0.26497 0.35301 " pathEditMode="relative" rAng="0" ptsTypes="AAAA">
                                      <p:cBhvr>
                                        <p:cTn id="6" dur="1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55" y="17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6497 0.35301 L -0.3776 0.35024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638" y="-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56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776 0.35024 L -0.4806 -0.07314 " pathEditMode="relative" rAng="0" ptsTypes="AA">
                                      <p:cBhvr>
                                        <p:cTn id="1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-2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9" grpId="2" animBg="1"/>
      <p:bldP spid="40" grpId="0" animBg="1"/>
      <p:bldP spid="41" grpId="0" animBg="1"/>
      <p:bldP spid="4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-1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D37E0CE-DF75-4369-863B-0D38418C37C3}"/>
              </a:ext>
            </a:extLst>
          </p:cNvPr>
          <p:cNvGrpSpPr/>
          <p:nvPr/>
        </p:nvGrpSpPr>
        <p:grpSpPr>
          <a:xfrm>
            <a:off x="4605118" y="5351237"/>
            <a:ext cx="1092244" cy="1227526"/>
            <a:chOff x="6434747" y="5132439"/>
            <a:chExt cx="1092244" cy="122752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699D50-5140-4C8B-B759-F8F1B5EB5796}"/>
                </a:ext>
              </a:extLst>
            </p:cNvPr>
            <p:cNvCxnSpPr/>
            <p:nvPr/>
          </p:nvCxnSpPr>
          <p:spPr>
            <a:xfrm flipH="1">
              <a:off x="6434747" y="5132439"/>
              <a:ext cx="1092244" cy="12275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6325B1B-19CA-4086-A2DF-D9D5E60FC249}"/>
                </a:ext>
              </a:extLst>
            </p:cNvPr>
            <p:cNvCxnSpPr>
              <a:cxnSpLocks/>
            </p:cNvCxnSpPr>
            <p:nvPr/>
          </p:nvCxnSpPr>
          <p:spPr>
            <a:xfrm>
              <a:off x="6658511" y="5152903"/>
              <a:ext cx="521698" cy="114831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68000" y="1272290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-1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5B1B99B-63F7-4B25-A0B2-F275699A27A1}"/>
              </a:ext>
            </a:extLst>
          </p:cNvPr>
          <p:cNvSpPr/>
          <p:nvPr/>
        </p:nvSpPr>
        <p:spPr>
          <a:xfrm>
            <a:off x="4950710" y="2966993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18D791A-698B-4FCF-810D-917469EC579B}"/>
              </a:ext>
            </a:extLst>
          </p:cNvPr>
          <p:cNvSpPr/>
          <p:nvPr/>
        </p:nvSpPr>
        <p:spPr>
          <a:xfrm>
            <a:off x="7785750" y="992053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359E96B-D24F-4631-A93F-AE98E1220C29}"/>
              </a:ext>
            </a:extLst>
          </p:cNvPr>
          <p:cNvSpPr/>
          <p:nvPr/>
        </p:nvSpPr>
        <p:spPr>
          <a:xfrm>
            <a:off x="4966455" y="1537400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030E52C9-4267-45AE-8F76-59A91F058B89}"/>
              </a:ext>
            </a:extLst>
          </p:cNvPr>
          <p:cNvSpPr/>
          <p:nvPr/>
        </p:nvSpPr>
        <p:spPr>
          <a:xfrm>
            <a:off x="1548527" y="4479841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A6256827-1526-4AE8-83A5-DB0853D72FF0}"/>
              </a:ext>
            </a:extLst>
          </p:cNvPr>
          <p:cNvSpPr/>
          <p:nvPr/>
        </p:nvSpPr>
        <p:spPr>
          <a:xfrm rot="10800000">
            <a:off x="11193694" y="3496331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422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-1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D37E0CE-DF75-4369-863B-0D38418C37C3}"/>
              </a:ext>
            </a:extLst>
          </p:cNvPr>
          <p:cNvGrpSpPr/>
          <p:nvPr/>
        </p:nvGrpSpPr>
        <p:grpSpPr>
          <a:xfrm>
            <a:off x="4605118" y="5351237"/>
            <a:ext cx="1092244" cy="1227526"/>
            <a:chOff x="6434747" y="5132439"/>
            <a:chExt cx="1092244" cy="122752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699D50-5140-4C8B-B759-F8F1B5EB5796}"/>
                </a:ext>
              </a:extLst>
            </p:cNvPr>
            <p:cNvCxnSpPr/>
            <p:nvPr/>
          </p:nvCxnSpPr>
          <p:spPr>
            <a:xfrm flipH="1">
              <a:off x="6434747" y="5132439"/>
              <a:ext cx="1092244" cy="12275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6325B1B-19CA-4086-A2DF-D9D5E60FC249}"/>
                </a:ext>
              </a:extLst>
            </p:cNvPr>
            <p:cNvCxnSpPr>
              <a:cxnSpLocks/>
            </p:cNvCxnSpPr>
            <p:nvPr/>
          </p:nvCxnSpPr>
          <p:spPr>
            <a:xfrm>
              <a:off x="6658511" y="5152903"/>
              <a:ext cx="521698" cy="114831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-1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5B1B99B-63F7-4B25-A0B2-F275699A27A1}"/>
              </a:ext>
            </a:extLst>
          </p:cNvPr>
          <p:cNvSpPr/>
          <p:nvPr/>
        </p:nvSpPr>
        <p:spPr>
          <a:xfrm>
            <a:off x="4995782" y="3231666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18D791A-698B-4FCF-810D-917469EC579B}"/>
              </a:ext>
            </a:extLst>
          </p:cNvPr>
          <p:cNvSpPr/>
          <p:nvPr/>
        </p:nvSpPr>
        <p:spPr>
          <a:xfrm>
            <a:off x="7785750" y="992053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359E96B-D24F-4631-A93F-AE98E1220C29}"/>
              </a:ext>
            </a:extLst>
          </p:cNvPr>
          <p:cNvSpPr/>
          <p:nvPr/>
        </p:nvSpPr>
        <p:spPr>
          <a:xfrm>
            <a:off x="4966455" y="1537400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9414DD90-2223-466D-93ED-DDB652D02519}"/>
              </a:ext>
            </a:extLst>
          </p:cNvPr>
          <p:cNvSpPr/>
          <p:nvPr/>
        </p:nvSpPr>
        <p:spPr>
          <a:xfrm>
            <a:off x="1548527" y="4479841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D4FFDBC1-70EC-4F80-8F68-DB3313548681}"/>
              </a:ext>
            </a:extLst>
          </p:cNvPr>
          <p:cNvSpPr/>
          <p:nvPr/>
        </p:nvSpPr>
        <p:spPr>
          <a:xfrm rot="10800000">
            <a:off x="11193694" y="3496331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927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3" grpId="0" animBg="1"/>
      <p:bldP spid="4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-1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D37E0CE-DF75-4369-863B-0D38418C37C3}"/>
              </a:ext>
            </a:extLst>
          </p:cNvPr>
          <p:cNvGrpSpPr/>
          <p:nvPr/>
        </p:nvGrpSpPr>
        <p:grpSpPr>
          <a:xfrm>
            <a:off x="4605118" y="5351237"/>
            <a:ext cx="1092244" cy="1227526"/>
            <a:chOff x="6434747" y="5132439"/>
            <a:chExt cx="1092244" cy="1227526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F699D50-5140-4C8B-B759-F8F1B5EB5796}"/>
                </a:ext>
              </a:extLst>
            </p:cNvPr>
            <p:cNvCxnSpPr/>
            <p:nvPr/>
          </p:nvCxnSpPr>
          <p:spPr>
            <a:xfrm flipH="1">
              <a:off x="6434747" y="5132439"/>
              <a:ext cx="1092244" cy="122752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6325B1B-19CA-4086-A2DF-D9D5E60FC249}"/>
                </a:ext>
              </a:extLst>
            </p:cNvPr>
            <p:cNvCxnSpPr>
              <a:cxnSpLocks/>
            </p:cNvCxnSpPr>
            <p:nvPr/>
          </p:nvCxnSpPr>
          <p:spPr>
            <a:xfrm>
              <a:off x="6658511" y="5152903"/>
              <a:ext cx="521698" cy="114831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-1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25B1B99B-63F7-4B25-A0B2-F275699A27A1}"/>
              </a:ext>
            </a:extLst>
          </p:cNvPr>
          <p:cNvSpPr/>
          <p:nvPr/>
        </p:nvSpPr>
        <p:spPr>
          <a:xfrm>
            <a:off x="4966455" y="3497887"/>
            <a:ext cx="2011680" cy="441802"/>
          </a:xfrm>
          <a:custGeom>
            <a:avLst/>
            <a:gdLst>
              <a:gd name="connsiteX0" fmla="*/ 0 w 2011680"/>
              <a:gd name="connsiteY0" fmla="*/ 73635 h 441802"/>
              <a:gd name="connsiteX1" fmla="*/ 73635 w 2011680"/>
              <a:gd name="connsiteY1" fmla="*/ 0 h 441802"/>
              <a:gd name="connsiteX2" fmla="*/ 521093 w 2011680"/>
              <a:gd name="connsiteY2" fmla="*/ 0 h 441802"/>
              <a:gd name="connsiteX3" fmla="*/ 931264 w 2011680"/>
              <a:gd name="connsiteY3" fmla="*/ 0 h 441802"/>
              <a:gd name="connsiteX4" fmla="*/ 1434654 w 2011680"/>
              <a:gd name="connsiteY4" fmla="*/ 0 h 441802"/>
              <a:gd name="connsiteX5" fmla="*/ 1938045 w 2011680"/>
              <a:gd name="connsiteY5" fmla="*/ 0 h 441802"/>
              <a:gd name="connsiteX6" fmla="*/ 2011680 w 2011680"/>
              <a:gd name="connsiteY6" fmla="*/ 73635 h 441802"/>
              <a:gd name="connsiteX7" fmla="*/ 2011680 w 2011680"/>
              <a:gd name="connsiteY7" fmla="*/ 368167 h 441802"/>
              <a:gd name="connsiteX8" fmla="*/ 1938045 w 2011680"/>
              <a:gd name="connsiteY8" fmla="*/ 441802 h 441802"/>
              <a:gd name="connsiteX9" fmla="*/ 1509231 w 2011680"/>
              <a:gd name="connsiteY9" fmla="*/ 441802 h 441802"/>
              <a:gd name="connsiteX10" fmla="*/ 1005840 w 2011680"/>
              <a:gd name="connsiteY10" fmla="*/ 441802 h 441802"/>
              <a:gd name="connsiteX11" fmla="*/ 502449 w 2011680"/>
              <a:gd name="connsiteY11" fmla="*/ 441802 h 441802"/>
              <a:gd name="connsiteX12" fmla="*/ 73635 w 2011680"/>
              <a:gd name="connsiteY12" fmla="*/ 441802 h 441802"/>
              <a:gd name="connsiteX13" fmla="*/ 0 w 2011680"/>
              <a:gd name="connsiteY13" fmla="*/ 368167 h 441802"/>
              <a:gd name="connsiteX14" fmla="*/ 0 w 2011680"/>
              <a:gd name="connsiteY14" fmla="*/ 73635 h 441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441802" extrusionOk="0">
                <a:moveTo>
                  <a:pt x="0" y="73635"/>
                </a:moveTo>
                <a:cubicBezTo>
                  <a:pt x="260" y="34423"/>
                  <a:pt x="36404" y="-2430"/>
                  <a:pt x="73635" y="0"/>
                </a:cubicBezTo>
                <a:cubicBezTo>
                  <a:pt x="284550" y="-16653"/>
                  <a:pt x="348750" y="27384"/>
                  <a:pt x="521093" y="0"/>
                </a:cubicBezTo>
                <a:cubicBezTo>
                  <a:pt x="693436" y="-27384"/>
                  <a:pt x="758220" y="10575"/>
                  <a:pt x="931264" y="0"/>
                </a:cubicBezTo>
                <a:cubicBezTo>
                  <a:pt x="1104308" y="-10575"/>
                  <a:pt x="1292650" y="22961"/>
                  <a:pt x="1434654" y="0"/>
                </a:cubicBezTo>
                <a:cubicBezTo>
                  <a:pt x="1576658" y="-22961"/>
                  <a:pt x="1742570" y="30115"/>
                  <a:pt x="1938045" y="0"/>
                </a:cubicBezTo>
                <a:cubicBezTo>
                  <a:pt x="1973794" y="1789"/>
                  <a:pt x="2007422" y="25252"/>
                  <a:pt x="2011680" y="73635"/>
                </a:cubicBezTo>
                <a:cubicBezTo>
                  <a:pt x="2036916" y="159951"/>
                  <a:pt x="1995007" y="254617"/>
                  <a:pt x="2011680" y="368167"/>
                </a:cubicBezTo>
                <a:cubicBezTo>
                  <a:pt x="2008289" y="404254"/>
                  <a:pt x="1977047" y="450144"/>
                  <a:pt x="1938045" y="441802"/>
                </a:cubicBezTo>
                <a:cubicBezTo>
                  <a:pt x="1794759" y="470075"/>
                  <a:pt x="1694375" y="402850"/>
                  <a:pt x="1509231" y="441802"/>
                </a:cubicBezTo>
                <a:cubicBezTo>
                  <a:pt x="1324087" y="480754"/>
                  <a:pt x="1229691" y="400071"/>
                  <a:pt x="1005840" y="441802"/>
                </a:cubicBezTo>
                <a:cubicBezTo>
                  <a:pt x="781989" y="483533"/>
                  <a:pt x="709914" y="382563"/>
                  <a:pt x="502449" y="441802"/>
                </a:cubicBezTo>
                <a:cubicBezTo>
                  <a:pt x="294984" y="501041"/>
                  <a:pt x="270081" y="428814"/>
                  <a:pt x="73635" y="441802"/>
                </a:cubicBezTo>
                <a:cubicBezTo>
                  <a:pt x="35688" y="431375"/>
                  <a:pt x="-6321" y="409740"/>
                  <a:pt x="0" y="368167"/>
                </a:cubicBezTo>
                <a:cubicBezTo>
                  <a:pt x="-4767" y="233399"/>
                  <a:pt x="12566" y="145424"/>
                  <a:pt x="0" y="73635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918D791A-698B-4FCF-810D-917469EC579B}"/>
              </a:ext>
            </a:extLst>
          </p:cNvPr>
          <p:cNvSpPr/>
          <p:nvPr/>
        </p:nvSpPr>
        <p:spPr>
          <a:xfrm>
            <a:off x="7785750" y="992053"/>
            <a:ext cx="2371880" cy="887353"/>
          </a:xfrm>
          <a:custGeom>
            <a:avLst/>
            <a:gdLst>
              <a:gd name="connsiteX0" fmla="*/ 0 w 2371880"/>
              <a:gd name="connsiteY0" fmla="*/ 147895 h 887353"/>
              <a:gd name="connsiteX1" fmla="*/ 147895 w 2371880"/>
              <a:gd name="connsiteY1" fmla="*/ 0 h 887353"/>
              <a:gd name="connsiteX2" fmla="*/ 646157 w 2371880"/>
              <a:gd name="connsiteY2" fmla="*/ 0 h 887353"/>
              <a:gd name="connsiteX3" fmla="*/ 1102896 w 2371880"/>
              <a:gd name="connsiteY3" fmla="*/ 0 h 887353"/>
              <a:gd name="connsiteX4" fmla="*/ 1663441 w 2371880"/>
              <a:gd name="connsiteY4" fmla="*/ 0 h 887353"/>
              <a:gd name="connsiteX5" fmla="*/ 2223985 w 2371880"/>
              <a:gd name="connsiteY5" fmla="*/ 0 h 887353"/>
              <a:gd name="connsiteX6" fmla="*/ 2371880 w 2371880"/>
              <a:gd name="connsiteY6" fmla="*/ 147895 h 887353"/>
              <a:gd name="connsiteX7" fmla="*/ 2371880 w 2371880"/>
              <a:gd name="connsiteY7" fmla="*/ 739458 h 887353"/>
              <a:gd name="connsiteX8" fmla="*/ 2223985 w 2371880"/>
              <a:gd name="connsiteY8" fmla="*/ 887353 h 887353"/>
              <a:gd name="connsiteX9" fmla="*/ 1746484 w 2371880"/>
              <a:gd name="connsiteY9" fmla="*/ 887353 h 887353"/>
              <a:gd name="connsiteX10" fmla="*/ 1185940 w 2371880"/>
              <a:gd name="connsiteY10" fmla="*/ 887353 h 887353"/>
              <a:gd name="connsiteX11" fmla="*/ 625396 w 2371880"/>
              <a:gd name="connsiteY11" fmla="*/ 887353 h 887353"/>
              <a:gd name="connsiteX12" fmla="*/ 147895 w 2371880"/>
              <a:gd name="connsiteY12" fmla="*/ 887353 h 887353"/>
              <a:gd name="connsiteX13" fmla="*/ 0 w 2371880"/>
              <a:gd name="connsiteY13" fmla="*/ 739458 h 887353"/>
              <a:gd name="connsiteX14" fmla="*/ 0 w 2371880"/>
              <a:gd name="connsiteY14" fmla="*/ 147895 h 887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371880" h="887353" extrusionOk="0">
                <a:moveTo>
                  <a:pt x="0" y="147895"/>
                </a:moveTo>
                <a:cubicBezTo>
                  <a:pt x="2411" y="79687"/>
                  <a:pt x="71372" y="-3646"/>
                  <a:pt x="147895" y="0"/>
                </a:cubicBezTo>
                <a:cubicBezTo>
                  <a:pt x="369349" y="-33153"/>
                  <a:pt x="397181" y="34670"/>
                  <a:pt x="646157" y="0"/>
                </a:cubicBezTo>
                <a:cubicBezTo>
                  <a:pt x="895133" y="-34670"/>
                  <a:pt x="880649" y="15980"/>
                  <a:pt x="1102896" y="0"/>
                </a:cubicBezTo>
                <a:cubicBezTo>
                  <a:pt x="1325143" y="-15980"/>
                  <a:pt x="1407449" y="30544"/>
                  <a:pt x="1663441" y="0"/>
                </a:cubicBezTo>
                <a:cubicBezTo>
                  <a:pt x="1919433" y="-30544"/>
                  <a:pt x="2097866" y="52759"/>
                  <a:pt x="2223985" y="0"/>
                </a:cubicBezTo>
                <a:cubicBezTo>
                  <a:pt x="2290095" y="5663"/>
                  <a:pt x="2369541" y="61977"/>
                  <a:pt x="2371880" y="147895"/>
                </a:cubicBezTo>
                <a:cubicBezTo>
                  <a:pt x="2382522" y="361925"/>
                  <a:pt x="2310168" y="520902"/>
                  <a:pt x="2371880" y="739458"/>
                </a:cubicBezTo>
                <a:cubicBezTo>
                  <a:pt x="2363935" y="810409"/>
                  <a:pt x="2302384" y="903795"/>
                  <a:pt x="2223985" y="887353"/>
                </a:cubicBezTo>
                <a:cubicBezTo>
                  <a:pt x="2057534" y="904369"/>
                  <a:pt x="1977772" y="858308"/>
                  <a:pt x="1746484" y="887353"/>
                </a:cubicBezTo>
                <a:cubicBezTo>
                  <a:pt x="1515196" y="916398"/>
                  <a:pt x="1311323" y="828946"/>
                  <a:pt x="1185940" y="887353"/>
                </a:cubicBezTo>
                <a:cubicBezTo>
                  <a:pt x="1060557" y="945760"/>
                  <a:pt x="782377" y="879610"/>
                  <a:pt x="625396" y="887353"/>
                </a:cubicBezTo>
                <a:cubicBezTo>
                  <a:pt x="468415" y="895096"/>
                  <a:pt x="260241" y="839928"/>
                  <a:pt x="147895" y="887353"/>
                </a:cubicBezTo>
                <a:cubicBezTo>
                  <a:pt x="68624" y="878116"/>
                  <a:pt x="-2647" y="821517"/>
                  <a:pt x="0" y="739458"/>
                </a:cubicBezTo>
                <a:cubicBezTo>
                  <a:pt x="-45852" y="508736"/>
                  <a:pt x="70117" y="272722"/>
                  <a:pt x="0" y="147895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C359E96B-D24F-4631-A93F-AE98E1220C29}"/>
              </a:ext>
            </a:extLst>
          </p:cNvPr>
          <p:cNvSpPr/>
          <p:nvPr/>
        </p:nvSpPr>
        <p:spPr>
          <a:xfrm>
            <a:off x="4966455" y="1537400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1150060C-6B74-4E37-BC08-5FA7581A1A21}"/>
              </a:ext>
            </a:extLst>
          </p:cNvPr>
          <p:cNvSpPr/>
          <p:nvPr/>
        </p:nvSpPr>
        <p:spPr>
          <a:xfrm>
            <a:off x="1548527" y="4479841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676D26BB-4CFC-4BC3-BB5C-D95713678757}"/>
              </a:ext>
            </a:extLst>
          </p:cNvPr>
          <p:cNvSpPr/>
          <p:nvPr/>
        </p:nvSpPr>
        <p:spPr>
          <a:xfrm rot="10800000">
            <a:off x="11193694" y="3496331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F6C0A4-581D-411F-8B7D-F0416E38553B}"/>
              </a:ext>
            </a:extLst>
          </p:cNvPr>
          <p:cNvSpPr txBox="1"/>
          <p:nvPr/>
        </p:nvSpPr>
        <p:spPr>
          <a:xfrm>
            <a:off x="7421380" y="5865947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</p:spTree>
    <p:extLst>
      <p:ext uri="{BB962C8B-B14F-4D97-AF65-F5344CB8AC3E}">
        <p14:creationId xmlns:p14="http://schemas.microsoft.com/office/powerpoint/2010/main" val="1191605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375E-6 4.07407E-6 L -4.375E-6 -0.27524 C -4.375E-6 -0.39862 -0.05338 -0.55024 -0.09661 -0.55024 L -0.19322 -0.55024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661" y="-275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32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#ppt_h*1.125000"/>
                                          </p:val>
                                        </p:tav>
                                      </p:tavLst>
                                    </p:anim>
                                    <p:animEffect transition="out" filter="wipe(down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3" grpId="0" animBg="1"/>
      <p:bldP spid="44" grpId="0" animBg="1"/>
      <p:bldP spid="44" grpId="1" animBg="1"/>
      <p:bldP spid="5" grpId="0"/>
      <p:bldP spid="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-1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-1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F46E7E1-FDF0-41D7-84C2-18981EAD22C1}"/>
              </a:ext>
            </a:extLst>
          </p:cNvPr>
          <p:cNvSpPr/>
          <p:nvPr/>
        </p:nvSpPr>
        <p:spPr>
          <a:xfrm>
            <a:off x="1548527" y="4479841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51FBC-BBE5-4645-84E6-0A20F62EE91F}"/>
              </a:ext>
            </a:extLst>
          </p:cNvPr>
          <p:cNvSpPr txBox="1"/>
          <p:nvPr/>
        </p:nvSpPr>
        <p:spPr>
          <a:xfrm>
            <a:off x="4984790" y="210266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</p:spTree>
    <p:extLst>
      <p:ext uri="{BB962C8B-B14F-4D97-AF65-F5344CB8AC3E}">
        <p14:creationId xmlns:p14="http://schemas.microsoft.com/office/powerpoint/2010/main" val="19233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r>
              <a:rPr lang="fr-FR" sz="40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Explications de </a:t>
            </a: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sémaphore </a:t>
            </a:r>
            <a:endParaRPr lang="fr-FR" sz="11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832" y="844089"/>
            <a:ext cx="10348452" cy="5659950"/>
          </a:xfrm>
        </p:spPr>
        <p:txBody>
          <a:bodyPr>
            <a:noAutofit/>
          </a:bodyPr>
          <a:lstStyle/>
          <a:p>
            <a:pPr marL="90170" marR="0" indent="18034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Explications</a:t>
            </a:r>
            <a:r>
              <a:rPr lang="fr-F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 </a:t>
            </a:r>
            <a:endParaRPr lang="en-US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 la primitive (</a:t>
            </a:r>
            <a:r>
              <a:rPr lang="fr-FR" sz="2800" dirty="0" err="1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operation</a:t>
            </a:r>
            <a:r>
              <a:rPr lang="fr-F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P(S) est utilisé pour déterminer si un processus peut ou non continuer son exécution. </a:t>
            </a:r>
            <a:endParaRPr lang="en-US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•  Les processus qui ne peuvent pas continuer leur  exécution sont mis  dans une file associée au sémaphore et passent à l'état bloqué.  </a:t>
            </a:r>
            <a:endParaRPr lang="en-US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 la primitive V(S) est utilisé pour libérer  un processus de la file de sémaphore en lui permettant de continuer son exécution. </a:t>
            </a:r>
            <a:endParaRPr lang="en-US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8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•  Ces deux opérations sont P et V et qui s'exécutent  en exclusion mutuelle</a:t>
            </a:r>
            <a:endParaRPr lang="en-US" sz="28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57605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-1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-1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F46E7E1-FDF0-41D7-84C2-18981EAD22C1}"/>
              </a:ext>
            </a:extLst>
          </p:cNvPr>
          <p:cNvSpPr/>
          <p:nvPr/>
        </p:nvSpPr>
        <p:spPr>
          <a:xfrm>
            <a:off x="1548527" y="4479841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51FBC-BBE5-4645-84E6-0A20F62EE91F}"/>
              </a:ext>
            </a:extLst>
          </p:cNvPr>
          <p:cNvSpPr txBox="1"/>
          <p:nvPr/>
        </p:nvSpPr>
        <p:spPr>
          <a:xfrm>
            <a:off x="4984790" y="210266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C11421-17A0-4A66-A8E0-D04EAFBD6AB5}"/>
              </a:ext>
            </a:extLst>
          </p:cNvPr>
          <p:cNvSpPr txBox="1"/>
          <p:nvPr/>
        </p:nvSpPr>
        <p:spPr>
          <a:xfrm>
            <a:off x="1748123" y="5059510"/>
            <a:ext cx="14654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V(mutex);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84854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49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3.33333E-6 L -0.04466 0.09792 " pathEditMode="relative" rAng="0" ptsTypes="AA">
                                      <p:cBhvr>
                                        <p:cTn id="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40" y="48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3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3.7037E-6 L 0.12994 0.10764 " pathEditMode="relative" rAng="0" ptsTypes="AA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97" y="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94 0.10764 L 0.26302 0.10764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64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6302 0.10764 L 0.14036 -0.17361 " pathEditMode="relative" rAng="0" ptsTypes="AA">
                                      <p:cBhvr>
                                        <p:cTn id="1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33" y="-14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5" grpId="0" animBg="1"/>
      <p:bldP spid="5" grpId="1"/>
      <p:bldP spid="5" grpId="2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-1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-1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F46E7E1-FDF0-41D7-84C2-18981EAD22C1}"/>
              </a:ext>
            </a:extLst>
          </p:cNvPr>
          <p:cNvSpPr/>
          <p:nvPr/>
        </p:nvSpPr>
        <p:spPr>
          <a:xfrm>
            <a:off x="1022994" y="5157546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51FBC-BBE5-4645-84E6-0A20F62EE91F}"/>
              </a:ext>
            </a:extLst>
          </p:cNvPr>
          <p:cNvSpPr txBox="1"/>
          <p:nvPr/>
        </p:nvSpPr>
        <p:spPr>
          <a:xfrm>
            <a:off x="4984790" y="210266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C11421-17A0-4A66-A8E0-D04EAFBD6AB5}"/>
              </a:ext>
            </a:extLst>
          </p:cNvPr>
          <p:cNvSpPr txBox="1"/>
          <p:nvPr/>
        </p:nvSpPr>
        <p:spPr>
          <a:xfrm>
            <a:off x="1748123" y="5059510"/>
            <a:ext cx="14654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V(mutex);</a:t>
            </a:r>
            <a:endParaRPr lang="fr-FR" sz="24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6B6322D2-0DED-4C84-ADF0-2B4260CC700F}"/>
              </a:ext>
            </a:extLst>
          </p:cNvPr>
          <p:cNvSpPr/>
          <p:nvPr/>
        </p:nvSpPr>
        <p:spPr>
          <a:xfrm>
            <a:off x="4907749" y="4064261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523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0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F46E7E1-FDF0-41D7-84C2-18981EAD22C1}"/>
              </a:ext>
            </a:extLst>
          </p:cNvPr>
          <p:cNvSpPr/>
          <p:nvPr/>
        </p:nvSpPr>
        <p:spPr>
          <a:xfrm>
            <a:off x="1062323" y="5117624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51FBC-BBE5-4645-84E6-0A20F62EE91F}"/>
              </a:ext>
            </a:extLst>
          </p:cNvPr>
          <p:cNvSpPr txBox="1"/>
          <p:nvPr/>
        </p:nvSpPr>
        <p:spPr>
          <a:xfrm>
            <a:off x="4984790" y="210266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C11421-17A0-4A66-A8E0-D04EAFBD6AB5}"/>
              </a:ext>
            </a:extLst>
          </p:cNvPr>
          <p:cNvSpPr txBox="1"/>
          <p:nvPr/>
        </p:nvSpPr>
        <p:spPr>
          <a:xfrm>
            <a:off x="1748123" y="5059510"/>
            <a:ext cx="14654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V(mutex);</a:t>
            </a:r>
            <a:endParaRPr lang="fr-FR" sz="24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6B6322D2-0DED-4C84-ADF0-2B4260CC700F}"/>
              </a:ext>
            </a:extLst>
          </p:cNvPr>
          <p:cNvSpPr/>
          <p:nvPr/>
        </p:nvSpPr>
        <p:spPr>
          <a:xfrm>
            <a:off x="4950710" y="1570662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72FB0BE6-419E-4878-A0FD-E4215642AB0A}"/>
              </a:ext>
            </a:extLst>
          </p:cNvPr>
          <p:cNvSpPr/>
          <p:nvPr/>
        </p:nvSpPr>
        <p:spPr>
          <a:xfrm>
            <a:off x="7707644" y="937534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57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1" grpId="0" animBg="1"/>
      <p:bldP spid="4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0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F46E7E1-FDF0-41D7-84C2-18981EAD22C1}"/>
              </a:ext>
            </a:extLst>
          </p:cNvPr>
          <p:cNvSpPr/>
          <p:nvPr/>
        </p:nvSpPr>
        <p:spPr>
          <a:xfrm>
            <a:off x="1090013" y="5157546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51FBC-BBE5-4645-84E6-0A20F62EE91F}"/>
              </a:ext>
            </a:extLst>
          </p:cNvPr>
          <p:cNvSpPr txBox="1"/>
          <p:nvPr/>
        </p:nvSpPr>
        <p:spPr>
          <a:xfrm>
            <a:off x="4984790" y="210266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C11421-17A0-4A66-A8E0-D04EAFBD6AB5}"/>
              </a:ext>
            </a:extLst>
          </p:cNvPr>
          <p:cNvSpPr txBox="1"/>
          <p:nvPr/>
        </p:nvSpPr>
        <p:spPr>
          <a:xfrm>
            <a:off x="1748123" y="5059510"/>
            <a:ext cx="14654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V(mutex);</a:t>
            </a:r>
            <a:endParaRPr lang="fr-FR" sz="24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6B6322D2-0DED-4C84-ADF0-2B4260CC700F}"/>
              </a:ext>
            </a:extLst>
          </p:cNvPr>
          <p:cNvSpPr/>
          <p:nvPr/>
        </p:nvSpPr>
        <p:spPr>
          <a:xfrm>
            <a:off x="4950710" y="1570662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72FB0BE6-419E-4878-A0FD-E4215642AB0A}"/>
              </a:ext>
            </a:extLst>
          </p:cNvPr>
          <p:cNvSpPr/>
          <p:nvPr/>
        </p:nvSpPr>
        <p:spPr>
          <a:xfrm>
            <a:off x="7707644" y="937534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9716230-DC95-4128-BFB5-5E1983F98C60}"/>
              </a:ext>
            </a:extLst>
          </p:cNvPr>
          <p:cNvSpPr/>
          <p:nvPr/>
        </p:nvSpPr>
        <p:spPr>
          <a:xfrm>
            <a:off x="4923388" y="4364430"/>
            <a:ext cx="2174103" cy="501268"/>
          </a:xfrm>
          <a:custGeom>
            <a:avLst/>
            <a:gdLst>
              <a:gd name="connsiteX0" fmla="*/ 0 w 2174103"/>
              <a:gd name="connsiteY0" fmla="*/ 83546 h 501268"/>
              <a:gd name="connsiteX1" fmla="*/ 83546 w 2174103"/>
              <a:gd name="connsiteY1" fmla="*/ 0 h 501268"/>
              <a:gd name="connsiteX2" fmla="*/ 565229 w 2174103"/>
              <a:gd name="connsiteY2" fmla="*/ 0 h 501268"/>
              <a:gd name="connsiteX3" fmla="*/ 1006771 w 2174103"/>
              <a:gd name="connsiteY3" fmla="*/ 0 h 501268"/>
              <a:gd name="connsiteX4" fmla="*/ 1548664 w 2174103"/>
              <a:gd name="connsiteY4" fmla="*/ 0 h 501268"/>
              <a:gd name="connsiteX5" fmla="*/ 2090557 w 2174103"/>
              <a:gd name="connsiteY5" fmla="*/ 0 h 501268"/>
              <a:gd name="connsiteX6" fmla="*/ 2174103 w 2174103"/>
              <a:gd name="connsiteY6" fmla="*/ 83546 h 501268"/>
              <a:gd name="connsiteX7" fmla="*/ 2174103 w 2174103"/>
              <a:gd name="connsiteY7" fmla="*/ 417722 h 501268"/>
              <a:gd name="connsiteX8" fmla="*/ 2090557 w 2174103"/>
              <a:gd name="connsiteY8" fmla="*/ 501268 h 501268"/>
              <a:gd name="connsiteX9" fmla="*/ 1628944 w 2174103"/>
              <a:gd name="connsiteY9" fmla="*/ 501268 h 501268"/>
              <a:gd name="connsiteX10" fmla="*/ 1087052 w 2174103"/>
              <a:gd name="connsiteY10" fmla="*/ 501268 h 501268"/>
              <a:gd name="connsiteX11" fmla="*/ 545159 w 2174103"/>
              <a:gd name="connsiteY11" fmla="*/ 501268 h 501268"/>
              <a:gd name="connsiteX12" fmla="*/ 83546 w 2174103"/>
              <a:gd name="connsiteY12" fmla="*/ 501268 h 501268"/>
              <a:gd name="connsiteX13" fmla="*/ 0 w 2174103"/>
              <a:gd name="connsiteY13" fmla="*/ 417722 h 501268"/>
              <a:gd name="connsiteX14" fmla="*/ 0 w 2174103"/>
              <a:gd name="connsiteY14" fmla="*/ 83546 h 501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74103" h="501268" extrusionOk="0">
                <a:moveTo>
                  <a:pt x="0" y="83546"/>
                </a:moveTo>
                <a:cubicBezTo>
                  <a:pt x="2279" y="50143"/>
                  <a:pt x="40668" y="-2307"/>
                  <a:pt x="83546" y="0"/>
                </a:cubicBezTo>
                <a:cubicBezTo>
                  <a:pt x="254030" y="-43107"/>
                  <a:pt x="346632" y="10085"/>
                  <a:pt x="565229" y="0"/>
                </a:cubicBezTo>
                <a:cubicBezTo>
                  <a:pt x="783826" y="-10085"/>
                  <a:pt x="843032" y="30222"/>
                  <a:pt x="1006771" y="0"/>
                </a:cubicBezTo>
                <a:cubicBezTo>
                  <a:pt x="1170510" y="-30222"/>
                  <a:pt x="1429914" y="25915"/>
                  <a:pt x="1548664" y="0"/>
                </a:cubicBezTo>
                <a:cubicBezTo>
                  <a:pt x="1667414" y="-25915"/>
                  <a:pt x="1881288" y="50200"/>
                  <a:pt x="2090557" y="0"/>
                </a:cubicBezTo>
                <a:cubicBezTo>
                  <a:pt x="2131859" y="1760"/>
                  <a:pt x="2172188" y="33936"/>
                  <a:pt x="2174103" y="83546"/>
                </a:cubicBezTo>
                <a:cubicBezTo>
                  <a:pt x="2208801" y="167055"/>
                  <a:pt x="2138693" y="291170"/>
                  <a:pt x="2174103" y="417722"/>
                </a:cubicBezTo>
                <a:cubicBezTo>
                  <a:pt x="2168543" y="456354"/>
                  <a:pt x="2135473" y="507409"/>
                  <a:pt x="2090557" y="501268"/>
                </a:cubicBezTo>
                <a:cubicBezTo>
                  <a:pt x="1924337" y="522701"/>
                  <a:pt x="1849276" y="465776"/>
                  <a:pt x="1628944" y="501268"/>
                </a:cubicBezTo>
                <a:cubicBezTo>
                  <a:pt x="1408612" y="536760"/>
                  <a:pt x="1215795" y="499049"/>
                  <a:pt x="1087052" y="501268"/>
                </a:cubicBezTo>
                <a:cubicBezTo>
                  <a:pt x="958309" y="503487"/>
                  <a:pt x="786410" y="494943"/>
                  <a:pt x="545159" y="501268"/>
                </a:cubicBezTo>
                <a:cubicBezTo>
                  <a:pt x="303908" y="507593"/>
                  <a:pt x="297160" y="475955"/>
                  <a:pt x="83546" y="501268"/>
                </a:cubicBezTo>
                <a:cubicBezTo>
                  <a:pt x="39167" y="494514"/>
                  <a:pt x="-7644" y="464959"/>
                  <a:pt x="0" y="417722"/>
                </a:cubicBezTo>
                <a:cubicBezTo>
                  <a:pt x="-30220" y="280518"/>
                  <a:pt x="11754" y="168980"/>
                  <a:pt x="0" y="83546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5A3A8B12-BB07-45B2-BCC9-CA87CFEC51D1}"/>
              </a:ext>
            </a:extLst>
          </p:cNvPr>
          <p:cNvSpPr/>
          <p:nvPr/>
        </p:nvSpPr>
        <p:spPr>
          <a:xfrm rot="10800000">
            <a:off x="10685435" y="3939689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81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-4.81481E-6 L 0.20131 0.54538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65" y="272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2" presetClass="entr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35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 animBg="1"/>
      <p:bldP spid="46" grpId="1" animBg="1"/>
      <p:bldP spid="47" grpId="0"/>
      <p:bldP spid="41" grpId="0" animBg="1"/>
      <p:bldP spid="40" grpId="0" animBg="1"/>
      <p:bldP spid="42" grpId="0" animBg="1"/>
      <p:bldP spid="42" grpId="1" animBg="1"/>
      <p:bldP spid="43" grpId="0" animBg="1"/>
      <p:bldP spid="4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0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F46E7E1-FDF0-41D7-84C2-18981EAD22C1}"/>
              </a:ext>
            </a:extLst>
          </p:cNvPr>
          <p:cNvSpPr/>
          <p:nvPr/>
        </p:nvSpPr>
        <p:spPr>
          <a:xfrm>
            <a:off x="1090013" y="5157546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51FBC-BBE5-4645-84E6-0A20F62EE91F}"/>
              </a:ext>
            </a:extLst>
          </p:cNvPr>
          <p:cNvSpPr txBox="1"/>
          <p:nvPr/>
        </p:nvSpPr>
        <p:spPr>
          <a:xfrm>
            <a:off x="4984790" y="210266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C11421-17A0-4A66-A8E0-D04EAFBD6AB5}"/>
              </a:ext>
            </a:extLst>
          </p:cNvPr>
          <p:cNvSpPr txBox="1"/>
          <p:nvPr/>
        </p:nvSpPr>
        <p:spPr>
          <a:xfrm>
            <a:off x="1748123" y="5059510"/>
            <a:ext cx="14654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V(mutex);</a:t>
            </a:r>
            <a:endParaRPr lang="fr-FR" sz="24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6B6322D2-0DED-4C84-ADF0-2B4260CC700F}"/>
              </a:ext>
            </a:extLst>
          </p:cNvPr>
          <p:cNvSpPr/>
          <p:nvPr/>
        </p:nvSpPr>
        <p:spPr>
          <a:xfrm>
            <a:off x="4950710" y="1570662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72FB0BE6-419E-4878-A0FD-E4215642AB0A}"/>
              </a:ext>
            </a:extLst>
          </p:cNvPr>
          <p:cNvSpPr/>
          <p:nvPr/>
        </p:nvSpPr>
        <p:spPr>
          <a:xfrm>
            <a:off x="7707644" y="937534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9716230-DC95-4128-BFB5-5E1983F98C60}"/>
              </a:ext>
            </a:extLst>
          </p:cNvPr>
          <p:cNvSpPr/>
          <p:nvPr/>
        </p:nvSpPr>
        <p:spPr>
          <a:xfrm>
            <a:off x="4891700" y="4061917"/>
            <a:ext cx="2174103" cy="277883"/>
          </a:xfrm>
          <a:custGeom>
            <a:avLst/>
            <a:gdLst>
              <a:gd name="connsiteX0" fmla="*/ 0 w 2174103"/>
              <a:gd name="connsiteY0" fmla="*/ 46315 h 277883"/>
              <a:gd name="connsiteX1" fmla="*/ 46315 w 2174103"/>
              <a:gd name="connsiteY1" fmla="*/ 0 h 277883"/>
              <a:gd name="connsiteX2" fmla="*/ 545869 w 2174103"/>
              <a:gd name="connsiteY2" fmla="*/ 0 h 277883"/>
              <a:gd name="connsiteX3" fmla="*/ 1003793 w 2174103"/>
              <a:gd name="connsiteY3" fmla="*/ 0 h 277883"/>
              <a:gd name="connsiteX4" fmla="*/ 1565790 w 2174103"/>
              <a:gd name="connsiteY4" fmla="*/ 0 h 277883"/>
              <a:gd name="connsiteX5" fmla="*/ 2127788 w 2174103"/>
              <a:gd name="connsiteY5" fmla="*/ 0 h 277883"/>
              <a:gd name="connsiteX6" fmla="*/ 2174103 w 2174103"/>
              <a:gd name="connsiteY6" fmla="*/ 46315 h 277883"/>
              <a:gd name="connsiteX7" fmla="*/ 2174103 w 2174103"/>
              <a:gd name="connsiteY7" fmla="*/ 231568 h 277883"/>
              <a:gd name="connsiteX8" fmla="*/ 2127788 w 2174103"/>
              <a:gd name="connsiteY8" fmla="*/ 277883 h 277883"/>
              <a:gd name="connsiteX9" fmla="*/ 1649049 w 2174103"/>
              <a:gd name="connsiteY9" fmla="*/ 277883 h 277883"/>
              <a:gd name="connsiteX10" fmla="*/ 1087052 w 2174103"/>
              <a:gd name="connsiteY10" fmla="*/ 277883 h 277883"/>
              <a:gd name="connsiteX11" fmla="*/ 525054 w 2174103"/>
              <a:gd name="connsiteY11" fmla="*/ 277883 h 277883"/>
              <a:gd name="connsiteX12" fmla="*/ 46315 w 2174103"/>
              <a:gd name="connsiteY12" fmla="*/ 277883 h 277883"/>
              <a:gd name="connsiteX13" fmla="*/ 0 w 2174103"/>
              <a:gd name="connsiteY13" fmla="*/ 231568 h 277883"/>
              <a:gd name="connsiteX14" fmla="*/ 0 w 2174103"/>
              <a:gd name="connsiteY14" fmla="*/ 46315 h 277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74103" h="277883" extrusionOk="0">
                <a:moveTo>
                  <a:pt x="0" y="46315"/>
                </a:moveTo>
                <a:cubicBezTo>
                  <a:pt x="946" y="26023"/>
                  <a:pt x="25534" y="-3393"/>
                  <a:pt x="46315" y="0"/>
                </a:cubicBezTo>
                <a:cubicBezTo>
                  <a:pt x="175878" y="-32047"/>
                  <a:pt x="399410" y="1145"/>
                  <a:pt x="545869" y="0"/>
                </a:cubicBezTo>
                <a:cubicBezTo>
                  <a:pt x="692328" y="-1145"/>
                  <a:pt x="801913" y="43955"/>
                  <a:pt x="1003793" y="0"/>
                </a:cubicBezTo>
                <a:cubicBezTo>
                  <a:pt x="1205673" y="-43955"/>
                  <a:pt x="1420333" y="21857"/>
                  <a:pt x="1565790" y="0"/>
                </a:cubicBezTo>
                <a:cubicBezTo>
                  <a:pt x="1711247" y="-21857"/>
                  <a:pt x="1955278" y="19634"/>
                  <a:pt x="2127788" y="0"/>
                </a:cubicBezTo>
                <a:cubicBezTo>
                  <a:pt x="2151338" y="738"/>
                  <a:pt x="2171418" y="15871"/>
                  <a:pt x="2174103" y="46315"/>
                </a:cubicBezTo>
                <a:cubicBezTo>
                  <a:pt x="2186644" y="102422"/>
                  <a:pt x="2171778" y="193957"/>
                  <a:pt x="2174103" y="231568"/>
                </a:cubicBezTo>
                <a:cubicBezTo>
                  <a:pt x="2172261" y="254659"/>
                  <a:pt x="2152432" y="282570"/>
                  <a:pt x="2127788" y="277883"/>
                </a:cubicBezTo>
                <a:cubicBezTo>
                  <a:pt x="2030840" y="329429"/>
                  <a:pt x="1838891" y="275200"/>
                  <a:pt x="1649049" y="277883"/>
                </a:cubicBezTo>
                <a:cubicBezTo>
                  <a:pt x="1459207" y="280566"/>
                  <a:pt x="1230839" y="268715"/>
                  <a:pt x="1087052" y="277883"/>
                </a:cubicBezTo>
                <a:cubicBezTo>
                  <a:pt x="943265" y="287051"/>
                  <a:pt x="805833" y="211934"/>
                  <a:pt x="525054" y="277883"/>
                </a:cubicBezTo>
                <a:cubicBezTo>
                  <a:pt x="244275" y="343832"/>
                  <a:pt x="216186" y="259905"/>
                  <a:pt x="46315" y="277883"/>
                </a:cubicBezTo>
                <a:cubicBezTo>
                  <a:pt x="21155" y="276277"/>
                  <a:pt x="-7503" y="258223"/>
                  <a:pt x="0" y="231568"/>
                </a:cubicBezTo>
                <a:cubicBezTo>
                  <a:pt x="-14216" y="157455"/>
                  <a:pt x="3345" y="133514"/>
                  <a:pt x="0" y="46315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5A3A8B12-BB07-45B2-BCC9-CA87CFEC51D1}"/>
              </a:ext>
            </a:extLst>
          </p:cNvPr>
          <p:cNvSpPr/>
          <p:nvPr/>
        </p:nvSpPr>
        <p:spPr>
          <a:xfrm rot="10800000">
            <a:off x="10685435" y="3939689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643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-1.11111E-6 L 0.04179 0.0937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3" y="4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F46E7E1-FDF0-41D7-84C2-18981EAD22C1}"/>
              </a:ext>
            </a:extLst>
          </p:cNvPr>
          <p:cNvSpPr/>
          <p:nvPr/>
        </p:nvSpPr>
        <p:spPr>
          <a:xfrm>
            <a:off x="1090013" y="5157546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51FBC-BBE5-4645-84E6-0A20F62EE91F}"/>
              </a:ext>
            </a:extLst>
          </p:cNvPr>
          <p:cNvSpPr txBox="1"/>
          <p:nvPr/>
        </p:nvSpPr>
        <p:spPr>
          <a:xfrm>
            <a:off x="4984790" y="210266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C11421-17A0-4A66-A8E0-D04EAFBD6AB5}"/>
              </a:ext>
            </a:extLst>
          </p:cNvPr>
          <p:cNvSpPr txBox="1"/>
          <p:nvPr/>
        </p:nvSpPr>
        <p:spPr>
          <a:xfrm>
            <a:off x="1748123" y="5059510"/>
            <a:ext cx="14654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V(mutex);</a:t>
            </a:r>
            <a:endParaRPr lang="fr-FR" sz="24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6B6322D2-0DED-4C84-ADF0-2B4260CC700F}"/>
              </a:ext>
            </a:extLst>
          </p:cNvPr>
          <p:cNvSpPr/>
          <p:nvPr/>
        </p:nvSpPr>
        <p:spPr>
          <a:xfrm>
            <a:off x="4950710" y="1570662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72FB0BE6-419E-4878-A0FD-E4215642AB0A}"/>
              </a:ext>
            </a:extLst>
          </p:cNvPr>
          <p:cNvSpPr/>
          <p:nvPr/>
        </p:nvSpPr>
        <p:spPr>
          <a:xfrm>
            <a:off x="7707644" y="937534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9716230-DC95-4128-BFB5-5E1983F98C60}"/>
              </a:ext>
            </a:extLst>
          </p:cNvPr>
          <p:cNvSpPr/>
          <p:nvPr/>
        </p:nvSpPr>
        <p:spPr>
          <a:xfrm>
            <a:off x="4891700" y="4061917"/>
            <a:ext cx="2174103" cy="277883"/>
          </a:xfrm>
          <a:custGeom>
            <a:avLst/>
            <a:gdLst>
              <a:gd name="connsiteX0" fmla="*/ 0 w 2174103"/>
              <a:gd name="connsiteY0" fmla="*/ 46315 h 277883"/>
              <a:gd name="connsiteX1" fmla="*/ 46315 w 2174103"/>
              <a:gd name="connsiteY1" fmla="*/ 0 h 277883"/>
              <a:gd name="connsiteX2" fmla="*/ 545869 w 2174103"/>
              <a:gd name="connsiteY2" fmla="*/ 0 h 277883"/>
              <a:gd name="connsiteX3" fmla="*/ 1003793 w 2174103"/>
              <a:gd name="connsiteY3" fmla="*/ 0 h 277883"/>
              <a:gd name="connsiteX4" fmla="*/ 1565790 w 2174103"/>
              <a:gd name="connsiteY4" fmla="*/ 0 h 277883"/>
              <a:gd name="connsiteX5" fmla="*/ 2127788 w 2174103"/>
              <a:gd name="connsiteY5" fmla="*/ 0 h 277883"/>
              <a:gd name="connsiteX6" fmla="*/ 2174103 w 2174103"/>
              <a:gd name="connsiteY6" fmla="*/ 46315 h 277883"/>
              <a:gd name="connsiteX7" fmla="*/ 2174103 w 2174103"/>
              <a:gd name="connsiteY7" fmla="*/ 231568 h 277883"/>
              <a:gd name="connsiteX8" fmla="*/ 2127788 w 2174103"/>
              <a:gd name="connsiteY8" fmla="*/ 277883 h 277883"/>
              <a:gd name="connsiteX9" fmla="*/ 1649049 w 2174103"/>
              <a:gd name="connsiteY9" fmla="*/ 277883 h 277883"/>
              <a:gd name="connsiteX10" fmla="*/ 1087052 w 2174103"/>
              <a:gd name="connsiteY10" fmla="*/ 277883 h 277883"/>
              <a:gd name="connsiteX11" fmla="*/ 525054 w 2174103"/>
              <a:gd name="connsiteY11" fmla="*/ 277883 h 277883"/>
              <a:gd name="connsiteX12" fmla="*/ 46315 w 2174103"/>
              <a:gd name="connsiteY12" fmla="*/ 277883 h 277883"/>
              <a:gd name="connsiteX13" fmla="*/ 0 w 2174103"/>
              <a:gd name="connsiteY13" fmla="*/ 231568 h 277883"/>
              <a:gd name="connsiteX14" fmla="*/ 0 w 2174103"/>
              <a:gd name="connsiteY14" fmla="*/ 46315 h 2778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74103" h="277883" extrusionOk="0">
                <a:moveTo>
                  <a:pt x="0" y="46315"/>
                </a:moveTo>
                <a:cubicBezTo>
                  <a:pt x="946" y="26023"/>
                  <a:pt x="25534" y="-3393"/>
                  <a:pt x="46315" y="0"/>
                </a:cubicBezTo>
                <a:cubicBezTo>
                  <a:pt x="175878" y="-32047"/>
                  <a:pt x="399410" y="1145"/>
                  <a:pt x="545869" y="0"/>
                </a:cubicBezTo>
                <a:cubicBezTo>
                  <a:pt x="692328" y="-1145"/>
                  <a:pt x="801913" y="43955"/>
                  <a:pt x="1003793" y="0"/>
                </a:cubicBezTo>
                <a:cubicBezTo>
                  <a:pt x="1205673" y="-43955"/>
                  <a:pt x="1420333" y="21857"/>
                  <a:pt x="1565790" y="0"/>
                </a:cubicBezTo>
                <a:cubicBezTo>
                  <a:pt x="1711247" y="-21857"/>
                  <a:pt x="1955278" y="19634"/>
                  <a:pt x="2127788" y="0"/>
                </a:cubicBezTo>
                <a:cubicBezTo>
                  <a:pt x="2151338" y="738"/>
                  <a:pt x="2171418" y="15871"/>
                  <a:pt x="2174103" y="46315"/>
                </a:cubicBezTo>
                <a:cubicBezTo>
                  <a:pt x="2186644" y="102422"/>
                  <a:pt x="2171778" y="193957"/>
                  <a:pt x="2174103" y="231568"/>
                </a:cubicBezTo>
                <a:cubicBezTo>
                  <a:pt x="2172261" y="254659"/>
                  <a:pt x="2152432" y="282570"/>
                  <a:pt x="2127788" y="277883"/>
                </a:cubicBezTo>
                <a:cubicBezTo>
                  <a:pt x="2030840" y="329429"/>
                  <a:pt x="1838891" y="275200"/>
                  <a:pt x="1649049" y="277883"/>
                </a:cubicBezTo>
                <a:cubicBezTo>
                  <a:pt x="1459207" y="280566"/>
                  <a:pt x="1230839" y="268715"/>
                  <a:pt x="1087052" y="277883"/>
                </a:cubicBezTo>
                <a:cubicBezTo>
                  <a:pt x="943265" y="287051"/>
                  <a:pt x="805833" y="211934"/>
                  <a:pt x="525054" y="277883"/>
                </a:cubicBezTo>
                <a:cubicBezTo>
                  <a:pt x="244275" y="343832"/>
                  <a:pt x="216186" y="259905"/>
                  <a:pt x="46315" y="277883"/>
                </a:cubicBezTo>
                <a:cubicBezTo>
                  <a:pt x="21155" y="276277"/>
                  <a:pt x="-7503" y="258223"/>
                  <a:pt x="0" y="231568"/>
                </a:cubicBezTo>
                <a:cubicBezTo>
                  <a:pt x="-14216" y="157455"/>
                  <a:pt x="3345" y="133514"/>
                  <a:pt x="0" y="46315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5A3A8B12-BB07-45B2-BCC9-CA87CFEC51D1}"/>
              </a:ext>
            </a:extLst>
          </p:cNvPr>
          <p:cNvSpPr/>
          <p:nvPr/>
        </p:nvSpPr>
        <p:spPr>
          <a:xfrm rot="10800000">
            <a:off x="11099846" y="4483200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342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F46E7E1-FDF0-41D7-84C2-18981EAD22C1}"/>
              </a:ext>
            </a:extLst>
          </p:cNvPr>
          <p:cNvSpPr/>
          <p:nvPr/>
        </p:nvSpPr>
        <p:spPr>
          <a:xfrm>
            <a:off x="1090013" y="5157546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51FBC-BBE5-4645-84E6-0A20F62EE91F}"/>
              </a:ext>
            </a:extLst>
          </p:cNvPr>
          <p:cNvSpPr txBox="1"/>
          <p:nvPr/>
        </p:nvSpPr>
        <p:spPr>
          <a:xfrm>
            <a:off x="4984790" y="210266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C11421-17A0-4A66-A8E0-D04EAFBD6AB5}"/>
              </a:ext>
            </a:extLst>
          </p:cNvPr>
          <p:cNvSpPr txBox="1"/>
          <p:nvPr/>
        </p:nvSpPr>
        <p:spPr>
          <a:xfrm>
            <a:off x="1748123" y="5059510"/>
            <a:ext cx="14654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V(mutex);</a:t>
            </a:r>
            <a:endParaRPr lang="fr-FR" sz="2400" dirty="0"/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6B6322D2-0DED-4C84-ADF0-2B4260CC700F}"/>
              </a:ext>
            </a:extLst>
          </p:cNvPr>
          <p:cNvSpPr/>
          <p:nvPr/>
        </p:nvSpPr>
        <p:spPr>
          <a:xfrm>
            <a:off x="4950710" y="1570662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72FB0BE6-419E-4878-A0FD-E4215642AB0A}"/>
              </a:ext>
            </a:extLst>
          </p:cNvPr>
          <p:cNvSpPr/>
          <p:nvPr/>
        </p:nvSpPr>
        <p:spPr>
          <a:xfrm>
            <a:off x="7707644" y="937534"/>
            <a:ext cx="2011680" cy="280003"/>
          </a:xfrm>
          <a:custGeom>
            <a:avLst/>
            <a:gdLst>
              <a:gd name="connsiteX0" fmla="*/ 0 w 2011680"/>
              <a:gd name="connsiteY0" fmla="*/ 46668 h 280003"/>
              <a:gd name="connsiteX1" fmla="*/ 46668 w 2011680"/>
              <a:gd name="connsiteY1" fmla="*/ 0 h 280003"/>
              <a:gd name="connsiteX2" fmla="*/ 507071 w 2011680"/>
              <a:gd name="connsiteY2" fmla="*/ 0 h 280003"/>
              <a:gd name="connsiteX3" fmla="*/ 929106 w 2011680"/>
              <a:gd name="connsiteY3" fmla="*/ 0 h 280003"/>
              <a:gd name="connsiteX4" fmla="*/ 1447059 w 2011680"/>
              <a:gd name="connsiteY4" fmla="*/ 0 h 280003"/>
              <a:gd name="connsiteX5" fmla="*/ 1965012 w 2011680"/>
              <a:gd name="connsiteY5" fmla="*/ 0 h 280003"/>
              <a:gd name="connsiteX6" fmla="*/ 2011680 w 2011680"/>
              <a:gd name="connsiteY6" fmla="*/ 46668 h 280003"/>
              <a:gd name="connsiteX7" fmla="*/ 2011680 w 2011680"/>
              <a:gd name="connsiteY7" fmla="*/ 233335 h 280003"/>
              <a:gd name="connsiteX8" fmla="*/ 1965012 w 2011680"/>
              <a:gd name="connsiteY8" fmla="*/ 280003 h 280003"/>
              <a:gd name="connsiteX9" fmla="*/ 1523793 w 2011680"/>
              <a:gd name="connsiteY9" fmla="*/ 280003 h 280003"/>
              <a:gd name="connsiteX10" fmla="*/ 1005840 w 2011680"/>
              <a:gd name="connsiteY10" fmla="*/ 280003 h 280003"/>
              <a:gd name="connsiteX11" fmla="*/ 487887 w 2011680"/>
              <a:gd name="connsiteY11" fmla="*/ 280003 h 280003"/>
              <a:gd name="connsiteX12" fmla="*/ 46668 w 2011680"/>
              <a:gd name="connsiteY12" fmla="*/ 280003 h 280003"/>
              <a:gd name="connsiteX13" fmla="*/ 0 w 2011680"/>
              <a:gd name="connsiteY13" fmla="*/ 233335 h 280003"/>
              <a:gd name="connsiteX14" fmla="*/ 0 w 2011680"/>
              <a:gd name="connsiteY14" fmla="*/ 46668 h 2800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11680" h="280003" extrusionOk="0">
                <a:moveTo>
                  <a:pt x="0" y="46668"/>
                </a:moveTo>
                <a:cubicBezTo>
                  <a:pt x="937" y="26131"/>
                  <a:pt x="25895" y="-3536"/>
                  <a:pt x="46668" y="0"/>
                </a:cubicBezTo>
                <a:cubicBezTo>
                  <a:pt x="151942" y="-51374"/>
                  <a:pt x="309543" y="16570"/>
                  <a:pt x="507071" y="0"/>
                </a:cubicBezTo>
                <a:cubicBezTo>
                  <a:pt x="704599" y="-16570"/>
                  <a:pt x="777820" y="43016"/>
                  <a:pt x="929106" y="0"/>
                </a:cubicBezTo>
                <a:cubicBezTo>
                  <a:pt x="1080393" y="-43016"/>
                  <a:pt x="1308377" y="42029"/>
                  <a:pt x="1447059" y="0"/>
                </a:cubicBezTo>
                <a:cubicBezTo>
                  <a:pt x="1585741" y="-42029"/>
                  <a:pt x="1728587" y="45121"/>
                  <a:pt x="1965012" y="0"/>
                </a:cubicBezTo>
                <a:cubicBezTo>
                  <a:pt x="1985290" y="1999"/>
                  <a:pt x="2010915" y="19509"/>
                  <a:pt x="2011680" y="46668"/>
                </a:cubicBezTo>
                <a:cubicBezTo>
                  <a:pt x="2021673" y="122050"/>
                  <a:pt x="2000127" y="154394"/>
                  <a:pt x="2011680" y="233335"/>
                </a:cubicBezTo>
                <a:cubicBezTo>
                  <a:pt x="2010875" y="258022"/>
                  <a:pt x="1989959" y="284149"/>
                  <a:pt x="1965012" y="280003"/>
                </a:cubicBezTo>
                <a:cubicBezTo>
                  <a:pt x="1805624" y="320848"/>
                  <a:pt x="1628365" y="242737"/>
                  <a:pt x="1523793" y="280003"/>
                </a:cubicBezTo>
                <a:cubicBezTo>
                  <a:pt x="1419221" y="317269"/>
                  <a:pt x="1182135" y="275446"/>
                  <a:pt x="1005840" y="280003"/>
                </a:cubicBezTo>
                <a:cubicBezTo>
                  <a:pt x="829545" y="284560"/>
                  <a:pt x="606723" y="258673"/>
                  <a:pt x="487887" y="280003"/>
                </a:cubicBezTo>
                <a:cubicBezTo>
                  <a:pt x="369051" y="301333"/>
                  <a:pt x="199235" y="257430"/>
                  <a:pt x="46668" y="280003"/>
                </a:cubicBezTo>
                <a:cubicBezTo>
                  <a:pt x="22032" y="275642"/>
                  <a:pt x="-1828" y="259371"/>
                  <a:pt x="0" y="233335"/>
                </a:cubicBezTo>
                <a:cubicBezTo>
                  <a:pt x="-10829" y="143940"/>
                  <a:pt x="4073" y="96375"/>
                  <a:pt x="0" y="46668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A9716230-DC95-4128-BFB5-5E1983F98C60}"/>
              </a:ext>
            </a:extLst>
          </p:cNvPr>
          <p:cNvSpPr/>
          <p:nvPr/>
        </p:nvSpPr>
        <p:spPr>
          <a:xfrm>
            <a:off x="4891700" y="4392066"/>
            <a:ext cx="2174103" cy="473632"/>
          </a:xfrm>
          <a:custGeom>
            <a:avLst/>
            <a:gdLst>
              <a:gd name="connsiteX0" fmla="*/ 0 w 2174103"/>
              <a:gd name="connsiteY0" fmla="*/ 78940 h 473632"/>
              <a:gd name="connsiteX1" fmla="*/ 78940 w 2174103"/>
              <a:gd name="connsiteY1" fmla="*/ 0 h 473632"/>
              <a:gd name="connsiteX2" fmla="*/ 562834 w 2174103"/>
              <a:gd name="connsiteY2" fmla="*/ 0 h 473632"/>
              <a:gd name="connsiteX3" fmla="*/ 1006403 w 2174103"/>
              <a:gd name="connsiteY3" fmla="*/ 0 h 473632"/>
              <a:gd name="connsiteX4" fmla="*/ 1550783 w 2174103"/>
              <a:gd name="connsiteY4" fmla="*/ 0 h 473632"/>
              <a:gd name="connsiteX5" fmla="*/ 2095163 w 2174103"/>
              <a:gd name="connsiteY5" fmla="*/ 0 h 473632"/>
              <a:gd name="connsiteX6" fmla="*/ 2174103 w 2174103"/>
              <a:gd name="connsiteY6" fmla="*/ 78940 h 473632"/>
              <a:gd name="connsiteX7" fmla="*/ 2174103 w 2174103"/>
              <a:gd name="connsiteY7" fmla="*/ 394692 h 473632"/>
              <a:gd name="connsiteX8" fmla="*/ 2095163 w 2174103"/>
              <a:gd name="connsiteY8" fmla="*/ 473632 h 473632"/>
              <a:gd name="connsiteX9" fmla="*/ 1631432 w 2174103"/>
              <a:gd name="connsiteY9" fmla="*/ 473632 h 473632"/>
              <a:gd name="connsiteX10" fmla="*/ 1087052 w 2174103"/>
              <a:gd name="connsiteY10" fmla="*/ 473632 h 473632"/>
              <a:gd name="connsiteX11" fmla="*/ 542671 w 2174103"/>
              <a:gd name="connsiteY11" fmla="*/ 473632 h 473632"/>
              <a:gd name="connsiteX12" fmla="*/ 78940 w 2174103"/>
              <a:gd name="connsiteY12" fmla="*/ 473632 h 473632"/>
              <a:gd name="connsiteX13" fmla="*/ 0 w 2174103"/>
              <a:gd name="connsiteY13" fmla="*/ 394692 h 473632"/>
              <a:gd name="connsiteX14" fmla="*/ 0 w 2174103"/>
              <a:gd name="connsiteY14" fmla="*/ 78940 h 473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174103" h="473632" extrusionOk="0">
                <a:moveTo>
                  <a:pt x="0" y="78940"/>
                </a:moveTo>
                <a:cubicBezTo>
                  <a:pt x="2270" y="48028"/>
                  <a:pt x="38828" y="-2464"/>
                  <a:pt x="78940" y="0"/>
                </a:cubicBezTo>
                <a:cubicBezTo>
                  <a:pt x="282602" y="-32235"/>
                  <a:pt x="440952" y="3400"/>
                  <a:pt x="562834" y="0"/>
                </a:cubicBezTo>
                <a:cubicBezTo>
                  <a:pt x="684716" y="-3400"/>
                  <a:pt x="788368" y="40614"/>
                  <a:pt x="1006403" y="0"/>
                </a:cubicBezTo>
                <a:cubicBezTo>
                  <a:pt x="1224438" y="-40614"/>
                  <a:pt x="1361843" y="55281"/>
                  <a:pt x="1550783" y="0"/>
                </a:cubicBezTo>
                <a:cubicBezTo>
                  <a:pt x="1739723" y="-55281"/>
                  <a:pt x="1928068" y="16880"/>
                  <a:pt x="2095163" y="0"/>
                </a:cubicBezTo>
                <a:cubicBezTo>
                  <a:pt x="2133157" y="2038"/>
                  <a:pt x="2169176" y="26415"/>
                  <a:pt x="2174103" y="78940"/>
                </a:cubicBezTo>
                <a:cubicBezTo>
                  <a:pt x="2205310" y="207341"/>
                  <a:pt x="2146894" y="292477"/>
                  <a:pt x="2174103" y="394692"/>
                </a:cubicBezTo>
                <a:cubicBezTo>
                  <a:pt x="2169981" y="432723"/>
                  <a:pt x="2137667" y="479108"/>
                  <a:pt x="2095163" y="473632"/>
                </a:cubicBezTo>
                <a:cubicBezTo>
                  <a:pt x="1894476" y="480826"/>
                  <a:pt x="1805716" y="469919"/>
                  <a:pt x="1631432" y="473632"/>
                </a:cubicBezTo>
                <a:cubicBezTo>
                  <a:pt x="1457148" y="477345"/>
                  <a:pt x="1271778" y="452526"/>
                  <a:pt x="1087052" y="473632"/>
                </a:cubicBezTo>
                <a:cubicBezTo>
                  <a:pt x="902326" y="494738"/>
                  <a:pt x="803469" y="418141"/>
                  <a:pt x="542671" y="473632"/>
                </a:cubicBezTo>
                <a:cubicBezTo>
                  <a:pt x="281873" y="529123"/>
                  <a:pt x="285493" y="423044"/>
                  <a:pt x="78940" y="473632"/>
                </a:cubicBezTo>
                <a:cubicBezTo>
                  <a:pt x="36971" y="467390"/>
                  <a:pt x="-1001" y="438433"/>
                  <a:pt x="0" y="394692"/>
                </a:cubicBezTo>
                <a:cubicBezTo>
                  <a:pt x="-36906" y="315739"/>
                  <a:pt x="33007" y="198171"/>
                  <a:pt x="0" y="78940"/>
                </a:cubicBezTo>
                <a:close/>
              </a:path>
            </a:pathLst>
          </a:custGeom>
          <a:noFill/>
          <a:ln w="38100">
            <a:solidFill>
              <a:srgbClr val="FF0000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117295263">
                  <a:prstGeom prst="round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5A3A8B12-BB07-45B2-BCC9-CA87CFEC51D1}"/>
              </a:ext>
            </a:extLst>
          </p:cNvPr>
          <p:cNvSpPr/>
          <p:nvPr/>
        </p:nvSpPr>
        <p:spPr>
          <a:xfrm rot="10800000">
            <a:off x="11174211" y="4508136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887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3600" dirty="0">
                <a:effectLst/>
                <a:latin typeface="Times New Roman" panose="02020603050405020304" pitchFamily="18" charset="0"/>
                <a:cs typeface="Arial" panose="020B0604020202020204" pitchFamily="34" charset="0"/>
              </a:rPr>
              <a:t>L'utilisation des des sémaphores 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Program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fr-FR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Exclusionmutuelle</a:t>
            </a: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Init (Mutex ,1);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endParaRPr lang="en-US" sz="4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C33DC2-B6FB-4D3C-B3F6-306F3E20FDBA}"/>
              </a:ext>
            </a:extLst>
          </p:cNvPr>
          <p:cNvSpPr txBox="1"/>
          <p:nvPr/>
        </p:nvSpPr>
        <p:spPr>
          <a:xfrm>
            <a:off x="8495073" y="1899434"/>
            <a:ext cx="3436373" cy="439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P1;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SC();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1A5EF0-B8DA-4B5B-B4CF-3A2E5ACB09E7}"/>
              </a:ext>
            </a:extLst>
          </p:cNvPr>
          <p:cNvSpPr txBox="1"/>
          <p:nvPr/>
        </p:nvSpPr>
        <p:spPr>
          <a:xfrm>
            <a:off x="585020" y="1899434"/>
            <a:ext cx="3111909" cy="48996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Process P0 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debut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………….;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P(Mutex);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      SC();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 V(mutex);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……..;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fin 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BA322F-257C-49B8-B60A-ACBCA1941735}"/>
              </a:ext>
            </a:extLst>
          </p:cNvPr>
          <p:cNvSpPr/>
          <p:nvPr/>
        </p:nvSpPr>
        <p:spPr>
          <a:xfrm>
            <a:off x="4939233" y="1071918"/>
            <a:ext cx="2130937" cy="410696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BFF0127-98A2-4CF1-A62F-378AA94CC2C7}"/>
              </a:ext>
            </a:extLst>
          </p:cNvPr>
          <p:cNvSpPr/>
          <p:nvPr/>
        </p:nvSpPr>
        <p:spPr>
          <a:xfrm>
            <a:off x="4950711" y="1462547"/>
            <a:ext cx="2130937" cy="467765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0D7830-6CB1-4417-ADFE-023AD2B38866}"/>
              </a:ext>
            </a:extLst>
          </p:cNvPr>
          <p:cNvSpPr txBox="1"/>
          <p:nvPr/>
        </p:nvSpPr>
        <p:spPr>
          <a:xfrm>
            <a:off x="4315710" y="704516"/>
            <a:ext cx="2268545" cy="353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  </a:t>
            </a:r>
            <a:r>
              <a:rPr lang="fr-FR" sz="2000" dirty="0"/>
              <a:t>Mémoire (RAM)</a:t>
            </a:r>
            <a:endParaRPr lang="fr-FR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3EF2553-95BB-4414-91B2-E343EBE45CB2}"/>
              </a:ext>
            </a:extLst>
          </p:cNvPr>
          <p:cNvSpPr/>
          <p:nvPr/>
        </p:nvSpPr>
        <p:spPr>
          <a:xfrm>
            <a:off x="3358059" y="5593299"/>
            <a:ext cx="91440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FF0000"/>
                </a:solidFill>
              </a:rPr>
              <a:t>P0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3E21CEB-3587-4A49-BF28-8029D5F5EB50}"/>
              </a:ext>
            </a:extLst>
          </p:cNvPr>
          <p:cNvSpPr/>
          <p:nvPr/>
        </p:nvSpPr>
        <p:spPr>
          <a:xfrm>
            <a:off x="7186793" y="5578546"/>
            <a:ext cx="914400" cy="91440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F89350D-AC91-4B21-B434-49ABA7B89200}"/>
              </a:ext>
            </a:extLst>
          </p:cNvPr>
          <p:cNvSpPr txBox="1"/>
          <p:nvPr/>
        </p:nvSpPr>
        <p:spPr>
          <a:xfrm>
            <a:off x="3349545" y="6492791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76624E-2585-46A8-BA0A-99B7812D6318}"/>
              </a:ext>
            </a:extLst>
          </p:cNvPr>
          <p:cNvSpPr txBox="1"/>
          <p:nvPr/>
        </p:nvSpPr>
        <p:spPr>
          <a:xfrm>
            <a:off x="7197616" y="6566446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CPU2</a:t>
            </a:r>
          </a:p>
        </p:txBody>
      </p:sp>
      <p:cxnSp>
        <p:nvCxnSpPr>
          <p:cNvPr id="15" name="Connector: Elbow 14">
            <a:extLst>
              <a:ext uri="{FF2B5EF4-FFF2-40B4-BE49-F238E27FC236}">
                <a16:creationId xmlns:a16="http://schemas.microsoft.com/office/drawing/2014/main" id="{9D88BD17-C694-4056-AE8D-E0B204F146C9}"/>
              </a:ext>
            </a:extLst>
          </p:cNvPr>
          <p:cNvCxnSpPr>
            <a:cxnSpLocks/>
          </p:cNvCxnSpPr>
          <p:nvPr/>
        </p:nvCxnSpPr>
        <p:spPr>
          <a:xfrm rot="16200000" flipH="1">
            <a:off x="2740347" y="4566361"/>
            <a:ext cx="1480049" cy="544320"/>
          </a:xfrm>
          <a:prstGeom prst="bentConnector3">
            <a:avLst>
              <a:gd name="adj1" fmla="val 176"/>
            </a:avLst>
          </a:prstGeom>
          <a:ln>
            <a:solidFill>
              <a:srgbClr val="FF00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33F50E3A-3F22-47ED-9DBE-6066813130DA}"/>
              </a:ext>
            </a:extLst>
          </p:cNvPr>
          <p:cNvCxnSpPr>
            <a:cxnSpLocks/>
            <a:endCxn id="12" idx="0"/>
          </p:cNvCxnSpPr>
          <p:nvPr/>
        </p:nvCxnSpPr>
        <p:spPr>
          <a:xfrm rot="10800000" flipV="1">
            <a:off x="7643994" y="3716596"/>
            <a:ext cx="2030949" cy="1861949"/>
          </a:xfrm>
          <a:prstGeom prst="bentConnector2">
            <a:avLst/>
          </a:prstGeom>
          <a:ln>
            <a:solidFill>
              <a:srgbClr val="FFFF00"/>
            </a:solidFill>
            <a:prstDash val="dash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Arrow: Left-Right-Up 16">
            <a:extLst>
              <a:ext uri="{FF2B5EF4-FFF2-40B4-BE49-F238E27FC236}">
                <a16:creationId xmlns:a16="http://schemas.microsoft.com/office/drawing/2014/main" id="{D4DB2FA7-1D20-4EEB-9000-74FE0EA05017}"/>
              </a:ext>
            </a:extLst>
          </p:cNvPr>
          <p:cNvSpPr/>
          <p:nvPr/>
        </p:nvSpPr>
        <p:spPr>
          <a:xfrm>
            <a:off x="4315710" y="5157546"/>
            <a:ext cx="2881906" cy="1169201"/>
          </a:xfrm>
          <a:prstGeom prst="leftRightUp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16910D4-7AE4-4885-93DF-EC566A14B508}"/>
              </a:ext>
            </a:extLst>
          </p:cNvPr>
          <p:cNvSpPr txBox="1"/>
          <p:nvPr/>
        </p:nvSpPr>
        <p:spPr>
          <a:xfrm>
            <a:off x="3112957" y="1392719"/>
            <a:ext cx="1387797" cy="52322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8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endParaRPr lang="fr-FR" b="1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4C541B5-1866-4753-82C5-38A49E677B99}"/>
              </a:ext>
            </a:extLst>
          </p:cNvPr>
          <p:cNvSpPr/>
          <p:nvPr/>
        </p:nvSpPr>
        <p:spPr>
          <a:xfrm>
            <a:off x="4936154" y="2051020"/>
            <a:ext cx="2130937" cy="467765"/>
          </a:xfrm>
          <a:prstGeom prst="rect">
            <a:avLst/>
          </a:prstGeom>
          <a:ln/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0CCAA2-9826-406F-BB49-A0F973841F07}"/>
              </a:ext>
            </a:extLst>
          </p:cNvPr>
          <p:cNvSpPr txBox="1"/>
          <p:nvPr/>
        </p:nvSpPr>
        <p:spPr>
          <a:xfrm>
            <a:off x="9625154" y="3395562"/>
            <a:ext cx="1801735" cy="461665"/>
          </a:xfrm>
          <a:prstGeom prst="rect">
            <a:avLst/>
          </a:prstGeom>
          <a:solidFill>
            <a:schemeClr val="bg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P(Mutex);</a:t>
            </a:r>
            <a:endParaRPr lang="fr-FR" sz="2400" dirty="0">
              <a:solidFill>
                <a:schemeClr val="bg1"/>
              </a:solidFill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18B628-1989-4A86-A9F6-7798572912A2}"/>
              </a:ext>
            </a:extLst>
          </p:cNvPr>
          <p:cNvGrpSpPr/>
          <p:nvPr/>
        </p:nvGrpSpPr>
        <p:grpSpPr>
          <a:xfrm>
            <a:off x="3814631" y="2890684"/>
            <a:ext cx="3267016" cy="2012947"/>
            <a:chOff x="3814631" y="2890684"/>
            <a:chExt cx="3267016" cy="2012947"/>
          </a:xfrm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19A636A9-1543-41F4-B0D0-CC345441C0F3}"/>
                </a:ext>
              </a:extLst>
            </p:cNvPr>
            <p:cNvSpPr txBox="1"/>
            <p:nvPr/>
          </p:nvSpPr>
          <p:spPr>
            <a:xfrm>
              <a:off x="4950710" y="2890684"/>
              <a:ext cx="2130937" cy="107721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sz="1800" dirty="0">
                  <a:effectLst/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‐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&lt;0  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bloquer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Fin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DB63B14-A3EB-4B1F-B5FD-25E2DE36D077}"/>
                </a:ext>
              </a:extLst>
            </p:cNvPr>
            <p:cNvSpPr txBox="1"/>
            <p:nvPr/>
          </p:nvSpPr>
          <p:spPr>
            <a:xfrm>
              <a:off x="4923389" y="4041857"/>
              <a:ext cx="2130936" cy="861774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sz="1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n = n  </a:t>
              </a:r>
              <a:r>
                <a:rPr lang="en-US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rPr>
                <a:t>+</a:t>
              </a:r>
              <a:r>
                <a:rPr lang="en-US" sz="1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Arial" panose="020B0604020202020204" pitchFamily="34" charset="0"/>
                </a:rPr>
                <a:t> 1;</a:t>
              </a:r>
            </a:p>
            <a:p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Si </a:t>
              </a:r>
              <a:r>
                <a:rPr lang="fr-FR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n &lt;=0  </a:t>
              </a:r>
              <a:r>
                <a:rPr lang="fr-FR" sz="1400" b="1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Libérer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le processus 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en </a:t>
              </a:r>
              <a:r>
                <a:rPr lang="fr-FR" sz="1400" b="1" dirty="0" err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Debut</a:t>
              </a:r>
              <a:r>
                <a:rPr lang="fr-FR" sz="1400" b="1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 </a:t>
              </a:r>
              <a:r>
                <a:rPr lang="fr-FR" sz="1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de F;} </a:t>
              </a:r>
              <a:endParaRPr lang="fr-FR" sz="1400" b="1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CD50118-9A71-458E-A779-930FE64DB0A9}"/>
                </a:ext>
              </a:extLst>
            </p:cNvPr>
            <p:cNvSpPr txBox="1"/>
            <p:nvPr/>
          </p:nvSpPr>
          <p:spPr>
            <a:xfrm>
              <a:off x="3814631" y="2914933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P(Mutex)</a:t>
              </a:r>
              <a:endParaRPr lang="fr-FR" sz="16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F7DCA74-B5C0-4326-836D-3CF5AA89841C}"/>
                </a:ext>
              </a:extLst>
            </p:cNvPr>
            <p:cNvSpPr txBox="1"/>
            <p:nvPr/>
          </p:nvSpPr>
          <p:spPr>
            <a:xfrm>
              <a:off x="3814631" y="3939689"/>
              <a:ext cx="1097280" cy="36933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dirty="0"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V</a:t>
              </a:r>
              <a:r>
                <a:rPr lang="en-US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(Mutex)</a:t>
              </a:r>
              <a:endParaRPr lang="fr-FR" sz="1600" b="1" dirty="0"/>
            </a:p>
          </p:txBody>
        </p:sp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22A1A9EC-E82C-4A94-882F-C3CED382CA12}"/>
              </a:ext>
            </a:extLst>
          </p:cNvPr>
          <p:cNvSpPr txBox="1"/>
          <p:nvPr/>
        </p:nvSpPr>
        <p:spPr>
          <a:xfrm>
            <a:off x="3696929" y="2104075"/>
            <a:ext cx="1206289" cy="40011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Mutex</a:t>
            </a:r>
            <a:r>
              <a:rPr lang="en-US" sz="2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F</a:t>
            </a:r>
            <a:endParaRPr lang="fr-FR" sz="1000" b="1" dirty="0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894AEDB-A331-4F9A-9D7E-799EA6FFB81E}"/>
              </a:ext>
            </a:extLst>
          </p:cNvPr>
          <p:cNvGrpSpPr/>
          <p:nvPr/>
        </p:nvGrpSpPr>
        <p:grpSpPr>
          <a:xfrm>
            <a:off x="6978135" y="459191"/>
            <a:ext cx="3311057" cy="1604590"/>
            <a:chOff x="7146219" y="842747"/>
            <a:chExt cx="3311057" cy="160459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5D0DEE34-E688-4E25-8FC7-F6129244F025}"/>
                </a:ext>
              </a:extLst>
            </p:cNvPr>
            <p:cNvSpPr/>
            <p:nvPr/>
          </p:nvSpPr>
          <p:spPr>
            <a:xfrm>
              <a:off x="7581340" y="1227802"/>
              <a:ext cx="2875936" cy="121953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76150105-5DC2-4C4C-9826-C18CC07DBB8E}"/>
                </a:ext>
              </a:extLst>
            </p:cNvPr>
            <p:cNvSpPr/>
            <p:nvPr/>
          </p:nvSpPr>
          <p:spPr>
            <a:xfrm>
              <a:off x="8439273" y="1272046"/>
              <a:ext cx="634181" cy="47194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fr-FR" dirty="0"/>
                <a:t>1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8E070D9-088F-4565-AECE-92B75C00B61E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4E396F8-1376-4DF4-9037-B2925825F9E8}"/>
                </a:ext>
              </a:extLst>
            </p:cNvPr>
            <p:cNvSpPr txBox="1"/>
            <p:nvPr/>
          </p:nvSpPr>
          <p:spPr>
            <a:xfrm>
              <a:off x="8069591" y="1288946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n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F5DDF75-5EFD-433B-A617-C18086A6E5A4}"/>
                </a:ext>
              </a:extLst>
            </p:cNvPr>
            <p:cNvSpPr txBox="1"/>
            <p:nvPr/>
          </p:nvSpPr>
          <p:spPr>
            <a:xfrm>
              <a:off x="8087902" y="1857674"/>
              <a:ext cx="3113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F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65304F2D-33E5-4623-AC28-4D19618D3967}"/>
                </a:ext>
              </a:extLst>
            </p:cNvPr>
            <p:cNvSpPr txBox="1"/>
            <p:nvPr/>
          </p:nvSpPr>
          <p:spPr>
            <a:xfrm>
              <a:off x="7146219" y="842747"/>
              <a:ext cx="145700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dirty="0"/>
                <a:t>Mutex</a:t>
              </a:r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A584B6C2-0D2A-4342-B930-4C753CAF180E}"/>
              </a:ext>
            </a:extLst>
          </p:cNvPr>
          <p:cNvSpPr txBox="1"/>
          <p:nvPr/>
        </p:nvSpPr>
        <p:spPr>
          <a:xfrm>
            <a:off x="8275634" y="1429100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P1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2F46E7E1-FDF0-41D7-84C2-18981EAD22C1}"/>
              </a:ext>
            </a:extLst>
          </p:cNvPr>
          <p:cNvSpPr/>
          <p:nvPr/>
        </p:nvSpPr>
        <p:spPr>
          <a:xfrm>
            <a:off x="1090013" y="5157546"/>
            <a:ext cx="685800" cy="329184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3A51FBC-BBE5-4645-84E6-0A20F62EE91F}"/>
              </a:ext>
            </a:extLst>
          </p:cNvPr>
          <p:cNvSpPr txBox="1"/>
          <p:nvPr/>
        </p:nvSpPr>
        <p:spPr>
          <a:xfrm>
            <a:off x="4984790" y="2102663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FFFF00"/>
                </a:solidFill>
              </a:rPr>
              <a:t>P1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5C11421-17A0-4A66-A8E0-D04EAFBD6AB5}"/>
              </a:ext>
            </a:extLst>
          </p:cNvPr>
          <p:cNvSpPr txBox="1"/>
          <p:nvPr/>
        </p:nvSpPr>
        <p:spPr>
          <a:xfrm>
            <a:off x="1748123" y="5059510"/>
            <a:ext cx="146546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V(mutex);</a:t>
            </a:r>
            <a:endParaRPr lang="fr-FR" sz="2400" dirty="0"/>
          </a:p>
        </p:txBody>
      </p:sp>
      <p:sp>
        <p:nvSpPr>
          <p:cNvPr id="43" name="Arrow: Right 42">
            <a:extLst>
              <a:ext uri="{FF2B5EF4-FFF2-40B4-BE49-F238E27FC236}">
                <a16:creationId xmlns:a16="http://schemas.microsoft.com/office/drawing/2014/main" id="{5A3A8B12-BB07-45B2-BCC9-CA87CFEC51D1}"/>
              </a:ext>
            </a:extLst>
          </p:cNvPr>
          <p:cNvSpPr/>
          <p:nvPr/>
        </p:nvSpPr>
        <p:spPr>
          <a:xfrm rot="10800000">
            <a:off x="11174211" y="4508136"/>
            <a:ext cx="686941" cy="330385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6354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Solution de problème de réservation par les sémaphores </a:t>
            </a:r>
            <a:endParaRPr lang="en-US" sz="3600" dirty="0">
              <a:effectLst/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9F513C2-54A7-49E4-9561-C27A4A5198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8865" y="943897"/>
            <a:ext cx="9547122" cy="5372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681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Déclaration de sémaphore </a:t>
            </a:r>
            <a:endParaRPr lang="fr-FR" sz="115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1832" y="844089"/>
            <a:ext cx="10348452" cy="5659950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 sémaphore est une structure à deux champs :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marR="0" indent="-18034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 Une variable entière positive, ou valeur du sémaphore.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marR="0" indent="-18034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 Une file d’attente (une structure de liste) de processus.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marR="0" indent="-18034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struct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{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fr-FR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n; // nombre de processus pouvant utilise le sémaphore sans se bloquer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    List F; // liste de processus bloqué en File d’attente derrière le sémaphore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marR="0" indent="-180340" algn="l">
              <a:lnSpc>
                <a:spcPct val="115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     }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91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68710" y="0"/>
            <a:ext cx="12757355" cy="604684"/>
          </a:xfrm>
        </p:spPr>
        <p:txBody>
          <a:bodyPr>
            <a:normAutofit/>
          </a:bodyPr>
          <a:lstStyle/>
          <a:p>
            <a:r>
              <a:rPr lang="fr-FR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1ère Réalisations logicielles  de sémaphore </a:t>
            </a:r>
            <a:endParaRPr lang="fr-FR" sz="8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1ère Réalisations logicielles : 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 Init(S, x) {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 = x ;}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 P(S) 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{ 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= </a:t>
            </a:r>
            <a:r>
              <a:rPr lang="en-US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S.n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 </a:t>
            </a:r>
            <a:r>
              <a:rPr lang="en-US" sz="2000" dirty="0">
                <a:effectLst/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‐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1 ;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         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&lt;0 alors bloquer le processus en fin de S.F;}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 V(S)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{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 =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+1 ;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        Si  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 &lt;=  0  alors  débloquer  le  processus  en  tête  de  S.F;}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NB : 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L’initialisation dépend du nombre de processus pouvant effectuer en même temps « section critique »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 Exemple : m, si on a m imprimantes identiques.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 Cette  implémentation donne à chaque  fois dans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 le nombre de ressources libres ;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Lorsque  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 est  négative,  sa  valeur  absolue  donne  le  nombre  de processus dans la file d’attente 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S.en_attente</a:t>
            </a:r>
            <a:r>
              <a:rPr lang="fr-FR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E21CB01-B8E3-4111-AF3C-367C2F16A324}"/>
              </a:ext>
            </a:extLst>
          </p:cNvPr>
          <p:cNvGrpSpPr/>
          <p:nvPr/>
        </p:nvGrpSpPr>
        <p:grpSpPr>
          <a:xfrm>
            <a:off x="7101974" y="693522"/>
            <a:ext cx="3369381" cy="1798955"/>
            <a:chOff x="7101974" y="693522"/>
            <a:chExt cx="3369381" cy="179895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3C69BB08-99E4-483F-B0D2-00822D08FCD6}"/>
                </a:ext>
              </a:extLst>
            </p:cNvPr>
            <p:cNvSpPr/>
            <p:nvPr/>
          </p:nvSpPr>
          <p:spPr>
            <a:xfrm>
              <a:off x="7595419" y="929148"/>
              <a:ext cx="2875936" cy="1563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BA73F29-A095-4C8B-8109-624170BC849E}"/>
                </a:ext>
              </a:extLst>
            </p:cNvPr>
            <p:cNvSpPr/>
            <p:nvPr/>
          </p:nvSpPr>
          <p:spPr>
            <a:xfrm>
              <a:off x="8399206" y="1157748"/>
              <a:ext cx="634181" cy="4719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998183A-26CE-432D-B55E-60AE8874E47C}"/>
                </a:ext>
              </a:extLst>
            </p:cNvPr>
            <p:cNvSpPr/>
            <p:nvPr/>
          </p:nvSpPr>
          <p:spPr>
            <a:xfrm>
              <a:off x="8399206" y="1791928"/>
              <a:ext cx="1732936" cy="4350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ABFADEC-BC23-42A1-86D1-8E0314CD2DA0}"/>
                </a:ext>
              </a:extLst>
            </p:cNvPr>
            <p:cNvSpPr txBox="1"/>
            <p:nvPr/>
          </p:nvSpPr>
          <p:spPr>
            <a:xfrm>
              <a:off x="7751875" y="1186000"/>
              <a:ext cx="5010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 err="1"/>
                <a:t>S.n</a:t>
              </a:r>
              <a:endParaRPr lang="fr-FR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2E45458-6386-4A3D-9E57-A065579D110E}"/>
                </a:ext>
              </a:extLst>
            </p:cNvPr>
            <p:cNvSpPr txBox="1"/>
            <p:nvPr/>
          </p:nvSpPr>
          <p:spPr>
            <a:xfrm>
              <a:off x="7758287" y="1798369"/>
              <a:ext cx="4946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S.F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D5B2587-23D0-4BEF-B1AC-A22F3F74B36B}"/>
                </a:ext>
              </a:extLst>
            </p:cNvPr>
            <p:cNvSpPr txBox="1"/>
            <p:nvPr/>
          </p:nvSpPr>
          <p:spPr>
            <a:xfrm>
              <a:off x="7101974" y="693522"/>
              <a:ext cx="3472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/>
                <a:t>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37611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534" y="0"/>
            <a:ext cx="11403945" cy="604684"/>
          </a:xfrm>
        </p:spPr>
        <p:txBody>
          <a:bodyPr>
            <a:noAutofit/>
          </a:bodyPr>
          <a:lstStyle/>
          <a:p>
            <a:r>
              <a:rPr lang="fr-FR" sz="3200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fr-FR" sz="3200" b="1" baseline="30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ème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Réalisations logicielles </a:t>
            </a:r>
            <a:r>
              <a:rPr lang="fr-FR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de sémaphore </a:t>
            </a:r>
            <a:endParaRPr lang="fr-FR" sz="96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</a:t>
            </a:r>
            <a:endParaRPr lang="en-US" sz="2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</a:t>
            </a:r>
            <a:r>
              <a:rPr lang="fr-FR" sz="2000" b="1" baseline="30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ème</a:t>
            </a:r>
            <a:r>
              <a:rPr lang="fr-FR" sz="2000" b="1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Réalisations logicielles : </a:t>
            </a:r>
            <a:endParaRPr lang="en-US" sz="2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 P(S){ Si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&gt; 0 alors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=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‐ 1 ;  </a:t>
            </a:r>
            <a:endParaRPr lang="en-US" sz="2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       Sinon bloquer le processus en fin de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S.en_attente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;} </a:t>
            </a:r>
            <a:endParaRPr lang="en-US" sz="2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 V(S) {Si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S.en_attente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non‐vide  alors débloquer le processus en tête  de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S.en_attente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;  </a:t>
            </a:r>
            <a:endParaRPr lang="en-US" sz="2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0" marR="0" indent="18034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       Sinon 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:=</a:t>
            </a:r>
            <a:r>
              <a:rPr lang="fr-FR" sz="2000" dirty="0" err="1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S.n</a:t>
            </a:r>
            <a:r>
              <a:rPr lang="fr-FR" sz="2000" dirty="0">
                <a:effectLst/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 +1 ;} </a:t>
            </a:r>
            <a:endParaRPr lang="en-US" sz="2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749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Propriétés des sémaphores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La définition d'un sémaphore et des primitives P et V  a les conséquences suivantes: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•  Un sémaphore ne peut pas être initialisé à une valeur négative, mais il peut devenir négatif après un  certain nombre d'opérations P.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Si plusieurs processus tentent d’entrer dans leurs sections critiques, ce n’est qu’un seul d’entre eux qui réussira à exécuter l’opération P(S)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 Un processus qui invoque la primitive V sur un sémaphore, réveillera un autre processus bloqué derrière ce sémaphore, si sa valeur est inférieure ou égale à 0. 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endParaRPr lang="en-US" sz="32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93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Propriétés des sémaphores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 L'invocation de la primitive  P sur un sémaphore par un processus  peut avoir l'un des effets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suivants: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 processus sera  bloqué et mis dans la liste associée au sémaphore; lorsque la valeur du sémaphore est inférieure à zéro.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Lorsque la valeur du sémaphore est supérieure ou égale à zéro;  le processus continue son exécution normalement.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•  La valeur d'un sémaphore dénote 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Soit le nombre de processus bloqués derrière ce sémaphore (valeur &lt;0),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soit le nombre de processus qui peuvent exécuter la primitive P sans être bloqués (valeur&gt;=0).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064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Propriétés des sémaphores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en-US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•  L'invocation de la primitive  P sur un sémaphore par un processus  peut avoir l'un des effets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suivants: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 processus sera  bloqué et mis dans la liste associée au sémaphore; lorsque la valeur du sémaphore est inférieure à zéro.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Lorsque la valeur du sémaphore est supérieure ou égale à zéro;  le processus continue son exécution normalement.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•  La valeur d'un sémaphore dénote :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Soit le nombre de processus bloqués derrière ce sémaphore (valeur &lt;0),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7051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  <a:tabLst>
                <a:tab pos="360045" algn="l"/>
              </a:tabLst>
            </a:pPr>
            <a:r>
              <a:rPr lang="fr-FR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- soit le nombre de processus qui peuvent exécuter la primitive P sans être bloqués (valeur&gt;=0).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endParaRPr lang="en-US" sz="28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70441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EFC6E-7087-4D0F-91CE-70005F2EC0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41987" y="0"/>
            <a:ext cx="9144000" cy="604684"/>
          </a:xfrm>
        </p:spPr>
        <p:txBody>
          <a:bodyPr>
            <a:normAutofit fontScale="90000"/>
          </a:bodyPr>
          <a:lstStyle/>
          <a:p>
            <a:pPr marL="0" marR="0" indent="180340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r>
              <a:rPr lang="fr-FR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Propriétés des sémaphores 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23CBB5-22FA-489D-91FC-7C327AD6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2335" y="604684"/>
            <a:ext cx="10348452" cy="6013911"/>
          </a:xfrm>
        </p:spPr>
        <p:txBody>
          <a:bodyPr>
            <a:noAutofit/>
          </a:bodyPr>
          <a:lstStyle/>
          <a:p>
            <a:pPr marL="727710" marR="0" indent="-45720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360045" algn="l"/>
              </a:tabLs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Un  sémaphore  est  dit  binaire  si  sa  valeur  ne  peut  être  que  0  ou  1, générale (de comptage) sinon. 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indent="-457200" algn="l">
              <a:lnSpc>
                <a:spcPct val="115000"/>
              </a:lnSpc>
              <a:spcBef>
                <a:spcPts val="60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360045" algn="l"/>
              </a:tabLst>
            </a:pPr>
            <a:r>
              <a:rPr lang="fr-FR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L'utilisation correcte des sémaphores et des primitives  P et  V permet de résoudre divers problèmes de synchronisation. </a:t>
            </a:r>
            <a:r>
              <a:rPr lang="fr-FR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Nous allons illustrer ceci à travers plusieurs exemples classiques d'utilisation des sémaphores.  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180340" algn="just">
              <a:lnSpc>
                <a:spcPct val="100000"/>
              </a:lnSpc>
              <a:spcBef>
                <a:spcPts val="600"/>
              </a:spcBef>
              <a:spcAft>
                <a:spcPts val="1000"/>
              </a:spcAft>
            </a:pPr>
            <a:endParaRPr lang="en-US" sz="4000" dirty="0">
              <a:effectLst/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2561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1044</TotalTime>
  <Words>3326</Words>
  <Application>Microsoft Office PowerPoint</Application>
  <PresentationFormat>Widescreen</PresentationFormat>
  <Paragraphs>761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Bookman Old Style</vt:lpstr>
      <vt:lpstr>Calibri</vt:lpstr>
      <vt:lpstr>Cambria Math</vt:lpstr>
      <vt:lpstr>Rockwell</vt:lpstr>
      <vt:lpstr>Tahoma</vt:lpstr>
      <vt:lpstr>Times New Roman</vt:lpstr>
      <vt:lpstr>Damask</vt:lpstr>
      <vt:lpstr>Notion de sémaphore </vt:lpstr>
      <vt:lpstr>Explications de sémaphore </vt:lpstr>
      <vt:lpstr>Déclaration de sémaphore </vt:lpstr>
      <vt:lpstr> 1ère Réalisations logicielles  de sémaphore </vt:lpstr>
      <vt:lpstr>2ème Réalisations logicielles  de sémaphore </vt:lpstr>
      <vt:lpstr>Propriétés des sémaphores </vt:lpstr>
      <vt:lpstr>Propriétés des sémaphores </vt:lpstr>
      <vt:lpstr>Propriétés des sémaphores </vt:lpstr>
      <vt:lpstr>Propriétés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L'utilisation des des sémaphores </vt:lpstr>
      <vt:lpstr>Solution de problème de réservation par les sémaphores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sfs</dc:title>
  <dc:creator>MOSTEFAI BELKACEM</dc:creator>
  <cp:lastModifiedBy>MOSTEFAI BELKACEM</cp:lastModifiedBy>
  <cp:revision>42</cp:revision>
  <dcterms:created xsi:type="dcterms:W3CDTF">2024-11-04T06:15:25Z</dcterms:created>
  <dcterms:modified xsi:type="dcterms:W3CDTF">2024-11-11T10:40:29Z</dcterms:modified>
</cp:coreProperties>
</file>