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7" r:id="rId1"/>
  </p:sldMasterIdLst>
  <p:notesMasterIdLst>
    <p:notesMasterId r:id="rId57"/>
  </p:notesMasterIdLst>
  <p:sldIdLst>
    <p:sldId id="256" r:id="rId2"/>
    <p:sldId id="257" r:id="rId3"/>
    <p:sldId id="260" r:id="rId4"/>
    <p:sldId id="305" r:id="rId5"/>
    <p:sldId id="275" r:id="rId6"/>
    <p:sldId id="306" r:id="rId7"/>
    <p:sldId id="307" r:id="rId8"/>
    <p:sldId id="310" r:id="rId9"/>
    <p:sldId id="311" r:id="rId10"/>
    <p:sldId id="309" r:id="rId11"/>
    <p:sldId id="285" r:id="rId12"/>
    <p:sldId id="280" r:id="rId13"/>
    <p:sldId id="28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27" r:id="rId42"/>
    <p:sldId id="274" r:id="rId43"/>
    <p:sldId id="299" r:id="rId44"/>
    <p:sldId id="263" r:id="rId45"/>
    <p:sldId id="265" r:id="rId46"/>
    <p:sldId id="266" r:id="rId47"/>
    <p:sldId id="267" r:id="rId48"/>
    <p:sldId id="259" r:id="rId49"/>
    <p:sldId id="272" r:id="rId50"/>
    <p:sldId id="258" r:id="rId51"/>
    <p:sldId id="268" r:id="rId52"/>
    <p:sldId id="270" r:id="rId53"/>
    <p:sldId id="271" r:id="rId54"/>
    <p:sldId id="273" r:id="rId55"/>
    <p:sldId id="276" r:id="rId5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33CC33"/>
    <a:srgbClr val="FF66FF"/>
    <a:srgbClr val="A82214"/>
    <a:srgbClr val="AD290F"/>
    <a:srgbClr val="9FAA12"/>
    <a:srgbClr val="969923"/>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95" autoAdjust="0"/>
    <p:restoredTop sz="94723" autoAdjust="0"/>
  </p:normalViewPr>
  <p:slideViewPr>
    <p:cSldViewPr>
      <p:cViewPr varScale="1">
        <p:scale>
          <a:sx n="73" d="100"/>
          <a:sy n="73" d="100"/>
        </p:scale>
        <p:origin x="-1296" y="-102"/>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68AEAE-3F9F-40B6-A07D-A5A66B77EDD0}" type="doc">
      <dgm:prSet loTypeId="urn:microsoft.com/office/officeart/2005/8/layout/gear1" loCatId="relationship" qsTypeId="urn:microsoft.com/office/officeart/2005/8/quickstyle/simple1" qsCatId="simple" csTypeId="urn:microsoft.com/office/officeart/2005/8/colors/accent1_2" csCatId="accent1" phldr="1"/>
      <dgm:spPr/>
    </dgm:pt>
    <dgm:pt modelId="{EB337EF4-4027-48F5-B4F8-FF3288AA7D68}">
      <dgm:prSet phldrT="[نص]"/>
      <dgm:spPr>
        <a:ln>
          <a:solidFill>
            <a:srgbClr val="00FF00"/>
          </a:solidFill>
        </a:ln>
      </dgm:spPr>
      <dgm:t>
        <a:bodyPr/>
        <a:lstStyle/>
        <a:p>
          <a:r>
            <a:rPr lang="ar-DZ" b="1" dirty="0" smtClean="0"/>
            <a:t>الباحث</a:t>
          </a:r>
          <a:endParaRPr lang="fr-FR" b="1" dirty="0"/>
        </a:p>
      </dgm:t>
    </dgm:pt>
    <dgm:pt modelId="{EADCFCBD-F95C-4C02-A1FA-ACE9312A1AFA}" type="parTrans" cxnId="{4D12859C-3FBC-45DA-84BC-9965974F3B75}">
      <dgm:prSet/>
      <dgm:spPr/>
      <dgm:t>
        <a:bodyPr/>
        <a:lstStyle/>
        <a:p>
          <a:endParaRPr lang="fr-FR"/>
        </a:p>
      </dgm:t>
    </dgm:pt>
    <dgm:pt modelId="{717DA493-EB70-476F-839A-79E1F83E025E}" type="sibTrans" cxnId="{4D12859C-3FBC-45DA-84BC-9965974F3B75}">
      <dgm:prSet/>
      <dgm:spPr/>
      <dgm:t>
        <a:bodyPr/>
        <a:lstStyle/>
        <a:p>
          <a:endParaRPr lang="fr-FR"/>
        </a:p>
      </dgm:t>
    </dgm:pt>
    <dgm:pt modelId="{14A317DE-95C5-4ABD-B98D-00258B0CDA1B}">
      <dgm:prSet phldrT="[نص]"/>
      <dgm:spPr>
        <a:ln>
          <a:solidFill>
            <a:srgbClr val="00FF00"/>
          </a:solidFill>
        </a:ln>
      </dgm:spPr>
      <dgm:t>
        <a:bodyPr/>
        <a:lstStyle/>
        <a:p>
          <a:r>
            <a:rPr lang="ar-DZ" dirty="0" smtClean="0"/>
            <a:t>ا</a:t>
          </a:r>
          <a:r>
            <a:rPr lang="ar-DZ" b="1" dirty="0" smtClean="0"/>
            <a:t>لمؤسسة الوسيطة</a:t>
          </a:r>
          <a:endParaRPr lang="fr-FR" b="1" dirty="0"/>
        </a:p>
      </dgm:t>
    </dgm:pt>
    <dgm:pt modelId="{AE48E2CE-4EAE-49B6-AEDC-42B66479019C}" type="parTrans" cxnId="{EE91AAB6-A1BF-49A9-96C9-9CEBDB27F0A0}">
      <dgm:prSet/>
      <dgm:spPr/>
      <dgm:t>
        <a:bodyPr/>
        <a:lstStyle/>
        <a:p>
          <a:endParaRPr lang="fr-FR"/>
        </a:p>
      </dgm:t>
    </dgm:pt>
    <dgm:pt modelId="{0F7EF0CE-5720-434F-AA1A-A23E710327F2}" type="sibTrans" cxnId="{EE91AAB6-A1BF-49A9-96C9-9CEBDB27F0A0}">
      <dgm:prSet/>
      <dgm:spPr/>
      <dgm:t>
        <a:bodyPr/>
        <a:lstStyle/>
        <a:p>
          <a:endParaRPr lang="fr-FR"/>
        </a:p>
      </dgm:t>
    </dgm:pt>
    <dgm:pt modelId="{3DDD0467-1398-4A9E-B3D1-75687993D1E0}">
      <dgm:prSet phldrT="[نص]"/>
      <dgm:spPr>
        <a:solidFill>
          <a:schemeClr val="accent2"/>
        </a:solidFill>
        <a:ln>
          <a:solidFill>
            <a:srgbClr val="00FF00"/>
          </a:solidFill>
        </a:ln>
      </dgm:spPr>
      <dgm:t>
        <a:bodyPr/>
        <a:lstStyle/>
        <a:p>
          <a:r>
            <a:rPr lang="ar-DZ" dirty="0" smtClean="0"/>
            <a:t>ا</a:t>
          </a:r>
          <a:r>
            <a:rPr lang="ar-DZ" b="1" dirty="0" smtClean="0"/>
            <a:t>لقطاع </a:t>
          </a:r>
          <a:r>
            <a:rPr lang="ar-DZ" b="1" dirty="0" smtClean="0">
              <a:solidFill>
                <a:schemeClr val="accent3"/>
              </a:solidFill>
            </a:rPr>
            <a:t>المعني</a:t>
          </a:r>
          <a:endParaRPr lang="fr-FR" b="1" dirty="0">
            <a:solidFill>
              <a:schemeClr val="accent3"/>
            </a:solidFill>
          </a:endParaRPr>
        </a:p>
      </dgm:t>
    </dgm:pt>
    <dgm:pt modelId="{D656BEFF-CDDF-4B15-9620-C958DB3D02CC}" type="parTrans" cxnId="{1BECFCF0-9DD3-4225-A482-0151FB1A0B4C}">
      <dgm:prSet/>
      <dgm:spPr/>
      <dgm:t>
        <a:bodyPr/>
        <a:lstStyle/>
        <a:p>
          <a:endParaRPr lang="fr-FR"/>
        </a:p>
      </dgm:t>
    </dgm:pt>
    <dgm:pt modelId="{7AA474D6-1659-4825-9047-BCBC7A359C6B}" type="sibTrans" cxnId="{1BECFCF0-9DD3-4225-A482-0151FB1A0B4C}">
      <dgm:prSet/>
      <dgm:spPr/>
      <dgm:t>
        <a:bodyPr/>
        <a:lstStyle/>
        <a:p>
          <a:endParaRPr lang="fr-FR"/>
        </a:p>
      </dgm:t>
    </dgm:pt>
    <dgm:pt modelId="{79C35EB7-BD1A-4FBB-BF93-4F34CDE781CB}" type="pres">
      <dgm:prSet presAssocID="{1A68AEAE-3F9F-40B6-A07D-A5A66B77EDD0}" presName="composite" presStyleCnt="0">
        <dgm:presLayoutVars>
          <dgm:chMax val="3"/>
          <dgm:animLvl val="lvl"/>
          <dgm:resizeHandles val="exact"/>
        </dgm:presLayoutVars>
      </dgm:prSet>
      <dgm:spPr/>
    </dgm:pt>
    <dgm:pt modelId="{816A7D94-4F3E-4D27-8676-61C4EAB550C8}" type="pres">
      <dgm:prSet presAssocID="{EB337EF4-4027-48F5-B4F8-FF3288AA7D68}" presName="gear1" presStyleLbl="node1" presStyleIdx="0" presStyleCnt="3" custLinFactNeighborX="-1604" custLinFactNeighborY="178">
        <dgm:presLayoutVars>
          <dgm:chMax val="1"/>
          <dgm:bulletEnabled val="1"/>
        </dgm:presLayoutVars>
      </dgm:prSet>
      <dgm:spPr/>
      <dgm:t>
        <a:bodyPr/>
        <a:lstStyle/>
        <a:p>
          <a:endParaRPr lang="fr-FR"/>
        </a:p>
      </dgm:t>
    </dgm:pt>
    <dgm:pt modelId="{01B60642-A6AE-4B1A-87F0-D3FC99EEBF1B}" type="pres">
      <dgm:prSet presAssocID="{EB337EF4-4027-48F5-B4F8-FF3288AA7D68}" presName="gear1srcNode" presStyleLbl="node1" presStyleIdx="0" presStyleCnt="3"/>
      <dgm:spPr/>
      <dgm:t>
        <a:bodyPr/>
        <a:lstStyle/>
        <a:p>
          <a:endParaRPr lang="fr-FR"/>
        </a:p>
      </dgm:t>
    </dgm:pt>
    <dgm:pt modelId="{F5BB6D9A-5C2C-4CD3-9482-D32546632B5F}" type="pres">
      <dgm:prSet presAssocID="{EB337EF4-4027-48F5-B4F8-FF3288AA7D68}" presName="gear1dstNode" presStyleLbl="node1" presStyleIdx="0" presStyleCnt="3"/>
      <dgm:spPr/>
      <dgm:t>
        <a:bodyPr/>
        <a:lstStyle/>
        <a:p>
          <a:endParaRPr lang="fr-FR"/>
        </a:p>
      </dgm:t>
    </dgm:pt>
    <dgm:pt modelId="{A4FE81CD-4D2F-493E-986D-853AAFF3DAF6}" type="pres">
      <dgm:prSet presAssocID="{14A317DE-95C5-4ABD-B98D-00258B0CDA1B}" presName="gear2" presStyleLbl="node1" presStyleIdx="1" presStyleCnt="3">
        <dgm:presLayoutVars>
          <dgm:chMax val="1"/>
          <dgm:bulletEnabled val="1"/>
        </dgm:presLayoutVars>
      </dgm:prSet>
      <dgm:spPr/>
      <dgm:t>
        <a:bodyPr/>
        <a:lstStyle/>
        <a:p>
          <a:endParaRPr lang="fr-FR"/>
        </a:p>
      </dgm:t>
    </dgm:pt>
    <dgm:pt modelId="{E9CD93D7-15D0-4388-91F9-DA136244D86E}" type="pres">
      <dgm:prSet presAssocID="{14A317DE-95C5-4ABD-B98D-00258B0CDA1B}" presName="gear2srcNode" presStyleLbl="node1" presStyleIdx="1" presStyleCnt="3"/>
      <dgm:spPr/>
      <dgm:t>
        <a:bodyPr/>
        <a:lstStyle/>
        <a:p>
          <a:endParaRPr lang="fr-FR"/>
        </a:p>
      </dgm:t>
    </dgm:pt>
    <dgm:pt modelId="{B724C27A-3D01-421B-8000-E2E237825236}" type="pres">
      <dgm:prSet presAssocID="{14A317DE-95C5-4ABD-B98D-00258B0CDA1B}" presName="gear2dstNode" presStyleLbl="node1" presStyleIdx="1" presStyleCnt="3"/>
      <dgm:spPr/>
      <dgm:t>
        <a:bodyPr/>
        <a:lstStyle/>
        <a:p>
          <a:endParaRPr lang="fr-FR"/>
        </a:p>
      </dgm:t>
    </dgm:pt>
    <dgm:pt modelId="{9201305F-0AED-43CF-AE1A-07FAE42A2090}" type="pres">
      <dgm:prSet presAssocID="{3DDD0467-1398-4A9E-B3D1-75687993D1E0}" presName="gear3" presStyleLbl="node1" presStyleIdx="2" presStyleCnt="3"/>
      <dgm:spPr/>
      <dgm:t>
        <a:bodyPr/>
        <a:lstStyle/>
        <a:p>
          <a:endParaRPr lang="fr-FR"/>
        </a:p>
      </dgm:t>
    </dgm:pt>
    <dgm:pt modelId="{2E93C241-D6EE-415A-8E07-DB601358CA22}" type="pres">
      <dgm:prSet presAssocID="{3DDD0467-1398-4A9E-B3D1-75687993D1E0}" presName="gear3tx" presStyleLbl="node1" presStyleIdx="2" presStyleCnt="3">
        <dgm:presLayoutVars>
          <dgm:chMax val="1"/>
          <dgm:bulletEnabled val="1"/>
        </dgm:presLayoutVars>
      </dgm:prSet>
      <dgm:spPr/>
      <dgm:t>
        <a:bodyPr/>
        <a:lstStyle/>
        <a:p>
          <a:endParaRPr lang="fr-FR"/>
        </a:p>
      </dgm:t>
    </dgm:pt>
    <dgm:pt modelId="{D6974F8D-266B-4D1D-B17C-E32FC9A321A7}" type="pres">
      <dgm:prSet presAssocID="{3DDD0467-1398-4A9E-B3D1-75687993D1E0}" presName="gear3srcNode" presStyleLbl="node1" presStyleIdx="2" presStyleCnt="3"/>
      <dgm:spPr/>
      <dgm:t>
        <a:bodyPr/>
        <a:lstStyle/>
        <a:p>
          <a:endParaRPr lang="fr-FR"/>
        </a:p>
      </dgm:t>
    </dgm:pt>
    <dgm:pt modelId="{180C439D-E6D5-4A71-AEA5-CACC73D95155}" type="pres">
      <dgm:prSet presAssocID="{3DDD0467-1398-4A9E-B3D1-75687993D1E0}" presName="gear3dstNode" presStyleLbl="node1" presStyleIdx="2" presStyleCnt="3"/>
      <dgm:spPr/>
      <dgm:t>
        <a:bodyPr/>
        <a:lstStyle/>
        <a:p>
          <a:endParaRPr lang="fr-FR"/>
        </a:p>
      </dgm:t>
    </dgm:pt>
    <dgm:pt modelId="{84AD27AE-4728-438D-A605-45718B621C6F}" type="pres">
      <dgm:prSet presAssocID="{717DA493-EB70-476F-839A-79E1F83E025E}" presName="connector1" presStyleLbl="sibTrans2D1" presStyleIdx="0" presStyleCnt="3"/>
      <dgm:spPr/>
      <dgm:t>
        <a:bodyPr/>
        <a:lstStyle/>
        <a:p>
          <a:endParaRPr lang="fr-FR"/>
        </a:p>
      </dgm:t>
    </dgm:pt>
    <dgm:pt modelId="{7AFCBF73-66B6-4DD2-A750-7EA0E392EE2B}" type="pres">
      <dgm:prSet presAssocID="{0F7EF0CE-5720-434F-AA1A-A23E710327F2}" presName="connector2" presStyleLbl="sibTrans2D1" presStyleIdx="1" presStyleCnt="3"/>
      <dgm:spPr/>
      <dgm:t>
        <a:bodyPr/>
        <a:lstStyle/>
        <a:p>
          <a:endParaRPr lang="fr-FR"/>
        </a:p>
      </dgm:t>
    </dgm:pt>
    <dgm:pt modelId="{10CE2D3A-9428-4E7F-8DFF-9BD6D5652625}" type="pres">
      <dgm:prSet presAssocID="{7AA474D6-1659-4825-9047-BCBC7A359C6B}" presName="connector3" presStyleLbl="sibTrans2D1" presStyleIdx="2" presStyleCnt="3"/>
      <dgm:spPr/>
      <dgm:t>
        <a:bodyPr/>
        <a:lstStyle/>
        <a:p>
          <a:endParaRPr lang="fr-FR"/>
        </a:p>
      </dgm:t>
    </dgm:pt>
  </dgm:ptLst>
  <dgm:cxnLst>
    <dgm:cxn modelId="{3C87ED1A-F1C6-4B52-AADE-CF38DCC8A48F}" type="presOf" srcId="{14A317DE-95C5-4ABD-B98D-00258B0CDA1B}" destId="{E9CD93D7-15D0-4388-91F9-DA136244D86E}" srcOrd="1" destOrd="0" presId="urn:microsoft.com/office/officeart/2005/8/layout/gear1"/>
    <dgm:cxn modelId="{4D12859C-3FBC-45DA-84BC-9965974F3B75}" srcId="{1A68AEAE-3F9F-40B6-A07D-A5A66B77EDD0}" destId="{EB337EF4-4027-48F5-B4F8-FF3288AA7D68}" srcOrd="0" destOrd="0" parTransId="{EADCFCBD-F95C-4C02-A1FA-ACE9312A1AFA}" sibTransId="{717DA493-EB70-476F-839A-79E1F83E025E}"/>
    <dgm:cxn modelId="{58E2569A-E9B9-4E8C-819D-1CDC3040F4B9}" type="presOf" srcId="{EB337EF4-4027-48F5-B4F8-FF3288AA7D68}" destId="{F5BB6D9A-5C2C-4CD3-9482-D32546632B5F}" srcOrd="2" destOrd="0" presId="urn:microsoft.com/office/officeart/2005/8/layout/gear1"/>
    <dgm:cxn modelId="{7FE68AFB-26CF-481F-8876-3218701A8F46}" type="presOf" srcId="{0F7EF0CE-5720-434F-AA1A-A23E710327F2}" destId="{7AFCBF73-66B6-4DD2-A750-7EA0E392EE2B}" srcOrd="0" destOrd="0" presId="urn:microsoft.com/office/officeart/2005/8/layout/gear1"/>
    <dgm:cxn modelId="{1053B81F-1DA9-43FE-B979-2FE61FF56244}" type="presOf" srcId="{3DDD0467-1398-4A9E-B3D1-75687993D1E0}" destId="{9201305F-0AED-43CF-AE1A-07FAE42A2090}" srcOrd="0" destOrd="0" presId="urn:microsoft.com/office/officeart/2005/8/layout/gear1"/>
    <dgm:cxn modelId="{8989132E-4961-4E0B-AE20-ADA1084C2D40}" type="presOf" srcId="{717DA493-EB70-476F-839A-79E1F83E025E}" destId="{84AD27AE-4728-438D-A605-45718B621C6F}" srcOrd="0" destOrd="0" presId="urn:microsoft.com/office/officeart/2005/8/layout/gear1"/>
    <dgm:cxn modelId="{EE91AAB6-A1BF-49A9-96C9-9CEBDB27F0A0}" srcId="{1A68AEAE-3F9F-40B6-A07D-A5A66B77EDD0}" destId="{14A317DE-95C5-4ABD-B98D-00258B0CDA1B}" srcOrd="1" destOrd="0" parTransId="{AE48E2CE-4EAE-49B6-AEDC-42B66479019C}" sibTransId="{0F7EF0CE-5720-434F-AA1A-A23E710327F2}"/>
    <dgm:cxn modelId="{D89C3E92-141C-4C7E-BFD1-4D9B8C83C5D8}" type="presOf" srcId="{3DDD0467-1398-4A9E-B3D1-75687993D1E0}" destId="{180C439D-E6D5-4A71-AEA5-CACC73D95155}" srcOrd="3" destOrd="0" presId="urn:microsoft.com/office/officeart/2005/8/layout/gear1"/>
    <dgm:cxn modelId="{1BECFCF0-9DD3-4225-A482-0151FB1A0B4C}" srcId="{1A68AEAE-3F9F-40B6-A07D-A5A66B77EDD0}" destId="{3DDD0467-1398-4A9E-B3D1-75687993D1E0}" srcOrd="2" destOrd="0" parTransId="{D656BEFF-CDDF-4B15-9620-C958DB3D02CC}" sibTransId="{7AA474D6-1659-4825-9047-BCBC7A359C6B}"/>
    <dgm:cxn modelId="{0603B1EE-CB72-47EF-874A-5193557D50A8}" type="presOf" srcId="{3DDD0467-1398-4A9E-B3D1-75687993D1E0}" destId="{D6974F8D-266B-4D1D-B17C-E32FC9A321A7}" srcOrd="2" destOrd="0" presId="urn:microsoft.com/office/officeart/2005/8/layout/gear1"/>
    <dgm:cxn modelId="{BA2AB65C-1897-46EE-BEE5-440E2042EE83}" type="presOf" srcId="{3DDD0467-1398-4A9E-B3D1-75687993D1E0}" destId="{2E93C241-D6EE-415A-8E07-DB601358CA22}" srcOrd="1" destOrd="0" presId="urn:microsoft.com/office/officeart/2005/8/layout/gear1"/>
    <dgm:cxn modelId="{221B6B40-CE4B-4FCE-9D0B-0FB41DC9EDEC}" type="presOf" srcId="{7AA474D6-1659-4825-9047-BCBC7A359C6B}" destId="{10CE2D3A-9428-4E7F-8DFF-9BD6D5652625}" srcOrd="0" destOrd="0" presId="urn:microsoft.com/office/officeart/2005/8/layout/gear1"/>
    <dgm:cxn modelId="{B6C64100-D76D-4F08-A5EC-E8CE91D8E85F}" type="presOf" srcId="{14A317DE-95C5-4ABD-B98D-00258B0CDA1B}" destId="{A4FE81CD-4D2F-493E-986D-853AAFF3DAF6}" srcOrd="0" destOrd="0" presId="urn:microsoft.com/office/officeart/2005/8/layout/gear1"/>
    <dgm:cxn modelId="{82751CA2-5BC6-4B2F-A22E-FA3716D2FFD9}" type="presOf" srcId="{1A68AEAE-3F9F-40B6-A07D-A5A66B77EDD0}" destId="{79C35EB7-BD1A-4FBB-BF93-4F34CDE781CB}" srcOrd="0" destOrd="0" presId="urn:microsoft.com/office/officeart/2005/8/layout/gear1"/>
    <dgm:cxn modelId="{C787C525-7F71-4DCC-B675-675B3A78407A}" type="presOf" srcId="{14A317DE-95C5-4ABD-B98D-00258B0CDA1B}" destId="{B724C27A-3D01-421B-8000-E2E237825236}" srcOrd="2" destOrd="0" presId="urn:microsoft.com/office/officeart/2005/8/layout/gear1"/>
    <dgm:cxn modelId="{1EA359A3-1F8D-46BE-8ED9-F59D2673B8E0}" type="presOf" srcId="{EB337EF4-4027-48F5-B4F8-FF3288AA7D68}" destId="{01B60642-A6AE-4B1A-87F0-D3FC99EEBF1B}" srcOrd="1" destOrd="0" presId="urn:microsoft.com/office/officeart/2005/8/layout/gear1"/>
    <dgm:cxn modelId="{1D62C823-96C8-4303-81BD-C48B4D0707D8}" type="presOf" srcId="{EB337EF4-4027-48F5-B4F8-FF3288AA7D68}" destId="{816A7D94-4F3E-4D27-8676-61C4EAB550C8}" srcOrd="0" destOrd="0" presId="urn:microsoft.com/office/officeart/2005/8/layout/gear1"/>
    <dgm:cxn modelId="{E97F856E-D767-4025-A24E-FC4316AE1555}" type="presParOf" srcId="{79C35EB7-BD1A-4FBB-BF93-4F34CDE781CB}" destId="{816A7D94-4F3E-4D27-8676-61C4EAB550C8}" srcOrd="0" destOrd="0" presId="urn:microsoft.com/office/officeart/2005/8/layout/gear1"/>
    <dgm:cxn modelId="{EEFBF4B8-DBB4-4CC7-8211-BCF284F1B72F}" type="presParOf" srcId="{79C35EB7-BD1A-4FBB-BF93-4F34CDE781CB}" destId="{01B60642-A6AE-4B1A-87F0-D3FC99EEBF1B}" srcOrd="1" destOrd="0" presId="urn:microsoft.com/office/officeart/2005/8/layout/gear1"/>
    <dgm:cxn modelId="{7D588A98-051E-479C-AB8E-9F5DE230D137}" type="presParOf" srcId="{79C35EB7-BD1A-4FBB-BF93-4F34CDE781CB}" destId="{F5BB6D9A-5C2C-4CD3-9482-D32546632B5F}" srcOrd="2" destOrd="0" presId="urn:microsoft.com/office/officeart/2005/8/layout/gear1"/>
    <dgm:cxn modelId="{177E16F2-865D-4B7B-AD05-C1A8CF858E45}" type="presParOf" srcId="{79C35EB7-BD1A-4FBB-BF93-4F34CDE781CB}" destId="{A4FE81CD-4D2F-493E-986D-853AAFF3DAF6}" srcOrd="3" destOrd="0" presId="urn:microsoft.com/office/officeart/2005/8/layout/gear1"/>
    <dgm:cxn modelId="{9C8D8F31-1A3D-4A32-B4FA-A39808FD4DF9}" type="presParOf" srcId="{79C35EB7-BD1A-4FBB-BF93-4F34CDE781CB}" destId="{E9CD93D7-15D0-4388-91F9-DA136244D86E}" srcOrd="4" destOrd="0" presId="urn:microsoft.com/office/officeart/2005/8/layout/gear1"/>
    <dgm:cxn modelId="{59D3A5AD-E36C-4E66-AFCD-FDF3BA9E5795}" type="presParOf" srcId="{79C35EB7-BD1A-4FBB-BF93-4F34CDE781CB}" destId="{B724C27A-3D01-421B-8000-E2E237825236}" srcOrd="5" destOrd="0" presId="urn:microsoft.com/office/officeart/2005/8/layout/gear1"/>
    <dgm:cxn modelId="{71EA1DFA-5D97-4EE5-A5DF-9CE143D6A370}" type="presParOf" srcId="{79C35EB7-BD1A-4FBB-BF93-4F34CDE781CB}" destId="{9201305F-0AED-43CF-AE1A-07FAE42A2090}" srcOrd="6" destOrd="0" presId="urn:microsoft.com/office/officeart/2005/8/layout/gear1"/>
    <dgm:cxn modelId="{AF0F8FE0-0D65-4E19-BE2C-CF4C6C85431A}" type="presParOf" srcId="{79C35EB7-BD1A-4FBB-BF93-4F34CDE781CB}" destId="{2E93C241-D6EE-415A-8E07-DB601358CA22}" srcOrd="7" destOrd="0" presId="urn:microsoft.com/office/officeart/2005/8/layout/gear1"/>
    <dgm:cxn modelId="{36FBF6A8-2264-4ED3-9245-8C9642123306}" type="presParOf" srcId="{79C35EB7-BD1A-4FBB-BF93-4F34CDE781CB}" destId="{D6974F8D-266B-4D1D-B17C-E32FC9A321A7}" srcOrd="8" destOrd="0" presId="urn:microsoft.com/office/officeart/2005/8/layout/gear1"/>
    <dgm:cxn modelId="{0F81F8D5-0A43-4022-BEC4-FFEB165A5E9C}" type="presParOf" srcId="{79C35EB7-BD1A-4FBB-BF93-4F34CDE781CB}" destId="{180C439D-E6D5-4A71-AEA5-CACC73D95155}" srcOrd="9" destOrd="0" presId="urn:microsoft.com/office/officeart/2005/8/layout/gear1"/>
    <dgm:cxn modelId="{4054B1EA-39B8-4772-9DF1-D359873122D8}" type="presParOf" srcId="{79C35EB7-BD1A-4FBB-BF93-4F34CDE781CB}" destId="{84AD27AE-4728-438D-A605-45718B621C6F}" srcOrd="10" destOrd="0" presId="urn:microsoft.com/office/officeart/2005/8/layout/gear1"/>
    <dgm:cxn modelId="{E934F201-AC17-4CA3-B9A2-85EC1E9C4F64}" type="presParOf" srcId="{79C35EB7-BD1A-4FBB-BF93-4F34CDE781CB}" destId="{7AFCBF73-66B6-4DD2-A750-7EA0E392EE2B}" srcOrd="11" destOrd="0" presId="urn:microsoft.com/office/officeart/2005/8/layout/gear1"/>
    <dgm:cxn modelId="{B4484871-26E8-4FAC-9055-09DF2D75DE89}" type="presParOf" srcId="{79C35EB7-BD1A-4FBB-BF93-4F34CDE781CB}" destId="{10CE2D3A-9428-4E7F-8DFF-9BD6D5652625}"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16A7D94-4F3E-4D27-8676-61C4EAB550C8}">
      <dsp:nvSpPr>
        <dsp:cNvPr id="0" name=""/>
        <dsp:cNvSpPr/>
      </dsp:nvSpPr>
      <dsp:spPr>
        <a:xfrm>
          <a:off x="3886205" y="1748789"/>
          <a:ext cx="2137410" cy="2137410"/>
        </a:xfrm>
        <a:prstGeom prst="gear9">
          <a:avLst/>
        </a:prstGeom>
        <a:solidFill>
          <a:schemeClr val="accent1">
            <a:hueOff val="0"/>
            <a:satOff val="0"/>
            <a:lumOff val="0"/>
            <a:alphaOff val="0"/>
          </a:schemeClr>
        </a:solidFill>
        <a:ln w="25400" cap="flat" cmpd="sng" algn="ctr">
          <a:solidFill>
            <a:srgbClr val="00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b="1" kern="1200" dirty="0" smtClean="0"/>
            <a:t>الباحث</a:t>
          </a:r>
          <a:endParaRPr lang="fr-FR" sz="1900" b="1" kern="1200" dirty="0"/>
        </a:p>
      </dsp:txBody>
      <dsp:txXfrm>
        <a:off x="3886205" y="1748789"/>
        <a:ext cx="2137410" cy="2137410"/>
      </dsp:txXfrm>
    </dsp:sp>
    <dsp:sp modelId="{A4FE81CD-4D2F-493E-986D-853AAFF3DAF6}">
      <dsp:nvSpPr>
        <dsp:cNvPr id="0" name=""/>
        <dsp:cNvSpPr/>
      </dsp:nvSpPr>
      <dsp:spPr>
        <a:xfrm>
          <a:off x="2676905" y="1243584"/>
          <a:ext cx="1554480" cy="1554480"/>
        </a:xfrm>
        <a:prstGeom prst="gear6">
          <a:avLst/>
        </a:prstGeom>
        <a:solidFill>
          <a:schemeClr val="accent1">
            <a:hueOff val="0"/>
            <a:satOff val="0"/>
            <a:lumOff val="0"/>
            <a:alphaOff val="0"/>
          </a:schemeClr>
        </a:solidFill>
        <a:ln w="25400" cap="flat" cmpd="sng" algn="ctr">
          <a:solidFill>
            <a:srgbClr val="00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ا</a:t>
          </a:r>
          <a:r>
            <a:rPr lang="ar-DZ" sz="1900" b="1" kern="1200" dirty="0" smtClean="0"/>
            <a:t>لمؤسسة الوسيطة</a:t>
          </a:r>
          <a:endParaRPr lang="fr-FR" sz="1900" b="1" kern="1200" dirty="0"/>
        </a:p>
      </dsp:txBody>
      <dsp:txXfrm>
        <a:off x="2676905" y="1243584"/>
        <a:ext cx="1554480" cy="1554480"/>
      </dsp:txXfrm>
    </dsp:sp>
    <dsp:sp modelId="{9201305F-0AED-43CF-AE1A-07FAE42A2090}">
      <dsp:nvSpPr>
        <dsp:cNvPr id="0" name=""/>
        <dsp:cNvSpPr/>
      </dsp:nvSpPr>
      <dsp:spPr>
        <a:xfrm rot="20700000">
          <a:off x="3547573" y="171151"/>
          <a:ext cx="1523073" cy="1523073"/>
        </a:xfrm>
        <a:prstGeom prst="gear6">
          <a:avLst/>
        </a:prstGeom>
        <a:solidFill>
          <a:schemeClr val="accent2"/>
        </a:solidFill>
        <a:ln w="25400" cap="flat" cmpd="sng" algn="ctr">
          <a:solidFill>
            <a:srgbClr val="00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ar-DZ" sz="1900" kern="1200" dirty="0" smtClean="0"/>
            <a:t>ا</a:t>
          </a:r>
          <a:r>
            <a:rPr lang="ar-DZ" sz="1900" b="1" kern="1200" dirty="0" smtClean="0"/>
            <a:t>لقطاع </a:t>
          </a:r>
          <a:r>
            <a:rPr lang="ar-DZ" sz="1900" b="1" kern="1200" dirty="0" smtClean="0">
              <a:solidFill>
                <a:schemeClr val="accent3"/>
              </a:solidFill>
            </a:rPr>
            <a:t>المعني</a:t>
          </a:r>
          <a:endParaRPr lang="fr-FR" sz="1900" b="1" kern="1200" dirty="0">
            <a:solidFill>
              <a:schemeClr val="accent3"/>
            </a:solidFill>
          </a:endParaRPr>
        </a:p>
      </dsp:txBody>
      <dsp:txXfrm>
        <a:off x="3881628" y="505205"/>
        <a:ext cx="854964" cy="854964"/>
      </dsp:txXfrm>
    </dsp:sp>
    <dsp:sp modelId="{84AD27AE-4728-438D-A605-45718B621C6F}">
      <dsp:nvSpPr>
        <dsp:cNvPr id="0" name=""/>
        <dsp:cNvSpPr/>
      </dsp:nvSpPr>
      <dsp:spPr>
        <a:xfrm>
          <a:off x="3752787" y="1428159"/>
          <a:ext cx="2735884" cy="2735884"/>
        </a:xfrm>
        <a:prstGeom prst="circularArrow">
          <a:avLst>
            <a:gd name="adj1" fmla="val 4687"/>
            <a:gd name="adj2" fmla="val 299029"/>
            <a:gd name="adj3" fmla="val 2508473"/>
            <a:gd name="adj4" fmla="val 15877949"/>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FCBF73-66B6-4DD2-A750-7EA0E392EE2B}">
      <dsp:nvSpPr>
        <dsp:cNvPr id="0" name=""/>
        <dsp:cNvSpPr/>
      </dsp:nvSpPr>
      <dsp:spPr>
        <a:xfrm>
          <a:off x="2401610" y="900958"/>
          <a:ext cx="1987791" cy="198779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0CE2D3A-9428-4E7F-8DFF-9BD6D5652625}">
      <dsp:nvSpPr>
        <dsp:cNvPr id="0" name=""/>
        <dsp:cNvSpPr/>
      </dsp:nvSpPr>
      <dsp:spPr>
        <a:xfrm>
          <a:off x="3195270" y="-161136"/>
          <a:ext cx="2143239" cy="2143239"/>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fr-FR"/>
          </a:p>
        </p:txBody>
      </p:sp>
      <p:sp>
        <p:nvSpPr>
          <p:cNvPr id="41987"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fr-FR"/>
          </a:p>
        </p:txBody>
      </p:sp>
      <p:sp>
        <p:nvSpPr>
          <p:cNvPr id="593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noProof="0" smtClean="0"/>
              <a:t>انقر لتحرير أنماط النص الرئيسي</a:t>
            </a:r>
            <a:endParaRPr lang="en-US" noProof="0" smtClean="0"/>
          </a:p>
          <a:p>
            <a:pPr lvl="1"/>
            <a:r>
              <a:rPr lang="ar-SA" noProof="0" smtClean="0"/>
              <a:t>المستوى الثاني</a:t>
            </a:r>
            <a:endParaRPr lang="en-US" noProof="0" smtClean="0"/>
          </a:p>
          <a:p>
            <a:pPr lvl="2"/>
            <a:r>
              <a:rPr lang="ar-SA" noProof="0" smtClean="0"/>
              <a:t>المستوى الثالث</a:t>
            </a:r>
            <a:endParaRPr lang="en-US" noProof="0" smtClean="0"/>
          </a:p>
          <a:p>
            <a:pPr lvl="3"/>
            <a:r>
              <a:rPr lang="ar-SA" noProof="0" smtClean="0"/>
              <a:t>المستوى الرابع</a:t>
            </a:r>
            <a:endParaRPr lang="en-US" noProof="0" smtClean="0"/>
          </a:p>
          <a:p>
            <a:pPr lvl="4"/>
            <a:r>
              <a:rPr lang="ar-SA" noProof="0" smtClean="0"/>
              <a:t>المستوى الخامس</a:t>
            </a:r>
            <a:endParaRPr lang="en-US" noProof="0" smtClean="0"/>
          </a:p>
        </p:txBody>
      </p:sp>
      <p:sp>
        <p:nvSpPr>
          <p:cNvPr id="41990"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fr-FR"/>
          </a:p>
        </p:txBody>
      </p:sp>
      <p:sp>
        <p:nvSpPr>
          <p:cNvPr id="41991"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fld id="{CB7C62D5-416A-495F-842D-7E78A86D4590}" type="slidenum">
              <a:rPr lang="en-US"/>
              <a:pPr>
                <a:defRPr/>
              </a:pPr>
              <a:t>‹N°›</a:t>
            </a:fld>
            <a:endParaRPr lang="fr-F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FFE4523-304D-49C7-9CB3-CF5592E8A121}" type="slidenum">
              <a:rPr lang="ar-SA" smtClean="0"/>
              <a:pPr/>
              <a:t>1</a:t>
            </a:fld>
            <a:endParaRPr lang="fr-FR" smtClean="0"/>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4A671C8F-48AA-4882-8952-263FF3EED8E5}" type="slidenum">
              <a:rPr lang="ar-SA" smtClean="0"/>
              <a:pPr/>
              <a:t>46</a:t>
            </a:fld>
            <a:endParaRPr lang="fr-FR" smtClean="0"/>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1924534-D2DC-4A38-B2FD-B2FEF745657B}" type="slidenum">
              <a:rPr lang="ar-SA" smtClean="0"/>
              <a:pPr/>
              <a:t>47</a:t>
            </a:fld>
            <a:endParaRPr lang="fr-FR" smtClean="0"/>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6E6A5DAC-44E6-4697-A963-36E4B632A067}" type="slidenum">
              <a:rPr lang="ar-SA" smtClean="0"/>
              <a:pPr/>
              <a:t>48</a:t>
            </a:fld>
            <a:endParaRPr lang="fr-FR" smtClean="0"/>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BF5362B9-7AEA-463A-99FB-D62C7EF5C8D3}" type="slidenum">
              <a:rPr lang="ar-SA" smtClean="0"/>
              <a:pPr/>
              <a:t>49</a:t>
            </a:fld>
            <a:endParaRPr lang="fr-FR" smtClean="0"/>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10FD3829-4553-4FE1-B2EB-A175F43FE1BD}" type="slidenum">
              <a:rPr lang="ar-SA" smtClean="0"/>
              <a:pPr/>
              <a:t>50</a:t>
            </a:fld>
            <a:endParaRPr lang="fr-FR" smtClean="0"/>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1E4F2B8E-0C08-4E7F-BB34-5FF6C5D14889}" type="slidenum">
              <a:rPr lang="ar-SA" smtClean="0"/>
              <a:pPr/>
              <a:t>51</a:t>
            </a:fld>
            <a:endParaRPr lang="fr-FR" smtClean="0"/>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36AAD318-277A-467B-B87C-C36F59F4EE3E}" type="slidenum">
              <a:rPr lang="ar-SA" smtClean="0"/>
              <a:pPr/>
              <a:t>52</a:t>
            </a:fld>
            <a:endParaRPr lang="fr-FR" smtClean="0"/>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C186258A-0850-4F9D-8E3D-5DE2E6972575}" type="slidenum">
              <a:rPr lang="ar-SA" smtClean="0"/>
              <a:pPr/>
              <a:t>53</a:t>
            </a:fld>
            <a:endParaRPr lang="fr-FR" smtClean="0"/>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ar-SA" smtClean="0"/>
          </a:p>
          <a:p>
            <a:pPr eaLnBrk="1" hangingPunct="1"/>
            <a:r>
              <a:rPr lang="ar-SA" smtClean="0"/>
              <a:t>16</a:t>
            </a:r>
          </a:p>
          <a:p>
            <a:pPr eaLnBrk="1" hangingPunct="1"/>
            <a:r>
              <a:rPr lang="ar-SA" smtClean="0"/>
              <a:t>16</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C547081-DFE6-46C2-AA2D-650D1FA43BB7}" type="slidenum">
              <a:rPr lang="ar-SA" smtClean="0"/>
              <a:pPr/>
              <a:t>2</a:t>
            </a:fld>
            <a:endParaRPr lang="fr-FR" smtClean="0"/>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8E482C50-5568-4609-A757-4D30AFA045C2}" type="slidenum">
              <a:rPr lang="ar-SA" smtClean="0"/>
              <a:pPr/>
              <a:t>3</a:t>
            </a:fld>
            <a:endParaRPr lang="fr-FR" smtClean="0"/>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C596E6DC-B60E-4D52-9476-A27417F2BFD6}" type="slidenum">
              <a:rPr lang="ar-SA" smtClean="0"/>
              <a:pPr/>
              <a:t>4</a:t>
            </a:fld>
            <a:endParaRPr lang="fr-FR" smtClean="0"/>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صر نائب لصورة الشريحة 1"/>
          <p:cNvSpPr>
            <a:spLocks noGrp="1" noRot="1" noChangeAspect="1" noTextEdit="1"/>
          </p:cNvSpPr>
          <p:nvPr>
            <p:ph type="sldImg"/>
          </p:nvPr>
        </p:nvSpPr>
        <p:spPr>
          <a:ln/>
        </p:spPr>
      </p:sp>
      <p:sp>
        <p:nvSpPr>
          <p:cNvPr id="64515" name="عنصر نائب للملاحظات 2"/>
          <p:cNvSpPr>
            <a:spLocks noGrp="1"/>
          </p:cNvSpPr>
          <p:nvPr>
            <p:ph type="body" idx="1"/>
          </p:nvPr>
        </p:nvSpPr>
        <p:spPr>
          <a:noFill/>
          <a:ln/>
        </p:spPr>
        <p:txBody>
          <a:bodyPr/>
          <a:lstStyle/>
          <a:p>
            <a:endParaRPr lang="fr-FR" smtClean="0"/>
          </a:p>
        </p:txBody>
      </p:sp>
      <p:sp>
        <p:nvSpPr>
          <p:cNvPr id="64516" name="عنصر نائب لرقم الشريحة 3"/>
          <p:cNvSpPr>
            <a:spLocks noGrp="1"/>
          </p:cNvSpPr>
          <p:nvPr>
            <p:ph type="sldNum" sz="quarter" idx="5"/>
          </p:nvPr>
        </p:nvSpPr>
        <p:spPr>
          <a:noFill/>
        </p:spPr>
        <p:txBody>
          <a:bodyPr/>
          <a:lstStyle/>
          <a:p>
            <a:fld id="{BFF9F861-1928-4D83-8766-551F6E13FB71}" type="slidenum">
              <a:rPr lang="en-US" smtClean="0"/>
              <a:pPr/>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عنصر نائب لصورة الشريحة 1"/>
          <p:cNvSpPr>
            <a:spLocks noGrp="1" noRot="1" noChangeAspect="1" noTextEdit="1"/>
          </p:cNvSpPr>
          <p:nvPr>
            <p:ph type="sldImg"/>
          </p:nvPr>
        </p:nvSpPr>
        <p:spPr>
          <a:ln/>
        </p:spPr>
      </p:sp>
      <p:sp>
        <p:nvSpPr>
          <p:cNvPr id="65539" name="عنصر نائب للملاحظات 2"/>
          <p:cNvSpPr>
            <a:spLocks noGrp="1"/>
          </p:cNvSpPr>
          <p:nvPr>
            <p:ph type="body" idx="1"/>
          </p:nvPr>
        </p:nvSpPr>
        <p:spPr>
          <a:noFill/>
          <a:ln/>
        </p:spPr>
        <p:txBody>
          <a:bodyPr/>
          <a:lstStyle/>
          <a:p>
            <a:endParaRPr lang="fr-FR" smtClean="0"/>
          </a:p>
        </p:txBody>
      </p:sp>
      <p:sp>
        <p:nvSpPr>
          <p:cNvPr id="65540" name="عنصر نائب لرقم الشريحة 3"/>
          <p:cNvSpPr>
            <a:spLocks noGrp="1"/>
          </p:cNvSpPr>
          <p:nvPr>
            <p:ph type="sldNum" sz="quarter" idx="5"/>
          </p:nvPr>
        </p:nvSpPr>
        <p:spPr>
          <a:noFill/>
        </p:spPr>
        <p:txBody>
          <a:bodyPr/>
          <a:lstStyle/>
          <a:p>
            <a:fld id="{B64D310A-EF90-4663-A8F4-E24CFA1418DB}" type="slidenum">
              <a:rPr lang="en-US" smtClean="0"/>
              <a:pPr/>
              <a:t>6</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صر نائب لصورة الشريحة 1"/>
          <p:cNvSpPr>
            <a:spLocks noGrp="1" noRot="1" noChangeAspect="1" noTextEdit="1"/>
          </p:cNvSpPr>
          <p:nvPr>
            <p:ph type="sldImg"/>
          </p:nvPr>
        </p:nvSpPr>
        <p:spPr>
          <a:ln/>
        </p:spPr>
      </p:sp>
      <p:sp>
        <p:nvSpPr>
          <p:cNvPr id="66563" name="عنصر نائب للملاحظات 2"/>
          <p:cNvSpPr>
            <a:spLocks noGrp="1"/>
          </p:cNvSpPr>
          <p:nvPr>
            <p:ph type="body" idx="1"/>
          </p:nvPr>
        </p:nvSpPr>
        <p:spPr>
          <a:noFill/>
          <a:ln/>
        </p:spPr>
        <p:txBody>
          <a:bodyPr/>
          <a:lstStyle/>
          <a:p>
            <a:endParaRPr lang="fr-FR" smtClean="0"/>
          </a:p>
        </p:txBody>
      </p:sp>
      <p:sp>
        <p:nvSpPr>
          <p:cNvPr id="66564" name="عنصر نائب لرقم الشريحة 3"/>
          <p:cNvSpPr>
            <a:spLocks noGrp="1"/>
          </p:cNvSpPr>
          <p:nvPr>
            <p:ph type="sldNum" sz="quarter" idx="5"/>
          </p:nvPr>
        </p:nvSpPr>
        <p:spPr>
          <a:noFill/>
        </p:spPr>
        <p:txBody>
          <a:bodyPr/>
          <a:lstStyle/>
          <a:p>
            <a:fld id="{7BF0D4F3-3F0C-4D80-9947-8EB172C02AA6}" type="slidenum">
              <a:rPr lang="en-US" smtClean="0"/>
              <a:pPr/>
              <a:t>12</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0BB9F1F-8B82-4DB9-A6C7-A712267E0A1A}" type="slidenum">
              <a:rPr lang="ar-SA" smtClean="0"/>
              <a:pPr/>
              <a:t>44</a:t>
            </a:fld>
            <a:endParaRPr lang="fr-FR" smtClean="0"/>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09343510-F72A-4038-805A-F07875AB81C4}" type="slidenum">
              <a:rPr lang="ar-SA" smtClean="0"/>
              <a:pPr/>
              <a:t>45</a:t>
            </a:fld>
            <a:endParaRPr lang="fr-FR" smtClean="0"/>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en-US"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lgn="l" rtl="0">
                  <a:defRPr/>
                </a:pPr>
                <a:endParaRPr lang="en-US"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lgn="l" rtl="0">
                  <a:defRPr/>
                </a:pPr>
                <a:endParaRPr lang="en-US" sz="2400">
                  <a:latin typeface="Times New Roman" pitchFamily="18" charset="0"/>
                </a:endParaRPr>
              </a:p>
            </p:txBody>
          </p:sp>
        </p:grpSp>
      </p:grpSp>
      <p:sp>
        <p:nvSpPr>
          <p:cNvPr id="14645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ar-SA"/>
              <a:t>انقر لتحرير نمط العنوان الرئيسي</a:t>
            </a:r>
          </a:p>
        </p:txBody>
      </p:sp>
      <p:sp>
        <p:nvSpPr>
          <p:cNvPr id="14645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ar-SA"/>
              <a:t>انقر لتحرير نمط العنوان الثانوي الرئيسي</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fr-FR"/>
          </a:p>
        </p:txBody>
      </p:sp>
      <p:sp>
        <p:nvSpPr>
          <p:cNvPr id="20" name="Rectangle 18"/>
          <p:cNvSpPr>
            <a:spLocks noGrp="1" noChangeArrowheads="1"/>
          </p:cNvSpPr>
          <p:nvPr>
            <p:ph type="sldNum" sz="quarter" idx="12"/>
          </p:nvPr>
        </p:nvSpPr>
        <p:spPr/>
        <p:txBody>
          <a:bodyPr/>
          <a:lstStyle>
            <a:lvl1pPr>
              <a:defRPr/>
            </a:lvl1pPr>
          </a:lstStyle>
          <a:p>
            <a:pPr>
              <a:defRPr/>
            </a:pPr>
            <a:fld id="{E6542C80-A550-4126-8B78-29D957144BE5}" type="slidenum">
              <a:rPr lang="en-US"/>
              <a:pPr>
                <a:defRPr/>
              </a:pPr>
              <a:t>‹N°›</a:t>
            </a:fld>
            <a:endParaRPr lang="fr-F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9DC2CD44-8622-4B5F-B635-70948E37190D}" type="slidenum">
              <a:rPr lang="en-US"/>
              <a:pPr>
                <a:defRPr/>
              </a:pPr>
              <a:t>‹N°›</a:t>
            </a:fld>
            <a:endParaRPr lang="fr-F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457200"/>
            <a:ext cx="2057400" cy="5410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57200"/>
            <a:ext cx="6019800" cy="5410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CC684909-670B-4154-840F-3C2A2968A255}" type="slidenum">
              <a:rPr lang="en-US"/>
              <a:pPr>
                <a:defRPr/>
              </a:pPr>
              <a:t>‹N°›</a:t>
            </a:fld>
            <a:endParaRPr lang="fr-F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fr-F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0F1C2192-5FCA-4D50-990B-1C0C45F5266F}" type="slidenum">
              <a:rPr lang="en-US"/>
              <a:pPr>
                <a:defRPr/>
              </a:pPr>
              <a:t>‹N°›</a:t>
            </a:fld>
            <a:endParaRPr lang="fr-F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66156936-C263-4911-8762-4CC288856EA0}" type="slidenum">
              <a:rPr lang="en-US"/>
              <a:pPr>
                <a:defRPr/>
              </a:pPr>
              <a:t>‹N°›</a:t>
            </a:fld>
            <a:endParaRPr lang="fr-F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2"/>
          <p:cNvSpPr>
            <a:spLocks noGrp="1" noChangeArrowheads="1"/>
          </p:cNvSpPr>
          <p:nvPr>
            <p:ph type="ftr" sz="quarter" idx="10"/>
          </p:nvPr>
        </p:nvSpPr>
        <p:spPr>
          <a:ln/>
        </p:spPr>
        <p:txBody>
          <a:bodyPr/>
          <a:lstStyle>
            <a:lvl1pPr>
              <a:defRPr/>
            </a:lvl1pPr>
          </a:lstStyle>
          <a:p>
            <a:pPr>
              <a:defRPr/>
            </a:pPr>
            <a:endParaRPr lang="fr-FR"/>
          </a:p>
        </p:txBody>
      </p:sp>
      <p:sp>
        <p:nvSpPr>
          <p:cNvPr id="5" name="Rectangle 3"/>
          <p:cNvSpPr>
            <a:spLocks noGrp="1" noChangeArrowheads="1"/>
          </p:cNvSpPr>
          <p:nvPr>
            <p:ph type="sldNum" sz="quarter" idx="11"/>
          </p:nvPr>
        </p:nvSpPr>
        <p:spPr>
          <a:ln/>
        </p:spPr>
        <p:txBody>
          <a:bodyPr/>
          <a:lstStyle>
            <a:lvl1pPr>
              <a:defRPr/>
            </a:lvl1pPr>
          </a:lstStyle>
          <a:p>
            <a:pPr>
              <a:defRPr/>
            </a:pPr>
            <a:fld id="{B8EB7A86-90C0-4A19-87E9-21F762062CCD}" type="slidenum">
              <a:rPr lang="en-US"/>
              <a:pPr>
                <a:defRPr/>
              </a:pPr>
              <a:t>‹N°›</a:t>
            </a:fld>
            <a:endParaRPr lang="fr-FR"/>
          </a:p>
        </p:txBody>
      </p:sp>
      <p:sp>
        <p:nvSpPr>
          <p:cNvPr id="6"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310CCAD1-8CC3-4E4F-966F-322E0D977765}" type="slidenum">
              <a:rPr lang="en-US"/>
              <a:pPr>
                <a:defRPr/>
              </a:pPr>
              <a:t>‹N°›</a:t>
            </a:fld>
            <a:endParaRPr lang="fr-F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
          <p:cNvSpPr>
            <a:spLocks noGrp="1" noChangeArrowheads="1"/>
          </p:cNvSpPr>
          <p:nvPr>
            <p:ph type="ftr" sz="quarter" idx="10"/>
          </p:nvPr>
        </p:nvSpPr>
        <p:spPr>
          <a:ln/>
        </p:spPr>
        <p:txBody>
          <a:bodyPr/>
          <a:lstStyle>
            <a:lvl1pPr>
              <a:defRPr/>
            </a:lvl1pPr>
          </a:lstStyle>
          <a:p>
            <a:pPr>
              <a:defRPr/>
            </a:pPr>
            <a:endParaRPr lang="fr-FR"/>
          </a:p>
        </p:txBody>
      </p:sp>
      <p:sp>
        <p:nvSpPr>
          <p:cNvPr id="8" name="Rectangle 3"/>
          <p:cNvSpPr>
            <a:spLocks noGrp="1" noChangeArrowheads="1"/>
          </p:cNvSpPr>
          <p:nvPr>
            <p:ph type="sldNum" sz="quarter" idx="11"/>
          </p:nvPr>
        </p:nvSpPr>
        <p:spPr>
          <a:ln/>
        </p:spPr>
        <p:txBody>
          <a:bodyPr/>
          <a:lstStyle>
            <a:lvl1pPr>
              <a:defRPr/>
            </a:lvl1pPr>
          </a:lstStyle>
          <a:p>
            <a:pPr>
              <a:defRPr/>
            </a:pPr>
            <a:fld id="{DF27F581-9661-4AC2-A6AE-9999B3453CE7}" type="slidenum">
              <a:rPr lang="en-US"/>
              <a:pPr>
                <a:defRPr/>
              </a:pPr>
              <a:t>‹N°›</a:t>
            </a:fld>
            <a:endParaRPr lang="fr-FR"/>
          </a:p>
        </p:txBody>
      </p:sp>
      <p:sp>
        <p:nvSpPr>
          <p:cNvPr id="9"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2"/>
          <p:cNvSpPr>
            <a:spLocks noGrp="1" noChangeArrowheads="1"/>
          </p:cNvSpPr>
          <p:nvPr>
            <p:ph type="ftr" sz="quarter" idx="10"/>
          </p:nvPr>
        </p:nvSpPr>
        <p:spPr>
          <a:ln/>
        </p:spPr>
        <p:txBody>
          <a:bodyPr/>
          <a:lstStyle>
            <a:lvl1pPr>
              <a:defRPr/>
            </a:lvl1pPr>
          </a:lstStyle>
          <a:p>
            <a:pPr>
              <a:defRPr/>
            </a:pPr>
            <a:endParaRPr lang="fr-FR"/>
          </a:p>
        </p:txBody>
      </p:sp>
      <p:sp>
        <p:nvSpPr>
          <p:cNvPr id="4" name="Rectangle 3"/>
          <p:cNvSpPr>
            <a:spLocks noGrp="1" noChangeArrowheads="1"/>
          </p:cNvSpPr>
          <p:nvPr>
            <p:ph type="sldNum" sz="quarter" idx="11"/>
          </p:nvPr>
        </p:nvSpPr>
        <p:spPr>
          <a:ln/>
        </p:spPr>
        <p:txBody>
          <a:bodyPr/>
          <a:lstStyle>
            <a:lvl1pPr>
              <a:defRPr/>
            </a:lvl1pPr>
          </a:lstStyle>
          <a:p>
            <a:pPr>
              <a:defRPr/>
            </a:pPr>
            <a:fld id="{E454C1C3-9C4F-4988-9653-980C4052DE78}" type="slidenum">
              <a:rPr lang="en-US"/>
              <a:pPr>
                <a:defRPr/>
              </a:pPr>
              <a:t>‹N°›</a:t>
            </a:fld>
            <a:endParaRPr lang="fr-FR"/>
          </a:p>
        </p:txBody>
      </p:sp>
      <p:sp>
        <p:nvSpPr>
          <p:cNvPr id="5"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fr-FR"/>
          </a:p>
        </p:txBody>
      </p:sp>
      <p:sp>
        <p:nvSpPr>
          <p:cNvPr id="3" name="Rectangle 3"/>
          <p:cNvSpPr>
            <a:spLocks noGrp="1" noChangeArrowheads="1"/>
          </p:cNvSpPr>
          <p:nvPr>
            <p:ph type="sldNum" sz="quarter" idx="11"/>
          </p:nvPr>
        </p:nvSpPr>
        <p:spPr>
          <a:ln/>
        </p:spPr>
        <p:txBody>
          <a:bodyPr/>
          <a:lstStyle>
            <a:lvl1pPr>
              <a:defRPr/>
            </a:lvl1pPr>
          </a:lstStyle>
          <a:p>
            <a:pPr>
              <a:defRPr/>
            </a:pPr>
            <a:fld id="{55275DD5-8F91-4554-9181-5F49B95D739C}" type="slidenum">
              <a:rPr lang="en-US"/>
              <a:pPr>
                <a:defRPr/>
              </a:pPr>
              <a:t>‹N°›</a:t>
            </a:fld>
            <a:endParaRPr lang="fr-FR"/>
          </a:p>
        </p:txBody>
      </p:sp>
      <p:sp>
        <p:nvSpPr>
          <p:cNvPr id="4"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9CC208A3-B138-449B-9631-621B397CD6B0}" type="slidenum">
              <a:rPr lang="en-US"/>
              <a:pPr>
                <a:defRPr/>
              </a:pPr>
              <a:t>‹N°›</a:t>
            </a:fld>
            <a:endParaRPr lang="fr-F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
          <p:cNvSpPr>
            <a:spLocks noGrp="1" noChangeArrowheads="1"/>
          </p:cNvSpPr>
          <p:nvPr>
            <p:ph type="ftr" sz="quarter" idx="10"/>
          </p:nvPr>
        </p:nvSpPr>
        <p:spPr>
          <a:ln/>
        </p:spPr>
        <p:txBody>
          <a:bodyPr/>
          <a:lstStyle>
            <a:lvl1pPr>
              <a:defRPr/>
            </a:lvl1pPr>
          </a:lstStyle>
          <a:p>
            <a:pPr>
              <a:defRPr/>
            </a:pPr>
            <a:endParaRPr lang="fr-FR"/>
          </a:p>
        </p:txBody>
      </p:sp>
      <p:sp>
        <p:nvSpPr>
          <p:cNvPr id="6" name="Rectangle 3"/>
          <p:cNvSpPr>
            <a:spLocks noGrp="1" noChangeArrowheads="1"/>
          </p:cNvSpPr>
          <p:nvPr>
            <p:ph type="sldNum" sz="quarter" idx="11"/>
          </p:nvPr>
        </p:nvSpPr>
        <p:spPr>
          <a:ln/>
        </p:spPr>
        <p:txBody>
          <a:bodyPr/>
          <a:lstStyle>
            <a:lvl1pPr>
              <a:defRPr/>
            </a:lvl1pPr>
          </a:lstStyle>
          <a:p>
            <a:pPr>
              <a:defRPr/>
            </a:pPr>
            <a:fld id="{33AC56D4-E814-4AEF-970D-CA4361E7F21A}" type="slidenum">
              <a:rPr lang="en-US"/>
              <a:pPr>
                <a:defRPr/>
              </a:pPr>
              <a:t>‹N°›</a:t>
            </a:fld>
            <a:endParaRPr lang="fr-FR"/>
          </a:p>
        </p:txBody>
      </p:sp>
      <p:sp>
        <p:nvSpPr>
          <p:cNvPr id="7" name="Rectangle 16"/>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541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vl1pPr>
          </a:lstStyle>
          <a:p>
            <a:pPr>
              <a:defRPr/>
            </a:pPr>
            <a:endParaRPr lang="fr-FR"/>
          </a:p>
        </p:txBody>
      </p:sp>
      <p:sp>
        <p:nvSpPr>
          <p:cNvPr id="14541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atin typeface="Arial Black" pitchFamily="34" charset="0"/>
              </a:defRPr>
            </a:lvl1pPr>
          </a:lstStyle>
          <a:p>
            <a:pPr>
              <a:defRPr/>
            </a:pPr>
            <a:fld id="{DB64021F-F518-48FC-AE23-2D764764E60E}" type="slidenum">
              <a:rPr lang="en-US"/>
              <a:pPr>
                <a:defRPr/>
              </a:pPr>
              <a:t>‹N°›</a:t>
            </a:fld>
            <a:endParaRPr lang="fr-FR"/>
          </a:p>
        </p:txBody>
      </p:sp>
      <p:grpSp>
        <p:nvGrpSpPr>
          <p:cNvPr id="1028" name="Group 4"/>
          <p:cNvGrpSpPr>
            <a:grpSpLocks/>
          </p:cNvGrpSpPr>
          <p:nvPr/>
        </p:nvGrpSpPr>
        <p:grpSpPr bwMode="auto">
          <a:xfrm>
            <a:off x="0" y="0"/>
            <a:ext cx="9144000" cy="546100"/>
            <a:chOff x="0" y="0"/>
            <a:chExt cx="5760" cy="344"/>
          </a:xfrm>
        </p:grpSpPr>
        <p:sp>
          <p:nvSpPr>
            <p:cNvPr id="14541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rtl="0">
                <a:defRPr/>
              </a:pPr>
              <a:endParaRPr lang="en-US" sz="2400">
                <a:latin typeface="Times New Roman" pitchFamily="18" charset="0"/>
              </a:endParaRPr>
            </a:p>
          </p:txBody>
        </p:sp>
        <p:sp>
          <p:nvSpPr>
            <p:cNvPr id="14541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lgn="l" rtl="0">
                <a:defRPr/>
              </a:pPr>
              <a:endParaRPr lang="en-US" sz="2400">
                <a:latin typeface="Times New Roman" pitchFamily="18" charset="0"/>
              </a:endParaRPr>
            </a:p>
          </p:txBody>
        </p:sp>
        <p:sp>
          <p:nvSpPr>
            <p:cNvPr id="14541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lgn="l" rtl="0">
                <a:defRPr/>
              </a:pPr>
              <a:endParaRPr lang="en-US">
                <a:solidFill>
                  <a:schemeClr val="hlink"/>
                </a:solidFill>
              </a:endParaRPr>
            </a:p>
          </p:txBody>
        </p:sp>
        <p:sp>
          <p:nvSpPr>
            <p:cNvPr id="14541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lgn="l" rtl="0">
                <a:defRPr/>
              </a:pPr>
              <a:endParaRPr lang="en-US">
                <a:solidFill>
                  <a:schemeClr val="hlink"/>
                </a:solidFill>
              </a:endParaRPr>
            </a:p>
          </p:txBody>
        </p:sp>
        <p:sp>
          <p:nvSpPr>
            <p:cNvPr id="14541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lgn="l" rtl="0">
                <a:defRPr/>
              </a:pPr>
              <a:endParaRPr lang="en-US">
                <a:solidFill>
                  <a:schemeClr val="accent2"/>
                </a:solidFill>
              </a:endParaRPr>
            </a:p>
          </p:txBody>
        </p:sp>
        <p:sp>
          <p:nvSpPr>
            <p:cNvPr id="14541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lgn="l" rtl="0">
                <a:defRPr/>
              </a:pPr>
              <a:endParaRPr lang="en-US">
                <a:solidFill>
                  <a:schemeClr val="hlink"/>
                </a:solidFill>
              </a:endParaRPr>
            </a:p>
          </p:txBody>
        </p:sp>
        <p:sp>
          <p:nvSpPr>
            <p:cNvPr id="14541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lgn="l" rtl="0">
                <a:defRPr/>
              </a:pPr>
              <a:endParaRPr lang="en-US" sz="2400">
                <a:latin typeface="Times New Roman" pitchFamily="18" charset="0"/>
              </a:endParaRPr>
            </a:p>
          </p:txBody>
        </p:sp>
        <p:sp>
          <p:nvSpPr>
            <p:cNvPr id="14542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lgn="l" rtl="0">
                <a:defRPr/>
              </a:pPr>
              <a:endParaRPr lang="en-US">
                <a:solidFill>
                  <a:schemeClr val="accent2"/>
                </a:solidFill>
              </a:endParaRPr>
            </a:p>
          </p:txBody>
        </p:sp>
        <p:sp>
          <p:nvSpPr>
            <p:cNvPr id="14542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lgn="l" rtl="0">
                <a:defRPr/>
              </a:pPr>
              <a:endParaRPr lang="en-US">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4542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26"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9"/>
                                        </p:tgtEl>
                                        <p:attrNameLst>
                                          <p:attrName>style.visibility</p:attrName>
                                        </p:attrNameLst>
                                      </p:cBhvr>
                                      <p:to>
                                        <p:strVal val="visible"/>
                                      </p:to>
                                    </p:set>
                                    <p:anim calcmode="lin" valueType="num">
                                      <p:cBhvr>
                                        <p:cTn id="7" dur="1000" fill="hold"/>
                                        <p:tgtEl>
                                          <p:spTgt spid="1029"/>
                                        </p:tgtEl>
                                        <p:attrNameLst>
                                          <p:attrName>ppt_x</p:attrName>
                                        </p:attrNameLst>
                                      </p:cBhvr>
                                      <p:tavLst>
                                        <p:tav tm="0">
                                          <p:val>
                                            <p:strVal val="#ppt_x-.2"/>
                                          </p:val>
                                        </p:tav>
                                        <p:tav tm="100000">
                                          <p:val>
                                            <p:strVal val="#ppt_x"/>
                                          </p:val>
                                        </p:tav>
                                      </p:tavLst>
                                    </p:anim>
                                    <p:anim calcmode="lin" valueType="num">
                                      <p:cBhvr>
                                        <p:cTn id="8" dur="1000" fill="hold"/>
                                        <p:tgtEl>
                                          <p:spTgt spid="1029"/>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9"/>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030">
                                            <p:txEl>
                                              <p:pRg st="0" end="0"/>
                                            </p:txEl>
                                          </p:spTgt>
                                        </p:tgtEl>
                                        <p:attrNameLst>
                                          <p:attrName>style.visibility</p:attrName>
                                        </p:attrNameLst>
                                      </p:cBhvr>
                                      <p:to>
                                        <p:strVal val="visible"/>
                                      </p:to>
                                    </p:set>
                                    <p:animEffect transition="in" filter="fade">
                                      <p:cBhvr>
                                        <p:cTn id="14" dur="500"/>
                                        <p:tgtEl>
                                          <p:spTgt spid="1030">
                                            <p:txEl>
                                              <p:pRg st="0" end="0"/>
                                            </p:txEl>
                                          </p:spTgt>
                                        </p:tgtEl>
                                      </p:cBhvr>
                                    </p:animEffect>
                                    <p:anim calcmode="lin" valueType="num">
                                      <p:cBhvr>
                                        <p:cTn id="15" dur="500" fill="hold"/>
                                        <p:tgtEl>
                                          <p:spTgt spid="10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30">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1030">
                                            <p:txEl>
                                              <p:pRg st="1" end="1"/>
                                            </p:txEl>
                                          </p:spTgt>
                                        </p:tgtEl>
                                        <p:attrNameLst>
                                          <p:attrName>style.visibility</p:attrName>
                                        </p:attrNameLst>
                                      </p:cBhvr>
                                      <p:to>
                                        <p:strVal val="visible"/>
                                      </p:to>
                                    </p:set>
                                    <p:animEffect transition="in" filter="fade">
                                      <p:cBhvr>
                                        <p:cTn id="19" dur="500"/>
                                        <p:tgtEl>
                                          <p:spTgt spid="1030">
                                            <p:txEl>
                                              <p:pRg st="1" end="1"/>
                                            </p:txEl>
                                          </p:spTgt>
                                        </p:tgtEl>
                                      </p:cBhvr>
                                    </p:animEffect>
                                    <p:anim calcmode="lin" valueType="num">
                                      <p:cBhvr>
                                        <p:cTn id="20" dur="500" fill="hold"/>
                                        <p:tgtEl>
                                          <p:spTgt spid="103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30">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1030">
                                            <p:txEl>
                                              <p:pRg st="2" end="2"/>
                                            </p:txEl>
                                          </p:spTgt>
                                        </p:tgtEl>
                                        <p:attrNameLst>
                                          <p:attrName>style.visibility</p:attrName>
                                        </p:attrNameLst>
                                      </p:cBhvr>
                                      <p:to>
                                        <p:strVal val="visible"/>
                                      </p:to>
                                    </p:set>
                                    <p:animEffect transition="in" filter="fade">
                                      <p:cBhvr>
                                        <p:cTn id="24" dur="500"/>
                                        <p:tgtEl>
                                          <p:spTgt spid="1030">
                                            <p:txEl>
                                              <p:pRg st="2" end="2"/>
                                            </p:txEl>
                                          </p:spTgt>
                                        </p:tgtEl>
                                      </p:cBhvr>
                                    </p:animEffect>
                                    <p:anim calcmode="lin" valueType="num">
                                      <p:cBhvr>
                                        <p:cTn id="25" dur="500" fill="hold"/>
                                        <p:tgtEl>
                                          <p:spTgt spid="1030">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30">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1030">
                                            <p:txEl>
                                              <p:pRg st="3" end="3"/>
                                            </p:txEl>
                                          </p:spTgt>
                                        </p:tgtEl>
                                        <p:attrNameLst>
                                          <p:attrName>style.visibility</p:attrName>
                                        </p:attrNameLst>
                                      </p:cBhvr>
                                      <p:to>
                                        <p:strVal val="visible"/>
                                      </p:to>
                                    </p:set>
                                    <p:animEffect transition="in" filter="fade">
                                      <p:cBhvr>
                                        <p:cTn id="29" dur="500"/>
                                        <p:tgtEl>
                                          <p:spTgt spid="1030">
                                            <p:txEl>
                                              <p:pRg st="3" end="3"/>
                                            </p:txEl>
                                          </p:spTgt>
                                        </p:tgtEl>
                                      </p:cBhvr>
                                    </p:animEffect>
                                    <p:anim calcmode="lin" valueType="num">
                                      <p:cBhvr>
                                        <p:cTn id="30" dur="500" fill="hold"/>
                                        <p:tgtEl>
                                          <p:spTgt spid="1030">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30">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1030">
                                            <p:txEl>
                                              <p:pRg st="4" end="4"/>
                                            </p:txEl>
                                          </p:spTgt>
                                        </p:tgtEl>
                                        <p:attrNameLst>
                                          <p:attrName>style.visibility</p:attrName>
                                        </p:attrNameLst>
                                      </p:cBhvr>
                                      <p:to>
                                        <p:strVal val="visible"/>
                                      </p:to>
                                    </p:set>
                                    <p:animEffect transition="in" filter="fade">
                                      <p:cBhvr>
                                        <p:cTn id="34" dur="500"/>
                                        <p:tgtEl>
                                          <p:spTgt spid="1030">
                                            <p:txEl>
                                              <p:pRg st="4" end="4"/>
                                            </p:txEl>
                                          </p:spTgt>
                                        </p:tgtEl>
                                      </p:cBhvr>
                                    </p:animEffect>
                                    <p:anim calcmode="lin" valueType="num">
                                      <p:cBhvr>
                                        <p:cTn id="35" dur="500" fill="hold"/>
                                        <p:tgtEl>
                                          <p:spTgt spid="1030">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30">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p:bldP spid="1030" grpId="0" build="p">
        <p:tmplLst>
          <p:tmpl lvl="1">
            <p:tnLst>
              <p:par>
                <p:cTn presetID="44" presetClass="entr" presetSubtype="0" fill="hold" nodeType="clickEffect">
                  <p:stCondLst>
                    <p:cond delay="0"/>
                  </p:stCondLst>
                  <p:childTnLst>
                    <p:set>
                      <p:cBhvr>
                        <p:cTn dur="1" fill="hold">
                          <p:stCondLst>
                            <p:cond delay="0"/>
                          </p:stCondLst>
                        </p:cTn>
                        <p:tgtEl>
                          <p:spTgt spid="1030"/>
                        </p:tgtEl>
                        <p:attrNameLst>
                          <p:attrName>style.visibility</p:attrName>
                        </p:attrNameLst>
                      </p:cBhvr>
                      <p:to>
                        <p:strVal val="visible"/>
                      </p:to>
                    </p:set>
                    <p:animEffect transition="in" filter="fade">
                      <p:cBhvr>
                        <p:cTn dur="500"/>
                        <p:tgtEl>
                          <p:spTgt spid="1030"/>
                        </p:tgtEl>
                      </p:cBhvr>
                    </p:animEffect>
                    <p:anim calcmode="lin" valueType="num">
                      <p:cBhvr>
                        <p:cTn dur="500" fill="hold"/>
                        <p:tgtEl>
                          <p:spTgt spid="1030"/>
                        </p:tgtEl>
                        <p:attrNameLst>
                          <p:attrName>ppt_x</p:attrName>
                        </p:attrNameLst>
                      </p:cBhvr>
                      <p:tavLst>
                        <p:tav tm="0">
                          <p:val>
                            <p:strVal val="#ppt_x"/>
                          </p:val>
                        </p:tav>
                        <p:tav tm="100000">
                          <p:val>
                            <p:strVal val="#ppt_x"/>
                          </p:val>
                        </p:tav>
                      </p:tavLst>
                    </p:anim>
                    <p:anim calcmode="lin" valueType="num">
                      <p:cBhvr>
                        <p:cTn dur="500" fill="hold"/>
                        <p:tgtEl>
                          <p:spTgt spid="1030"/>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1030"/>
                        </p:tgtEl>
                        <p:attrNameLst>
                          <p:attrName>style.visibility</p:attrName>
                        </p:attrNameLst>
                      </p:cBhvr>
                      <p:to>
                        <p:strVal val="visible"/>
                      </p:to>
                    </p:set>
                    <p:animEffect transition="in" filter="fade">
                      <p:cBhvr>
                        <p:cTn dur="500"/>
                        <p:tgtEl>
                          <p:spTgt spid="1030"/>
                        </p:tgtEl>
                      </p:cBhvr>
                    </p:animEffect>
                    <p:anim calcmode="lin" valueType="num">
                      <p:cBhvr>
                        <p:cTn dur="500" fill="hold"/>
                        <p:tgtEl>
                          <p:spTgt spid="1030"/>
                        </p:tgtEl>
                        <p:attrNameLst>
                          <p:attrName>ppt_x</p:attrName>
                        </p:attrNameLst>
                      </p:cBhvr>
                      <p:tavLst>
                        <p:tav tm="0">
                          <p:val>
                            <p:strVal val="#ppt_x"/>
                          </p:val>
                        </p:tav>
                        <p:tav tm="100000">
                          <p:val>
                            <p:strVal val="#ppt_x"/>
                          </p:val>
                        </p:tav>
                      </p:tavLst>
                    </p:anim>
                    <p:anim calcmode="lin" valueType="num">
                      <p:cBhvr>
                        <p:cTn dur="500" fill="hold"/>
                        <p:tgtEl>
                          <p:spTgt spid="1030"/>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1030"/>
                        </p:tgtEl>
                        <p:attrNameLst>
                          <p:attrName>style.visibility</p:attrName>
                        </p:attrNameLst>
                      </p:cBhvr>
                      <p:to>
                        <p:strVal val="visible"/>
                      </p:to>
                    </p:set>
                    <p:animEffect transition="in" filter="fade">
                      <p:cBhvr>
                        <p:cTn dur="500"/>
                        <p:tgtEl>
                          <p:spTgt spid="1030"/>
                        </p:tgtEl>
                      </p:cBhvr>
                    </p:animEffect>
                    <p:anim calcmode="lin" valueType="num">
                      <p:cBhvr>
                        <p:cTn dur="500" fill="hold"/>
                        <p:tgtEl>
                          <p:spTgt spid="1030"/>
                        </p:tgtEl>
                        <p:attrNameLst>
                          <p:attrName>ppt_x</p:attrName>
                        </p:attrNameLst>
                      </p:cBhvr>
                      <p:tavLst>
                        <p:tav tm="0">
                          <p:val>
                            <p:strVal val="#ppt_x"/>
                          </p:val>
                        </p:tav>
                        <p:tav tm="100000">
                          <p:val>
                            <p:strVal val="#ppt_x"/>
                          </p:val>
                        </p:tav>
                      </p:tavLst>
                    </p:anim>
                    <p:anim calcmode="lin" valueType="num">
                      <p:cBhvr>
                        <p:cTn dur="500" fill="hold"/>
                        <p:tgtEl>
                          <p:spTgt spid="1030"/>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1030"/>
                        </p:tgtEl>
                        <p:attrNameLst>
                          <p:attrName>style.visibility</p:attrName>
                        </p:attrNameLst>
                      </p:cBhvr>
                      <p:to>
                        <p:strVal val="visible"/>
                      </p:to>
                    </p:set>
                    <p:animEffect transition="in" filter="fade">
                      <p:cBhvr>
                        <p:cTn dur="500"/>
                        <p:tgtEl>
                          <p:spTgt spid="1030"/>
                        </p:tgtEl>
                      </p:cBhvr>
                    </p:animEffect>
                    <p:anim calcmode="lin" valueType="num">
                      <p:cBhvr>
                        <p:cTn dur="500" fill="hold"/>
                        <p:tgtEl>
                          <p:spTgt spid="1030"/>
                        </p:tgtEl>
                        <p:attrNameLst>
                          <p:attrName>ppt_x</p:attrName>
                        </p:attrNameLst>
                      </p:cBhvr>
                      <p:tavLst>
                        <p:tav tm="0">
                          <p:val>
                            <p:strVal val="#ppt_x"/>
                          </p:val>
                        </p:tav>
                        <p:tav tm="100000">
                          <p:val>
                            <p:strVal val="#ppt_x"/>
                          </p:val>
                        </p:tav>
                      </p:tavLst>
                    </p:anim>
                    <p:anim calcmode="lin" valueType="num">
                      <p:cBhvr>
                        <p:cTn dur="500" fill="hold"/>
                        <p:tgtEl>
                          <p:spTgt spid="1030"/>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1030"/>
                        </p:tgtEl>
                        <p:attrNameLst>
                          <p:attrName>style.visibility</p:attrName>
                        </p:attrNameLst>
                      </p:cBhvr>
                      <p:to>
                        <p:strVal val="visible"/>
                      </p:to>
                    </p:set>
                    <p:animEffect transition="in" filter="fade">
                      <p:cBhvr>
                        <p:cTn dur="500"/>
                        <p:tgtEl>
                          <p:spTgt spid="1030"/>
                        </p:tgtEl>
                      </p:cBhvr>
                    </p:animEffect>
                    <p:anim calcmode="lin" valueType="num">
                      <p:cBhvr>
                        <p:cTn dur="500" fill="hold"/>
                        <p:tgtEl>
                          <p:spTgt spid="1030"/>
                        </p:tgtEl>
                        <p:attrNameLst>
                          <p:attrName>ppt_x</p:attrName>
                        </p:attrNameLst>
                      </p:cBhvr>
                      <p:tavLst>
                        <p:tav tm="0">
                          <p:val>
                            <p:strVal val="#ppt_x"/>
                          </p:val>
                        </p:tav>
                        <p:tav tm="100000">
                          <p:val>
                            <p:strVal val="#ppt_x"/>
                          </p:val>
                        </p:tav>
                      </p:tavLst>
                    </p:anim>
                    <p:anim calcmode="lin" valueType="num">
                      <p:cBhvr>
                        <p:cTn dur="500" fill="hold"/>
                        <p:tgtEl>
                          <p:spTgt spid="1030"/>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l" rtl="1" eaLnBrk="0" fontAlgn="base" hangingPunct="0">
        <a:spcBef>
          <a:spcPct val="0"/>
        </a:spcBef>
        <a:spcAft>
          <a:spcPct val="0"/>
        </a:spcAft>
        <a:defRPr sz="4400">
          <a:solidFill>
            <a:schemeClr val="tx1"/>
          </a:solidFill>
          <a:latin typeface="+mj-lt"/>
          <a:ea typeface="+mj-ea"/>
          <a:cs typeface="+mj-cs"/>
        </a:defRPr>
      </a:lvl1pPr>
      <a:lvl2pPr algn="l" rtl="1" eaLnBrk="0" fontAlgn="base" hangingPunct="0">
        <a:spcBef>
          <a:spcPct val="0"/>
        </a:spcBef>
        <a:spcAft>
          <a:spcPct val="0"/>
        </a:spcAft>
        <a:defRPr sz="4400">
          <a:solidFill>
            <a:schemeClr val="tx1"/>
          </a:solidFill>
          <a:latin typeface="Arial" charset="0"/>
          <a:cs typeface="Arial" charset="0"/>
        </a:defRPr>
      </a:lvl2pPr>
      <a:lvl3pPr algn="l" rtl="1" eaLnBrk="0" fontAlgn="base" hangingPunct="0">
        <a:spcBef>
          <a:spcPct val="0"/>
        </a:spcBef>
        <a:spcAft>
          <a:spcPct val="0"/>
        </a:spcAft>
        <a:defRPr sz="4400">
          <a:solidFill>
            <a:schemeClr val="tx1"/>
          </a:solidFill>
          <a:latin typeface="Arial" charset="0"/>
          <a:cs typeface="Arial" charset="0"/>
        </a:defRPr>
      </a:lvl3pPr>
      <a:lvl4pPr algn="l" rtl="1" eaLnBrk="0" fontAlgn="base" hangingPunct="0">
        <a:spcBef>
          <a:spcPct val="0"/>
        </a:spcBef>
        <a:spcAft>
          <a:spcPct val="0"/>
        </a:spcAft>
        <a:defRPr sz="4400">
          <a:solidFill>
            <a:schemeClr val="tx1"/>
          </a:solidFill>
          <a:latin typeface="Arial" charset="0"/>
          <a:cs typeface="Arial" charset="0"/>
        </a:defRPr>
      </a:lvl4pPr>
      <a:lvl5pPr algn="l" rtl="1" eaLnBrk="0" fontAlgn="base" hangingPunct="0">
        <a:spcBef>
          <a:spcPct val="0"/>
        </a:spcBef>
        <a:spcAft>
          <a:spcPct val="0"/>
        </a:spcAft>
        <a:defRPr sz="4400">
          <a:solidFill>
            <a:schemeClr val="tx1"/>
          </a:solidFill>
          <a:latin typeface="Arial" charset="0"/>
          <a:cs typeface="Arial" charset="0"/>
        </a:defRPr>
      </a:lvl5pPr>
      <a:lvl6pPr marL="457200" algn="l" rtl="1" fontAlgn="base">
        <a:spcBef>
          <a:spcPct val="0"/>
        </a:spcBef>
        <a:spcAft>
          <a:spcPct val="0"/>
        </a:spcAft>
        <a:defRPr sz="4400">
          <a:solidFill>
            <a:schemeClr val="tx1"/>
          </a:solidFill>
          <a:latin typeface="Arial" charset="0"/>
          <a:cs typeface="Arial" charset="0"/>
        </a:defRPr>
      </a:lvl6pPr>
      <a:lvl7pPr marL="914400" algn="l" rtl="1" fontAlgn="base">
        <a:spcBef>
          <a:spcPct val="0"/>
        </a:spcBef>
        <a:spcAft>
          <a:spcPct val="0"/>
        </a:spcAft>
        <a:defRPr sz="4400">
          <a:solidFill>
            <a:schemeClr val="tx1"/>
          </a:solidFill>
          <a:latin typeface="Arial" charset="0"/>
          <a:cs typeface="Arial" charset="0"/>
        </a:defRPr>
      </a:lvl7pPr>
      <a:lvl8pPr marL="1371600" algn="l" rtl="1" fontAlgn="base">
        <a:spcBef>
          <a:spcPct val="0"/>
        </a:spcBef>
        <a:spcAft>
          <a:spcPct val="0"/>
        </a:spcAft>
        <a:defRPr sz="4400">
          <a:solidFill>
            <a:schemeClr val="tx1"/>
          </a:solidFill>
          <a:latin typeface="Arial" charset="0"/>
          <a:cs typeface="Arial" charset="0"/>
        </a:defRPr>
      </a:lvl8pPr>
      <a:lvl9pPr marL="1828800" algn="l" rtl="1" fontAlgn="base">
        <a:spcBef>
          <a:spcPct val="0"/>
        </a:spcBef>
        <a:spcAft>
          <a:spcPct val="0"/>
        </a:spcAft>
        <a:defRPr sz="4400">
          <a:solidFill>
            <a:schemeClr val="tx1"/>
          </a:solidFill>
          <a:latin typeface="Arial" charset="0"/>
          <a:cs typeface="Arial" charset="0"/>
        </a:defRPr>
      </a:lvl9pPr>
    </p:titleStyle>
    <p:bodyStyle>
      <a:lvl1pPr marL="342900" indent="-342900" algn="r" rtl="1"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r" rtl="1"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18"/>
          <p:cNvSpPr>
            <a:spLocks noGrp="1" noChangeArrowheads="1"/>
          </p:cNvSpPr>
          <p:nvPr>
            <p:ph type="sldNum" sz="quarter" idx="12"/>
          </p:nvPr>
        </p:nvSpPr>
        <p:spPr>
          <a:noFill/>
        </p:spPr>
        <p:txBody>
          <a:bodyPr/>
          <a:lstStyle/>
          <a:p>
            <a:fld id="{233E7F67-06DC-4BDB-9494-24CD05869EBA}" type="slidenum">
              <a:rPr lang="ar-SA" smtClean="0"/>
              <a:pPr/>
              <a:t>1</a:t>
            </a:fld>
            <a:endParaRPr lang="fr-FR" smtClean="0"/>
          </a:p>
        </p:txBody>
      </p:sp>
      <p:sp>
        <p:nvSpPr>
          <p:cNvPr id="2050" name="Rectangle 2"/>
          <p:cNvSpPr>
            <a:spLocks noGrp="1" noChangeArrowheads="1"/>
          </p:cNvSpPr>
          <p:nvPr>
            <p:ph type="ctrTitle"/>
          </p:nvPr>
        </p:nvSpPr>
        <p:spPr>
          <a:xfrm>
            <a:off x="2895600" y="1143000"/>
            <a:ext cx="6019800" cy="2819400"/>
          </a:xfrm>
          <a:gradFill rotWithShape="1">
            <a:gsLst>
              <a:gs pos="0">
                <a:srgbClr val="33CC33"/>
              </a:gs>
              <a:gs pos="100000">
                <a:srgbClr val="FF3300"/>
              </a:gs>
            </a:gsLst>
            <a:lin ang="5400000" scaled="1"/>
          </a:gradFill>
          <a:ln>
            <a:solidFill>
              <a:srgbClr val="01017D">
                <a:alpha val="96861"/>
              </a:srgbClr>
            </a:solidFill>
          </a:ln>
        </p:spPr>
        <p:txBody>
          <a:bodyPr/>
          <a:lstStyle/>
          <a:p>
            <a:pPr algn="ctr" eaLnBrk="1" hangingPunct="1"/>
            <a:r>
              <a:rPr lang="en-US" sz="6000" smtClean="0">
                <a:latin typeface="Old English Text MT" pitchFamily="66" charset="0"/>
                <a:cs typeface="Andalus" pitchFamily="18" charset="-78"/>
              </a:rPr>
              <a:t>Legal terminology training</a:t>
            </a:r>
            <a:endParaRPr lang="fr-FR" sz="6000" smtClean="0">
              <a:latin typeface="Old English Text MT" pitchFamily="66" charset="0"/>
              <a:cs typeface="Andalus" pitchFamily="18" charset="-78"/>
            </a:endParaRPr>
          </a:p>
        </p:txBody>
      </p:sp>
      <p:sp>
        <p:nvSpPr>
          <p:cNvPr id="2051" name="Rectangle 3"/>
          <p:cNvSpPr>
            <a:spLocks noGrp="1" noChangeArrowheads="1"/>
          </p:cNvSpPr>
          <p:nvPr>
            <p:ph type="subTitle" idx="1"/>
          </p:nvPr>
        </p:nvSpPr>
        <p:spPr>
          <a:xfrm>
            <a:off x="0" y="4267200"/>
            <a:ext cx="8991600" cy="1752600"/>
          </a:xfrm>
          <a:ln>
            <a:solidFill>
              <a:srgbClr val="0000BC"/>
            </a:solidFill>
          </a:ln>
        </p:spPr>
        <p:txBody>
          <a:bodyPr/>
          <a:lstStyle/>
          <a:p>
            <a:pPr algn="ctr" eaLnBrk="1" hangingPunct="1"/>
            <a:r>
              <a:rPr lang="en-US" sz="4300" smtClean="0">
                <a:solidFill>
                  <a:srgbClr val="0000BC"/>
                </a:solidFill>
                <a:latin typeface="Old English Text MT" pitchFamily="66" charset="0"/>
                <a:cs typeface="DecoType Naskh Variants" pitchFamily="2" charset="-78"/>
              </a:rPr>
              <a:t>Presented by Pr.Dr Aissa Taibi</a:t>
            </a:r>
            <a:endParaRPr lang="fr-FR" sz="4300" smtClean="0">
              <a:solidFill>
                <a:srgbClr val="0000BC"/>
              </a:solidFill>
              <a:latin typeface="Old English Text MT" pitchFamily="66" charset="0"/>
              <a:cs typeface="DecoType Naskh Variants"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23" presetClass="entr" presetSubtype="16" fill="hold" grpId="0" nodeType="afterEffect">
                                  <p:stCondLst>
                                    <p:cond delay="0"/>
                                  </p:stCondLst>
                                  <p:childTnLst>
                                    <p:set>
                                      <p:cBhvr>
                                        <p:cTn id="11" dur="1" fill="hold">
                                          <p:stCondLst>
                                            <p:cond delay="0"/>
                                          </p:stCondLst>
                                        </p:cTn>
                                        <p:tgtEl>
                                          <p:spTgt spid="2051">
                                            <p:bg/>
                                          </p:spTgt>
                                        </p:tgtEl>
                                        <p:attrNameLst>
                                          <p:attrName>style.visibility</p:attrName>
                                        </p:attrNameLst>
                                      </p:cBhvr>
                                      <p:to>
                                        <p:strVal val="visible"/>
                                      </p:to>
                                    </p:set>
                                    <p:anim calcmode="lin" valueType="num">
                                      <p:cBhvr>
                                        <p:cTn id="12" dur="1000" fill="hold"/>
                                        <p:tgtEl>
                                          <p:spTgt spid="2051">
                                            <p:bg/>
                                          </p:spTgt>
                                        </p:tgtEl>
                                        <p:attrNameLst>
                                          <p:attrName>ppt_w</p:attrName>
                                        </p:attrNameLst>
                                      </p:cBhvr>
                                      <p:tavLst>
                                        <p:tav tm="0">
                                          <p:val>
                                            <p:fltVal val="0"/>
                                          </p:val>
                                        </p:tav>
                                        <p:tav tm="100000">
                                          <p:val>
                                            <p:strVal val="#ppt_w"/>
                                          </p:val>
                                        </p:tav>
                                      </p:tavLst>
                                    </p:anim>
                                    <p:anim calcmode="lin" valueType="num">
                                      <p:cBhvr>
                                        <p:cTn id="13" dur="1000" fill="hold"/>
                                        <p:tgtEl>
                                          <p:spTgt spid="2051">
                                            <p:bg/>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2051">
                                            <p:txEl>
                                              <p:pRg st="0" end="0"/>
                                            </p:txEl>
                                          </p:spTgt>
                                        </p:tgtEl>
                                        <p:attrNameLst>
                                          <p:attrName>style.visibility</p:attrName>
                                        </p:attrNameLst>
                                      </p:cBhvr>
                                      <p:to>
                                        <p:strVal val="visible"/>
                                      </p:to>
                                    </p:set>
                                    <p:anim calcmode="lin" valueType="num">
                                      <p:cBhvr>
                                        <p:cTn id="18" dur="1000" fill="hold"/>
                                        <p:tgtEl>
                                          <p:spTgt spid="2051">
                                            <p:txEl>
                                              <p:pRg st="0" end="0"/>
                                            </p:txEl>
                                          </p:spTgt>
                                        </p:tgtEl>
                                        <p:attrNameLst>
                                          <p:attrName>ppt_w</p:attrName>
                                        </p:attrNameLst>
                                      </p:cBhvr>
                                      <p:tavLst>
                                        <p:tav tm="0">
                                          <p:val>
                                            <p:fltVal val="0"/>
                                          </p:val>
                                        </p:tav>
                                        <p:tav tm="100000">
                                          <p:val>
                                            <p:strVal val="#ppt_w"/>
                                          </p:val>
                                        </p:tav>
                                      </p:tavLst>
                                    </p:anim>
                                    <p:anim calcmode="lin" valueType="num">
                                      <p:cBhvr>
                                        <p:cTn id="19" dur="1000" fill="hold"/>
                                        <p:tgtEl>
                                          <p:spTgt spid="2051">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1"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solidFill>
                  <a:srgbClr val="FF0000"/>
                </a:solidFill>
              </a:rPr>
              <a:t>HIT AND RUN </a:t>
            </a:r>
            <a:endParaRPr lang="fr-FR" smtClean="0">
              <a:solidFill>
                <a:srgbClr val="FF0000"/>
              </a:solidFill>
            </a:endParaRPr>
          </a:p>
        </p:txBody>
      </p:sp>
      <p:sp>
        <p:nvSpPr>
          <p:cNvPr id="12291" name="Rectangle 3"/>
          <p:cNvSpPr>
            <a:spLocks noGrp="1" noChangeArrowheads="1"/>
          </p:cNvSpPr>
          <p:nvPr>
            <p:ph type="body" idx="1"/>
          </p:nvPr>
        </p:nvSpPr>
        <p:spPr/>
        <p:txBody>
          <a:bodyPr/>
          <a:lstStyle/>
          <a:p>
            <a:pPr algn="l"/>
            <a:r>
              <a:rPr lang="en-US" smtClean="0"/>
              <a:t>Crime in which the driver of a vehicle leaves the scene of an accident without identifying himself or herself.</a:t>
            </a:r>
            <a:endParaRPr lang="fr-FR" smtClean="0"/>
          </a:p>
          <a:p>
            <a:r>
              <a:rPr lang="ar-SA" smtClean="0"/>
              <a:t>يصدم و يهرب : و هي تلك الجريمة التي م</a:t>
            </a:r>
            <a:r>
              <a:rPr lang="ar-DZ" smtClean="0"/>
              <a:t>ن</a:t>
            </a:r>
            <a:r>
              <a:rPr lang="ar-SA" smtClean="0"/>
              <a:t> خلالها يغادر سائق مركبة ساحة الحادث دون التعرف على هويته أو هويتها.</a:t>
            </a:r>
            <a:endParaRPr lang="fr-FR" smtClean="0"/>
          </a:p>
          <a:p>
            <a:endParaRPr lang="ar-SY" smtClean="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fr-FR" b="1" smtClean="0">
                <a:solidFill>
                  <a:srgbClr val="FF0000"/>
                </a:solidFill>
              </a:rPr>
              <a:t>HICHMOTION</a:t>
            </a:r>
          </a:p>
        </p:txBody>
      </p:sp>
      <p:sp>
        <p:nvSpPr>
          <p:cNvPr id="13315" name="Rectangle 3"/>
          <p:cNvSpPr>
            <a:spLocks noGrp="1" noChangeArrowheads="1"/>
          </p:cNvSpPr>
          <p:nvPr>
            <p:ph type="body" idx="1"/>
          </p:nvPr>
        </p:nvSpPr>
        <p:spPr/>
        <p:txBody>
          <a:bodyPr/>
          <a:lstStyle/>
          <a:p>
            <a:pPr algn="l"/>
            <a:endParaRPr lang="en-US" sz="3600" smtClean="0"/>
          </a:p>
          <a:p>
            <a:r>
              <a:rPr lang="en-US" sz="3600" smtClean="0"/>
              <a:t>a request to exclude evidence</a:t>
            </a:r>
            <a:r>
              <a:rPr lang="ar-SA" sz="3600" smtClean="0"/>
              <a:t> </a:t>
            </a:r>
            <a:endParaRPr lang="en-US" sz="3600" smtClean="0"/>
          </a:p>
          <a:p>
            <a:endParaRPr lang="fr-FR" sz="3600" smtClean="0"/>
          </a:p>
          <a:p>
            <a:r>
              <a:rPr lang="ar-SA" sz="3600" smtClean="0"/>
              <a:t>طلب إيقاف أو منع ( الدليل)</a:t>
            </a:r>
            <a:r>
              <a:rPr lang="en-US" sz="3600" smtClean="0"/>
              <a:t>				</a:t>
            </a:r>
          </a:p>
          <a:p>
            <a:endParaRPr lang="fr-FR" sz="360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smtClean="0">
                <a:solidFill>
                  <a:srgbClr val="FF3300"/>
                </a:solidFill>
              </a:rPr>
              <a:t>HOLDING CELL</a:t>
            </a:r>
            <a:r>
              <a:rPr lang="ar-SA" b="1" smtClean="0">
                <a:solidFill>
                  <a:srgbClr val="FF3300"/>
                </a:solidFill>
              </a:rPr>
              <a:t> </a:t>
            </a:r>
            <a:endParaRPr lang="fr-FR" sz="2400" b="1" smtClean="0">
              <a:solidFill>
                <a:srgbClr val="FF3300"/>
              </a:solidFill>
            </a:endParaRPr>
          </a:p>
        </p:txBody>
      </p:sp>
      <p:sp>
        <p:nvSpPr>
          <p:cNvPr id="14339" name="Rectangle 3"/>
          <p:cNvSpPr>
            <a:spLocks noGrp="1" noChangeArrowheads="1"/>
          </p:cNvSpPr>
          <p:nvPr>
            <p:ph type="body" idx="1"/>
          </p:nvPr>
        </p:nvSpPr>
        <p:spPr>
          <a:xfrm>
            <a:off x="457200" y="1676400"/>
            <a:ext cx="8229600" cy="4876800"/>
          </a:xfrm>
        </p:spPr>
        <p:txBody>
          <a:bodyPr/>
          <a:lstStyle/>
          <a:p>
            <a:pPr algn="l">
              <a:defRPr/>
            </a:pPr>
            <a:r>
              <a:rPr lang="en-US" dirty="0" smtClean="0"/>
              <a:t>CELL  A temporary location that is meant to secure the accused while waiting for trial to begin or continue.</a:t>
            </a:r>
            <a:endParaRPr lang="fr-FR" dirty="0" smtClean="0"/>
          </a:p>
          <a:p>
            <a:pPr>
              <a:defRPr/>
            </a:pPr>
            <a:endParaRPr lang="en-US" sz="2000" b="1" dirty="0" smtClean="0"/>
          </a:p>
          <a:p>
            <a:pPr lvl="6" algn="just" rtl="0">
              <a:defRPr/>
            </a:pPr>
            <a:r>
              <a:rPr lang="ar-SA" sz="3200" dirty="0" smtClean="0">
                <a:ea typeface="+mn-ea"/>
              </a:rPr>
              <a:t>حجرة الحجز: موقع مؤقت بهدف تامين المتهم أثناء الانتظار لمحاولة البدا أو الاستمرار.</a:t>
            </a:r>
            <a:endParaRPr lang="fr-FR" sz="3200" dirty="0" smtClean="0">
              <a:ea typeface="+mn-ea"/>
            </a:endParaRPr>
          </a:p>
          <a:p>
            <a:pPr>
              <a:defRPr/>
            </a:pPr>
            <a:r>
              <a:rPr lang="ar-DZ" sz="2000" b="1" dirty="0" smtClean="0"/>
              <a:t> </a:t>
            </a:r>
            <a:endParaRPr lang="fr-FR" sz="2000" dirty="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4000" b="1" smtClean="0">
                <a:solidFill>
                  <a:srgbClr val="FF0000"/>
                </a:solidFill>
              </a:rPr>
              <a:t>The five most used legal terms in English</a:t>
            </a:r>
          </a:p>
        </p:txBody>
      </p:sp>
      <p:sp>
        <p:nvSpPr>
          <p:cNvPr id="15363" name="Rectangle 3"/>
          <p:cNvSpPr>
            <a:spLocks noGrp="1" noChangeArrowheads="1"/>
          </p:cNvSpPr>
          <p:nvPr>
            <p:ph type="body" idx="1"/>
          </p:nvPr>
        </p:nvSpPr>
        <p:spPr>
          <a:xfrm>
            <a:off x="457200" y="1676400"/>
            <a:ext cx="8229600" cy="4114800"/>
          </a:xfrm>
        </p:spPr>
        <p:txBody>
          <a:bodyPr/>
          <a:lstStyle/>
          <a:p>
            <a:pPr algn="just" rtl="0"/>
            <a:r>
              <a:rPr lang="en-US" smtClean="0"/>
              <a:t>The English legal system is a common law system mainly based on decisions from previous cases. This means that it is different from that of many other countries, which are based on specific legal codes. However, English is increasingly the language of international law and contracts, just as it is of business.</a:t>
            </a:r>
            <a:r>
              <a:rPr lang="fr-FR" sz="1800" b="1" smtClean="0"/>
              <a:t> </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عنوان 1"/>
          <p:cNvSpPr>
            <a:spLocks noGrp="1"/>
          </p:cNvSpPr>
          <p:nvPr>
            <p:ph type="title"/>
          </p:nvPr>
        </p:nvSpPr>
        <p:spPr/>
        <p:txBody>
          <a:bodyPr/>
          <a:lstStyle/>
          <a:p>
            <a:pPr algn="ctr"/>
            <a:r>
              <a:rPr lang="en-US" sz="4000" b="1" smtClean="0">
                <a:solidFill>
                  <a:srgbClr val="FF0000"/>
                </a:solidFill>
              </a:rPr>
              <a:t>Introduction</a:t>
            </a:r>
            <a:endParaRPr lang="fr-FR" sz="4000" b="1" smtClean="0">
              <a:solidFill>
                <a:srgbClr val="FF0000"/>
              </a:solidFill>
            </a:endParaRPr>
          </a:p>
        </p:txBody>
      </p:sp>
      <p:sp>
        <p:nvSpPr>
          <p:cNvPr id="16387" name="عنصر نائب للمحتوى 2"/>
          <p:cNvSpPr>
            <a:spLocks noGrp="1"/>
          </p:cNvSpPr>
          <p:nvPr>
            <p:ph idx="1"/>
          </p:nvPr>
        </p:nvSpPr>
        <p:spPr>
          <a:xfrm>
            <a:off x="304800" y="1905000"/>
            <a:ext cx="8229600" cy="3886200"/>
          </a:xfrm>
        </p:spPr>
        <p:txBody>
          <a:bodyPr/>
          <a:lstStyle/>
          <a:p>
            <a:pPr algn="just" rtl="0"/>
            <a:r>
              <a:rPr lang="en-US" smtClean="0"/>
              <a:t>This is why students of many nationalities attend the Legal English 20-30 course.</a:t>
            </a:r>
          </a:p>
          <a:p>
            <a:pPr algn="just" rtl="0"/>
            <a:r>
              <a:rPr lang="en-US" smtClean="0"/>
              <a:t>Legal English can frighten people, including many native speakers. They think it is too difficult and complicated. But common legal terms are widely used in every day English, in business and the newspapers. </a:t>
            </a:r>
          </a:p>
          <a:p>
            <a:pPr algn="l"/>
            <a:endParaRPr lang="fr-FR" smtClean="0"/>
          </a:p>
        </p:txBody>
      </p:sp>
      <p:sp>
        <p:nvSpPr>
          <p:cNvPr id="16388" name="عنصر نائب لرقم الشريحة 3"/>
          <p:cNvSpPr>
            <a:spLocks noGrp="1"/>
          </p:cNvSpPr>
          <p:nvPr>
            <p:ph type="sldNum" sz="quarter" idx="11"/>
          </p:nvPr>
        </p:nvSpPr>
        <p:spPr>
          <a:noFill/>
        </p:spPr>
        <p:txBody>
          <a:bodyPr/>
          <a:lstStyle/>
          <a:p>
            <a:fld id="{A332281E-00F9-4D6F-AEB7-BA0AA4B3EF4B}" type="slidenum">
              <a:rPr lang="en-US" smtClean="0"/>
              <a:pPr/>
              <a:t>14</a:t>
            </a:fld>
            <a:endParaRPr lang="fr-FR"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وان 1"/>
          <p:cNvSpPr>
            <a:spLocks noGrp="1"/>
          </p:cNvSpPr>
          <p:nvPr>
            <p:ph type="title"/>
          </p:nvPr>
        </p:nvSpPr>
        <p:spPr/>
        <p:txBody>
          <a:bodyPr/>
          <a:lstStyle/>
          <a:p>
            <a:pPr algn="ctr"/>
            <a:r>
              <a:rPr lang="en-US" sz="4000" b="1" smtClean="0">
                <a:solidFill>
                  <a:srgbClr val="FF0000"/>
                </a:solidFill>
              </a:rPr>
              <a:t>Introduction</a:t>
            </a:r>
            <a:endParaRPr lang="fr-FR" sz="4000" smtClean="0"/>
          </a:p>
        </p:txBody>
      </p:sp>
      <p:sp>
        <p:nvSpPr>
          <p:cNvPr id="17411" name="عنصر نائب للمحتوى 2"/>
          <p:cNvSpPr>
            <a:spLocks noGrp="1"/>
          </p:cNvSpPr>
          <p:nvPr>
            <p:ph idx="1"/>
          </p:nvPr>
        </p:nvSpPr>
        <p:spPr/>
        <p:txBody>
          <a:bodyPr/>
          <a:lstStyle/>
          <a:p>
            <a:pPr algn="just" rtl="0"/>
            <a:r>
              <a:rPr lang="en-US" smtClean="0"/>
              <a:t>. Law is very much part of everybody’s life and so is the language which explains it. Following are five of the most frequent legal terms, which most people would not need a legal English dictionary to explain.</a:t>
            </a:r>
            <a:endParaRPr lang="fr-FR" smtClean="0"/>
          </a:p>
        </p:txBody>
      </p:sp>
      <p:sp>
        <p:nvSpPr>
          <p:cNvPr id="17412" name="عنصر نائب لرقم الشريحة 3"/>
          <p:cNvSpPr>
            <a:spLocks noGrp="1"/>
          </p:cNvSpPr>
          <p:nvPr>
            <p:ph type="sldNum" sz="quarter" idx="11"/>
          </p:nvPr>
        </p:nvSpPr>
        <p:spPr>
          <a:noFill/>
        </p:spPr>
        <p:txBody>
          <a:bodyPr/>
          <a:lstStyle/>
          <a:p>
            <a:fld id="{63151878-8EC2-4CD0-B06E-342C42E4A3A5}" type="slidenum">
              <a:rPr lang="en-US" smtClean="0"/>
              <a:pPr/>
              <a:t>15</a:t>
            </a:fld>
            <a:endParaRPr lang="fr-FR"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عنوان 1"/>
          <p:cNvSpPr>
            <a:spLocks noGrp="1"/>
          </p:cNvSpPr>
          <p:nvPr>
            <p:ph type="title"/>
          </p:nvPr>
        </p:nvSpPr>
        <p:spPr/>
        <p:txBody>
          <a:bodyPr/>
          <a:lstStyle/>
          <a:p>
            <a:pPr algn="ctr"/>
            <a:r>
              <a:rPr lang="en-US" sz="4000" b="1" smtClean="0">
                <a:solidFill>
                  <a:srgbClr val="FF0000"/>
                </a:solidFill>
              </a:rPr>
              <a:t>To sue somebody for damages</a:t>
            </a:r>
            <a:r>
              <a:rPr lang="fr-FR" sz="4000" smtClean="0">
                <a:solidFill>
                  <a:srgbClr val="FF0000"/>
                </a:solidFill>
              </a:rPr>
              <a:t/>
            </a:r>
            <a:br>
              <a:rPr lang="fr-FR" sz="4000" smtClean="0">
                <a:solidFill>
                  <a:srgbClr val="FF0000"/>
                </a:solidFill>
              </a:rPr>
            </a:br>
            <a:endParaRPr lang="fr-FR" sz="4000" smtClean="0">
              <a:solidFill>
                <a:srgbClr val="FF0000"/>
              </a:solidFill>
            </a:endParaRPr>
          </a:p>
        </p:txBody>
      </p:sp>
      <p:sp>
        <p:nvSpPr>
          <p:cNvPr id="18435" name="عنصر نائب للمحتوى 2"/>
          <p:cNvSpPr>
            <a:spLocks noGrp="1"/>
          </p:cNvSpPr>
          <p:nvPr>
            <p:ph idx="1"/>
          </p:nvPr>
        </p:nvSpPr>
        <p:spPr/>
        <p:txBody>
          <a:bodyPr/>
          <a:lstStyle/>
          <a:p>
            <a:pPr algn="just" rtl="0"/>
            <a:r>
              <a:rPr lang="en-US" smtClean="0"/>
              <a:t>This means to take somebody to a civil court because of something they have done or not done you are not happy with. Examples of this would be not paying back a loan or publicly saying or writing something negative about you. </a:t>
            </a:r>
            <a:r>
              <a:rPr lang="en-US" b="1" smtClean="0"/>
              <a:t>Damages</a:t>
            </a:r>
            <a:r>
              <a:rPr lang="en-US" smtClean="0"/>
              <a:t> are the financial compensation you receive if you win. </a:t>
            </a:r>
            <a:endParaRPr lang="fr-FR" smtClean="0"/>
          </a:p>
        </p:txBody>
      </p:sp>
      <p:sp>
        <p:nvSpPr>
          <p:cNvPr id="18436" name="عنصر نائب لرقم الشريحة 3"/>
          <p:cNvSpPr>
            <a:spLocks noGrp="1"/>
          </p:cNvSpPr>
          <p:nvPr>
            <p:ph type="sldNum" sz="quarter" idx="11"/>
          </p:nvPr>
        </p:nvSpPr>
        <p:spPr>
          <a:noFill/>
        </p:spPr>
        <p:txBody>
          <a:bodyPr/>
          <a:lstStyle/>
          <a:p>
            <a:fld id="{90948398-F8B8-4CC6-BA43-B872C54AB374}" type="slidenum">
              <a:rPr lang="en-US" smtClean="0"/>
              <a:pPr/>
              <a:t>16</a:t>
            </a:fld>
            <a:endParaRPr lang="fr-FR" smtClean="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وان 1"/>
          <p:cNvSpPr>
            <a:spLocks noGrp="1"/>
          </p:cNvSpPr>
          <p:nvPr>
            <p:ph type="title"/>
          </p:nvPr>
        </p:nvSpPr>
        <p:spPr/>
        <p:txBody>
          <a:bodyPr/>
          <a:lstStyle/>
          <a:p>
            <a:r>
              <a:rPr lang="en-US" sz="4000" b="1" smtClean="0">
                <a:solidFill>
                  <a:srgbClr val="FF0000"/>
                </a:solidFill>
              </a:rPr>
              <a:t>To sue somebody for damages</a:t>
            </a:r>
            <a:endParaRPr lang="fr-FR" sz="4000" smtClean="0"/>
          </a:p>
        </p:txBody>
      </p:sp>
      <p:sp>
        <p:nvSpPr>
          <p:cNvPr id="19459" name="عنصر نائب للمحتوى 2"/>
          <p:cNvSpPr>
            <a:spLocks noGrp="1"/>
          </p:cNvSpPr>
          <p:nvPr>
            <p:ph idx="1"/>
          </p:nvPr>
        </p:nvSpPr>
        <p:spPr/>
        <p:txBody>
          <a:bodyPr/>
          <a:lstStyle/>
          <a:p>
            <a:pPr algn="l"/>
            <a:r>
              <a:rPr lang="en-US" sz="1800" smtClean="0"/>
              <a:t>. </a:t>
            </a:r>
            <a:r>
              <a:rPr lang="en-US" sz="3600" smtClean="0"/>
              <a:t>People sometimes confuse this with the damage a hurricane or smoking causes. But we cannot count that sort of damage so we never use it with an ‘s’. When we use it as a noun with an ‘s’, we are always talking about the money awarded by a judge when somebody’s suit, claim or action is successful.</a:t>
            </a:r>
            <a:endParaRPr lang="fr-FR" sz="3600" smtClean="0"/>
          </a:p>
          <a:p>
            <a:pPr algn="l"/>
            <a:endParaRPr lang="fr-FR" sz="3600" smtClean="0"/>
          </a:p>
        </p:txBody>
      </p:sp>
      <p:sp>
        <p:nvSpPr>
          <p:cNvPr id="19460" name="عنصر نائب لرقم الشريحة 3"/>
          <p:cNvSpPr>
            <a:spLocks noGrp="1"/>
          </p:cNvSpPr>
          <p:nvPr>
            <p:ph type="sldNum" sz="quarter" idx="11"/>
          </p:nvPr>
        </p:nvSpPr>
        <p:spPr>
          <a:noFill/>
        </p:spPr>
        <p:txBody>
          <a:bodyPr/>
          <a:lstStyle/>
          <a:p>
            <a:fld id="{8F5A7368-FB80-4538-A8FA-FD1BFFCAE29D}" type="slidenum">
              <a:rPr lang="en-US" smtClean="0"/>
              <a:pPr/>
              <a:t>17</a:t>
            </a:fld>
            <a:endParaRPr lang="fr-FR" smtClean="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عنوان 1"/>
          <p:cNvSpPr>
            <a:spLocks noGrp="1"/>
          </p:cNvSpPr>
          <p:nvPr>
            <p:ph type="title"/>
          </p:nvPr>
        </p:nvSpPr>
        <p:spPr/>
        <p:txBody>
          <a:bodyPr/>
          <a:lstStyle/>
          <a:p>
            <a:r>
              <a:rPr lang="fr-FR" sz="4000" b="1" smtClean="0">
                <a:solidFill>
                  <a:srgbClr val="FF0000"/>
                </a:solidFill>
              </a:rPr>
              <a:t>Solicitor and Barrister</a:t>
            </a:r>
            <a:r>
              <a:rPr lang="fr-FR" sz="3200" b="1" smtClean="0"/>
              <a:t/>
            </a:r>
            <a:br>
              <a:rPr lang="fr-FR" sz="3200" b="1" smtClean="0"/>
            </a:br>
            <a:endParaRPr lang="fr-FR" sz="3200" smtClean="0"/>
          </a:p>
        </p:txBody>
      </p:sp>
      <p:sp>
        <p:nvSpPr>
          <p:cNvPr id="20483" name="عنصر نائب للمحتوى 2"/>
          <p:cNvSpPr>
            <a:spLocks noGrp="1"/>
          </p:cNvSpPr>
          <p:nvPr>
            <p:ph idx="1"/>
          </p:nvPr>
        </p:nvSpPr>
        <p:spPr/>
        <p:txBody>
          <a:bodyPr/>
          <a:lstStyle/>
          <a:p>
            <a:pPr algn="l"/>
            <a:r>
              <a:rPr lang="en-US" smtClean="0"/>
              <a:t>The English legal system has two types of lawyers. You would use a </a:t>
            </a:r>
            <a:r>
              <a:rPr lang="en-US" b="1" smtClean="0"/>
              <a:t>solicitor</a:t>
            </a:r>
            <a:r>
              <a:rPr lang="en-US" smtClean="0"/>
              <a:t> to help you buy a house, set up a company or if you were arrested. If the matter needs to go to court, the</a:t>
            </a:r>
            <a:r>
              <a:rPr lang="en-US" b="1" smtClean="0"/>
              <a:t> solicitor</a:t>
            </a:r>
            <a:r>
              <a:rPr lang="en-US" smtClean="0"/>
              <a:t> will get you a barrister</a:t>
            </a:r>
            <a:r>
              <a:rPr lang="en-US" b="1" smtClean="0"/>
              <a:t>. Barristers</a:t>
            </a:r>
            <a:r>
              <a:rPr lang="en-US" smtClean="0"/>
              <a:t> are advocates who wear old-fashioned wigs and gowns and have the right to speak for you in court. They are also frequently used for expert advice. easier to become a</a:t>
            </a:r>
            <a:r>
              <a:rPr lang="en-US" b="1" smtClean="0"/>
              <a:t> solicitor</a:t>
            </a:r>
            <a:r>
              <a:rPr lang="en-US" smtClean="0"/>
              <a:t>.</a:t>
            </a:r>
            <a:endParaRPr lang="fr-FR" smtClean="0"/>
          </a:p>
        </p:txBody>
      </p:sp>
      <p:sp>
        <p:nvSpPr>
          <p:cNvPr id="20484" name="عنصر نائب لرقم الشريحة 3"/>
          <p:cNvSpPr>
            <a:spLocks noGrp="1"/>
          </p:cNvSpPr>
          <p:nvPr>
            <p:ph type="sldNum" sz="quarter" idx="11"/>
          </p:nvPr>
        </p:nvSpPr>
        <p:spPr>
          <a:noFill/>
        </p:spPr>
        <p:txBody>
          <a:bodyPr/>
          <a:lstStyle/>
          <a:p>
            <a:fld id="{AC21108D-86D3-40DE-BEB1-40FE31C36DE2}" type="slidenum">
              <a:rPr lang="en-US" smtClean="0"/>
              <a:pPr/>
              <a:t>18</a:t>
            </a:fld>
            <a:endParaRPr lang="fr-FR" smtClean="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عنوان 1"/>
          <p:cNvSpPr>
            <a:spLocks noGrp="1"/>
          </p:cNvSpPr>
          <p:nvPr>
            <p:ph type="title"/>
          </p:nvPr>
        </p:nvSpPr>
        <p:spPr/>
        <p:txBody>
          <a:bodyPr/>
          <a:lstStyle/>
          <a:p>
            <a:pPr algn="ctr"/>
            <a:r>
              <a:rPr lang="fr-FR" sz="3200" b="1" smtClean="0">
                <a:solidFill>
                  <a:srgbClr val="FF0000"/>
                </a:solidFill>
              </a:rPr>
              <a:t>Solicitor and Barrister</a:t>
            </a:r>
            <a:endParaRPr lang="fr-FR" sz="3200" smtClean="0"/>
          </a:p>
        </p:txBody>
      </p:sp>
      <p:sp>
        <p:nvSpPr>
          <p:cNvPr id="21507" name="عنصر نائب للمحتوى 2"/>
          <p:cNvSpPr>
            <a:spLocks noGrp="1"/>
          </p:cNvSpPr>
          <p:nvPr>
            <p:ph idx="1"/>
          </p:nvPr>
        </p:nvSpPr>
        <p:spPr/>
        <p:txBody>
          <a:bodyPr/>
          <a:lstStyle/>
          <a:p>
            <a:pPr algn="l"/>
            <a:r>
              <a:rPr lang="en-US" smtClean="0"/>
              <a:t>. It is also safer being a</a:t>
            </a:r>
            <a:r>
              <a:rPr lang="en-US" b="1" smtClean="0"/>
              <a:t> solicitor</a:t>
            </a:r>
            <a:r>
              <a:rPr lang="en-US" smtClean="0"/>
              <a:t> as they are usually employees who receive a salary. </a:t>
            </a:r>
            <a:r>
              <a:rPr lang="en-US" b="1" smtClean="0"/>
              <a:t>Barristers</a:t>
            </a:r>
            <a:r>
              <a:rPr lang="en-US" smtClean="0"/>
              <a:t> are self-employed and work for fees. For the best </a:t>
            </a:r>
            <a:r>
              <a:rPr lang="en-US" b="1" smtClean="0"/>
              <a:t>barristers</a:t>
            </a:r>
            <a:r>
              <a:rPr lang="en-US" smtClean="0"/>
              <a:t>, who specialise in divorce or commercial cases, these fees can be very high, as much as a million pounds a year. Almost all judges were</a:t>
            </a:r>
            <a:r>
              <a:rPr lang="en-US" b="1" smtClean="0"/>
              <a:t> barristers</a:t>
            </a:r>
            <a:r>
              <a:rPr lang="en-US" smtClean="0"/>
              <a:t> before. It is very rare for a solicitor to become a </a:t>
            </a:r>
            <a:r>
              <a:rPr lang="en-US" b="1" smtClean="0"/>
              <a:t>judge</a:t>
            </a:r>
            <a:r>
              <a:rPr lang="en-US" smtClean="0"/>
              <a:t>. </a:t>
            </a:r>
            <a:endParaRPr lang="fr-FR" smtClean="0"/>
          </a:p>
          <a:p>
            <a:pPr algn="l"/>
            <a:endParaRPr lang="fr-FR" smtClean="0"/>
          </a:p>
        </p:txBody>
      </p:sp>
      <p:sp>
        <p:nvSpPr>
          <p:cNvPr id="21508" name="عنصر نائب لرقم الشريحة 3"/>
          <p:cNvSpPr>
            <a:spLocks noGrp="1"/>
          </p:cNvSpPr>
          <p:nvPr>
            <p:ph type="sldNum" sz="quarter" idx="11"/>
          </p:nvPr>
        </p:nvSpPr>
        <p:spPr>
          <a:noFill/>
        </p:spPr>
        <p:txBody>
          <a:bodyPr/>
          <a:lstStyle/>
          <a:p>
            <a:fld id="{0ECB150E-7651-4278-8199-A83B1551EEAF}" type="slidenum">
              <a:rPr lang="en-US" smtClean="0"/>
              <a:pPr/>
              <a:t>19</a:t>
            </a:fld>
            <a:endParaRPr lang="fr-FR"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Espace réservé du numéro de diapositive 2"/>
          <p:cNvSpPr>
            <a:spLocks noGrp="1"/>
          </p:cNvSpPr>
          <p:nvPr>
            <p:ph type="sldNum" sz="quarter" idx="11"/>
          </p:nvPr>
        </p:nvSpPr>
        <p:spPr>
          <a:noFill/>
        </p:spPr>
        <p:txBody>
          <a:bodyPr/>
          <a:lstStyle/>
          <a:p>
            <a:fld id="{F79A54FF-2EE2-47DC-846C-D4838945A40A}" type="slidenum">
              <a:rPr lang="ar-SA" smtClean="0"/>
              <a:pPr/>
              <a:t>2</a:t>
            </a:fld>
            <a:endParaRPr lang="fr-FR" smtClean="0"/>
          </a:p>
        </p:txBody>
      </p:sp>
      <p:sp>
        <p:nvSpPr>
          <p:cNvPr id="17415" name="Text Box 7"/>
          <p:cNvSpPr txBox="1">
            <a:spLocks noChangeArrowheads="1"/>
          </p:cNvSpPr>
          <p:nvPr/>
        </p:nvSpPr>
        <p:spPr bwMode="auto">
          <a:xfrm>
            <a:off x="1066800" y="533400"/>
            <a:ext cx="7467600" cy="600075"/>
          </a:xfrm>
          <a:prstGeom prst="rect">
            <a:avLst/>
          </a:prstGeom>
          <a:gradFill rotWithShape="1">
            <a:gsLst>
              <a:gs pos="0">
                <a:srgbClr val="CCECFF"/>
              </a:gs>
              <a:gs pos="100000">
                <a:srgbClr val="CCECFF">
                  <a:gamma/>
                  <a:shade val="46275"/>
                  <a:invGamma/>
                </a:srgbClr>
              </a:gs>
            </a:gsLst>
            <a:lin ang="5400000" scaled="1"/>
          </a:gradFill>
          <a:ln w="9525" algn="ctr">
            <a:solidFill>
              <a:schemeClr val="bg1"/>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 typeface="Arial" pitchFamily="34" charset="0"/>
              <a:buChar char="•"/>
              <a:defRPr/>
            </a:pPr>
            <a:r>
              <a:rPr lang="en-US" sz="2800" dirty="0"/>
              <a:t>AD LITEM</a:t>
            </a:r>
            <a:endParaRPr lang="fr-FR" sz="2800" dirty="0">
              <a:solidFill>
                <a:srgbClr val="0000BC"/>
              </a:solidFill>
              <a:latin typeface="Modern No. 20" pitchFamily="18" charset="0"/>
              <a:cs typeface="Mudir MT" pitchFamily="2" charset="-78"/>
            </a:endParaRPr>
          </a:p>
        </p:txBody>
      </p:sp>
      <p:sp>
        <p:nvSpPr>
          <p:cNvPr id="17417" name="Text Box 9"/>
          <p:cNvSpPr txBox="1">
            <a:spLocks noChangeArrowheads="1"/>
          </p:cNvSpPr>
          <p:nvPr/>
        </p:nvSpPr>
        <p:spPr bwMode="auto">
          <a:xfrm>
            <a:off x="990600" y="1371600"/>
            <a:ext cx="7543800" cy="596900"/>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00BC"/>
                </a:solidFill>
                <a:latin typeface="Times New Roman" pitchFamily="18" charset="0"/>
                <a:cs typeface="Monotype Koufi" pitchFamily="2" charset="-78"/>
              </a:rPr>
              <a:t>ADJUCATION</a:t>
            </a:r>
            <a:endParaRPr lang="fr-FR" sz="2800" dirty="0">
              <a:solidFill>
                <a:srgbClr val="0000BC"/>
              </a:solidFill>
              <a:latin typeface="Times New Roman" pitchFamily="18" charset="0"/>
              <a:cs typeface="Monotype Koufi" pitchFamily="2" charset="-78"/>
            </a:endParaRPr>
          </a:p>
        </p:txBody>
      </p:sp>
      <p:sp>
        <p:nvSpPr>
          <p:cNvPr id="17418" name="Text Box 10"/>
          <p:cNvSpPr txBox="1">
            <a:spLocks noChangeArrowheads="1"/>
          </p:cNvSpPr>
          <p:nvPr/>
        </p:nvSpPr>
        <p:spPr bwMode="auto">
          <a:xfrm>
            <a:off x="1066800" y="2133600"/>
            <a:ext cx="7467600" cy="600075"/>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3399"/>
                </a:solidFill>
                <a:latin typeface="Modern No. 20" pitchFamily="18" charset="0"/>
                <a:cs typeface="Mudir MT" pitchFamily="2" charset="-78"/>
              </a:rPr>
              <a:t>ADOPTION</a:t>
            </a:r>
            <a:endParaRPr lang="fr-FR" sz="2800" dirty="0">
              <a:solidFill>
                <a:srgbClr val="003399"/>
              </a:solidFill>
              <a:latin typeface="Modern No. 20" pitchFamily="18" charset="0"/>
              <a:cs typeface="Mudir MT" pitchFamily="2" charset="-78"/>
            </a:endParaRPr>
          </a:p>
        </p:txBody>
      </p:sp>
      <p:sp>
        <p:nvSpPr>
          <p:cNvPr id="17421" name="Text Box 13"/>
          <p:cNvSpPr txBox="1">
            <a:spLocks noChangeArrowheads="1"/>
          </p:cNvSpPr>
          <p:nvPr/>
        </p:nvSpPr>
        <p:spPr bwMode="auto">
          <a:xfrm>
            <a:off x="1066800" y="2895600"/>
            <a:ext cx="7315200" cy="1375954"/>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1295400" lvl="2" indent="-381000" algn="l">
              <a:lnSpc>
                <a:spcPct val="130000"/>
              </a:lnSpc>
              <a:spcBef>
                <a:spcPct val="50000"/>
              </a:spcBef>
              <a:buFontTx/>
              <a:buBlip>
                <a:blip r:embed="rId3"/>
              </a:buBlip>
              <a:defRPr/>
            </a:pPr>
            <a:r>
              <a:rPr lang="en-US" sz="2800" dirty="0" smtClean="0">
                <a:solidFill>
                  <a:srgbClr val="0000BC"/>
                </a:solidFill>
                <a:latin typeface="Modern No. 20" pitchFamily="18" charset="0"/>
                <a:cs typeface="Mudir MT" pitchFamily="2" charset="-78"/>
              </a:rPr>
              <a:t>ADVERSA</a:t>
            </a:r>
          </a:p>
          <a:p>
            <a:pPr marL="1295400" lvl="2" indent="-381000" algn="l">
              <a:lnSpc>
                <a:spcPct val="130000"/>
              </a:lnSpc>
              <a:spcBef>
                <a:spcPct val="50000"/>
              </a:spcBef>
              <a:buFontTx/>
              <a:buBlip>
                <a:blip r:embed="rId3"/>
              </a:buBlip>
              <a:defRPr/>
            </a:pPr>
            <a:r>
              <a:rPr lang="en-US" sz="2800" dirty="0" smtClean="0">
                <a:solidFill>
                  <a:srgbClr val="0000BC"/>
                </a:solidFill>
                <a:latin typeface="Modern No. 20" pitchFamily="18" charset="0"/>
                <a:cs typeface="Mudir MT" pitchFamily="2" charset="-78"/>
              </a:rPr>
              <a:t>RY</a:t>
            </a:r>
            <a:endParaRPr lang="fr-FR" sz="2800" dirty="0">
              <a:solidFill>
                <a:srgbClr val="0000BC"/>
              </a:solidFill>
              <a:latin typeface="Modern No. 20" pitchFamily="18" charset="0"/>
              <a:cs typeface="Mudir MT" pitchFamily="2" charset="-78"/>
            </a:endParaRPr>
          </a:p>
        </p:txBody>
      </p:sp>
      <p:sp>
        <p:nvSpPr>
          <p:cNvPr id="17422" name="Text Box 14"/>
          <p:cNvSpPr txBox="1">
            <a:spLocks noChangeArrowheads="1"/>
          </p:cNvSpPr>
          <p:nvPr/>
        </p:nvSpPr>
        <p:spPr bwMode="auto">
          <a:xfrm>
            <a:off x="990600" y="3733800"/>
            <a:ext cx="7543800" cy="620713"/>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00BC"/>
                </a:solidFill>
                <a:latin typeface="Modern No. 20" pitchFamily="18" charset="0"/>
                <a:cs typeface="Mudir MT" pitchFamily="2" charset="-78"/>
              </a:rPr>
              <a:t>HEARSAY</a:t>
            </a:r>
            <a:endParaRPr lang="fr-FR" sz="2800" dirty="0">
              <a:solidFill>
                <a:srgbClr val="0000BC"/>
              </a:solidFill>
              <a:latin typeface="Modern No. 20" pitchFamily="18" charset="0"/>
              <a:cs typeface="Mudir MT" pitchFamily="2" charset="-78"/>
            </a:endParaRPr>
          </a:p>
        </p:txBody>
      </p:sp>
      <p:sp>
        <p:nvSpPr>
          <p:cNvPr id="9" name="Text Box 14"/>
          <p:cNvSpPr txBox="1">
            <a:spLocks noChangeArrowheads="1"/>
          </p:cNvSpPr>
          <p:nvPr/>
        </p:nvSpPr>
        <p:spPr bwMode="auto">
          <a:xfrm>
            <a:off x="914400" y="4495800"/>
            <a:ext cx="7620000" cy="600075"/>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00BC"/>
                </a:solidFill>
                <a:latin typeface="Modern No. 20" pitchFamily="18" charset="0"/>
                <a:cs typeface="Mudir MT" pitchFamily="2" charset="-78"/>
              </a:rPr>
              <a:t>HIT AND RUN</a:t>
            </a:r>
            <a:endParaRPr lang="fr-FR" sz="2800" dirty="0">
              <a:solidFill>
                <a:srgbClr val="0000BC"/>
              </a:solidFill>
              <a:latin typeface="Modern No. 20" pitchFamily="18" charset="0"/>
              <a:cs typeface="Mudir MT" pitchFamily="2" charset="-78"/>
            </a:endParaRPr>
          </a:p>
        </p:txBody>
      </p:sp>
      <p:sp>
        <p:nvSpPr>
          <p:cNvPr id="10" name="Text Box 14"/>
          <p:cNvSpPr txBox="1">
            <a:spLocks noChangeArrowheads="1"/>
          </p:cNvSpPr>
          <p:nvPr/>
        </p:nvSpPr>
        <p:spPr bwMode="auto">
          <a:xfrm>
            <a:off x="990600" y="5257800"/>
            <a:ext cx="7620000" cy="620713"/>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00BC"/>
                </a:solidFill>
                <a:latin typeface="Modern No. 20" pitchFamily="18" charset="0"/>
                <a:cs typeface="Mudir MT" pitchFamily="2" charset="-78"/>
              </a:rPr>
              <a:t>HICH MOTION</a:t>
            </a:r>
            <a:endParaRPr lang="fr-FR" sz="2800" dirty="0">
              <a:solidFill>
                <a:srgbClr val="0000BC"/>
              </a:solidFill>
              <a:latin typeface="Modern No. 20" pitchFamily="18" charset="0"/>
              <a:cs typeface="Mudir MT" pitchFamily="2" charset="-78"/>
            </a:endParaRPr>
          </a:p>
        </p:txBody>
      </p:sp>
      <p:sp>
        <p:nvSpPr>
          <p:cNvPr id="11" name="Text Box 14"/>
          <p:cNvSpPr txBox="1">
            <a:spLocks noChangeArrowheads="1"/>
          </p:cNvSpPr>
          <p:nvPr/>
        </p:nvSpPr>
        <p:spPr bwMode="auto">
          <a:xfrm>
            <a:off x="914400" y="6019800"/>
            <a:ext cx="7620000" cy="620713"/>
          </a:xfrm>
          <a:prstGeom prst="rect">
            <a:avLst/>
          </a:prstGeom>
          <a:gradFill rotWithShape="1">
            <a:gsLst>
              <a:gs pos="0">
                <a:srgbClr val="CCECFF"/>
              </a:gs>
              <a:gs pos="100000">
                <a:srgbClr val="CCECFF">
                  <a:gamma/>
                  <a:shade val="46275"/>
                  <a:invGamma/>
                </a:srgbClr>
              </a:gs>
            </a:gsLst>
            <a:lin ang="5400000" scaled="1"/>
          </a:gradFill>
          <a:ln w="9525" algn="ctr">
            <a:solidFill>
              <a:schemeClr val="folHlink"/>
            </a:solidFill>
            <a:miter lim="800000"/>
            <a:headEnd/>
            <a:tailEnd/>
          </a:ln>
          <a:effectLst>
            <a:outerShdw dist="81320" dir="2319588" algn="ctr" rotWithShape="0">
              <a:schemeClr val="bg2">
                <a:alpha val="50000"/>
              </a:schemeClr>
            </a:outerShdw>
          </a:effectLst>
        </p:spPr>
        <p:txBody>
          <a:bodyPr>
            <a:spAutoFit/>
          </a:bodyPr>
          <a:lstStyle/>
          <a:p>
            <a:pPr marL="381000" indent="-381000" algn="l">
              <a:lnSpc>
                <a:spcPct val="130000"/>
              </a:lnSpc>
              <a:spcBef>
                <a:spcPct val="50000"/>
              </a:spcBef>
              <a:buFontTx/>
              <a:buBlip>
                <a:blip r:embed="rId3"/>
              </a:buBlip>
              <a:defRPr/>
            </a:pPr>
            <a:r>
              <a:rPr lang="en-US" sz="2800" dirty="0">
                <a:solidFill>
                  <a:srgbClr val="0000BC"/>
                </a:solidFill>
                <a:latin typeface="Modern No. 20" pitchFamily="18" charset="0"/>
                <a:cs typeface="Mudir MT" pitchFamily="2" charset="-78"/>
              </a:rPr>
              <a:t>HOLDING CELL</a:t>
            </a:r>
            <a:endParaRPr lang="fr-FR" sz="2800" dirty="0">
              <a:solidFill>
                <a:srgbClr val="0000BC"/>
              </a:solidFill>
              <a:latin typeface="Modern No. 20" pitchFamily="18" charset="0"/>
              <a:cs typeface="Mudir MT" pitchFamily="2" charset="-78"/>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415"/>
                                        </p:tgtEl>
                                        <p:attrNameLst>
                                          <p:attrName>style.visibility</p:attrName>
                                        </p:attrNameLst>
                                      </p:cBhvr>
                                      <p:to>
                                        <p:strVal val="visible"/>
                                      </p:to>
                                    </p:set>
                                    <p:animEffect transition="in" filter="box(in)">
                                      <p:cBhvr>
                                        <p:cTn id="7" dur="1000"/>
                                        <p:tgtEl>
                                          <p:spTgt spid="17415"/>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17417"/>
                                        </p:tgtEl>
                                        <p:attrNameLst>
                                          <p:attrName>style.visibility</p:attrName>
                                        </p:attrNameLst>
                                      </p:cBhvr>
                                      <p:to>
                                        <p:strVal val="visible"/>
                                      </p:to>
                                    </p:set>
                                    <p:animEffect transition="in" filter="box(in)">
                                      <p:cBhvr>
                                        <p:cTn id="11" dur="1000"/>
                                        <p:tgtEl>
                                          <p:spTgt spid="17417"/>
                                        </p:tgtEl>
                                      </p:cBhvr>
                                    </p:animEffect>
                                  </p:childTnLst>
                                </p:cTn>
                              </p:par>
                            </p:childTnLst>
                          </p:cTn>
                        </p:par>
                        <p:par>
                          <p:cTn id="12" fill="hold">
                            <p:stCondLst>
                              <p:cond delay="2000"/>
                            </p:stCondLst>
                            <p:childTnLst>
                              <p:par>
                                <p:cTn id="13" presetID="4" presetClass="entr" presetSubtype="16" fill="hold" grpId="0" nodeType="afterEffect">
                                  <p:stCondLst>
                                    <p:cond delay="0"/>
                                  </p:stCondLst>
                                  <p:childTnLst>
                                    <p:set>
                                      <p:cBhvr>
                                        <p:cTn id="14" dur="1" fill="hold">
                                          <p:stCondLst>
                                            <p:cond delay="0"/>
                                          </p:stCondLst>
                                        </p:cTn>
                                        <p:tgtEl>
                                          <p:spTgt spid="17418"/>
                                        </p:tgtEl>
                                        <p:attrNameLst>
                                          <p:attrName>style.visibility</p:attrName>
                                        </p:attrNameLst>
                                      </p:cBhvr>
                                      <p:to>
                                        <p:strVal val="visible"/>
                                      </p:to>
                                    </p:set>
                                    <p:animEffect transition="in" filter="box(in)">
                                      <p:cBhvr>
                                        <p:cTn id="15" dur="1000"/>
                                        <p:tgtEl>
                                          <p:spTgt spid="17418"/>
                                        </p:tgtEl>
                                      </p:cBhvr>
                                    </p:animEffect>
                                  </p:childTnLst>
                                </p:cTn>
                              </p:par>
                            </p:childTnLst>
                          </p:cTn>
                        </p:par>
                        <p:par>
                          <p:cTn id="16" fill="hold">
                            <p:stCondLst>
                              <p:cond delay="3000"/>
                            </p:stCondLst>
                            <p:childTnLst>
                              <p:par>
                                <p:cTn id="17" presetID="4" presetClass="entr" presetSubtype="16" fill="hold" grpId="0" nodeType="afterEffect">
                                  <p:stCondLst>
                                    <p:cond delay="0"/>
                                  </p:stCondLst>
                                  <p:childTnLst>
                                    <p:set>
                                      <p:cBhvr>
                                        <p:cTn id="18" dur="1" fill="hold">
                                          <p:stCondLst>
                                            <p:cond delay="0"/>
                                          </p:stCondLst>
                                        </p:cTn>
                                        <p:tgtEl>
                                          <p:spTgt spid="17421"/>
                                        </p:tgtEl>
                                        <p:attrNameLst>
                                          <p:attrName>style.visibility</p:attrName>
                                        </p:attrNameLst>
                                      </p:cBhvr>
                                      <p:to>
                                        <p:strVal val="visible"/>
                                      </p:to>
                                    </p:set>
                                    <p:animEffect transition="in" filter="box(in)">
                                      <p:cBhvr>
                                        <p:cTn id="19" dur="1000"/>
                                        <p:tgtEl>
                                          <p:spTgt spid="17421"/>
                                        </p:tgtEl>
                                      </p:cBhvr>
                                    </p:animEffect>
                                  </p:childTnLst>
                                </p:cTn>
                              </p:par>
                            </p:childTnLst>
                          </p:cTn>
                        </p:par>
                        <p:par>
                          <p:cTn id="20" fill="hold">
                            <p:stCondLst>
                              <p:cond delay="4000"/>
                            </p:stCondLst>
                            <p:childTnLst>
                              <p:par>
                                <p:cTn id="21" presetID="4" presetClass="entr" presetSubtype="16" fill="hold" grpId="0" nodeType="afterEffect">
                                  <p:stCondLst>
                                    <p:cond delay="0"/>
                                  </p:stCondLst>
                                  <p:childTnLst>
                                    <p:set>
                                      <p:cBhvr>
                                        <p:cTn id="22" dur="1" fill="hold">
                                          <p:stCondLst>
                                            <p:cond delay="0"/>
                                          </p:stCondLst>
                                        </p:cTn>
                                        <p:tgtEl>
                                          <p:spTgt spid="17422"/>
                                        </p:tgtEl>
                                        <p:attrNameLst>
                                          <p:attrName>style.visibility</p:attrName>
                                        </p:attrNameLst>
                                      </p:cBhvr>
                                      <p:to>
                                        <p:strVal val="visible"/>
                                      </p:to>
                                    </p:set>
                                    <p:animEffect transition="in" filter="box(in)">
                                      <p:cBhvr>
                                        <p:cTn id="23" dur="1000"/>
                                        <p:tgtEl>
                                          <p:spTgt spid="17422"/>
                                        </p:tgtEl>
                                      </p:cBhvr>
                                    </p:animEffect>
                                  </p:childTnLst>
                                </p:cTn>
                              </p:par>
                            </p:childTnLst>
                          </p:cTn>
                        </p:par>
                        <p:par>
                          <p:cTn id="24" fill="hold">
                            <p:stCondLst>
                              <p:cond delay="5000"/>
                            </p:stCondLst>
                            <p:childTnLst>
                              <p:par>
                                <p:cTn id="25" presetID="4" presetClass="entr" presetSubtype="16"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1000"/>
                                        <p:tgtEl>
                                          <p:spTgt spid="9"/>
                                        </p:tgtEl>
                                      </p:cBhvr>
                                    </p:animEffect>
                                  </p:childTnLst>
                                </p:cTn>
                              </p:par>
                            </p:childTnLst>
                          </p:cTn>
                        </p:par>
                        <p:par>
                          <p:cTn id="28" fill="hold">
                            <p:stCondLst>
                              <p:cond delay="6000"/>
                            </p:stCondLst>
                            <p:childTnLst>
                              <p:par>
                                <p:cTn id="29" presetID="4" presetClass="entr" presetSubtype="16"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in)">
                                      <p:cBhvr>
                                        <p:cTn id="31" dur="1000"/>
                                        <p:tgtEl>
                                          <p:spTgt spid="10"/>
                                        </p:tgtEl>
                                      </p:cBhvr>
                                    </p:animEffect>
                                  </p:childTnLst>
                                </p:cTn>
                              </p:par>
                            </p:childTnLst>
                          </p:cTn>
                        </p:par>
                        <p:par>
                          <p:cTn id="32" fill="hold">
                            <p:stCondLst>
                              <p:cond delay="7000"/>
                            </p:stCondLst>
                            <p:childTnLst>
                              <p:par>
                                <p:cTn id="33" presetID="4" presetClass="entr" presetSubtype="16"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ox(in)">
                                      <p:cBhvr>
                                        <p:cTn id="3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P spid="17417" grpId="0" animBg="1"/>
      <p:bldP spid="17418" grpId="0" animBg="1"/>
      <p:bldP spid="17421" grpId="0" animBg="1"/>
      <p:bldP spid="17422" grpId="0" animBg="1"/>
      <p:bldP spid="9" grpId="0" animBg="1"/>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عنوان 1"/>
          <p:cNvSpPr>
            <a:spLocks noGrp="1"/>
          </p:cNvSpPr>
          <p:nvPr>
            <p:ph type="title"/>
          </p:nvPr>
        </p:nvSpPr>
        <p:spPr>
          <a:xfrm>
            <a:off x="457200" y="533400"/>
            <a:ext cx="8229600" cy="1371600"/>
          </a:xfrm>
        </p:spPr>
        <p:txBody>
          <a:bodyPr/>
          <a:lstStyle/>
          <a:p>
            <a:pPr algn="ctr"/>
            <a:r>
              <a:rPr lang="en-US" sz="4000" b="1" smtClean="0">
                <a:solidFill>
                  <a:srgbClr val="FF0000"/>
                </a:solidFill>
              </a:rPr>
              <a:t>To reach a verdict</a:t>
            </a:r>
            <a:r>
              <a:rPr lang="fr-FR" sz="3200" smtClean="0"/>
              <a:t/>
            </a:r>
            <a:br>
              <a:rPr lang="fr-FR" sz="3200" smtClean="0"/>
            </a:br>
            <a:endParaRPr lang="fr-FR" sz="3200" smtClean="0"/>
          </a:p>
        </p:txBody>
      </p:sp>
      <p:sp>
        <p:nvSpPr>
          <p:cNvPr id="22531" name="عنصر نائب للمحتوى 2"/>
          <p:cNvSpPr>
            <a:spLocks noGrp="1"/>
          </p:cNvSpPr>
          <p:nvPr>
            <p:ph idx="1"/>
          </p:nvPr>
        </p:nvSpPr>
        <p:spPr/>
        <p:txBody>
          <a:bodyPr/>
          <a:lstStyle/>
          <a:p>
            <a:r>
              <a:rPr lang="en-US" smtClean="0"/>
              <a:t>In a civil court the judge decides who has the better case. But in a criminal court the jury decides if the defendant is innocent or guilty. This decision is called the </a:t>
            </a:r>
            <a:r>
              <a:rPr lang="en-US" b="1" smtClean="0"/>
              <a:t>verdict</a:t>
            </a:r>
            <a:r>
              <a:rPr lang="en-US" smtClean="0"/>
              <a:t>. The jury is composed of twelve adults selected from the public. More or less anyone can be chosen. Sometimes they all have to agree (unanimous </a:t>
            </a:r>
            <a:r>
              <a:rPr lang="en-US" b="1" smtClean="0"/>
              <a:t>verdict</a:t>
            </a:r>
            <a:r>
              <a:rPr lang="en-US" smtClean="0"/>
              <a:t>). At others a majority </a:t>
            </a:r>
            <a:r>
              <a:rPr lang="en-US" b="1" smtClean="0"/>
              <a:t>verdict</a:t>
            </a:r>
            <a:r>
              <a:rPr lang="en-US" smtClean="0"/>
              <a:t> is accepted..</a:t>
            </a:r>
            <a:endParaRPr lang="fr-FR" smtClean="0"/>
          </a:p>
          <a:p>
            <a:endParaRPr lang="fr-FR" smtClean="0"/>
          </a:p>
        </p:txBody>
      </p:sp>
      <p:sp>
        <p:nvSpPr>
          <p:cNvPr id="22532" name="عنصر نائب لرقم الشريحة 3"/>
          <p:cNvSpPr>
            <a:spLocks noGrp="1"/>
          </p:cNvSpPr>
          <p:nvPr>
            <p:ph type="sldNum" sz="quarter" idx="11"/>
          </p:nvPr>
        </p:nvSpPr>
        <p:spPr>
          <a:noFill/>
        </p:spPr>
        <p:txBody>
          <a:bodyPr/>
          <a:lstStyle/>
          <a:p>
            <a:fld id="{03BF393F-5ED5-45C5-8232-99C37E75FF2F}" type="slidenum">
              <a:rPr lang="en-US" smtClean="0"/>
              <a:pPr/>
              <a:t>20</a:t>
            </a:fld>
            <a:endParaRPr lang="fr-FR" smtClean="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عنوان 1"/>
          <p:cNvSpPr>
            <a:spLocks noGrp="1"/>
          </p:cNvSpPr>
          <p:nvPr>
            <p:ph type="title"/>
          </p:nvPr>
        </p:nvSpPr>
        <p:spPr/>
        <p:txBody>
          <a:bodyPr/>
          <a:lstStyle/>
          <a:p>
            <a:pPr algn="ctr"/>
            <a:r>
              <a:rPr lang="en-US" sz="3200" b="1" smtClean="0">
                <a:solidFill>
                  <a:srgbClr val="FF0000"/>
                </a:solidFill>
              </a:rPr>
              <a:t>To reach a verdict</a:t>
            </a:r>
            <a:endParaRPr lang="fr-FR" sz="3200" smtClean="0"/>
          </a:p>
        </p:txBody>
      </p:sp>
      <p:sp>
        <p:nvSpPr>
          <p:cNvPr id="23555" name="عنصر نائب للمحتوى 2"/>
          <p:cNvSpPr>
            <a:spLocks noGrp="1"/>
          </p:cNvSpPr>
          <p:nvPr>
            <p:ph idx="1"/>
          </p:nvPr>
        </p:nvSpPr>
        <p:spPr/>
        <p:txBody>
          <a:bodyPr/>
          <a:lstStyle/>
          <a:p>
            <a:pPr algn="l"/>
            <a:r>
              <a:rPr lang="en-US" smtClean="0"/>
              <a:t>This depends on the judge, who has a neutral role like that of a referee at a football match, making sure the law is properly observed and explained to the jury.</a:t>
            </a:r>
            <a:endParaRPr lang="fr-FR" smtClean="0"/>
          </a:p>
          <a:p>
            <a:pPr algn="l"/>
            <a:endParaRPr lang="fr-FR" smtClean="0"/>
          </a:p>
        </p:txBody>
      </p:sp>
      <p:sp>
        <p:nvSpPr>
          <p:cNvPr id="23556" name="عنصر نائب لرقم الشريحة 3"/>
          <p:cNvSpPr>
            <a:spLocks noGrp="1"/>
          </p:cNvSpPr>
          <p:nvPr>
            <p:ph type="sldNum" sz="quarter" idx="11"/>
          </p:nvPr>
        </p:nvSpPr>
        <p:spPr>
          <a:noFill/>
        </p:spPr>
        <p:txBody>
          <a:bodyPr/>
          <a:lstStyle/>
          <a:p>
            <a:fld id="{4FF76873-5C06-4DB7-B8F4-94BAEEE8432A}" type="slidenum">
              <a:rPr lang="en-US" smtClean="0"/>
              <a:pPr/>
              <a:t>21</a:t>
            </a:fld>
            <a:endParaRPr lang="fr-FR" smtClean="0"/>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عنوان 1"/>
          <p:cNvSpPr>
            <a:spLocks noGrp="1"/>
          </p:cNvSpPr>
          <p:nvPr>
            <p:ph type="title"/>
          </p:nvPr>
        </p:nvSpPr>
        <p:spPr/>
        <p:txBody>
          <a:bodyPr/>
          <a:lstStyle/>
          <a:p>
            <a:pPr algn="ctr"/>
            <a:r>
              <a:rPr lang="en-US" sz="4000" b="1" smtClean="0">
                <a:solidFill>
                  <a:srgbClr val="FF0000"/>
                </a:solidFill>
              </a:rPr>
              <a:t>The defendant</a:t>
            </a:r>
            <a:r>
              <a:rPr lang="fr-FR" sz="3200" smtClean="0"/>
              <a:t/>
            </a:r>
            <a:br>
              <a:rPr lang="fr-FR" sz="3200" smtClean="0"/>
            </a:br>
            <a:endParaRPr lang="fr-FR" sz="3200" smtClean="0"/>
          </a:p>
        </p:txBody>
      </p:sp>
      <p:sp>
        <p:nvSpPr>
          <p:cNvPr id="24579" name="عنصر نائب للمحتوى 2"/>
          <p:cNvSpPr>
            <a:spLocks noGrp="1"/>
          </p:cNvSpPr>
          <p:nvPr>
            <p:ph idx="1"/>
          </p:nvPr>
        </p:nvSpPr>
        <p:spPr/>
        <p:txBody>
          <a:bodyPr/>
          <a:lstStyle/>
          <a:p>
            <a:pPr algn="just" rtl="0"/>
            <a:r>
              <a:rPr lang="en-US" smtClean="0"/>
              <a:t>This term is used in both civil and criminal law. In civil law it describes the person who is sued, for example the person who is said not to have repaid a loan. In criminal law it describes the person who is said to have committed the crime. Under English law </a:t>
            </a:r>
            <a:r>
              <a:rPr lang="en-US" b="1" smtClean="0"/>
              <a:t>the defendant</a:t>
            </a:r>
            <a:r>
              <a:rPr lang="en-US" smtClean="0"/>
              <a:t> in a criminal case has the right to defend him or herself and so does not need a lawyer. </a:t>
            </a:r>
            <a:endParaRPr lang="fr-FR" smtClean="0"/>
          </a:p>
        </p:txBody>
      </p:sp>
      <p:sp>
        <p:nvSpPr>
          <p:cNvPr id="24580" name="عنصر نائب لرقم الشريحة 3"/>
          <p:cNvSpPr>
            <a:spLocks noGrp="1"/>
          </p:cNvSpPr>
          <p:nvPr>
            <p:ph type="sldNum" sz="quarter" idx="11"/>
          </p:nvPr>
        </p:nvSpPr>
        <p:spPr>
          <a:noFill/>
        </p:spPr>
        <p:txBody>
          <a:bodyPr/>
          <a:lstStyle/>
          <a:p>
            <a:fld id="{F9592C57-47F5-4293-8BC6-BC207C97DB33}" type="slidenum">
              <a:rPr lang="en-US" smtClean="0"/>
              <a:pPr/>
              <a:t>22</a:t>
            </a:fld>
            <a:endParaRPr lang="fr-FR"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1"/>
          <p:cNvSpPr>
            <a:spLocks noGrp="1"/>
          </p:cNvSpPr>
          <p:nvPr>
            <p:ph type="title"/>
          </p:nvPr>
        </p:nvSpPr>
        <p:spPr/>
        <p:txBody>
          <a:bodyPr/>
          <a:lstStyle/>
          <a:p>
            <a:pPr algn="ctr"/>
            <a:r>
              <a:rPr lang="en-US" sz="3200" b="1" smtClean="0">
                <a:solidFill>
                  <a:srgbClr val="FF0000"/>
                </a:solidFill>
              </a:rPr>
              <a:t>The defendant</a:t>
            </a:r>
            <a:endParaRPr lang="fr-FR" sz="3200" smtClean="0"/>
          </a:p>
        </p:txBody>
      </p:sp>
      <p:sp>
        <p:nvSpPr>
          <p:cNvPr id="25603" name="عنصر نائب للمحتوى 2"/>
          <p:cNvSpPr>
            <a:spLocks noGrp="1"/>
          </p:cNvSpPr>
          <p:nvPr>
            <p:ph idx="1"/>
          </p:nvPr>
        </p:nvSpPr>
        <p:spPr/>
        <p:txBody>
          <a:bodyPr/>
          <a:lstStyle/>
          <a:p>
            <a:pPr algn="just" rtl="0"/>
            <a:r>
              <a:rPr lang="en-US" smtClean="0"/>
              <a:t>Sometimes this can work to </a:t>
            </a:r>
            <a:r>
              <a:rPr lang="en-US" b="1" smtClean="0"/>
              <a:t>the defendant’s</a:t>
            </a:r>
            <a:r>
              <a:rPr lang="en-US" smtClean="0"/>
              <a:t> advantage as they might receive help from the judge and sympathy from the jury.</a:t>
            </a:r>
            <a:endParaRPr lang="fr-FR" smtClean="0"/>
          </a:p>
          <a:p>
            <a:pPr algn="just" rtl="0"/>
            <a:endParaRPr lang="fr-FR" smtClean="0"/>
          </a:p>
          <a:p>
            <a:pPr algn="just" rtl="0"/>
            <a:endParaRPr lang="fr-FR" smtClean="0"/>
          </a:p>
        </p:txBody>
      </p:sp>
      <p:sp>
        <p:nvSpPr>
          <p:cNvPr id="25604" name="عنصر نائب لرقم الشريحة 3"/>
          <p:cNvSpPr>
            <a:spLocks noGrp="1"/>
          </p:cNvSpPr>
          <p:nvPr>
            <p:ph type="sldNum" sz="quarter" idx="11"/>
          </p:nvPr>
        </p:nvSpPr>
        <p:spPr>
          <a:noFill/>
        </p:spPr>
        <p:txBody>
          <a:bodyPr/>
          <a:lstStyle/>
          <a:p>
            <a:fld id="{B7283CB3-F622-4234-80E3-85D51B44004C}" type="slidenum">
              <a:rPr lang="en-US" smtClean="0"/>
              <a:pPr/>
              <a:t>23</a:t>
            </a:fld>
            <a:endParaRPr lang="fr-FR" smtClean="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عنوان 1"/>
          <p:cNvSpPr>
            <a:spLocks noGrp="1"/>
          </p:cNvSpPr>
          <p:nvPr>
            <p:ph type="title"/>
          </p:nvPr>
        </p:nvSpPr>
        <p:spPr/>
        <p:txBody>
          <a:bodyPr/>
          <a:lstStyle/>
          <a:p>
            <a:pPr algn="ctr"/>
            <a:r>
              <a:rPr lang="fr-FR" sz="4000" b="1" smtClean="0">
                <a:solidFill>
                  <a:srgbClr val="FF0000"/>
                </a:solidFill>
              </a:rPr>
              <a:t>Breach of Contract</a:t>
            </a:r>
            <a:r>
              <a:rPr lang="fr-FR" sz="3200" smtClean="0"/>
              <a:t/>
            </a:r>
            <a:br>
              <a:rPr lang="fr-FR" sz="3200" smtClean="0"/>
            </a:br>
            <a:endParaRPr lang="fr-FR" sz="3200" smtClean="0"/>
          </a:p>
        </p:txBody>
      </p:sp>
      <p:sp>
        <p:nvSpPr>
          <p:cNvPr id="26627" name="عنصر نائب للمحتوى 2"/>
          <p:cNvSpPr>
            <a:spLocks noGrp="1"/>
          </p:cNvSpPr>
          <p:nvPr>
            <p:ph idx="1"/>
          </p:nvPr>
        </p:nvSpPr>
        <p:spPr/>
        <p:txBody>
          <a:bodyPr/>
          <a:lstStyle/>
          <a:p>
            <a:pPr algn="just" rtl="0"/>
            <a:r>
              <a:rPr lang="en-US" smtClean="0"/>
              <a:t>This very common legal English term means to break a contract by not following the conditions you agreed to when making it. You can</a:t>
            </a:r>
            <a:r>
              <a:rPr lang="en-US" b="1" smtClean="0"/>
              <a:t> breach</a:t>
            </a:r>
            <a:r>
              <a:rPr lang="en-US" smtClean="0"/>
              <a:t> a </a:t>
            </a:r>
            <a:r>
              <a:rPr lang="en-US" b="1" smtClean="0"/>
              <a:t>contract</a:t>
            </a:r>
            <a:r>
              <a:rPr lang="en-US" smtClean="0"/>
              <a:t> or be in </a:t>
            </a:r>
            <a:r>
              <a:rPr lang="en-US" b="1" smtClean="0"/>
              <a:t>breach of contract</a:t>
            </a:r>
            <a:r>
              <a:rPr lang="en-US" smtClean="0"/>
              <a:t>. An employer would be in </a:t>
            </a:r>
            <a:r>
              <a:rPr lang="en-US" b="1" smtClean="0"/>
              <a:t>breach</a:t>
            </a:r>
            <a:r>
              <a:rPr lang="en-US" smtClean="0"/>
              <a:t> if they did not pay a contracted employee for work he or she had done. </a:t>
            </a:r>
            <a:endParaRPr lang="fr-FR" smtClean="0"/>
          </a:p>
        </p:txBody>
      </p:sp>
      <p:sp>
        <p:nvSpPr>
          <p:cNvPr id="26628" name="عنصر نائب لرقم الشريحة 3"/>
          <p:cNvSpPr>
            <a:spLocks noGrp="1"/>
          </p:cNvSpPr>
          <p:nvPr>
            <p:ph type="sldNum" sz="quarter" idx="11"/>
          </p:nvPr>
        </p:nvSpPr>
        <p:spPr>
          <a:noFill/>
        </p:spPr>
        <p:txBody>
          <a:bodyPr/>
          <a:lstStyle/>
          <a:p>
            <a:fld id="{27097D97-FE17-4B6C-BEB9-0DA031E4CF63}" type="slidenum">
              <a:rPr lang="en-US" smtClean="0"/>
              <a:pPr/>
              <a:t>24</a:t>
            </a:fld>
            <a:endParaRPr lang="fr-FR" smtClean="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وان 1"/>
          <p:cNvSpPr>
            <a:spLocks noGrp="1"/>
          </p:cNvSpPr>
          <p:nvPr>
            <p:ph type="title"/>
          </p:nvPr>
        </p:nvSpPr>
        <p:spPr>
          <a:xfrm>
            <a:off x="457200" y="533400"/>
            <a:ext cx="8229600" cy="1371600"/>
          </a:xfrm>
        </p:spPr>
        <p:txBody>
          <a:bodyPr/>
          <a:lstStyle/>
          <a:p>
            <a:pPr algn="ctr"/>
            <a:r>
              <a:rPr lang="fr-FR" sz="3200" b="1" smtClean="0">
                <a:solidFill>
                  <a:srgbClr val="FF0000"/>
                </a:solidFill>
              </a:rPr>
              <a:t>Breach of Contract</a:t>
            </a:r>
            <a:r>
              <a:rPr lang="fr-FR" sz="2400" smtClean="0"/>
              <a:t/>
            </a:r>
            <a:br>
              <a:rPr lang="fr-FR" sz="2400" smtClean="0"/>
            </a:br>
            <a:endParaRPr lang="fr-FR" sz="3200" smtClean="0"/>
          </a:p>
        </p:txBody>
      </p:sp>
      <p:sp>
        <p:nvSpPr>
          <p:cNvPr id="27651" name="عنصر نائب للمحتوى 2"/>
          <p:cNvSpPr>
            <a:spLocks noGrp="1"/>
          </p:cNvSpPr>
          <p:nvPr>
            <p:ph idx="1"/>
          </p:nvPr>
        </p:nvSpPr>
        <p:spPr/>
        <p:txBody>
          <a:bodyPr/>
          <a:lstStyle/>
          <a:p>
            <a:pPr algn="just" rtl="0"/>
            <a:r>
              <a:rPr lang="en-US" smtClean="0"/>
              <a:t>An employee would be in </a:t>
            </a:r>
            <a:r>
              <a:rPr lang="en-US" b="1" smtClean="0"/>
              <a:t>breach</a:t>
            </a:r>
            <a:r>
              <a:rPr lang="en-US" smtClean="0"/>
              <a:t> if they left a job without working the period they have agreed to do after giving notice, that is telling their boss they are leaving. You can breach other things apart from contract such as copyright or human rights. </a:t>
            </a:r>
            <a:endParaRPr lang="fr-FR" smtClean="0"/>
          </a:p>
        </p:txBody>
      </p:sp>
      <p:sp>
        <p:nvSpPr>
          <p:cNvPr id="27652" name="عنصر نائب لرقم الشريحة 3"/>
          <p:cNvSpPr>
            <a:spLocks noGrp="1"/>
          </p:cNvSpPr>
          <p:nvPr>
            <p:ph type="sldNum" sz="quarter" idx="11"/>
          </p:nvPr>
        </p:nvSpPr>
        <p:spPr>
          <a:noFill/>
        </p:spPr>
        <p:txBody>
          <a:bodyPr/>
          <a:lstStyle/>
          <a:p>
            <a:fld id="{F7608F2D-82D3-4AE9-B2AA-2DBF6CF41986}" type="slidenum">
              <a:rPr lang="en-US" smtClean="0"/>
              <a:pPr/>
              <a:t>25</a:t>
            </a:fld>
            <a:endParaRPr lang="fr-FR" smtClean="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وان 1"/>
          <p:cNvSpPr>
            <a:spLocks noGrp="1"/>
          </p:cNvSpPr>
          <p:nvPr>
            <p:ph type="title"/>
          </p:nvPr>
        </p:nvSpPr>
        <p:spPr/>
        <p:txBody>
          <a:bodyPr/>
          <a:lstStyle/>
          <a:p>
            <a:pPr algn="ctr"/>
            <a:r>
              <a:rPr lang="fr-FR" b="1" smtClean="0">
                <a:solidFill>
                  <a:srgbClr val="FF0000"/>
                </a:solidFill>
              </a:rPr>
              <a:t>Breach of Contract</a:t>
            </a:r>
            <a:endParaRPr lang="fr-FR" smtClean="0"/>
          </a:p>
        </p:txBody>
      </p:sp>
      <p:sp>
        <p:nvSpPr>
          <p:cNvPr id="28675" name="عنصر نائب لرقم الشريحة 3"/>
          <p:cNvSpPr>
            <a:spLocks noGrp="1"/>
          </p:cNvSpPr>
          <p:nvPr>
            <p:ph type="sldNum" sz="quarter" idx="11"/>
          </p:nvPr>
        </p:nvSpPr>
        <p:spPr>
          <a:noFill/>
        </p:spPr>
        <p:txBody>
          <a:bodyPr/>
          <a:lstStyle/>
          <a:p>
            <a:fld id="{2A4FAC1D-A47F-423E-94A2-A267CA04B971}" type="slidenum">
              <a:rPr lang="en-US" smtClean="0"/>
              <a:pPr/>
              <a:t>26</a:t>
            </a:fld>
            <a:endParaRPr lang="fr-FR" smtClean="0"/>
          </a:p>
        </p:txBody>
      </p:sp>
      <p:sp>
        <p:nvSpPr>
          <p:cNvPr id="28676" name="Espace réservé du contenu 4"/>
          <p:cNvSpPr>
            <a:spLocks noGrp="1"/>
          </p:cNvSpPr>
          <p:nvPr>
            <p:ph idx="1"/>
          </p:nvPr>
        </p:nvSpPr>
        <p:spPr/>
        <p:txBody>
          <a:bodyPr/>
          <a:lstStyle/>
          <a:p>
            <a:pPr algn="just" rtl="0"/>
            <a:r>
              <a:rPr lang="en-US" smtClean="0"/>
              <a:t>But usually other words are used for different areas: infringe for copyright; violate for human rights. You can check this out using a legal English dictionary, or Google if you want to see which term is used most frequently.</a:t>
            </a:r>
            <a:endParaRPr lang="fr-FR" smtClean="0"/>
          </a:p>
          <a:p>
            <a:endParaRPr lang="fr-FR" smtClean="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وان 1"/>
          <p:cNvSpPr>
            <a:spLocks noGrp="1"/>
          </p:cNvSpPr>
          <p:nvPr>
            <p:ph type="title"/>
          </p:nvPr>
        </p:nvSpPr>
        <p:spPr/>
        <p:txBody>
          <a:bodyPr/>
          <a:lstStyle/>
          <a:p>
            <a:pPr algn="ctr"/>
            <a:r>
              <a:rPr lang="ar-DZ" sz="3200" b="1" smtClean="0"/>
              <a:t>الفرع الثاني :  ضرورة تحلي الباحث بنزعة التفكير العلمي</a:t>
            </a:r>
            <a:endParaRPr lang="fr-FR" sz="3200" smtClean="0"/>
          </a:p>
        </p:txBody>
      </p:sp>
      <p:sp>
        <p:nvSpPr>
          <p:cNvPr id="29699" name="عنصر نائب للمحتوى 2"/>
          <p:cNvSpPr>
            <a:spLocks noGrp="1"/>
          </p:cNvSpPr>
          <p:nvPr>
            <p:ph idx="1"/>
          </p:nvPr>
        </p:nvSpPr>
        <p:spPr/>
        <p:txBody>
          <a:bodyPr/>
          <a:lstStyle/>
          <a:p>
            <a:r>
              <a:rPr lang="ar-DZ" smtClean="0"/>
              <a:t>ب ــــــــــــــ  مدى اهتمام السلطات بمجال البحث العلمي من حيث التقييد أو التعاون الايجابي . </a:t>
            </a:r>
            <a:endParaRPr lang="fr-FR" smtClean="0"/>
          </a:p>
          <a:p>
            <a:r>
              <a:rPr lang="ar-DZ" smtClean="0"/>
              <a:t>  يدخل في هذه النقطة مسالة التمويل و إعطاء الأهمية  اللازمة للاستفادة من نتائج البحث العلمي على  ارض الواقع  ، فيما يخص تمويل البحث العلمي في الجزائر نكون من الجاحدين إذا لم نعترف بتمويل مشاريع البحث العلمي لكن من حيث من حيث ايلاء الأهمية  الواجبة للاستفادة من نتائجه فقد لا نجد لها أثرا و هذا الأمر يحول الجامعة إلى مجرد مراكز للتلقين لا </a:t>
            </a:r>
            <a:endParaRPr lang="fr-FR" smtClean="0"/>
          </a:p>
        </p:txBody>
      </p:sp>
      <p:sp>
        <p:nvSpPr>
          <p:cNvPr id="29700" name="عنصر نائب لرقم الشريحة 3"/>
          <p:cNvSpPr>
            <a:spLocks noGrp="1"/>
          </p:cNvSpPr>
          <p:nvPr>
            <p:ph type="sldNum" sz="quarter" idx="11"/>
          </p:nvPr>
        </p:nvSpPr>
        <p:spPr>
          <a:noFill/>
        </p:spPr>
        <p:txBody>
          <a:bodyPr/>
          <a:lstStyle/>
          <a:p>
            <a:fld id="{19A88872-6B7D-4313-B2AD-21C6C24D83E2}" type="slidenum">
              <a:rPr lang="en-US" smtClean="0"/>
              <a:pPr/>
              <a:t>27</a:t>
            </a:fld>
            <a:endParaRPr lang="fr-FR" smtClean="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عنوان 1"/>
          <p:cNvSpPr>
            <a:spLocks noGrp="1"/>
          </p:cNvSpPr>
          <p:nvPr>
            <p:ph type="title"/>
          </p:nvPr>
        </p:nvSpPr>
        <p:spPr/>
        <p:txBody>
          <a:bodyPr/>
          <a:lstStyle/>
          <a:p>
            <a:pPr algn="ctr"/>
            <a:r>
              <a:rPr lang="ar-DZ" sz="3200" b="1" smtClean="0"/>
              <a:t>الفرع الثاني :  ضرورة تحلي الباحث بنزعة التفكير العلمي</a:t>
            </a:r>
            <a:endParaRPr lang="fr-FR" sz="3200" smtClean="0"/>
          </a:p>
        </p:txBody>
      </p:sp>
      <p:sp>
        <p:nvSpPr>
          <p:cNvPr id="30723" name="عنصر نائب للمحتوى 2"/>
          <p:cNvSpPr>
            <a:spLocks noGrp="1"/>
          </p:cNvSpPr>
          <p:nvPr>
            <p:ph idx="1"/>
          </p:nvPr>
        </p:nvSpPr>
        <p:spPr/>
        <p:txBody>
          <a:bodyPr/>
          <a:lstStyle/>
          <a:p>
            <a:r>
              <a:rPr lang="ar-DZ" smtClean="0"/>
              <a:t>أكثر ، و هذا من خلال تهميش نخبها و عدم الاستفادة من مختلف النتائج و التوصيات التي تصدر عن عديد مشاريع البحث و كذا التظاهرات العلمية أو المذكرات و أطروحات الدكتوراه في مختلف التخصصات ، في حين نجد الدول المتقدمة الجامعات هي القلب النابض و المحرك الأساسي لنهضتها و تقدمها في كل القطاعات ، إن حالة كهاته تعتبر كتسوية رضائية  شكلية لموضوع البحث العلمي الذي يستحوذ على تغطية مالية هامة ، غير أن الاستفادة الحقيقية  من مخرجات </a:t>
            </a:r>
            <a:endParaRPr lang="fr-FR" smtClean="0"/>
          </a:p>
        </p:txBody>
      </p:sp>
      <p:sp>
        <p:nvSpPr>
          <p:cNvPr id="30724" name="عنصر نائب لرقم الشريحة 3"/>
          <p:cNvSpPr>
            <a:spLocks noGrp="1"/>
          </p:cNvSpPr>
          <p:nvPr>
            <p:ph type="sldNum" sz="quarter" idx="11"/>
          </p:nvPr>
        </p:nvSpPr>
        <p:spPr>
          <a:noFill/>
        </p:spPr>
        <p:txBody>
          <a:bodyPr/>
          <a:lstStyle/>
          <a:p>
            <a:fld id="{BA6DA134-BE49-43DC-8ACF-71A2C9C7197F}" type="slidenum">
              <a:rPr lang="en-US" smtClean="0"/>
              <a:pPr/>
              <a:t>28</a:t>
            </a:fld>
            <a:endParaRPr lang="fr-FR" smtClean="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وان 1"/>
          <p:cNvSpPr>
            <a:spLocks noGrp="1"/>
          </p:cNvSpPr>
          <p:nvPr>
            <p:ph type="title"/>
          </p:nvPr>
        </p:nvSpPr>
        <p:spPr/>
        <p:txBody>
          <a:bodyPr/>
          <a:lstStyle/>
          <a:p>
            <a:pPr algn="ctr"/>
            <a:r>
              <a:rPr lang="ar-DZ" sz="3200" b="1" smtClean="0"/>
              <a:t>الفرع الثاني :  ضرورة تحلي الباحث بنزعة التفكير العلمي</a:t>
            </a:r>
            <a:endParaRPr lang="fr-FR" sz="3200" smtClean="0"/>
          </a:p>
        </p:txBody>
      </p:sp>
      <p:sp>
        <p:nvSpPr>
          <p:cNvPr id="31747" name="عنصر نائب للمحتوى 2"/>
          <p:cNvSpPr>
            <a:spLocks noGrp="1"/>
          </p:cNvSpPr>
          <p:nvPr>
            <p:ph idx="1"/>
          </p:nvPr>
        </p:nvSpPr>
        <p:spPr/>
        <p:txBody>
          <a:bodyPr/>
          <a:lstStyle/>
          <a:p>
            <a:r>
              <a:rPr lang="ar-DZ" smtClean="0"/>
              <a:t>البحث العلمي تبقى بعيدة كل البعد عما هو سائد في الدول التي تسعى إلى التطور ، و هذا الأمر مرده إلى الانفصال  الكبير ما بين الجامعة و المحيط الاجتماعي و الاقتصادي و الافتقار إلى الآليات و الروابط القانونية و السياسية و المتمثلة في وضع الجامعة في مكانتها الطلائعية كمؤسسة رائدة عملا لا قولا في كل مجالات الحياة في الدولة في إطار الحرية الأكاديمية بان تشارك بالأولوية في إدارة الشأن العام و تستشار في القضايا المصيرية للأمة و أن يرجح رأيها باعتبار ما </a:t>
            </a:r>
            <a:r>
              <a:rPr lang="ar-SA" sz="1600" smtClean="0"/>
              <a:t>البند رقم 3  من ميثاق  الأخلاقيات والآداب الجامعية  تحت عنوان المسؤولية و الكفاءة </a:t>
            </a:r>
            <a:endParaRPr lang="fr-FR" sz="1600" smtClean="0"/>
          </a:p>
          <a:p>
            <a:endParaRPr lang="fr-FR" smtClean="0"/>
          </a:p>
        </p:txBody>
      </p:sp>
      <p:sp>
        <p:nvSpPr>
          <p:cNvPr id="31748" name="عنصر نائب لرقم الشريحة 3"/>
          <p:cNvSpPr>
            <a:spLocks noGrp="1"/>
          </p:cNvSpPr>
          <p:nvPr>
            <p:ph type="sldNum" sz="quarter" idx="11"/>
          </p:nvPr>
        </p:nvSpPr>
        <p:spPr>
          <a:noFill/>
        </p:spPr>
        <p:txBody>
          <a:bodyPr/>
          <a:lstStyle/>
          <a:p>
            <a:fld id="{35D98EFB-99F0-40E2-9B0A-385B06D9513C}" type="slidenum">
              <a:rPr lang="en-US" smtClean="0"/>
              <a:pPr/>
              <a:t>29</a:t>
            </a:fld>
            <a:endParaRPr lang="fr-FR" smtClean="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u numéro de diapositive 4"/>
          <p:cNvSpPr>
            <a:spLocks noGrp="1"/>
          </p:cNvSpPr>
          <p:nvPr>
            <p:ph type="sldNum" sz="quarter" idx="11"/>
          </p:nvPr>
        </p:nvSpPr>
        <p:spPr>
          <a:noFill/>
        </p:spPr>
        <p:txBody>
          <a:bodyPr/>
          <a:lstStyle/>
          <a:p>
            <a:fld id="{09B8FB48-0CBE-4761-832D-2545F2DB6D3A}" type="slidenum">
              <a:rPr lang="ar-SA" smtClean="0"/>
              <a:pPr/>
              <a:t>3</a:t>
            </a:fld>
            <a:endParaRPr lang="fr-FR" smtClean="0"/>
          </a:p>
        </p:txBody>
      </p:sp>
      <p:sp>
        <p:nvSpPr>
          <p:cNvPr id="5123" name="Rectangle 2"/>
          <p:cNvSpPr>
            <a:spLocks noGrp="1" noChangeArrowheads="1"/>
          </p:cNvSpPr>
          <p:nvPr>
            <p:ph type="title"/>
          </p:nvPr>
        </p:nvSpPr>
        <p:spPr>
          <a:xfrm>
            <a:off x="381000" y="-457200"/>
            <a:ext cx="8153400" cy="1371600"/>
          </a:xfrm>
        </p:spPr>
        <p:txBody>
          <a:bodyPr/>
          <a:lstStyle/>
          <a:p>
            <a:pPr algn="ctr" eaLnBrk="1" hangingPunct="1"/>
            <a:r>
              <a:rPr lang="en-US" b="1" smtClean="0">
                <a:solidFill>
                  <a:srgbClr val="FF3300"/>
                </a:solidFill>
                <a:latin typeface="Algerian" pitchFamily="82" charset="0"/>
              </a:rPr>
              <a:t>LEGAL DEFINITIONS</a:t>
            </a:r>
            <a:endParaRPr lang="ar-SA" b="1" smtClean="0">
              <a:solidFill>
                <a:srgbClr val="FF3300"/>
              </a:solidFill>
              <a:latin typeface="Algerian" pitchFamily="82" charset="0"/>
            </a:endParaRPr>
          </a:p>
        </p:txBody>
      </p:sp>
      <p:sp>
        <p:nvSpPr>
          <p:cNvPr id="5124" name="Rectangle 3"/>
          <p:cNvSpPr>
            <a:spLocks noGrp="1" noChangeArrowheads="1"/>
          </p:cNvSpPr>
          <p:nvPr>
            <p:ph type="body" idx="1"/>
          </p:nvPr>
        </p:nvSpPr>
        <p:spPr>
          <a:xfrm>
            <a:off x="304800" y="1066800"/>
            <a:ext cx="8610600" cy="9601200"/>
          </a:xfrm>
        </p:spPr>
        <p:txBody>
          <a:bodyPr/>
          <a:lstStyle/>
          <a:p>
            <a:pPr algn="l"/>
            <a:r>
              <a:rPr lang="en-US" sz="2800" b="1" smtClean="0"/>
              <a:t>ADLITEM</a:t>
            </a:r>
          </a:p>
          <a:p>
            <a:pPr algn="l"/>
            <a:r>
              <a:rPr lang="en-US" smtClean="0"/>
              <a:t>A Latin term meaning for the purposes of the lawsuit. For example, a guardian ad litem is a person appointed by the court to protect the interests of a minor or legally incompetent person in a lawsuit.</a:t>
            </a:r>
            <a:endParaRPr lang="fr-FR" smtClean="0"/>
          </a:p>
          <a:p>
            <a:r>
              <a:rPr lang="ar-SA" smtClean="0"/>
              <a:t>آد ليتم- أهداف الدعوى القضائية : مصطلح قانوني يعني لأجل أهداف الدعوة، مثلا  الشخص المعين من طرف المحكم</a:t>
            </a:r>
            <a:r>
              <a:rPr lang="ar-DZ" smtClean="0"/>
              <a:t>ة</a:t>
            </a:r>
            <a:r>
              <a:rPr lang="ar-SA" smtClean="0"/>
              <a:t> لحماية مصالح الشخص القاصر أو الشخص غير المؤهل قانونيًا في دعوى قضائية.</a:t>
            </a:r>
            <a:endParaRPr lang="fr-FR" smtClean="0"/>
          </a:p>
          <a:p>
            <a:pPr algn="l"/>
            <a:endParaRPr lang="ar-DZ" sz="2000" b="1" smtClean="0"/>
          </a:p>
        </p:txBody>
      </p:sp>
      <p:pic>
        <p:nvPicPr>
          <p:cNvPr id="5125" name="Picture 6" descr="taibi02"/>
          <p:cNvPicPr>
            <a:picLocks noChangeAspect="1" noChangeArrowheads="1"/>
          </p:cNvPicPr>
          <p:nvPr/>
        </p:nvPicPr>
        <p:blipFill>
          <a:blip r:embed="rId3" cstate="print"/>
          <a:srcRect/>
          <a:stretch>
            <a:fillRect/>
          </a:stretch>
        </p:blipFill>
        <p:spPr bwMode="auto">
          <a:xfrm>
            <a:off x="-1752600" y="9753600"/>
            <a:ext cx="1152525" cy="14287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وان 1"/>
          <p:cNvSpPr>
            <a:spLocks noGrp="1"/>
          </p:cNvSpPr>
          <p:nvPr>
            <p:ph type="title"/>
          </p:nvPr>
        </p:nvSpPr>
        <p:spPr>
          <a:xfrm>
            <a:off x="457200" y="381000"/>
            <a:ext cx="8229600" cy="1371600"/>
          </a:xfrm>
        </p:spPr>
        <p:txBody>
          <a:bodyPr/>
          <a:lstStyle/>
          <a:p>
            <a:pPr algn="ctr"/>
            <a:r>
              <a:rPr lang="ar-DZ" sz="3200" b="1" smtClean="0"/>
              <a:t>الفرع الثاني :  ضرورة تحلي الباحث بنزعة التفكير العلمي</a:t>
            </a:r>
            <a:endParaRPr lang="fr-FR" sz="3200" smtClean="0"/>
          </a:p>
        </p:txBody>
      </p:sp>
      <p:sp>
        <p:nvSpPr>
          <p:cNvPr id="32771" name="عنصر نائب للمحتوى 2"/>
          <p:cNvSpPr>
            <a:spLocks noGrp="1"/>
          </p:cNvSpPr>
          <p:nvPr>
            <p:ph idx="1"/>
          </p:nvPr>
        </p:nvSpPr>
        <p:spPr/>
        <p:txBody>
          <a:bodyPr/>
          <a:lstStyle/>
          <a:p>
            <a:r>
              <a:rPr lang="ar-DZ" smtClean="0"/>
              <a:t>تضمه من كفاءات عالية في كل الميادين و ذلك من خلال ربط و تكامل أوصال البحث العلمي بالواقع كما يمثله الرسم التوضيحي التالي: </a:t>
            </a:r>
            <a:endParaRPr lang="fr-FR" smtClean="0"/>
          </a:p>
          <a:p>
            <a:endParaRPr lang="fr-FR" smtClean="0"/>
          </a:p>
        </p:txBody>
      </p:sp>
      <p:sp>
        <p:nvSpPr>
          <p:cNvPr id="32772" name="عنصر نائب لرقم الشريحة 3"/>
          <p:cNvSpPr>
            <a:spLocks noGrp="1"/>
          </p:cNvSpPr>
          <p:nvPr>
            <p:ph type="sldNum" sz="quarter" idx="11"/>
          </p:nvPr>
        </p:nvSpPr>
        <p:spPr>
          <a:noFill/>
        </p:spPr>
        <p:txBody>
          <a:bodyPr/>
          <a:lstStyle/>
          <a:p>
            <a:fld id="{0580A4E1-6F9C-411C-9E1C-9734726C809D}" type="slidenum">
              <a:rPr lang="en-US" smtClean="0"/>
              <a:pPr/>
              <a:t>30</a:t>
            </a:fld>
            <a:endParaRPr lang="fr-FR" smtClean="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عنوان 1"/>
          <p:cNvSpPr>
            <a:spLocks noGrp="1"/>
          </p:cNvSpPr>
          <p:nvPr>
            <p:ph type="title"/>
          </p:nvPr>
        </p:nvSpPr>
        <p:spPr/>
        <p:txBody>
          <a:bodyPr/>
          <a:lstStyle/>
          <a:p>
            <a:pPr algn="ctr"/>
            <a:r>
              <a:rPr lang="ar-DZ" smtClean="0"/>
              <a:t>مخطط مكنة البحث العلمي الفعال</a:t>
            </a:r>
            <a:endParaRPr lang="fr-FR" smtClean="0"/>
          </a:p>
        </p:txBody>
      </p:sp>
      <p:graphicFrame>
        <p:nvGraphicFramePr>
          <p:cNvPr id="5" name="عنصر نائب للمحتوى 4"/>
          <p:cNvGraphicFramePr>
            <a:graphicFrameLocks noGrp="1"/>
          </p:cNvGraphicFramePr>
          <p:nvPr>
            <p:ph idx="1"/>
          </p:nvPr>
        </p:nvGraphicFramePr>
        <p:xfrm>
          <a:off x="457200" y="1981200"/>
          <a:ext cx="8229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3796" name="عنصر نائب لرقم الشريحة 3"/>
          <p:cNvSpPr>
            <a:spLocks noGrp="1"/>
          </p:cNvSpPr>
          <p:nvPr>
            <p:ph type="sldNum" sz="quarter" idx="11"/>
          </p:nvPr>
        </p:nvSpPr>
        <p:spPr>
          <a:noFill/>
        </p:spPr>
        <p:txBody>
          <a:bodyPr/>
          <a:lstStyle/>
          <a:p>
            <a:fld id="{A1D9B521-7DBB-4BF2-B7E8-3AC8A2A1FEFC}" type="slidenum">
              <a:rPr lang="en-US" smtClean="0"/>
              <a:pPr/>
              <a:t>31</a:t>
            </a:fld>
            <a:endParaRPr lang="fr-FR" smtClean="0"/>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وان 1"/>
          <p:cNvSpPr>
            <a:spLocks noGrp="1"/>
          </p:cNvSpPr>
          <p:nvPr>
            <p:ph type="title"/>
          </p:nvPr>
        </p:nvSpPr>
        <p:spPr/>
        <p:txBody>
          <a:bodyPr/>
          <a:lstStyle/>
          <a:p>
            <a:endParaRPr lang="fr-FR" smtClean="0"/>
          </a:p>
        </p:txBody>
      </p:sp>
      <p:sp>
        <p:nvSpPr>
          <p:cNvPr id="34819" name="عنصر نائب للمحتوى 2"/>
          <p:cNvSpPr>
            <a:spLocks noGrp="1"/>
          </p:cNvSpPr>
          <p:nvPr>
            <p:ph idx="1"/>
          </p:nvPr>
        </p:nvSpPr>
        <p:spPr/>
        <p:txBody>
          <a:bodyPr/>
          <a:lstStyle/>
          <a:p>
            <a:r>
              <a:rPr lang="ar-DZ" smtClean="0"/>
              <a:t>ج ـــــــــــــــ القيادة السيئة للبحث العلمي :</a:t>
            </a:r>
            <a:endParaRPr lang="fr-FR" smtClean="0"/>
          </a:p>
          <a:p>
            <a:r>
              <a:rPr lang="ar-DZ" smtClean="0"/>
              <a:t>يدخل في هذه المسالة موضوع السرقات العلمية التي تقسم إلى سرقات علمية تجاه الآخرين و هو ما يعرف بمصطلح  </a:t>
            </a:r>
            <a:r>
              <a:rPr lang="fr-FR" smtClean="0"/>
              <a:t>plagiarism</a:t>
            </a:r>
            <a:r>
              <a:rPr lang="ar-DZ" smtClean="0"/>
              <a:t> و يرمز له ب </a:t>
            </a:r>
            <a:r>
              <a:rPr lang="fr-FR" smtClean="0"/>
              <a:t>FFP</a:t>
            </a:r>
            <a:r>
              <a:rPr lang="ar-DZ" smtClean="0"/>
              <a:t> و أخرى سرقات علمية ذاتية أي إعادة استعمال بعض البحوث من طرف نفس الباحث في مناسبات مختلفة  و يرمز له ب </a:t>
            </a:r>
            <a:r>
              <a:rPr lang="fr-FR" smtClean="0"/>
              <a:t>QRP</a:t>
            </a:r>
            <a:r>
              <a:rPr lang="ar-DZ" smtClean="0"/>
              <a:t> .</a:t>
            </a:r>
            <a:endParaRPr lang="fr-FR" smtClean="0"/>
          </a:p>
          <a:p>
            <a:endParaRPr lang="fr-FR" smtClean="0"/>
          </a:p>
        </p:txBody>
      </p:sp>
      <p:sp>
        <p:nvSpPr>
          <p:cNvPr id="34820" name="عنصر نائب لرقم الشريحة 3"/>
          <p:cNvSpPr>
            <a:spLocks noGrp="1"/>
          </p:cNvSpPr>
          <p:nvPr>
            <p:ph type="sldNum" sz="quarter" idx="11"/>
          </p:nvPr>
        </p:nvSpPr>
        <p:spPr>
          <a:noFill/>
        </p:spPr>
        <p:txBody>
          <a:bodyPr/>
          <a:lstStyle/>
          <a:p>
            <a:fld id="{7C7C4E6A-7692-4C72-B753-1FFECA6A8D99}" type="slidenum">
              <a:rPr lang="en-US" smtClean="0"/>
              <a:pPr/>
              <a:t>32</a:t>
            </a:fld>
            <a:endParaRPr lang="fr-FR" smtClean="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وان 1"/>
          <p:cNvSpPr>
            <a:spLocks noGrp="1"/>
          </p:cNvSpPr>
          <p:nvPr>
            <p:ph type="title"/>
          </p:nvPr>
        </p:nvSpPr>
        <p:spPr/>
        <p:txBody>
          <a:bodyPr/>
          <a:lstStyle/>
          <a:p>
            <a:endParaRPr lang="fr-FR" smtClean="0"/>
          </a:p>
        </p:txBody>
      </p:sp>
      <p:sp>
        <p:nvSpPr>
          <p:cNvPr id="35843" name="عنصر نائب للمحتوى 2"/>
          <p:cNvSpPr>
            <a:spLocks noGrp="1"/>
          </p:cNvSpPr>
          <p:nvPr>
            <p:ph idx="1"/>
          </p:nvPr>
        </p:nvSpPr>
        <p:spPr/>
        <p:txBody>
          <a:bodyPr/>
          <a:lstStyle/>
          <a:p>
            <a:r>
              <a:rPr lang="ar-DZ" smtClean="0"/>
              <a:t>د ــــ مواصلة سيرورة البحث العلمي .</a:t>
            </a:r>
            <a:endParaRPr lang="fr-FR" smtClean="0"/>
          </a:p>
          <a:p>
            <a:r>
              <a:rPr lang="ar-DZ" smtClean="0"/>
              <a:t>يعتبر اتصال مسيرة البحث العلمي امرا بديهيا في البحث العلمي و هو ما يعبر عنه بالعبارة الشهيرة ان مجال البحث هو نهاية الأوائل بداية الأواخر.</a:t>
            </a:r>
            <a:endParaRPr lang="fr-FR" smtClean="0"/>
          </a:p>
          <a:p>
            <a:endParaRPr lang="fr-FR" smtClean="0"/>
          </a:p>
        </p:txBody>
      </p:sp>
      <p:sp>
        <p:nvSpPr>
          <p:cNvPr id="35844" name="عنصر نائب لرقم الشريحة 3"/>
          <p:cNvSpPr>
            <a:spLocks noGrp="1"/>
          </p:cNvSpPr>
          <p:nvPr>
            <p:ph type="sldNum" sz="quarter" idx="11"/>
          </p:nvPr>
        </p:nvSpPr>
        <p:spPr>
          <a:noFill/>
        </p:spPr>
        <p:txBody>
          <a:bodyPr/>
          <a:lstStyle/>
          <a:p>
            <a:fld id="{3FA9D1AD-09C4-47CD-A52A-D64018E3E532}" type="slidenum">
              <a:rPr lang="en-US" smtClean="0"/>
              <a:pPr/>
              <a:t>33</a:t>
            </a:fld>
            <a:endParaRPr lang="fr-FR" smtClean="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وان 1"/>
          <p:cNvSpPr>
            <a:spLocks noGrp="1"/>
          </p:cNvSpPr>
          <p:nvPr>
            <p:ph type="title"/>
          </p:nvPr>
        </p:nvSpPr>
        <p:spPr/>
        <p:txBody>
          <a:bodyPr/>
          <a:lstStyle/>
          <a:p>
            <a:pPr algn="ctr"/>
            <a:r>
              <a:rPr lang="ar-DZ" sz="3200" b="1" smtClean="0"/>
              <a:t>المبحث الثاني : صفات البحث العلمي السليم</a:t>
            </a:r>
            <a:r>
              <a:rPr lang="fr-FR" sz="3200" smtClean="0"/>
              <a:t/>
            </a:r>
            <a:br>
              <a:rPr lang="fr-FR" sz="3200" smtClean="0"/>
            </a:br>
            <a:endParaRPr lang="fr-FR" sz="3200" smtClean="0"/>
          </a:p>
        </p:txBody>
      </p:sp>
      <p:sp>
        <p:nvSpPr>
          <p:cNvPr id="36867" name="عنصر نائب للمحتوى 2"/>
          <p:cNvSpPr>
            <a:spLocks noGrp="1"/>
          </p:cNvSpPr>
          <p:nvPr>
            <p:ph idx="1"/>
          </p:nvPr>
        </p:nvSpPr>
        <p:spPr/>
        <p:txBody>
          <a:bodyPr/>
          <a:lstStyle/>
          <a:p>
            <a:r>
              <a:rPr lang="ar-DZ" smtClean="0"/>
              <a:t>يتميز البحث العلمي الجيد  بمميزات تحدد معالمه  يمكن أن نقسمها إلى صفات أخلاقية تأصيلية  </a:t>
            </a:r>
            <a:endParaRPr lang="fr-FR" smtClean="0"/>
          </a:p>
          <a:p>
            <a:r>
              <a:rPr lang="ar-DZ" smtClean="0"/>
              <a:t>(مطلب أول)،و صفات  تنظيمية (مطلب ثان). </a:t>
            </a:r>
            <a:endParaRPr lang="fr-FR" smtClean="0"/>
          </a:p>
          <a:p>
            <a:r>
              <a:rPr lang="ar-SA" b="1" smtClean="0"/>
              <a:t>المطلب  الأول:  الصفات الأخلاقية التأصيلية للبحث  العلمي</a:t>
            </a:r>
            <a:endParaRPr lang="fr-FR" b="1" smtClean="0"/>
          </a:p>
          <a:p>
            <a:r>
              <a:rPr lang="ar-SA" smtClean="0"/>
              <a:t> يفرض  منطق البحث العلمي مواصفات أخلاقية  تأصيلية على البحث غاية في الرقي و الرفعة و القداسة و ذلك نئيا به عن </a:t>
            </a:r>
            <a:endParaRPr lang="fr-FR" smtClean="0"/>
          </a:p>
        </p:txBody>
      </p:sp>
      <p:sp>
        <p:nvSpPr>
          <p:cNvPr id="36868" name="عنصر نائب لرقم الشريحة 3"/>
          <p:cNvSpPr>
            <a:spLocks noGrp="1"/>
          </p:cNvSpPr>
          <p:nvPr>
            <p:ph type="sldNum" sz="quarter" idx="11"/>
          </p:nvPr>
        </p:nvSpPr>
        <p:spPr>
          <a:noFill/>
        </p:spPr>
        <p:txBody>
          <a:bodyPr/>
          <a:lstStyle/>
          <a:p>
            <a:fld id="{697E55D1-F375-4AB2-87B0-39279F055838}" type="slidenum">
              <a:rPr lang="en-US" smtClean="0"/>
              <a:pPr/>
              <a:t>34</a:t>
            </a:fld>
            <a:endParaRPr lang="fr-FR" smtClean="0"/>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وان 1"/>
          <p:cNvSpPr>
            <a:spLocks noGrp="1"/>
          </p:cNvSpPr>
          <p:nvPr>
            <p:ph type="title"/>
          </p:nvPr>
        </p:nvSpPr>
        <p:spPr/>
        <p:txBody>
          <a:bodyPr/>
          <a:lstStyle/>
          <a:p>
            <a:pPr algn="ctr"/>
            <a:r>
              <a:rPr lang="ar-SA" sz="3200" b="1" smtClean="0"/>
              <a:t>الفرع الأول :(الأمانة العلمية)</a:t>
            </a:r>
            <a:r>
              <a:rPr lang="fr-FR" b="1" smtClean="0"/>
              <a:t/>
            </a:r>
            <a:br>
              <a:rPr lang="fr-FR" b="1" smtClean="0"/>
            </a:br>
            <a:endParaRPr lang="fr-FR" smtClean="0"/>
          </a:p>
        </p:txBody>
      </p:sp>
      <p:sp>
        <p:nvSpPr>
          <p:cNvPr id="37891" name="عنصر نائب للمحتوى 2"/>
          <p:cNvSpPr>
            <a:spLocks noGrp="1"/>
          </p:cNvSpPr>
          <p:nvPr>
            <p:ph idx="1"/>
          </p:nvPr>
        </p:nvSpPr>
        <p:spPr/>
        <p:txBody>
          <a:bodyPr/>
          <a:lstStyle/>
          <a:p>
            <a:r>
              <a:rPr lang="ar-SA" smtClean="0"/>
              <a:t>رذائل الأخلاق و حفظه من كل انزلاق و هذا من خلال مبدأ الأمانة العلمية (فرع أول) و التأصيل العلمي  (فرع ثان) . </a:t>
            </a:r>
            <a:endParaRPr lang="fr-FR" smtClean="0"/>
          </a:p>
          <a:p>
            <a:r>
              <a:rPr lang="ar-SA" b="1" smtClean="0"/>
              <a:t>الفرع الأول :(الأمانة العلمية)</a:t>
            </a:r>
            <a:r>
              <a:rPr lang="fr-FR" b="1" smtClean="0"/>
              <a:t/>
            </a:r>
            <a:br>
              <a:rPr lang="fr-FR" b="1" smtClean="0"/>
            </a:br>
            <a:r>
              <a:rPr lang="ar-SA" smtClean="0"/>
              <a:t> يتطلب البحث العلمي الجيد الالتزام الحرفي بالصفات الأكاديمية التالية:</a:t>
            </a:r>
            <a:endParaRPr lang="fr-FR" smtClean="0"/>
          </a:p>
          <a:p>
            <a:r>
              <a:rPr lang="fr-FR" smtClean="0"/>
              <a:t>-1 </a:t>
            </a:r>
            <a:r>
              <a:rPr lang="ar-SA" smtClean="0"/>
              <a:t>عند ذكر أفكار الغير  يجب الاعتراف بحق الشخص صاحب هذه الأفكار</a:t>
            </a:r>
            <a:r>
              <a:rPr lang="fr-FR" smtClean="0"/>
              <a:t> .</a:t>
            </a:r>
            <a:br>
              <a:rPr lang="fr-FR" smtClean="0"/>
            </a:br>
            <a:endParaRPr lang="fr-FR" smtClean="0"/>
          </a:p>
        </p:txBody>
      </p:sp>
      <p:sp>
        <p:nvSpPr>
          <p:cNvPr id="37892" name="عنصر نائب لرقم الشريحة 3"/>
          <p:cNvSpPr>
            <a:spLocks noGrp="1"/>
          </p:cNvSpPr>
          <p:nvPr>
            <p:ph type="sldNum" sz="quarter" idx="11"/>
          </p:nvPr>
        </p:nvSpPr>
        <p:spPr>
          <a:noFill/>
        </p:spPr>
        <p:txBody>
          <a:bodyPr/>
          <a:lstStyle/>
          <a:p>
            <a:fld id="{14609EC2-220E-4155-8105-50EA5C6F531B}" type="slidenum">
              <a:rPr lang="en-US" smtClean="0"/>
              <a:pPr/>
              <a:t>35</a:t>
            </a:fld>
            <a:endParaRPr lang="fr-FR" smtClean="0"/>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وان 1"/>
          <p:cNvSpPr>
            <a:spLocks noGrp="1"/>
          </p:cNvSpPr>
          <p:nvPr>
            <p:ph type="title"/>
          </p:nvPr>
        </p:nvSpPr>
        <p:spPr/>
        <p:txBody>
          <a:bodyPr/>
          <a:lstStyle/>
          <a:p>
            <a:endParaRPr lang="fr-FR" smtClean="0"/>
          </a:p>
        </p:txBody>
      </p:sp>
      <p:sp>
        <p:nvSpPr>
          <p:cNvPr id="38915" name="عنصر نائب للمحتوى 2"/>
          <p:cNvSpPr>
            <a:spLocks noGrp="1"/>
          </p:cNvSpPr>
          <p:nvPr>
            <p:ph idx="1"/>
          </p:nvPr>
        </p:nvSpPr>
        <p:spPr/>
        <p:txBody>
          <a:bodyPr/>
          <a:lstStyle/>
          <a:p>
            <a:r>
              <a:rPr lang="fr-FR" smtClean="0"/>
              <a:t>2 </a:t>
            </a:r>
            <a:r>
              <a:rPr lang="ar-SA" smtClean="0"/>
              <a:t>عند  ذكر أفكار الغير في متن البحث على أنه أسلوب الباحث نفسه يجب  الإشارة إلى صاحب هذه الأفكار</a:t>
            </a:r>
            <a:r>
              <a:rPr lang="fr-FR" smtClean="0"/>
              <a:t>.</a:t>
            </a:r>
            <a:r>
              <a:rPr lang="ar-SA" smtClean="0"/>
              <a:t> و إلا عد البحث خارجا عن إطار البحث العلمي أو سرقة علمية .</a:t>
            </a:r>
            <a:r>
              <a:rPr lang="fr-FR" smtClean="0"/>
              <a:t/>
            </a:r>
            <a:br>
              <a:rPr lang="fr-FR" smtClean="0"/>
            </a:br>
            <a:r>
              <a:rPr lang="ar-SA" smtClean="0"/>
              <a:t>عدم ذكر أسلوب الغير بالنص الحرفي دون الإشارة بشكل ما إلى أن هذا النقل هو نقل  حرفي .</a:t>
            </a:r>
            <a:r>
              <a:rPr lang="fr-FR" smtClean="0"/>
              <a:t/>
            </a:r>
            <a:br>
              <a:rPr lang="fr-FR" smtClean="0"/>
            </a:br>
            <a:r>
              <a:rPr lang="fr-FR" smtClean="0"/>
              <a:t>-4 </a:t>
            </a:r>
            <a:r>
              <a:rPr lang="ar-SA" smtClean="0"/>
              <a:t>الدقة في كتابة الهوامش بحيث يمكن التعرف على المصدر والتوصل إليه و ذلك بكل أمانة</a:t>
            </a:r>
            <a:r>
              <a:rPr lang="fr-FR" smtClean="0"/>
              <a:t>.</a:t>
            </a:r>
            <a:br>
              <a:rPr lang="fr-FR" smtClean="0"/>
            </a:br>
            <a:r>
              <a:rPr lang="ar-SA" smtClean="0"/>
              <a:t> </a:t>
            </a:r>
            <a:r>
              <a:rPr lang="ar-SA" sz="1600" smtClean="0"/>
              <a:t>أنظر البندين ا 5 و 6 من ميثاق أخلاقيات و آداب البحث العلمي  رحيم يونس العزاوي  ، مقدمة في منهج البحث العلمي دار دجلة –عمان-ط1-1427هـ-ص.29/30</a:t>
            </a:r>
            <a:endParaRPr lang="fr-FR" sz="1600" smtClean="0"/>
          </a:p>
          <a:p>
            <a:endParaRPr lang="fr-FR" smtClean="0"/>
          </a:p>
        </p:txBody>
      </p:sp>
      <p:sp>
        <p:nvSpPr>
          <p:cNvPr id="38916" name="عنصر نائب لرقم الشريحة 3"/>
          <p:cNvSpPr>
            <a:spLocks noGrp="1"/>
          </p:cNvSpPr>
          <p:nvPr>
            <p:ph type="sldNum" sz="quarter" idx="11"/>
          </p:nvPr>
        </p:nvSpPr>
        <p:spPr>
          <a:noFill/>
        </p:spPr>
        <p:txBody>
          <a:bodyPr/>
          <a:lstStyle/>
          <a:p>
            <a:fld id="{4B9F5675-488E-42CD-83D4-1A2BA8DB4EAC}" type="slidenum">
              <a:rPr lang="en-US" smtClean="0"/>
              <a:pPr/>
              <a:t>36</a:t>
            </a:fld>
            <a:endParaRPr lang="fr-FR" smtClean="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عنوان 1"/>
          <p:cNvSpPr>
            <a:spLocks noGrp="1"/>
          </p:cNvSpPr>
          <p:nvPr>
            <p:ph type="title"/>
          </p:nvPr>
        </p:nvSpPr>
        <p:spPr/>
        <p:txBody>
          <a:bodyPr/>
          <a:lstStyle/>
          <a:p>
            <a:endParaRPr lang="fr-FR" smtClean="0"/>
          </a:p>
        </p:txBody>
      </p:sp>
      <p:sp>
        <p:nvSpPr>
          <p:cNvPr id="39939" name="عنصر نائب للمحتوى 2"/>
          <p:cNvSpPr>
            <a:spLocks noGrp="1"/>
          </p:cNvSpPr>
          <p:nvPr>
            <p:ph idx="1"/>
          </p:nvPr>
        </p:nvSpPr>
        <p:spPr/>
        <p:txBody>
          <a:bodyPr/>
          <a:lstStyle/>
          <a:p>
            <a:r>
              <a:rPr lang="ar-SA" smtClean="0"/>
              <a:t>تفادي اجتزاء النصوص أو الأفكار أو  الانتصار و التحيز لبعض الأفكار دون حجج مقنعة  عند الاقتباس الحرفي أو عند نقل الأفكار</a:t>
            </a:r>
            <a:r>
              <a:rPr lang="fr-FR" smtClean="0"/>
              <a:t>.</a:t>
            </a:r>
            <a:br>
              <a:rPr lang="fr-FR" smtClean="0"/>
            </a:br>
            <a:r>
              <a:rPr lang="ar-SA" smtClean="0"/>
              <a:t>6 - هجر المراجع القديمة قدر الإمكان .</a:t>
            </a:r>
            <a:r>
              <a:rPr lang="fr-FR" smtClean="0"/>
              <a:t> </a:t>
            </a:r>
            <a:br>
              <a:rPr lang="fr-FR" smtClean="0"/>
            </a:br>
            <a:r>
              <a:rPr lang="ar-SA" smtClean="0"/>
              <a:t>7 - عدم ذكر مرجع في قائمة المراجع لم يتم الاستعانة به في البحث</a:t>
            </a:r>
            <a:r>
              <a:rPr lang="fr-FR" smtClean="0"/>
              <a:t> .</a:t>
            </a:r>
          </a:p>
        </p:txBody>
      </p:sp>
      <p:sp>
        <p:nvSpPr>
          <p:cNvPr id="39940" name="عنصر نائب لرقم الشريحة 3"/>
          <p:cNvSpPr>
            <a:spLocks noGrp="1"/>
          </p:cNvSpPr>
          <p:nvPr>
            <p:ph type="sldNum" sz="quarter" idx="11"/>
          </p:nvPr>
        </p:nvSpPr>
        <p:spPr>
          <a:noFill/>
        </p:spPr>
        <p:txBody>
          <a:bodyPr/>
          <a:lstStyle/>
          <a:p>
            <a:fld id="{6B94EC56-A434-4605-B2BE-6848F8024C03}" type="slidenum">
              <a:rPr lang="en-US" smtClean="0"/>
              <a:pPr/>
              <a:t>37</a:t>
            </a:fld>
            <a:endParaRPr lang="fr-FR" smtClean="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عنوان 1"/>
          <p:cNvSpPr>
            <a:spLocks noGrp="1"/>
          </p:cNvSpPr>
          <p:nvPr>
            <p:ph type="title"/>
          </p:nvPr>
        </p:nvSpPr>
        <p:spPr/>
        <p:txBody>
          <a:bodyPr/>
          <a:lstStyle/>
          <a:p>
            <a:r>
              <a:rPr lang="ar-SA" sz="3200" b="1" smtClean="0"/>
              <a:t>الفرع الثاني : المواصفات التأصيلية للبحث العلمي </a:t>
            </a:r>
            <a:r>
              <a:rPr lang="fr-FR" smtClean="0"/>
              <a:t/>
            </a:r>
            <a:br>
              <a:rPr lang="fr-FR" smtClean="0"/>
            </a:br>
            <a:endParaRPr lang="fr-FR" smtClean="0"/>
          </a:p>
        </p:txBody>
      </p:sp>
      <p:sp>
        <p:nvSpPr>
          <p:cNvPr id="40963" name="عنصر نائب للمحتوى 2"/>
          <p:cNvSpPr>
            <a:spLocks noGrp="1"/>
          </p:cNvSpPr>
          <p:nvPr>
            <p:ph idx="1"/>
          </p:nvPr>
        </p:nvSpPr>
        <p:spPr/>
        <p:txBody>
          <a:bodyPr/>
          <a:lstStyle/>
          <a:p>
            <a:r>
              <a:rPr lang="ar-SA" smtClean="0"/>
              <a:t>يتطلب الـتأصيل العلمي للبحث أن يكون جادا و هاما في طرحه ، معالجا للإشكالات والمواضيع الجدية التي تشكل فعلا هواجس و معضلات عصية يعاني منها القطاع المستهدف و  تبحث لها عن حلول ، كما يستدعي التأصيل العلمي للبحث أن يكون طرق الموضوع  جديدا مختلفا بوضوح عما سبقه من بحوث و يشكل إضافة واضحة سرمدية لحقل البحث العلمي في  الميدان محل الدراسة</a:t>
            </a:r>
            <a:endParaRPr lang="fr-FR" smtClean="0"/>
          </a:p>
          <a:p>
            <a:endParaRPr lang="fr-FR" smtClean="0"/>
          </a:p>
        </p:txBody>
      </p:sp>
      <p:sp>
        <p:nvSpPr>
          <p:cNvPr id="40964" name="عنصر نائب لرقم الشريحة 3"/>
          <p:cNvSpPr>
            <a:spLocks noGrp="1"/>
          </p:cNvSpPr>
          <p:nvPr>
            <p:ph type="sldNum" sz="quarter" idx="11"/>
          </p:nvPr>
        </p:nvSpPr>
        <p:spPr>
          <a:noFill/>
        </p:spPr>
        <p:txBody>
          <a:bodyPr/>
          <a:lstStyle/>
          <a:p>
            <a:fld id="{B5C2EF5D-EF8D-4093-9937-D5A77EAF1DD9}" type="slidenum">
              <a:rPr lang="en-US" smtClean="0"/>
              <a:pPr/>
              <a:t>38</a:t>
            </a:fld>
            <a:endParaRPr lang="fr-FR" smtClean="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عنوان 1"/>
          <p:cNvSpPr>
            <a:spLocks noGrp="1"/>
          </p:cNvSpPr>
          <p:nvPr>
            <p:ph type="title"/>
          </p:nvPr>
        </p:nvSpPr>
        <p:spPr/>
        <p:txBody>
          <a:bodyPr/>
          <a:lstStyle/>
          <a:p>
            <a:pPr algn="ctr"/>
            <a:r>
              <a:rPr lang="ar-SA" sz="3200" b="1" smtClean="0"/>
              <a:t>الفرع الثاني : المواصفات التأصيلية للبحث العلمي </a:t>
            </a:r>
            <a:endParaRPr lang="fr-FR" sz="3200" smtClean="0"/>
          </a:p>
        </p:txBody>
      </p:sp>
      <p:sp>
        <p:nvSpPr>
          <p:cNvPr id="41987" name="عنصر نائب للمحتوى 2"/>
          <p:cNvSpPr>
            <a:spLocks noGrp="1"/>
          </p:cNvSpPr>
          <p:nvPr>
            <p:ph idx="1"/>
          </p:nvPr>
        </p:nvSpPr>
        <p:spPr/>
        <p:txBody>
          <a:bodyPr/>
          <a:lstStyle/>
          <a:p>
            <a:r>
              <a:rPr lang="ar-SA" smtClean="0"/>
              <a:t>يتطلب الـتأصيل العلمي للبحث أن يكون جادا و هاما في طرحه ، معالجا للإشكالات والمواضيع الجدية التي تشكل فعلا هواجس و معضلات عصية يعاني منها القطاع المستهدف و  تبحث لها عن حلول ، كما يستدعي التأصيل العلمي للبحث أن يكون طرق الموضوع  جديدا مختلفا بوضوح عما سبقه من بحوث و يشكل إضافة واضحة سرمدية لحقل البحث العلمي في  الميدان محل الدراسة</a:t>
            </a:r>
            <a:endParaRPr lang="fr-FR" smtClean="0"/>
          </a:p>
        </p:txBody>
      </p:sp>
      <p:sp>
        <p:nvSpPr>
          <p:cNvPr id="41988" name="عنصر نائب لرقم الشريحة 3"/>
          <p:cNvSpPr>
            <a:spLocks noGrp="1"/>
          </p:cNvSpPr>
          <p:nvPr>
            <p:ph type="sldNum" sz="quarter" idx="11"/>
          </p:nvPr>
        </p:nvSpPr>
        <p:spPr>
          <a:noFill/>
        </p:spPr>
        <p:txBody>
          <a:bodyPr/>
          <a:lstStyle/>
          <a:p>
            <a:fld id="{D036816D-B92E-4459-947F-34EAF4E5D322}" type="slidenum">
              <a:rPr lang="en-US" smtClean="0"/>
              <a:pPr/>
              <a:t>39</a:t>
            </a:fld>
            <a:endParaRPr lang="fr-FR"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4"/>
          <p:cNvSpPr>
            <a:spLocks noGrp="1"/>
          </p:cNvSpPr>
          <p:nvPr>
            <p:ph type="sldNum" sz="quarter" idx="11"/>
          </p:nvPr>
        </p:nvSpPr>
        <p:spPr>
          <a:noFill/>
        </p:spPr>
        <p:txBody>
          <a:bodyPr/>
          <a:lstStyle/>
          <a:p>
            <a:fld id="{CC590F5B-7FA6-43A0-B231-61509BDFC547}" type="slidenum">
              <a:rPr lang="ar-SA" smtClean="0"/>
              <a:pPr/>
              <a:t>4</a:t>
            </a:fld>
            <a:endParaRPr lang="fr-FR" smtClean="0"/>
          </a:p>
        </p:txBody>
      </p:sp>
      <p:sp>
        <p:nvSpPr>
          <p:cNvPr id="6147" name="Rectangle 2"/>
          <p:cNvSpPr>
            <a:spLocks noGrp="1" noChangeArrowheads="1"/>
          </p:cNvSpPr>
          <p:nvPr>
            <p:ph type="title"/>
          </p:nvPr>
        </p:nvSpPr>
        <p:spPr>
          <a:xfrm>
            <a:off x="381000" y="-457200"/>
            <a:ext cx="8229600" cy="1143000"/>
          </a:xfrm>
        </p:spPr>
        <p:txBody>
          <a:bodyPr/>
          <a:lstStyle/>
          <a:p>
            <a:pPr algn="ctr" eaLnBrk="1" hangingPunct="1"/>
            <a:r>
              <a:rPr lang="en-US" b="1" smtClean="0">
                <a:solidFill>
                  <a:srgbClr val="FF3300"/>
                </a:solidFill>
              </a:rPr>
              <a:t>ADJUCATION</a:t>
            </a:r>
            <a:endParaRPr lang="ar-DZ" b="1" smtClean="0">
              <a:solidFill>
                <a:srgbClr val="FF3300"/>
              </a:solidFill>
            </a:endParaRPr>
          </a:p>
        </p:txBody>
      </p:sp>
      <p:sp>
        <p:nvSpPr>
          <p:cNvPr id="6148" name="Rectangle 3"/>
          <p:cNvSpPr>
            <a:spLocks noGrp="1" noChangeArrowheads="1"/>
          </p:cNvSpPr>
          <p:nvPr>
            <p:ph type="body" idx="1"/>
          </p:nvPr>
        </p:nvSpPr>
        <p:spPr>
          <a:xfrm>
            <a:off x="304800" y="685800"/>
            <a:ext cx="8610600" cy="9982200"/>
          </a:xfrm>
        </p:spPr>
        <p:txBody>
          <a:bodyPr/>
          <a:lstStyle/>
          <a:p>
            <a:pPr algn="l"/>
            <a:r>
              <a:rPr lang="fr-FR" smtClean="0"/>
              <a:t>Giving or pronouncing a judgment or decree. Also the judgment given.</a:t>
            </a:r>
          </a:p>
          <a:p>
            <a:endParaRPr lang="en-US" b="1" smtClean="0"/>
          </a:p>
          <a:p>
            <a:r>
              <a:rPr lang="ar-SA" smtClean="0"/>
              <a:t>حكم</a:t>
            </a:r>
            <a:r>
              <a:rPr lang="ar-DZ" smtClean="0"/>
              <a:t> إعطاء أو النطق بحكم آو قرار وكذلك</a:t>
            </a:r>
            <a:r>
              <a:rPr lang="en-US" smtClean="0"/>
              <a:t>  </a:t>
            </a:r>
            <a:r>
              <a:rPr lang="ar-DZ" smtClean="0"/>
              <a:t> يعني المحاكمة المجراة.</a:t>
            </a:r>
          </a:p>
          <a:p>
            <a:endParaRPr lang="ar-DZ" b="1" smtClean="0"/>
          </a:p>
        </p:txBody>
      </p:sp>
      <p:pic>
        <p:nvPicPr>
          <p:cNvPr id="6149" name="Picture 6" descr="taibi02"/>
          <p:cNvPicPr>
            <a:picLocks noChangeAspect="1" noChangeArrowheads="1"/>
          </p:cNvPicPr>
          <p:nvPr/>
        </p:nvPicPr>
        <p:blipFill>
          <a:blip r:embed="rId3" cstate="print"/>
          <a:srcRect/>
          <a:stretch>
            <a:fillRect/>
          </a:stretch>
        </p:blipFill>
        <p:spPr bwMode="auto">
          <a:xfrm>
            <a:off x="-1752600" y="9753600"/>
            <a:ext cx="1152525" cy="142875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عنوان 1"/>
          <p:cNvSpPr>
            <a:spLocks noGrp="1"/>
          </p:cNvSpPr>
          <p:nvPr>
            <p:ph type="title"/>
          </p:nvPr>
        </p:nvSpPr>
        <p:spPr/>
        <p:txBody>
          <a:bodyPr/>
          <a:lstStyle/>
          <a:p>
            <a:endParaRPr lang="fr-FR" smtClean="0"/>
          </a:p>
        </p:txBody>
      </p:sp>
      <p:sp>
        <p:nvSpPr>
          <p:cNvPr id="43011" name="عنصر نائب للمحتوى 2"/>
          <p:cNvSpPr>
            <a:spLocks noGrp="1"/>
          </p:cNvSpPr>
          <p:nvPr>
            <p:ph idx="1"/>
          </p:nvPr>
        </p:nvSpPr>
        <p:spPr/>
        <p:txBody>
          <a:bodyPr/>
          <a:lstStyle/>
          <a:p>
            <a:r>
              <a:rPr lang="ar-DZ" smtClean="0"/>
              <a:t>يتسم البحث العلمي بالدقة و التنظيم في كل مراحله وهذا لأجل الوصول إلى الحقيقة بأيسر الطرق و ذلك باعتبار أنها طريقة موثوق فيها ومؤكدة النتائج إلى حين التوصل لنتائج أفضل  و ذلك من خلال لغة سليمة بسيطة واضحة لا تحتمل التفسير الواسع باعتبارها مرصعة بالمصطلحات العلمية الخاصة بالميدان محل الدراسة.  </a:t>
            </a:r>
            <a:endParaRPr lang="fr-FR" smtClean="0"/>
          </a:p>
          <a:p>
            <a:endParaRPr lang="fr-FR" smtClean="0"/>
          </a:p>
        </p:txBody>
      </p:sp>
      <p:sp>
        <p:nvSpPr>
          <p:cNvPr id="43012" name="عنصر نائب لرقم الشريحة 3"/>
          <p:cNvSpPr>
            <a:spLocks noGrp="1"/>
          </p:cNvSpPr>
          <p:nvPr>
            <p:ph type="sldNum" sz="quarter" idx="11"/>
          </p:nvPr>
        </p:nvSpPr>
        <p:spPr>
          <a:noFill/>
        </p:spPr>
        <p:txBody>
          <a:bodyPr/>
          <a:lstStyle/>
          <a:p>
            <a:fld id="{7D44EE88-266F-4BD8-A5ED-D75E8169B4D8}" type="slidenum">
              <a:rPr lang="en-US" smtClean="0"/>
              <a:pPr/>
              <a:t>40</a:t>
            </a:fld>
            <a:endParaRPr lang="fr-FR" smtClean="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عنوان 1"/>
          <p:cNvSpPr>
            <a:spLocks noGrp="1"/>
          </p:cNvSpPr>
          <p:nvPr>
            <p:ph type="title"/>
          </p:nvPr>
        </p:nvSpPr>
        <p:spPr/>
        <p:txBody>
          <a:bodyPr/>
          <a:lstStyle/>
          <a:p>
            <a:pPr algn="ctr"/>
            <a:r>
              <a:rPr lang="ar-DZ" sz="3200" b="1" smtClean="0"/>
              <a:t>الفرع الثاني :  ضرورة تحلي الباحث بنزعة التفكير العلمي</a:t>
            </a:r>
            <a:endParaRPr lang="fr-FR" sz="3200" smtClean="0"/>
          </a:p>
        </p:txBody>
      </p:sp>
      <p:sp>
        <p:nvSpPr>
          <p:cNvPr id="44035" name="عنصر نائب للمحتوى 2"/>
          <p:cNvSpPr>
            <a:spLocks noGrp="1"/>
          </p:cNvSpPr>
          <p:nvPr>
            <p:ph idx="1"/>
          </p:nvPr>
        </p:nvSpPr>
        <p:spPr/>
        <p:txBody>
          <a:bodyPr/>
          <a:lstStyle/>
          <a:p>
            <a:r>
              <a:rPr lang="ar-DZ" smtClean="0"/>
              <a:t>البحث العلمي تبقى بعيدة كل البعد عما هو سائد في الدول التي تسعى إلى التطور ، و هذا الأمر مرده إلى الانفصال  الكبير ما بين الجامعة و المحيط الاجتماعي و الاقتصادي و الافتقار إلى الآليات و الروابط القانونية و السياسية و المتمثلة في وضع الجامعة في مكانتها الطلائعية كمؤسسة رائدة عملا لا قولا في كل مجالات الحياة في الدولة في إطار الحرية الأكاديمية بان تشارك بالأولوية في إدارة الشأن العام و تستشار في القضايا المصيرية للأمة و أن يرجح رأيها باعتبار ما </a:t>
            </a:r>
            <a:r>
              <a:rPr lang="ar-SA" smtClean="0"/>
              <a:t> نظر البند رقم 3  من ميثاق  الأخلاقيات والآداب الجامعية  تحت عنوان المسؤولية و الكفاءة </a:t>
            </a:r>
            <a:endParaRPr lang="fr-FR" smtClean="0"/>
          </a:p>
        </p:txBody>
      </p:sp>
      <p:sp>
        <p:nvSpPr>
          <p:cNvPr id="44036" name="عنصر نائب لرقم الشريحة 3"/>
          <p:cNvSpPr>
            <a:spLocks noGrp="1"/>
          </p:cNvSpPr>
          <p:nvPr>
            <p:ph type="sldNum" sz="quarter" idx="11"/>
          </p:nvPr>
        </p:nvSpPr>
        <p:spPr>
          <a:noFill/>
        </p:spPr>
        <p:txBody>
          <a:bodyPr/>
          <a:lstStyle/>
          <a:p>
            <a:fld id="{7835F7C9-189C-467C-914D-DC2E659810A0}" type="slidenum">
              <a:rPr lang="en-US" smtClean="0"/>
              <a:pPr/>
              <a:t>41</a:t>
            </a:fld>
            <a:endParaRPr lang="fr-FR" smtClean="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a:r>
              <a:rPr lang="ar-SA" smtClean="0">
                <a:solidFill>
                  <a:srgbClr val="0000BC"/>
                </a:solidFill>
              </a:rPr>
              <a:t>شكر</a:t>
            </a:r>
            <a:endParaRPr lang="fr-FR" smtClean="0">
              <a:solidFill>
                <a:srgbClr val="0000BC"/>
              </a:solidFill>
            </a:endParaRPr>
          </a:p>
        </p:txBody>
      </p:sp>
      <p:sp>
        <p:nvSpPr>
          <p:cNvPr id="54275" name="Rectangle 3"/>
          <p:cNvSpPr>
            <a:spLocks noGrp="1" noChangeArrowheads="1"/>
          </p:cNvSpPr>
          <p:nvPr>
            <p:ph type="body" idx="1"/>
          </p:nvPr>
        </p:nvSpPr>
        <p:spPr>
          <a:gradFill rotWithShape="1">
            <a:gsLst>
              <a:gs pos="0">
                <a:srgbClr val="0000BC"/>
              </a:gs>
              <a:gs pos="100000">
                <a:srgbClr val="FF3300"/>
              </a:gs>
            </a:gsLst>
            <a:lin ang="5400000" scaled="1"/>
          </a:gradFill>
        </p:spPr>
        <p:txBody>
          <a:bodyPr/>
          <a:lstStyle/>
          <a:p>
            <a:r>
              <a:rPr lang="ar-SA" sz="6000" smtClean="0">
                <a:solidFill>
                  <a:schemeClr val="bg1"/>
                </a:solidFill>
              </a:rPr>
              <a:t>شكرا جزيلا</a:t>
            </a:r>
            <a:r>
              <a:rPr lang="ar-DZ" sz="6000" smtClean="0">
                <a:solidFill>
                  <a:schemeClr val="bg1"/>
                </a:solidFill>
              </a:rPr>
              <a:t> لحسن الاصغاء و المتابعة</a:t>
            </a:r>
            <a:endParaRPr lang="fr-FR" sz="6000" smtClean="0">
              <a:solidFill>
                <a:schemeClr val="bg1"/>
              </a:solidFill>
            </a:endParaRPr>
          </a:p>
        </p:txBody>
      </p:sp>
      <p:sp>
        <p:nvSpPr>
          <p:cNvPr id="45060" name="WordArt 4"/>
          <p:cNvSpPr>
            <a:spLocks noChangeArrowheads="1" noChangeShapeType="1" noTextEdit="1"/>
          </p:cNvSpPr>
          <p:nvPr/>
        </p:nvSpPr>
        <p:spPr bwMode="auto">
          <a:xfrm>
            <a:off x="1524000" y="3962400"/>
            <a:ext cx="6657975" cy="1662113"/>
          </a:xfrm>
          <a:prstGeom prst="rect">
            <a:avLst/>
          </a:prstGeom>
        </p:spPr>
        <p:txBody>
          <a:bodyPr wrap="none" fromWordArt="1">
            <a:prstTxWarp prst="textDeflateBottom">
              <a:avLst>
                <a:gd name="adj" fmla="val 76472"/>
              </a:avLst>
            </a:prstTxWarp>
            <a:scene3d>
              <a:camera prst="legacyPerspectiveFront">
                <a:rot lat="19799991" lon="19439992" rev="0"/>
              </a:camera>
              <a:lightRig rig="legacyNormal2" dir="t"/>
            </a:scene3d>
            <a:sp3d extrusionH="354000" prstMaterial="legacyMatte">
              <a:extrusionClr>
                <a:srgbClr val="939676"/>
              </a:extrusionClr>
            </a:sp3d>
          </a:bodyPr>
          <a:lstStyle/>
          <a:p>
            <a:pPr algn="ctr"/>
            <a:r>
              <a:rPr lang="ar-DZ" sz="3600" kern="10">
                <a:ln w="9525">
                  <a:round/>
                  <a:headEnd/>
                  <a:tailEnd/>
                </a:ln>
                <a:gradFill rotWithShape="1">
                  <a:gsLst>
                    <a:gs pos="0">
                      <a:srgbClr val="FFFFFF"/>
                    </a:gs>
                    <a:gs pos="100000">
                      <a:srgbClr val="33CC33"/>
                    </a:gs>
                  </a:gsLst>
                  <a:lin ang="5400000" scaled="1"/>
                </a:gradFill>
                <a:latin typeface="Arial"/>
                <a:cs typeface="Arial"/>
              </a:rPr>
              <a:t>شكرا جزيلا لكم على حسن الاصغاء و المتابعة</a:t>
            </a:r>
            <a:endParaRPr lang="fr-FR" sz="3600" kern="10">
              <a:ln w="9525">
                <a:round/>
                <a:headEnd/>
                <a:tailEnd/>
              </a:ln>
              <a:gradFill rotWithShape="1">
                <a:gsLst>
                  <a:gs pos="0">
                    <a:srgbClr val="FFFFFF"/>
                  </a:gs>
                  <a:gs pos="100000">
                    <a:srgbClr val="33CC33"/>
                  </a:gs>
                </a:gsLst>
                <a:lin ang="5400000" scaled="1"/>
              </a:gradFill>
              <a:latin typeface="Arial"/>
              <a:cs typeface="Aria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p:cTn id="7" dur="15000" fill="hold"/>
                                        <p:tgtEl>
                                          <p:spTgt spid="54274"/>
                                        </p:tgtEl>
                                        <p:attrNameLst>
                                          <p:attrName>ppt_x</p:attrName>
                                        </p:attrNameLst>
                                      </p:cBhvr>
                                      <p:tavLst>
                                        <p:tav tm="0">
                                          <p:val>
                                            <p:strVal val="#ppt_x"/>
                                          </p:val>
                                        </p:tav>
                                        <p:tav tm="100000">
                                          <p:val>
                                            <p:strVal val="#ppt_x"/>
                                          </p:val>
                                        </p:tav>
                                      </p:tavLst>
                                    </p:anim>
                                    <p:anim calcmode="lin" valueType="num">
                                      <p:cBhvr>
                                        <p:cTn id="8" dur="15000" fill="hold"/>
                                        <p:tgtEl>
                                          <p:spTgt spid="54274"/>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54275">
                                            <p:bg/>
                                          </p:spTgt>
                                        </p:tgtEl>
                                        <p:attrNameLst>
                                          <p:attrName>style.visibility</p:attrName>
                                        </p:attrNameLst>
                                      </p:cBhvr>
                                      <p:to>
                                        <p:strVal val="visible"/>
                                      </p:to>
                                    </p:set>
                                    <p:anim calcmode="lin" valueType="num">
                                      <p:cBhvr>
                                        <p:cTn id="11" dur="15000" fill="hold"/>
                                        <p:tgtEl>
                                          <p:spTgt spid="54275">
                                            <p:bg/>
                                          </p:spTgt>
                                        </p:tgtEl>
                                        <p:attrNameLst>
                                          <p:attrName>ppt_x</p:attrName>
                                        </p:attrNameLst>
                                      </p:cBhvr>
                                      <p:tavLst>
                                        <p:tav tm="0">
                                          <p:val>
                                            <p:strVal val="#ppt_x"/>
                                          </p:val>
                                        </p:tav>
                                        <p:tav tm="100000">
                                          <p:val>
                                            <p:strVal val="#ppt_x"/>
                                          </p:val>
                                        </p:tav>
                                      </p:tavLst>
                                    </p:anim>
                                    <p:anim calcmode="lin" valueType="num">
                                      <p:cBhvr>
                                        <p:cTn id="12" dur="15000" fill="hold"/>
                                        <p:tgtEl>
                                          <p:spTgt spid="54275">
                                            <p:bg/>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54275">
                                            <p:txEl>
                                              <p:pRg st="0" end="0"/>
                                            </p:txEl>
                                          </p:spTgt>
                                        </p:tgtEl>
                                        <p:attrNameLst>
                                          <p:attrName>style.visibility</p:attrName>
                                        </p:attrNameLst>
                                      </p:cBhvr>
                                      <p:to>
                                        <p:strVal val="visible"/>
                                      </p:to>
                                    </p:set>
                                    <p:anim calcmode="lin" valueType="num">
                                      <p:cBhvr>
                                        <p:cTn id="15" dur="15000" fill="hold"/>
                                        <p:tgtEl>
                                          <p:spTgt spid="54275">
                                            <p:txEl>
                                              <p:pRg st="0" end="0"/>
                                            </p:txEl>
                                          </p:spTgt>
                                        </p:tgtEl>
                                        <p:attrNameLst>
                                          <p:attrName>ppt_x</p:attrName>
                                        </p:attrNameLst>
                                      </p:cBhvr>
                                      <p:tavLst>
                                        <p:tav tm="0">
                                          <p:val>
                                            <p:strVal val="#ppt_x"/>
                                          </p:val>
                                        </p:tav>
                                        <p:tav tm="100000">
                                          <p:val>
                                            <p:strVal val="#ppt_x"/>
                                          </p:val>
                                        </p:tav>
                                      </p:tavLst>
                                    </p:anim>
                                    <p:anim calcmode="lin" valueType="num">
                                      <p:cBhvr>
                                        <p:cTn id="16" dur="15000" fill="hold"/>
                                        <p:tgtEl>
                                          <p:spTgt spid="54275">
                                            <p:txEl>
                                              <p:pRg st="0" end="0"/>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build="allAtOnce"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fr-FR" smtClean="0"/>
          </a:p>
        </p:txBody>
      </p:sp>
      <p:sp>
        <p:nvSpPr>
          <p:cNvPr id="46083" name="Rectangle 3"/>
          <p:cNvSpPr>
            <a:spLocks noGrp="1" noChangeArrowheads="1"/>
          </p:cNvSpPr>
          <p:nvPr>
            <p:ph type="body" idx="1"/>
          </p:nvPr>
        </p:nvSpPr>
        <p:spPr/>
        <p:txBody>
          <a:bodyPr/>
          <a:lstStyle/>
          <a:p>
            <a:endParaRPr lang="fr-FR" smtClean="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u numéro de diapositive 2"/>
          <p:cNvSpPr>
            <a:spLocks noGrp="1"/>
          </p:cNvSpPr>
          <p:nvPr>
            <p:ph type="sldNum" sz="quarter" idx="11"/>
          </p:nvPr>
        </p:nvSpPr>
        <p:spPr>
          <a:noFill/>
        </p:spPr>
        <p:txBody>
          <a:bodyPr/>
          <a:lstStyle/>
          <a:p>
            <a:fld id="{7C433D37-3D11-49A1-8521-CF9C3914EEAD}" type="slidenum">
              <a:rPr lang="ar-SA" smtClean="0"/>
              <a:pPr/>
              <a:t>44</a:t>
            </a:fld>
            <a:endParaRPr lang="fr-FR" smtClean="0"/>
          </a:p>
        </p:txBody>
      </p:sp>
      <p:sp>
        <p:nvSpPr>
          <p:cNvPr id="25604" name="Text Box 4"/>
          <p:cNvSpPr txBox="1">
            <a:spLocks noChangeArrowheads="1"/>
          </p:cNvSpPr>
          <p:nvPr/>
        </p:nvSpPr>
        <p:spPr bwMode="auto">
          <a:xfrm>
            <a:off x="5334000" y="1447800"/>
            <a:ext cx="2671763" cy="457200"/>
          </a:xfrm>
          <a:prstGeom prst="rect">
            <a:avLst/>
          </a:prstGeom>
          <a:gradFill rotWithShape="1">
            <a:gsLst>
              <a:gs pos="0">
                <a:srgbClr val="CCECFF"/>
              </a:gs>
              <a:gs pos="100000">
                <a:srgbClr val="5E6D76"/>
              </a:gs>
            </a:gsLst>
            <a:lin ang="5400000" scaled="1"/>
          </a:gradFill>
          <a:ln w="12700">
            <a:noFill/>
            <a:miter lim="800000"/>
            <a:headEnd/>
            <a:tailEnd/>
          </a:ln>
          <a:effectLst>
            <a:prstShdw prst="shdw17" dist="17961" dir="2700000">
              <a:srgbClr val="999999"/>
            </a:prstShdw>
          </a:effectLst>
        </p:spPr>
        <p:txBody>
          <a:bodyPr>
            <a:spAutoFit/>
          </a:bodyPr>
          <a:lstStyle/>
          <a:p>
            <a:pPr algn="ctr" rtl="0"/>
            <a:r>
              <a:rPr lang="ar-SA" sz="2400" b="1">
                <a:solidFill>
                  <a:srgbClr val="FF3300"/>
                </a:solidFill>
                <a:cs typeface="Simplified Arabic" pitchFamily="18" charset="-78"/>
              </a:rPr>
              <a:t>الإدارة العامة التقليدية</a:t>
            </a:r>
            <a:endParaRPr lang="fr-FR" sz="2400" b="1">
              <a:solidFill>
                <a:srgbClr val="FF3300"/>
              </a:solidFill>
              <a:cs typeface="Simplified Arabic" pitchFamily="18" charset="-78"/>
            </a:endParaRPr>
          </a:p>
        </p:txBody>
      </p:sp>
      <p:sp>
        <p:nvSpPr>
          <p:cNvPr id="25605" name="Rectangle 5"/>
          <p:cNvSpPr>
            <a:spLocks noChangeArrowheads="1"/>
          </p:cNvSpPr>
          <p:nvPr/>
        </p:nvSpPr>
        <p:spPr bwMode="auto">
          <a:xfrm>
            <a:off x="5029200" y="1981200"/>
            <a:ext cx="3352800" cy="4648200"/>
          </a:xfrm>
          <a:prstGeom prst="rect">
            <a:avLst/>
          </a:prstGeom>
          <a:solidFill>
            <a:srgbClr val="CCECFF"/>
          </a:solidFill>
          <a:ln w="76200" cmpd="tri">
            <a:noFill/>
            <a:miter lim="800000"/>
            <a:headEnd/>
            <a:tailEnd/>
          </a:ln>
        </p:spPr>
        <p:txBody>
          <a:bodyPr/>
          <a:lstStyle/>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مركزية التنظيم</a:t>
            </a:r>
            <a:endParaRPr lang="en-US" sz="2600" b="1">
              <a:solidFill>
                <a:srgbClr val="0000BC"/>
              </a:solidFill>
              <a:cs typeface="Simplified Arabic" pitchFamily="18" charset="-78"/>
            </a:endParaRP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تركيز السلطة على الموقع</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التركيز على اللوائح</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العمل المستقل</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الارتباط بالواقع الحالى</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التوجه نحو العمليات</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المركزية</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الشكل المرتكز على تقسيم الإدارات</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التمسك بضوابط الميزانية</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الهيمنة الاحتكارية</a:t>
            </a:r>
            <a:endParaRPr lang="fr-FR" sz="2600" b="1">
              <a:solidFill>
                <a:srgbClr val="0000BC"/>
              </a:solidFill>
              <a:cs typeface="Simplified Arabic" pitchFamily="18" charset="-78"/>
            </a:endParaRPr>
          </a:p>
        </p:txBody>
      </p:sp>
      <p:sp>
        <p:nvSpPr>
          <p:cNvPr id="25606" name="Rectangle 6"/>
          <p:cNvSpPr>
            <a:spLocks noChangeArrowheads="1"/>
          </p:cNvSpPr>
          <p:nvPr/>
        </p:nvSpPr>
        <p:spPr bwMode="auto">
          <a:xfrm>
            <a:off x="533400" y="1981200"/>
            <a:ext cx="3429000" cy="4648200"/>
          </a:xfrm>
          <a:prstGeom prst="rect">
            <a:avLst/>
          </a:prstGeom>
          <a:solidFill>
            <a:srgbClr val="CCECFF"/>
          </a:solidFill>
          <a:ln w="76200" cmpd="tri">
            <a:noFill/>
            <a:miter lim="800000"/>
            <a:headEnd/>
            <a:tailEnd/>
          </a:ln>
        </p:spPr>
        <p:txBody>
          <a:bodyPr/>
          <a:lstStyle/>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التركيز على المواطن</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قيادة المشاركة</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التركيز على الأشخاص</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العمل الجماعى</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التوجه نحو التغير</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التوجه نحو النتائج</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اللامركزية</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الشكل المرتكز على عدم تقسيم الإدارات</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التمسك بفعاليات الإيرادات</a:t>
            </a:r>
          </a:p>
          <a:p>
            <a:pPr marL="357188" indent="-357188">
              <a:lnSpc>
                <a:spcPts val="2500"/>
              </a:lnSpc>
              <a:spcBef>
                <a:spcPct val="20000"/>
              </a:spcBef>
              <a:buClr>
                <a:schemeClr val="bg2"/>
              </a:buClr>
              <a:buSzPct val="75000"/>
              <a:buFont typeface="Wingdings" pitchFamily="2" charset="2"/>
              <a:buChar char="§"/>
            </a:pPr>
            <a:r>
              <a:rPr lang="ar-SA" sz="2600" b="1">
                <a:solidFill>
                  <a:srgbClr val="0000BC"/>
                </a:solidFill>
                <a:cs typeface="Simplified Arabic" pitchFamily="18" charset="-78"/>
              </a:rPr>
              <a:t>الاحتفاظ بروح المنافسة</a:t>
            </a:r>
            <a:endParaRPr lang="fr-FR" sz="2600" b="1">
              <a:solidFill>
                <a:srgbClr val="0000BC"/>
              </a:solidFill>
              <a:cs typeface="Simplified Arabic" pitchFamily="18" charset="-78"/>
            </a:endParaRPr>
          </a:p>
        </p:txBody>
      </p:sp>
      <p:sp>
        <p:nvSpPr>
          <p:cNvPr id="25607" name="Text Box 7"/>
          <p:cNvSpPr txBox="1">
            <a:spLocks noChangeArrowheads="1"/>
          </p:cNvSpPr>
          <p:nvPr/>
        </p:nvSpPr>
        <p:spPr bwMode="auto">
          <a:xfrm>
            <a:off x="838200" y="1447800"/>
            <a:ext cx="2819400" cy="457200"/>
          </a:xfrm>
          <a:prstGeom prst="rect">
            <a:avLst/>
          </a:prstGeom>
          <a:gradFill rotWithShape="1">
            <a:gsLst>
              <a:gs pos="0">
                <a:srgbClr val="CCECFF"/>
              </a:gs>
              <a:gs pos="100000">
                <a:srgbClr val="5E6D76"/>
              </a:gs>
            </a:gsLst>
            <a:lin ang="5400000" scaled="1"/>
          </a:gradFill>
          <a:ln w="12700">
            <a:noFill/>
            <a:miter lim="800000"/>
            <a:headEnd/>
            <a:tailEnd/>
          </a:ln>
          <a:effectLst>
            <a:prstShdw prst="shdw17" dist="17961" dir="2700000">
              <a:srgbClr val="999999"/>
            </a:prstShdw>
          </a:effectLst>
        </p:spPr>
        <p:txBody>
          <a:bodyPr>
            <a:spAutoFit/>
          </a:bodyPr>
          <a:lstStyle/>
          <a:p>
            <a:pPr algn="ctr" rtl="0"/>
            <a:r>
              <a:rPr lang="ar-JO" sz="2400" b="1">
                <a:solidFill>
                  <a:srgbClr val="FF3300"/>
                </a:solidFill>
                <a:cs typeface="Simplified Arabic" pitchFamily="18" charset="-78"/>
              </a:rPr>
              <a:t>ا</a:t>
            </a:r>
            <a:r>
              <a:rPr lang="ar-SA" sz="2400" b="1">
                <a:solidFill>
                  <a:srgbClr val="FF3300"/>
                </a:solidFill>
                <a:cs typeface="Simplified Arabic" pitchFamily="18" charset="-78"/>
              </a:rPr>
              <a:t>لإدارة العامة الحديثة</a:t>
            </a:r>
            <a:endParaRPr lang="fr-FR" sz="2400" b="1">
              <a:solidFill>
                <a:srgbClr val="FF3300"/>
              </a:solidFill>
              <a:cs typeface="Simplified Arabic" pitchFamily="18" charset="-78"/>
            </a:endParaRPr>
          </a:p>
        </p:txBody>
      </p:sp>
      <p:sp>
        <p:nvSpPr>
          <p:cNvPr id="25608" name="Text Box 8"/>
          <p:cNvSpPr txBox="1">
            <a:spLocks noChangeArrowheads="1"/>
          </p:cNvSpPr>
          <p:nvPr/>
        </p:nvSpPr>
        <p:spPr bwMode="auto">
          <a:xfrm>
            <a:off x="485775" y="609600"/>
            <a:ext cx="7643813" cy="579438"/>
          </a:xfrm>
          <a:prstGeom prst="rect">
            <a:avLst/>
          </a:prstGeom>
          <a:noFill/>
          <a:ln w="9525">
            <a:noFill/>
            <a:miter lim="800000"/>
            <a:headEnd/>
            <a:tailEnd/>
          </a:ln>
        </p:spPr>
        <p:txBody>
          <a:bodyPr>
            <a:spAutoFit/>
          </a:bodyPr>
          <a:lstStyle/>
          <a:p>
            <a:r>
              <a:rPr lang="ar-SA" sz="3200" b="1">
                <a:solidFill>
                  <a:srgbClr val="FF3300"/>
                </a:solidFill>
              </a:rPr>
              <a:t>مقارنة بين الإدارة العامة التقليدية والحديثة:</a:t>
            </a:r>
            <a:endParaRPr lang="fr-FR" sz="3200" b="1">
              <a:solidFill>
                <a:srgbClr val="FF33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5608"/>
                                        </p:tgtEl>
                                        <p:attrNameLst>
                                          <p:attrName>style.visibility</p:attrName>
                                        </p:attrNameLst>
                                      </p:cBhvr>
                                      <p:to>
                                        <p:strVal val="visible"/>
                                      </p:to>
                                    </p:set>
                                    <p:anim calcmode="discrete" valueType="clr">
                                      <p:cBhvr override="childStyle">
                                        <p:cTn id="7" dur="80"/>
                                        <p:tgtEl>
                                          <p:spTgt spid="2560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608"/>
                                        </p:tgtEl>
                                        <p:attrNameLst>
                                          <p:attrName>fillcolor</p:attrName>
                                        </p:attrNameLst>
                                      </p:cBhvr>
                                      <p:tavLst>
                                        <p:tav tm="0">
                                          <p:val>
                                            <p:clrVal>
                                              <a:schemeClr val="accent2"/>
                                            </p:clrVal>
                                          </p:val>
                                        </p:tav>
                                        <p:tav tm="50000">
                                          <p:val>
                                            <p:clrVal>
                                              <a:schemeClr val="hlink"/>
                                            </p:clrVal>
                                          </p:val>
                                        </p:tav>
                                      </p:tavLst>
                                    </p:anim>
                                    <p:set>
                                      <p:cBhvr>
                                        <p:cTn id="9" dur="80"/>
                                        <p:tgtEl>
                                          <p:spTgt spid="25608"/>
                                        </p:tgtEl>
                                        <p:attrNameLst>
                                          <p:attrName>fill.type</p:attrName>
                                        </p:attrNameLst>
                                      </p:cBhvr>
                                      <p:to>
                                        <p:strVal val="solid"/>
                                      </p:to>
                                    </p:set>
                                  </p:childTnLst>
                                </p:cTn>
                              </p:par>
                            </p:childTnLst>
                          </p:cTn>
                        </p:par>
                        <p:par>
                          <p:cTn id="10" fill="hold">
                            <p:stCondLst>
                              <p:cond delay="1640"/>
                            </p:stCondLst>
                            <p:childTnLst>
                              <p:par>
                                <p:cTn id="11" presetID="55" presetClass="entr" presetSubtype="0" fill="hold" grpId="0" nodeType="afterEffect">
                                  <p:stCondLst>
                                    <p:cond delay="0"/>
                                  </p:stCondLst>
                                  <p:childTnLst>
                                    <p:set>
                                      <p:cBhvr>
                                        <p:cTn id="12" dur="1" fill="hold">
                                          <p:stCondLst>
                                            <p:cond delay="0"/>
                                          </p:stCondLst>
                                        </p:cTn>
                                        <p:tgtEl>
                                          <p:spTgt spid="25604"/>
                                        </p:tgtEl>
                                        <p:attrNameLst>
                                          <p:attrName>style.visibility</p:attrName>
                                        </p:attrNameLst>
                                      </p:cBhvr>
                                      <p:to>
                                        <p:strVal val="visible"/>
                                      </p:to>
                                    </p:set>
                                    <p:anim calcmode="lin" valueType="num">
                                      <p:cBhvr>
                                        <p:cTn id="13" dur="2000" fill="hold"/>
                                        <p:tgtEl>
                                          <p:spTgt spid="25604"/>
                                        </p:tgtEl>
                                        <p:attrNameLst>
                                          <p:attrName>ppt_w</p:attrName>
                                        </p:attrNameLst>
                                      </p:cBhvr>
                                      <p:tavLst>
                                        <p:tav tm="0">
                                          <p:val>
                                            <p:strVal val="#ppt_w*0.70"/>
                                          </p:val>
                                        </p:tav>
                                        <p:tav tm="100000">
                                          <p:val>
                                            <p:strVal val="#ppt_w"/>
                                          </p:val>
                                        </p:tav>
                                      </p:tavLst>
                                    </p:anim>
                                    <p:anim calcmode="lin" valueType="num">
                                      <p:cBhvr>
                                        <p:cTn id="14" dur="2000" fill="hold"/>
                                        <p:tgtEl>
                                          <p:spTgt spid="25604"/>
                                        </p:tgtEl>
                                        <p:attrNameLst>
                                          <p:attrName>ppt_h</p:attrName>
                                        </p:attrNameLst>
                                      </p:cBhvr>
                                      <p:tavLst>
                                        <p:tav tm="0">
                                          <p:val>
                                            <p:strVal val="#ppt_h"/>
                                          </p:val>
                                        </p:tav>
                                        <p:tav tm="100000">
                                          <p:val>
                                            <p:strVal val="#ppt_h"/>
                                          </p:val>
                                        </p:tav>
                                      </p:tavLst>
                                    </p:anim>
                                    <p:animEffect transition="in" filter="fade">
                                      <p:cBhvr>
                                        <p:cTn id="15" dur="2000"/>
                                        <p:tgtEl>
                                          <p:spTgt spid="25604"/>
                                        </p:tgtEl>
                                      </p:cBhvr>
                                    </p:animEffect>
                                  </p:childTnLst>
                                </p:cTn>
                              </p:par>
                              <p:par>
                                <p:cTn id="16" presetID="55" presetClass="entr" presetSubtype="0" fill="hold" grpId="0" nodeType="withEffect">
                                  <p:stCondLst>
                                    <p:cond delay="0"/>
                                  </p:stCondLst>
                                  <p:childTnLst>
                                    <p:set>
                                      <p:cBhvr>
                                        <p:cTn id="17" dur="1" fill="hold">
                                          <p:stCondLst>
                                            <p:cond delay="0"/>
                                          </p:stCondLst>
                                        </p:cTn>
                                        <p:tgtEl>
                                          <p:spTgt spid="25605"/>
                                        </p:tgtEl>
                                        <p:attrNameLst>
                                          <p:attrName>style.visibility</p:attrName>
                                        </p:attrNameLst>
                                      </p:cBhvr>
                                      <p:to>
                                        <p:strVal val="visible"/>
                                      </p:to>
                                    </p:set>
                                    <p:anim calcmode="lin" valueType="num">
                                      <p:cBhvr>
                                        <p:cTn id="18" dur="2000" fill="hold"/>
                                        <p:tgtEl>
                                          <p:spTgt spid="25605"/>
                                        </p:tgtEl>
                                        <p:attrNameLst>
                                          <p:attrName>ppt_w</p:attrName>
                                        </p:attrNameLst>
                                      </p:cBhvr>
                                      <p:tavLst>
                                        <p:tav tm="0">
                                          <p:val>
                                            <p:strVal val="#ppt_w*0.70"/>
                                          </p:val>
                                        </p:tav>
                                        <p:tav tm="100000">
                                          <p:val>
                                            <p:strVal val="#ppt_w"/>
                                          </p:val>
                                        </p:tav>
                                      </p:tavLst>
                                    </p:anim>
                                    <p:anim calcmode="lin" valueType="num">
                                      <p:cBhvr>
                                        <p:cTn id="19" dur="2000" fill="hold"/>
                                        <p:tgtEl>
                                          <p:spTgt spid="25605"/>
                                        </p:tgtEl>
                                        <p:attrNameLst>
                                          <p:attrName>ppt_h</p:attrName>
                                        </p:attrNameLst>
                                      </p:cBhvr>
                                      <p:tavLst>
                                        <p:tav tm="0">
                                          <p:val>
                                            <p:strVal val="#ppt_h"/>
                                          </p:val>
                                        </p:tav>
                                        <p:tav tm="100000">
                                          <p:val>
                                            <p:strVal val="#ppt_h"/>
                                          </p:val>
                                        </p:tav>
                                      </p:tavLst>
                                    </p:anim>
                                    <p:animEffect transition="in" filter="fade">
                                      <p:cBhvr>
                                        <p:cTn id="20" dur="2000"/>
                                        <p:tgtEl>
                                          <p:spTgt spid="25605"/>
                                        </p:tgtEl>
                                      </p:cBhvr>
                                    </p:animEffect>
                                  </p:childTnLst>
                                </p:cTn>
                              </p:par>
                            </p:childTnLst>
                          </p:cTn>
                        </p:par>
                        <p:par>
                          <p:cTn id="21" fill="hold">
                            <p:stCondLst>
                              <p:cond delay="3640"/>
                            </p:stCondLst>
                            <p:childTnLst>
                              <p:par>
                                <p:cTn id="22" presetID="55" presetClass="entr" presetSubtype="0" fill="hold" grpId="0" nodeType="afterEffect">
                                  <p:stCondLst>
                                    <p:cond delay="0"/>
                                  </p:stCondLst>
                                  <p:childTnLst>
                                    <p:set>
                                      <p:cBhvr>
                                        <p:cTn id="23" dur="1" fill="hold">
                                          <p:stCondLst>
                                            <p:cond delay="0"/>
                                          </p:stCondLst>
                                        </p:cTn>
                                        <p:tgtEl>
                                          <p:spTgt spid="25607"/>
                                        </p:tgtEl>
                                        <p:attrNameLst>
                                          <p:attrName>style.visibility</p:attrName>
                                        </p:attrNameLst>
                                      </p:cBhvr>
                                      <p:to>
                                        <p:strVal val="visible"/>
                                      </p:to>
                                    </p:set>
                                    <p:anim calcmode="lin" valueType="num">
                                      <p:cBhvr>
                                        <p:cTn id="24" dur="2000" fill="hold"/>
                                        <p:tgtEl>
                                          <p:spTgt spid="25607"/>
                                        </p:tgtEl>
                                        <p:attrNameLst>
                                          <p:attrName>ppt_w</p:attrName>
                                        </p:attrNameLst>
                                      </p:cBhvr>
                                      <p:tavLst>
                                        <p:tav tm="0">
                                          <p:val>
                                            <p:strVal val="#ppt_w*0.70"/>
                                          </p:val>
                                        </p:tav>
                                        <p:tav tm="100000">
                                          <p:val>
                                            <p:strVal val="#ppt_w"/>
                                          </p:val>
                                        </p:tav>
                                      </p:tavLst>
                                    </p:anim>
                                    <p:anim calcmode="lin" valueType="num">
                                      <p:cBhvr>
                                        <p:cTn id="25" dur="2000" fill="hold"/>
                                        <p:tgtEl>
                                          <p:spTgt spid="25607"/>
                                        </p:tgtEl>
                                        <p:attrNameLst>
                                          <p:attrName>ppt_h</p:attrName>
                                        </p:attrNameLst>
                                      </p:cBhvr>
                                      <p:tavLst>
                                        <p:tav tm="0">
                                          <p:val>
                                            <p:strVal val="#ppt_h"/>
                                          </p:val>
                                        </p:tav>
                                        <p:tav tm="100000">
                                          <p:val>
                                            <p:strVal val="#ppt_h"/>
                                          </p:val>
                                        </p:tav>
                                      </p:tavLst>
                                    </p:anim>
                                    <p:animEffect transition="in" filter="fade">
                                      <p:cBhvr>
                                        <p:cTn id="26" dur="2000"/>
                                        <p:tgtEl>
                                          <p:spTgt spid="25607"/>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25606"/>
                                        </p:tgtEl>
                                        <p:attrNameLst>
                                          <p:attrName>style.visibility</p:attrName>
                                        </p:attrNameLst>
                                      </p:cBhvr>
                                      <p:to>
                                        <p:strVal val="visible"/>
                                      </p:to>
                                    </p:set>
                                    <p:anim calcmode="lin" valueType="num">
                                      <p:cBhvr>
                                        <p:cTn id="29" dur="2000" fill="hold"/>
                                        <p:tgtEl>
                                          <p:spTgt spid="25606"/>
                                        </p:tgtEl>
                                        <p:attrNameLst>
                                          <p:attrName>ppt_w</p:attrName>
                                        </p:attrNameLst>
                                      </p:cBhvr>
                                      <p:tavLst>
                                        <p:tav tm="0">
                                          <p:val>
                                            <p:strVal val="#ppt_w*0.70"/>
                                          </p:val>
                                        </p:tav>
                                        <p:tav tm="100000">
                                          <p:val>
                                            <p:strVal val="#ppt_w"/>
                                          </p:val>
                                        </p:tav>
                                      </p:tavLst>
                                    </p:anim>
                                    <p:anim calcmode="lin" valueType="num">
                                      <p:cBhvr>
                                        <p:cTn id="30" dur="2000" fill="hold"/>
                                        <p:tgtEl>
                                          <p:spTgt spid="25606"/>
                                        </p:tgtEl>
                                        <p:attrNameLst>
                                          <p:attrName>ppt_h</p:attrName>
                                        </p:attrNameLst>
                                      </p:cBhvr>
                                      <p:tavLst>
                                        <p:tav tm="0">
                                          <p:val>
                                            <p:strVal val="#ppt_h"/>
                                          </p:val>
                                        </p:tav>
                                        <p:tav tm="100000">
                                          <p:val>
                                            <p:strVal val="#ppt_h"/>
                                          </p:val>
                                        </p:tav>
                                      </p:tavLst>
                                    </p:anim>
                                    <p:animEffect transition="in" filter="fade">
                                      <p:cBhvr>
                                        <p:cTn id="31" dur="2000"/>
                                        <p:tgtEl>
                                          <p:spTgt spid="25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P spid="25605" grpId="0" animBg="1"/>
      <p:bldP spid="25606" grpId="0" animBg="1"/>
      <p:bldP spid="25607" grpId="0" animBg="1"/>
      <p:bldP spid="2560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u numéro de diapositive 2"/>
          <p:cNvSpPr>
            <a:spLocks noGrp="1"/>
          </p:cNvSpPr>
          <p:nvPr>
            <p:ph type="sldNum" sz="quarter" idx="11"/>
          </p:nvPr>
        </p:nvSpPr>
        <p:spPr>
          <a:noFill/>
        </p:spPr>
        <p:txBody>
          <a:bodyPr/>
          <a:lstStyle/>
          <a:p>
            <a:fld id="{E63B6CE6-8AEB-47DA-939F-7C22F3CD015B}" type="slidenum">
              <a:rPr lang="ar-SA" smtClean="0"/>
              <a:pPr/>
              <a:t>45</a:t>
            </a:fld>
            <a:endParaRPr lang="fr-FR" smtClean="0"/>
          </a:p>
        </p:txBody>
      </p:sp>
      <p:sp>
        <p:nvSpPr>
          <p:cNvPr id="29698" name="Text Box 2"/>
          <p:cNvSpPr txBox="1">
            <a:spLocks noChangeArrowheads="1"/>
          </p:cNvSpPr>
          <p:nvPr/>
        </p:nvSpPr>
        <p:spPr bwMode="auto">
          <a:xfrm>
            <a:off x="2667000" y="533400"/>
            <a:ext cx="3424238" cy="946150"/>
          </a:xfrm>
          <a:prstGeom prst="rect">
            <a:avLst/>
          </a:prstGeom>
          <a:noFill/>
          <a:ln w="9525">
            <a:noFill/>
            <a:miter lim="800000"/>
            <a:headEnd/>
            <a:tailEnd/>
          </a:ln>
        </p:spPr>
        <p:txBody>
          <a:bodyPr>
            <a:spAutoFit/>
          </a:bodyPr>
          <a:lstStyle/>
          <a:p>
            <a:pPr algn="ctr"/>
            <a:r>
              <a:rPr lang="ar-SA" sz="2800" b="1">
                <a:solidFill>
                  <a:srgbClr val="FF3300"/>
                </a:solidFill>
              </a:rPr>
              <a:t>دور الحكومة في احداث الاصلاح الاداري</a:t>
            </a:r>
            <a:endParaRPr lang="fr-FR" sz="2800" b="1">
              <a:solidFill>
                <a:srgbClr val="FF3300"/>
              </a:solidFill>
            </a:endParaRPr>
          </a:p>
        </p:txBody>
      </p:sp>
      <p:sp>
        <p:nvSpPr>
          <p:cNvPr id="29699" name="Rectangle 3"/>
          <p:cNvSpPr>
            <a:spLocks noChangeArrowheads="1"/>
          </p:cNvSpPr>
          <p:nvPr/>
        </p:nvSpPr>
        <p:spPr bwMode="auto">
          <a:xfrm rot="10800000">
            <a:off x="6477000" y="1752600"/>
            <a:ext cx="1905000" cy="3962400"/>
          </a:xfrm>
          <a:prstGeom prst="rect">
            <a:avLst/>
          </a:prstGeom>
          <a:solidFill>
            <a:schemeClr val="hlink"/>
          </a:solidFill>
          <a:ln w="28575" algn="ctr">
            <a:noFill/>
            <a:miter lim="800000"/>
            <a:headEnd/>
            <a:tailEnd/>
          </a:ln>
        </p:spPr>
        <p:txBody>
          <a:bodyPr rot="10800000" wrap="none" anchor="ctr"/>
          <a:lstStyle/>
          <a:p>
            <a:pPr algn="ctr"/>
            <a:r>
              <a:rPr lang="ar-SA" sz="3600" b="1">
                <a:solidFill>
                  <a:schemeClr val="bg1"/>
                </a:solidFill>
              </a:rPr>
              <a:t>دور الحكومة</a:t>
            </a:r>
          </a:p>
          <a:p>
            <a:pPr algn="ctr"/>
            <a:r>
              <a:rPr lang="ar-SA" sz="3600" b="1">
                <a:solidFill>
                  <a:schemeClr val="bg1"/>
                </a:solidFill>
              </a:rPr>
              <a:t> في احداث</a:t>
            </a:r>
          </a:p>
          <a:p>
            <a:pPr algn="ctr"/>
            <a:r>
              <a:rPr lang="ar-SA" sz="3600" b="1">
                <a:solidFill>
                  <a:schemeClr val="bg1"/>
                </a:solidFill>
              </a:rPr>
              <a:t> الاصلاح </a:t>
            </a:r>
          </a:p>
          <a:p>
            <a:pPr algn="ctr"/>
            <a:r>
              <a:rPr lang="ar-SA" sz="3600" b="1">
                <a:solidFill>
                  <a:schemeClr val="bg1"/>
                </a:solidFill>
              </a:rPr>
              <a:t>الاداري</a:t>
            </a:r>
            <a:endParaRPr lang="fr-FR" sz="3600" b="1">
              <a:solidFill>
                <a:schemeClr val="bg1"/>
              </a:solidFill>
            </a:endParaRPr>
          </a:p>
        </p:txBody>
      </p:sp>
      <p:sp>
        <p:nvSpPr>
          <p:cNvPr id="29701" name="Freeform 5"/>
          <p:cNvSpPr>
            <a:spLocks/>
          </p:cNvSpPr>
          <p:nvPr/>
        </p:nvSpPr>
        <p:spPr bwMode="auto">
          <a:xfrm rot="5400000">
            <a:off x="4533900" y="3238500"/>
            <a:ext cx="2667000" cy="762000"/>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a:lstStyle/>
          <a:p>
            <a:endParaRPr lang="fr-FR"/>
          </a:p>
        </p:txBody>
      </p:sp>
      <p:sp>
        <p:nvSpPr>
          <p:cNvPr id="29702" name="Text Box 6"/>
          <p:cNvSpPr txBox="1">
            <a:spLocks noChangeArrowheads="1"/>
          </p:cNvSpPr>
          <p:nvPr/>
        </p:nvSpPr>
        <p:spPr bwMode="auto">
          <a:xfrm flipH="1">
            <a:off x="457200" y="15240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إعادة تنظيم الإدارات</a:t>
            </a:r>
            <a:endParaRPr lang="en-GB" sz="2400" b="1">
              <a:solidFill>
                <a:srgbClr val="0000BC"/>
              </a:solidFill>
              <a:latin typeface="Times New Roman" pitchFamily="18" charset="0"/>
            </a:endParaRPr>
          </a:p>
        </p:txBody>
      </p:sp>
      <p:sp>
        <p:nvSpPr>
          <p:cNvPr id="29703" name="Text Box 7"/>
          <p:cNvSpPr txBox="1">
            <a:spLocks noChangeArrowheads="1"/>
          </p:cNvSpPr>
          <p:nvPr/>
        </p:nvSpPr>
        <p:spPr bwMode="auto">
          <a:xfrm flipH="1">
            <a:off x="457200" y="1981200"/>
            <a:ext cx="4495800" cy="4572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اعطاء الاولوية المطلقة لتقديم الخدمات</a:t>
            </a:r>
            <a:endParaRPr lang="en-GB" sz="2400" b="1">
              <a:solidFill>
                <a:srgbClr val="0000BC"/>
              </a:solidFill>
              <a:latin typeface="Times New Roman" pitchFamily="18" charset="0"/>
              <a:cs typeface="Times New Roman" pitchFamily="18" charset="0"/>
            </a:endParaRPr>
          </a:p>
        </p:txBody>
      </p:sp>
      <p:sp>
        <p:nvSpPr>
          <p:cNvPr id="29704" name="Text Box 8"/>
          <p:cNvSpPr txBox="1">
            <a:spLocks noChangeArrowheads="1"/>
          </p:cNvSpPr>
          <p:nvPr/>
        </p:nvSpPr>
        <p:spPr bwMode="auto">
          <a:xfrm flipH="1">
            <a:off x="457200" y="25146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تفعيل اللامركزية فى السلطة والمسؤولية</a:t>
            </a:r>
            <a:endParaRPr lang="en-GB" sz="2400" b="1">
              <a:solidFill>
                <a:srgbClr val="0000BC"/>
              </a:solidFill>
              <a:latin typeface="Times New Roman" pitchFamily="18" charset="0"/>
            </a:endParaRPr>
          </a:p>
        </p:txBody>
      </p:sp>
      <p:sp>
        <p:nvSpPr>
          <p:cNvPr id="29705" name="Text Box 9"/>
          <p:cNvSpPr txBox="1">
            <a:spLocks noChangeArrowheads="1"/>
          </p:cNvSpPr>
          <p:nvPr/>
        </p:nvSpPr>
        <p:spPr bwMode="auto">
          <a:xfrm flipH="1">
            <a:off x="457200" y="29718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القضاء على البيروقراطية</a:t>
            </a:r>
            <a:endParaRPr lang="en-GB" sz="2400" b="1">
              <a:solidFill>
                <a:srgbClr val="0000BC"/>
              </a:solidFill>
              <a:latin typeface="Times New Roman" pitchFamily="18" charset="0"/>
            </a:endParaRPr>
          </a:p>
        </p:txBody>
      </p:sp>
      <p:sp>
        <p:nvSpPr>
          <p:cNvPr id="29706" name="Text Box 10"/>
          <p:cNvSpPr txBox="1">
            <a:spLocks noChangeArrowheads="1"/>
          </p:cNvSpPr>
          <p:nvPr/>
        </p:nvSpPr>
        <p:spPr bwMode="auto">
          <a:xfrm flipH="1">
            <a:off x="457200" y="34290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rPr>
              <a:t>اقتصار تدخل الدولة على المشاريع العامة</a:t>
            </a:r>
            <a:endParaRPr lang="en-GB" sz="2400" b="1">
              <a:solidFill>
                <a:srgbClr val="0000BC"/>
              </a:solidFill>
              <a:latin typeface="Times New Roman" pitchFamily="18" charset="0"/>
            </a:endParaRPr>
          </a:p>
        </p:txBody>
      </p:sp>
      <p:sp>
        <p:nvSpPr>
          <p:cNvPr id="29707" name="Text Box 11"/>
          <p:cNvSpPr txBox="1">
            <a:spLocks noChangeArrowheads="1"/>
          </p:cNvSpPr>
          <p:nvPr/>
        </p:nvSpPr>
        <p:spPr bwMode="auto">
          <a:xfrm flipH="1">
            <a:off x="457200" y="38862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ترشيد استخدام الموارد</a:t>
            </a:r>
            <a:endParaRPr lang="en-GB" sz="2400" b="1">
              <a:solidFill>
                <a:srgbClr val="0000BC"/>
              </a:solidFill>
              <a:latin typeface="Times New Roman" pitchFamily="18" charset="0"/>
              <a:cs typeface="Times New Roman" pitchFamily="18" charset="0"/>
            </a:endParaRPr>
          </a:p>
        </p:txBody>
      </p:sp>
      <p:sp>
        <p:nvSpPr>
          <p:cNvPr id="29708" name="Text Box 12"/>
          <p:cNvSpPr txBox="1">
            <a:spLocks noChangeArrowheads="1"/>
          </p:cNvSpPr>
          <p:nvPr/>
        </p:nvSpPr>
        <p:spPr bwMode="auto">
          <a:xfrm flipH="1">
            <a:off x="457200" y="43434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الاهتمام بتحسين الجودة و التطوير</a:t>
            </a:r>
            <a:endParaRPr lang="en-GB" sz="2400" b="1">
              <a:solidFill>
                <a:srgbClr val="0000BC"/>
              </a:solidFill>
              <a:latin typeface="Times New Roman" pitchFamily="18" charset="0"/>
              <a:cs typeface="Times New Roman" pitchFamily="18" charset="0"/>
            </a:endParaRPr>
          </a:p>
        </p:txBody>
      </p:sp>
      <p:sp>
        <p:nvSpPr>
          <p:cNvPr id="29709" name="Text Box 13"/>
          <p:cNvSpPr txBox="1">
            <a:spLocks noChangeArrowheads="1"/>
          </p:cNvSpPr>
          <p:nvPr/>
        </p:nvSpPr>
        <p:spPr bwMode="auto">
          <a:xfrm flipH="1">
            <a:off x="457200" y="48006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اشراك المواطن في تقييم الخدمات</a:t>
            </a:r>
            <a:endParaRPr lang="en-GB" sz="2400" b="1">
              <a:solidFill>
                <a:srgbClr val="0000BC"/>
              </a:solidFill>
              <a:latin typeface="Times New Roman" pitchFamily="18" charset="0"/>
              <a:cs typeface="Times New Roman" pitchFamily="18" charset="0"/>
            </a:endParaRPr>
          </a:p>
        </p:txBody>
      </p:sp>
      <p:sp>
        <p:nvSpPr>
          <p:cNvPr id="29710" name="Text Box 14"/>
          <p:cNvSpPr txBox="1">
            <a:spLocks noChangeArrowheads="1"/>
          </p:cNvSpPr>
          <p:nvPr/>
        </p:nvSpPr>
        <p:spPr bwMode="auto">
          <a:xfrm flipH="1">
            <a:off x="457200" y="5257800"/>
            <a:ext cx="4465638" cy="409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أنسنة الادارة لخدمة المواطن</a:t>
            </a:r>
            <a:endParaRPr lang="en-GB" sz="2400" b="1">
              <a:solidFill>
                <a:srgbClr val="0000BC"/>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9698"/>
                                        </p:tgtEl>
                                        <p:attrNameLst>
                                          <p:attrName>style.visibility</p:attrName>
                                        </p:attrNameLst>
                                      </p:cBhvr>
                                      <p:to>
                                        <p:strVal val="visible"/>
                                      </p:to>
                                    </p:set>
                                    <p:anim calcmode="discrete" valueType="clr">
                                      <p:cBhvr override="childStyle">
                                        <p:cTn id="7" dur="80"/>
                                        <p:tgtEl>
                                          <p:spTgt spid="2969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9698"/>
                                        </p:tgtEl>
                                        <p:attrNameLst>
                                          <p:attrName>fillcolor</p:attrName>
                                        </p:attrNameLst>
                                      </p:cBhvr>
                                      <p:tavLst>
                                        <p:tav tm="0">
                                          <p:val>
                                            <p:clrVal>
                                              <a:schemeClr val="accent2"/>
                                            </p:clrVal>
                                          </p:val>
                                        </p:tav>
                                        <p:tav tm="50000">
                                          <p:val>
                                            <p:clrVal>
                                              <a:schemeClr val="hlink"/>
                                            </p:clrVal>
                                          </p:val>
                                        </p:tav>
                                      </p:tavLst>
                                    </p:anim>
                                    <p:set>
                                      <p:cBhvr>
                                        <p:cTn id="9" dur="80"/>
                                        <p:tgtEl>
                                          <p:spTgt spid="29698"/>
                                        </p:tgtEl>
                                        <p:attrNameLst>
                                          <p:attrName>fill.type</p:attrName>
                                        </p:attrNameLst>
                                      </p:cBhvr>
                                      <p:to>
                                        <p:strVal val="solid"/>
                                      </p:to>
                                    </p:set>
                                  </p:childTnLst>
                                </p:cTn>
                              </p:par>
                            </p:childTnLst>
                          </p:cTn>
                        </p:par>
                        <p:par>
                          <p:cTn id="10" fill="hold">
                            <p:stCondLst>
                              <p:cond delay="128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29699"/>
                                        </p:tgtEl>
                                        <p:attrNameLst>
                                          <p:attrName>style.visibility</p:attrName>
                                        </p:attrNameLst>
                                      </p:cBhvr>
                                      <p:to>
                                        <p:strVal val="visible"/>
                                      </p:to>
                                    </p:set>
                                    <p:anim calcmode="lin" valueType="num">
                                      <p:cBhvr>
                                        <p:cTn id="13" dur="1000" fill="hold"/>
                                        <p:tgtEl>
                                          <p:spTgt spid="29699"/>
                                        </p:tgtEl>
                                        <p:attrNameLst>
                                          <p:attrName>ppt_w</p:attrName>
                                        </p:attrNameLst>
                                      </p:cBhvr>
                                      <p:tavLst>
                                        <p:tav tm="0">
                                          <p:val>
                                            <p:fltVal val="0"/>
                                          </p:val>
                                        </p:tav>
                                        <p:tav tm="100000">
                                          <p:val>
                                            <p:strVal val="#ppt_w"/>
                                          </p:val>
                                        </p:tav>
                                      </p:tavLst>
                                    </p:anim>
                                    <p:anim calcmode="lin" valueType="num">
                                      <p:cBhvr>
                                        <p:cTn id="14" dur="1000" fill="hold"/>
                                        <p:tgtEl>
                                          <p:spTgt spid="29699"/>
                                        </p:tgtEl>
                                        <p:attrNameLst>
                                          <p:attrName>ppt_h</p:attrName>
                                        </p:attrNameLst>
                                      </p:cBhvr>
                                      <p:tavLst>
                                        <p:tav tm="0">
                                          <p:val>
                                            <p:fltVal val="0"/>
                                          </p:val>
                                        </p:tav>
                                        <p:tav tm="100000">
                                          <p:val>
                                            <p:strVal val="#ppt_h"/>
                                          </p:val>
                                        </p:tav>
                                      </p:tavLst>
                                    </p:anim>
                                    <p:anim calcmode="lin" valueType="num">
                                      <p:cBhvr>
                                        <p:cTn id="15" dur="1000" fill="hold"/>
                                        <p:tgtEl>
                                          <p:spTgt spid="29699"/>
                                        </p:tgtEl>
                                        <p:attrNameLst>
                                          <p:attrName>style.rotation</p:attrName>
                                        </p:attrNameLst>
                                      </p:cBhvr>
                                      <p:tavLst>
                                        <p:tav tm="0">
                                          <p:val>
                                            <p:fltVal val="90"/>
                                          </p:val>
                                        </p:tav>
                                        <p:tav tm="100000">
                                          <p:val>
                                            <p:fltVal val="0"/>
                                          </p:val>
                                        </p:tav>
                                      </p:tavLst>
                                    </p:anim>
                                    <p:animEffect transition="in" filter="fade">
                                      <p:cBhvr>
                                        <p:cTn id="16" dur="1000"/>
                                        <p:tgtEl>
                                          <p:spTgt spid="29699"/>
                                        </p:tgtEl>
                                      </p:cBhvr>
                                    </p:animEffect>
                                  </p:childTnLst>
                                </p:cTn>
                              </p:par>
                            </p:childTnLst>
                          </p:cTn>
                        </p:par>
                        <p:par>
                          <p:cTn id="17" fill="hold">
                            <p:stCondLst>
                              <p:cond delay="3780"/>
                            </p:stCondLst>
                            <p:childTnLst>
                              <p:par>
                                <p:cTn id="18" presetID="1" presetClass="entr" presetSubtype="0" fill="hold" grpId="0" nodeType="afterEffect">
                                  <p:stCondLst>
                                    <p:cond delay="0"/>
                                  </p:stCondLst>
                                  <p:childTnLst>
                                    <p:set>
                                      <p:cBhvr>
                                        <p:cTn id="19" dur="1" fill="hold">
                                          <p:stCondLst>
                                            <p:cond delay="0"/>
                                          </p:stCondLst>
                                        </p:cTn>
                                        <p:tgtEl>
                                          <p:spTgt spid="29701"/>
                                        </p:tgtEl>
                                        <p:attrNameLst>
                                          <p:attrName>style.visibility</p:attrName>
                                        </p:attrNameLst>
                                      </p:cBhvr>
                                      <p:to>
                                        <p:strVal val="visible"/>
                                      </p:to>
                                    </p:set>
                                  </p:childTnLst>
                                </p:cTn>
                              </p:par>
                            </p:childTnLst>
                          </p:cTn>
                        </p:par>
                        <p:par>
                          <p:cTn id="20" fill="hold">
                            <p:stCondLst>
                              <p:cond delay="3780"/>
                            </p:stCondLst>
                            <p:childTnLst>
                              <p:par>
                                <p:cTn id="21" presetID="10" presetClass="entr" presetSubtype="0" fill="hold" grpId="0" nodeType="afterEffect">
                                  <p:stCondLst>
                                    <p:cond delay="0"/>
                                  </p:stCondLst>
                                  <p:childTnLst>
                                    <p:set>
                                      <p:cBhvr>
                                        <p:cTn id="22" dur="1" fill="hold">
                                          <p:stCondLst>
                                            <p:cond delay="0"/>
                                          </p:stCondLst>
                                        </p:cTn>
                                        <p:tgtEl>
                                          <p:spTgt spid="29702"/>
                                        </p:tgtEl>
                                        <p:attrNameLst>
                                          <p:attrName>style.visibility</p:attrName>
                                        </p:attrNameLst>
                                      </p:cBhvr>
                                      <p:to>
                                        <p:strVal val="visible"/>
                                      </p:to>
                                    </p:set>
                                    <p:animEffect transition="in" filter="fade">
                                      <p:cBhvr>
                                        <p:cTn id="23" dur="2000"/>
                                        <p:tgtEl>
                                          <p:spTgt spid="29702"/>
                                        </p:tgtEl>
                                      </p:cBhvr>
                                    </p:animEffect>
                                  </p:childTnLst>
                                </p:cTn>
                              </p:par>
                            </p:childTnLst>
                          </p:cTn>
                        </p:par>
                        <p:par>
                          <p:cTn id="24" fill="hold">
                            <p:stCondLst>
                              <p:cond delay="5780"/>
                            </p:stCondLst>
                            <p:childTnLst>
                              <p:par>
                                <p:cTn id="25" presetID="10" presetClass="entr" presetSubtype="0" fill="hold" grpId="0" nodeType="afterEffect">
                                  <p:stCondLst>
                                    <p:cond delay="0"/>
                                  </p:stCondLst>
                                  <p:childTnLst>
                                    <p:set>
                                      <p:cBhvr>
                                        <p:cTn id="26" dur="1" fill="hold">
                                          <p:stCondLst>
                                            <p:cond delay="0"/>
                                          </p:stCondLst>
                                        </p:cTn>
                                        <p:tgtEl>
                                          <p:spTgt spid="29703"/>
                                        </p:tgtEl>
                                        <p:attrNameLst>
                                          <p:attrName>style.visibility</p:attrName>
                                        </p:attrNameLst>
                                      </p:cBhvr>
                                      <p:to>
                                        <p:strVal val="visible"/>
                                      </p:to>
                                    </p:set>
                                    <p:animEffect transition="in" filter="fade">
                                      <p:cBhvr>
                                        <p:cTn id="27" dur="2000"/>
                                        <p:tgtEl>
                                          <p:spTgt spid="29703"/>
                                        </p:tgtEl>
                                      </p:cBhvr>
                                    </p:animEffect>
                                  </p:childTnLst>
                                </p:cTn>
                              </p:par>
                            </p:childTnLst>
                          </p:cTn>
                        </p:par>
                        <p:par>
                          <p:cTn id="28" fill="hold">
                            <p:stCondLst>
                              <p:cond delay="7780"/>
                            </p:stCondLst>
                            <p:childTnLst>
                              <p:par>
                                <p:cTn id="29" presetID="10" presetClass="entr" presetSubtype="0" fill="hold" grpId="0" nodeType="afterEffect">
                                  <p:stCondLst>
                                    <p:cond delay="0"/>
                                  </p:stCondLst>
                                  <p:childTnLst>
                                    <p:set>
                                      <p:cBhvr>
                                        <p:cTn id="30" dur="1" fill="hold">
                                          <p:stCondLst>
                                            <p:cond delay="0"/>
                                          </p:stCondLst>
                                        </p:cTn>
                                        <p:tgtEl>
                                          <p:spTgt spid="29704"/>
                                        </p:tgtEl>
                                        <p:attrNameLst>
                                          <p:attrName>style.visibility</p:attrName>
                                        </p:attrNameLst>
                                      </p:cBhvr>
                                      <p:to>
                                        <p:strVal val="visible"/>
                                      </p:to>
                                    </p:set>
                                    <p:animEffect transition="in" filter="fade">
                                      <p:cBhvr>
                                        <p:cTn id="31" dur="2000"/>
                                        <p:tgtEl>
                                          <p:spTgt spid="29704"/>
                                        </p:tgtEl>
                                      </p:cBhvr>
                                    </p:animEffect>
                                  </p:childTnLst>
                                </p:cTn>
                              </p:par>
                            </p:childTnLst>
                          </p:cTn>
                        </p:par>
                        <p:par>
                          <p:cTn id="32" fill="hold">
                            <p:stCondLst>
                              <p:cond delay="9780"/>
                            </p:stCondLst>
                            <p:childTnLst>
                              <p:par>
                                <p:cTn id="33" presetID="10" presetClass="entr" presetSubtype="0" fill="hold" grpId="0" nodeType="afterEffect">
                                  <p:stCondLst>
                                    <p:cond delay="0"/>
                                  </p:stCondLst>
                                  <p:childTnLst>
                                    <p:set>
                                      <p:cBhvr>
                                        <p:cTn id="34" dur="1" fill="hold">
                                          <p:stCondLst>
                                            <p:cond delay="0"/>
                                          </p:stCondLst>
                                        </p:cTn>
                                        <p:tgtEl>
                                          <p:spTgt spid="29705"/>
                                        </p:tgtEl>
                                        <p:attrNameLst>
                                          <p:attrName>style.visibility</p:attrName>
                                        </p:attrNameLst>
                                      </p:cBhvr>
                                      <p:to>
                                        <p:strVal val="visible"/>
                                      </p:to>
                                    </p:set>
                                    <p:animEffect transition="in" filter="fade">
                                      <p:cBhvr>
                                        <p:cTn id="35" dur="2000"/>
                                        <p:tgtEl>
                                          <p:spTgt spid="29705"/>
                                        </p:tgtEl>
                                      </p:cBhvr>
                                    </p:animEffect>
                                  </p:childTnLst>
                                </p:cTn>
                              </p:par>
                            </p:childTnLst>
                          </p:cTn>
                        </p:par>
                        <p:par>
                          <p:cTn id="36" fill="hold">
                            <p:stCondLst>
                              <p:cond delay="11780"/>
                            </p:stCondLst>
                            <p:childTnLst>
                              <p:par>
                                <p:cTn id="37" presetID="10" presetClass="entr" presetSubtype="0" fill="hold" grpId="0" nodeType="afterEffect">
                                  <p:stCondLst>
                                    <p:cond delay="0"/>
                                  </p:stCondLst>
                                  <p:childTnLst>
                                    <p:set>
                                      <p:cBhvr>
                                        <p:cTn id="38" dur="1" fill="hold">
                                          <p:stCondLst>
                                            <p:cond delay="0"/>
                                          </p:stCondLst>
                                        </p:cTn>
                                        <p:tgtEl>
                                          <p:spTgt spid="29706"/>
                                        </p:tgtEl>
                                        <p:attrNameLst>
                                          <p:attrName>style.visibility</p:attrName>
                                        </p:attrNameLst>
                                      </p:cBhvr>
                                      <p:to>
                                        <p:strVal val="visible"/>
                                      </p:to>
                                    </p:set>
                                    <p:animEffect transition="in" filter="fade">
                                      <p:cBhvr>
                                        <p:cTn id="39" dur="2000"/>
                                        <p:tgtEl>
                                          <p:spTgt spid="29706"/>
                                        </p:tgtEl>
                                      </p:cBhvr>
                                    </p:animEffect>
                                  </p:childTnLst>
                                </p:cTn>
                              </p:par>
                            </p:childTnLst>
                          </p:cTn>
                        </p:par>
                        <p:par>
                          <p:cTn id="40" fill="hold">
                            <p:stCondLst>
                              <p:cond delay="13780"/>
                            </p:stCondLst>
                            <p:childTnLst>
                              <p:par>
                                <p:cTn id="41" presetID="10" presetClass="entr" presetSubtype="0" fill="hold" grpId="0" nodeType="afterEffect">
                                  <p:stCondLst>
                                    <p:cond delay="0"/>
                                  </p:stCondLst>
                                  <p:childTnLst>
                                    <p:set>
                                      <p:cBhvr>
                                        <p:cTn id="42" dur="1" fill="hold">
                                          <p:stCondLst>
                                            <p:cond delay="0"/>
                                          </p:stCondLst>
                                        </p:cTn>
                                        <p:tgtEl>
                                          <p:spTgt spid="29707"/>
                                        </p:tgtEl>
                                        <p:attrNameLst>
                                          <p:attrName>style.visibility</p:attrName>
                                        </p:attrNameLst>
                                      </p:cBhvr>
                                      <p:to>
                                        <p:strVal val="visible"/>
                                      </p:to>
                                    </p:set>
                                    <p:animEffect transition="in" filter="fade">
                                      <p:cBhvr>
                                        <p:cTn id="43" dur="2000"/>
                                        <p:tgtEl>
                                          <p:spTgt spid="29707"/>
                                        </p:tgtEl>
                                      </p:cBhvr>
                                    </p:animEffect>
                                  </p:childTnLst>
                                </p:cTn>
                              </p:par>
                            </p:childTnLst>
                          </p:cTn>
                        </p:par>
                        <p:par>
                          <p:cTn id="44" fill="hold">
                            <p:stCondLst>
                              <p:cond delay="15780"/>
                            </p:stCondLst>
                            <p:childTnLst>
                              <p:par>
                                <p:cTn id="45" presetID="10" presetClass="entr" presetSubtype="0" fill="hold" grpId="0" nodeType="afterEffect">
                                  <p:stCondLst>
                                    <p:cond delay="0"/>
                                  </p:stCondLst>
                                  <p:childTnLst>
                                    <p:set>
                                      <p:cBhvr>
                                        <p:cTn id="46" dur="1" fill="hold">
                                          <p:stCondLst>
                                            <p:cond delay="0"/>
                                          </p:stCondLst>
                                        </p:cTn>
                                        <p:tgtEl>
                                          <p:spTgt spid="29708"/>
                                        </p:tgtEl>
                                        <p:attrNameLst>
                                          <p:attrName>style.visibility</p:attrName>
                                        </p:attrNameLst>
                                      </p:cBhvr>
                                      <p:to>
                                        <p:strVal val="visible"/>
                                      </p:to>
                                    </p:set>
                                    <p:animEffect transition="in" filter="fade">
                                      <p:cBhvr>
                                        <p:cTn id="47" dur="2000"/>
                                        <p:tgtEl>
                                          <p:spTgt spid="29708"/>
                                        </p:tgtEl>
                                      </p:cBhvr>
                                    </p:animEffect>
                                  </p:childTnLst>
                                </p:cTn>
                              </p:par>
                            </p:childTnLst>
                          </p:cTn>
                        </p:par>
                        <p:par>
                          <p:cTn id="48" fill="hold">
                            <p:stCondLst>
                              <p:cond delay="17780"/>
                            </p:stCondLst>
                            <p:childTnLst>
                              <p:par>
                                <p:cTn id="49" presetID="10" presetClass="entr" presetSubtype="0" fill="hold" grpId="0" nodeType="afterEffect">
                                  <p:stCondLst>
                                    <p:cond delay="0"/>
                                  </p:stCondLst>
                                  <p:childTnLst>
                                    <p:set>
                                      <p:cBhvr>
                                        <p:cTn id="50" dur="1" fill="hold">
                                          <p:stCondLst>
                                            <p:cond delay="0"/>
                                          </p:stCondLst>
                                        </p:cTn>
                                        <p:tgtEl>
                                          <p:spTgt spid="29709"/>
                                        </p:tgtEl>
                                        <p:attrNameLst>
                                          <p:attrName>style.visibility</p:attrName>
                                        </p:attrNameLst>
                                      </p:cBhvr>
                                      <p:to>
                                        <p:strVal val="visible"/>
                                      </p:to>
                                    </p:set>
                                    <p:animEffect transition="in" filter="fade">
                                      <p:cBhvr>
                                        <p:cTn id="51" dur="2000"/>
                                        <p:tgtEl>
                                          <p:spTgt spid="29709"/>
                                        </p:tgtEl>
                                      </p:cBhvr>
                                    </p:animEffect>
                                  </p:childTnLst>
                                </p:cTn>
                              </p:par>
                            </p:childTnLst>
                          </p:cTn>
                        </p:par>
                        <p:par>
                          <p:cTn id="52" fill="hold">
                            <p:stCondLst>
                              <p:cond delay="19780"/>
                            </p:stCondLst>
                            <p:childTnLst>
                              <p:par>
                                <p:cTn id="53" presetID="10" presetClass="entr" presetSubtype="0" fill="hold" grpId="0" nodeType="afterEffect">
                                  <p:stCondLst>
                                    <p:cond delay="0"/>
                                  </p:stCondLst>
                                  <p:childTnLst>
                                    <p:set>
                                      <p:cBhvr>
                                        <p:cTn id="54" dur="1" fill="hold">
                                          <p:stCondLst>
                                            <p:cond delay="0"/>
                                          </p:stCondLst>
                                        </p:cTn>
                                        <p:tgtEl>
                                          <p:spTgt spid="29710"/>
                                        </p:tgtEl>
                                        <p:attrNameLst>
                                          <p:attrName>style.visibility</p:attrName>
                                        </p:attrNameLst>
                                      </p:cBhvr>
                                      <p:to>
                                        <p:strVal val="visible"/>
                                      </p:to>
                                    </p:set>
                                    <p:animEffect transition="in" filter="fade">
                                      <p:cBhvr>
                                        <p:cTn id="55" dur="20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animBg="1"/>
      <p:bldP spid="29701" grpId="0" animBg="1"/>
      <p:bldP spid="29702" grpId="0" animBg="1"/>
      <p:bldP spid="29703" grpId="0" animBg="1"/>
      <p:bldP spid="29704" grpId="0" animBg="1"/>
      <p:bldP spid="29705" grpId="0" animBg="1"/>
      <p:bldP spid="29706" grpId="0" animBg="1"/>
      <p:bldP spid="29707" grpId="0" animBg="1"/>
      <p:bldP spid="29708" grpId="0" animBg="1"/>
      <p:bldP spid="29709" grpId="0" animBg="1"/>
      <p:bldP spid="29710"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Espace réservé du numéro de diapositive 2"/>
          <p:cNvSpPr>
            <a:spLocks noGrp="1"/>
          </p:cNvSpPr>
          <p:nvPr>
            <p:ph type="sldNum" sz="quarter" idx="11"/>
          </p:nvPr>
        </p:nvSpPr>
        <p:spPr>
          <a:noFill/>
        </p:spPr>
        <p:txBody>
          <a:bodyPr/>
          <a:lstStyle/>
          <a:p>
            <a:fld id="{3B9F56E0-D41C-4F15-9934-B9CCCA019E22}" type="slidenum">
              <a:rPr lang="ar-SA" smtClean="0"/>
              <a:pPr/>
              <a:t>46</a:t>
            </a:fld>
            <a:endParaRPr lang="fr-FR" smtClean="0"/>
          </a:p>
        </p:txBody>
      </p:sp>
      <p:sp>
        <p:nvSpPr>
          <p:cNvPr id="49155" name="Text Box 2"/>
          <p:cNvSpPr txBox="1">
            <a:spLocks noChangeArrowheads="1"/>
          </p:cNvSpPr>
          <p:nvPr/>
        </p:nvSpPr>
        <p:spPr bwMode="auto">
          <a:xfrm>
            <a:off x="1143000" y="685800"/>
            <a:ext cx="7315200" cy="762000"/>
          </a:xfrm>
          <a:prstGeom prst="rect">
            <a:avLst/>
          </a:prstGeom>
          <a:noFill/>
          <a:ln w="9525">
            <a:noFill/>
            <a:miter lim="800000"/>
            <a:headEnd/>
            <a:tailEnd/>
          </a:ln>
        </p:spPr>
        <p:txBody>
          <a:bodyPr>
            <a:spAutoFit/>
          </a:bodyPr>
          <a:lstStyle/>
          <a:p>
            <a:pPr algn="ctr"/>
            <a:r>
              <a:rPr lang="ar-SA" sz="4400">
                <a:solidFill>
                  <a:srgbClr val="FF3300"/>
                </a:solidFill>
              </a:rPr>
              <a:t>اصلاح داخلي فى أسلوب الإدارة</a:t>
            </a:r>
            <a:endParaRPr lang="fr-FR" sz="4400">
              <a:solidFill>
                <a:srgbClr val="FF3300"/>
              </a:solidFill>
            </a:endParaRPr>
          </a:p>
        </p:txBody>
      </p:sp>
      <p:sp>
        <p:nvSpPr>
          <p:cNvPr id="31747" name="Rectangle 3"/>
          <p:cNvSpPr>
            <a:spLocks noChangeArrowheads="1"/>
          </p:cNvSpPr>
          <p:nvPr/>
        </p:nvSpPr>
        <p:spPr bwMode="auto">
          <a:xfrm rot="10800000">
            <a:off x="6477000" y="1905000"/>
            <a:ext cx="1600200" cy="3810000"/>
          </a:xfrm>
          <a:prstGeom prst="rect">
            <a:avLst/>
          </a:prstGeom>
          <a:solidFill>
            <a:schemeClr val="hlink"/>
          </a:solidFill>
          <a:ln w="28575" algn="ctr">
            <a:noFill/>
            <a:miter lim="800000"/>
            <a:headEnd/>
            <a:tailEnd/>
          </a:ln>
        </p:spPr>
        <p:txBody>
          <a:bodyPr rot="10800000" wrap="none" anchor="ctr"/>
          <a:lstStyle/>
          <a:p>
            <a:pPr algn="ctr"/>
            <a:r>
              <a:rPr lang="ar-SA" sz="2800" b="1">
                <a:solidFill>
                  <a:schemeClr val="bg1"/>
                </a:solidFill>
              </a:rPr>
              <a:t>اصلاح داخلي </a:t>
            </a:r>
          </a:p>
          <a:p>
            <a:pPr algn="ctr"/>
            <a:r>
              <a:rPr lang="ar-SA" sz="2800" b="1">
                <a:solidFill>
                  <a:schemeClr val="bg1"/>
                </a:solidFill>
              </a:rPr>
              <a:t> فى أسلوب</a:t>
            </a:r>
          </a:p>
          <a:p>
            <a:pPr algn="ctr"/>
            <a:r>
              <a:rPr lang="ar-SA" sz="2800" b="1">
                <a:solidFill>
                  <a:schemeClr val="bg1"/>
                </a:solidFill>
              </a:rPr>
              <a:t> الإدارة</a:t>
            </a:r>
            <a:endParaRPr lang="fr-FR" sz="2800" b="1">
              <a:solidFill>
                <a:schemeClr val="bg1"/>
              </a:solidFill>
            </a:endParaRPr>
          </a:p>
        </p:txBody>
      </p:sp>
      <p:sp>
        <p:nvSpPr>
          <p:cNvPr id="31749" name="Freeform 5"/>
          <p:cNvSpPr>
            <a:spLocks/>
          </p:cNvSpPr>
          <p:nvPr/>
        </p:nvSpPr>
        <p:spPr bwMode="auto">
          <a:xfrm rot="5400000">
            <a:off x="4038600" y="3429000"/>
            <a:ext cx="3352800" cy="762000"/>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rot="10800000" vert="eaVert"/>
          <a:lstStyle/>
          <a:p>
            <a:endParaRPr lang="fr-FR">
              <a:solidFill>
                <a:srgbClr val="33CC33"/>
              </a:solidFill>
            </a:endParaRPr>
          </a:p>
        </p:txBody>
      </p:sp>
      <p:sp>
        <p:nvSpPr>
          <p:cNvPr id="31750" name="Text Box 6"/>
          <p:cNvSpPr txBox="1">
            <a:spLocks noChangeArrowheads="1"/>
          </p:cNvSpPr>
          <p:nvPr/>
        </p:nvSpPr>
        <p:spPr bwMode="auto">
          <a:xfrm flipH="1">
            <a:off x="533400" y="2057400"/>
            <a:ext cx="4465638" cy="409575"/>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العمل بأساليب القطاع الخاص الناجح</a:t>
            </a:r>
            <a:endParaRPr lang="en-GB" sz="2000" b="1">
              <a:solidFill>
                <a:srgbClr val="0000BC"/>
              </a:solidFill>
              <a:latin typeface="Times New Roman" pitchFamily="18" charset="0"/>
            </a:endParaRPr>
          </a:p>
        </p:txBody>
      </p:sp>
      <p:sp>
        <p:nvSpPr>
          <p:cNvPr id="31751" name="Text Box 7"/>
          <p:cNvSpPr txBox="1">
            <a:spLocks noChangeArrowheads="1"/>
          </p:cNvSpPr>
          <p:nvPr/>
        </p:nvSpPr>
        <p:spPr bwMode="auto">
          <a:xfrm flipH="1">
            <a:off x="533400" y="2514600"/>
            <a:ext cx="4465638" cy="409575"/>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اعطاء الاولوية للكفاءة والفاعلية</a:t>
            </a:r>
            <a:endParaRPr lang="en-GB" sz="2000" b="1">
              <a:solidFill>
                <a:srgbClr val="0000BC"/>
              </a:solidFill>
              <a:latin typeface="Times New Roman" pitchFamily="18" charset="0"/>
            </a:endParaRPr>
          </a:p>
        </p:txBody>
      </p:sp>
      <p:sp>
        <p:nvSpPr>
          <p:cNvPr id="31752" name="Text Box 8"/>
          <p:cNvSpPr txBox="1">
            <a:spLocks noChangeArrowheads="1"/>
          </p:cNvSpPr>
          <p:nvPr/>
        </p:nvSpPr>
        <p:spPr bwMode="auto">
          <a:xfrm flipH="1">
            <a:off x="533400" y="2971800"/>
            <a:ext cx="4465638" cy="409575"/>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الاهتمام بالمخرجات </a:t>
            </a:r>
            <a:endParaRPr lang="en-GB" sz="2000" b="1">
              <a:solidFill>
                <a:srgbClr val="0000BC"/>
              </a:solidFill>
              <a:latin typeface="Times New Roman" pitchFamily="18" charset="0"/>
            </a:endParaRPr>
          </a:p>
        </p:txBody>
      </p:sp>
      <p:sp>
        <p:nvSpPr>
          <p:cNvPr id="31753" name="Text Box 9"/>
          <p:cNvSpPr txBox="1">
            <a:spLocks noChangeArrowheads="1"/>
          </p:cNvSpPr>
          <p:nvPr/>
        </p:nvSpPr>
        <p:spPr bwMode="auto">
          <a:xfrm flipH="1">
            <a:off x="533400" y="3429000"/>
            <a:ext cx="4465638" cy="409575"/>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الاحترام الصارم لشروط التعاقد للخدمات العامة</a:t>
            </a:r>
            <a:endParaRPr lang="en-GB" sz="2000" b="1">
              <a:solidFill>
                <a:srgbClr val="0000BC"/>
              </a:solidFill>
              <a:latin typeface="Times New Roman" pitchFamily="18" charset="0"/>
            </a:endParaRPr>
          </a:p>
        </p:txBody>
      </p:sp>
      <p:sp>
        <p:nvSpPr>
          <p:cNvPr id="31754" name="Text Box 10"/>
          <p:cNvSpPr txBox="1">
            <a:spLocks noChangeArrowheads="1"/>
          </p:cNvSpPr>
          <p:nvPr/>
        </p:nvSpPr>
        <p:spPr bwMode="auto">
          <a:xfrm flipH="1">
            <a:off x="533400" y="3886200"/>
            <a:ext cx="4465638" cy="409575"/>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اعتماد أسلوب المنافسة لتقديم الخدمات</a:t>
            </a:r>
            <a:endParaRPr lang="en-GB" sz="2000" b="1">
              <a:solidFill>
                <a:srgbClr val="0000BC"/>
              </a:solidFill>
              <a:latin typeface="Times New Roman" pitchFamily="18" charset="0"/>
            </a:endParaRPr>
          </a:p>
        </p:txBody>
      </p:sp>
      <p:sp>
        <p:nvSpPr>
          <p:cNvPr id="31755" name="Text Box 11"/>
          <p:cNvSpPr txBox="1">
            <a:spLocks noChangeArrowheads="1"/>
          </p:cNvSpPr>
          <p:nvPr/>
        </p:nvSpPr>
        <p:spPr bwMode="auto">
          <a:xfrm flipH="1">
            <a:off x="533400" y="4343400"/>
            <a:ext cx="4465638" cy="685800"/>
          </a:xfrm>
          <a:prstGeom prst="rect">
            <a:avLst/>
          </a:prstGeom>
          <a:solidFill>
            <a:srgbClr val="CCECFF"/>
          </a:solidFill>
          <a:ln w="28575">
            <a:noFill/>
            <a:miter lim="800000"/>
            <a:headEnd/>
            <a:tailEnd/>
          </a:ln>
        </p:spPr>
        <p:txBody>
          <a:bodyPr anchor="ctr" anchorCtr="1"/>
          <a:lstStyle/>
          <a:p>
            <a:pPr algn="ctr" rtl="0"/>
            <a:r>
              <a:rPr lang="ar-SA" sz="2000" b="1">
                <a:solidFill>
                  <a:srgbClr val="0000BC"/>
                </a:solidFill>
                <a:latin typeface="Times New Roman" pitchFamily="18" charset="0"/>
                <a:cs typeface="Times New Roman" pitchFamily="18" charset="0"/>
              </a:rPr>
              <a:t> تسهيل تقديم الخدمات من خلال تفويض الصلاحيات</a:t>
            </a:r>
            <a:endParaRPr lang="en-GB" sz="2000" b="1">
              <a:solidFill>
                <a:srgbClr val="0000BC"/>
              </a:solidFill>
              <a:latin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1749"/>
                                        </p:tgtEl>
                                        <p:attrNameLst>
                                          <p:attrName>style.visibility</p:attrName>
                                        </p:attrNameLst>
                                      </p:cBhvr>
                                      <p:to>
                                        <p:strVal val="visible"/>
                                      </p:to>
                                    </p:set>
                                    <p:animEffect transition="in" filter="fade">
                                      <p:cBhvr>
                                        <p:cTn id="11" dur="500"/>
                                        <p:tgtEl>
                                          <p:spTgt spid="3174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1750"/>
                                        </p:tgtEl>
                                        <p:attrNameLst>
                                          <p:attrName>style.visibility</p:attrName>
                                        </p:attrNameLst>
                                      </p:cBhvr>
                                      <p:to>
                                        <p:strVal val="visible"/>
                                      </p:to>
                                    </p:set>
                                    <p:animEffect transition="in" filter="fade">
                                      <p:cBhvr>
                                        <p:cTn id="15" dur="500"/>
                                        <p:tgtEl>
                                          <p:spTgt spid="31750"/>
                                        </p:tgtEl>
                                      </p:cBhvr>
                                    </p:animEffect>
                                  </p:childTnLst>
                                </p:cTn>
                              </p:par>
                            </p:childTnLst>
                          </p:cTn>
                        </p:par>
                        <p:par>
                          <p:cTn id="16" fill="hold">
                            <p:stCondLst>
                              <p:cond delay="1500"/>
                            </p:stCondLst>
                            <p:childTnLst>
                              <p:par>
                                <p:cTn id="17" presetID="10" presetClass="entr" presetSubtype="0" fill="hold" grpId="1" nodeType="afterEffect">
                                  <p:stCondLst>
                                    <p:cond delay="0"/>
                                  </p:stCondLst>
                                  <p:childTnLst>
                                    <p:set>
                                      <p:cBhvr>
                                        <p:cTn id="18" dur="1" fill="hold">
                                          <p:stCondLst>
                                            <p:cond delay="0"/>
                                          </p:stCondLst>
                                        </p:cTn>
                                        <p:tgtEl>
                                          <p:spTgt spid="31750"/>
                                        </p:tgtEl>
                                        <p:attrNameLst>
                                          <p:attrName>style.visibility</p:attrName>
                                        </p:attrNameLst>
                                      </p:cBhvr>
                                      <p:to>
                                        <p:strVal val="visible"/>
                                      </p:to>
                                    </p:set>
                                    <p:animEffect transition="in" filter="fade">
                                      <p:cBhvr>
                                        <p:cTn id="19" dur="500"/>
                                        <p:tgtEl>
                                          <p:spTgt spid="3175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1751"/>
                                        </p:tgtEl>
                                        <p:attrNameLst>
                                          <p:attrName>style.visibility</p:attrName>
                                        </p:attrNameLst>
                                      </p:cBhvr>
                                      <p:to>
                                        <p:strVal val="visible"/>
                                      </p:to>
                                    </p:set>
                                    <p:animEffect transition="in" filter="fade">
                                      <p:cBhvr>
                                        <p:cTn id="23" dur="500"/>
                                        <p:tgtEl>
                                          <p:spTgt spid="31751"/>
                                        </p:tgtEl>
                                      </p:cBhvr>
                                    </p:animEffect>
                                  </p:childTnLst>
                                </p:cTn>
                              </p:par>
                            </p:childTnLst>
                          </p:cTn>
                        </p:par>
                        <p:par>
                          <p:cTn id="24" fill="hold">
                            <p:stCondLst>
                              <p:cond delay="2500"/>
                            </p:stCondLst>
                            <p:childTnLst>
                              <p:par>
                                <p:cTn id="25" presetID="10" presetClass="entr" presetSubtype="0" fill="hold" grpId="1" nodeType="afterEffect">
                                  <p:stCondLst>
                                    <p:cond delay="0"/>
                                  </p:stCondLst>
                                  <p:childTnLst>
                                    <p:set>
                                      <p:cBhvr>
                                        <p:cTn id="26" dur="1" fill="hold">
                                          <p:stCondLst>
                                            <p:cond delay="0"/>
                                          </p:stCondLst>
                                        </p:cTn>
                                        <p:tgtEl>
                                          <p:spTgt spid="31751"/>
                                        </p:tgtEl>
                                        <p:attrNameLst>
                                          <p:attrName>style.visibility</p:attrName>
                                        </p:attrNameLst>
                                      </p:cBhvr>
                                      <p:to>
                                        <p:strVal val="visible"/>
                                      </p:to>
                                    </p:set>
                                    <p:animEffect transition="in" filter="fade">
                                      <p:cBhvr>
                                        <p:cTn id="27" dur="500"/>
                                        <p:tgtEl>
                                          <p:spTgt spid="31751"/>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1752"/>
                                        </p:tgtEl>
                                        <p:attrNameLst>
                                          <p:attrName>style.visibility</p:attrName>
                                        </p:attrNameLst>
                                      </p:cBhvr>
                                      <p:to>
                                        <p:strVal val="visible"/>
                                      </p:to>
                                    </p:set>
                                    <p:animEffect transition="in" filter="fade">
                                      <p:cBhvr>
                                        <p:cTn id="31" dur="500"/>
                                        <p:tgtEl>
                                          <p:spTgt spid="31752"/>
                                        </p:tgtEl>
                                      </p:cBhvr>
                                    </p:animEffect>
                                  </p:childTnLst>
                                </p:cTn>
                              </p:par>
                            </p:childTnLst>
                          </p:cTn>
                        </p:par>
                        <p:par>
                          <p:cTn id="32" fill="hold">
                            <p:stCondLst>
                              <p:cond delay="3500"/>
                            </p:stCondLst>
                            <p:childTnLst>
                              <p:par>
                                <p:cTn id="33" presetID="10" presetClass="entr" presetSubtype="0" fill="hold" grpId="1" nodeType="afterEffect">
                                  <p:stCondLst>
                                    <p:cond delay="0"/>
                                  </p:stCondLst>
                                  <p:childTnLst>
                                    <p:set>
                                      <p:cBhvr>
                                        <p:cTn id="34" dur="1" fill="hold">
                                          <p:stCondLst>
                                            <p:cond delay="0"/>
                                          </p:stCondLst>
                                        </p:cTn>
                                        <p:tgtEl>
                                          <p:spTgt spid="31752"/>
                                        </p:tgtEl>
                                        <p:attrNameLst>
                                          <p:attrName>style.visibility</p:attrName>
                                        </p:attrNameLst>
                                      </p:cBhvr>
                                      <p:to>
                                        <p:strVal val="visible"/>
                                      </p:to>
                                    </p:set>
                                    <p:animEffect transition="in" filter="fade">
                                      <p:cBhvr>
                                        <p:cTn id="35" dur="500"/>
                                        <p:tgtEl>
                                          <p:spTgt spid="31752"/>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1753"/>
                                        </p:tgtEl>
                                        <p:attrNameLst>
                                          <p:attrName>style.visibility</p:attrName>
                                        </p:attrNameLst>
                                      </p:cBhvr>
                                      <p:to>
                                        <p:strVal val="visible"/>
                                      </p:to>
                                    </p:set>
                                    <p:animEffect transition="in" filter="fade">
                                      <p:cBhvr>
                                        <p:cTn id="39" dur="500"/>
                                        <p:tgtEl>
                                          <p:spTgt spid="31753"/>
                                        </p:tgtEl>
                                      </p:cBhvr>
                                    </p:animEffect>
                                  </p:childTnLst>
                                </p:cTn>
                              </p:par>
                            </p:childTnLst>
                          </p:cTn>
                        </p:par>
                        <p:par>
                          <p:cTn id="40" fill="hold">
                            <p:stCondLst>
                              <p:cond delay="4500"/>
                            </p:stCondLst>
                            <p:childTnLst>
                              <p:par>
                                <p:cTn id="41" presetID="10" presetClass="entr" presetSubtype="0" fill="hold" grpId="1" nodeType="afterEffect">
                                  <p:stCondLst>
                                    <p:cond delay="0"/>
                                  </p:stCondLst>
                                  <p:childTnLst>
                                    <p:set>
                                      <p:cBhvr>
                                        <p:cTn id="42" dur="1" fill="hold">
                                          <p:stCondLst>
                                            <p:cond delay="0"/>
                                          </p:stCondLst>
                                        </p:cTn>
                                        <p:tgtEl>
                                          <p:spTgt spid="31753"/>
                                        </p:tgtEl>
                                        <p:attrNameLst>
                                          <p:attrName>style.visibility</p:attrName>
                                        </p:attrNameLst>
                                      </p:cBhvr>
                                      <p:to>
                                        <p:strVal val="visible"/>
                                      </p:to>
                                    </p:set>
                                    <p:animEffect transition="in" filter="fade">
                                      <p:cBhvr>
                                        <p:cTn id="43" dur="500"/>
                                        <p:tgtEl>
                                          <p:spTgt spid="31753"/>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1754"/>
                                        </p:tgtEl>
                                        <p:attrNameLst>
                                          <p:attrName>style.visibility</p:attrName>
                                        </p:attrNameLst>
                                      </p:cBhvr>
                                      <p:to>
                                        <p:strVal val="visible"/>
                                      </p:to>
                                    </p:set>
                                    <p:animEffect transition="in" filter="fade">
                                      <p:cBhvr>
                                        <p:cTn id="47" dur="500"/>
                                        <p:tgtEl>
                                          <p:spTgt spid="31754"/>
                                        </p:tgtEl>
                                      </p:cBhvr>
                                    </p:animEffect>
                                  </p:childTnLst>
                                </p:cTn>
                              </p:par>
                            </p:childTnLst>
                          </p:cTn>
                        </p:par>
                        <p:par>
                          <p:cTn id="48" fill="hold">
                            <p:stCondLst>
                              <p:cond delay="5500"/>
                            </p:stCondLst>
                            <p:childTnLst>
                              <p:par>
                                <p:cTn id="49" presetID="10" presetClass="entr" presetSubtype="0" fill="hold" grpId="1" nodeType="afterEffect">
                                  <p:stCondLst>
                                    <p:cond delay="0"/>
                                  </p:stCondLst>
                                  <p:childTnLst>
                                    <p:set>
                                      <p:cBhvr>
                                        <p:cTn id="50" dur="1" fill="hold">
                                          <p:stCondLst>
                                            <p:cond delay="0"/>
                                          </p:stCondLst>
                                        </p:cTn>
                                        <p:tgtEl>
                                          <p:spTgt spid="31754"/>
                                        </p:tgtEl>
                                        <p:attrNameLst>
                                          <p:attrName>style.visibility</p:attrName>
                                        </p:attrNameLst>
                                      </p:cBhvr>
                                      <p:to>
                                        <p:strVal val="visible"/>
                                      </p:to>
                                    </p:set>
                                    <p:animEffect transition="in" filter="fade">
                                      <p:cBhvr>
                                        <p:cTn id="51" dur="500"/>
                                        <p:tgtEl>
                                          <p:spTgt spid="31754"/>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31755"/>
                                        </p:tgtEl>
                                        <p:attrNameLst>
                                          <p:attrName>style.visibility</p:attrName>
                                        </p:attrNameLst>
                                      </p:cBhvr>
                                      <p:to>
                                        <p:strVal val="visible"/>
                                      </p:to>
                                    </p:set>
                                    <p:animEffect transition="in" filter="fade">
                                      <p:cBhvr>
                                        <p:cTn id="55" dur="500"/>
                                        <p:tgtEl>
                                          <p:spTgt spid="31755"/>
                                        </p:tgtEl>
                                      </p:cBhvr>
                                    </p:animEffect>
                                  </p:childTnLst>
                                </p:cTn>
                              </p:par>
                            </p:childTnLst>
                          </p:cTn>
                        </p:par>
                        <p:par>
                          <p:cTn id="56" fill="hold">
                            <p:stCondLst>
                              <p:cond delay="6500"/>
                            </p:stCondLst>
                            <p:childTnLst>
                              <p:par>
                                <p:cTn id="57" presetID="10" presetClass="entr" presetSubtype="0" fill="hold" grpId="1" nodeType="afterEffect">
                                  <p:stCondLst>
                                    <p:cond delay="0"/>
                                  </p:stCondLst>
                                  <p:childTnLst>
                                    <p:set>
                                      <p:cBhvr>
                                        <p:cTn id="58" dur="1" fill="hold">
                                          <p:stCondLst>
                                            <p:cond delay="0"/>
                                          </p:stCondLst>
                                        </p:cTn>
                                        <p:tgtEl>
                                          <p:spTgt spid="31755"/>
                                        </p:tgtEl>
                                        <p:attrNameLst>
                                          <p:attrName>style.visibility</p:attrName>
                                        </p:attrNameLst>
                                      </p:cBhvr>
                                      <p:to>
                                        <p:strVal val="visible"/>
                                      </p:to>
                                    </p:set>
                                    <p:animEffect transition="in" filter="fade">
                                      <p:cBhvr>
                                        <p:cTn id="59" dur="500"/>
                                        <p:tgtEl>
                                          <p:spTgt spid="31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animBg="1"/>
      <p:bldP spid="31750" grpId="0" animBg="1"/>
      <p:bldP spid="31750" grpId="1" animBg="1"/>
      <p:bldP spid="31751" grpId="0" animBg="1"/>
      <p:bldP spid="31751" grpId="1" animBg="1"/>
      <p:bldP spid="31752" grpId="0" animBg="1"/>
      <p:bldP spid="31752" grpId="1" animBg="1"/>
      <p:bldP spid="31753" grpId="0" animBg="1"/>
      <p:bldP spid="31753" grpId="1" animBg="1"/>
      <p:bldP spid="31754" grpId="0" animBg="1"/>
      <p:bldP spid="31754" grpId="1" animBg="1"/>
      <p:bldP spid="31755" grpId="0" animBg="1"/>
      <p:bldP spid="31755"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u numéro de diapositive 2"/>
          <p:cNvSpPr>
            <a:spLocks noGrp="1"/>
          </p:cNvSpPr>
          <p:nvPr>
            <p:ph type="sldNum" sz="quarter" idx="11"/>
          </p:nvPr>
        </p:nvSpPr>
        <p:spPr>
          <a:noFill/>
        </p:spPr>
        <p:txBody>
          <a:bodyPr/>
          <a:lstStyle/>
          <a:p>
            <a:fld id="{34007BC1-7476-4772-8421-4AFF85C464E8}" type="slidenum">
              <a:rPr lang="ar-SA" smtClean="0"/>
              <a:pPr/>
              <a:t>47</a:t>
            </a:fld>
            <a:endParaRPr lang="fr-FR" smtClean="0"/>
          </a:p>
        </p:txBody>
      </p:sp>
      <p:sp>
        <p:nvSpPr>
          <p:cNvPr id="50179" name="Text Box 2"/>
          <p:cNvSpPr txBox="1">
            <a:spLocks noChangeArrowheads="1"/>
          </p:cNvSpPr>
          <p:nvPr/>
        </p:nvSpPr>
        <p:spPr bwMode="auto">
          <a:xfrm>
            <a:off x="838200" y="806450"/>
            <a:ext cx="6831013" cy="641350"/>
          </a:xfrm>
          <a:prstGeom prst="rect">
            <a:avLst/>
          </a:prstGeom>
          <a:noFill/>
          <a:ln w="9525">
            <a:noFill/>
            <a:miter lim="800000"/>
            <a:headEnd/>
            <a:tailEnd/>
          </a:ln>
        </p:spPr>
        <p:txBody>
          <a:bodyPr>
            <a:spAutoFit/>
          </a:bodyPr>
          <a:lstStyle/>
          <a:p>
            <a:pPr algn="ctr"/>
            <a:r>
              <a:rPr lang="ar-SA" sz="3600" b="1">
                <a:solidFill>
                  <a:srgbClr val="FF3300"/>
                </a:solidFill>
              </a:rPr>
              <a:t>الحد من دور الدولة فى النشاط الاقتصادي</a:t>
            </a:r>
            <a:endParaRPr lang="fr-FR" sz="3600" b="1">
              <a:solidFill>
                <a:srgbClr val="FF3300"/>
              </a:solidFill>
            </a:endParaRPr>
          </a:p>
        </p:txBody>
      </p:sp>
      <p:sp>
        <p:nvSpPr>
          <p:cNvPr id="32771" name="Rectangle 3"/>
          <p:cNvSpPr>
            <a:spLocks noChangeArrowheads="1"/>
          </p:cNvSpPr>
          <p:nvPr/>
        </p:nvSpPr>
        <p:spPr bwMode="auto">
          <a:xfrm rot="10800000">
            <a:off x="6553200" y="1828800"/>
            <a:ext cx="1879600" cy="3986213"/>
          </a:xfrm>
          <a:prstGeom prst="rect">
            <a:avLst/>
          </a:prstGeom>
          <a:solidFill>
            <a:schemeClr val="hlink"/>
          </a:solidFill>
          <a:ln w="28575" algn="ctr">
            <a:noFill/>
            <a:miter lim="800000"/>
            <a:headEnd/>
            <a:tailEnd/>
          </a:ln>
        </p:spPr>
        <p:txBody>
          <a:bodyPr rot="10800000" wrap="none" anchor="ctr"/>
          <a:lstStyle/>
          <a:p>
            <a:pPr algn="ctr"/>
            <a:r>
              <a:rPr lang="ar-SA" sz="3200" b="1">
                <a:solidFill>
                  <a:schemeClr val="bg1"/>
                </a:solidFill>
              </a:rPr>
              <a:t>الحد من  </a:t>
            </a:r>
          </a:p>
          <a:p>
            <a:pPr algn="ctr"/>
            <a:r>
              <a:rPr lang="ar-SA" sz="3200" b="1">
                <a:solidFill>
                  <a:schemeClr val="bg1"/>
                </a:solidFill>
              </a:rPr>
              <a:t>دور الدولة</a:t>
            </a:r>
          </a:p>
          <a:p>
            <a:pPr algn="ctr"/>
            <a:r>
              <a:rPr lang="ar-SA" sz="3200" b="1">
                <a:solidFill>
                  <a:schemeClr val="bg1"/>
                </a:solidFill>
              </a:rPr>
              <a:t> فى</a:t>
            </a:r>
          </a:p>
          <a:p>
            <a:pPr algn="ctr"/>
            <a:r>
              <a:rPr lang="ar-SA" sz="3200" b="1">
                <a:solidFill>
                  <a:schemeClr val="bg1"/>
                </a:solidFill>
              </a:rPr>
              <a:t>النشاط </a:t>
            </a:r>
          </a:p>
          <a:p>
            <a:pPr algn="ctr"/>
            <a:r>
              <a:rPr lang="ar-SA" sz="3200" b="1">
                <a:solidFill>
                  <a:schemeClr val="bg1"/>
                </a:solidFill>
              </a:rPr>
              <a:t>الاقتصادي</a:t>
            </a:r>
            <a:endParaRPr lang="fr-FR" sz="3200" b="1">
              <a:solidFill>
                <a:schemeClr val="bg1"/>
              </a:solidFill>
            </a:endParaRPr>
          </a:p>
        </p:txBody>
      </p:sp>
      <p:sp>
        <p:nvSpPr>
          <p:cNvPr id="32773" name="Freeform 5"/>
          <p:cNvSpPr>
            <a:spLocks/>
          </p:cNvSpPr>
          <p:nvPr/>
        </p:nvSpPr>
        <p:spPr bwMode="auto">
          <a:xfrm rot="5400000">
            <a:off x="4406106" y="3594894"/>
            <a:ext cx="2846388" cy="838200"/>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a:lstStyle/>
          <a:p>
            <a:endParaRPr lang="fr-FR"/>
          </a:p>
        </p:txBody>
      </p:sp>
      <p:sp>
        <p:nvSpPr>
          <p:cNvPr id="32774" name="Text Box 6"/>
          <p:cNvSpPr txBox="1">
            <a:spLocks noChangeArrowheads="1"/>
          </p:cNvSpPr>
          <p:nvPr/>
        </p:nvSpPr>
        <p:spPr bwMode="auto">
          <a:xfrm flipH="1">
            <a:off x="457200" y="2209800"/>
            <a:ext cx="4465638" cy="6381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الخوصصة</a:t>
            </a:r>
            <a:endParaRPr lang="en-GB" sz="2400" b="1">
              <a:solidFill>
                <a:srgbClr val="0000BC"/>
              </a:solidFill>
              <a:latin typeface="Times New Roman" pitchFamily="18" charset="0"/>
            </a:endParaRPr>
          </a:p>
        </p:txBody>
      </p:sp>
      <p:sp>
        <p:nvSpPr>
          <p:cNvPr id="32775" name="Text Box 7"/>
          <p:cNvSpPr txBox="1">
            <a:spLocks noChangeArrowheads="1"/>
          </p:cNvSpPr>
          <p:nvPr/>
        </p:nvSpPr>
        <p:spPr bwMode="auto">
          <a:xfrm flipH="1">
            <a:off x="457200" y="2895600"/>
            <a:ext cx="4465638" cy="6858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برامج تخفيض الميزانية</a:t>
            </a:r>
            <a:endParaRPr lang="en-GB" sz="2400" b="1">
              <a:solidFill>
                <a:srgbClr val="0000BC"/>
              </a:solidFill>
              <a:latin typeface="Times New Roman" pitchFamily="18" charset="0"/>
            </a:endParaRPr>
          </a:p>
        </p:txBody>
      </p:sp>
      <p:sp>
        <p:nvSpPr>
          <p:cNvPr id="32776" name="Text Box 8"/>
          <p:cNvSpPr txBox="1">
            <a:spLocks noChangeArrowheads="1"/>
          </p:cNvSpPr>
          <p:nvPr/>
        </p:nvSpPr>
        <p:spPr bwMode="auto">
          <a:xfrm flipH="1">
            <a:off x="457200" y="3657600"/>
            <a:ext cx="4465638" cy="6096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اعتماد الاسلوب التجاري في تقديم الخدمات</a:t>
            </a:r>
            <a:r>
              <a:rPr lang="ar-SA" sz="2400" b="1">
                <a:solidFill>
                  <a:srgbClr val="003366"/>
                </a:solidFill>
                <a:latin typeface="Times New Roman" pitchFamily="18" charset="0"/>
                <a:cs typeface="Times New Roman" pitchFamily="18" charset="0"/>
              </a:rPr>
              <a:t> </a:t>
            </a:r>
            <a:endParaRPr lang="en-GB" sz="2400" b="1">
              <a:solidFill>
                <a:srgbClr val="003366"/>
              </a:solidFill>
              <a:latin typeface="Times New Roman" pitchFamily="18" charset="0"/>
              <a:cs typeface="Times New Roman" pitchFamily="18" charset="0"/>
            </a:endParaRPr>
          </a:p>
        </p:txBody>
      </p:sp>
      <p:sp>
        <p:nvSpPr>
          <p:cNvPr id="32777" name="Text Box 9"/>
          <p:cNvSpPr txBox="1">
            <a:spLocks noChangeArrowheads="1"/>
          </p:cNvSpPr>
          <p:nvPr/>
        </p:nvSpPr>
        <p:spPr bwMode="auto">
          <a:xfrm flipH="1">
            <a:off x="457200" y="4343400"/>
            <a:ext cx="4465638" cy="6096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التقليص من القيود الحكومية على القطاعات الاقتصادية</a:t>
            </a:r>
            <a:endParaRPr lang="en-GB" sz="2400" b="1">
              <a:solidFill>
                <a:srgbClr val="0000BC"/>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2771"/>
                                        </p:tgtEl>
                                        <p:attrNameLst>
                                          <p:attrName>style.visibility</p:attrName>
                                        </p:attrNameLst>
                                      </p:cBhvr>
                                      <p:to>
                                        <p:strVal val="visible"/>
                                      </p:to>
                                    </p:set>
                                    <p:animEffect transition="in" filter="fade">
                                      <p:cBhvr>
                                        <p:cTn id="7" dur="500"/>
                                        <p:tgtEl>
                                          <p:spTgt spid="3277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2773"/>
                                        </p:tgtEl>
                                        <p:attrNameLst>
                                          <p:attrName>style.visibility</p:attrName>
                                        </p:attrNameLst>
                                      </p:cBhvr>
                                      <p:to>
                                        <p:strVal val="visible"/>
                                      </p:to>
                                    </p:set>
                                    <p:animEffect transition="in" filter="fade">
                                      <p:cBhvr>
                                        <p:cTn id="11" dur="500"/>
                                        <p:tgtEl>
                                          <p:spTgt spid="32773"/>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2774"/>
                                        </p:tgtEl>
                                        <p:attrNameLst>
                                          <p:attrName>style.visibility</p:attrName>
                                        </p:attrNameLst>
                                      </p:cBhvr>
                                      <p:to>
                                        <p:strVal val="visible"/>
                                      </p:to>
                                    </p:set>
                                    <p:animEffect transition="in" filter="fade">
                                      <p:cBhvr>
                                        <p:cTn id="15" dur="500"/>
                                        <p:tgtEl>
                                          <p:spTgt spid="32774"/>
                                        </p:tgtEl>
                                      </p:cBhvr>
                                    </p:animEffect>
                                  </p:childTnLst>
                                </p:cTn>
                              </p:par>
                            </p:childTnLst>
                          </p:cTn>
                        </p:par>
                        <p:par>
                          <p:cTn id="16" fill="hold">
                            <p:stCondLst>
                              <p:cond delay="1500"/>
                            </p:stCondLst>
                            <p:childTnLst>
                              <p:par>
                                <p:cTn id="17" presetID="10" presetClass="entr" presetSubtype="0" fill="hold" grpId="1" nodeType="afterEffect">
                                  <p:stCondLst>
                                    <p:cond delay="0"/>
                                  </p:stCondLst>
                                  <p:childTnLst>
                                    <p:set>
                                      <p:cBhvr>
                                        <p:cTn id="18" dur="1" fill="hold">
                                          <p:stCondLst>
                                            <p:cond delay="0"/>
                                          </p:stCondLst>
                                        </p:cTn>
                                        <p:tgtEl>
                                          <p:spTgt spid="32774"/>
                                        </p:tgtEl>
                                        <p:attrNameLst>
                                          <p:attrName>style.visibility</p:attrName>
                                        </p:attrNameLst>
                                      </p:cBhvr>
                                      <p:to>
                                        <p:strVal val="visible"/>
                                      </p:to>
                                    </p:set>
                                    <p:animEffect transition="in" filter="fade">
                                      <p:cBhvr>
                                        <p:cTn id="19" dur="500"/>
                                        <p:tgtEl>
                                          <p:spTgt spid="3277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2775"/>
                                        </p:tgtEl>
                                        <p:attrNameLst>
                                          <p:attrName>style.visibility</p:attrName>
                                        </p:attrNameLst>
                                      </p:cBhvr>
                                      <p:to>
                                        <p:strVal val="visible"/>
                                      </p:to>
                                    </p:set>
                                    <p:animEffect transition="in" filter="fade">
                                      <p:cBhvr>
                                        <p:cTn id="23" dur="500"/>
                                        <p:tgtEl>
                                          <p:spTgt spid="32775"/>
                                        </p:tgtEl>
                                      </p:cBhvr>
                                    </p:animEffect>
                                  </p:childTnLst>
                                </p:cTn>
                              </p:par>
                            </p:childTnLst>
                          </p:cTn>
                        </p:par>
                        <p:par>
                          <p:cTn id="24" fill="hold">
                            <p:stCondLst>
                              <p:cond delay="2500"/>
                            </p:stCondLst>
                            <p:childTnLst>
                              <p:par>
                                <p:cTn id="25" presetID="10" presetClass="entr" presetSubtype="0" fill="hold" grpId="1" nodeType="afterEffect">
                                  <p:stCondLst>
                                    <p:cond delay="0"/>
                                  </p:stCondLst>
                                  <p:childTnLst>
                                    <p:set>
                                      <p:cBhvr>
                                        <p:cTn id="26" dur="1" fill="hold">
                                          <p:stCondLst>
                                            <p:cond delay="0"/>
                                          </p:stCondLst>
                                        </p:cTn>
                                        <p:tgtEl>
                                          <p:spTgt spid="32775"/>
                                        </p:tgtEl>
                                        <p:attrNameLst>
                                          <p:attrName>style.visibility</p:attrName>
                                        </p:attrNameLst>
                                      </p:cBhvr>
                                      <p:to>
                                        <p:strVal val="visible"/>
                                      </p:to>
                                    </p:set>
                                    <p:animEffect transition="in" filter="fade">
                                      <p:cBhvr>
                                        <p:cTn id="27" dur="500"/>
                                        <p:tgtEl>
                                          <p:spTgt spid="32775"/>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2776"/>
                                        </p:tgtEl>
                                        <p:attrNameLst>
                                          <p:attrName>style.visibility</p:attrName>
                                        </p:attrNameLst>
                                      </p:cBhvr>
                                      <p:to>
                                        <p:strVal val="visible"/>
                                      </p:to>
                                    </p:set>
                                    <p:animEffect transition="in" filter="fade">
                                      <p:cBhvr>
                                        <p:cTn id="31" dur="500"/>
                                        <p:tgtEl>
                                          <p:spTgt spid="32776"/>
                                        </p:tgtEl>
                                      </p:cBhvr>
                                    </p:animEffect>
                                  </p:childTnLst>
                                </p:cTn>
                              </p:par>
                            </p:childTnLst>
                          </p:cTn>
                        </p:par>
                        <p:par>
                          <p:cTn id="32" fill="hold">
                            <p:stCondLst>
                              <p:cond delay="3500"/>
                            </p:stCondLst>
                            <p:childTnLst>
                              <p:par>
                                <p:cTn id="33" presetID="10" presetClass="entr" presetSubtype="0" fill="hold" grpId="1" nodeType="afterEffect">
                                  <p:stCondLst>
                                    <p:cond delay="0"/>
                                  </p:stCondLst>
                                  <p:childTnLst>
                                    <p:set>
                                      <p:cBhvr>
                                        <p:cTn id="34" dur="1" fill="hold">
                                          <p:stCondLst>
                                            <p:cond delay="0"/>
                                          </p:stCondLst>
                                        </p:cTn>
                                        <p:tgtEl>
                                          <p:spTgt spid="32776"/>
                                        </p:tgtEl>
                                        <p:attrNameLst>
                                          <p:attrName>style.visibility</p:attrName>
                                        </p:attrNameLst>
                                      </p:cBhvr>
                                      <p:to>
                                        <p:strVal val="visible"/>
                                      </p:to>
                                    </p:set>
                                    <p:animEffect transition="in" filter="fade">
                                      <p:cBhvr>
                                        <p:cTn id="35" dur="500"/>
                                        <p:tgtEl>
                                          <p:spTgt spid="32776"/>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2777"/>
                                        </p:tgtEl>
                                        <p:attrNameLst>
                                          <p:attrName>style.visibility</p:attrName>
                                        </p:attrNameLst>
                                      </p:cBhvr>
                                      <p:to>
                                        <p:strVal val="visible"/>
                                      </p:to>
                                    </p:set>
                                    <p:animEffect transition="in" filter="fade">
                                      <p:cBhvr>
                                        <p:cTn id="39" dur="500"/>
                                        <p:tgtEl>
                                          <p:spTgt spid="32777"/>
                                        </p:tgtEl>
                                      </p:cBhvr>
                                    </p:animEffect>
                                  </p:childTnLst>
                                </p:cTn>
                              </p:par>
                            </p:childTnLst>
                          </p:cTn>
                        </p:par>
                        <p:par>
                          <p:cTn id="40" fill="hold">
                            <p:stCondLst>
                              <p:cond delay="4500"/>
                            </p:stCondLst>
                            <p:childTnLst>
                              <p:par>
                                <p:cTn id="41" presetID="10" presetClass="entr" presetSubtype="0" fill="hold" grpId="1" nodeType="afterEffect">
                                  <p:stCondLst>
                                    <p:cond delay="0"/>
                                  </p:stCondLst>
                                  <p:childTnLst>
                                    <p:set>
                                      <p:cBhvr>
                                        <p:cTn id="42" dur="1" fill="hold">
                                          <p:stCondLst>
                                            <p:cond delay="0"/>
                                          </p:stCondLst>
                                        </p:cTn>
                                        <p:tgtEl>
                                          <p:spTgt spid="32777"/>
                                        </p:tgtEl>
                                        <p:attrNameLst>
                                          <p:attrName>style.visibility</p:attrName>
                                        </p:attrNameLst>
                                      </p:cBhvr>
                                      <p:to>
                                        <p:strVal val="visible"/>
                                      </p:to>
                                    </p:set>
                                    <p:animEffect transition="in" filter="fade">
                                      <p:cBhvr>
                                        <p:cTn id="43" dur="500"/>
                                        <p:tgtEl>
                                          <p:spTgt spid="32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p:bldP spid="32774" grpId="0" animBg="1"/>
      <p:bldP spid="32774" grpId="1" animBg="1"/>
      <p:bldP spid="32775" grpId="0" animBg="1"/>
      <p:bldP spid="32775" grpId="1" animBg="1"/>
      <p:bldP spid="32776" grpId="0" animBg="1"/>
      <p:bldP spid="32776" grpId="1" animBg="1"/>
      <p:bldP spid="32777" grpId="0" animBg="1"/>
      <p:bldP spid="32777"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u numéro de diapositive 2"/>
          <p:cNvSpPr>
            <a:spLocks noGrp="1"/>
          </p:cNvSpPr>
          <p:nvPr>
            <p:ph type="sldNum" sz="quarter" idx="11"/>
          </p:nvPr>
        </p:nvSpPr>
        <p:spPr>
          <a:noFill/>
        </p:spPr>
        <p:txBody>
          <a:bodyPr/>
          <a:lstStyle/>
          <a:p>
            <a:fld id="{193858C5-CFD7-4F0F-AB7E-70A074A642A8}" type="slidenum">
              <a:rPr lang="ar-SA" smtClean="0"/>
              <a:pPr/>
              <a:t>48</a:t>
            </a:fld>
            <a:endParaRPr lang="fr-FR" smtClean="0"/>
          </a:p>
        </p:txBody>
      </p:sp>
      <p:sp>
        <p:nvSpPr>
          <p:cNvPr id="51203" name="Text Box 2"/>
          <p:cNvSpPr txBox="1">
            <a:spLocks noChangeArrowheads="1"/>
          </p:cNvSpPr>
          <p:nvPr/>
        </p:nvSpPr>
        <p:spPr bwMode="auto">
          <a:xfrm>
            <a:off x="914400" y="609600"/>
            <a:ext cx="7391400" cy="579438"/>
          </a:xfrm>
          <a:prstGeom prst="rect">
            <a:avLst/>
          </a:prstGeom>
          <a:noFill/>
          <a:ln w="9525">
            <a:noFill/>
            <a:miter lim="800000"/>
            <a:headEnd/>
            <a:tailEnd/>
          </a:ln>
        </p:spPr>
        <p:txBody>
          <a:bodyPr>
            <a:spAutoFit/>
          </a:bodyPr>
          <a:lstStyle/>
          <a:p>
            <a:pPr algn="ctr"/>
            <a:r>
              <a:rPr lang="ar-SA" sz="3200" b="1">
                <a:solidFill>
                  <a:srgbClr val="FF3300"/>
                </a:solidFill>
              </a:rPr>
              <a:t>دوافع  الإصلاح الإداري</a:t>
            </a:r>
            <a:endParaRPr lang="fr-FR" sz="3200" b="1">
              <a:solidFill>
                <a:srgbClr val="FF3300"/>
              </a:solidFill>
            </a:endParaRPr>
          </a:p>
        </p:txBody>
      </p:sp>
      <p:sp>
        <p:nvSpPr>
          <p:cNvPr id="21507" name="Freeform 3" descr="سياسيا&#10;"/>
          <p:cNvSpPr>
            <a:spLocks/>
          </p:cNvSpPr>
          <p:nvPr/>
        </p:nvSpPr>
        <p:spPr bwMode="auto">
          <a:xfrm>
            <a:off x="5257800" y="1600200"/>
            <a:ext cx="2160588" cy="1004888"/>
          </a:xfrm>
          <a:custGeom>
            <a:avLst/>
            <a:gdLst>
              <a:gd name="T0" fmla="*/ 2147483647 w 1361"/>
              <a:gd name="T1" fmla="*/ 2147483647 h 633"/>
              <a:gd name="T2" fmla="*/ 0 w 1361"/>
              <a:gd name="T3" fmla="*/ 0 h 633"/>
              <a:gd name="T4" fmla="*/ 2147483647 w 1361"/>
              <a:gd name="T5" fmla="*/ 0 h 633"/>
              <a:gd name="T6" fmla="*/ 2147483647 w 1361"/>
              <a:gd name="T7" fmla="*/ 2147483647 h 633"/>
              <a:gd name="T8" fmla="*/ 0 60000 65536"/>
              <a:gd name="T9" fmla="*/ 0 60000 65536"/>
              <a:gd name="T10" fmla="*/ 0 60000 65536"/>
              <a:gd name="T11" fmla="*/ 0 60000 65536"/>
              <a:gd name="T12" fmla="*/ 0 w 1361"/>
              <a:gd name="T13" fmla="*/ 0 h 633"/>
              <a:gd name="T14" fmla="*/ 1361 w 1361"/>
              <a:gd name="T15" fmla="*/ 633 h 633"/>
            </a:gdLst>
            <a:ahLst/>
            <a:cxnLst>
              <a:cxn ang="T8">
                <a:pos x="T0" y="T1"/>
              </a:cxn>
              <a:cxn ang="T9">
                <a:pos x="T2" y="T3"/>
              </a:cxn>
              <a:cxn ang="T10">
                <a:pos x="T4" y="T5"/>
              </a:cxn>
              <a:cxn ang="T11">
                <a:pos x="T6" y="T7"/>
              </a:cxn>
            </a:cxnLst>
            <a:rect l="T12" t="T13" r="T14" b="T15"/>
            <a:pathLst>
              <a:path w="1361" h="633">
                <a:moveTo>
                  <a:pt x="679" y="576"/>
                </a:moveTo>
                <a:lnTo>
                  <a:pt x="0" y="0"/>
                </a:lnTo>
                <a:lnTo>
                  <a:pt x="1361" y="0"/>
                </a:lnTo>
                <a:lnTo>
                  <a:pt x="736" y="633"/>
                </a:lnTo>
              </a:path>
            </a:pathLst>
          </a:custGeom>
          <a:gradFill rotWithShape="1">
            <a:gsLst>
              <a:gs pos="0">
                <a:srgbClr val="FF66FF"/>
              </a:gs>
              <a:gs pos="100000">
                <a:srgbClr val="762F76"/>
              </a:gs>
            </a:gsLst>
            <a:lin ang="5400000" scaled="1"/>
          </a:gradFill>
          <a:ln w="9525">
            <a:noFill/>
            <a:round/>
            <a:headEnd/>
            <a:tailEnd/>
          </a:ln>
        </p:spPr>
        <p:txBody>
          <a:bodyPr/>
          <a:lstStyle/>
          <a:p>
            <a:endParaRPr lang="fr-FR"/>
          </a:p>
        </p:txBody>
      </p:sp>
      <p:sp>
        <p:nvSpPr>
          <p:cNvPr id="21508" name="Rectangle 4"/>
          <p:cNvSpPr>
            <a:spLocks noChangeArrowheads="1"/>
          </p:cNvSpPr>
          <p:nvPr/>
        </p:nvSpPr>
        <p:spPr bwMode="auto">
          <a:xfrm>
            <a:off x="5334000" y="2667000"/>
            <a:ext cx="2133600" cy="3352800"/>
          </a:xfrm>
          <a:prstGeom prst="rect">
            <a:avLst/>
          </a:prstGeom>
          <a:gradFill rotWithShape="1">
            <a:gsLst>
              <a:gs pos="0">
                <a:srgbClr val="33CC33"/>
              </a:gs>
              <a:gs pos="100000">
                <a:srgbClr val="185E18"/>
              </a:gs>
            </a:gsLst>
            <a:lin ang="5400000" scaled="1"/>
          </a:gradFill>
          <a:ln w="9525">
            <a:solidFill>
              <a:schemeClr val="bg2"/>
            </a:solidFill>
            <a:miter lim="800000"/>
            <a:headEnd/>
            <a:tailEnd/>
          </a:ln>
        </p:spPr>
        <p:txBody>
          <a:bodyPr/>
          <a:lstStyle/>
          <a:p>
            <a:pPr rtl="0"/>
            <a:endParaRPr lang="ar-SA">
              <a:solidFill>
                <a:schemeClr val="bg2"/>
              </a:solidFill>
            </a:endParaRPr>
          </a:p>
          <a:p>
            <a:pPr rtl="0"/>
            <a:endParaRPr lang="ar-SA">
              <a:solidFill>
                <a:schemeClr val="bg2"/>
              </a:solidFill>
            </a:endParaRPr>
          </a:p>
          <a:p>
            <a:pPr rtl="0"/>
            <a:r>
              <a:rPr lang="ar-SA" sz="3200">
                <a:solidFill>
                  <a:schemeClr val="bg2"/>
                </a:solidFill>
              </a:rPr>
              <a:t>اتســاع الهوة بين طلبات المواطنين وقدرة الحكومات</a:t>
            </a:r>
            <a:endParaRPr lang="en-US" sz="3200"/>
          </a:p>
        </p:txBody>
      </p:sp>
      <p:sp>
        <p:nvSpPr>
          <p:cNvPr id="21509" name="Freeform 5"/>
          <p:cNvSpPr>
            <a:spLocks/>
          </p:cNvSpPr>
          <p:nvPr/>
        </p:nvSpPr>
        <p:spPr bwMode="auto">
          <a:xfrm>
            <a:off x="1981200" y="1600200"/>
            <a:ext cx="2219325" cy="990600"/>
          </a:xfrm>
          <a:custGeom>
            <a:avLst/>
            <a:gdLst>
              <a:gd name="T0" fmla="*/ 2147483647 w 1398"/>
              <a:gd name="T1" fmla="*/ 2147483647 h 288"/>
              <a:gd name="T2" fmla="*/ 0 w 1398"/>
              <a:gd name="T3" fmla="*/ 0 h 288"/>
              <a:gd name="T4" fmla="*/ 2147483647 w 1398"/>
              <a:gd name="T5" fmla="*/ 0 h 288"/>
              <a:gd name="T6" fmla="*/ 2147483647 w 1398"/>
              <a:gd name="T7" fmla="*/ 2147483647 h 288"/>
              <a:gd name="T8" fmla="*/ 0 60000 65536"/>
              <a:gd name="T9" fmla="*/ 0 60000 65536"/>
              <a:gd name="T10" fmla="*/ 0 60000 65536"/>
              <a:gd name="T11" fmla="*/ 0 60000 65536"/>
              <a:gd name="T12" fmla="*/ 0 w 1398"/>
              <a:gd name="T13" fmla="*/ 0 h 288"/>
              <a:gd name="T14" fmla="*/ 1398 w 1398"/>
              <a:gd name="T15" fmla="*/ 288 h 288"/>
            </a:gdLst>
            <a:ahLst/>
            <a:cxnLst>
              <a:cxn ang="T8">
                <a:pos x="T0" y="T1"/>
              </a:cxn>
              <a:cxn ang="T9">
                <a:pos x="T2" y="T3"/>
              </a:cxn>
              <a:cxn ang="T10">
                <a:pos x="T4" y="T5"/>
              </a:cxn>
              <a:cxn ang="T11">
                <a:pos x="T6" y="T7"/>
              </a:cxn>
            </a:cxnLst>
            <a:rect l="T12" t="T13" r="T14" b="T15"/>
            <a:pathLst>
              <a:path w="1398" h="288">
                <a:moveTo>
                  <a:pt x="700" y="288"/>
                </a:moveTo>
                <a:lnTo>
                  <a:pt x="0" y="0"/>
                </a:lnTo>
                <a:lnTo>
                  <a:pt x="1398" y="0"/>
                </a:lnTo>
                <a:lnTo>
                  <a:pt x="700" y="288"/>
                </a:lnTo>
                <a:close/>
              </a:path>
            </a:pathLst>
          </a:custGeom>
          <a:gradFill rotWithShape="1">
            <a:gsLst>
              <a:gs pos="0">
                <a:srgbClr val="FF66FF"/>
              </a:gs>
              <a:gs pos="100000">
                <a:srgbClr val="762F76"/>
              </a:gs>
            </a:gsLst>
            <a:lin ang="5400000" scaled="1"/>
          </a:gradFill>
          <a:ln w="9525">
            <a:noFill/>
            <a:round/>
            <a:headEnd/>
            <a:tailEnd/>
          </a:ln>
        </p:spPr>
        <p:txBody>
          <a:bodyPr/>
          <a:lstStyle/>
          <a:p>
            <a:endParaRPr lang="fr-FR"/>
          </a:p>
        </p:txBody>
      </p:sp>
      <p:sp>
        <p:nvSpPr>
          <p:cNvPr id="51207" name="Text Box 7"/>
          <p:cNvSpPr txBox="1">
            <a:spLocks noChangeArrowheads="1"/>
          </p:cNvSpPr>
          <p:nvPr/>
        </p:nvSpPr>
        <p:spPr bwMode="auto">
          <a:xfrm>
            <a:off x="7756525" y="2754313"/>
            <a:ext cx="184150" cy="701675"/>
          </a:xfrm>
          <a:prstGeom prst="rect">
            <a:avLst/>
          </a:prstGeom>
          <a:noFill/>
          <a:ln w="9525">
            <a:noFill/>
            <a:miter lim="800000"/>
            <a:headEnd/>
            <a:tailEnd/>
          </a:ln>
        </p:spPr>
        <p:txBody>
          <a:bodyPr wrap="none">
            <a:spAutoFit/>
          </a:bodyPr>
          <a:lstStyle/>
          <a:p>
            <a:endParaRPr lang="ar-SA" sz="2000"/>
          </a:p>
          <a:p>
            <a:endParaRPr lang="fr-FR" sz="2000"/>
          </a:p>
        </p:txBody>
      </p:sp>
      <p:sp>
        <p:nvSpPr>
          <p:cNvPr id="51208" name="Text Box 8"/>
          <p:cNvSpPr txBox="1">
            <a:spLocks noChangeArrowheads="1"/>
          </p:cNvSpPr>
          <p:nvPr/>
        </p:nvSpPr>
        <p:spPr bwMode="auto">
          <a:xfrm>
            <a:off x="6019800" y="1676400"/>
            <a:ext cx="1143000" cy="366713"/>
          </a:xfrm>
          <a:prstGeom prst="rect">
            <a:avLst/>
          </a:prstGeom>
          <a:noFill/>
          <a:ln w="9525">
            <a:noFill/>
            <a:miter lim="800000"/>
            <a:headEnd/>
            <a:tailEnd/>
          </a:ln>
        </p:spPr>
        <p:txBody>
          <a:bodyPr>
            <a:spAutoFit/>
          </a:bodyPr>
          <a:lstStyle/>
          <a:p>
            <a:endParaRPr lang="en-US"/>
          </a:p>
        </p:txBody>
      </p:sp>
      <p:sp>
        <p:nvSpPr>
          <p:cNvPr id="51209" name="Text Box 9"/>
          <p:cNvSpPr txBox="1">
            <a:spLocks noChangeArrowheads="1"/>
          </p:cNvSpPr>
          <p:nvPr/>
        </p:nvSpPr>
        <p:spPr bwMode="auto">
          <a:xfrm>
            <a:off x="5257800" y="1560513"/>
            <a:ext cx="2209800" cy="519112"/>
          </a:xfrm>
          <a:prstGeom prst="rect">
            <a:avLst/>
          </a:prstGeom>
          <a:noFill/>
          <a:ln w="9525">
            <a:noFill/>
            <a:miter lim="800000"/>
            <a:headEnd/>
            <a:tailEnd/>
          </a:ln>
        </p:spPr>
        <p:txBody>
          <a:bodyPr>
            <a:spAutoFit/>
          </a:bodyPr>
          <a:lstStyle/>
          <a:p>
            <a:pPr algn="ctr"/>
            <a:r>
              <a:rPr lang="ar-SA" sz="2800" b="1">
                <a:solidFill>
                  <a:schemeClr val="bg1"/>
                </a:solidFill>
              </a:rPr>
              <a:t>سياسية</a:t>
            </a:r>
            <a:endParaRPr lang="fr-FR" sz="2800" b="1">
              <a:solidFill>
                <a:schemeClr val="bg1"/>
              </a:solidFill>
            </a:endParaRPr>
          </a:p>
        </p:txBody>
      </p:sp>
      <p:sp>
        <p:nvSpPr>
          <p:cNvPr id="51210" name="Text Box 10"/>
          <p:cNvSpPr txBox="1">
            <a:spLocks noChangeArrowheads="1"/>
          </p:cNvSpPr>
          <p:nvPr/>
        </p:nvSpPr>
        <p:spPr bwMode="auto">
          <a:xfrm>
            <a:off x="2743200" y="1600200"/>
            <a:ext cx="1371600" cy="366713"/>
          </a:xfrm>
          <a:prstGeom prst="rect">
            <a:avLst/>
          </a:prstGeom>
          <a:noFill/>
          <a:ln w="9525">
            <a:noFill/>
            <a:miter lim="800000"/>
            <a:headEnd/>
            <a:tailEnd/>
          </a:ln>
        </p:spPr>
        <p:txBody>
          <a:bodyPr>
            <a:spAutoFit/>
          </a:bodyPr>
          <a:lstStyle/>
          <a:p>
            <a:pPr>
              <a:spcBef>
                <a:spcPct val="50000"/>
              </a:spcBef>
            </a:pPr>
            <a:endParaRPr lang="en-US"/>
          </a:p>
        </p:txBody>
      </p:sp>
      <p:sp>
        <p:nvSpPr>
          <p:cNvPr id="51211" name="Text Box 11"/>
          <p:cNvSpPr txBox="1">
            <a:spLocks noChangeArrowheads="1"/>
          </p:cNvSpPr>
          <p:nvPr/>
        </p:nvSpPr>
        <p:spPr bwMode="auto">
          <a:xfrm>
            <a:off x="2057400" y="1524000"/>
            <a:ext cx="1981200" cy="519113"/>
          </a:xfrm>
          <a:prstGeom prst="rect">
            <a:avLst/>
          </a:prstGeom>
          <a:noFill/>
          <a:ln w="9525">
            <a:noFill/>
            <a:miter lim="800000"/>
            <a:headEnd/>
            <a:tailEnd/>
          </a:ln>
        </p:spPr>
        <p:txBody>
          <a:bodyPr>
            <a:spAutoFit/>
          </a:bodyPr>
          <a:lstStyle/>
          <a:p>
            <a:pPr>
              <a:spcBef>
                <a:spcPct val="50000"/>
              </a:spcBef>
            </a:pPr>
            <a:r>
              <a:rPr lang="ar-SA" sz="2800" b="1"/>
              <a:t>   </a:t>
            </a:r>
            <a:r>
              <a:rPr lang="ar-SA" sz="2800" b="1">
                <a:solidFill>
                  <a:schemeClr val="bg1"/>
                </a:solidFill>
              </a:rPr>
              <a:t>اقتصادية</a:t>
            </a:r>
            <a:endParaRPr lang="fr-FR" sz="2800" b="1">
              <a:solidFill>
                <a:schemeClr val="bg1"/>
              </a:solidFill>
            </a:endParaRPr>
          </a:p>
        </p:txBody>
      </p:sp>
      <p:sp>
        <p:nvSpPr>
          <p:cNvPr id="21516" name="Rectangle 12"/>
          <p:cNvSpPr>
            <a:spLocks noChangeArrowheads="1"/>
          </p:cNvSpPr>
          <p:nvPr/>
        </p:nvSpPr>
        <p:spPr bwMode="auto">
          <a:xfrm>
            <a:off x="1905000" y="2667000"/>
            <a:ext cx="2133600" cy="3352800"/>
          </a:xfrm>
          <a:prstGeom prst="rect">
            <a:avLst/>
          </a:prstGeom>
          <a:gradFill rotWithShape="1">
            <a:gsLst>
              <a:gs pos="0">
                <a:srgbClr val="33CC33"/>
              </a:gs>
              <a:gs pos="100000">
                <a:srgbClr val="185E18"/>
              </a:gs>
            </a:gsLst>
            <a:lin ang="5400000" scaled="1"/>
          </a:gradFill>
          <a:ln w="9525">
            <a:solidFill>
              <a:schemeClr val="bg2"/>
            </a:solidFill>
            <a:miter lim="800000"/>
            <a:headEnd/>
            <a:tailEnd/>
          </a:ln>
        </p:spPr>
        <p:txBody>
          <a:bodyPr/>
          <a:lstStyle/>
          <a:p>
            <a:pPr algn="ctr" rtl="0"/>
            <a:endParaRPr lang="ar-SA">
              <a:solidFill>
                <a:schemeClr val="bg2"/>
              </a:solidFill>
            </a:endParaRPr>
          </a:p>
          <a:p>
            <a:pPr algn="ctr" rtl="0"/>
            <a:endParaRPr lang="ar-SA">
              <a:solidFill>
                <a:schemeClr val="bg2"/>
              </a:solidFill>
            </a:endParaRPr>
          </a:p>
          <a:p>
            <a:pPr algn="ctr" rtl="0"/>
            <a:r>
              <a:rPr lang="ar-SA" sz="3200">
                <a:solidFill>
                  <a:schemeClr val="bg2"/>
                </a:solidFill>
              </a:rPr>
              <a:t>الضوابط الماليـــــــة والاقتصادية</a:t>
            </a:r>
            <a:endParaRPr lang="en-US" sz="3200">
              <a:solidFill>
                <a:schemeClr val="bg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1507"/>
                                        </p:tgtEl>
                                        <p:attrNameLst>
                                          <p:attrName>style.visibility</p:attrName>
                                        </p:attrNameLst>
                                      </p:cBhvr>
                                      <p:to>
                                        <p:strVal val="visible"/>
                                      </p:to>
                                    </p:set>
                                    <p:animEffect transition="in" filter="fade">
                                      <p:cBhvr>
                                        <p:cTn id="7" dur="500"/>
                                        <p:tgtEl>
                                          <p:spTgt spid="2150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508"/>
                                        </p:tgtEl>
                                        <p:attrNameLst>
                                          <p:attrName>style.visibility</p:attrName>
                                        </p:attrNameLst>
                                      </p:cBhvr>
                                      <p:to>
                                        <p:strVal val="visible"/>
                                      </p:to>
                                    </p:set>
                                    <p:animEffect transition="in" filter="fade">
                                      <p:cBhvr>
                                        <p:cTn id="11" dur="500"/>
                                        <p:tgtEl>
                                          <p:spTgt spid="2150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1509"/>
                                        </p:tgtEl>
                                        <p:attrNameLst>
                                          <p:attrName>style.visibility</p:attrName>
                                        </p:attrNameLst>
                                      </p:cBhvr>
                                      <p:to>
                                        <p:strVal val="visible"/>
                                      </p:to>
                                    </p:set>
                                    <p:animEffect transition="in" filter="fade">
                                      <p:cBhvr>
                                        <p:cTn id="15" dur="500"/>
                                        <p:tgtEl>
                                          <p:spTgt spid="21509"/>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21516"/>
                                        </p:tgtEl>
                                        <p:attrNameLst>
                                          <p:attrName>style.visibility</p:attrName>
                                        </p:attrNameLst>
                                      </p:cBhvr>
                                      <p:to>
                                        <p:strVal val="visible"/>
                                      </p:to>
                                    </p:set>
                                    <p:animEffect transition="in" filter="fade">
                                      <p:cBhvr>
                                        <p:cTn id="19"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P spid="21508" grpId="0" animBg="1"/>
      <p:bldP spid="21509" grpId="0" animBg="1"/>
      <p:bldP spid="2151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u numéro de diapositive 2"/>
          <p:cNvSpPr>
            <a:spLocks noGrp="1"/>
          </p:cNvSpPr>
          <p:nvPr>
            <p:ph type="sldNum" sz="quarter" idx="11"/>
          </p:nvPr>
        </p:nvSpPr>
        <p:spPr>
          <a:noFill/>
        </p:spPr>
        <p:txBody>
          <a:bodyPr/>
          <a:lstStyle/>
          <a:p>
            <a:fld id="{8B8E7C1F-CF43-4B76-A1C0-EC105C35F23A}" type="slidenum">
              <a:rPr lang="ar-SA" smtClean="0"/>
              <a:pPr/>
              <a:t>49</a:t>
            </a:fld>
            <a:endParaRPr lang="fr-FR" smtClean="0"/>
          </a:p>
        </p:txBody>
      </p:sp>
      <p:sp>
        <p:nvSpPr>
          <p:cNvPr id="52227" name="Text Box 2"/>
          <p:cNvSpPr txBox="1">
            <a:spLocks noChangeArrowheads="1"/>
          </p:cNvSpPr>
          <p:nvPr/>
        </p:nvSpPr>
        <p:spPr bwMode="auto">
          <a:xfrm>
            <a:off x="914400" y="609600"/>
            <a:ext cx="7391400" cy="579438"/>
          </a:xfrm>
          <a:prstGeom prst="rect">
            <a:avLst/>
          </a:prstGeom>
          <a:noFill/>
          <a:ln w="9525">
            <a:noFill/>
            <a:miter lim="800000"/>
            <a:headEnd/>
            <a:tailEnd/>
          </a:ln>
        </p:spPr>
        <p:txBody>
          <a:bodyPr>
            <a:spAutoFit/>
          </a:bodyPr>
          <a:lstStyle/>
          <a:p>
            <a:pPr algn="ctr"/>
            <a:r>
              <a:rPr lang="ar-SA" sz="3200" b="1">
                <a:solidFill>
                  <a:srgbClr val="FF3300"/>
                </a:solidFill>
              </a:rPr>
              <a:t>دوافع الإصلاح الإداري</a:t>
            </a:r>
            <a:endParaRPr lang="fr-FR" sz="3200" b="1">
              <a:solidFill>
                <a:srgbClr val="FF3300"/>
              </a:solidFill>
            </a:endParaRPr>
          </a:p>
        </p:txBody>
      </p:sp>
      <p:sp>
        <p:nvSpPr>
          <p:cNvPr id="150531" name="Freeform 3" descr="سياسيا&#10;"/>
          <p:cNvSpPr>
            <a:spLocks/>
          </p:cNvSpPr>
          <p:nvPr/>
        </p:nvSpPr>
        <p:spPr bwMode="auto">
          <a:xfrm>
            <a:off x="5257800" y="1600200"/>
            <a:ext cx="2160588" cy="1004888"/>
          </a:xfrm>
          <a:custGeom>
            <a:avLst/>
            <a:gdLst>
              <a:gd name="T0" fmla="*/ 2147483647 w 1361"/>
              <a:gd name="T1" fmla="*/ 2147483647 h 633"/>
              <a:gd name="T2" fmla="*/ 0 w 1361"/>
              <a:gd name="T3" fmla="*/ 0 h 633"/>
              <a:gd name="T4" fmla="*/ 2147483647 w 1361"/>
              <a:gd name="T5" fmla="*/ 0 h 633"/>
              <a:gd name="T6" fmla="*/ 2147483647 w 1361"/>
              <a:gd name="T7" fmla="*/ 2147483647 h 633"/>
              <a:gd name="T8" fmla="*/ 0 60000 65536"/>
              <a:gd name="T9" fmla="*/ 0 60000 65536"/>
              <a:gd name="T10" fmla="*/ 0 60000 65536"/>
              <a:gd name="T11" fmla="*/ 0 60000 65536"/>
              <a:gd name="T12" fmla="*/ 0 w 1361"/>
              <a:gd name="T13" fmla="*/ 0 h 633"/>
              <a:gd name="T14" fmla="*/ 1361 w 1361"/>
              <a:gd name="T15" fmla="*/ 633 h 633"/>
            </a:gdLst>
            <a:ahLst/>
            <a:cxnLst>
              <a:cxn ang="T8">
                <a:pos x="T0" y="T1"/>
              </a:cxn>
              <a:cxn ang="T9">
                <a:pos x="T2" y="T3"/>
              </a:cxn>
              <a:cxn ang="T10">
                <a:pos x="T4" y="T5"/>
              </a:cxn>
              <a:cxn ang="T11">
                <a:pos x="T6" y="T7"/>
              </a:cxn>
            </a:cxnLst>
            <a:rect l="T12" t="T13" r="T14" b="T15"/>
            <a:pathLst>
              <a:path w="1361" h="633">
                <a:moveTo>
                  <a:pt x="679" y="576"/>
                </a:moveTo>
                <a:lnTo>
                  <a:pt x="0" y="0"/>
                </a:lnTo>
                <a:lnTo>
                  <a:pt x="1361" y="0"/>
                </a:lnTo>
                <a:lnTo>
                  <a:pt x="736" y="633"/>
                </a:lnTo>
              </a:path>
            </a:pathLst>
          </a:custGeom>
          <a:gradFill rotWithShape="1">
            <a:gsLst>
              <a:gs pos="0">
                <a:srgbClr val="FF66FF"/>
              </a:gs>
              <a:gs pos="100000">
                <a:srgbClr val="762F76"/>
              </a:gs>
            </a:gsLst>
            <a:lin ang="5400000" scaled="1"/>
          </a:gradFill>
          <a:ln w="9525">
            <a:noFill/>
            <a:round/>
            <a:headEnd/>
            <a:tailEnd/>
          </a:ln>
        </p:spPr>
        <p:txBody>
          <a:bodyPr/>
          <a:lstStyle/>
          <a:p>
            <a:endParaRPr lang="fr-FR"/>
          </a:p>
        </p:txBody>
      </p:sp>
      <p:sp>
        <p:nvSpPr>
          <p:cNvPr id="150532" name="Rectangle 4"/>
          <p:cNvSpPr>
            <a:spLocks noChangeArrowheads="1"/>
          </p:cNvSpPr>
          <p:nvPr/>
        </p:nvSpPr>
        <p:spPr bwMode="auto">
          <a:xfrm>
            <a:off x="5029200" y="2667000"/>
            <a:ext cx="2743200" cy="3352800"/>
          </a:xfrm>
          <a:prstGeom prst="rect">
            <a:avLst/>
          </a:prstGeom>
          <a:gradFill rotWithShape="1">
            <a:gsLst>
              <a:gs pos="0">
                <a:srgbClr val="33CC33"/>
              </a:gs>
              <a:gs pos="100000">
                <a:srgbClr val="185E18"/>
              </a:gs>
            </a:gsLst>
            <a:lin ang="5400000" scaled="1"/>
          </a:gradFill>
          <a:ln w="9525">
            <a:solidFill>
              <a:schemeClr val="bg2"/>
            </a:solidFill>
            <a:miter lim="800000"/>
            <a:headEnd/>
            <a:tailEnd/>
          </a:ln>
        </p:spPr>
        <p:txBody>
          <a:bodyPr/>
          <a:lstStyle/>
          <a:p>
            <a:pPr rtl="0">
              <a:buFontTx/>
              <a:buChar char="•"/>
            </a:pPr>
            <a:endParaRPr lang="ar-SA">
              <a:solidFill>
                <a:schemeClr val="bg2"/>
              </a:solidFill>
            </a:endParaRPr>
          </a:p>
          <a:p>
            <a:pPr>
              <a:buFontTx/>
              <a:buChar char="•"/>
            </a:pPr>
            <a:r>
              <a:rPr lang="ar-SA" sz="2400">
                <a:solidFill>
                  <a:schemeClr val="bg2"/>
                </a:solidFill>
              </a:rPr>
              <a:t>العولمة</a:t>
            </a:r>
          </a:p>
          <a:p>
            <a:pPr>
              <a:buFontTx/>
              <a:buChar char="•"/>
            </a:pPr>
            <a:r>
              <a:rPr lang="ar-SA" sz="2400">
                <a:solidFill>
                  <a:schemeClr val="bg2"/>
                </a:solidFill>
              </a:rPr>
              <a:t>ضغوط المنظمات الدولية</a:t>
            </a:r>
          </a:p>
          <a:p>
            <a:r>
              <a:rPr lang="ar-SA" sz="2400">
                <a:solidFill>
                  <a:schemeClr val="bg2"/>
                </a:solidFill>
              </a:rPr>
              <a:t>   - كالبنك الدولي</a:t>
            </a:r>
          </a:p>
          <a:p>
            <a:r>
              <a:rPr lang="ar-SA" sz="2400">
                <a:solidFill>
                  <a:schemeClr val="bg2"/>
                </a:solidFill>
              </a:rPr>
              <a:t>  - منظمة التجارة العالمية</a:t>
            </a:r>
          </a:p>
          <a:p>
            <a:r>
              <a:rPr lang="ar-SA" sz="2400">
                <a:solidFill>
                  <a:schemeClr val="bg2"/>
                </a:solidFill>
              </a:rPr>
              <a:t>  - منظمة التعاون الاقتصادي</a:t>
            </a:r>
          </a:p>
          <a:p>
            <a:pPr rtl="0">
              <a:buFontTx/>
              <a:buChar char="•"/>
            </a:pPr>
            <a:endParaRPr lang="ar-SA" sz="2400">
              <a:solidFill>
                <a:schemeClr val="bg2"/>
              </a:solidFill>
            </a:endParaRPr>
          </a:p>
          <a:p>
            <a:pPr rtl="0">
              <a:buFontTx/>
              <a:buChar char="•"/>
            </a:pPr>
            <a:endParaRPr lang="en-US" sz="2400">
              <a:solidFill>
                <a:schemeClr val="bg2"/>
              </a:solidFill>
            </a:endParaRPr>
          </a:p>
        </p:txBody>
      </p:sp>
      <p:sp>
        <p:nvSpPr>
          <p:cNvPr id="150533" name="Freeform 5"/>
          <p:cNvSpPr>
            <a:spLocks/>
          </p:cNvSpPr>
          <p:nvPr/>
        </p:nvSpPr>
        <p:spPr bwMode="auto">
          <a:xfrm>
            <a:off x="1981200" y="1600200"/>
            <a:ext cx="2219325" cy="990600"/>
          </a:xfrm>
          <a:custGeom>
            <a:avLst/>
            <a:gdLst>
              <a:gd name="T0" fmla="*/ 2147483647 w 1398"/>
              <a:gd name="T1" fmla="*/ 2147483647 h 288"/>
              <a:gd name="T2" fmla="*/ 0 w 1398"/>
              <a:gd name="T3" fmla="*/ 0 h 288"/>
              <a:gd name="T4" fmla="*/ 2147483647 w 1398"/>
              <a:gd name="T5" fmla="*/ 0 h 288"/>
              <a:gd name="T6" fmla="*/ 2147483647 w 1398"/>
              <a:gd name="T7" fmla="*/ 2147483647 h 288"/>
              <a:gd name="T8" fmla="*/ 0 60000 65536"/>
              <a:gd name="T9" fmla="*/ 0 60000 65536"/>
              <a:gd name="T10" fmla="*/ 0 60000 65536"/>
              <a:gd name="T11" fmla="*/ 0 60000 65536"/>
              <a:gd name="T12" fmla="*/ 0 w 1398"/>
              <a:gd name="T13" fmla="*/ 0 h 288"/>
              <a:gd name="T14" fmla="*/ 1398 w 1398"/>
              <a:gd name="T15" fmla="*/ 288 h 288"/>
            </a:gdLst>
            <a:ahLst/>
            <a:cxnLst>
              <a:cxn ang="T8">
                <a:pos x="T0" y="T1"/>
              </a:cxn>
              <a:cxn ang="T9">
                <a:pos x="T2" y="T3"/>
              </a:cxn>
              <a:cxn ang="T10">
                <a:pos x="T4" y="T5"/>
              </a:cxn>
              <a:cxn ang="T11">
                <a:pos x="T6" y="T7"/>
              </a:cxn>
            </a:cxnLst>
            <a:rect l="T12" t="T13" r="T14" b="T15"/>
            <a:pathLst>
              <a:path w="1398" h="288">
                <a:moveTo>
                  <a:pt x="700" y="288"/>
                </a:moveTo>
                <a:lnTo>
                  <a:pt x="0" y="0"/>
                </a:lnTo>
                <a:lnTo>
                  <a:pt x="1398" y="0"/>
                </a:lnTo>
                <a:lnTo>
                  <a:pt x="700" y="288"/>
                </a:lnTo>
                <a:close/>
              </a:path>
            </a:pathLst>
          </a:custGeom>
          <a:gradFill rotWithShape="1">
            <a:gsLst>
              <a:gs pos="0">
                <a:srgbClr val="FF66FF"/>
              </a:gs>
              <a:gs pos="100000">
                <a:srgbClr val="762F76"/>
              </a:gs>
            </a:gsLst>
            <a:lin ang="5400000" scaled="1"/>
          </a:gradFill>
          <a:ln w="9525">
            <a:noFill/>
            <a:round/>
            <a:headEnd/>
            <a:tailEnd/>
          </a:ln>
        </p:spPr>
        <p:txBody>
          <a:bodyPr/>
          <a:lstStyle/>
          <a:p>
            <a:endParaRPr lang="fr-FR"/>
          </a:p>
        </p:txBody>
      </p:sp>
      <p:sp>
        <p:nvSpPr>
          <p:cNvPr id="52231" name="Text Box 6"/>
          <p:cNvSpPr txBox="1">
            <a:spLocks noChangeArrowheads="1"/>
          </p:cNvSpPr>
          <p:nvPr/>
        </p:nvSpPr>
        <p:spPr bwMode="auto">
          <a:xfrm>
            <a:off x="7756525" y="2754313"/>
            <a:ext cx="184150" cy="701675"/>
          </a:xfrm>
          <a:prstGeom prst="rect">
            <a:avLst/>
          </a:prstGeom>
          <a:noFill/>
          <a:ln w="9525">
            <a:noFill/>
            <a:miter lim="800000"/>
            <a:headEnd/>
            <a:tailEnd/>
          </a:ln>
        </p:spPr>
        <p:txBody>
          <a:bodyPr wrap="none">
            <a:spAutoFit/>
          </a:bodyPr>
          <a:lstStyle/>
          <a:p>
            <a:endParaRPr lang="ar-SA" sz="2000"/>
          </a:p>
          <a:p>
            <a:endParaRPr lang="fr-FR" sz="2000"/>
          </a:p>
        </p:txBody>
      </p:sp>
      <p:sp>
        <p:nvSpPr>
          <p:cNvPr id="52232" name="Text Box 7"/>
          <p:cNvSpPr txBox="1">
            <a:spLocks noChangeArrowheads="1"/>
          </p:cNvSpPr>
          <p:nvPr/>
        </p:nvSpPr>
        <p:spPr bwMode="auto">
          <a:xfrm>
            <a:off x="6019800" y="1676400"/>
            <a:ext cx="1143000" cy="366713"/>
          </a:xfrm>
          <a:prstGeom prst="rect">
            <a:avLst/>
          </a:prstGeom>
          <a:noFill/>
          <a:ln w="9525">
            <a:noFill/>
            <a:miter lim="800000"/>
            <a:headEnd/>
            <a:tailEnd/>
          </a:ln>
        </p:spPr>
        <p:txBody>
          <a:bodyPr>
            <a:spAutoFit/>
          </a:bodyPr>
          <a:lstStyle/>
          <a:p>
            <a:endParaRPr lang="en-US"/>
          </a:p>
        </p:txBody>
      </p:sp>
      <p:sp>
        <p:nvSpPr>
          <p:cNvPr id="52233" name="Text Box 8"/>
          <p:cNvSpPr txBox="1">
            <a:spLocks noChangeArrowheads="1"/>
          </p:cNvSpPr>
          <p:nvPr/>
        </p:nvSpPr>
        <p:spPr bwMode="auto">
          <a:xfrm>
            <a:off x="5257800" y="1560513"/>
            <a:ext cx="2209800" cy="519112"/>
          </a:xfrm>
          <a:prstGeom prst="rect">
            <a:avLst/>
          </a:prstGeom>
          <a:noFill/>
          <a:ln w="9525">
            <a:noFill/>
            <a:miter lim="800000"/>
            <a:headEnd/>
            <a:tailEnd/>
          </a:ln>
        </p:spPr>
        <p:txBody>
          <a:bodyPr>
            <a:spAutoFit/>
          </a:bodyPr>
          <a:lstStyle/>
          <a:p>
            <a:pPr algn="ctr"/>
            <a:r>
              <a:rPr lang="ar-SA" sz="2800" b="1">
                <a:solidFill>
                  <a:schemeClr val="bg1"/>
                </a:solidFill>
              </a:rPr>
              <a:t>دوافع دولية</a:t>
            </a:r>
            <a:endParaRPr lang="fr-FR" sz="2800" b="1">
              <a:solidFill>
                <a:schemeClr val="bg1"/>
              </a:solidFill>
            </a:endParaRPr>
          </a:p>
        </p:txBody>
      </p:sp>
      <p:sp>
        <p:nvSpPr>
          <p:cNvPr id="52234" name="Text Box 9"/>
          <p:cNvSpPr txBox="1">
            <a:spLocks noChangeArrowheads="1"/>
          </p:cNvSpPr>
          <p:nvPr/>
        </p:nvSpPr>
        <p:spPr bwMode="auto">
          <a:xfrm>
            <a:off x="2514600" y="1600200"/>
            <a:ext cx="1371600" cy="366713"/>
          </a:xfrm>
          <a:prstGeom prst="rect">
            <a:avLst/>
          </a:prstGeom>
          <a:noFill/>
          <a:ln w="9525">
            <a:noFill/>
            <a:miter lim="800000"/>
            <a:headEnd/>
            <a:tailEnd/>
          </a:ln>
        </p:spPr>
        <p:txBody>
          <a:bodyPr>
            <a:spAutoFit/>
          </a:bodyPr>
          <a:lstStyle/>
          <a:p>
            <a:pPr>
              <a:spcBef>
                <a:spcPct val="50000"/>
              </a:spcBef>
            </a:pPr>
            <a:endParaRPr lang="en-US"/>
          </a:p>
        </p:txBody>
      </p:sp>
      <p:sp>
        <p:nvSpPr>
          <p:cNvPr id="52235" name="Text Box 10"/>
          <p:cNvSpPr txBox="1">
            <a:spLocks noChangeArrowheads="1"/>
          </p:cNvSpPr>
          <p:nvPr/>
        </p:nvSpPr>
        <p:spPr bwMode="auto">
          <a:xfrm>
            <a:off x="2057400" y="1524000"/>
            <a:ext cx="1981200" cy="519113"/>
          </a:xfrm>
          <a:prstGeom prst="rect">
            <a:avLst/>
          </a:prstGeom>
          <a:noFill/>
          <a:ln w="9525">
            <a:noFill/>
            <a:miter lim="800000"/>
            <a:headEnd/>
            <a:tailEnd/>
          </a:ln>
        </p:spPr>
        <p:txBody>
          <a:bodyPr>
            <a:spAutoFit/>
          </a:bodyPr>
          <a:lstStyle/>
          <a:p>
            <a:pPr>
              <a:spcBef>
                <a:spcPct val="50000"/>
              </a:spcBef>
            </a:pPr>
            <a:r>
              <a:rPr lang="ar-SA" sz="2800" b="1">
                <a:solidFill>
                  <a:schemeClr val="bg1"/>
                </a:solidFill>
              </a:rPr>
              <a:t>دوافع تقنية</a:t>
            </a:r>
            <a:endParaRPr lang="fr-FR" sz="2800" b="1">
              <a:solidFill>
                <a:schemeClr val="bg1"/>
              </a:solidFill>
            </a:endParaRPr>
          </a:p>
        </p:txBody>
      </p:sp>
      <p:sp>
        <p:nvSpPr>
          <p:cNvPr id="150539" name="Rectangle 11"/>
          <p:cNvSpPr>
            <a:spLocks noChangeArrowheads="1"/>
          </p:cNvSpPr>
          <p:nvPr/>
        </p:nvSpPr>
        <p:spPr bwMode="auto">
          <a:xfrm>
            <a:off x="1905000" y="2667000"/>
            <a:ext cx="2514600" cy="3352800"/>
          </a:xfrm>
          <a:prstGeom prst="rect">
            <a:avLst/>
          </a:prstGeom>
          <a:gradFill rotWithShape="1">
            <a:gsLst>
              <a:gs pos="0">
                <a:srgbClr val="33CC33"/>
              </a:gs>
              <a:gs pos="100000">
                <a:srgbClr val="185E18"/>
              </a:gs>
            </a:gsLst>
            <a:lin ang="5400000" scaled="1"/>
          </a:gradFill>
          <a:ln w="9525">
            <a:solidFill>
              <a:schemeClr val="bg2"/>
            </a:solidFill>
            <a:miter lim="800000"/>
            <a:headEnd/>
            <a:tailEnd/>
          </a:ln>
        </p:spPr>
        <p:txBody>
          <a:bodyPr/>
          <a:lstStyle/>
          <a:p>
            <a:pPr marL="342900" indent="-342900"/>
            <a:endParaRPr lang="ar-SA">
              <a:solidFill>
                <a:schemeClr val="bg2"/>
              </a:solidFill>
            </a:endParaRPr>
          </a:p>
          <a:p>
            <a:pPr marL="342900" indent="-342900"/>
            <a:endParaRPr lang="ar-SA">
              <a:solidFill>
                <a:schemeClr val="bg2"/>
              </a:solidFill>
            </a:endParaRPr>
          </a:p>
          <a:p>
            <a:pPr marL="342900" indent="-342900">
              <a:buFontTx/>
              <a:buChar char="•"/>
            </a:pPr>
            <a:r>
              <a:rPr lang="ar-SA" sz="2400">
                <a:solidFill>
                  <a:schemeClr val="bg2"/>
                </a:solidFill>
              </a:rPr>
              <a:t>تطور الاتصالات والتكنولوجيا</a:t>
            </a:r>
            <a:endParaRPr lang="en-US" sz="2400">
              <a:solidFill>
                <a:schemeClr val="bg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0531"/>
                                        </p:tgtEl>
                                        <p:attrNameLst>
                                          <p:attrName>style.visibility</p:attrName>
                                        </p:attrNameLst>
                                      </p:cBhvr>
                                      <p:to>
                                        <p:strVal val="visible"/>
                                      </p:to>
                                    </p:set>
                                    <p:animEffect transition="in" filter="fade">
                                      <p:cBhvr>
                                        <p:cTn id="7" dur="500"/>
                                        <p:tgtEl>
                                          <p:spTgt spid="150531"/>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0532"/>
                                        </p:tgtEl>
                                        <p:attrNameLst>
                                          <p:attrName>style.visibility</p:attrName>
                                        </p:attrNameLst>
                                      </p:cBhvr>
                                      <p:to>
                                        <p:strVal val="visible"/>
                                      </p:to>
                                    </p:set>
                                    <p:animEffect transition="in" filter="fade">
                                      <p:cBhvr>
                                        <p:cTn id="11" dur="500"/>
                                        <p:tgtEl>
                                          <p:spTgt spid="150532"/>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50533"/>
                                        </p:tgtEl>
                                        <p:attrNameLst>
                                          <p:attrName>style.visibility</p:attrName>
                                        </p:attrNameLst>
                                      </p:cBhvr>
                                      <p:to>
                                        <p:strVal val="visible"/>
                                      </p:to>
                                    </p:set>
                                    <p:animEffect transition="in" filter="fade">
                                      <p:cBhvr>
                                        <p:cTn id="15" dur="500"/>
                                        <p:tgtEl>
                                          <p:spTgt spid="15053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150539"/>
                                        </p:tgtEl>
                                        <p:attrNameLst>
                                          <p:attrName>style.visibility</p:attrName>
                                        </p:attrNameLst>
                                      </p:cBhvr>
                                      <p:to>
                                        <p:strVal val="visible"/>
                                      </p:to>
                                    </p:set>
                                    <p:animEffect transition="in" filter="fade">
                                      <p:cBhvr>
                                        <p:cTn id="19" dur="500"/>
                                        <p:tgtEl>
                                          <p:spTgt spid="150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animBg="1"/>
      <p:bldP spid="150532" grpId="0" animBg="1"/>
      <p:bldP spid="150533" grpId="0" animBg="1"/>
      <p:bldP spid="15053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28600"/>
            <a:ext cx="8229600" cy="1371600"/>
          </a:xfrm>
        </p:spPr>
        <p:txBody>
          <a:bodyPr/>
          <a:lstStyle/>
          <a:p>
            <a:r>
              <a:rPr lang="en-US" b="1" smtClean="0">
                <a:solidFill>
                  <a:srgbClr val="FF3300"/>
                </a:solidFill>
              </a:rPr>
              <a:t>ADOPTION</a:t>
            </a:r>
            <a:endParaRPr lang="fr-FR" b="1" smtClean="0">
              <a:solidFill>
                <a:srgbClr val="FF3300"/>
              </a:solidFill>
            </a:endParaRPr>
          </a:p>
        </p:txBody>
      </p:sp>
      <p:sp>
        <p:nvSpPr>
          <p:cNvPr id="7171" name="Rectangle 3"/>
          <p:cNvSpPr>
            <a:spLocks noGrp="1" noChangeArrowheads="1"/>
          </p:cNvSpPr>
          <p:nvPr>
            <p:ph type="body" idx="1"/>
          </p:nvPr>
        </p:nvSpPr>
        <p:spPr>
          <a:xfrm>
            <a:off x="381000" y="1447800"/>
            <a:ext cx="8229600" cy="3886200"/>
          </a:xfrm>
        </p:spPr>
        <p:txBody>
          <a:bodyPr/>
          <a:lstStyle/>
          <a:p>
            <a:pPr algn="l"/>
            <a:r>
              <a:rPr lang="en-US" smtClean="0"/>
              <a:t>To take into one’s family the child of another and give him or her the rights, privileges, and duties of a child and heir.</a:t>
            </a:r>
            <a:endParaRPr lang="ar-DZ" smtClean="0"/>
          </a:p>
          <a:p>
            <a:r>
              <a:rPr lang="ar-DZ" smtClean="0"/>
              <a:t>هو اخذ طفل عائلة الغير و إعطائه حقوق و امتياز وواجبات لطفل العائلة المتبنية.</a:t>
            </a:r>
            <a:endParaRPr lang="en-US" smtClean="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Espace réservé du numéro de diapositive 2"/>
          <p:cNvSpPr>
            <a:spLocks noGrp="1"/>
          </p:cNvSpPr>
          <p:nvPr>
            <p:ph type="sldNum" sz="quarter" idx="11"/>
          </p:nvPr>
        </p:nvSpPr>
        <p:spPr>
          <a:noFill/>
        </p:spPr>
        <p:txBody>
          <a:bodyPr/>
          <a:lstStyle/>
          <a:p>
            <a:fld id="{00BCAE7D-C132-4437-9777-5C169196F17D}" type="slidenum">
              <a:rPr lang="ar-SA" smtClean="0"/>
              <a:pPr/>
              <a:t>50</a:t>
            </a:fld>
            <a:endParaRPr lang="fr-FR" smtClean="0"/>
          </a:p>
        </p:txBody>
      </p:sp>
      <p:sp>
        <p:nvSpPr>
          <p:cNvPr id="18434" name="Rectangle 2"/>
          <p:cNvSpPr>
            <a:spLocks noChangeArrowheads="1"/>
          </p:cNvSpPr>
          <p:nvPr/>
        </p:nvSpPr>
        <p:spPr bwMode="auto">
          <a:xfrm rot="10800000">
            <a:off x="6019800" y="1981200"/>
            <a:ext cx="2209800" cy="4038600"/>
          </a:xfrm>
          <a:prstGeom prst="rect">
            <a:avLst/>
          </a:prstGeom>
          <a:solidFill>
            <a:schemeClr val="hlink"/>
          </a:solidFill>
          <a:ln w="28575" algn="ctr">
            <a:noFill/>
            <a:miter lim="800000"/>
            <a:headEnd/>
            <a:tailEnd/>
          </a:ln>
        </p:spPr>
        <p:txBody>
          <a:bodyPr rot="10800000" wrap="none" anchor="ctr"/>
          <a:lstStyle/>
          <a:p>
            <a:pPr algn="ctr"/>
            <a:r>
              <a:rPr lang="ar-SA" sz="3200" b="1">
                <a:solidFill>
                  <a:schemeClr val="bg1"/>
                </a:solidFill>
              </a:rPr>
              <a:t>عوائق الإصلاح</a:t>
            </a:r>
          </a:p>
          <a:p>
            <a:pPr algn="ctr"/>
            <a:r>
              <a:rPr lang="ar-SA" sz="3200" b="1">
                <a:solidFill>
                  <a:schemeClr val="bg1"/>
                </a:solidFill>
              </a:rPr>
              <a:t> الإداري فى </a:t>
            </a:r>
          </a:p>
          <a:p>
            <a:pPr algn="ctr"/>
            <a:r>
              <a:rPr lang="ar-SA" sz="3200" b="1">
                <a:solidFill>
                  <a:schemeClr val="bg1"/>
                </a:solidFill>
              </a:rPr>
              <a:t>الجزائر</a:t>
            </a:r>
            <a:endParaRPr lang="fr-FR" sz="3200" b="1">
              <a:solidFill>
                <a:schemeClr val="bg1"/>
              </a:solidFill>
            </a:endParaRPr>
          </a:p>
        </p:txBody>
      </p:sp>
      <p:sp>
        <p:nvSpPr>
          <p:cNvPr id="53252" name="AutoShape 4"/>
          <p:cNvSpPr>
            <a:spLocks noChangeArrowheads="1"/>
          </p:cNvSpPr>
          <p:nvPr/>
        </p:nvSpPr>
        <p:spPr bwMode="auto">
          <a:xfrm rot="-5400000">
            <a:off x="3105150" y="3143250"/>
            <a:ext cx="2171700" cy="1066800"/>
          </a:xfrm>
          <a:prstGeom prst="flowChartExtract">
            <a:avLst/>
          </a:prstGeom>
          <a:solidFill>
            <a:srgbClr val="FFFFFF"/>
          </a:solidFill>
          <a:ln w="28575" algn="ctr">
            <a:noFill/>
            <a:miter lim="800000"/>
            <a:headEnd/>
            <a:tailEnd/>
          </a:ln>
        </p:spPr>
        <p:txBody>
          <a:bodyPr rot="10800000" wrap="none" anchor="ctr"/>
          <a:lstStyle/>
          <a:p>
            <a:endParaRPr lang="fr-FR"/>
          </a:p>
        </p:txBody>
      </p:sp>
      <p:sp>
        <p:nvSpPr>
          <p:cNvPr id="53253" name="AutoShape 5"/>
          <p:cNvSpPr>
            <a:spLocks noChangeArrowheads="1"/>
          </p:cNvSpPr>
          <p:nvPr/>
        </p:nvSpPr>
        <p:spPr bwMode="auto">
          <a:xfrm rot="-5400000">
            <a:off x="3823494" y="3263106"/>
            <a:ext cx="2171700" cy="522288"/>
          </a:xfrm>
          <a:prstGeom prst="flowChartExtract">
            <a:avLst/>
          </a:prstGeom>
          <a:solidFill>
            <a:srgbClr val="FFFFFF"/>
          </a:solidFill>
          <a:ln w="28575" algn="ctr">
            <a:noFill/>
            <a:miter lim="800000"/>
            <a:headEnd/>
            <a:tailEnd/>
          </a:ln>
        </p:spPr>
        <p:txBody>
          <a:bodyPr vert="eaVert" wrap="none" anchor="ctr"/>
          <a:lstStyle/>
          <a:p>
            <a:pPr algn="ctr"/>
            <a:endParaRPr lang="en-US">
              <a:solidFill>
                <a:schemeClr val="accent2"/>
              </a:solidFill>
            </a:endParaRPr>
          </a:p>
        </p:txBody>
      </p:sp>
      <p:sp>
        <p:nvSpPr>
          <p:cNvPr id="18439" name="Text Box 7"/>
          <p:cNvSpPr txBox="1">
            <a:spLocks noChangeArrowheads="1"/>
          </p:cNvSpPr>
          <p:nvPr/>
        </p:nvSpPr>
        <p:spPr bwMode="auto">
          <a:xfrm flipH="1">
            <a:off x="609600" y="1981200"/>
            <a:ext cx="4237038" cy="7620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تركيز جهود الاصلاح فى الجزائر على بناء الهياكل والأنظمة الرسمية</a:t>
            </a:r>
            <a:endParaRPr lang="en-GB" sz="2400" b="1">
              <a:solidFill>
                <a:srgbClr val="0000BC"/>
              </a:solidFill>
              <a:latin typeface="Times New Roman" pitchFamily="18" charset="0"/>
            </a:endParaRPr>
          </a:p>
        </p:txBody>
      </p:sp>
      <p:sp>
        <p:nvSpPr>
          <p:cNvPr id="18440" name="Text Box 8">
            <a:hlinkClick r:id="rId3" action="ppaction://hlinksldjump"/>
          </p:cNvPr>
          <p:cNvSpPr txBox="1">
            <a:spLocks noChangeArrowheads="1"/>
          </p:cNvSpPr>
          <p:nvPr/>
        </p:nvSpPr>
        <p:spPr bwMode="auto">
          <a:xfrm flipH="1">
            <a:off x="609600" y="3048000"/>
            <a:ext cx="4267200" cy="685800"/>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عدم اعتماد أسلوب المشاركة فى عملية التطوير والتغيير</a:t>
            </a:r>
            <a:endParaRPr lang="en-GB" sz="2400" b="1">
              <a:solidFill>
                <a:srgbClr val="0000BC"/>
              </a:solidFill>
              <a:latin typeface="Times New Roman" pitchFamily="18" charset="0"/>
            </a:endParaRPr>
          </a:p>
        </p:txBody>
      </p:sp>
      <p:sp>
        <p:nvSpPr>
          <p:cNvPr id="53256" name="AutoShape 9"/>
          <p:cNvSpPr>
            <a:spLocks noChangeArrowheads="1"/>
          </p:cNvSpPr>
          <p:nvPr/>
        </p:nvSpPr>
        <p:spPr bwMode="auto">
          <a:xfrm rot="-5400000">
            <a:off x="4261644" y="3510756"/>
            <a:ext cx="1905000" cy="522288"/>
          </a:xfrm>
          <a:prstGeom prst="flowChartExtract">
            <a:avLst/>
          </a:prstGeom>
          <a:solidFill>
            <a:srgbClr val="FFFFFF"/>
          </a:solidFill>
          <a:ln w="28575" algn="ctr">
            <a:noFill/>
            <a:miter lim="800000"/>
            <a:headEnd/>
            <a:tailEnd/>
          </a:ln>
        </p:spPr>
        <p:txBody>
          <a:bodyPr rot="10800000" wrap="none" anchor="ctr"/>
          <a:lstStyle/>
          <a:p>
            <a:endParaRPr lang="fr-FR"/>
          </a:p>
        </p:txBody>
      </p:sp>
      <p:sp>
        <p:nvSpPr>
          <p:cNvPr id="18442" name="Text Box 10"/>
          <p:cNvSpPr txBox="1">
            <a:spLocks noChangeArrowheads="1"/>
          </p:cNvSpPr>
          <p:nvPr/>
        </p:nvSpPr>
        <p:spPr bwMode="auto">
          <a:xfrm flipH="1">
            <a:off x="609600" y="4038600"/>
            <a:ext cx="4267200" cy="7620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الاهتمام بالجوانب الفنية والإجرائية،</a:t>
            </a:r>
            <a:r>
              <a:rPr lang="ar-SA" sz="2400" b="1">
                <a:solidFill>
                  <a:srgbClr val="003366"/>
                </a:solidFill>
                <a:latin typeface="Times New Roman" pitchFamily="18" charset="0"/>
                <a:cs typeface="Times New Roman" pitchFamily="18" charset="0"/>
              </a:rPr>
              <a:t> </a:t>
            </a:r>
            <a:r>
              <a:rPr lang="ar-SA" sz="2400" b="1">
                <a:solidFill>
                  <a:srgbClr val="0000BC"/>
                </a:solidFill>
                <a:latin typeface="Times New Roman" pitchFamily="18" charset="0"/>
                <a:cs typeface="Times New Roman" pitchFamily="18" charset="0"/>
              </a:rPr>
              <a:t>وإهمال الجوانب السلوكية و الاخلاقية</a:t>
            </a:r>
            <a:endParaRPr lang="en-GB" sz="2400" b="1">
              <a:solidFill>
                <a:srgbClr val="0000BC"/>
              </a:solidFill>
              <a:latin typeface="Times New Roman" pitchFamily="18" charset="0"/>
              <a:cs typeface="Times New Roman" pitchFamily="18" charset="0"/>
            </a:endParaRPr>
          </a:p>
        </p:txBody>
      </p:sp>
      <p:sp>
        <p:nvSpPr>
          <p:cNvPr id="18443" name="Text Box 11"/>
          <p:cNvSpPr txBox="1">
            <a:spLocks noChangeArrowheads="1"/>
          </p:cNvSpPr>
          <p:nvPr/>
        </p:nvSpPr>
        <p:spPr bwMode="auto">
          <a:xfrm flipH="1">
            <a:off x="533400" y="5029200"/>
            <a:ext cx="4343400" cy="7620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قصور الاستراتيجية المجتمعية للتنمية المستدامة لعدم صدورها من اصل المجتمع</a:t>
            </a:r>
            <a:r>
              <a:rPr lang="fr-FR" sz="2400" b="1">
                <a:solidFill>
                  <a:srgbClr val="0000BC"/>
                </a:solidFill>
                <a:latin typeface="Times New Roman" pitchFamily="18" charset="0"/>
                <a:cs typeface="Times New Roman" pitchFamily="18" charset="0"/>
              </a:rPr>
              <a:t> </a:t>
            </a:r>
            <a:endParaRPr lang="en-GB" sz="2400" b="1">
              <a:solidFill>
                <a:srgbClr val="0000BC"/>
              </a:solidFill>
              <a:latin typeface="Times New Roman" pitchFamily="18" charset="0"/>
            </a:endParaRPr>
          </a:p>
        </p:txBody>
      </p:sp>
      <p:sp>
        <p:nvSpPr>
          <p:cNvPr id="18445" name="Freeform 13"/>
          <p:cNvSpPr>
            <a:spLocks/>
          </p:cNvSpPr>
          <p:nvPr/>
        </p:nvSpPr>
        <p:spPr bwMode="auto">
          <a:xfrm rot="5400000">
            <a:off x="3924300" y="3619500"/>
            <a:ext cx="2819400" cy="762000"/>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a:lstStyle/>
          <a:p>
            <a:endParaRPr lang="fr-FR"/>
          </a:p>
        </p:txBody>
      </p:sp>
      <p:sp>
        <p:nvSpPr>
          <p:cNvPr id="18446" name="Rectangle 14"/>
          <p:cNvSpPr>
            <a:spLocks noChangeArrowheads="1"/>
          </p:cNvSpPr>
          <p:nvPr/>
        </p:nvSpPr>
        <p:spPr bwMode="auto">
          <a:xfrm>
            <a:off x="1676400" y="762000"/>
            <a:ext cx="5791200" cy="579438"/>
          </a:xfrm>
          <a:prstGeom prst="rect">
            <a:avLst/>
          </a:prstGeom>
          <a:noFill/>
          <a:ln w="9525">
            <a:noFill/>
            <a:miter lim="800000"/>
            <a:headEnd/>
            <a:tailEnd/>
          </a:ln>
        </p:spPr>
        <p:txBody>
          <a:bodyPr>
            <a:spAutoFit/>
          </a:bodyPr>
          <a:lstStyle/>
          <a:p>
            <a:pPr algn="ctr"/>
            <a:r>
              <a:rPr lang="ar-SA" sz="3200" b="1">
                <a:solidFill>
                  <a:srgbClr val="FF3300"/>
                </a:solidFill>
              </a:rPr>
              <a:t>عوائق الإصلاح الإداري فى الجزائر</a:t>
            </a:r>
            <a:endParaRPr lang="fr-FR" sz="3200" b="1">
              <a:solidFill>
                <a:srgbClr val="FF33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8446"/>
                                        </p:tgtEl>
                                        <p:attrNameLst>
                                          <p:attrName>style.visibility</p:attrName>
                                        </p:attrNameLst>
                                      </p:cBhvr>
                                      <p:to>
                                        <p:strVal val="visible"/>
                                      </p:to>
                                    </p:set>
                                    <p:anim calcmode="discrete" valueType="clr">
                                      <p:cBhvr override="childStyle">
                                        <p:cTn id="7" dur="80"/>
                                        <p:tgtEl>
                                          <p:spTgt spid="1844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446"/>
                                        </p:tgtEl>
                                        <p:attrNameLst>
                                          <p:attrName>fillcolor</p:attrName>
                                        </p:attrNameLst>
                                      </p:cBhvr>
                                      <p:tavLst>
                                        <p:tav tm="0">
                                          <p:val>
                                            <p:clrVal>
                                              <a:schemeClr val="accent2"/>
                                            </p:clrVal>
                                          </p:val>
                                        </p:tav>
                                        <p:tav tm="50000">
                                          <p:val>
                                            <p:clrVal>
                                              <a:schemeClr val="hlink"/>
                                            </p:clrVal>
                                          </p:val>
                                        </p:tav>
                                      </p:tavLst>
                                    </p:anim>
                                    <p:set>
                                      <p:cBhvr>
                                        <p:cTn id="9" dur="80"/>
                                        <p:tgtEl>
                                          <p:spTgt spid="18446"/>
                                        </p:tgtEl>
                                        <p:attrNameLst>
                                          <p:attrName>fill.type</p:attrName>
                                        </p:attrNameLst>
                                      </p:cBhvr>
                                      <p:to>
                                        <p:strVal val="solid"/>
                                      </p:to>
                                    </p:set>
                                  </p:childTnLst>
                                </p:cTn>
                              </p:par>
                            </p:childTnLst>
                          </p:cTn>
                        </p:par>
                        <p:par>
                          <p:cTn id="10" fill="hold">
                            <p:stCondLst>
                              <p:cond delay="1160"/>
                            </p:stCondLst>
                            <p:childTnLst>
                              <p:par>
                                <p:cTn id="11" presetID="53" presetClass="entr" presetSubtype="0" fill="hold" grpId="0" nodeType="afterEffect">
                                  <p:stCondLst>
                                    <p:cond delay="0"/>
                                  </p:stCondLst>
                                  <p:childTnLst>
                                    <p:set>
                                      <p:cBhvr>
                                        <p:cTn id="12" dur="1" fill="hold">
                                          <p:stCondLst>
                                            <p:cond delay="0"/>
                                          </p:stCondLst>
                                        </p:cTn>
                                        <p:tgtEl>
                                          <p:spTgt spid="18434"/>
                                        </p:tgtEl>
                                        <p:attrNameLst>
                                          <p:attrName>style.visibility</p:attrName>
                                        </p:attrNameLst>
                                      </p:cBhvr>
                                      <p:to>
                                        <p:strVal val="visible"/>
                                      </p:to>
                                    </p:set>
                                    <p:anim calcmode="lin" valueType="num">
                                      <p:cBhvr>
                                        <p:cTn id="13" dur="1000" fill="hold"/>
                                        <p:tgtEl>
                                          <p:spTgt spid="18434"/>
                                        </p:tgtEl>
                                        <p:attrNameLst>
                                          <p:attrName>ppt_w</p:attrName>
                                        </p:attrNameLst>
                                      </p:cBhvr>
                                      <p:tavLst>
                                        <p:tav tm="0">
                                          <p:val>
                                            <p:fltVal val="0"/>
                                          </p:val>
                                        </p:tav>
                                        <p:tav tm="100000">
                                          <p:val>
                                            <p:strVal val="#ppt_w"/>
                                          </p:val>
                                        </p:tav>
                                      </p:tavLst>
                                    </p:anim>
                                    <p:anim calcmode="lin" valueType="num">
                                      <p:cBhvr>
                                        <p:cTn id="14" dur="1000" fill="hold"/>
                                        <p:tgtEl>
                                          <p:spTgt spid="18434"/>
                                        </p:tgtEl>
                                        <p:attrNameLst>
                                          <p:attrName>ppt_h</p:attrName>
                                        </p:attrNameLst>
                                      </p:cBhvr>
                                      <p:tavLst>
                                        <p:tav tm="0">
                                          <p:val>
                                            <p:fltVal val="0"/>
                                          </p:val>
                                        </p:tav>
                                        <p:tav tm="100000">
                                          <p:val>
                                            <p:strVal val="#ppt_h"/>
                                          </p:val>
                                        </p:tav>
                                      </p:tavLst>
                                    </p:anim>
                                    <p:animEffect transition="in" filter="fade">
                                      <p:cBhvr>
                                        <p:cTn id="15" dur="1000"/>
                                        <p:tgtEl>
                                          <p:spTgt spid="18434"/>
                                        </p:tgtEl>
                                      </p:cBhvr>
                                    </p:animEffect>
                                  </p:childTnLst>
                                </p:cTn>
                              </p:par>
                            </p:childTnLst>
                          </p:cTn>
                        </p:par>
                        <p:par>
                          <p:cTn id="16" fill="hold">
                            <p:stCondLst>
                              <p:cond delay="2160"/>
                            </p:stCondLst>
                            <p:childTnLst>
                              <p:par>
                                <p:cTn id="17" presetID="10" presetClass="entr" presetSubtype="0" fill="hold" grpId="0" nodeType="afterEffect">
                                  <p:stCondLst>
                                    <p:cond delay="0"/>
                                  </p:stCondLst>
                                  <p:childTnLst>
                                    <p:set>
                                      <p:cBhvr>
                                        <p:cTn id="18" dur="1" fill="hold">
                                          <p:stCondLst>
                                            <p:cond delay="0"/>
                                          </p:stCondLst>
                                        </p:cTn>
                                        <p:tgtEl>
                                          <p:spTgt spid="18445"/>
                                        </p:tgtEl>
                                        <p:attrNameLst>
                                          <p:attrName>style.visibility</p:attrName>
                                        </p:attrNameLst>
                                      </p:cBhvr>
                                      <p:to>
                                        <p:strVal val="visible"/>
                                      </p:to>
                                    </p:set>
                                    <p:animEffect transition="in" filter="fade">
                                      <p:cBhvr>
                                        <p:cTn id="19" dur="500"/>
                                        <p:tgtEl>
                                          <p:spTgt spid="18445"/>
                                        </p:tgtEl>
                                      </p:cBhvr>
                                    </p:animEffect>
                                  </p:childTnLst>
                                </p:cTn>
                              </p:par>
                            </p:childTnLst>
                          </p:cTn>
                        </p:par>
                        <p:par>
                          <p:cTn id="20" fill="hold">
                            <p:stCondLst>
                              <p:cond delay="2660"/>
                            </p:stCondLst>
                            <p:childTnLst>
                              <p:par>
                                <p:cTn id="21" presetID="53" presetClass="entr" presetSubtype="0" fill="hold" grpId="0" nodeType="afterEffect">
                                  <p:stCondLst>
                                    <p:cond delay="0"/>
                                  </p:stCondLst>
                                  <p:childTnLst>
                                    <p:set>
                                      <p:cBhvr>
                                        <p:cTn id="22" dur="1" fill="hold">
                                          <p:stCondLst>
                                            <p:cond delay="0"/>
                                          </p:stCondLst>
                                        </p:cTn>
                                        <p:tgtEl>
                                          <p:spTgt spid="18439"/>
                                        </p:tgtEl>
                                        <p:attrNameLst>
                                          <p:attrName>style.visibility</p:attrName>
                                        </p:attrNameLst>
                                      </p:cBhvr>
                                      <p:to>
                                        <p:strVal val="visible"/>
                                      </p:to>
                                    </p:set>
                                    <p:anim calcmode="lin" valueType="num">
                                      <p:cBhvr>
                                        <p:cTn id="23" dur="2000" fill="hold"/>
                                        <p:tgtEl>
                                          <p:spTgt spid="18439"/>
                                        </p:tgtEl>
                                        <p:attrNameLst>
                                          <p:attrName>ppt_w</p:attrName>
                                        </p:attrNameLst>
                                      </p:cBhvr>
                                      <p:tavLst>
                                        <p:tav tm="0">
                                          <p:val>
                                            <p:fltVal val="0"/>
                                          </p:val>
                                        </p:tav>
                                        <p:tav tm="100000">
                                          <p:val>
                                            <p:strVal val="#ppt_w"/>
                                          </p:val>
                                        </p:tav>
                                      </p:tavLst>
                                    </p:anim>
                                    <p:anim calcmode="lin" valueType="num">
                                      <p:cBhvr>
                                        <p:cTn id="24" dur="2000" fill="hold"/>
                                        <p:tgtEl>
                                          <p:spTgt spid="18439"/>
                                        </p:tgtEl>
                                        <p:attrNameLst>
                                          <p:attrName>ppt_h</p:attrName>
                                        </p:attrNameLst>
                                      </p:cBhvr>
                                      <p:tavLst>
                                        <p:tav tm="0">
                                          <p:val>
                                            <p:fltVal val="0"/>
                                          </p:val>
                                        </p:tav>
                                        <p:tav tm="100000">
                                          <p:val>
                                            <p:strVal val="#ppt_h"/>
                                          </p:val>
                                        </p:tav>
                                      </p:tavLst>
                                    </p:anim>
                                    <p:animEffect transition="in" filter="fade">
                                      <p:cBhvr>
                                        <p:cTn id="25" dur="2000"/>
                                        <p:tgtEl>
                                          <p:spTgt spid="18439"/>
                                        </p:tgtEl>
                                      </p:cBhvr>
                                    </p:animEffect>
                                  </p:childTnLst>
                                </p:cTn>
                              </p:par>
                            </p:childTnLst>
                          </p:cTn>
                        </p:par>
                        <p:par>
                          <p:cTn id="26" fill="hold">
                            <p:stCondLst>
                              <p:cond delay="4660"/>
                            </p:stCondLst>
                            <p:childTnLst>
                              <p:par>
                                <p:cTn id="27" presetID="53" presetClass="entr" presetSubtype="0" fill="hold" grpId="0" nodeType="afterEffect">
                                  <p:stCondLst>
                                    <p:cond delay="0"/>
                                  </p:stCondLst>
                                  <p:childTnLst>
                                    <p:set>
                                      <p:cBhvr>
                                        <p:cTn id="28" dur="1" fill="hold">
                                          <p:stCondLst>
                                            <p:cond delay="0"/>
                                          </p:stCondLst>
                                        </p:cTn>
                                        <p:tgtEl>
                                          <p:spTgt spid="18440"/>
                                        </p:tgtEl>
                                        <p:attrNameLst>
                                          <p:attrName>style.visibility</p:attrName>
                                        </p:attrNameLst>
                                      </p:cBhvr>
                                      <p:to>
                                        <p:strVal val="visible"/>
                                      </p:to>
                                    </p:set>
                                    <p:anim calcmode="lin" valueType="num">
                                      <p:cBhvr>
                                        <p:cTn id="29" dur="2000" fill="hold"/>
                                        <p:tgtEl>
                                          <p:spTgt spid="18440"/>
                                        </p:tgtEl>
                                        <p:attrNameLst>
                                          <p:attrName>ppt_w</p:attrName>
                                        </p:attrNameLst>
                                      </p:cBhvr>
                                      <p:tavLst>
                                        <p:tav tm="0">
                                          <p:val>
                                            <p:fltVal val="0"/>
                                          </p:val>
                                        </p:tav>
                                        <p:tav tm="100000">
                                          <p:val>
                                            <p:strVal val="#ppt_w"/>
                                          </p:val>
                                        </p:tav>
                                      </p:tavLst>
                                    </p:anim>
                                    <p:anim calcmode="lin" valueType="num">
                                      <p:cBhvr>
                                        <p:cTn id="30" dur="2000" fill="hold"/>
                                        <p:tgtEl>
                                          <p:spTgt spid="18440"/>
                                        </p:tgtEl>
                                        <p:attrNameLst>
                                          <p:attrName>ppt_h</p:attrName>
                                        </p:attrNameLst>
                                      </p:cBhvr>
                                      <p:tavLst>
                                        <p:tav tm="0">
                                          <p:val>
                                            <p:fltVal val="0"/>
                                          </p:val>
                                        </p:tav>
                                        <p:tav tm="100000">
                                          <p:val>
                                            <p:strVal val="#ppt_h"/>
                                          </p:val>
                                        </p:tav>
                                      </p:tavLst>
                                    </p:anim>
                                    <p:animEffect transition="in" filter="fade">
                                      <p:cBhvr>
                                        <p:cTn id="31" dur="2000"/>
                                        <p:tgtEl>
                                          <p:spTgt spid="18440"/>
                                        </p:tgtEl>
                                      </p:cBhvr>
                                    </p:animEffect>
                                  </p:childTnLst>
                                </p:cTn>
                              </p:par>
                            </p:childTnLst>
                          </p:cTn>
                        </p:par>
                        <p:par>
                          <p:cTn id="32" fill="hold">
                            <p:stCondLst>
                              <p:cond delay="6660"/>
                            </p:stCondLst>
                            <p:childTnLst>
                              <p:par>
                                <p:cTn id="33" presetID="53" presetClass="entr" presetSubtype="0" fill="hold" grpId="0" nodeType="afterEffect">
                                  <p:stCondLst>
                                    <p:cond delay="0"/>
                                  </p:stCondLst>
                                  <p:childTnLst>
                                    <p:set>
                                      <p:cBhvr>
                                        <p:cTn id="34" dur="1" fill="hold">
                                          <p:stCondLst>
                                            <p:cond delay="0"/>
                                          </p:stCondLst>
                                        </p:cTn>
                                        <p:tgtEl>
                                          <p:spTgt spid="18442"/>
                                        </p:tgtEl>
                                        <p:attrNameLst>
                                          <p:attrName>style.visibility</p:attrName>
                                        </p:attrNameLst>
                                      </p:cBhvr>
                                      <p:to>
                                        <p:strVal val="visible"/>
                                      </p:to>
                                    </p:set>
                                    <p:anim calcmode="lin" valueType="num">
                                      <p:cBhvr>
                                        <p:cTn id="35" dur="2000" fill="hold"/>
                                        <p:tgtEl>
                                          <p:spTgt spid="18442"/>
                                        </p:tgtEl>
                                        <p:attrNameLst>
                                          <p:attrName>ppt_w</p:attrName>
                                        </p:attrNameLst>
                                      </p:cBhvr>
                                      <p:tavLst>
                                        <p:tav tm="0">
                                          <p:val>
                                            <p:fltVal val="0"/>
                                          </p:val>
                                        </p:tav>
                                        <p:tav tm="100000">
                                          <p:val>
                                            <p:strVal val="#ppt_w"/>
                                          </p:val>
                                        </p:tav>
                                      </p:tavLst>
                                    </p:anim>
                                    <p:anim calcmode="lin" valueType="num">
                                      <p:cBhvr>
                                        <p:cTn id="36" dur="2000" fill="hold"/>
                                        <p:tgtEl>
                                          <p:spTgt spid="18442"/>
                                        </p:tgtEl>
                                        <p:attrNameLst>
                                          <p:attrName>ppt_h</p:attrName>
                                        </p:attrNameLst>
                                      </p:cBhvr>
                                      <p:tavLst>
                                        <p:tav tm="0">
                                          <p:val>
                                            <p:fltVal val="0"/>
                                          </p:val>
                                        </p:tav>
                                        <p:tav tm="100000">
                                          <p:val>
                                            <p:strVal val="#ppt_h"/>
                                          </p:val>
                                        </p:tav>
                                      </p:tavLst>
                                    </p:anim>
                                    <p:animEffect transition="in" filter="fade">
                                      <p:cBhvr>
                                        <p:cTn id="37" dur="2000"/>
                                        <p:tgtEl>
                                          <p:spTgt spid="18442"/>
                                        </p:tgtEl>
                                      </p:cBhvr>
                                    </p:animEffect>
                                  </p:childTnLst>
                                </p:cTn>
                              </p:par>
                            </p:childTnLst>
                          </p:cTn>
                        </p:par>
                        <p:par>
                          <p:cTn id="38" fill="hold">
                            <p:stCondLst>
                              <p:cond delay="8660"/>
                            </p:stCondLst>
                            <p:childTnLst>
                              <p:par>
                                <p:cTn id="39" presetID="53" presetClass="entr" presetSubtype="0" fill="hold" grpId="0" nodeType="afterEffect">
                                  <p:stCondLst>
                                    <p:cond delay="0"/>
                                  </p:stCondLst>
                                  <p:childTnLst>
                                    <p:set>
                                      <p:cBhvr>
                                        <p:cTn id="40" dur="1" fill="hold">
                                          <p:stCondLst>
                                            <p:cond delay="0"/>
                                          </p:stCondLst>
                                        </p:cTn>
                                        <p:tgtEl>
                                          <p:spTgt spid="18443"/>
                                        </p:tgtEl>
                                        <p:attrNameLst>
                                          <p:attrName>style.visibility</p:attrName>
                                        </p:attrNameLst>
                                      </p:cBhvr>
                                      <p:to>
                                        <p:strVal val="visible"/>
                                      </p:to>
                                    </p:set>
                                    <p:anim calcmode="lin" valueType="num">
                                      <p:cBhvr>
                                        <p:cTn id="41" dur="2000" fill="hold"/>
                                        <p:tgtEl>
                                          <p:spTgt spid="18443"/>
                                        </p:tgtEl>
                                        <p:attrNameLst>
                                          <p:attrName>ppt_w</p:attrName>
                                        </p:attrNameLst>
                                      </p:cBhvr>
                                      <p:tavLst>
                                        <p:tav tm="0">
                                          <p:val>
                                            <p:fltVal val="0"/>
                                          </p:val>
                                        </p:tav>
                                        <p:tav tm="100000">
                                          <p:val>
                                            <p:strVal val="#ppt_w"/>
                                          </p:val>
                                        </p:tav>
                                      </p:tavLst>
                                    </p:anim>
                                    <p:anim calcmode="lin" valueType="num">
                                      <p:cBhvr>
                                        <p:cTn id="42" dur="2000" fill="hold"/>
                                        <p:tgtEl>
                                          <p:spTgt spid="18443"/>
                                        </p:tgtEl>
                                        <p:attrNameLst>
                                          <p:attrName>ppt_h</p:attrName>
                                        </p:attrNameLst>
                                      </p:cBhvr>
                                      <p:tavLst>
                                        <p:tav tm="0">
                                          <p:val>
                                            <p:fltVal val="0"/>
                                          </p:val>
                                        </p:tav>
                                        <p:tav tm="100000">
                                          <p:val>
                                            <p:strVal val="#ppt_h"/>
                                          </p:val>
                                        </p:tav>
                                      </p:tavLst>
                                    </p:anim>
                                    <p:animEffect transition="in" filter="fade">
                                      <p:cBhvr>
                                        <p:cTn id="43" dur="2000"/>
                                        <p:tgtEl>
                                          <p:spTgt spid="18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18439" grpId="0" animBg="1"/>
      <p:bldP spid="18440" grpId="0" animBg="1"/>
      <p:bldP spid="18442" grpId="0" animBg="1"/>
      <p:bldP spid="18443" grpId="0" animBg="1"/>
      <p:bldP spid="18445" grpId="0" animBg="1"/>
      <p:bldP spid="1844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u numéro de diapositive 2"/>
          <p:cNvSpPr>
            <a:spLocks noGrp="1"/>
          </p:cNvSpPr>
          <p:nvPr>
            <p:ph type="sldNum" sz="quarter" idx="11"/>
          </p:nvPr>
        </p:nvSpPr>
        <p:spPr>
          <a:noFill/>
        </p:spPr>
        <p:txBody>
          <a:bodyPr/>
          <a:lstStyle/>
          <a:p>
            <a:fld id="{F423D95D-04F2-4F68-A20E-55FB55AE269B}" type="slidenum">
              <a:rPr lang="ar-SA" smtClean="0"/>
              <a:pPr/>
              <a:t>51</a:t>
            </a:fld>
            <a:endParaRPr lang="fr-FR" smtClean="0"/>
          </a:p>
        </p:txBody>
      </p:sp>
      <p:sp>
        <p:nvSpPr>
          <p:cNvPr id="54275" name="Text Box 2"/>
          <p:cNvSpPr txBox="1">
            <a:spLocks noChangeArrowheads="1"/>
          </p:cNvSpPr>
          <p:nvPr/>
        </p:nvSpPr>
        <p:spPr bwMode="auto">
          <a:xfrm>
            <a:off x="2159000" y="500063"/>
            <a:ext cx="5019675" cy="641350"/>
          </a:xfrm>
          <a:prstGeom prst="rect">
            <a:avLst/>
          </a:prstGeom>
          <a:noFill/>
          <a:ln w="9525">
            <a:noFill/>
            <a:miter lim="800000"/>
            <a:headEnd/>
            <a:tailEnd/>
          </a:ln>
        </p:spPr>
        <p:txBody>
          <a:bodyPr wrap="none">
            <a:spAutoFit/>
          </a:bodyPr>
          <a:lstStyle/>
          <a:p>
            <a:pPr algn="ctr"/>
            <a:r>
              <a:rPr lang="ar-SA" sz="3600" b="1">
                <a:solidFill>
                  <a:srgbClr val="FF3300"/>
                </a:solidFill>
              </a:rPr>
              <a:t>امثلة عن برامج الإصلاح الإداري</a:t>
            </a:r>
            <a:endParaRPr lang="fr-FR" sz="3600" b="1">
              <a:solidFill>
                <a:srgbClr val="FF3300"/>
              </a:solidFill>
            </a:endParaRPr>
          </a:p>
        </p:txBody>
      </p:sp>
      <p:sp>
        <p:nvSpPr>
          <p:cNvPr id="35843" name="Rectangle 3"/>
          <p:cNvSpPr>
            <a:spLocks noChangeArrowheads="1"/>
          </p:cNvSpPr>
          <p:nvPr/>
        </p:nvSpPr>
        <p:spPr bwMode="auto">
          <a:xfrm rot="10800000">
            <a:off x="6527800" y="1676400"/>
            <a:ext cx="1701800" cy="4267200"/>
          </a:xfrm>
          <a:prstGeom prst="rect">
            <a:avLst/>
          </a:prstGeom>
          <a:solidFill>
            <a:schemeClr val="hlink"/>
          </a:solidFill>
          <a:ln w="28575" algn="ctr">
            <a:noFill/>
            <a:miter lim="800000"/>
            <a:headEnd/>
            <a:tailEnd/>
          </a:ln>
        </p:spPr>
        <p:txBody>
          <a:bodyPr rot="10800000" wrap="none" anchor="ctr"/>
          <a:lstStyle/>
          <a:p>
            <a:pPr algn="ctr"/>
            <a:r>
              <a:rPr lang="ar-SA" sz="3200" b="1">
                <a:solidFill>
                  <a:schemeClr val="bg1"/>
                </a:solidFill>
              </a:rPr>
              <a:t>نموذج </a:t>
            </a:r>
          </a:p>
          <a:p>
            <a:pPr algn="ctr"/>
            <a:r>
              <a:rPr lang="ar-SA" sz="3200" b="1">
                <a:solidFill>
                  <a:schemeClr val="bg1"/>
                </a:solidFill>
              </a:rPr>
              <a:t>اليابان</a:t>
            </a:r>
            <a:endParaRPr lang="fr-FR" sz="3200" b="1">
              <a:solidFill>
                <a:schemeClr val="bg1"/>
              </a:solidFill>
            </a:endParaRPr>
          </a:p>
        </p:txBody>
      </p:sp>
      <p:sp>
        <p:nvSpPr>
          <p:cNvPr id="35845" name="Freeform 5"/>
          <p:cNvSpPr>
            <a:spLocks/>
          </p:cNvSpPr>
          <p:nvPr/>
        </p:nvSpPr>
        <p:spPr bwMode="auto">
          <a:xfrm rot="5400000">
            <a:off x="3848101" y="3390900"/>
            <a:ext cx="3529012" cy="814387"/>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a:lstStyle/>
          <a:p>
            <a:endParaRPr lang="fr-FR"/>
          </a:p>
        </p:txBody>
      </p:sp>
      <p:sp>
        <p:nvSpPr>
          <p:cNvPr id="35846" name="Text Box 6"/>
          <p:cNvSpPr txBox="1">
            <a:spLocks noChangeArrowheads="1"/>
          </p:cNvSpPr>
          <p:nvPr/>
        </p:nvSpPr>
        <p:spPr bwMode="auto">
          <a:xfrm flipH="1">
            <a:off x="457200" y="1600200"/>
            <a:ext cx="4465638" cy="4572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rPr>
              <a:t>شمولية الاصلاح </a:t>
            </a:r>
            <a:endParaRPr lang="en-GB" sz="2400" b="1">
              <a:solidFill>
                <a:srgbClr val="0000BC"/>
              </a:solidFill>
              <a:latin typeface="Times New Roman" pitchFamily="18" charset="0"/>
            </a:endParaRPr>
          </a:p>
        </p:txBody>
      </p:sp>
      <p:sp>
        <p:nvSpPr>
          <p:cNvPr id="35847" name="Text Box 7"/>
          <p:cNvSpPr txBox="1">
            <a:spLocks noChangeArrowheads="1"/>
          </p:cNvSpPr>
          <p:nvPr/>
        </p:nvSpPr>
        <p:spPr bwMode="auto">
          <a:xfrm flipH="1">
            <a:off x="457200" y="2133600"/>
            <a:ext cx="4465638" cy="4572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تشجيع اللامركزية</a:t>
            </a:r>
            <a:endParaRPr lang="en-GB" sz="2400" b="1">
              <a:solidFill>
                <a:srgbClr val="0000BC"/>
              </a:solidFill>
              <a:latin typeface="Times New Roman" pitchFamily="18" charset="0"/>
              <a:cs typeface="Times New Roman" pitchFamily="18" charset="0"/>
            </a:endParaRPr>
          </a:p>
        </p:txBody>
      </p:sp>
      <p:sp>
        <p:nvSpPr>
          <p:cNvPr id="35848" name="Text Box 8"/>
          <p:cNvSpPr txBox="1">
            <a:spLocks noChangeArrowheads="1"/>
          </p:cNvSpPr>
          <p:nvPr/>
        </p:nvSpPr>
        <p:spPr bwMode="auto">
          <a:xfrm flipH="1">
            <a:off x="457200" y="2667000"/>
            <a:ext cx="4465638" cy="533400"/>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تقليص دور الحكومة</a:t>
            </a:r>
            <a:endParaRPr lang="en-GB" sz="2400" b="1">
              <a:solidFill>
                <a:srgbClr val="0000BC"/>
              </a:solidFill>
              <a:latin typeface="Times New Roman" pitchFamily="18" charset="0"/>
              <a:cs typeface="Times New Roman" pitchFamily="18" charset="0"/>
            </a:endParaRPr>
          </a:p>
        </p:txBody>
      </p:sp>
      <p:sp>
        <p:nvSpPr>
          <p:cNvPr id="35849" name="Text Box 9"/>
          <p:cNvSpPr txBox="1">
            <a:spLocks noChangeArrowheads="1"/>
          </p:cNvSpPr>
          <p:nvPr/>
        </p:nvSpPr>
        <p:spPr bwMode="auto">
          <a:xfrm flipH="1">
            <a:off x="457200" y="3276600"/>
            <a:ext cx="4465638" cy="609600"/>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التركيز على النتائج</a:t>
            </a:r>
            <a:endParaRPr lang="en-GB" sz="2400" b="1">
              <a:solidFill>
                <a:srgbClr val="0000BC"/>
              </a:solidFill>
              <a:latin typeface="Times New Roman" pitchFamily="18" charset="0"/>
              <a:cs typeface="Times New Roman" pitchFamily="18" charset="0"/>
            </a:endParaRPr>
          </a:p>
        </p:txBody>
      </p:sp>
      <p:sp>
        <p:nvSpPr>
          <p:cNvPr id="35850" name="Text Box 10"/>
          <p:cNvSpPr txBox="1">
            <a:spLocks noChangeArrowheads="1"/>
          </p:cNvSpPr>
          <p:nvPr/>
        </p:nvSpPr>
        <p:spPr bwMode="auto">
          <a:xfrm flipH="1">
            <a:off x="457200" y="3962400"/>
            <a:ext cx="4465638" cy="609600"/>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المسائلة و المشافهة</a:t>
            </a:r>
            <a:endParaRPr lang="en-GB" sz="2400" b="1">
              <a:solidFill>
                <a:srgbClr val="0000BC"/>
              </a:solidFill>
              <a:latin typeface="Times New Roman" pitchFamily="18" charset="0"/>
              <a:cs typeface="Times New Roman" pitchFamily="18" charset="0"/>
            </a:endParaRPr>
          </a:p>
        </p:txBody>
      </p:sp>
      <p:sp>
        <p:nvSpPr>
          <p:cNvPr id="35851" name="Text Box 11"/>
          <p:cNvSpPr txBox="1">
            <a:spLocks noChangeArrowheads="1"/>
          </p:cNvSpPr>
          <p:nvPr/>
        </p:nvSpPr>
        <p:spPr bwMode="auto">
          <a:xfrm flipH="1">
            <a:off x="457200" y="4648200"/>
            <a:ext cx="4465638" cy="533400"/>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تنمية الموارد البشرية بعدة اشكال</a:t>
            </a:r>
            <a:endParaRPr lang="en-GB" sz="2400" b="1">
              <a:solidFill>
                <a:srgbClr val="0000BC"/>
              </a:solidFill>
              <a:latin typeface="Times New Roman" pitchFamily="18" charset="0"/>
              <a:cs typeface="Times New Roman" pitchFamily="18" charset="0"/>
            </a:endParaRPr>
          </a:p>
        </p:txBody>
      </p:sp>
      <p:sp>
        <p:nvSpPr>
          <p:cNvPr id="35852" name="Text Box 12"/>
          <p:cNvSpPr txBox="1">
            <a:spLocks noChangeArrowheads="1"/>
          </p:cNvSpPr>
          <p:nvPr/>
        </p:nvSpPr>
        <p:spPr bwMode="auto">
          <a:xfrm flipH="1">
            <a:off x="457200" y="5257800"/>
            <a:ext cx="4465638" cy="409575"/>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مشاركة العملاء</a:t>
            </a:r>
            <a:endParaRPr lang="en-GB" sz="2400" b="1">
              <a:solidFill>
                <a:srgbClr val="0000BC"/>
              </a:solidFill>
              <a:latin typeface="Times New Roman" pitchFamily="18" charset="0"/>
              <a:cs typeface="Times New Roman" pitchFamily="18" charset="0"/>
            </a:endParaRPr>
          </a:p>
        </p:txBody>
      </p:sp>
      <p:sp>
        <p:nvSpPr>
          <p:cNvPr id="35853" name="Text Box 13"/>
          <p:cNvSpPr txBox="1">
            <a:spLocks noChangeArrowheads="1"/>
          </p:cNvSpPr>
          <p:nvPr/>
        </p:nvSpPr>
        <p:spPr bwMode="auto">
          <a:xfrm flipH="1">
            <a:off x="457200" y="5715000"/>
            <a:ext cx="4419600" cy="409575"/>
          </a:xfrm>
          <a:prstGeom prst="rect">
            <a:avLst/>
          </a:prstGeom>
          <a:solidFill>
            <a:srgbClr val="CCECFF"/>
          </a:solidFill>
          <a:ln w="28575" algn="ctr">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الهيئات العامة</a:t>
            </a:r>
            <a:endParaRPr lang="en-GB" sz="2400" b="1">
              <a:solidFill>
                <a:srgbClr val="0000BC"/>
              </a:solidFill>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fade">
                                      <p:cBhvr>
                                        <p:cTn id="7" dur="500"/>
                                        <p:tgtEl>
                                          <p:spTgt spid="3584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5845"/>
                                        </p:tgtEl>
                                        <p:attrNameLst>
                                          <p:attrName>style.visibility</p:attrName>
                                        </p:attrNameLst>
                                      </p:cBhvr>
                                      <p:to>
                                        <p:strVal val="visible"/>
                                      </p:to>
                                    </p:set>
                                    <p:animEffect transition="in" filter="fade">
                                      <p:cBhvr>
                                        <p:cTn id="11" dur="500"/>
                                        <p:tgtEl>
                                          <p:spTgt spid="3584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5846"/>
                                        </p:tgtEl>
                                        <p:attrNameLst>
                                          <p:attrName>style.visibility</p:attrName>
                                        </p:attrNameLst>
                                      </p:cBhvr>
                                      <p:to>
                                        <p:strVal val="visible"/>
                                      </p:to>
                                    </p:set>
                                    <p:animEffect transition="in" filter="fade">
                                      <p:cBhvr>
                                        <p:cTn id="15" dur="500"/>
                                        <p:tgtEl>
                                          <p:spTgt spid="35846"/>
                                        </p:tgtEl>
                                      </p:cBhvr>
                                    </p:animEffect>
                                  </p:childTnLst>
                                </p:cTn>
                              </p:par>
                            </p:childTnLst>
                          </p:cTn>
                        </p:par>
                        <p:par>
                          <p:cTn id="16" fill="hold">
                            <p:stCondLst>
                              <p:cond delay="1500"/>
                            </p:stCondLst>
                            <p:childTnLst>
                              <p:par>
                                <p:cTn id="17" presetID="10" presetClass="entr" presetSubtype="0" fill="hold" grpId="1" nodeType="afterEffect">
                                  <p:stCondLst>
                                    <p:cond delay="0"/>
                                  </p:stCondLst>
                                  <p:childTnLst>
                                    <p:set>
                                      <p:cBhvr>
                                        <p:cTn id="18" dur="1" fill="hold">
                                          <p:stCondLst>
                                            <p:cond delay="0"/>
                                          </p:stCondLst>
                                        </p:cTn>
                                        <p:tgtEl>
                                          <p:spTgt spid="35846"/>
                                        </p:tgtEl>
                                        <p:attrNameLst>
                                          <p:attrName>style.visibility</p:attrName>
                                        </p:attrNameLst>
                                      </p:cBhvr>
                                      <p:to>
                                        <p:strVal val="visible"/>
                                      </p:to>
                                    </p:set>
                                    <p:animEffect transition="in" filter="fade">
                                      <p:cBhvr>
                                        <p:cTn id="19" dur="500"/>
                                        <p:tgtEl>
                                          <p:spTgt spid="35846"/>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35847"/>
                                        </p:tgtEl>
                                        <p:attrNameLst>
                                          <p:attrName>style.visibility</p:attrName>
                                        </p:attrNameLst>
                                      </p:cBhvr>
                                      <p:to>
                                        <p:strVal val="visible"/>
                                      </p:to>
                                    </p:set>
                                    <p:animEffect transition="in" filter="fade">
                                      <p:cBhvr>
                                        <p:cTn id="23" dur="500"/>
                                        <p:tgtEl>
                                          <p:spTgt spid="35847"/>
                                        </p:tgtEl>
                                      </p:cBhvr>
                                    </p:animEffect>
                                  </p:childTnLst>
                                </p:cTn>
                              </p:par>
                            </p:childTnLst>
                          </p:cTn>
                        </p:par>
                        <p:par>
                          <p:cTn id="24" fill="hold">
                            <p:stCondLst>
                              <p:cond delay="2500"/>
                            </p:stCondLst>
                            <p:childTnLst>
                              <p:par>
                                <p:cTn id="25" presetID="10" presetClass="entr" presetSubtype="0" fill="hold" grpId="1" nodeType="afterEffect">
                                  <p:stCondLst>
                                    <p:cond delay="0"/>
                                  </p:stCondLst>
                                  <p:childTnLst>
                                    <p:set>
                                      <p:cBhvr>
                                        <p:cTn id="26" dur="1" fill="hold">
                                          <p:stCondLst>
                                            <p:cond delay="0"/>
                                          </p:stCondLst>
                                        </p:cTn>
                                        <p:tgtEl>
                                          <p:spTgt spid="35847"/>
                                        </p:tgtEl>
                                        <p:attrNameLst>
                                          <p:attrName>style.visibility</p:attrName>
                                        </p:attrNameLst>
                                      </p:cBhvr>
                                      <p:to>
                                        <p:strVal val="visible"/>
                                      </p:to>
                                    </p:set>
                                    <p:animEffect transition="in" filter="fade">
                                      <p:cBhvr>
                                        <p:cTn id="27" dur="500"/>
                                        <p:tgtEl>
                                          <p:spTgt spid="35847"/>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35848"/>
                                        </p:tgtEl>
                                        <p:attrNameLst>
                                          <p:attrName>style.visibility</p:attrName>
                                        </p:attrNameLst>
                                      </p:cBhvr>
                                      <p:to>
                                        <p:strVal val="visible"/>
                                      </p:to>
                                    </p:set>
                                    <p:animEffect transition="in" filter="fade">
                                      <p:cBhvr>
                                        <p:cTn id="31" dur="500"/>
                                        <p:tgtEl>
                                          <p:spTgt spid="35848"/>
                                        </p:tgtEl>
                                      </p:cBhvr>
                                    </p:animEffect>
                                  </p:childTnLst>
                                </p:cTn>
                              </p:par>
                            </p:childTnLst>
                          </p:cTn>
                        </p:par>
                        <p:par>
                          <p:cTn id="32" fill="hold">
                            <p:stCondLst>
                              <p:cond delay="3500"/>
                            </p:stCondLst>
                            <p:childTnLst>
                              <p:par>
                                <p:cTn id="33" presetID="10" presetClass="entr" presetSubtype="0" fill="hold" grpId="1" nodeType="afterEffect">
                                  <p:stCondLst>
                                    <p:cond delay="0"/>
                                  </p:stCondLst>
                                  <p:childTnLst>
                                    <p:set>
                                      <p:cBhvr>
                                        <p:cTn id="34" dur="1" fill="hold">
                                          <p:stCondLst>
                                            <p:cond delay="0"/>
                                          </p:stCondLst>
                                        </p:cTn>
                                        <p:tgtEl>
                                          <p:spTgt spid="35848"/>
                                        </p:tgtEl>
                                        <p:attrNameLst>
                                          <p:attrName>style.visibility</p:attrName>
                                        </p:attrNameLst>
                                      </p:cBhvr>
                                      <p:to>
                                        <p:strVal val="visible"/>
                                      </p:to>
                                    </p:set>
                                    <p:animEffect transition="in" filter="fade">
                                      <p:cBhvr>
                                        <p:cTn id="35" dur="500"/>
                                        <p:tgtEl>
                                          <p:spTgt spid="35848"/>
                                        </p:tgtEl>
                                      </p:cBhvr>
                                    </p:animEffect>
                                  </p:childTnLst>
                                </p:cTn>
                              </p:par>
                            </p:childTnLst>
                          </p:cTn>
                        </p:par>
                        <p:par>
                          <p:cTn id="36" fill="hold">
                            <p:stCondLst>
                              <p:cond delay="4000"/>
                            </p:stCondLst>
                            <p:childTnLst>
                              <p:par>
                                <p:cTn id="37" presetID="10" presetClass="entr" presetSubtype="0" fill="hold" grpId="0" nodeType="afterEffect">
                                  <p:stCondLst>
                                    <p:cond delay="0"/>
                                  </p:stCondLst>
                                  <p:childTnLst>
                                    <p:set>
                                      <p:cBhvr>
                                        <p:cTn id="38" dur="1" fill="hold">
                                          <p:stCondLst>
                                            <p:cond delay="0"/>
                                          </p:stCondLst>
                                        </p:cTn>
                                        <p:tgtEl>
                                          <p:spTgt spid="35849"/>
                                        </p:tgtEl>
                                        <p:attrNameLst>
                                          <p:attrName>style.visibility</p:attrName>
                                        </p:attrNameLst>
                                      </p:cBhvr>
                                      <p:to>
                                        <p:strVal val="visible"/>
                                      </p:to>
                                    </p:set>
                                    <p:animEffect transition="in" filter="fade">
                                      <p:cBhvr>
                                        <p:cTn id="39" dur="500"/>
                                        <p:tgtEl>
                                          <p:spTgt spid="35849"/>
                                        </p:tgtEl>
                                      </p:cBhvr>
                                    </p:animEffect>
                                  </p:childTnLst>
                                </p:cTn>
                              </p:par>
                            </p:childTnLst>
                          </p:cTn>
                        </p:par>
                        <p:par>
                          <p:cTn id="40" fill="hold">
                            <p:stCondLst>
                              <p:cond delay="4500"/>
                            </p:stCondLst>
                            <p:childTnLst>
                              <p:par>
                                <p:cTn id="41" presetID="10" presetClass="entr" presetSubtype="0" fill="hold" grpId="1" nodeType="afterEffect">
                                  <p:stCondLst>
                                    <p:cond delay="0"/>
                                  </p:stCondLst>
                                  <p:childTnLst>
                                    <p:set>
                                      <p:cBhvr>
                                        <p:cTn id="42" dur="1" fill="hold">
                                          <p:stCondLst>
                                            <p:cond delay="0"/>
                                          </p:stCondLst>
                                        </p:cTn>
                                        <p:tgtEl>
                                          <p:spTgt spid="35849"/>
                                        </p:tgtEl>
                                        <p:attrNameLst>
                                          <p:attrName>style.visibility</p:attrName>
                                        </p:attrNameLst>
                                      </p:cBhvr>
                                      <p:to>
                                        <p:strVal val="visible"/>
                                      </p:to>
                                    </p:set>
                                    <p:animEffect transition="in" filter="fade">
                                      <p:cBhvr>
                                        <p:cTn id="43" dur="500"/>
                                        <p:tgtEl>
                                          <p:spTgt spid="35849"/>
                                        </p:tgtEl>
                                      </p:cBhvr>
                                    </p:animEffect>
                                  </p:childTnLst>
                                </p:cTn>
                              </p:par>
                            </p:childTnLst>
                          </p:cTn>
                        </p:par>
                        <p:par>
                          <p:cTn id="44" fill="hold">
                            <p:stCondLst>
                              <p:cond delay="5000"/>
                            </p:stCondLst>
                            <p:childTnLst>
                              <p:par>
                                <p:cTn id="45" presetID="10" presetClass="entr" presetSubtype="0" fill="hold" grpId="0" nodeType="afterEffect">
                                  <p:stCondLst>
                                    <p:cond delay="0"/>
                                  </p:stCondLst>
                                  <p:childTnLst>
                                    <p:set>
                                      <p:cBhvr>
                                        <p:cTn id="46" dur="1" fill="hold">
                                          <p:stCondLst>
                                            <p:cond delay="0"/>
                                          </p:stCondLst>
                                        </p:cTn>
                                        <p:tgtEl>
                                          <p:spTgt spid="35850"/>
                                        </p:tgtEl>
                                        <p:attrNameLst>
                                          <p:attrName>style.visibility</p:attrName>
                                        </p:attrNameLst>
                                      </p:cBhvr>
                                      <p:to>
                                        <p:strVal val="visible"/>
                                      </p:to>
                                    </p:set>
                                    <p:animEffect transition="in" filter="fade">
                                      <p:cBhvr>
                                        <p:cTn id="47" dur="500"/>
                                        <p:tgtEl>
                                          <p:spTgt spid="35850"/>
                                        </p:tgtEl>
                                      </p:cBhvr>
                                    </p:animEffect>
                                  </p:childTnLst>
                                </p:cTn>
                              </p:par>
                            </p:childTnLst>
                          </p:cTn>
                        </p:par>
                        <p:par>
                          <p:cTn id="48" fill="hold">
                            <p:stCondLst>
                              <p:cond delay="5500"/>
                            </p:stCondLst>
                            <p:childTnLst>
                              <p:par>
                                <p:cTn id="49" presetID="10" presetClass="entr" presetSubtype="0" fill="hold" grpId="1" nodeType="afterEffect">
                                  <p:stCondLst>
                                    <p:cond delay="0"/>
                                  </p:stCondLst>
                                  <p:childTnLst>
                                    <p:set>
                                      <p:cBhvr>
                                        <p:cTn id="50" dur="1" fill="hold">
                                          <p:stCondLst>
                                            <p:cond delay="0"/>
                                          </p:stCondLst>
                                        </p:cTn>
                                        <p:tgtEl>
                                          <p:spTgt spid="35850"/>
                                        </p:tgtEl>
                                        <p:attrNameLst>
                                          <p:attrName>style.visibility</p:attrName>
                                        </p:attrNameLst>
                                      </p:cBhvr>
                                      <p:to>
                                        <p:strVal val="visible"/>
                                      </p:to>
                                    </p:set>
                                    <p:animEffect transition="in" filter="fade">
                                      <p:cBhvr>
                                        <p:cTn id="51" dur="500"/>
                                        <p:tgtEl>
                                          <p:spTgt spid="35850"/>
                                        </p:tgtEl>
                                      </p:cBhvr>
                                    </p:animEffect>
                                  </p:childTnLst>
                                </p:cTn>
                              </p:par>
                            </p:childTnLst>
                          </p:cTn>
                        </p:par>
                        <p:par>
                          <p:cTn id="52" fill="hold">
                            <p:stCondLst>
                              <p:cond delay="6000"/>
                            </p:stCondLst>
                            <p:childTnLst>
                              <p:par>
                                <p:cTn id="53" presetID="10" presetClass="entr" presetSubtype="0" fill="hold" grpId="0" nodeType="afterEffect">
                                  <p:stCondLst>
                                    <p:cond delay="0"/>
                                  </p:stCondLst>
                                  <p:childTnLst>
                                    <p:set>
                                      <p:cBhvr>
                                        <p:cTn id="54" dur="1" fill="hold">
                                          <p:stCondLst>
                                            <p:cond delay="0"/>
                                          </p:stCondLst>
                                        </p:cTn>
                                        <p:tgtEl>
                                          <p:spTgt spid="35851"/>
                                        </p:tgtEl>
                                        <p:attrNameLst>
                                          <p:attrName>style.visibility</p:attrName>
                                        </p:attrNameLst>
                                      </p:cBhvr>
                                      <p:to>
                                        <p:strVal val="visible"/>
                                      </p:to>
                                    </p:set>
                                    <p:animEffect transition="in" filter="fade">
                                      <p:cBhvr>
                                        <p:cTn id="55" dur="500"/>
                                        <p:tgtEl>
                                          <p:spTgt spid="35851"/>
                                        </p:tgtEl>
                                      </p:cBhvr>
                                    </p:animEffect>
                                  </p:childTnLst>
                                </p:cTn>
                              </p:par>
                            </p:childTnLst>
                          </p:cTn>
                        </p:par>
                        <p:par>
                          <p:cTn id="56" fill="hold">
                            <p:stCondLst>
                              <p:cond delay="6500"/>
                            </p:stCondLst>
                            <p:childTnLst>
                              <p:par>
                                <p:cTn id="57" presetID="10" presetClass="entr" presetSubtype="0" fill="hold" grpId="1" nodeType="afterEffect">
                                  <p:stCondLst>
                                    <p:cond delay="0"/>
                                  </p:stCondLst>
                                  <p:childTnLst>
                                    <p:set>
                                      <p:cBhvr>
                                        <p:cTn id="58" dur="1" fill="hold">
                                          <p:stCondLst>
                                            <p:cond delay="0"/>
                                          </p:stCondLst>
                                        </p:cTn>
                                        <p:tgtEl>
                                          <p:spTgt spid="35851"/>
                                        </p:tgtEl>
                                        <p:attrNameLst>
                                          <p:attrName>style.visibility</p:attrName>
                                        </p:attrNameLst>
                                      </p:cBhvr>
                                      <p:to>
                                        <p:strVal val="visible"/>
                                      </p:to>
                                    </p:set>
                                    <p:animEffect transition="in" filter="fade">
                                      <p:cBhvr>
                                        <p:cTn id="59" dur="500"/>
                                        <p:tgtEl>
                                          <p:spTgt spid="35851"/>
                                        </p:tgtEl>
                                      </p:cBhvr>
                                    </p:animEffect>
                                  </p:childTnLst>
                                </p:cTn>
                              </p:par>
                            </p:childTnLst>
                          </p:cTn>
                        </p:par>
                        <p:par>
                          <p:cTn id="60" fill="hold">
                            <p:stCondLst>
                              <p:cond delay="7000"/>
                            </p:stCondLst>
                            <p:childTnLst>
                              <p:par>
                                <p:cTn id="61" presetID="10" presetClass="entr" presetSubtype="0" fill="hold" grpId="0" nodeType="afterEffect">
                                  <p:stCondLst>
                                    <p:cond delay="0"/>
                                  </p:stCondLst>
                                  <p:childTnLst>
                                    <p:set>
                                      <p:cBhvr>
                                        <p:cTn id="62" dur="1" fill="hold">
                                          <p:stCondLst>
                                            <p:cond delay="0"/>
                                          </p:stCondLst>
                                        </p:cTn>
                                        <p:tgtEl>
                                          <p:spTgt spid="35852"/>
                                        </p:tgtEl>
                                        <p:attrNameLst>
                                          <p:attrName>style.visibility</p:attrName>
                                        </p:attrNameLst>
                                      </p:cBhvr>
                                      <p:to>
                                        <p:strVal val="visible"/>
                                      </p:to>
                                    </p:set>
                                    <p:animEffect transition="in" filter="fade">
                                      <p:cBhvr>
                                        <p:cTn id="63" dur="500"/>
                                        <p:tgtEl>
                                          <p:spTgt spid="35852"/>
                                        </p:tgtEl>
                                      </p:cBhvr>
                                    </p:animEffect>
                                  </p:childTnLst>
                                </p:cTn>
                              </p:par>
                            </p:childTnLst>
                          </p:cTn>
                        </p:par>
                        <p:par>
                          <p:cTn id="64" fill="hold">
                            <p:stCondLst>
                              <p:cond delay="7500"/>
                            </p:stCondLst>
                            <p:childTnLst>
                              <p:par>
                                <p:cTn id="65" presetID="10" presetClass="entr" presetSubtype="0" fill="hold" grpId="1" nodeType="afterEffect">
                                  <p:stCondLst>
                                    <p:cond delay="0"/>
                                  </p:stCondLst>
                                  <p:childTnLst>
                                    <p:set>
                                      <p:cBhvr>
                                        <p:cTn id="66" dur="1" fill="hold">
                                          <p:stCondLst>
                                            <p:cond delay="0"/>
                                          </p:stCondLst>
                                        </p:cTn>
                                        <p:tgtEl>
                                          <p:spTgt spid="35852"/>
                                        </p:tgtEl>
                                        <p:attrNameLst>
                                          <p:attrName>style.visibility</p:attrName>
                                        </p:attrNameLst>
                                      </p:cBhvr>
                                      <p:to>
                                        <p:strVal val="visible"/>
                                      </p:to>
                                    </p:set>
                                    <p:animEffect transition="in" filter="fade">
                                      <p:cBhvr>
                                        <p:cTn id="67" dur="500"/>
                                        <p:tgtEl>
                                          <p:spTgt spid="35852"/>
                                        </p:tgtEl>
                                      </p:cBhvr>
                                    </p:animEffect>
                                  </p:childTnLst>
                                </p:cTn>
                              </p:par>
                            </p:childTnLst>
                          </p:cTn>
                        </p:par>
                        <p:par>
                          <p:cTn id="68" fill="hold">
                            <p:stCondLst>
                              <p:cond delay="8000"/>
                            </p:stCondLst>
                            <p:childTnLst>
                              <p:par>
                                <p:cTn id="69" presetID="10" presetClass="entr" presetSubtype="0" fill="hold" grpId="0" nodeType="afterEffect">
                                  <p:stCondLst>
                                    <p:cond delay="0"/>
                                  </p:stCondLst>
                                  <p:childTnLst>
                                    <p:set>
                                      <p:cBhvr>
                                        <p:cTn id="70" dur="1" fill="hold">
                                          <p:stCondLst>
                                            <p:cond delay="0"/>
                                          </p:stCondLst>
                                        </p:cTn>
                                        <p:tgtEl>
                                          <p:spTgt spid="35853"/>
                                        </p:tgtEl>
                                        <p:attrNameLst>
                                          <p:attrName>style.visibility</p:attrName>
                                        </p:attrNameLst>
                                      </p:cBhvr>
                                      <p:to>
                                        <p:strVal val="visible"/>
                                      </p:to>
                                    </p:set>
                                    <p:animEffect transition="in" filter="fade">
                                      <p:cBhvr>
                                        <p:cTn id="71" dur="500"/>
                                        <p:tgtEl>
                                          <p:spTgt spid="35853"/>
                                        </p:tgtEl>
                                      </p:cBhvr>
                                    </p:animEffect>
                                  </p:childTnLst>
                                </p:cTn>
                              </p:par>
                            </p:childTnLst>
                          </p:cTn>
                        </p:par>
                        <p:par>
                          <p:cTn id="72" fill="hold">
                            <p:stCondLst>
                              <p:cond delay="8500"/>
                            </p:stCondLst>
                            <p:childTnLst>
                              <p:par>
                                <p:cTn id="73" presetID="10" presetClass="entr" presetSubtype="0" fill="hold" grpId="1" nodeType="afterEffect">
                                  <p:stCondLst>
                                    <p:cond delay="0"/>
                                  </p:stCondLst>
                                  <p:childTnLst>
                                    <p:set>
                                      <p:cBhvr>
                                        <p:cTn id="74" dur="1" fill="hold">
                                          <p:stCondLst>
                                            <p:cond delay="0"/>
                                          </p:stCondLst>
                                        </p:cTn>
                                        <p:tgtEl>
                                          <p:spTgt spid="35853"/>
                                        </p:tgtEl>
                                        <p:attrNameLst>
                                          <p:attrName>style.visibility</p:attrName>
                                        </p:attrNameLst>
                                      </p:cBhvr>
                                      <p:to>
                                        <p:strVal val="visible"/>
                                      </p:to>
                                    </p:set>
                                    <p:animEffect transition="in" filter="fade">
                                      <p:cBhvr>
                                        <p:cTn id="75" dur="500"/>
                                        <p:tgtEl>
                                          <p:spTgt spid="35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animBg="1"/>
      <p:bldP spid="35846" grpId="0" animBg="1"/>
      <p:bldP spid="35846" grpId="1" animBg="1"/>
      <p:bldP spid="35847" grpId="0" animBg="1"/>
      <p:bldP spid="35847" grpId="1" animBg="1"/>
      <p:bldP spid="35848" grpId="0" animBg="1"/>
      <p:bldP spid="35848" grpId="1" animBg="1"/>
      <p:bldP spid="35849" grpId="0" animBg="1"/>
      <p:bldP spid="35849" grpId="1" animBg="1"/>
      <p:bldP spid="35850" grpId="0" animBg="1"/>
      <p:bldP spid="35850" grpId="1" animBg="1"/>
      <p:bldP spid="35851" grpId="0" animBg="1"/>
      <p:bldP spid="35851" grpId="1" animBg="1"/>
      <p:bldP spid="35852" grpId="0" animBg="1"/>
      <p:bldP spid="35852" grpId="1" animBg="1"/>
      <p:bldP spid="35853" grpId="0" animBg="1"/>
      <p:bldP spid="35853" grpId="1"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u numéro de diapositive 2"/>
          <p:cNvSpPr>
            <a:spLocks noGrp="1"/>
          </p:cNvSpPr>
          <p:nvPr>
            <p:ph type="sldNum" sz="quarter" idx="11"/>
          </p:nvPr>
        </p:nvSpPr>
        <p:spPr>
          <a:noFill/>
        </p:spPr>
        <p:txBody>
          <a:bodyPr/>
          <a:lstStyle/>
          <a:p>
            <a:fld id="{76B0DBC5-3E37-403E-8175-050C17DC5AB2}" type="slidenum">
              <a:rPr lang="ar-SA" smtClean="0"/>
              <a:pPr/>
              <a:t>52</a:t>
            </a:fld>
            <a:endParaRPr lang="fr-FR" smtClean="0"/>
          </a:p>
        </p:txBody>
      </p:sp>
      <p:sp>
        <p:nvSpPr>
          <p:cNvPr id="37890" name="Text Box 2"/>
          <p:cNvSpPr txBox="1">
            <a:spLocks noChangeArrowheads="1"/>
          </p:cNvSpPr>
          <p:nvPr/>
        </p:nvSpPr>
        <p:spPr bwMode="auto">
          <a:xfrm>
            <a:off x="1560513" y="609600"/>
            <a:ext cx="5019675" cy="641350"/>
          </a:xfrm>
          <a:prstGeom prst="rect">
            <a:avLst/>
          </a:prstGeom>
          <a:noFill/>
          <a:ln w="9525">
            <a:noFill/>
            <a:miter lim="800000"/>
            <a:headEnd/>
            <a:tailEnd/>
          </a:ln>
        </p:spPr>
        <p:txBody>
          <a:bodyPr wrap="none">
            <a:spAutoFit/>
          </a:bodyPr>
          <a:lstStyle/>
          <a:p>
            <a:pPr algn="ctr"/>
            <a:r>
              <a:rPr lang="ar-SA" sz="3600" b="1">
                <a:solidFill>
                  <a:srgbClr val="FF3300"/>
                </a:solidFill>
              </a:rPr>
              <a:t>أمثلة عن برامج الإصلاح الإداري</a:t>
            </a:r>
            <a:endParaRPr lang="fr-FR" sz="3600" b="1">
              <a:solidFill>
                <a:srgbClr val="FF3300"/>
              </a:solidFill>
            </a:endParaRPr>
          </a:p>
        </p:txBody>
      </p:sp>
      <p:sp>
        <p:nvSpPr>
          <p:cNvPr id="37891" name="Rectangle 3"/>
          <p:cNvSpPr>
            <a:spLocks noChangeArrowheads="1"/>
          </p:cNvSpPr>
          <p:nvPr/>
        </p:nvSpPr>
        <p:spPr bwMode="auto">
          <a:xfrm rot="10800000">
            <a:off x="6527800" y="2349500"/>
            <a:ext cx="1600200" cy="3670300"/>
          </a:xfrm>
          <a:prstGeom prst="rect">
            <a:avLst/>
          </a:prstGeom>
          <a:solidFill>
            <a:schemeClr val="hlink"/>
          </a:solidFill>
          <a:ln w="28575" algn="ctr">
            <a:noFill/>
            <a:miter lim="800000"/>
            <a:headEnd/>
            <a:tailEnd/>
          </a:ln>
        </p:spPr>
        <p:txBody>
          <a:bodyPr rot="10800000" wrap="none" anchor="ctr"/>
          <a:lstStyle/>
          <a:p>
            <a:pPr algn="ctr"/>
            <a:r>
              <a:rPr lang="ar-SA" sz="3600" b="1">
                <a:solidFill>
                  <a:schemeClr val="bg1"/>
                </a:solidFill>
              </a:rPr>
              <a:t>نموذج </a:t>
            </a:r>
          </a:p>
          <a:p>
            <a:pPr algn="ctr"/>
            <a:r>
              <a:rPr lang="ar-SA" sz="3600" b="1">
                <a:solidFill>
                  <a:schemeClr val="bg1"/>
                </a:solidFill>
              </a:rPr>
              <a:t>الولايات </a:t>
            </a:r>
          </a:p>
          <a:p>
            <a:pPr algn="ctr"/>
            <a:r>
              <a:rPr lang="ar-SA" sz="3600" b="1">
                <a:solidFill>
                  <a:schemeClr val="bg1"/>
                </a:solidFill>
              </a:rPr>
              <a:t>المتحدة </a:t>
            </a:r>
          </a:p>
          <a:p>
            <a:pPr algn="ctr"/>
            <a:r>
              <a:rPr lang="ar-SA" sz="3600" b="1">
                <a:solidFill>
                  <a:schemeClr val="bg1"/>
                </a:solidFill>
              </a:rPr>
              <a:t>الامريكية</a:t>
            </a:r>
            <a:endParaRPr lang="fr-FR" sz="3600" b="1">
              <a:solidFill>
                <a:schemeClr val="bg1"/>
              </a:solidFill>
            </a:endParaRPr>
          </a:p>
        </p:txBody>
      </p:sp>
      <p:sp>
        <p:nvSpPr>
          <p:cNvPr id="37893" name="Freeform 5"/>
          <p:cNvSpPr>
            <a:spLocks/>
          </p:cNvSpPr>
          <p:nvPr/>
        </p:nvSpPr>
        <p:spPr bwMode="auto">
          <a:xfrm rot="5400000">
            <a:off x="4102893" y="3821907"/>
            <a:ext cx="3224213" cy="762000"/>
          </a:xfrm>
          <a:custGeom>
            <a:avLst/>
            <a:gdLst>
              <a:gd name="T0" fmla="*/ 2147483647 w 1274"/>
              <a:gd name="T1" fmla="*/ 2147483647 h 288"/>
              <a:gd name="T2" fmla="*/ 0 w 1274"/>
              <a:gd name="T3" fmla="*/ 0 h 288"/>
              <a:gd name="T4" fmla="*/ 2147483647 w 1274"/>
              <a:gd name="T5" fmla="*/ 0 h 288"/>
              <a:gd name="T6" fmla="*/ 2147483647 w 1274"/>
              <a:gd name="T7" fmla="*/ 2147483647 h 288"/>
              <a:gd name="T8" fmla="*/ 0 60000 65536"/>
              <a:gd name="T9" fmla="*/ 0 60000 65536"/>
              <a:gd name="T10" fmla="*/ 0 60000 65536"/>
              <a:gd name="T11" fmla="*/ 0 60000 65536"/>
              <a:gd name="T12" fmla="*/ 0 w 1274"/>
              <a:gd name="T13" fmla="*/ 0 h 288"/>
              <a:gd name="T14" fmla="*/ 1274 w 1274"/>
              <a:gd name="T15" fmla="*/ 288 h 288"/>
            </a:gdLst>
            <a:ahLst/>
            <a:cxnLst>
              <a:cxn ang="T8">
                <a:pos x="T0" y="T1"/>
              </a:cxn>
              <a:cxn ang="T9">
                <a:pos x="T2" y="T3"/>
              </a:cxn>
              <a:cxn ang="T10">
                <a:pos x="T4" y="T5"/>
              </a:cxn>
              <a:cxn ang="T11">
                <a:pos x="T6" y="T7"/>
              </a:cxn>
            </a:cxnLst>
            <a:rect l="T12" t="T13" r="T14" b="T15"/>
            <a:pathLst>
              <a:path w="1274" h="288">
                <a:moveTo>
                  <a:pt x="636" y="288"/>
                </a:moveTo>
                <a:lnTo>
                  <a:pt x="0" y="0"/>
                </a:lnTo>
                <a:lnTo>
                  <a:pt x="1274" y="0"/>
                </a:lnTo>
                <a:lnTo>
                  <a:pt x="636" y="288"/>
                </a:lnTo>
                <a:close/>
              </a:path>
            </a:pathLst>
          </a:custGeom>
          <a:solidFill>
            <a:schemeClr val="hlink"/>
          </a:solidFill>
          <a:ln w="9525">
            <a:noFill/>
            <a:round/>
            <a:headEnd/>
            <a:tailEnd/>
          </a:ln>
        </p:spPr>
        <p:txBody>
          <a:bodyPr/>
          <a:lstStyle/>
          <a:p>
            <a:endParaRPr lang="fr-FR"/>
          </a:p>
        </p:txBody>
      </p:sp>
      <p:sp>
        <p:nvSpPr>
          <p:cNvPr id="37894" name="Text Box 6"/>
          <p:cNvSpPr txBox="1">
            <a:spLocks noChangeArrowheads="1"/>
          </p:cNvSpPr>
          <p:nvPr/>
        </p:nvSpPr>
        <p:spPr bwMode="auto">
          <a:xfrm flipH="1">
            <a:off x="457200" y="1600200"/>
            <a:ext cx="4465638" cy="790575"/>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إعادة ابتكار الحكومة</a:t>
            </a:r>
            <a:endParaRPr lang="en-GB" sz="2400" b="1">
              <a:solidFill>
                <a:srgbClr val="0000BC"/>
              </a:solidFill>
              <a:latin typeface="Times New Roman" pitchFamily="18" charset="0"/>
            </a:endParaRPr>
          </a:p>
        </p:txBody>
      </p:sp>
      <p:sp>
        <p:nvSpPr>
          <p:cNvPr id="37895" name="Text Box 7"/>
          <p:cNvSpPr txBox="1">
            <a:spLocks noChangeArrowheads="1"/>
          </p:cNvSpPr>
          <p:nvPr/>
        </p:nvSpPr>
        <p:spPr bwMode="auto">
          <a:xfrm flipH="1">
            <a:off x="457200" y="2514600"/>
            <a:ext cx="4465638" cy="6858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الإصلاح المالي والإداري والتفويض</a:t>
            </a:r>
            <a:endParaRPr lang="en-GB" sz="2400" b="1">
              <a:solidFill>
                <a:srgbClr val="0000BC"/>
              </a:solidFill>
              <a:latin typeface="Times New Roman" pitchFamily="18" charset="0"/>
              <a:cs typeface="Times New Roman" pitchFamily="18" charset="0"/>
            </a:endParaRPr>
          </a:p>
        </p:txBody>
      </p:sp>
      <p:sp>
        <p:nvSpPr>
          <p:cNvPr id="37896" name="Text Box 8"/>
          <p:cNvSpPr txBox="1">
            <a:spLocks noChangeArrowheads="1"/>
          </p:cNvSpPr>
          <p:nvPr/>
        </p:nvSpPr>
        <p:spPr bwMode="auto">
          <a:xfrm flipH="1">
            <a:off x="457200" y="3276600"/>
            <a:ext cx="4465638" cy="6858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إصلاح وهيكلة الخدمة المدنية</a:t>
            </a:r>
            <a:endParaRPr lang="en-GB" sz="2400" b="1">
              <a:solidFill>
                <a:srgbClr val="0000BC"/>
              </a:solidFill>
              <a:latin typeface="Times New Roman" pitchFamily="18" charset="0"/>
            </a:endParaRPr>
          </a:p>
        </p:txBody>
      </p:sp>
      <p:sp>
        <p:nvSpPr>
          <p:cNvPr id="37897" name="Text Box 9"/>
          <p:cNvSpPr txBox="1">
            <a:spLocks noChangeArrowheads="1"/>
          </p:cNvSpPr>
          <p:nvPr/>
        </p:nvSpPr>
        <p:spPr bwMode="auto">
          <a:xfrm flipH="1">
            <a:off x="457200" y="4038600"/>
            <a:ext cx="4465638" cy="7620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آلية السوق</a:t>
            </a:r>
            <a:endParaRPr lang="en-GB" sz="2400" b="1">
              <a:solidFill>
                <a:srgbClr val="0000BC"/>
              </a:solidFill>
              <a:latin typeface="Times New Roman" pitchFamily="18" charset="0"/>
            </a:endParaRPr>
          </a:p>
        </p:txBody>
      </p:sp>
      <p:sp>
        <p:nvSpPr>
          <p:cNvPr id="37898" name="Text Box 10"/>
          <p:cNvSpPr txBox="1">
            <a:spLocks noChangeArrowheads="1"/>
          </p:cNvSpPr>
          <p:nvPr/>
        </p:nvSpPr>
        <p:spPr bwMode="auto">
          <a:xfrm flipH="1">
            <a:off x="457200" y="4876800"/>
            <a:ext cx="4465638" cy="838200"/>
          </a:xfrm>
          <a:prstGeom prst="rect">
            <a:avLst/>
          </a:prstGeom>
          <a:solidFill>
            <a:srgbClr val="CCECFF"/>
          </a:solidFill>
          <a:ln w="28575">
            <a:noFill/>
            <a:miter lim="800000"/>
            <a:headEnd/>
            <a:tailEnd/>
          </a:ln>
        </p:spPr>
        <p:txBody>
          <a:bodyPr anchor="ctr" anchorCtr="1"/>
          <a:lstStyle/>
          <a:p>
            <a:pPr algn="ctr" rtl="0"/>
            <a:r>
              <a:rPr lang="ar-SA" sz="2400" b="1">
                <a:solidFill>
                  <a:srgbClr val="0000BC"/>
                </a:solidFill>
                <a:latin typeface="Times New Roman" pitchFamily="18" charset="0"/>
                <a:cs typeface="Times New Roman" pitchFamily="18" charset="0"/>
              </a:rPr>
              <a:t>إعادة تنظيم القطاع الخاص</a:t>
            </a:r>
            <a:endParaRPr lang="en-GB" sz="2400" b="1">
              <a:solidFill>
                <a:srgbClr val="0000BC"/>
              </a:solidFill>
              <a:latin typeface="Times New Roman"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37890"/>
                                        </p:tgtEl>
                                        <p:attrNameLst>
                                          <p:attrName>style.visibility</p:attrName>
                                        </p:attrNameLst>
                                      </p:cBhvr>
                                      <p:to>
                                        <p:strVal val="visible"/>
                                      </p:to>
                                    </p:set>
                                    <p:anim calcmode="discrete" valueType="clr">
                                      <p:cBhvr override="childStyle">
                                        <p:cTn id="7" dur="80"/>
                                        <p:tgtEl>
                                          <p:spTgt spid="378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7890"/>
                                        </p:tgtEl>
                                        <p:attrNameLst>
                                          <p:attrName>fillcolor</p:attrName>
                                        </p:attrNameLst>
                                      </p:cBhvr>
                                      <p:tavLst>
                                        <p:tav tm="0">
                                          <p:val>
                                            <p:clrVal>
                                              <a:schemeClr val="accent2"/>
                                            </p:clrVal>
                                          </p:val>
                                        </p:tav>
                                        <p:tav tm="50000">
                                          <p:val>
                                            <p:clrVal>
                                              <a:schemeClr val="hlink"/>
                                            </p:clrVal>
                                          </p:val>
                                        </p:tav>
                                      </p:tavLst>
                                    </p:anim>
                                    <p:set>
                                      <p:cBhvr>
                                        <p:cTn id="9" dur="80"/>
                                        <p:tgtEl>
                                          <p:spTgt spid="37890"/>
                                        </p:tgtEl>
                                        <p:attrNameLst>
                                          <p:attrName>fill.type</p:attrName>
                                        </p:attrNameLst>
                                      </p:cBhvr>
                                      <p:to>
                                        <p:strVal val="solid"/>
                                      </p:to>
                                    </p:set>
                                  </p:childTnLst>
                                </p:cTn>
                              </p:par>
                            </p:childTnLst>
                          </p:cTn>
                        </p:par>
                        <p:par>
                          <p:cTn id="10" fill="hold">
                            <p:stCondLst>
                              <p:cond delay="1080"/>
                            </p:stCondLst>
                            <p:childTnLst>
                              <p:par>
                                <p:cTn id="11" presetID="10" presetClass="entr" presetSubtype="0" fill="hold" nodeType="afterEffect">
                                  <p:stCondLst>
                                    <p:cond delay="0"/>
                                  </p:stCondLst>
                                  <p:childTnLst>
                                    <p:set>
                                      <p:cBhvr>
                                        <p:cTn id="12" dur="1" fill="hold">
                                          <p:stCondLst>
                                            <p:cond delay="0"/>
                                          </p:stCondLst>
                                        </p:cTn>
                                        <p:tgtEl>
                                          <p:spTgt spid="37891"/>
                                        </p:tgtEl>
                                        <p:attrNameLst>
                                          <p:attrName>style.visibility</p:attrName>
                                        </p:attrNameLst>
                                      </p:cBhvr>
                                      <p:to>
                                        <p:strVal val="visible"/>
                                      </p:to>
                                    </p:set>
                                    <p:animEffect transition="in" filter="fade">
                                      <p:cBhvr>
                                        <p:cTn id="13" dur="1000"/>
                                        <p:tgtEl>
                                          <p:spTgt spid="37891"/>
                                        </p:tgtEl>
                                      </p:cBhvr>
                                    </p:animEffect>
                                  </p:childTnLst>
                                </p:cTn>
                              </p:par>
                            </p:childTnLst>
                          </p:cTn>
                        </p:par>
                        <p:par>
                          <p:cTn id="14" fill="hold">
                            <p:stCondLst>
                              <p:cond delay="2080"/>
                            </p:stCondLst>
                            <p:childTnLst>
                              <p:par>
                                <p:cTn id="15" presetID="10" presetClass="entr" presetSubtype="0" fill="hold" grpId="0" nodeType="afterEffect">
                                  <p:stCondLst>
                                    <p:cond delay="0"/>
                                  </p:stCondLst>
                                  <p:childTnLst>
                                    <p:set>
                                      <p:cBhvr>
                                        <p:cTn id="16" dur="1" fill="hold">
                                          <p:stCondLst>
                                            <p:cond delay="0"/>
                                          </p:stCondLst>
                                        </p:cTn>
                                        <p:tgtEl>
                                          <p:spTgt spid="37893"/>
                                        </p:tgtEl>
                                        <p:attrNameLst>
                                          <p:attrName>style.visibility</p:attrName>
                                        </p:attrNameLst>
                                      </p:cBhvr>
                                      <p:to>
                                        <p:strVal val="visible"/>
                                      </p:to>
                                    </p:set>
                                    <p:animEffect transition="in" filter="fade">
                                      <p:cBhvr>
                                        <p:cTn id="17" dur="500"/>
                                        <p:tgtEl>
                                          <p:spTgt spid="37893"/>
                                        </p:tgtEl>
                                      </p:cBhvr>
                                    </p:animEffect>
                                  </p:childTnLst>
                                </p:cTn>
                              </p:par>
                            </p:childTnLst>
                          </p:cTn>
                        </p:par>
                        <p:par>
                          <p:cTn id="18" fill="hold">
                            <p:stCondLst>
                              <p:cond delay="2580"/>
                            </p:stCondLst>
                            <p:childTnLst>
                              <p:par>
                                <p:cTn id="19" presetID="10" presetClass="entr" presetSubtype="0" fill="hold" grpId="0" nodeType="afterEffect">
                                  <p:stCondLst>
                                    <p:cond delay="0"/>
                                  </p:stCondLst>
                                  <p:childTnLst>
                                    <p:set>
                                      <p:cBhvr>
                                        <p:cTn id="20" dur="1" fill="hold">
                                          <p:stCondLst>
                                            <p:cond delay="0"/>
                                          </p:stCondLst>
                                        </p:cTn>
                                        <p:tgtEl>
                                          <p:spTgt spid="37894"/>
                                        </p:tgtEl>
                                        <p:attrNameLst>
                                          <p:attrName>style.visibility</p:attrName>
                                        </p:attrNameLst>
                                      </p:cBhvr>
                                      <p:to>
                                        <p:strVal val="visible"/>
                                      </p:to>
                                    </p:set>
                                    <p:animEffect transition="in" filter="fade">
                                      <p:cBhvr>
                                        <p:cTn id="21" dur="2000"/>
                                        <p:tgtEl>
                                          <p:spTgt spid="37894"/>
                                        </p:tgtEl>
                                      </p:cBhvr>
                                    </p:animEffect>
                                  </p:childTnLst>
                                </p:cTn>
                              </p:par>
                            </p:childTnLst>
                          </p:cTn>
                        </p:par>
                        <p:par>
                          <p:cTn id="22" fill="hold">
                            <p:stCondLst>
                              <p:cond delay="4580"/>
                            </p:stCondLst>
                            <p:childTnLst>
                              <p:par>
                                <p:cTn id="23" presetID="10" presetClass="entr" presetSubtype="0" fill="hold" grpId="1" nodeType="afterEffect">
                                  <p:stCondLst>
                                    <p:cond delay="0"/>
                                  </p:stCondLst>
                                  <p:childTnLst>
                                    <p:set>
                                      <p:cBhvr>
                                        <p:cTn id="24" dur="1" fill="hold">
                                          <p:stCondLst>
                                            <p:cond delay="0"/>
                                          </p:stCondLst>
                                        </p:cTn>
                                        <p:tgtEl>
                                          <p:spTgt spid="37894"/>
                                        </p:tgtEl>
                                        <p:attrNameLst>
                                          <p:attrName>style.visibility</p:attrName>
                                        </p:attrNameLst>
                                      </p:cBhvr>
                                      <p:to>
                                        <p:strVal val="visible"/>
                                      </p:to>
                                    </p:set>
                                    <p:animEffect transition="in" filter="fade">
                                      <p:cBhvr>
                                        <p:cTn id="25" dur="2000"/>
                                        <p:tgtEl>
                                          <p:spTgt spid="37894"/>
                                        </p:tgtEl>
                                      </p:cBhvr>
                                    </p:animEffect>
                                  </p:childTnLst>
                                </p:cTn>
                              </p:par>
                            </p:childTnLst>
                          </p:cTn>
                        </p:par>
                        <p:par>
                          <p:cTn id="26" fill="hold">
                            <p:stCondLst>
                              <p:cond delay="6580"/>
                            </p:stCondLst>
                            <p:childTnLst>
                              <p:par>
                                <p:cTn id="27" presetID="10" presetClass="entr" presetSubtype="0" fill="hold" grpId="0" nodeType="afterEffect">
                                  <p:stCondLst>
                                    <p:cond delay="0"/>
                                  </p:stCondLst>
                                  <p:childTnLst>
                                    <p:set>
                                      <p:cBhvr>
                                        <p:cTn id="28" dur="1" fill="hold">
                                          <p:stCondLst>
                                            <p:cond delay="0"/>
                                          </p:stCondLst>
                                        </p:cTn>
                                        <p:tgtEl>
                                          <p:spTgt spid="37895"/>
                                        </p:tgtEl>
                                        <p:attrNameLst>
                                          <p:attrName>style.visibility</p:attrName>
                                        </p:attrNameLst>
                                      </p:cBhvr>
                                      <p:to>
                                        <p:strVal val="visible"/>
                                      </p:to>
                                    </p:set>
                                    <p:animEffect transition="in" filter="fade">
                                      <p:cBhvr>
                                        <p:cTn id="29" dur="2000"/>
                                        <p:tgtEl>
                                          <p:spTgt spid="37895"/>
                                        </p:tgtEl>
                                      </p:cBhvr>
                                    </p:animEffect>
                                  </p:childTnLst>
                                </p:cTn>
                              </p:par>
                            </p:childTnLst>
                          </p:cTn>
                        </p:par>
                        <p:par>
                          <p:cTn id="30" fill="hold">
                            <p:stCondLst>
                              <p:cond delay="8580"/>
                            </p:stCondLst>
                            <p:childTnLst>
                              <p:par>
                                <p:cTn id="31" presetID="10" presetClass="entr" presetSubtype="0" fill="hold" grpId="1" nodeType="afterEffect">
                                  <p:stCondLst>
                                    <p:cond delay="0"/>
                                  </p:stCondLst>
                                  <p:childTnLst>
                                    <p:set>
                                      <p:cBhvr>
                                        <p:cTn id="32" dur="1" fill="hold">
                                          <p:stCondLst>
                                            <p:cond delay="0"/>
                                          </p:stCondLst>
                                        </p:cTn>
                                        <p:tgtEl>
                                          <p:spTgt spid="37895"/>
                                        </p:tgtEl>
                                        <p:attrNameLst>
                                          <p:attrName>style.visibility</p:attrName>
                                        </p:attrNameLst>
                                      </p:cBhvr>
                                      <p:to>
                                        <p:strVal val="visible"/>
                                      </p:to>
                                    </p:set>
                                    <p:animEffect transition="in" filter="fade">
                                      <p:cBhvr>
                                        <p:cTn id="33" dur="2000"/>
                                        <p:tgtEl>
                                          <p:spTgt spid="37895"/>
                                        </p:tgtEl>
                                      </p:cBhvr>
                                    </p:animEffect>
                                  </p:childTnLst>
                                </p:cTn>
                              </p:par>
                            </p:childTnLst>
                          </p:cTn>
                        </p:par>
                        <p:par>
                          <p:cTn id="34" fill="hold">
                            <p:stCondLst>
                              <p:cond delay="10580"/>
                            </p:stCondLst>
                            <p:childTnLst>
                              <p:par>
                                <p:cTn id="35" presetID="10" presetClass="entr" presetSubtype="0" fill="hold" grpId="0" nodeType="afterEffect">
                                  <p:stCondLst>
                                    <p:cond delay="0"/>
                                  </p:stCondLst>
                                  <p:childTnLst>
                                    <p:set>
                                      <p:cBhvr>
                                        <p:cTn id="36" dur="1" fill="hold">
                                          <p:stCondLst>
                                            <p:cond delay="0"/>
                                          </p:stCondLst>
                                        </p:cTn>
                                        <p:tgtEl>
                                          <p:spTgt spid="37896"/>
                                        </p:tgtEl>
                                        <p:attrNameLst>
                                          <p:attrName>style.visibility</p:attrName>
                                        </p:attrNameLst>
                                      </p:cBhvr>
                                      <p:to>
                                        <p:strVal val="visible"/>
                                      </p:to>
                                    </p:set>
                                    <p:animEffect transition="in" filter="fade">
                                      <p:cBhvr>
                                        <p:cTn id="37" dur="2000"/>
                                        <p:tgtEl>
                                          <p:spTgt spid="37896"/>
                                        </p:tgtEl>
                                      </p:cBhvr>
                                    </p:animEffect>
                                  </p:childTnLst>
                                </p:cTn>
                              </p:par>
                            </p:childTnLst>
                          </p:cTn>
                        </p:par>
                        <p:par>
                          <p:cTn id="38" fill="hold">
                            <p:stCondLst>
                              <p:cond delay="12580"/>
                            </p:stCondLst>
                            <p:childTnLst>
                              <p:par>
                                <p:cTn id="39" presetID="10" presetClass="entr" presetSubtype="0" fill="hold" grpId="1" nodeType="afterEffect">
                                  <p:stCondLst>
                                    <p:cond delay="0"/>
                                  </p:stCondLst>
                                  <p:childTnLst>
                                    <p:set>
                                      <p:cBhvr>
                                        <p:cTn id="40" dur="1" fill="hold">
                                          <p:stCondLst>
                                            <p:cond delay="0"/>
                                          </p:stCondLst>
                                        </p:cTn>
                                        <p:tgtEl>
                                          <p:spTgt spid="37896"/>
                                        </p:tgtEl>
                                        <p:attrNameLst>
                                          <p:attrName>style.visibility</p:attrName>
                                        </p:attrNameLst>
                                      </p:cBhvr>
                                      <p:to>
                                        <p:strVal val="visible"/>
                                      </p:to>
                                    </p:set>
                                    <p:animEffect transition="in" filter="fade">
                                      <p:cBhvr>
                                        <p:cTn id="41" dur="2000"/>
                                        <p:tgtEl>
                                          <p:spTgt spid="37896"/>
                                        </p:tgtEl>
                                      </p:cBhvr>
                                    </p:animEffect>
                                  </p:childTnLst>
                                </p:cTn>
                              </p:par>
                            </p:childTnLst>
                          </p:cTn>
                        </p:par>
                        <p:par>
                          <p:cTn id="42" fill="hold">
                            <p:stCondLst>
                              <p:cond delay="14580"/>
                            </p:stCondLst>
                            <p:childTnLst>
                              <p:par>
                                <p:cTn id="43" presetID="10" presetClass="entr" presetSubtype="0" fill="hold" grpId="0" nodeType="afterEffect">
                                  <p:stCondLst>
                                    <p:cond delay="0"/>
                                  </p:stCondLst>
                                  <p:childTnLst>
                                    <p:set>
                                      <p:cBhvr>
                                        <p:cTn id="44" dur="1" fill="hold">
                                          <p:stCondLst>
                                            <p:cond delay="0"/>
                                          </p:stCondLst>
                                        </p:cTn>
                                        <p:tgtEl>
                                          <p:spTgt spid="37897"/>
                                        </p:tgtEl>
                                        <p:attrNameLst>
                                          <p:attrName>style.visibility</p:attrName>
                                        </p:attrNameLst>
                                      </p:cBhvr>
                                      <p:to>
                                        <p:strVal val="visible"/>
                                      </p:to>
                                    </p:set>
                                    <p:animEffect transition="in" filter="fade">
                                      <p:cBhvr>
                                        <p:cTn id="45" dur="2000"/>
                                        <p:tgtEl>
                                          <p:spTgt spid="37897"/>
                                        </p:tgtEl>
                                      </p:cBhvr>
                                    </p:animEffect>
                                  </p:childTnLst>
                                </p:cTn>
                              </p:par>
                            </p:childTnLst>
                          </p:cTn>
                        </p:par>
                        <p:par>
                          <p:cTn id="46" fill="hold">
                            <p:stCondLst>
                              <p:cond delay="16580"/>
                            </p:stCondLst>
                            <p:childTnLst>
                              <p:par>
                                <p:cTn id="47" presetID="10" presetClass="entr" presetSubtype="0" fill="hold" grpId="1" nodeType="afterEffect">
                                  <p:stCondLst>
                                    <p:cond delay="0"/>
                                  </p:stCondLst>
                                  <p:childTnLst>
                                    <p:set>
                                      <p:cBhvr>
                                        <p:cTn id="48" dur="1" fill="hold">
                                          <p:stCondLst>
                                            <p:cond delay="0"/>
                                          </p:stCondLst>
                                        </p:cTn>
                                        <p:tgtEl>
                                          <p:spTgt spid="37897"/>
                                        </p:tgtEl>
                                        <p:attrNameLst>
                                          <p:attrName>style.visibility</p:attrName>
                                        </p:attrNameLst>
                                      </p:cBhvr>
                                      <p:to>
                                        <p:strVal val="visible"/>
                                      </p:to>
                                    </p:set>
                                    <p:animEffect transition="in" filter="fade">
                                      <p:cBhvr>
                                        <p:cTn id="49" dur="2000"/>
                                        <p:tgtEl>
                                          <p:spTgt spid="37897"/>
                                        </p:tgtEl>
                                      </p:cBhvr>
                                    </p:animEffect>
                                  </p:childTnLst>
                                </p:cTn>
                              </p:par>
                            </p:childTnLst>
                          </p:cTn>
                        </p:par>
                        <p:par>
                          <p:cTn id="50" fill="hold">
                            <p:stCondLst>
                              <p:cond delay="18580"/>
                            </p:stCondLst>
                            <p:childTnLst>
                              <p:par>
                                <p:cTn id="51" presetID="10" presetClass="entr" presetSubtype="0" fill="hold" grpId="0" nodeType="afterEffect">
                                  <p:stCondLst>
                                    <p:cond delay="0"/>
                                  </p:stCondLst>
                                  <p:childTnLst>
                                    <p:set>
                                      <p:cBhvr>
                                        <p:cTn id="52" dur="1" fill="hold">
                                          <p:stCondLst>
                                            <p:cond delay="0"/>
                                          </p:stCondLst>
                                        </p:cTn>
                                        <p:tgtEl>
                                          <p:spTgt spid="37898"/>
                                        </p:tgtEl>
                                        <p:attrNameLst>
                                          <p:attrName>style.visibility</p:attrName>
                                        </p:attrNameLst>
                                      </p:cBhvr>
                                      <p:to>
                                        <p:strVal val="visible"/>
                                      </p:to>
                                    </p:set>
                                    <p:animEffect transition="in" filter="fade">
                                      <p:cBhvr>
                                        <p:cTn id="53" dur="2000"/>
                                        <p:tgtEl>
                                          <p:spTgt spid="37898"/>
                                        </p:tgtEl>
                                      </p:cBhvr>
                                    </p:animEffect>
                                  </p:childTnLst>
                                </p:cTn>
                              </p:par>
                            </p:childTnLst>
                          </p:cTn>
                        </p:par>
                        <p:par>
                          <p:cTn id="54" fill="hold">
                            <p:stCondLst>
                              <p:cond delay="20580"/>
                            </p:stCondLst>
                            <p:childTnLst>
                              <p:par>
                                <p:cTn id="55" presetID="10" presetClass="entr" presetSubtype="0" fill="hold" grpId="1" nodeType="afterEffect">
                                  <p:stCondLst>
                                    <p:cond delay="0"/>
                                  </p:stCondLst>
                                  <p:childTnLst>
                                    <p:set>
                                      <p:cBhvr>
                                        <p:cTn id="56" dur="1" fill="hold">
                                          <p:stCondLst>
                                            <p:cond delay="0"/>
                                          </p:stCondLst>
                                        </p:cTn>
                                        <p:tgtEl>
                                          <p:spTgt spid="37898"/>
                                        </p:tgtEl>
                                        <p:attrNameLst>
                                          <p:attrName>style.visibility</p:attrName>
                                        </p:attrNameLst>
                                      </p:cBhvr>
                                      <p:to>
                                        <p:strVal val="visible"/>
                                      </p:to>
                                    </p:set>
                                    <p:animEffect transition="in" filter="fade">
                                      <p:cBhvr>
                                        <p:cTn id="57" dur="2000"/>
                                        <p:tgtEl>
                                          <p:spTgt spid="37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3" grpId="0" animBg="1"/>
      <p:bldP spid="37894" grpId="0" animBg="1"/>
      <p:bldP spid="37894" grpId="1" animBg="1"/>
      <p:bldP spid="37895" grpId="0" animBg="1"/>
      <p:bldP spid="37895" grpId="1" animBg="1"/>
      <p:bldP spid="37896" grpId="0" animBg="1"/>
      <p:bldP spid="37896" grpId="1" animBg="1"/>
      <p:bldP spid="37897" grpId="0" animBg="1"/>
      <p:bldP spid="37897" grpId="1" animBg="1"/>
      <p:bldP spid="37898" grpId="0" animBg="1"/>
      <p:bldP spid="37898" grpId="1"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ce réservé du numéro de diapositive 4"/>
          <p:cNvSpPr>
            <a:spLocks noGrp="1"/>
          </p:cNvSpPr>
          <p:nvPr>
            <p:ph type="sldNum" sz="quarter" idx="11"/>
          </p:nvPr>
        </p:nvSpPr>
        <p:spPr>
          <a:noFill/>
        </p:spPr>
        <p:txBody>
          <a:bodyPr/>
          <a:lstStyle/>
          <a:p>
            <a:fld id="{17E8DF7A-9BFC-4C84-AD14-82C882D05098}" type="slidenum">
              <a:rPr lang="ar-SA" smtClean="0"/>
              <a:pPr/>
              <a:t>53</a:t>
            </a:fld>
            <a:endParaRPr lang="fr-FR" smtClean="0"/>
          </a:p>
        </p:txBody>
      </p:sp>
      <p:sp>
        <p:nvSpPr>
          <p:cNvPr id="56323" name="Rectangle 2"/>
          <p:cNvSpPr>
            <a:spLocks noGrp="1" noChangeArrowheads="1"/>
          </p:cNvSpPr>
          <p:nvPr>
            <p:ph type="title"/>
          </p:nvPr>
        </p:nvSpPr>
        <p:spPr>
          <a:xfrm>
            <a:off x="457200" y="457200"/>
            <a:ext cx="8229600" cy="1143000"/>
          </a:xfrm>
        </p:spPr>
        <p:txBody>
          <a:bodyPr/>
          <a:lstStyle/>
          <a:p>
            <a:pPr algn="ctr" eaLnBrk="1" hangingPunct="1"/>
            <a:r>
              <a:rPr lang="ar-SA" sz="4000" b="1" smtClean="0">
                <a:solidFill>
                  <a:srgbClr val="FF3300"/>
                </a:solidFill>
              </a:rPr>
              <a:t>الخاتمة</a:t>
            </a:r>
            <a:endParaRPr lang="fr-FR" sz="4000" b="1" smtClean="0">
              <a:solidFill>
                <a:srgbClr val="FF3300"/>
              </a:solidFill>
            </a:endParaRPr>
          </a:p>
        </p:txBody>
      </p:sp>
      <p:sp>
        <p:nvSpPr>
          <p:cNvPr id="56324" name="Rectangle 3"/>
          <p:cNvSpPr>
            <a:spLocks noGrp="1" noChangeArrowheads="1"/>
          </p:cNvSpPr>
          <p:nvPr>
            <p:ph type="body" idx="1"/>
          </p:nvPr>
        </p:nvSpPr>
        <p:spPr>
          <a:xfrm>
            <a:off x="611188" y="1981200"/>
            <a:ext cx="7997825" cy="3792538"/>
          </a:xfrm>
        </p:spPr>
        <p:txBody>
          <a:bodyPr/>
          <a:lstStyle/>
          <a:p>
            <a:pPr eaLnBrk="1" hangingPunct="1">
              <a:lnSpc>
                <a:spcPct val="90000"/>
              </a:lnSpc>
            </a:pPr>
            <a:r>
              <a:rPr lang="ar-SA" sz="2400" b="1" smtClean="0">
                <a:solidFill>
                  <a:srgbClr val="0000BC"/>
                </a:solidFill>
              </a:rPr>
              <a:t>لا توجد مجموعة من الحلول الثابتة للإصلاح الإداري.</a:t>
            </a:r>
          </a:p>
          <a:p>
            <a:pPr eaLnBrk="1" hangingPunct="1">
              <a:lnSpc>
                <a:spcPct val="90000"/>
              </a:lnSpc>
              <a:buFont typeface="Wingdings" pitchFamily="2" charset="2"/>
              <a:buNone/>
            </a:pPr>
            <a:r>
              <a:rPr lang="ar-SA" sz="2400" b="1" smtClean="0">
                <a:solidFill>
                  <a:srgbClr val="0000BC"/>
                </a:solidFill>
              </a:rPr>
              <a:t> ولكن على كل دولة أن تبحث عن الحلول الملائمة لواقعها السياسي والاقتصادي والاجتماعي. وفقا لموروثها الحضاري.</a:t>
            </a:r>
          </a:p>
          <a:p>
            <a:pPr eaLnBrk="1" hangingPunct="1">
              <a:lnSpc>
                <a:spcPct val="90000"/>
              </a:lnSpc>
            </a:pPr>
            <a:r>
              <a:rPr lang="ar-SA" sz="2400" b="1" smtClean="0">
                <a:solidFill>
                  <a:srgbClr val="0000BC"/>
                </a:solidFill>
              </a:rPr>
              <a:t> ان الإصلاح الإداري عملية مستمرة.</a:t>
            </a:r>
          </a:p>
          <a:p>
            <a:pPr eaLnBrk="1" hangingPunct="1">
              <a:lnSpc>
                <a:spcPct val="90000"/>
              </a:lnSpc>
            </a:pPr>
            <a:r>
              <a:rPr lang="ar-SA" sz="2400" b="1" smtClean="0">
                <a:solidFill>
                  <a:srgbClr val="0000BC"/>
                </a:solidFill>
              </a:rPr>
              <a:t>أهمية مشاركة  الاكادميين والعاملين في كافة المستويات في عملية الإصلاح.</a:t>
            </a:r>
          </a:p>
          <a:p>
            <a:pPr eaLnBrk="1" hangingPunct="1">
              <a:lnSpc>
                <a:spcPct val="90000"/>
              </a:lnSpc>
            </a:pPr>
            <a:r>
              <a:rPr lang="ar-SA" sz="2400" b="1" smtClean="0">
                <a:solidFill>
                  <a:srgbClr val="0000BC"/>
                </a:solidFill>
              </a:rPr>
              <a:t> تدرج عملية الاصلاح مستنداً لأولويات متناسقة ضمن رؤية متكاملة. </a:t>
            </a:r>
          </a:p>
          <a:p>
            <a:pPr eaLnBrk="1" hangingPunct="1">
              <a:lnSpc>
                <a:spcPct val="90000"/>
              </a:lnSpc>
            </a:pPr>
            <a:r>
              <a:rPr lang="ar-SA" sz="2400" b="1" smtClean="0">
                <a:solidFill>
                  <a:srgbClr val="0000BC"/>
                </a:solidFill>
              </a:rPr>
              <a:t>دعم السلطة السياسية لبرامج الإصلاح الإداري.</a:t>
            </a:r>
          </a:p>
          <a:p>
            <a:pPr eaLnBrk="1" hangingPunct="1">
              <a:lnSpc>
                <a:spcPct val="90000"/>
              </a:lnSpc>
            </a:pPr>
            <a:r>
              <a:rPr lang="ar-SA" sz="2400" b="1" smtClean="0">
                <a:solidFill>
                  <a:srgbClr val="0000BC"/>
                </a:solidFill>
              </a:rPr>
              <a:t>إنشاء وزارة للإصلاح الاداري الإداري.</a:t>
            </a:r>
          </a:p>
          <a:p>
            <a:pPr eaLnBrk="1" hangingPunct="1">
              <a:lnSpc>
                <a:spcPct val="90000"/>
              </a:lnSpc>
            </a:pPr>
            <a:endParaRPr lang="fr-FR" sz="2400" smtClean="0">
              <a:solidFill>
                <a:srgbClr val="0000BC"/>
              </a:solidFill>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r"/>
            <a:r>
              <a:rPr lang="ar-SA" smtClean="0">
                <a:solidFill>
                  <a:srgbClr val="FF3300"/>
                </a:solidFill>
              </a:rPr>
              <a:t>متطلبات نجاح الاصلاح الاداري</a:t>
            </a:r>
            <a:endParaRPr lang="fr-FR" smtClean="0">
              <a:solidFill>
                <a:srgbClr val="FF3300"/>
              </a:solidFill>
            </a:endParaRPr>
          </a:p>
        </p:txBody>
      </p:sp>
      <p:sp>
        <p:nvSpPr>
          <p:cNvPr id="57347" name="Rectangle 3"/>
          <p:cNvSpPr>
            <a:spLocks noGrp="1" noChangeArrowheads="1"/>
          </p:cNvSpPr>
          <p:nvPr>
            <p:ph type="body" idx="1"/>
          </p:nvPr>
        </p:nvSpPr>
        <p:spPr/>
        <p:txBody>
          <a:bodyPr/>
          <a:lstStyle/>
          <a:p>
            <a:pPr>
              <a:lnSpc>
                <a:spcPct val="80000"/>
              </a:lnSpc>
            </a:pPr>
            <a:endParaRPr lang="ar-SY" sz="2400" smtClean="0"/>
          </a:p>
          <a:p>
            <a:pPr lvl="1">
              <a:lnSpc>
                <a:spcPct val="80000"/>
              </a:lnSpc>
            </a:pPr>
            <a:r>
              <a:rPr lang="ar-SY" sz="2400" b="1" smtClean="0">
                <a:solidFill>
                  <a:srgbClr val="0000BC"/>
                </a:solidFill>
              </a:rPr>
              <a:t>واقعية خطط وبرامج الإصلاح الإداري.</a:t>
            </a:r>
          </a:p>
          <a:p>
            <a:pPr lvl="1">
              <a:lnSpc>
                <a:spcPct val="80000"/>
              </a:lnSpc>
            </a:pPr>
            <a:r>
              <a:rPr lang="ar-SY" sz="2400" b="1" smtClean="0">
                <a:solidFill>
                  <a:srgbClr val="0000BC"/>
                </a:solidFill>
              </a:rPr>
              <a:t>تهيئة المناخ للمشاركة والتعاون.</a:t>
            </a:r>
          </a:p>
          <a:p>
            <a:pPr lvl="1">
              <a:lnSpc>
                <a:spcPct val="80000"/>
              </a:lnSpc>
            </a:pPr>
            <a:r>
              <a:rPr lang="ar-SY" sz="2400" b="1" smtClean="0">
                <a:solidFill>
                  <a:srgbClr val="0000BC"/>
                </a:solidFill>
              </a:rPr>
              <a:t>تبعية جهاز الإصلاح الإداري لقمة الهرم التنظيمي.</a:t>
            </a:r>
          </a:p>
          <a:p>
            <a:pPr lvl="1">
              <a:lnSpc>
                <a:spcPct val="80000"/>
              </a:lnSpc>
            </a:pPr>
            <a:r>
              <a:rPr lang="ar-SY" sz="2400" b="1" smtClean="0">
                <a:solidFill>
                  <a:srgbClr val="0000BC"/>
                </a:solidFill>
              </a:rPr>
              <a:t>كفاءة عناصر جهاز الإصلاح الإداري. </a:t>
            </a:r>
          </a:p>
          <a:p>
            <a:pPr lvl="1">
              <a:lnSpc>
                <a:spcPct val="80000"/>
              </a:lnSpc>
            </a:pPr>
            <a:r>
              <a:rPr lang="ar-SY" sz="2400" b="1" smtClean="0">
                <a:solidFill>
                  <a:srgbClr val="0000BC"/>
                </a:solidFill>
              </a:rPr>
              <a:t>تخصيص الموارد المالية الكافية.</a:t>
            </a:r>
          </a:p>
          <a:p>
            <a:pPr lvl="1">
              <a:lnSpc>
                <a:spcPct val="80000"/>
              </a:lnSpc>
            </a:pPr>
            <a:r>
              <a:rPr lang="ar-SY" sz="2400" b="1" smtClean="0">
                <a:solidFill>
                  <a:srgbClr val="0000BC"/>
                </a:solidFill>
              </a:rPr>
              <a:t>إرساء مقومات ودعائم الديمقراطية.</a:t>
            </a:r>
          </a:p>
          <a:p>
            <a:pPr lvl="1">
              <a:lnSpc>
                <a:spcPct val="80000"/>
              </a:lnSpc>
            </a:pPr>
            <a:r>
              <a:rPr lang="ar-SY" sz="2400" b="1" smtClean="0">
                <a:solidFill>
                  <a:srgbClr val="0000BC"/>
                </a:solidFill>
              </a:rPr>
              <a:t>تكامل الإصلاح الإداري مع الإصلاحات</a:t>
            </a:r>
            <a:r>
              <a:rPr lang="ar-SA" sz="2400" b="1" smtClean="0">
                <a:solidFill>
                  <a:srgbClr val="0000BC"/>
                </a:solidFill>
              </a:rPr>
              <a:t> السياسية و</a:t>
            </a:r>
            <a:r>
              <a:rPr lang="ar-SY" sz="2400" b="1" smtClean="0">
                <a:solidFill>
                  <a:srgbClr val="0000BC"/>
                </a:solidFill>
              </a:rPr>
              <a:t> المجتمعية الأخرى.</a:t>
            </a:r>
            <a:endParaRPr lang="fr-FR" sz="2400" b="1" smtClean="0">
              <a:solidFill>
                <a:srgbClr val="0000BC"/>
              </a:solidFill>
            </a:endParaRPr>
          </a:p>
          <a:p>
            <a:pPr>
              <a:lnSpc>
                <a:spcPct val="80000"/>
              </a:lnSpc>
            </a:pPr>
            <a:r>
              <a:rPr lang="fr-FR" sz="1200" b="1" smtClean="0">
                <a:solidFill>
                  <a:srgbClr val="0000BC"/>
                </a:solidFill>
              </a:rPr>
              <a:t/>
            </a:r>
            <a:br>
              <a:rPr lang="fr-FR" sz="1200" b="1" smtClean="0">
                <a:solidFill>
                  <a:srgbClr val="0000BC"/>
                </a:solidFill>
              </a:rPr>
            </a:br>
            <a:r>
              <a:rPr lang="en-US" sz="1200" b="1" smtClean="0">
                <a:solidFill>
                  <a:srgbClr val="0000BC"/>
                </a:solidFill>
                <a:hlinkClick r:id="" action="ppaction://noaction"/>
              </a:rPr>
              <a:t>[</a:t>
            </a:r>
            <a:endParaRPr lang="fr-FR" sz="1200" b="1" smtClean="0">
              <a:solidFill>
                <a:srgbClr val="0000BC"/>
              </a:solidFill>
            </a:endParaRP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r"/>
            <a:r>
              <a:rPr lang="ar-SA" smtClean="0">
                <a:solidFill>
                  <a:srgbClr val="A82214"/>
                </a:solidFill>
              </a:rPr>
              <a:t>قائمة المراجع</a:t>
            </a:r>
            <a:endParaRPr lang="fr-FR" smtClean="0">
              <a:solidFill>
                <a:srgbClr val="A82214"/>
              </a:solidFill>
            </a:endParaRPr>
          </a:p>
        </p:txBody>
      </p:sp>
      <p:sp>
        <p:nvSpPr>
          <p:cNvPr id="59395" name="Rectangle 3"/>
          <p:cNvSpPr>
            <a:spLocks noGrp="1" noChangeArrowheads="1"/>
          </p:cNvSpPr>
          <p:nvPr>
            <p:ph type="body" idx="1"/>
          </p:nvPr>
        </p:nvSpPr>
        <p:spPr/>
        <p:txBody>
          <a:bodyPr/>
          <a:lstStyle/>
          <a:p>
            <a:pPr>
              <a:lnSpc>
                <a:spcPct val="80000"/>
              </a:lnSpc>
            </a:pPr>
            <a:r>
              <a:rPr lang="ar-SY" sz="1400" smtClean="0">
                <a:solidFill>
                  <a:schemeClr val="bg2"/>
                </a:solidFill>
              </a:rPr>
              <a:t>ديالا الحاج عارف, ا</a:t>
            </a:r>
            <a:r>
              <a:rPr lang="ar-SY" sz="1400" u="sng" smtClean="0">
                <a:solidFill>
                  <a:schemeClr val="bg2"/>
                </a:solidFill>
              </a:rPr>
              <a:t>لإصلاح الإداري الفكر والممارسة</a:t>
            </a:r>
            <a:r>
              <a:rPr lang="ar-SY" sz="1400" smtClean="0">
                <a:solidFill>
                  <a:schemeClr val="bg2"/>
                </a:solidFill>
              </a:rPr>
              <a:t> (دمشق: دار الرضا, 2003).</a:t>
            </a:r>
          </a:p>
          <a:p>
            <a:pPr>
              <a:lnSpc>
                <a:spcPct val="80000"/>
              </a:lnSpc>
            </a:pPr>
            <a:r>
              <a:rPr lang="ar-SY" sz="1400" smtClean="0">
                <a:solidFill>
                  <a:schemeClr val="bg2"/>
                </a:solidFill>
              </a:rPr>
              <a:t>المعهد العالي للتنمية الإدارية , </a:t>
            </a:r>
            <a:r>
              <a:rPr lang="ar-SY" sz="1400" u="sng" smtClean="0">
                <a:solidFill>
                  <a:schemeClr val="bg2"/>
                </a:solidFill>
              </a:rPr>
              <a:t>دورة منهجيات الإصلاح والتنمية الإدارية</a:t>
            </a:r>
            <a:r>
              <a:rPr lang="ar-SY" sz="1400" smtClean="0">
                <a:solidFill>
                  <a:schemeClr val="bg2"/>
                </a:solidFill>
              </a:rPr>
              <a:t> (دمشق, 2005).</a:t>
            </a:r>
          </a:p>
          <a:p>
            <a:pPr>
              <a:lnSpc>
                <a:spcPct val="80000"/>
              </a:lnSpc>
            </a:pPr>
            <a:r>
              <a:rPr lang="ar-SY" sz="1400" smtClean="0">
                <a:solidFill>
                  <a:schemeClr val="bg2"/>
                </a:solidFill>
              </a:rPr>
              <a:t>رندة أنطوان, </a:t>
            </a:r>
            <a:r>
              <a:rPr lang="ar-SY" sz="1400" u="sng" smtClean="0">
                <a:solidFill>
                  <a:schemeClr val="bg2"/>
                </a:solidFill>
              </a:rPr>
              <a:t>الإصلاح والتحديث الإداري</a:t>
            </a:r>
            <a:r>
              <a:rPr lang="ar-SY" sz="1400" smtClean="0">
                <a:solidFill>
                  <a:schemeClr val="bg2"/>
                </a:solidFill>
              </a:rPr>
              <a:t>(صنعاء: المعهد الوطني للعلوم الإدارية ,2000).</a:t>
            </a:r>
            <a:endParaRPr lang="ar-SA" sz="1400" smtClean="0">
              <a:solidFill>
                <a:schemeClr val="bg2"/>
              </a:solidFill>
            </a:endParaRPr>
          </a:p>
          <a:p>
            <a:pPr>
              <a:lnSpc>
                <a:spcPct val="80000"/>
              </a:lnSpc>
            </a:pPr>
            <a:r>
              <a:rPr lang="ar-SA" sz="1400" smtClean="0">
                <a:solidFill>
                  <a:schemeClr val="bg2"/>
                </a:solidFill>
              </a:rPr>
              <a:t>عالية عبد الحميد عارف, </a:t>
            </a:r>
            <a:r>
              <a:rPr lang="ar-SA" sz="1400" u="sng" smtClean="0">
                <a:solidFill>
                  <a:schemeClr val="bg2"/>
                </a:solidFill>
              </a:rPr>
              <a:t>الإصلاح الإداري قضايا نظرية ومداخل للتطوير(</a:t>
            </a:r>
            <a:r>
              <a:rPr lang="ar-SA" sz="1400" smtClean="0">
                <a:solidFill>
                  <a:schemeClr val="bg2"/>
                </a:solidFill>
              </a:rPr>
              <a:t>القاهرة: مكتبة الشروق الدولية, 2007).</a:t>
            </a:r>
          </a:p>
          <a:p>
            <a:pPr>
              <a:lnSpc>
                <a:spcPct val="80000"/>
              </a:lnSpc>
            </a:pPr>
            <a:r>
              <a:rPr lang="ar-SA" sz="1400" smtClean="0">
                <a:solidFill>
                  <a:schemeClr val="bg2"/>
                </a:solidFill>
              </a:rPr>
              <a:t>ليلى مصطفى البرادعي, </a:t>
            </a:r>
            <a:r>
              <a:rPr lang="ar-SA" sz="1400" u="sng" smtClean="0">
                <a:solidFill>
                  <a:schemeClr val="bg2"/>
                </a:solidFill>
              </a:rPr>
              <a:t>تقليص حجم العمالة كمدخل من مداخل الإصلاح الإداري في الإدارة العامة الدروس المستفادة من تجارب عدة دول </a:t>
            </a:r>
            <a:r>
              <a:rPr lang="ar-SA" sz="1400" smtClean="0">
                <a:solidFill>
                  <a:schemeClr val="bg2"/>
                </a:solidFill>
              </a:rPr>
              <a:t>(القاهرة: مجلة النهضة مجلة كلية الاقتصاد والعلوم السياسية , 2001). </a:t>
            </a:r>
            <a:endParaRPr lang="ar-SY" sz="1400" smtClean="0">
              <a:solidFill>
                <a:schemeClr val="bg2"/>
              </a:solidFill>
            </a:endParaRPr>
          </a:p>
          <a:p>
            <a:pPr>
              <a:lnSpc>
                <a:spcPct val="80000"/>
              </a:lnSpc>
            </a:pPr>
            <a:r>
              <a:rPr lang="ar-SY" sz="1400" smtClean="0">
                <a:solidFill>
                  <a:schemeClr val="bg2"/>
                </a:solidFill>
              </a:rPr>
              <a:t>عدنان خضر طرابلسي, </a:t>
            </a:r>
            <a:r>
              <a:rPr lang="ar-SY" sz="1400" u="sng" smtClean="0">
                <a:solidFill>
                  <a:schemeClr val="bg2"/>
                </a:solidFill>
              </a:rPr>
              <a:t>تقويم فعالية تجارب التنمية والإصلاح الإداري في سوريا ولبنان</a:t>
            </a:r>
            <a:r>
              <a:rPr lang="ar-SY" sz="1400" smtClean="0">
                <a:solidFill>
                  <a:schemeClr val="bg2"/>
                </a:solidFill>
              </a:rPr>
              <a:t>(رسالة دكتوراه غير منشورة, دمشق, جامعة دمشق,2006).</a:t>
            </a:r>
          </a:p>
          <a:p>
            <a:pPr>
              <a:lnSpc>
                <a:spcPct val="80000"/>
              </a:lnSpc>
            </a:pPr>
            <a:r>
              <a:rPr lang="ar-SY" sz="1400" smtClean="0">
                <a:solidFill>
                  <a:schemeClr val="bg2"/>
                </a:solidFill>
              </a:rPr>
              <a:t>المنظمة العربية للتنمية الإدارية, </a:t>
            </a:r>
            <a:r>
              <a:rPr lang="ar-SY" sz="1400" u="sng" smtClean="0">
                <a:solidFill>
                  <a:schemeClr val="bg2"/>
                </a:solidFill>
              </a:rPr>
              <a:t>تجارب عالمية مختارة في الإصلاح الإداري</a:t>
            </a:r>
            <a:r>
              <a:rPr lang="ar-SY" sz="1400" smtClean="0">
                <a:solidFill>
                  <a:schemeClr val="bg2"/>
                </a:solidFill>
              </a:rPr>
              <a:t> ( القاهرة: المنظمة العربية للتنمية, 1997).</a:t>
            </a:r>
          </a:p>
          <a:p>
            <a:pPr>
              <a:lnSpc>
                <a:spcPct val="80000"/>
              </a:lnSpc>
            </a:pPr>
            <a:r>
              <a:rPr lang="ar-SY" sz="1400" smtClean="0">
                <a:solidFill>
                  <a:schemeClr val="bg2"/>
                </a:solidFill>
              </a:rPr>
              <a:t>حسن أديب الشيخ, </a:t>
            </a:r>
            <a:r>
              <a:rPr lang="ar-SY" sz="1400" u="sng" smtClean="0">
                <a:solidFill>
                  <a:schemeClr val="bg2"/>
                </a:solidFill>
              </a:rPr>
              <a:t>الإصلاح الإداري في سورية في ظل المتغيرات العالمية الجديدة :ضروراته وملامحه</a:t>
            </a:r>
            <a:r>
              <a:rPr lang="ar-SY" sz="1400" smtClean="0">
                <a:solidFill>
                  <a:schemeClr val="bg2"/>
                </a:solidFill>
              </a:rPr>
              <a:t>(دمشق: دار الرضا, 1998 ). </a:t>
            </a:r>
            <a:endParaRPr lang="en-US" sz="1400" smtClean="0">
              <a:solidFill>
                <a:schemeClr val="bg2"/>
              </a:solidFill>
            </a:endParaRPr>
          </a:p>
          <a:p>
            <a:pPr>
              <a:lnSpc>
                <a:spcPct val="80000"/>
              </a:lnSpc>
            </a:pPr>
            <a:r>
              <a:rPr lang="en-US" sz="1400" smtClean="0">
                <a:solidFill>
                  <a:schemeClr val="bg2"/>
                </a:solidFill>
              </a:rPr>
              <a:t>Ian Mackenzie , English for Business Studies , Cambridje university press , 1997.</a:t>
            </a:r>
            <a:endParaRPr lang="ar-SA" sz="1400" smtClean="0">
              <a:solidFill>
                <a:schemeClr val="bg2"/>
              </a:solidFill>
            </a:endParaRPr>
          </a:p>
          <a:p>
            <a:pPr>
              <a:lnSpc>
                <a:spcPct val="80000"/>
              </a:lnSpc>
            </a:pPr>
            <a:r>
              <a:rPr lang="en-US" sz="1400" smtClean="0">
                <a:solidFill>
                  <a:schemeClr val="bg2"/>
                </a:solidFill>
              </a:rPr>
              <a:t>Gerald caiden</a:t>
            </a:r>
            <a:r>
              <a:rPr lang="en-US" sz="1400" u="sng" smtClean="0">
                <a:solidFill>
                  <a:schemeClr val="bg2"/>
                </a:solidFill>
              </a:rPr>
              <a:t>, Administrative Reform "In Randall baher",comparative puplic management</a:t>
            </a:r>
            <a:r>
              <a:rPr lang="en-US" sz="1400" smtClean="0">
                <a:solidFill>
                  <a:schemeClr val="bg2"/>
                </a:solidFill>
              </a:rPr>
              <a:t>( West </a:t>
            </a:r>
            <a:endParaRPr lang="ar-SA" sz="1400" smtClean="0">
              <a:solidFill>
                <a:schemeClr val="bg2"/>
              </a:solidFill>
            </a:endParaRPr>
          </a:p>
          <a:p>
            <a:pPr>
              <a:lnSpc>
                <a:spcPct val="80000"/>
              </a:lnSpc>
            </a:pPr>
            <a:r>
              <a:rPr lang="en-US" sz="1400" smtClean="0">
                <a:solidFill>
                  <a:schemeClr val="bg2"/>
                </a:solidFill>
              </a:rPr>
              <a:t>port: prager,1994).</a:t>
            </a:r>
          </a:p>
          <a:p>
            <a:pPr>
              <a:lnSpc>
                <a:spcPct val="80000"/>
              </a:lnSpc>
            </a:pPr>
            <a:r>
              <a:rPr lang="en-US" sz="1400" smtClean="0">
                <a:solidFill>
                  <a:schemeClr val="bg2"/>
                </a:solidFill>
              </a:rPr>
              <a:t>Jreisat jamil</a:t>
            </a:r>
            <a:r>
              <a:rPr lang="en-US" sz="1400" u="sng" smtClean="0">
                <a:solidFill>
                  <a:schemeClr val="bg2"/>
                </a:solidFill>
              </a:rPr>
              <a:t>, Administrative in Developing Countries : a comparative perspective public administration and development</a:t>
            </a:r>
            <a:r>
              <a:rPr lang="en-US" sz="1400" smtClean="0">
                <a:solidFill>
                  <a:schemeClr val="bg2"/>
                </a:solidFill>
              </a:rPr>
              <a:t>( vol 8,1998). </a:t>
            </a:r>
            <a:endParaRPr lang="ar-SY" sz="1400" smtClean="0">
              <a:solidFill>
                <a:schemeClr val="bg2"/>
              </a:solidFill>
            </a:endParaRPr>
          </a:p>
          <a:p>
            <a:pPr>
              <a:lnSpc>
                <a:spcPct val="80000"/>
              </a:lnSpc>
            </a:pPr>
            <a:r>
              <a:rPr lang="ar-SY" sz="1400" smtClean="0">
                <a:solidFill>
                  <a:schemeClr val="bg2"/>
                </a:solidFill>
              </a:rPr>
              <a:t>    </a:t>
            </a:r>
          </a:p>
          <a:p>
            <a:pPr>
              <a:lnSpc>
                <a:spcPct val="80000"/>
              </a:lnSpc>
            </a:pPr>
            <a:r>
              <a:rPr lang="ar-SY" sz="1400" smtClean="0">
                <a:solidFill>
                  <a:schemeClr val="bg2"/>
                </a:solidFill>
              </a:rPr>
              <a:t> </a:t>
            </a:r>
            <a:endParaRPr lang="fr-FR" sz="1400" smtClean="0">
              <a:solidFill>
                <a:schemeClr val="bg2"/>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p:cTn id="7" dur="15000" fill="hold"/>
                                        <p:tgtEl>
                                          <p:spTgt spid="59394"/>
                                        </p:tgtEl>
                                        <p:attrNameLst>
                                          <p:attrName>ppt_x</p:attrName>
                                        </p:attrNameLst>
                                      </p:cBhvr>
                                      <p:tavLst>
                                        <p:tav tm="0">
                                          <p:val>
                                            <p:strVal val="#ppt_x"/>
                                          </p:val>
                                        </p:tav>
                                        <p:tav tm="100000">
                                          <p:val>
                                            <p:strVal val="#ppt_x"/>
                                          </p:val>
                                        </p:tav>
                                      </p:tavLst>
                                    </p:anim>
                                    <p:anim calcmode="lin" valueType="num">
                                      <p:cBhvr>
                                        <p:cTn id="8" dur="15000" fill="hold"/>
                                        <p:tgtEl>
                                          <p:spTgt spid="59394"/>
                                        </p:tgtEl>
                                        <p:attrNameLst>
                                          <p:attrName>ppt_y</p:attrName>
                                        </p:attrNameLst>
                                      </p:cBhvr>
                                      <p:tavLst>
                                        <p:tav tm="0">
                                          <p:val>
                                            <p:strVal val="#ppt_y+1"/>
                                          </p:val>
                                        </p:tav>
                                        <p:tav tm="100000">
                                          <p:val>
                                            <p:strVal val="#ppt_y-1"/>
                                          </p:val>
                                        </p:tav>
                                      </p:tavLst>
                                    </p:anim>
                                  </p:childTnLst>
                                </p:cTn>
                              </p:par>
                              <p:par>
                                <p:cTn id="9" presetID="28" presetClass="entr" presetSubtype="0" fill="hold" grpId="0" nodeType="with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 calcmode="lin" valueType="num">
                                      <p:cBhvr>
                                        <p:cTn id="11" dur="150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p:cTn id="12" dur="15000" fill="hold"/>
                                        <p:tgtEl>
                                          <p:spTgt spid="59395">
                                            <p:txEl>
                                              <p:pRg st="0" end="0"/>
                                            </p:txEl>
                                          </p:spTgt>
                                        </p:tgtEl>
                                        <p:attrNameLst>
                                          <p:attrName>ppt_y</p:attrName>
                                        </p:attrNameLst>
                                      </p:cBhvr>
                                      <p:tavLst>
                                        <p:tav tm="0">
                                          <p:val>
                                            <p:strVal val="#ppt_y+1"/>
                                          </p:val>
                                        </p:tav>
                                        <p:tav tm="100000">
                                          <p:val>
                                            <p:strVal val="#ppt_y-1"/>
                                          </p:val>
                                        </p:tav>
                                      </p:tavLst>
                                    </p:anim>
                                  </p:childTnLst>
                                </p:cTn>
                              </p:par>
                              <p:par>
                                <p:cTn id="13" presetID="28" presetClass="entr" presetSubtype="0" fill="hold" grpId="0" nodeType="withEffect">
                                  <p:stCondLst>
                                    <p:cond delay="0"/>
                                  </p:stCondLst>
                                  <p:childTnLst>
                                    <p:set>
                                      <p:cBhvr>
                                        <p:cTn id="14" dur="1" fill="hold">
                                          <p:stCondLst>
                                            <p:cond delay="0"/>
                                          </p:stCondLst>
                                        </p:cTn>
                                        <p:tgtEl>
                                          <p:spTgt spid="59395">
                                            <p:txEl>
                                              <p:pRg st="1" end="1"/>
                                            </p:txEl>
                                          </p:spTgt>
                                        </p:tgtEl>
                                        <p:attrNameLst>
                                          <p:attrName>style.visibility</p:attrName>
                                        </p:attrNameLst>
                                      </p:cBhvr>
                                      <p:to>
                                        <p:strVal val="visible"/>
                                      </p:to>
                                    </p:set>
                                    <p:anim calcmode="lin" valueType="num">
                                      <p:cBhvr>
                                        <p:cTn id="15" dur="150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p:cTn id="16" dur="15000" fill="hold"/>
                                        <p:tgtEl>
                                          <p:spTgt spid="59395">
                                            <p:txEl>
                                              <p:pRg st="1" end="1"/>
                                            </p:txEl>
                                          </p:spTgt>
                                        </p:tgtEl>
                                        <p:attrNameLst>
                                          <p:attrName>ppt_y</p:attrName>
                                        </p:attrNameLst>
                                      </p:cBhvr>
                                      <p:tavLst>
                                        <p:tav tm="0">
                                          <p:val>
                                            <p:strVal val="#ppt_y+1"/>
                                          </p:val>
                                        </p:tav>
                                        <p:tav tm="100000">
                                          <p:val>
                                            <p:strVal val="#ppt_y-1"/>
                                          </p:val>
                                        </p:tav>
                                      </p:tavLst>
                                    </p:anim>
                                  </p:childTnLst>
                                </p:cTn>
                              </p:par>
                              <p:par>
                                <p:cTn id="17" presetID="28" presetClass="entr" presetSubtype="0" fill="hold" grpId="0" nodeType="withEffect">
                                  <p:stCondLst>
                                    <p:cond delay="0"/>
                                  </p:stCondLst>
                                  <p:childTnLst>
                                    <p:set>
                                      <p:cBhvr>
                                        <p:cTn id="18" dur="1" fill="hold">
                                          <p:stCondLst>
                                            <p:cond delay="0"/>
                                          </p:stCondLst>
                                        </p:cTn>
                                        <p:tgtEl>
                                          <p:spTgt spid="59395">
                                            <p:txEl>
                                              <p:pRg st="2" end="2"/>
                                            </p:txEl>
                                          </p:spTgt>
                                        </p:tgtEl>
                                        <p:attrNameLst>
                                          <p:attrName>style.visibility</p:attrName>
                                        </p:attrNameLst>
                                      </p:cBhvr>
                                      <p:to>
                                        <p:strVal val="visible"/>
                                      </p:to>
                                    </p:set>
                                    <p:anim calcmode="lin" valueType="num">
                                      <p:cBhvr>
                                        <p:cTn id="19" dur="15000" fill="hold"/>
                                        <p:tgtEl>
                                          <p:spTgt spid="59395">
                                            <p:txEl>
                                              <p:pRg st="2" end="2"/>
                                            </p:txEl>
                                          </p:spTgt>
                                        </p:tgtEl>
                                        <p:attrNameLst>
                                          <p:attrName>ppt_x</p:attrName>
                                        </p:attrNameLst>
                                      </p:cBhvr>
                                      <p:tavLst>
                                        <p:tav tm="0">
                                          <p:val>
                                            <p:strVal val="#ppt_x"/>
                                          </p:val>
                                        </p:tav>
                                        <p:tav tm="100000">
                                          <p:val>
                                            <p:strVal val="#ppt_x"/>
                                          </p:val>
                                        </p:tav>
                                      </p:tavLst>
                                    </p:anim>
                                    <p:anim calcmode="lin" valueType="num">
                                      <p:cBhvr>
                                        <p:cTn id="20" dur="15000" fill="hold"/>
                                        <p:tgtEl>
                                          <p:spTgt spid="59395">
                                            <p:txEl>
                                              <p:pRg st="2" end="2"/>
                                            </p:txEl>
                                          </p:spTgt>
                                        </p:tgtEl>
                                        <p:attrNameLst>
                                          <p:attrName>ppt_y</p:attrName>
                                        </p:attrNameLst>
                                      </p:cBhvr>
                                      <p:tavLst>
                                        <p:tav tm="0">
                                          <p:val>
                                            <p:strVal val="#ppt_y+1"/>
                                          </p:val>
                                        </p:tav>
                                        <p:tav tm="100000">
                                          <p:val>
                                            <p:strVal val="#ppt_y-1"/>
                                          </p:val>
                                        </p:tav>
                                      </p:tavLst>
                                    </p:anim>
                                  </p:childTnLst>
                                </p:cTn>
                              </p:par>
                              <p:par>
                                <p:cTn id="21" presetID="28" presetClass="entr" presetSubtype="0" fill="hold" grpId="0" nodeType="withEffect">
                                  <p:stCondLst>
                                    <p:cond delay="0"/>
                                  </p:stCondLst>
                                  <p:childTnLst>
                                    <p:set>
                                      <p:cBhvr>
                                        <p:cTn id="22" dur="1" fill="hold">
                                          <p:stCondLst>
                                            <p:cond delay="0"/>
                                          </p:stCondLst>
                                        </p:cTn>
                                        <p:tgtEl>
                                          <p:spTgt spid="59395">
                                            <p:txEl>
                                              <p:pRg st="3" end="3"/>
                                            </p:txEl>
                                          </p:spTgt>
                                        </p:tgtEl>
                                        <p:attrNameLst>
                                          <p:attrName>style.visibility</p:attrName>
                                        </p:attrNameLst>
                                      </p:cBhvr>
                                      <p:to>
                                        <p:strVal val="visible"/>
                                      </p:to>
                                    </p:set>
                                    <p:anim calcmode="lin" valueType="num">
                                      <p:cBhvr>
                                        <p:cTn id="23" dur="15000" fill="hold"/>
                                        <p:tgtEl>
                                          <p:spTgt spid="59395">
                                            <p:txEl>
                                              <p:pRg st="3" end="3"/>
                                            </p:txEl>
                                          </p:spTgt>
                                        </p:tgtEl>
                                        <p:attrNameLst>
                                          <p:attrName>ppt_x</p:attrName>
                                        </p:attrNameLst>
                                      </p:cBhvr>
                                      <p:tavLst>
                                        <p:tav tm="0">
                                          <p:val>
                                            <p:strVal val="#ppt_x"/>
                                          </p:val>
                                        </p:tav>
                                        <p:tav tm="100000">
                                          <p:val>
                                            <p:strVal val="#ppt_x"/>
                                          </p:val>
                                        </p:tav>
                                      </p:tavLst>
                                    </p:anim>
                                    <p:anim calcmode="lin" valueType="num">
                                      <p:cBhvr>
                                        <p:cTn id="24" dur="15000" fill="hold"/>
                                        <p:tgtEl>
                                          <p:spTgt spid="59395">
                                            <p:txEl>
                                              <p:pRg st="3" end="3"/>
                                            </p:txEl>
                                          </p:spTgt>
                                        </p:tgtEl>
                                        <p:attrNameLst>
                                          <p:attrName>ppt_y</p:attrName>
                                        </p:attrNameLst>
                                      </p:cBhvr>
                                      <p:tavLst>
                                        <p:tav tm="0">
                                          <p:val>
                                            <p:strVal val="#ppt_y+1"/>
                                          </p:val>
                                        </p:tav>
                                        <p:tav tm="100000">
                                          <p:val>
                                            <p:strVal val="#ppt_y-1"/>
                                          </p:val>
                                        </p:tav>
                                      </p:tavLst>
                                    </p:anim>
                                  </p:childTnLst>
                                </p:cTn>
                              </p:par>
                              <p:par>
                                <p:cTn id="25" presetID="28" presetClass="entr" presetSubtype="0" fill="hold" grpId="0" nodeType="withEffect">
                                  <p:stCondLst>
                                    <p:cond delay="0"/>
                                  </p:stCondLst>
                                  <p:childTnLst>
                                    <p:set>
                                      <p:cBhvr>
                                        <p:cTn id="26" dur="1" fill="hold">
                                          <p:stCondLst>
                                            <p:cond delay="0"/>
                                          </p:stCondLst>
                                        </p:cTn>
                                        <p:tgtEl>
                                          <p:spTgt spid="59395">
                                            <p:txEl>
                                              <p:pRg st="4" end="4"/>
                                            </p:txEl>
                                          </p:spTgt>
                                        </p:tgtEl>
                                        <p:attrNameLst>
                                          <p:attrName>style.visibility</p:attrName>
                                        </p:attrNameLst>
                                      </p:cBhvr>
                                      <p:to>
                                        <p:strVal val="visible"/>
                                      </p:to>
                                    </p:set>
                                    <p:anim calcmode="lin" valueType="num">
                                      <p:cBhvr>
                                        <p:cTn id="27" dur="15000" fill="hold"/>
                                        <p:tgtEl>
                                          <p:spTgt spid="59395">
                                            <p:txEl>
                                              <p:pRg st="4" end="4"/>
                                            </p:txEl>
                                          </p:spTgt>
                                        </p:tgtEl>
                                        <p:attrNameLst>
                                          <p:attrName>ppt_x</p:attrName>
                                        </p:attrNameLst>
                                      </p:cBhvr>
                                      <p:tavLst>
                                        <p:tav tm="0">
                                          <p:val>
                                            <p:strVal val="#ppt_x"/>
                                          </p:val>
                                        </p:tav>
                                        <p:tav tm="100000">
                                          <p:val>
                                            <p:strVal val="#ppt_x"/>
                                          </p:val>
                                        </p:tav>
                                      </p:tavLst>
                                    </p:anim>
                                    <p:anim calcmode="lin" valueType="num">
                                      <p:cBhvr>
                                        <p:cTn id="28" dur="15000" fill="hold"/>
                                        <p:tgtEl>
                                          <p:spTgt spid="59395">
                                            <p:txEl>
                                              <p:pRg st="4" end="4"/>
                                            </p:txEl>
                                          </p:spTgt>
                                        </p:tgtEl>
                                        <p:attrNameLst>
                                          <p:attrName>ppt_y</p:attrName>
                                        </p:attrNameLst>
                                      </p:cBhvr>
                                      <p:tavLst>
                                        <p:tav tm="0">
                                          <p:val>
                                            <p:strVal val="#ppt_y+1"/>
                                          </p:val>
                                        </p:tav>
                                        <p:tav tm="100000">
                                          <p:val>
                                            <p:strVal val="#ppt_y-1"/>
                                          </p:val>
                                        </p:tav>
                                      </p:tavLst>
                                    </p:anim>
                                  </p:childTnLst>
                                </p:cTn>
                              </p:par>
                              <p:par>
                                <p:cTn id="29" presetID="28" presetClass="entr" presetSubtype="0" fill="hold" grpId="0" nodeType="withEffect">
                                  <p:stCondLst>
                                    <p:cond delay="0"/>
                                  </p:stCondLst>
                                  <p:childTnLst>
                                    <p:set>
                                      <p:cBhvr>
                                        <p:cTn id="30" dur="1" fill="hold">
                                          <p:stCondLst>
                                            <p:cond delay="0"/>
                                          </p:stCondLst>
                                        </p:cTn>
                                        <p:tgtEl>
                                          <p:spTgt spid="59395">
                                            <p:txEl>
                                              <p:pRg st="5" end="5"/>
                                            </p:txEl>
                                          </p:spTgt>
                                        </p:tgtEl>
                                        <p:attrNameLst>
                                          <p:attrName>style.visibility</p:attrName>
                                        </p:attrNameLst>
                                      </p:cBhvr>
                                      <p:to>
                                        <p:strVal val="visible"/>
                                      </p:to>
                                    </p:set>
                                    <p:anim calcmode="lin" valueType="num">
                                      <p:cBhvr>
                                        <p:cTn id="31" dur="150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p:cTn id="32" dur="15000" fill="hold"/>
                                        <p:tgtEl>
                                          <p:spTgt spid="59395">
                                            <p:txEl>
                                              <p:pRg st="5" end="5"/>
                                            </p:txEl>
                                          </p:spTgt>
                                        </p:tgtEl>
                                        <p:attrNameLst>
                                          <p:attrName>ppt_y</p:attrName>
                                        </p:attrNameLst>
                                      </p:cBhvr>
                                      <p:tavLst>
                                        <p:tav tm="0">
                                          <p:val>
                                            <p:strVal val="#ppt_y+1"/>
                                          </p:val>
                                        </p:tav>
                                        <p:tav tm="100000">
                                          <p:val>
                                            <p:strVal val="#ppt_y-1"/>
                                          </p:val>
                                        </p:tav>
                                      </p:tavLst>
                                    </p:anim>
                                  </p:childTnLst>
                                </p:cTn>
                              </p:par>
                              <p:par>
                                <p:cTn id="33" presetID="28" presetClass="entr" presetSubtype="0" fill="hold" grpId="0" nodeType="withEffect">
                                  <p:stCondLst>
                                    <p:cond delay="0"/>
                                  </p:stCondLst>
                                  <p:childTnLst>
                                    <p:set>
                                      <p:cBhvr>
                                        <p:cTn id="34" dur="1" fill="hold">
                                          <p:stCondLst>
                                            <p:cond delay="0"/>
                                          </p:stCondLst>
                                        </p:cTn>
                                        <p:tgtEl>
                                          <p:spTgt spid="59395">
                                            <p:txEl>
                                              <p:pRg st="6" end="6"/>
                                            </p:txEl>
                                          </p:spTgt>
                                        </p:tgtEl>
                                        <p:attrNameLst>
                                          <p:attrName>style.visibility</p:attrName>
                                        </p:attrNameLst>
                                      </p:cBhvr>
                                      <p:to>
                                        <p:strVal val="visible"/>
                                      </p:to>
                                    </p:set>
                                    <p:anim calcmode="lin" valueType="num">
                                      <p:cBhvr>
                                        <p:cTn id="35" dur="15000" fill="hold"/>
                                        <p:tgtEl>
                                          <p:spTgt spid="59395">
                                            <p:txEl>
                                              <p:pRg st="6" end="6"/>
                                            </p:txEl>
                                          </p:spTgt>
                                        </p:tgtEl>
                                        <p:attrNameLst>
                                          <p:attrName>ppt_x</p:attrName>
                                        </p:attrNameLst>
                                      </p:cBhvr>
                                      <p:tavLst>
                                        <p:tav tm="0">
                                          <p:val>
                                            <p:strVal val="#ppt_x"/>
                                          </p:val>
                                        </p:tav>
                                        <p:tav tm="100000">
                                          <p:val>
                                            <p:strVal val="#ppt_x"/>
                                          </p:val>
                                        </p:tav>
                                      </p:tavLst>
                                    </p:anim>
                                    <p:anim calcmode="lin" valueType="num">
                                      <p:cBhvr>
                                        <p:cTn id="36" dur="15000" fill="hold"/>
                                        <p:tgtEl>
                                          <p:spTgt spid="59395">
                                            <p:txEl>
                                              <p:pRg st="6" end="6"/>
                                            </p:txEl>
                                          </p:spTgt>
                                        </p:tgtEl>
                                        <p:attrNameLst>
                                          <p:attrName>ppt_y</p:attrName>
                                        </p:attrNameLst>
                                      </p:cBhvr>
                                      <p:tavLst>
                                        <p:tav tm="0">
                                          <p:val>
                                            <p:strVal val="#ppt_y+1"/>
                                          </p:val>
                                        </p:tav>
                                        <p:tav tm="100000">
                                          <p:val>
                                            <p:strVal val="#ppt_y-1"/>
                                          </p:val>
                                        </p:tav>
                                      </p:tavLst>
                                    </p:anim>
                                  </p:childTnLst>
                                </p:cTn>
                              </p:par>
                              <p:par>
                                <p:cTn id="37" presetID="28" presetClass="entr" presetSubtype="0" fill="hold" grpId="0" nodeType="withEffect">
                                  <p:stCondLst>
                                    <p:cond delay="0"/>
                                  </p:stCondLst>
                                  <p:childTnLst>
                                    <p:set>
                                      <p:cBhvr>
                                        <p:cTn id="38" dur="1" fill="hold">
                                          <p:stCondLst>
                                            <p:cond delay="0"/>
                                          </p:stCondLst>
                                        </p:cTn>
                                        <p:tgtEl>
                                          <p:spTgt spid="59395">
                                            <p:txEl>
                                              <p:pRg st="7" end="7"/>
                                            </p:txEl>
                                          </p:spTgt>
                                        </p:tgtEl>
                                        <p:attrNameLst>
                                          <p:attrName>style.visibility</p:attrName>
                                        </p:attrNameLst>
                                      </p:cBhvr>
                                      <p:to>
                                        <p:strVal val="visible"/>
                                      </p:to>
                                    </p:set>
                                    <p:anim calcmode="lin" valueType="num">
                                      <p:cBhvr>
                                        <p:cTn id="39" dur="15000" fill="hold"/>
                                        <p:tgtEl>
                                          <p:spTgt spid="59395">
                                            <p:txEl>
                                              <p:pRg st="7" end="7"/>
                                            </p:txEl>
                                          </p:spTgt>
                                        </p:tgtEl>
                                        <p:attrNameLst>
                                          <p:attrName>ppt_x</p:attrName>
                                        </p:attrNameLst>
                                      </p:cBhvr>
                                      <p:tavLst>
                                        <p:tav tm="0">
                                          <p:val>
                                            <p:strVal val="#ppt_x"/>
                                          </p:val>
                                        </p:tav>
                                        <p:tav tm="100000">
                                          <p:val>
                                            <p:strVal val="#ppt_x"/>
                                          </p:val>
                                        </p:tav>
                                      </p:tavLst>
                                    </p:anim>
                                    <p:anim calcmode="lin" valueType="num">
                                      <p:cBhvr>
                                        <p:cTn id="40" dur="15000" fill="hold"/>
                                        <p:tgtEl>
                                          <p:spTgt spid="59395">
                                            <p:txEl>
                                              <p:pRg st="7" end="7"/>
                                            </p:txEl>
                                          </p:spTgt>
                                        </p:tgtEl>
                                        <p:attrNameLst>
                                          <p:attrName>ppt_y</p:attrName>
                                        </p:attrNameLst>
                                      </p:cBhvr>
                                      <p:tavLst>
                                        <p:tav tm="0">
                                          <p:val>
                                            <p:strVal val="#ppt_y+1"/>
                                          </p:val>
                                        </p:tav>
                                        <p:tav tm="100000">
                                          <p:val>
                                            <p:strVal val="#ppt_y-1"/>
                                          </p:val>
                                        </p:tav>
                                      </p:tavLst>
                                    </p:anim>
                                  </p:childTnLst>
                                </p:cTn>
                              </p:par>
                              <p:par>
                                <p:cTn id="41" presetID="28" presetClass="entr" presetSubtype="0" fill="hold" grpId="0" nodeType="withEffect">
                                  <p:stCondLst>
                                    <p:cond delay="0"/>
                                  </p:stCondLst>
                                  <p:childTnLst>
                                    <p:set>
                                      <p:cBhvr>
                                        <p:cTn id="42" dur="1" fill="hold">
                                          <p:stCondLst>
                                            <p:cond delay="0"/>
                                          </p:stCondLst>
                                        </p:cTn>
                                        <p:tgtEl>
                                          <p:spTgt spid="59395">
                                            <p:txEl>
                                              <p:pRg st="8" end="8"/>
                                            </p:txEl>
                                          </p:spTgt>
                                        </p:tgtEl>
                                        <p:attrNameLst>
                                          <p:attrName>style.visibility</p:attrName>
                                        </p:attrNameLst>
                                      </p:cBhvr>
                                      <p:to>
                                        <p:strVal val="visible"/>
                                      </p:to>
                                    </p:set>
                                    <p:anim calcmode="lin" valueType="num">
                                      <p:cBhvr>
                                        <p:cTn id="43" dur="15000" fill="hold"/>
                                        <p:tgtEl>
                                          <p:spTgt spid="59395">
                                            <p:txEl>
                                              <p:pRg st="8" end="8"/>
                                            </p:txEl>
                                          </p:spTgt>
                                        </p:tgtEl>
                                        <p:attrNameLst>
                                          <p:attrName>ppt_x</p:attrName>
                                        </p:attrNameLst>
                                      </p:cBhvr>
                                      <p:tavLst>
                                        <p:tav tm="0">
                                          <p:val>
                                            <p:strVal val="#ppt_x"/>
                                          </p:val>
                                        </p:tav>
                                        <p:tav tm="100000">
                                          <p:val>
                                            <p:strVal val="#ppt_x"/>
                                          </p:val>
                                        </p:tav>
                                      </p:tavLst>
                                    </p:anim>
                                    <p:anim calcmode="lin" valueType="num">
                                      <p:cBhvr>
                                        <p:cTn id="44" dur="15000" fill="hold"/>
                                        <p:tgtEl>
                                          <p:spTgt spid="59395">
                                            <p:txEl>
                                              <p:pRg st="8" end="8"/>
                                            </p:txEl>
                                          </p:spTgt>
                                        </p:tgtEl>
                                        <p:attrNameLst>
                                          <p:attrName>ppt_y</p:attrName>
                                        </p:attrNameLst>
                                      </p:cBhvr>
                                      <p:tavLst>
                                        <p:tav tm="0">
                                          <p:val>
                                            <p:strVal val="#ppt_y+1"/>
                                          </p:val>
                                        </p:tav>
                                        <p:tav tm="100000">
                                          <p:val>
                                            <p:strVal val="#ppt_y-1"/>
                                          </p:val>
                                        </p:tav>
                                      </p:tavLst>
                                    </p:anim>
                                  </p:childTnLst>
                                </p:cTn>
                              </p:par>
                              <p:par>
                                <p:cTn id="45" presetID="28" presetClass="entr" presetSubtype="0" fill="hold" grpId="0" nodeType="withEffect">
                                  <p:stCondLst>
                                    <p:cond delay="0"/>
                                  </p:stCondLst>
                                  <p:childTnLst>
                                    <p:set>
                                      <p:cBhvr>
                                        <p:cTn id="46" dur="1" fill="hold">
                                          <p:stCondLst>
                                            <p:cond delay="0"/>
                                          </p:stCondLst>
                                        </p:cTn>
                                        <p:tgtEl>
                                          <p:spTgt spid="59395">
                                            <p:txEl>
                                              <p:pRg st="9" end="9"/>
                                            </p:txEl>
                                          </p:spTgt>
                                        </p:tgtEl>
                                        <p:attrNameLst>
                                          <p:attrName>style.visibility</p:attrName>
                                        </p:attrNameLst>
                                      </p:cBhvr>
                                      <p:to>
                                        <p:strVal val="visible"/>
                                      </p:to>
                                    </p:set>
                                    <p:anim calcmode="lin" valueType="num">
                                      <p:cBhvr>
                                        <p:cTn id="47" dur="15000" fill="hold"/>
                                        <p:tgtEl>
                                          <p:spTgt spid="59395">
                                            <p:txEl>
                                              <p:pRg st="9" end="9"/>
                                            </p:txEl>
                                          </p:spTgt>
                                        </p:tgtEl>
                                        <p:attrNameLst>
                                          <p:attrName>ppt_x</p:attrName>
                                        </p:attrNameLst>
                                      </p:cBhvr>
                                      <p:tavLst>
                                        <p:tav tm="0">
                                          <p:val>
                                            <p:strVal val="#ppt_x"/>
                                          </p:val>
                                        </p:tav>
                                        <p:tav tm="100000">
                                          <p:val>
                                            <p:strVal val="#ppt_x"/>
                                          </p:val>
                                        </p:tav>
                                      </p:tavLst>
                                    </p:anim>
                                    <p:anim calcmode="lin" valueType="num">
                                      <p:cBhvr>
                                        <p:cTn id="48" dur="15000" fill="hold"/>
                                        <p:tgtEl>
                                          <p:spTgt spid="59395">
                                            <p:txEl>
                                              <p:pRg st="9" end="9"/>
                                            </p:txEl>
                                          </p:spTgt>
                                        </p:tgtEl>
                                        <p:attrNameLst>
                                          <p:attrName>ppt_y</p:attrName>
                                        </p:attrNameLst>
                                      </p:cBhvr>
                                      <p:tavLst>
                                        <p:tav tm="0">
                                          <p:val>
                                            <p:strVal val="#ppt_y+1"/>
                                          </p:val>
                                        </p:tav>
                                        <p:tav tm="100000">
                                          <p:val>
                                            <p:strVal val="#ppt_y-1"/>
                                          </p:val>
                                        </p:tav>
                                      </p:tavLst>
                                    </p:anim>
                                  </p:childTnLst>
                                </p:cTn>
                              </p:par>
                              <p:par>
                                <p:cTn id="49" presetID="28" presetClass="entr" presetSubtype="0" fill="hold" grpId="0" nodeType="withEffect">
                                  <p:stCondLst>
                                    <p:cond delay="0"/>
                                  </p:stCondLst>
                                  <p:childTnLst>
                                    <p:set>
                                      <p:cBhvr>
                                        <p:cTn id="50" dur="1" fill="hold">
                                          <p:stCondLst>
                                            <p:cond delay="0"/>
                                          </p:stCondLst>
                                        </p:cTn>
                                        <p:tgtEl>
                                          <p:spTgt spid="59395">
                                            <p:txEl>
                                              <p:pRg st="10" end="10"/>
                                            </p:txEl>
                                          </p:spTgt>
                                        </p:tgtEl>
                                        <p:attrNameLst>
                                          <p:attrName>style.visibility</p:attrName>
                                        </p:attrNameLst>
                                      </p:cBhvr>
                                      <p:to>
                                        <p:strVal val="visible"/>
                                      </p:to>
                                    </p:set>
                                    <p:anim calcmode="lin" valueType="num">
                                      <p:cBhvr>
                                        <p:cTn id="51" dur="15000" fill="hold"/>
                                        <p:tgtEl>
                                          <p:spTgt spid="59395">
                                            <p:txEl>
                                              <p:pRg st="10" end="10"/>
                                            </p:txEl>
                                          </p:spTgt>
                                        </p:tgtEl>
                                        <p:attrNameLst>
                                          <p:attrName>ppt_x</p:attrName>
                                        </p:attrNameLst>
                                      </p:cBhvr>
                                      <p:tavLst>
                                        <p:tav tm="0">
                                          <p:val>
                                            <p:strVal val="#ppt_x"/>
                                          </p:val>
                                        </p:tav>
                                        <p:tav tm="100000">
                                          <p:val>
                                            <p:strVal val="#ppt_x"/>
                                          </p:val>
                                        </p:tav>
                                      </p:tavLst>
                                    </p:anim>
                                    <p:anim calcmode="lin" valueType="num">
                                      <p:cBhvr>
                                        <p:cTn id="52" dur="15000" fill="hold"/>
                                        <p:tgtEl>
                                          <p:spTgt spid="59395">
                                            <p:txEl>
                                              <p:pRg st="10" end="10"/>
                                            </p:txEl>
                                          </p:spTgt>
                                        </p:tgtEl>
                                        <p:attrNameLst>
                                          <p:attrName>ppt_y</p:attrName>
                                        </p:attrNameLst>
                                      </p:cBhvr>
                                      <p:tavLst>
                                        <p:tav tm="0">
                                          <p:val>
                                            <p:strVal val="#ppt_y+1"/>
                                          </p:val>
                                        </p:tav>
                                        <p:tav tm="100000">
                                          <p:val>
                                            <p:strVal val="#ppt_y-1"/>
                                          </p:val>
                                        </p:tav>
                                      </p:tavLst>
                                    </p:anim>
                                  </p:childTnLst>
                                </p:cTn>
                              </p:par>
                              <p:par>
                                <p:cTn id="53" presetID="28" presetClass="entr" presetSubtype="0" fill="hold" grpId="0" nodeType="withEffect">
                                  <p:stCondLst>
                                    <p:cond delay="0"/>
                                  </p:stCondLst>
                                  <p:childTnLst>
                                    <p:set>
                                      <p:cBhvr>
                                        <p:cTn id="54" dur="1" fill="hold">
                                          <p:stCondLst>
                                            <p:cond delay="0"/>
                                          </p:stCondLst>
                                        </p:cTn>
                                        <p:tgtEl>
                                          <p:spTgt spid="59395">
                                            <p:txEl>
                                              <p:pRg st="11" end="11"/>
                                            </p:txEl>
                                          </p:spTgt>
                                        </p:tgtEl>
                                        <p:attrNameLst>
                                          <p:attrName>style.visibility</p:attrName>
                                        </p:attrNameLst>
                                      </p:cBhvr>
                                      <p:to>
                                        <p:strVal val="visible"/>
                                      </p:to>
                                    </p:set>
                                    <p:anim calcmode="lin" valueType="num">
                                      <p:cBhvr>
                                        <p:cTn id="55" dur="15000" fill="hold"/>
                                        <p:tgtEl>
                                          <p:spTgt spid="59395">
                                            <p:txEl>
                                              <p:pRg st="11" end="11"/>
                                            </p:txEl>
                                          </p:spTgt>
                                        </p:tgtEl>
                                        <p:attrNameLst>
                                          <p:attrName>ppt_x</p:attrName>
                                        </p:attrNameLst>
                                      </p:cBhvr>
                                      <p:tavLst>
                                        <p:tav tm="0">
                                          <p:val>
                                            <p:strVal val="#ppt_x"/>
                                          </p:val>
                                        </p:tav>
                                        <p:tav tm="100000">
                                          <p:val>
                                            <p:strVal val="#ppt_x"/>
                                          </p:val>
                                        </p:tav>
                                      </p:tavLst>
                                    </p:anim>
                                    <p:anim calcmode="lin" valueType="num">
                                      <p:cBhvr>
                                        <p:cTn id="56" dur="15000" fill="hold"/>
                                        <p:tgtEl>
                                          <p:spTgt spid="59395">
                                            <p:txEl>
                                              <p:pRg st="11" end="11"/>
                                            </p:txEl>
                                          </p:spTgt>
                                        </p:tgtEl>
                                        <p:attrNameLst>
                                          <p:attrName>ppt_y</p:attrName>
                                        </p:attrNameLst>
                                      </p:cBhvr>
                                      <p:tavLst>
                                        <p:tav tm="0">
                                          <p:val>
                                            <p:strVal val="#ppt_y+1"/>
                                          </p:val>
                                        </p:tav>
                                        <p:tav tm="100000">
                                          <p:val>
                                            <p:strVal val="#ppt_y-1"/>
                                          </p:val>
                                        </p:tav>
                                      </p:tavLst>
                                    </p:anim>
                                  </p:childTnLst>
                                </p:cTn>
                              </p:par>
                              <p:par>
                                <p:cTn id="57" presetID="28" presetClass="entr" presetSubtype="0" fill="hold" grpId="0" nodeType="withEffect">
                                  <p:stCondLst>
                                    <p:cond delay="0"/>
                                  </p:stCondLst>
                                  <p:childTnLst>
                                    <p:set>
                                      <p:cBhvr>
                                        <p:cTn id="58" dur="1" fill="hold">
                                          <p:stCondLst>
                                            <p:cond delay="0"/>
                                          </p:stCondLst>
                                        </p:cTn>
                                        <p:tgtEl>
                                          <p:spTgt spid="59395">
                                            <p:txEl>
                                              <p:pRg st="12" end="12"/>
                                            </p:txEl>
                                          </p:spTgt>
                                        </p:tgtEl>
                                        <p:attrNameLst>
                                          <p:attrName>style.visibility</p:attrName>
                                        </p:attrNameLst>
                                      </p:cBhvr>
                                      <p:to>
                                        <p:strVal val="visible"/>
                                      </p:to>
                                    </p:set>
                                    <p:anim calcmode="lin" valueType="num">
                                      <p:cBhvr>
                                        <p:cTn id="59" dur="15000" fill="hold"/>
                                        <p:tgtEl>
                                          <p:spTgt spid="59395">
                                            <p:txEl>
                                              <p:pRg st="12" end="12"/>
                                            </p:txEl>
                                          </p:spTgt>
                                        </p:tgtEl>
                                        <p:attrNameLst>
                                          <p:attrName>ppt_x</p:attrName>
                                        </p:attrNameLst>
                                      </p:cBhvr>
                                      <p:tavLst>
                                        <p:tav tm="0">
                                          <p:val>
                                            <p:strVal val="#ppt_x"/>
                                          </p:val>
                                        </p:tav>
                                        <p:tav tm="100000">
                                          <p:val>
                                            <p:strVal val="#ppt_x"/>
                                          </p:val>
                                        </p:tav>
                                      </p:tavLst>
                                    </p:anim>
                                    <p:anim calcmode="lin" valueType="num">
                                      <p:cBhvr>
                                        <p:cTn id="60" dur="15000" fill="hold"/>
                                        <p:tgtEl>
                                          <p:spTgt spid="59395">
                                            <p:txEl>
                                              <p:pRg st="12" end="12"/>
                                            </p:txEl>
                                          </p:spTgt>
                                        </p:tgtEl>
                                        <p:attrNameLst>
                                          <p:attrName>ppt_y</p:attrName>
                                        </p:attrNameLst>
                                      </p:cBhvr>
                                      <p:tavLst>
                                        <p:tav tm="0">
                                          <p:val>
                                            <p:strVal val="#ppt_y+1"/>
                                          </p:val>
                                        </p:tav>
                                        <p:tav tm="100000">
                                          <p:val>
                                            <p:strVal val="#ppt_y-1"/>
                                          </p:val>
                                        </p:tav>
                                      </p:tavLst>
                                    </p:anim>
                                  </p:childTnLst>
                                </p:cTn>
                              </p:par>
                              <p:par>
                                <p:cTn id="61" presetID="28" presetClass="entr" presetSubtype="0" fill="hold" grpId="0" nodeType="withEffect">
                                  <p:stCondLst>
                                    <p:cond delay="0"/>
                                  </p:stCondLst>
                                  <p:childTnLst>
                                    <p:set>
                                      <p:cBhvr>
                                        <p:cTn id="62" dur="1" fill="hold">
                                          <p:stCondLst>
                                            <p:cond delay="0"/>
                                          </p:stCondLst>
                                        </p:cTn>
                                        <p:tgtEl>
                                          <p:spTgt spid="59395">
                                            <p:txEl>
                                              <p:pRg st="13" end="13"/>
                                            </p:txEl>
                                          </p:spTgt>
                                        </p:tgtEl>
                                        <p:attrNameLst>
                                          <p:attrName>style.visibility</p:attrName>
                                        </p:attrNameLst>
                                      </p:cBhvr>
                                      <p:to>
                                        <p:strVal val="visible"/>
                                      </p:to>
                                    </p:set>
                                    <p:anim calcmode="lin" valueType="num">
                                      <p:cBhvr>
                                        <p:cTn id="63" dur="15000" fill="hold"/>
                                        <p:tgtEl>
                                          <p:spTgt spid="59395">
                                            <p:txEl>
                                              <p:pRg st="13" end="13"/>
                                            </p:txEl>
                                          </p:spTgt>
                                        </p:tgtEl>
                                        <p:attrNameLst>
                                          <p:attrName>ppt_x</p:attrName>
                                        </p:attrNameLst>
                                      </p:cBhvr>
                                      <p:tavLst>
                                        <p:tav tm="0">
                                          <p:val>
                                            <p:strVal val="#ppt_x"/>
                                          </p:val>
                                        </p:tav>
                                        <p:tav tm="100000">
                                          <p:val>
                                            <p:strVal val="#ppt_x"/>
                                          </p:val>
                                        </p:tav>
                                      </p:tavLst>
                                    </p:anim>
                                    <p:anim calcmode="lin" valueType="num">
                                      <p:cBhvr>
                                        <p:cTn id="64" dur="15000" fill="hold"/>
                                        <p:tgtEl>
                                          <p:spTgt spid="59395">
                                            <p:txEl>
                                              <p:pRg st="13" end="13"/>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28600"/>
            <a:ext cx="8229600" cy="1371600"/>
          </a:xfrm>
        </p:spPr>
        <p:txBody>
          <a:bodyPr/>
          <a:lstStyle/>
          <a:p>
            <a:r>
              <a:rPr lang="en-US" smtClean="0">
                <a:solidFill>
                  <a:srgbClr val="FF0000"/>
                </a:solidFill>
              </a:rPr>
              <a:t>ADVERSARY</a:t>
            </a:r>
            <a:r>
              <a:rPr lang="en-US" smtClean="0"/>
              <a:t> </a:t>
            </a:r>
            <a:r>
              <a:rPr lang="en-US" smtClean="0">
                <a:solidFill>
                  <a:srgbClr val="FF0000"/>
                </a:solidFill>
              </a:rPr>
              <a:t>SYSTEM </a:t>
            </a:r>
            <a:endParaRPr lang="fr-FR" b="1" smtClean="0">
              <a:solidFill>
                <a:srgbClr val="FF0000"/>
              </a:solidFill>
            </a:endParaRPr>
          </a:p>
        </p:txBody>
      </p:sp>
      <p:sp>
        <p:nvSpPr>
          <p:cNvPr id="8195" name="Rectangle 3"/>
          <p:cNvSpPr>
            <a:spLocks noGrp="1" noChangeArrowheads="1"/>
          </p:cNvSpPr>
          <p:nvPr>
            <p:ph type="body" idx="1"/>
          </p:nvPr>
        </p:nvSpPr>
        <p:spPr>
          <a:xfrm>
            <a:off x="381000" y="1447800"/>
            <a:ext cx="8229600" cy="3886200"/>
          </a:xfrm>
        </p:spPr>
        <p:txBody>
          <a:bodyPr/>
          <a:lstStyle/>
          <a:p>
            <a:endParaRPr lang="fr-FR" smtClean="0"/>
          </a:p>
          <a:p>
            <a:pPr algn="l"/>
            <a:r>
              <a:rPr lang="en-US" smtClean="0"/>
              <a:t>The trial method used in the U.S. and</a:t>
            </a:r>
            <a:r>
              <a:rPr lang="en-US" sz="2800" smtClean="0"/>
              <a:t> some other countries. This system is based on the belief that truth can best be determined by giving opposing parties full opportunity to present and establish their evidence, and to test by cross-examination the evidence presented by their adversaries. All this is done under the established rules of procedure before an impartial judge and/or </a:t>
            </a:r>
            <a:r>
              <a:rPr lang="en-US" smtClean="0"/>
              <a:t>jury</a:t>
            </a:r>
            <a:endParaRPr lang="ar-SA" b="1"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عنوان 1"/>
          <p:cNvSpPr>
            <a:spLocks noGrp="1"/>
          </p:cNvSpPr>
          <p:nvPr>
            <p:ph type="title"/>
          </p:nvPr>
        </p:nvSpPr>
        <p:spPr/>
        <p:txBody>
          <a:bodyPr/>
          <a:lstStyle/>
          <a:p>
            <a:pPr algn="r"/>
            <a:r>
              <a:rPr lang="ar-SA" smtClean="0">
                <a:solidFill>
                  <a:srgbClr val="FF0000"/>
                </a:solidFill>
              </a:rPr>
              <a:t>نظام التنازع</a:t>
            </a:r>
            <a:r>
              <a:rPr lang="fr-FR" smtClean="0"/>
              <a:t/>
            </a:r>
            <a:br>
              <a:rPr lang="fr-FR" smtClean="0"/>
            </a:br>
            <a:endParaRPr lang="fr-FR" smtClean="0"/>
          </a:p>
        </p:txBody>
      </p:sp>
      <p:sp>
        <p:nvSpPr>
          <p:cNvPr id="9219" name="عنصر نائب للمحتوى 2"/>
          <p:cNvSpPr>
            <a:spLocks noGrp="1"/>
          </p:cNvSpPr>
          <p:nvPr>
            <p:ph idx="1"/>
          </p:nvPr>
        </p:nvSpPr>
        <p:spPr/>
        <p:txBody>
          <a:bodyPr/>
          <a:lstStyle/>
          <a:p>
            <a:r>
              <a:rPr lang="ar-SA" smtClean="0"/>
              <a:t>يعتمد هذا النظام على الاعتقاد بأن الحقيقة يمكن تحديدها على أفضل وجه من خلال منح الأطراف المعارضة فرصة كاملة لتقديم وتقديم الأدلة الخاصة بهم ، واختبار من قبل استجواب الأدلة المقدمة من خصومهم. كل هذا يتم بموجب النظام الداخلي المعمول به أمام قاض نزيه و / أو هيئة محلفين.</a:t>
            </a:r>
            <a:endParaRPr lang="fr-FR" smtClean="0"/>
          </a:p>
        </p:txBody>
      </p:sp>
      <p:sp>
        <p:nvSpPr>
          <p:cNvPr id="9220" name="عنصر نائب لرقم الشريحة 3"/>
          <p:cNvSpPr>
            <a:spLocks noGrp="1"/>
          </p:cNvSpPr>
          <p:nvPr>
            <p:ph type="sldNum" sz="quarter" idx="11"/>
          </p:nvPr>
        </p:nvSpPr>
        <p:spPr>
          <a:noFill/>
        </p:spPr>
        <p:txBody>
          <a:bodyPr/>
          <a:lstStyle/>
          <a:p>
            <a:fld id="{383C430B-34A2-49B1-B245-543030930F35}" type="slidenum">
              <a:rPr lang="en-US" smtClean="0"/>
              <a:pPr/>
              <a:t>7</a:t>
            </a:fld>
            <a:endParaRPr lang="fr-FR" smtClean="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عنوان 1"/>
          <p:cNvSpPr>
            <a:spLocks noGrp="1"/>
          </p:cNvSpPr>
          <p:nvPr>
            <p:ph type="title"/>
          </p:nvPr>
        </p:nvSpPr>
        <p:spPr/>
        <p:txBody>
          <a:bodyPr/>
          <a:lstStyle/>
          <a:p>
            <a:r>
              <a:rPr lang="fr-FR" smtClean="0"/>
              <a:t> </a:t>
            </a:r>
            <a:r>
              <a:rPr lang="en-US" smtClean="0">
                <a:solidFill>
                  <a:srgbClr val="FF0000"/>
                </a:solidFill>
              </a:rPr>
              <a:t>HEARSAY</a:t>
            </a:r>
            <a:r>
              <a:rPr lang="en-US" smtClean="0"/>
              <a:t> </a:t>
            </a:r>
            <a:endParaRPr lang="fr-FR" smtClean="0"/>
          </a:p>
        </p:txBody>
      </p:sp>
      <p:sp>
        <p:nvSpPr>
          <p:cNvPr id="10243" name="عنصر نائب للمحتوى 2"/>
          <p:cNvSpPr>
            <a:spLocks noGrp="1"/>
          </p:cNvSpPr>
          <p:nvPr>
            <p:ph idx="1"/>
          </p:nvPr>
        </p:nvSpPr>
        <p:spPr/>
        <p:txBody>
          <a:bodyPr/>
          <a:lstStyle/>
          <a:p>
            <a:pPr algn="l"/>
            <a:r>
              <a:rPr lang="en-US" smtClean="0"/>
              <a:t>Statements by a witness who did not see or hear the incident in question but heard about it from someone else. Hearsay is usually not admissible as evidence in court.</a:t>
            </a:r>
            <a:endParaRPr lang="fr-FR" smtClean="0"/>
          </a:p>
          <a:p>
            <a:pPr algn="l"/>
            <a:endParaRPr lang="fr-FR" smtClean="0"/>
          </a:p>
        </p:txBody>
      </p:sp>
      <p:sp>
        <p:nvSpPr>
          <p:cNvPr id="10244" name="عنصر نائب لرقم الشريحة 3"/>
          <p:cNvSpPr>
            <a:spLocks noGrp="1"/>
          </p:cNvSpPr>
          <p:nvPr>
            <p:ph type="sldNum" sz="quarter" idx="11"/>
          </p:nvPr>
        </p:nvSpPr>
        <p:spPr>
          <a:noFill/>
        </p:spPr>
        <p:txBody>
          <a:bodyPr/>
          <a:lstStyle/>
          <a:p>
            <a:fld id="{D8344A72-14D2-4515-B828-BC2F167B7062}" type="slidenum">
              <a:rPr lang="en-US" smtClean="0"/>
              <a:pPr/>
              <a:t>8</a:t>
            </a:fld>
            <a:endParaRPr lang="fr-FR" smtClean="0"/>
          </a:p>
        </p:txBody>
      </p:sp>
      <p:sp>
        <p:nvSpPr>
          <p:cNvPr id="10245" name="Rectangle 5"/>
          <p:cNvSpPr>
            <a:spLocks noChangeArrowheads="1"/>
          </p:cNvSpPr>
          <p:nvPr/>
        </p:nvSpPr>
        <p:spPr bwMode="auto">
          <a:xfrm>
            <a:off x="0" y="0"/>
            <a:ext cx="9144000" cy="4572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spAutoFit/>
          </a:bodyPr>
          <a:lstStyle/>
          <a:p>
            <a:pPr eaLnBrk="0" hangingPunct="0">
              <a:defRPr/>
            </a:pPr>
            <a:r>
              <a:rPr lang="en-US" sz="1400">
                <a:solidFill>
                  <a:srgbClr val="333A42"/>
                </a:solidFill>
                <a:latin typeface="Arial" pitchFamily="34" charset="0"/>
                <a:ea typeface="Times New Roman" pitchFamily="18" charset="0"/>
                <a:cs typeface="Arial" pitchFamily="34" charset="0"/>
              </a:rPr>
              <a:t>Statements by a witness who did not see or hear the incident in question but heard about it from someone else. Hearsay is usually not admissible as evidence in court.</a:t>
            </a:r>
            <a:endParaRPr lang="en-US">
              <a:latin typeface="Arial" pitchFamily="34" charset="0"/>
              <a:cs typeface="Arial" pitchFamily="34"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p:txBody>
          <a:bodyPr/>
          <a:lstStyle/>
          <a:p>
            <a:pPr algn="r"/>
            <a:r>
              <a:rPr lang="ar-SA" smtClean="0">
                <a:solidFill>
                  <a:srgbClr val="FF0000"/>
                </a:solidFill>
              </a:rPr>
              <a:t>شهادة سماع من الغير </a:t>
            </a:r>
            <a:endParaRPr lang="fr-FR" smtClean="0">
              <a:solidFill>
                <a:srgbClr val="FF0000"/>
              </a:solidFill>
            </a:endParaRPr>
          </a:p>
        </p:txBody>
      </p:sp>
      <p:sp>
        <p:nvSpPr>
          <p:cNvPr id="11267" name="عنصر نائب للمحتوى 2"/>
          <p:cNvSpPr>
            <a:spLocks noGrp="1"/>
          </p:cNvSpPr>
          <p:nvPr>
            <p:ph idx="1"/>
          </p:nvPr>
        </p:nvSpPr>
        <p:spPr/>
        <p:txBody>
          <a:bodyPr/>
          <a:lstStyle/>
          <a:p>
            <a:r>
              <a:rPr lang="ar-SA" smtClean="0"/>
              <a:t>هي تلك الشهادة المأخوذة من الشهود الذين لم يرو و لم يسمعوا الحادثة في سؤال و لكن سمعوا بها من خلال أناس آخرين، و شهادة السماع عادة ما تكون غير قابلة للتقديم كدليل إثبات في المحكمة.</a:t>
            </a:r>
            <a:endParaRPr lang="fr-FR" smtClean="0"/>
          </a:p>
          <a:p>
            <a:endParaRPr lang="fr-FR" smtClean="0"/>
          </a:p>
        </p:txBody>
      </p:sp>
      <p:sp>
        <p:nvSpPr>
          <p:cNvPr id="11268" name="عنصر نائب لرقم الشريحة 3"/>
          <p:cNvSpPr>
            <a:spLocks noGrp="1"/>
          </p:cNvSpPr>
          <p:nvPr>
            <p:ph type="sldNum" sz="quarter" idx="11"/>
          </p:nvPr>
        </p:nvSpPr>
        <p:spPr>
          <a:noFill/>
        </p:spPr>
        <p:txBody>
          <a:bodyPr/>
          <a:lstStyle/>
          <a:p>
            <a:fld id="{EF7D0E16-476E-4443-B0C6-0C56BF47B21D}" type="slidenum">
              <a:rPr lang="en-US" smtClean="0"/>
              <a:pPr/>
              <a:t>9</a:t>
            </a:fld>
            <a:endParaRPr lang="fr-FR"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3033</TotalTime>
  <Words>2597</Words>
  <Application>Microsoft Office PowerPoint</Application>
  <PresentationFormat>Affichage à l'écran (4:3)</PresentationFormat>
  <Paragraphs>317</Paragraphs>
  <Slides>55</Slides>
  <Notes>17</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55</vt:i4>
      </vt:variant>
    </vt:vector>
  </HeadingPairs>
  <TitlesOfParts>
    <vt:vector size="68" baseType="lpstr">
      <vt:lpstr>Arial</vt:lpstr>
      <vt:lpstr>Wingdings</vt:lpstr>
      <vt:lpstr>Arial Black</vt:lpstr>
      <vt:lpstr>Times New Roman</vt:lpstr>
      <vt:lpstr>Old English Text MT</vt:lpstr>
      <vt:lpstr>Andalus</vt:lpstr>
      <vt:lpstr>DecoType Naskh Variants</vt:lpstr>
      <vt:lpstr>Modern No. 20</vt:lpstr>
      <vt:lpstr>Mudir MT</vt:lpstr>
      <vt:lpstr>Monotype Koufi</vt:lpstr>
      <vt:lpstr>Algerian</vt:lpstr>
      <vt:lpstr>Simplified Arabic</vt:lpstr>
      <vt:lpstr>Pixel</vt:lpstr>
      <vt:lpstr>Legal terminology training</vt:lpstr>
      <vt:lpstr>Diapositive 2</vt:lpstr>
      <vt:lpstr>LEGAL DEFINITIONS</vt:lpstr>
      <vt:lpstr>ADJUCATION</vt:lpstr>
      <vt:lpstr>ADOPTION</vt:lpstr>
      <vt:lpstr>ADVERSARY SYSTEM </vt:lpstr>
      <vt:lpstr>نظام التنازع </vt:lpstr>
      <vt:lpstr> HEARSAY </vt:lpstr>
      <vt:lpstr>شهادة سماع من الغير </vt:lpstr>
      <vt:lpstr>HIT AND RUN </vt:lpstr>
      <vt:lpstr>HICHMOTION</vt:lpstr>
      <vt:lpstr>HOLDING CELL </vt:lpstr>
      <vt:lpstr>The five most used legal terms in English</vt:lpstr>
      <vt:lpstr>Introduction</vt:lpstr>
      <vt:lpstr>Introduction</vt:lpstr>
      <vt:lpstr>To sue somebody for damages </vt:lpstr>
      <vt:lpstr>To sue somebody for damages</vt:lpstr>
      <vt:lpstr>Solicitor and Barrister </vt:lpstr>
      <vt:lpstr>Solicitor and Barrister</vt:lpstr>
      <vt:lpstr>To reach a verdict </vt:lpstr>
      <vt:lpstr>To reach a verdict</vt:lpstr>
      <vt:lpstr>The defendant </vt:lpstr>
      <vt:lpstr>The defendant</vt:lpstr>
      <vt:lpstr>Breach of Contract </vt:lpstr>
      <vt:lpstr>Breach of Contract </vt:lpstr>
      <vt:lpstr>Breach of Contract</vt:lpstr>
      <vt:lpstr>الفرع الثاني :  ضرورة تحلي الباحث بنزعة التفكير العلمي</vt:lpstr>
      <vt:lpstr>الفرع الثاني :  ضرورة تحلي الباحث بنزعة التفكير العلمي</vt:lpstr>
      <vt:lpstr>الفرع الثاني :  ضرورة تحلي الباحث بنزعة التفكير العلمي</vt:lpstr>
      <vt:lpstr>الفرع الثاني :  ضرورة تحلي الباحث بنزعة التفكير العلمي</vt:lpstr>
      <vt:lpstr>مخطط مكنة البحث العلمي الفعال</vt:lpstr>
      <vt:lpstr>Diapositive 32</vt:lpstr>
      <vt:lpstr>Diapositive 33</vt:lpstr>
      <vt:lpstr>المبحث الثاني : صفات البحث العلمي السليم </vt:lpstr>
      <vt:lpstr>الفرع الأول :(الأمانة العلمية) </vt:lpstr>
      <vt:lpstr>Diapositive 36</vt:lpstr>
      <vt:lpstr>Diapositive 37</vt:lpstr>
      <vt:lpstr>الفرع الثاني : المواصفات التأصيلية للبحث العلمي  </vt:lpstr>
      <vt:lpstr>الفرع الثاني : المواصفات التأصيلية للبحث العلمي </vt:lpstr>
      <vt:lpstr>Diapositive 40</vt:lpstr>
      <vt:lpstr>الفرع الثاني :  ضرورة تحلي الباحث بنزعة التفكير العلمي</vt:lpstr>
      <vt:lpstr>شكر</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الخاتمة</vt:lpstr>
      <vt:lpstr>متطلبات نجاح الاصلاح الاداري</vt:lpstr>
      <vt:lpstr>قائمة 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الادارة العامة الحديثة كمدخل معاصر للاصلاح الادارى</dc:title>
  <dc:subject>عرض</dc:subject>
  <dc:creator>د.سعد العتيبى</dc:creator>
  <cp:lastModifiedBy>BZ BOOK</cp:lastModifiedBy>
  <cp:revision>441</cp:revision>
  <dcterms:created xsi:type="dcterms:W3CDTF">2007-05-21T15:17:01Z</dcterms:created>
  <dcterms:modified xsi:type="dcterms:W3CDTF">2021-11-08T11:52:46Z</dcterms:modified>
</cp:coreProperties>
</file>