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2" r:id="rId3"/>
    <p:sldId id="257" r:id="rId4"/>
    <p:sldId id="258" r:id="rId5"/>
    <p:sldId id="300" r:id="rId6"/>
    <p:sldId id="301" r:id="rId7"/>
    <p:sldId id="302" r:id="rId8"/>
    <p:sldId id="259" r:id="rId9"/>
    <p:sldId id="260" r:id="rId10"/>
    <p:sldId id="261" r:id="rId11"/>
    <p:sldId id="262" r:id="rId12"/>
    <p:sldId id="330" r:id="rId13"/>
    <p:sldId id="325" r:id="rId14"/>
    <p:sldId id="326" r:id="rId15"/>
    <p:sldId id="327" r:id="rId16"/>
    <p:sldId id="331" r:id="rId17"/>
    <p:sldId id="304" r:id="rId18"/>
    <p:sldId id="324" r:id="rId19"/>
    <p:sldId id="305" r:id="rId20"/>
    <p:sldId id="306" r:id="rId21"/>
    <p:sldId id="307" r:id="rId22"/>
    <p:sldId id="315" r:id="rId23"/>
    <p:sldId id="308" r:id="rId24"/>
    <p:sldId id="316" r:id="rId25"/>
    <p:sldId id="309" r:id="rId26"/>
    <p:sldId id="311" r:id="rId27"/>
    <p:sldId id="312" r:id="rId28"/>
    <p:sldId id="328" r:id="rId29"/>
    <p:sldId id="317" r:id="rId30"/>
    <p:sldId id="313" r:id="rId31"/>
    <p:sldId id="320" r:id="rId32"/>
    <p:sldId id="329" r:id="rId33"/>
    <p:sldId id="321" r:id="rId34"/>
    <p:sldId id="322" r:id="rId35"/>
    <p:sldId id="293" r:id="rId36"/>
    <p:sldId id="289" r:id="rId37"/>
    <p:sldId id="268" r:id="rId38"/>
    <p:sldId id="276" r:id="rId39"/>
    <p:sldId id="290" r:id="rId40"/>
    <p:sldId id="277" r:id="rId41"/>
    <p:sldId id="269" r:id="rId42"/>
    <p:sldId id="281" r:id="rId43"/>
    <p:sldId id="278" r:id="rId44"/>
    <p:sldId id="279" r:id="rId45"/>
    <p:sldId id="270" r:id="rId46"/>
    <p:sldId id="282" r:id="rId47"/>
    <p:sldId id="283" r:id="rId48"/>
    <p:sldId id="284" r:id="rId49"/>
    <p:sldId id="298" r:id="rId50"/>
    <p:sldId id="271" r:id="rId51"/>
    <p:sldId id="285" r:id="rId52"/>
    <p:sldId id="274" r:id="rId53"/>
    <p:sldId id="299" r:id="rId54"/>
    <p:sldId id="332" r:id="rId55"/>
    <p:sldId id="337" r:id="rId56"/>
    <p:sldId id="338" r:id="rId57"/>
    <p:sldId id="339" r:id="rId58"/>
    <p:sldId id="340" r:id="rId59"/>
    <p:sldId id="341" r:id="rId60"/>
    <p:sldId id="353" r:id="rId61"/>
    <p:sldId id="342" r:id="rId62"/>
    <p:sldId id="343" r:id="rId63"/>
    <p:sldId id="344" r:id="rId64"/>
    <p:sldId id="345" r:id="rId65"/>
    <p:sldId id="346" r:id="rId66"/>
    <p:sldId id="347" r:id="rId67"/>
    <p:sldId id="348" r:id="rId68"/>
    <p:sldId id="349" r:id="rId69"/>
    <p:sldId id="350" r:id="rId70"/>
    <p:sldId id="351" r:id="rId71"/>
    <p:sldId id="352" r:id="rId72"/>
    <p:sldId id="354" r:id="rId73"/>
    <p:sldId id="355" r:id="rId7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452583AA-01AF-4E33-8ABB-8017DBD17002}" type="datetimeFigureOut">
              <a:rPr lang="fr-FR" smtClean="0"/>
              <a:pPr/>
              <a:t>24/03/2020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D65C2D-6B30-44E9-96E2-AEC9F47D359F}"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52583AA-01AF-4E33-8ABB-8017DBD17002}" type="datetimeFigureOut">
              <a:rPr lang="fr-FR" smtClean="0"/>
              <a:pPr/>
              <a:t>24/03/2020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D65C2D-6B30-44E9-96E2-AEC9F47D359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52583AA-01AF-4E33-8ABB-8017DBD17002}" type="datetimeFigureOut">
              <a:rPr lang="fr-FR" smtClean="0"/>
              <a:pPr/>
              <a:t>24/03/2020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D65C2D-6B30-44E9-96E2-AEC9F47D359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52583AA-01AF-4E33-8ABB-8017DBD17002}" type="datetimeFigureOut">
              <a:rPr lang="fr-FR" smtClean="0"/>
              <a:pPr/>
              <a:t>24/03/2020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D65C2D-6B30-44E9-96E2-AEC9F47D359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52583AA-01AF-4E33-8ABB-8017DBD17002}" type="datetimeFigureOut">
              <a:rPr lang="fr-FR" smtClean="0"/>
              <a:pPr/>
              <a:t>24/03/2020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D65C2D-6B30-44E9-96E2-AEC9F47D359F}"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52583AA-01AF-4E33-8ABB-8017DBD17002}" type="datetimeFigureOut">
              <a:rPr lang="fr-FR" smtClean="0"/>
              <a:pPr/>
              <a:t>24/03/2020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6D65C2D-6B30-44E9-96E2-AEC9F47D359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52583AA-01AF-4E33-8ABB-8017DBD17002}" type="datetimeFigureOut">
              <a:rPr lang="fr-FR" smtClean="0"/>
              <a:pPr/>
              <a:t>24/03/2020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6D65C2D-6B30-44E9-96E2-AEC9F47D359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452583AA-01AF-4E33-8ABB-8017DBD17002}" type="datetimeFigureOut">
              <a:rPr lang="fr-FR" smtClean="0"/>
              <a:pPr/>
              <a:t>24/03/2020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6D65C2D-6B30-44E9-96E2-AEC9F47D359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52583AA-01AF-4E33-8ABB-8017DBD17002}" type="datetimeFigureOut">
              <a:rPr lang="fr-FR" smtClean="0"/>
              <a:pPr/>
              <a:t>24/03/2020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6D65C2D-6B30-44E9-96E2-AEC9F47D359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52583AA-01AF-4E33-8ABB-8017DBD17002}" type="datetimeFigureOut">
              <a:rPr lang="fr-FR" smtClean="0"/>
              <a:pPr/>
              <a:t>24/03/2020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6D65C2D-6B30-44E9-96E2-AEC9F47D359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52583AA-01AF-4E33-8ABB-8017DBD17002}" type="datetimeFigureOut">
              <a:rPr lang="fr-FR" smtClean="0"/>
              <a:pPr/>
              <a:t>24/03/2020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6D65C2D-6B30-44E9-96E2-AEC9F47D359F}"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2583AA-01AF-4E33-8ABB-8017DBD17002}" type="datetimeFigureOut">
              <a:rPr lang="fr-FR" smtClean="0"/>
              <a:pPr/>
              <a:t>24/03/2020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D65C2D-6B30-44E9-96E2-AEC9F47D359F}"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8" Type="http://schemas.openxmlformats.org/officeDocument/2006/relationships/hyperlink" Target="https://www.genreenaction.net/Rapport-de-formation-analyse-socioeconomique-de.html" TargetMode="External"/><Relationship Id="rId3" Type="http://schemas.openxmlformats.org/officeDocument/2006/relationships/hyperlink" Target="http://www.adequations.org/IMG/article_PDF/article_a1280.pdf" TargetMode="External"/><Relationship Id="rId7" Type="http://schemas.openxmlformats.org/officeDocument/2006/relationships/hyperlink" Target="https://www.genreenaction.net/L-analyse-socio-economique-selon-le-genre-de-la.html" TargetMode="External"/><Relationship Id="rId2" Type="http://schemas.openxmlformats.org/officeDocument/2006/relationships/hyperlink" Target="https://www.un.org/french/womenwatch/followup/beijing5/session/fond.html" TargetMode="External"/><Relationship Id="rId1" Type="http://schemas.openxmlformats.org/officeDocument/2006/relationships/slideLayout" Target="../slideLayouts/slideLayout2.xml"/><Relationship Id="rId6" Type="http://schemas.openxmlformats.org/officeDocument/2006/relationships/hyperlink" Target="https://www.genreenaction.net/Pour-une-pratique-de-l-approche-genre-dans-le.html" TargetMode="External"/><Relationship Id="rId5" Type="http://schemas.openxmlformats.org/officeDocument/2006/relationships/hyperlink" Target="https://www.genreenaction.net/Genre-et-Objectifs-du-Millenaire.html" TargetMode="External"/><Relationship Id="rId4" Type="http://schemas.openxmlformats.org/officeDocument/2006/relationships/hyperlink" Target="https://www.genreenaction.net/COMPRENDRE-LE-CONCEPT-GENRE.html" TargetMode="External"/></Relationships>
</file>

<file path=ppt/slides/_rels/slide73.xml.rels><?xml version="1.0" encoding="UTF-8" standalone="yes"?>
<Relationships xmlns="http://schemas.openxmlformats.org/package/2006/relationships"><Relationship Id="rId2" Type="http://schemas.openxmlformats.org/officeDocument/2006/relationships/hyperlink" Target="http://theses.fr/2009PA10012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Genre et Développement</a:t>
            </a:r>
            <a:endParaRPr lang="fr-FR" dirty="0"/>
          </a:p>
        </p:txBody>
      </p:sp>
      <p:sp>
        <p:nvSpPr>
          <p:cNvPr id="3" name="Sous-titre 2"/>
          <p:cNvSpPr>
            <a:spLocks noGrp="1"/>
          </p:cNvSpPr>
          <p:nvPr>
            <p:ph type="subTitle" idx="1"/>
          </p:nvPr>
        </p:nvSpPr>
        <p:spPr/>
        <p:txBody>
          <a:bodyPr/>
          <a:lstStyle/>
          <a:p>
            <a:r>
              <a:rPr lang="fr-FR" dirty="0" smtClean="0"/>
              <a:t>Cours </a:t>
            </a:r>
          </a:p>
          <a:p>
            <a:r>
              <a:rPr lang="fr-FR" dirty="0" smtClean="0"/>
              <a:t>Mme MEDOUNI </a:t>
            </a:r>
            <a:r>
              <a:rPr lang="fr-FR" dirty="0" err="1" smtClean="0"/>
              <a:t>Yamina</a:t>
            </a:r>
            <a:r>
              <a:rPr lang="fr-FR" dirty="0" smtClean="0"/>
              <a:t>.</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En tant que concept, l’approche Genre analyse les rapports de pouvoirs entre les femmes et les hommes basés sur l’assignation des rôles socialement construits en fonction du sexe.</a:t>
            </a: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dirty="0" smtClean="0"/>
              <a:t>Cette répartition des rôles, des responsabilités, des activités et des ressources entre femmes et hommes est source d’inégalités et limite la liberté des femmes à jouir des droits humains. </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Exemple des femmes rurales et l’accès à certaines ressources comme naturelles comme la terre, l’eau, </a:t>
            </a:r>
          </a:p>
          <a:p>
            <a:r>
              <a:rPr lang="fr-FR" dirty="0" smtClean="0"/>
              <a:t>Les ressources animales;</a:t>
            </a:r>
          </a:p>
          <a:p>
            <a:r>
              <a:rPr lang="fr-FR" dirty="0" smtClean="0"/>
              <a:t>Les ressources économiques. Exemple?</a:t>
            </a:r>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dirty="0" smtClean="0"/>
              <a:t>Dans certains pays, les femmes restent des « mineures juridiques ».  Exemple?</a:t>
            </a:r>
          </a:p>
          <a:p>
            <a:r>
              <a:rPr lang="fr-FR" dirty="0" smtClean="0"/>
              <a:t>Les cadres juridiques instaurant l’égalité des femmes et des hommes existent.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dirty="0" smtClean="0"/>
          </a:p>
          <a:p>
            <a:r>
              <a:rPr lang="fr-FR" dirty="0" smtClean="0"/>
              <a:t>Mais dans la réalité, les femmes ne bénéficient pas forcément des mêmes droits réels et continuent à subir des discriminations liées aux coutumes et aux traditions.</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dirty="0" smtClean="0"/>
              <a:t>Exemples d’une réalité  différente des lois juridiques.</a:t>
            </a:r>
            <a:endParaRPr lang="fr-FR" sz="3600" dirty="0"/>
          </a:p>
        </p:txBody>
      </p:sp>
      <p:sp>
        <p:nvSpPr>
          <p:cNvPr id="3" name="Espace réservé du contenu 2"/>
          <p:cNvSpPr>
            <a:spLocks noGrp="1"/>
          </p:cNvSpPr>
          <p:nvPr>
            <p:ph idx="1"/>
          </p:nvPr>
        </p:nvSpPr>
        <p:spPr/>
        <p:txBody>
          <a:bodyPr/>
          <a:lstStyle/>
          <a:p>
            <a:pPr>
              <a:buNone/>
            </a:pPr>
            <a:r>
              <a:rPr lang="fr-FR" dirty="0" smtClean="0"/>
              <a:t>   </a:t>
            </a:r>
          </a:p>
          <a:p>
            <a:pPr>
              <a:buNone/>
            </a:pPr>
            <a:r>
              <a:rPr lang="fr-FR" dirty="0" smtClean="0"/>
              <a:t>    Elles subissent des inégalités dans l’accès et le contrôle des ressources, par exemple dans l’accès à la terre, ou sur le contrôle du budget familial, dans leur liberté de parole et de mouvement, ainsi que dans leur liberté à faire des choix à toutes les étapes de leur vie.</a:t>
            </a:r>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Pourquoi cette différenciation entre les lois constitutionnelles souvent égalitaires (comme la constitution algérienne? ) et la réalité?</a:t>
            </a: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3725866"/>
          </a:xfrm>
        </p:spPr>
        <p:txBody>
          <a:bodyPr/>
          <a:lstStyle/>
          <a:p>
            <a:r>
              <a:rPr lang="fr-FR" dirty="0" smtClean="0"/>
              <a:t>Chapitre 3: Institutions sociales (IS)</a:t>
            </a: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Dans la vie, nos idées sont profondément influencées par notre famille, la religion, la société, la culture. </a:t>
            </a:r>
          </a:p>
          <a:p>
            <a:endParaRPr lang="fr-FR" dirty="0" smtClean="0"/>
          </a:p>
          <a:p>
            <a:r>
              <a:rPr lang="fr-FR" b="1" i="1" dirty="0" smtClean="0"/>
              <a:t>Mais d’où viennent ces normes sociales qui limitent l’élan des femmes dans leurs activités économiques ?</a:t>
            </a:r>
            <a:endParaRPr lang="fr-FR" dirty="0" smtClean="0"/>
          </a:p>
          <a:p>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Définition </a:t>
            </a:r>
            <a:endParaRPr lang="fr-FR" dirty="0"/>
          </a:p>
        </p:txBody>
      </p:sp>
      <p:sp>
        <p:nvSpPr>
          <p:cNvPr id="3" name="Espace réservé du contenu 2"/>
          <p:cNvSpPr>
            <a:spLocks noGrp="1"/>
          </p:cNvSpPr>
          <p:nvPr>
            <p:ph idx="1"/>
          </p:nvPr>
        </p:nvSpPr>
        <p:spPr/>
        <p:txBody>
          <a:bodyPr>
            <a:normAutofit/>
          </a:bodyPr>
          <a:lstStyle/>
          <a:p>
            <a:pPr>
              <a:buNone/>
            </a:pPr>
            <a:r>
              <a:rPr lang="fr-FR" b="1" dirty="0" smtClean="0"/>
              <a:t>  </a:t>
            </a:r>
            <a:endParaRPr lang="fr-FR" dirty="0" smtClean="0"/>
          </a:p>
          <a:p>
            <a:pPr>
              <a:buNone/>
            </a:pPr>
            <a:r>
              <a:rPr lang="fr-FR" dirty="0" smtClean="0"/>
              <a:t>   Les normes sociales sont les manières d’agir des individus. Elles dictent ce que les individus peuvent ou ne peuvent pas faire. Elles traduisent les valeurs dominantes du groupe social auquel appartient l’individu. Les normes sociales limitent l’élan des femmes dans leurs activités économiques. </a:t>
            </a:r>
          </a:p>
          <a:p>
            <a:endParaRPr lang="fr-FR" dirty="0" smtClean="0"/>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1538" y="714356"/>
            <a:ext cx="6858048" cy="2714644"/>
          </a:xfrm>
        </p:spPr>
        <p:txBody>
          <a:bodyPr/>
          <a:lstStyle/>
          <a:p>
            <a:r>
              <a:rPr lang="fr-FR" dirty="0" smtClean="0"/>
              <a:t>Chapitre 1.</a:t>
            </a:r>
            <a:br>
              <a:rPr lang="fr-FR" dirty="0" smtClean="0"/>
            </a:br>
            <a:r>
              <a:rPr lang="fr-FR" dirty="0" smtClean="0"/>
              <a:t>Définitions</a:t>
            </a: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Nous nous intéresserons à deux institutions sociales, qui expliquent la persistance des normes sociales et des </a:t>
            </a:r>
            <a:r>
              <a:rPr lang="fr-FR" u="sng" dirty="0" smtClean="0"/>
              <a:t>stéréotypes</a:t>
            </a:r>
            <a:r>
              <a:rPr lang="fr-FR" dirty="0" smtClean="0"/>
              <a:t> de genre ancrés dans la société: l’école et les lois. </a:t>
            </a:r>
          </a:p>
          <a:p>
            <a:r>
              <a:rPr lang="fr-FR" dirty="0" smtClean="0">
                <a:solidFill>
                  <a:srgbClr val="00B050"/>
                </a:solidFill>
              </a:rPr>
              <a:t>Les </a:t>
            </a:r>
            <a:r>
              <a:rPr lang="fr-FR" b="1" dirty="0" smtClean="0">
                <a:solidFill>
                  <a:srgbClr val="00B050"/>
                </a:solidFill>
              </a:rPr>
              <a:t>stéréotypes</a:t>
            </a:r>
            <a:r>
              <a:rPr lang="fr-FR" dirty="0" smtClean="0">
                <a:solidFill>
                  <a:srgbClr val="00B050"/>
                </a:solidFill>
              </a:rPr>
              <a:t> mènent aux préjugés et les préjugés aux discriminations : Par </a:t>
            </a:r>
            <a:r>
              <a:rPr lang="fr-FR" b="1" dirty="0" smtClean="0">
                <a:solidFill>
                  <a:srgbClr val="00B050"/>
                </a:solidFill>
              </a:rPr>
              <a:t>exemple</a:t>
            </a:r>
            <a:r>
              <a:rPr lang="fr-FR" dirty="0" smtClean="0">
                <a:solidFill>
                  <a:srgbClr val="00B050"/>
                </a:solidFill>
              </a:rPr>
              <a:t> "les filles sont douces et gentilles" est un </a:t>
            </a:r>
            <a:r>
              <a:rPr lang="fr-FR" b="1" dirty="0" smtClean="0">
                <a:solidFill>
                  <a:srgbClr val="00B050"/>
                </a:solidFill>
              </a:rPr>
              <a:t>stéréotype</a:t>
            </a:r>
            <a:r>
              <a:rPr lang="fr-FR" dirty="0" smtClean="0">
                <a:solidFill>
                  <a:srgbClr val="00B050"/>
                </a:solidFill>
              </a:rPr>
              <a:t>.</a:t>
            </a:r>
          </a:p>
          <a:p>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3.1. L’école : Institution reproductrice des stéréotypes de genre</a:t>
            </a:r>
            <a:endParaRPr lang="fr-FR" dirty="0"/>
          </a:p>
        </p:txBody>
      </p:sp>
      <p:sp>
        <p:nvSpPr>
          <p:cNvPr id="3" name="Espace réservé du contenu 2"/>
          <p:cNvSpPr>
            <a:spLocks noGrp="1"/>
          </p:cNvSpPr>
          <p:nvPr>
            <p:ph idx="1"/>
          </p:nvPr>
        </p:nvSpPr>
        <p:spPr/>
        <p:txBody>
          <a:bodyPr>
            <a:normAutofit/>
          </a:bodyPr>
          <a:lstStyle/>
          <a:p>
            <a:r>
              <a:rPr lang="fr-FR" dirty="0" smtClean="0"/>
              <a:t>L’école est un espace de socialisation important.  Notre construction identitaire y est conditionnée. C’est à l’école, que sont véhiculés les stéréotypes de genre qui sont transmis par les manuels scolaires aux enfants.  </a:t>
            </a:r>
          </a:p>
          <a:p>
            <a:pPr>
              <a:buNone/>
            </a:pPr>
            <a:endParaRPr lang="fr-FR" dirty="0" smtClean="0"/>
          </a:p>
          <a:p>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85000" lnSpcReduction="10000"/>
          </a:bodyPr>
          <a:lstStyle/>
          <a:p>
            <a:r>
              <a:rPr lang="fr-FR" dirty="0" smtClean="0"/>
              <a:t>Une étude faite (en 2009) sur l’ensemble des ouvrages scolaires du cycle primaire montre que, souvent les femmes et les hommes, sont montrés cantonnés dans des fonctions sociales, familiales ou socioprofessionnelles qui leur sont traditionnellement assignées. Les femmes se trouvent souvent dans la sphère domestique, la maison est leur domaine. Elles y font la cuisine, lavent le linge. </a:t>
            </a:r>
          </a:p>
          <a:p>
            <a:r>
              <a:rPr lang="fr-FR" dirty="0" smtClean="0"/>
              <a:t>Les hommes sont dehors et ont un rôle qui incarne la force physique et morale, l'autorité et l'autonomie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dirty="0" smtClean="0"/>
              <a:t>La femme est très peu représentée comme une personne active et salariée : Seulement 4,5% de femmes dans les manuels d’arabe et 12 % de femmes dans les manuels de français sont des femmes salariées. </a:t>
            </a:r>
          </a:p>
          <a:p>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Les femmes et les hommes sont conditionnés par une éducation, qui véhicule des stéréotypes de genre et commence dès le jeune âge. </a:t>
            </a:r>
          </a:p>
          <a:p>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Ce conditionnement est appelé « Habitus » par Bourdieu P (1998). Il le définit comme « Un système de dispositions acquises, incorporées de manière durable, et qui tend à reproduire la logique des conditionnements qui sont à son origine »</a:t>
            </a:r>
          </a:p>
          <a:p>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3.2. Les lois juridiques</a:t>
            </a:r>
            <a:r>
              <a:rPr lang="fr-FR" dirty="0" smtClean="0"/>
              <a:t>.</a:t>
            </a:r>
            <a:endParaRPr lang="fr-FR" dirty="0"/>
          </a:p>
        </p:txBody>
      </p:sp>
      <p:sp>
        <p:nvSpPr>
          <p:cNvPr id="3" name="Espace réservé du contenu 2"/>
          <p:cNvSpPr>
            <a:spLocks noGrp="1"/>
          </p:cNvSpPr>
          <p:nvPr>
            <p:ph idx="1"/>
          </p:nvPr>
        </p:nvSpPr>
        <p:spPr/>
        <p:txBody>
          <a:bodyPr/>
          <a:lstStyle/>
          <a:p>
            <a:pPr algn="ctr">
              <a:buNone/>
            </a:pPr>
            <a:endParaRPr lang="fr-FR" dirty="0" smtClean="0"/>
          </a:p>
          <a:p>
            <a:pPr algn="ctr">
              <a:buNone/>
            </a:pPr>
            <a:endParaRPr lang="fr-FR" dirty="0" smtClean="0"/>
          </a:p>
          <a:p>
            <a:pPr algn="ctr">
              <a:buNone/>
            </a:pPr>
            <a:r>
              <a:rPr lang="fr-FR" dirty="0" smtClean="0"/>
              <a:t>Les lois juridiques formelles peuvent aussi être un ancrage à ces stéréotypes de genre, déjà très présent dans la société.  </a:t>
            </a:r>
          </a:p>
          <a:p>
            <a:pPr>
              <a:buNone/>
            </a:pPr>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3797304"/>
          </a:xfrm>
        </p:spPr>
        <p:txBody>
          <a:bodyPr>
            <a:noAutofit/>
          </a:bodyPr>
          <a:lstStyle/>
          <a:p>
            <a:pPr lvl="1" algn="ctr" rtl="0">
              <a:spcBef>
                <a:spcPct val="0"/>
              </a:spcBef>
            </a:pPr>
            <a:r>
              <a:rPr lang="fr-FR" sz="2400" b="1" dirty="0"/>
              <a:t>Les lois juridiques formelles : Positionnées à deux niveaux</a:t>
            </a:r>
            <a:r>
              <a:rPr lang="fr-FR" sz="2400" dirty="0"/>
              <a:t/>
            </a:r>
            <a:br>
              <a:rPr lang="fr-FR" sz="2400" dirty="0"/>
            </a:br>
            <a:endParaRPr lang="fr-FR"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b="1" dirty="0" smtClean="0"/>
              <a:t>Le</a:t>
            </a:r>
            <a:r>
              <a:rPr lang="fr-FR" b="1" i="1" dirty="0" smtClean="0"/>
              <a:t> </a:t>
            </a:r>
            <a:r>
              <a:rPr lang="fr-FR" b="1" dirty="0" smtClean="0"/>
              <a:t>niveau</a:t>
            </a:r>
            <a:r>
              <a:rPr lang="fr-FR" b="1" i="1" dirty="0" smtClean="0"/>
              <a:t> </a:t>
            </a:r>
            <a:r>
              <a:rPr lang="fr-FR" b="1" dirty="0" smtClean="0"/>
              <a:t>international</a:t>
            </a:r>
            <a:r>
              <a:rPr lang="fr-FR" i="1" dirty="0" smtClean="0"/>
              <a:t>  </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r>
              <a:rPr lang="fr-FR" dirty="0" smtClean="0"/>
              <a:t>L’État algérien a ratifié la principale charte  contre toute forme de discrimination entre les femmes et les hommes : la </a:t>
            </a:r>
            <a:r>
              <a:rPr lang="fr-FR" dirty="0" err="1" smtClean="0"/>
              <a:t>CEDAW</a:t>
            </a:r>
            <a:r>
              <a:rPr lang="fr-FR" dirty="0" smtClean="0"/>
              <a:t> depuis 1996. </a:t>
            </a:r>
          </a:p>
          <a:p>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dirty="0" err="1" smtClean="0"/>
              <a:t>CEDAW</a:t>
            </a:r>
            <a:r>
              <a:rPr lang="fr-FR" dirty="0" smtClean="0"/>
              <a:t> : Convention sur l’élimination de toutes les formes de discrimination à l’égard des femmes. En anglais : Convention on the </a:t>
            </a:r>
            <a:r>
              <a:rPr lang="fr-FR" dirty="0" err="1" smtClean="0"/>
              <a:t>Elimination</a:t>
            </a:r>
            <a:r>
              <a:rPr lang="fr-FR" dirty="0" smtClean="0"/>
              <a:t> of All </a:t>
            </a:r>
            <a:r>
              <a:rPr lang="fr-FR" dirty="0" err="1" smtClean="0"/>
              <a:t>Forms</a:t>
            </a:r>
            <a:r>
              <a:rPr lang="fr-FR" dirty="0" smtClean="0"/>
              <a:t> of Discrimination </a:t>
            </a:r>
            <a:r>
              <a:rPr lang="fr-FR" dirty="0" err="1" smtClean="0"/>
              <a:t>Against</a:t>
            </a:r>
            <a:r>
              <a:rPr lang="fr-FR" dirty="0" smtClean="0"/>
              <a:t> </a:t>
            </a:r>
            <a:r>
              <a:rPr lang="fr-FR" dirty="0" err="1" smtClean="0"/>
              <a:t>Women</a:t>
            </a:r>
            <a:r>
              <a:rPr lang="fr-FR" dirty="0" smtClean="0"/>
              <a:t>, </a:t>
            </a:r>
            <a:r>
              <a:rPr lang="fr-FR" b="1" dirty="0" err="1" smtClean="0"/>
              <a:t>CEDAW</a:t>
            </a:r>
            <a:r>
              <a:rPr lang="fr-FR" dirty="0" smtClean="0"/>
              <a:t>)</a:t>
            </a:r>
          </a:p>
          <a:p>
            <a:pPr>
              <a:buNone/>
            </a:pP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Qu’est ce que le genre? </a:t>
            </a:r>
            <a:endParaRPr lang="fr-FR" dirty="0"/>
          </a:p>
        </p:txBody>
      </p:sp>
      <p:sp>
        <p:nvSpPr>
          <p:cNvPr id="3" name="Espace réservé du contenu 2"/>
          <p:cNvSpPr>
            <a:spLocks noGrp="1"/>
          </p:cNvSpPr>
          <p:nvPr>
            <p:ph idx="1"/>
          </p:nvPr>
        </p:nvSpPr>
        <p:spPr/>
        <p:txBody>
          <a:bodyPr/>
          <a:lstStyle/>
          <a:p>
            <a:r>
              <a:rPr lang="fr-FR" dirty="0" smtClean="0"/>
              <a:t>Le genre est un concept utilisé en sciences </a:t>
            </a:r>
          </a:p>
          <a:p>
            <a:endParaRPr lang="fr-FR" dirty="0" smtClean="0"/>
          </a:p>
          <a:p>
            <a:pPr>
              <a:buNone/>
            </a:pPr>
            <a:r>
              <a:rPr lang="fr-FR" dirty="0" smtClean="0"/>
              <a:t>  sociales pour désigner les différences non</a:t>
            </a:r>
          </a:p>
          <a:p>
            <a:pPr>
              <a:buNone/>
            </a:pPr>
            <a:endParaRPr lang="fr-FR" dirty="0" smtClean="0"/>
          </a:p>
          <a:p>
            <a:pPr>
              <a:buNone/>
            </a:pPr>
            <a:r>
              <a:rPr lang="fr-FR" dirty="0" smtClean="0"/>
              <a:t> biologiques entre les femmes et les hommes.</a:t>
            </a:r>
            <a:endParaRPr lang="fr-F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b="1" dirty="0" smtClean="0"/>
              <a:t>Au</a:t>
            </a:r>
            <a:r>
              <a:rPr lang="fr-FR" b="1" i="1" dirty="0" smtClean="0"/>
              <a:t> </a:t>
            </a:r>
            <a:r>
              <a:rPr lang="fr-FR" b="1" dirty="0" smtClean="0"/>
              <a:t>niveau</a:t>
            </a:r>
            <a:r>
              <a:rPr lang="fr-FR" b="1" i="1" dirty="0" smtClean="0"/>
              <a:t> </a:t>
            </a:r>
            <a:r>
              <a:rPr lang="fr-FR" b="1" dirty="0" smtClean="0"/>
              <a:t>National</a:t>
            </a:r>
            <a:r>
              <a:rPr lang="fr-FR" i="1" dirty="0" smtClean="0"/>
              <a:t> </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a:bodyPr>
          <a:lstStyle/>
          <a:p>
            <a:r>
              <a:rPr lang="fr-FR" dirty="0" smtClean="0"/>
              <a:t>Le pays est doté d’une constitution égalitaire entre les hommes et les femmes: article 32 de la constitution e 2009 et 2016. </a:t>
            </a:r>
            <a:r>
              <a:rPr lang="fr-FR" b="1" dirty="0" smtClean="0"/>
              <a:t> </a:t>
            </a:r>
            <a:endParaRPr lang="fr-FR" dirty="0" smtClean="0"/>
          </a:p>
          <a:p>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dirty="0" smtClean="0">
                <a:solidFill>
                  <a:srgbClr val="FF0000"/>
                </a:solidFill>
              </a:rPr>
              <a:t>Constitution 2009</a:t>
            </a:r>
            <a:r>
              <a:rPr lang="fr-FR" dirty="0" smtClean="0"/>
              <a:t>, article 29: qui stipule (qui dit): - Les citoyens sont égaux devant la loi, sans que puisse prévaloir aucune discrimination pour cause de naissance, de race, de sexe, d'opinion ou de toute autre</a:t>
            </a:r>
          </a:p>
          <a:p>
            <a:pPr>
              <a:buNone/>
            </a:pPr>
            <a:r>
              <a:rPr lang="fr-FR" dirty="0" smtClean="0"/>
              <a:t> condition ou circonstance personnelle ou sociale.</a:t>
            </a:r>
          </a:p>
          <a:p>
            <a:pPr>
              <a:buNone/>
            </a:pPr>
            <a:endParaRPr lang="fr-FR"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solidFill>
                  <a:srgbClr val="FF0000"/>
                </a:solidFill>
              </a:rPr>
              <a:t>Constitution 2016, </a:t>
            </a:r>
            <a:r>
              <a:rPr lang="fr-FR" dirty="0" smtClean="0"/>
              <a:t>article 32. — Les citoyens sont égaux devant la loi, sans que puisse prévaloir aucune discrimination</a:t>
            </a:r>
          </a:p>
          <a:p>
            <a:pPr>
              <a:buNone/>
            </a:pPr>
            <a:r>
              <a:rPr lang="fr-FR" dirty="0" smtClean="0"/>
              <a:t>  pour cause de naissance, de race, de sexe, d'opinion ou de toute autre condition ou circonstance personnelle ou sociale.</a:t>
            </a:r>
          </a:p>
          <a:p>
            <a:endParaRPr lang="fr-F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Au niveau national</a:t>
            </a:r>
            <a:endParaRPr lang="fr-FR" dirty="0"/>
          </a:p>
        </p:txBody>
      </p:sp>
      <p:sp>
        <p:nvSpPr>
          <p:cNvPr id="3" name="Espace réservé du contenu 2"/>
          <p:cNvSpPr>
            <a:spLocks noGrp="1"/>
          </p:cNvSpPr>
          <p:nvPr>
            <p:ph idx="1"/>
          </p:nvPr>
        </p:nvSpPr>
        <p:spPr/>
        <p:txBody>
          <a:bodyPr>
            <a:normAutofit/>
          </a:bodyPr>
          <a:lstStyle/>
          <a:p>
            <a:r>
              <a:rPr lang="fr-FR" dirty="0" smtClean="0">
                <a:solidFill>
                  <a:srgbClr val="FF0000"/>
                </a:solidFill>
              </a:rPr>
              <a:t>Mais dans la famille</a:t>
            </a:r>
            <a:r>
              <a:rPr lang="fr-FR" dirty="0" smtClean="0"/>
              <a:t>, les rapports de sexe sont régis par </a:t>
            </a:r>
            <a:r>
              <a:rPr lang="fr-FR" dirty="0" smtClean="0">
                <a:solidFill>
                  <a:srgbClr val="FF0000"/>
                </a:solidFill>
              </a:rPr>
              <a:t>le code de la famille</a:t>
            </a:r>
            <a:r>
              <a:rPr lang="fr-FR" dirty="0" smtClean="0"/>
              <a:t>, un texte promulgué en 1984 et revu en 2005. </a:t>
            </a:r>
          </a:p>
          <a:p>
            <a:r>
              <a:rPr lang="fr-FR" dirty="0" smtClean="0"/>
              <a:t>Ce texte, est constitué par un ensemble de lois qui gèrent le divorce, le mariage, les droits successoraux dans le domaine privé de la famille.  </a:t>
            </a:r>
          </a:p>
          <a:p>
            <a:endParaRPr lang="fr-F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Malgré certaines avancées dans le nouveau code de la famille de 2005,  ce dernier a maintenu des dispositions très inégalitaires. </a:t>
            </a:r>
          </a:p>
          <a:p>
            <a:r>
              <a:rPr lang="fr-FR" dirty="0" smtClean="0"/>
              <a:t>C’est dans ce contexte social et juridique, peu propice à leur émancipation et au développement de leurs capacités et de leur autonomie, que les femmes algériennes évoluent.  </a:t>
            </a:r>
          </a:p>
          <a:p>
            <a:endParaRPr lang="fr-F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Chapitre 4</a:t>
            </a:r>
            <a:endParaRPr lang="fr-FR" dirty="0"/>
          </a:p>
        </p:txBody>
      </p:sp>
      <p:sp>
        <p:nvSpPr>
          <p:cNvPr id="3" name="Espace réservé du contenu 2"/>
          <p:cNvSpPr>
            <a:spLocks noGrp="1"/>
          </p:cNvSpPr>
          <p:nvPr>
            <p:ph idx="1"/>
          </p:nvPr>
        </p:nvSpPr>
        <p:spPr/>
        <p:txBody>
          <a:bodyPr/>
          <a:lstStyle/>
          <a:p>
            <a:pPr>
              <a:buNone/>
            </a:pPr>
            <a:endParaRPr lang="fr-FR" dirty="0" smtClean="0"/>
          </a:p>
          <a:p>
            <a:r>
              <a:rPr lang="fr-FR" dirty="0" smtClean="0"/>
              <a:t>De l’approche </a:t>
            </a:r>
            <a:r>
              <a:rPr lang="fr-FR" dirty="0" smtClean="0">
                <a:solidFill>
                  <a:srgbClr val="FF0000"/>
                </a:solidFill>
              </a:rPr>
              <a:t>Femmes et Développement et , </a:t>
            </a:r>
          </a:p>
          <a:p>
            <a:pPr>
              <a:buNone/>
            </a:pPr>
            <a:r>
              <a:rPr lang="fr-FR" dirty="0" smtClean="0">
                <a:solidFill>
                  <a:srgbClr val="FF0000"/>
                </a:solidFill>
              </a:rPr>
              <a:t>Femmes dans le Développement  </a:t>
            </a:r>
            <a:r>
              <a:rPr lang="fr-FR" dirty="0" smtClean="0"/>
              <a:t>à </a:t>
            </a:r>
          </a:p>
          <a:p>
            <a:endParaRPr lang="fr-FR" dirty="0" smtClean="0"/>
          </a:p>
          <a:p>
            <a:pPr>
              <a:buNone/>
            </a:pPr>
            <a:r>
              <a:rPr lang="fr-FR" dirty="0" smtClean="0"/>
              <a:t>   l’approche </a:t>
            </a:r>
            <a:r>
              <a:rPr lang="fr-FR" dirty="0" smtClean="0">
                <a:solidFill>
                  <a:srgbClr val="00B050"/>
                </a:solidFill>
              </a:rPr>
              <a:t>Genre et Développement</a:t>
            </a:r>
            <a:r>
              <a:rPr lang="fr-FR" dirty="0" smtClean="0"/>
              <a:t>.</a:t>
            </a:r>
            <a:endParaRPr lang="fr-F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buNone/>
            </a:pPr>
            <a:r>
              <a:rPr lang="fr-FR" b="1" dirty="0" smtClean="0">
                <a:solidFill>
                  <a:srgbClr val="FF0000"/>
                </a:solidFill>
              </a:rPr>
              <a:t>De l’approche « Femmes dans le  développement "</a:t>
            </a:r>
            <a:r>
              <a:rPr lang="fr-FR" b="1" dirty="0" smtClean="0"/>
              <a:t> </a:t>
            </a:r>
          </a:p>
          <a:p>
            <a:pPr>
              <a:buNone/>
            </a:pPr>
            <a:endParaRPr lang="fr-FR" b="1" dirty="0" smtClean="0">
              <a:solidFill>
                <a:srgbClr val="00B050"/>
              </a:solidFill>
            </a:endParaRPr>
          </a:p>
          <a:p>
            <a:pPr>
              <a:buNone/>
            </a:pPr>
            <a:endParaRPr lang="fr-FR" b="1" dirty="0" smtClean="0">
              <a:solidFill>
                <a:srgbClr val="00B050"/>
              </a:solidFill>
            </a:endParaRPr>
          </a:p>
          <a:p>
            <a:pPr>
              <a:buNone/>
            </a:pPr>
            <a:r>
              <a:rPr lang="fr-FR" b="1" dirty="0" smtClean="0">
                <a:solidFill>
                  <a:srgbClr val="00B050"/>
                </a:solidFill>
              </a:rPr>
              <a:t>A  l’approche  « Genre et  développement ».</a:t>
            </a:r>
            <a:endParaRPr lang="fr-FR" b="1" dirty="0">
              <a:solidFill>
                <a:srgbClr val="00B05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
            </a:r>
            <a:br>
              <a:rPr lang="fr-FR" b="1" dirty="0" smtClean="0"/>
            </a:br>
            <a:endParaRPr lang="fr-FR" dirty="0"/>
          </a:p>
        </p:txBody>
      </p:sp>
      <p:sp>
        <p:nvSpPr>
          <p:cNvPr id="3" name="Espace réservé du contenu 2"/>
          <p:cNvSpPr>
            <a:spLocks noGrp="1"/>
          </p:cNvSpPr>
          <p:nvPr>
            <p:ph idx="1"/>
          </p:nvPr>
        </p:nvSpPr>
        <p:spPr/>
        <p:txBody>
          <a:bodyPr>
            <a:normAutofit/>
          </a:bodyPr>
          <a:lstStyle/>
          <a:p>
            <a:r>
              <a:rPr lang="fr-FR" dirty="0" smtClean="0"/>
              <a:t>Dans </a:t>
            </a:r>
            <a:r>
              <a:rPr lang="fr-FR" dirty="0" smtClean="0">
                <a:solidFill>
                  <a:srgbClr val="FF0000"/>
                </a:solidFill>
              </a:rPr>
              <a:t>l’approche « Femmes et développement » </a:t>
            </a:r>
          </a:p>
          <a:p>
            <a:endParaRPr lang="fr-FR" dirty="0" smtClean="0">
              <a:solidFill>
                <a:srgbClr val="FF0000"/>
              </a:solidFill>
            </a:endParaRPr>
          </a:p>
          <a:p>
            <a:pPr>
              <a:buNone/>
            </a:pPr>
            <a:r>
              <a:rPr lang="fr-FR" dirty="0" smtClean="0"/>
              <a:t>Les </a:t>
            </a:r>
            <a:r>
              <a:rPr lang="fr-FR" i="1" dirty="0" smtClean="0"/>
              <a:t>besoins des femmes</a:t>
            </a:r>
            <a:r>
              <a:rPr lang="fr-FR" dirty="0" smtClean="0"/>
              <a:t> ont été ciblés, avec pour objectif d’améliorer leur situation économique, alimentaire, sanitaire, etc. </a:t>
            </a:r>
            <a:endParaRPr lang="fr-F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Que s’est-il passé?</a:t>
            </a:r>
            <a:endParaRPr lang="fr-FR" dirty="0">
              <a:solidFill>
                <a:srgbClr val="FF0000"/>
              </a:solidFill>
            </a:endParaRPr>
          </a:p>
        </p:txBody>
      </p:sp>
      <p:sp>
        <p:nvSpPr>
          <p:cNvPr id="3" name="Espace réservé du contenu 2"/>
          <p:cNvSpPr>
            <a:spLocks noGrp="1"/>
          </p:cNvSpPr>
          <p:nvPr>
            <p:ph idx="1"/>
          </p:nvPr>
        </p:nvSpPr>
        <p:spPr/>
        <p:txBody>
          <a:bodyPr>
            <a:normAutofit/>
          </a:bodyPr>
          <a:lstStyle/>
          <a:p>
            <a:endParaRPr lang="fr-FR" dirty="0" smtClean="0"/>
          </a:p>
          <a:p>
            <a:r>
              <a:rPr lang="fr-FR" dirty="0" smtClean="0"/>
              <a:t>Les évaluations de cette approche ont montré que ces actions avaient souvent eu de </a:t>
            </a:r>
            <a:r>
              <a:rPr lang="fr-FR" dirty="0" smtClean="0">
                <a:solidFill>
                  <a:srgbClr val="FF0000"/>
                </a:solidFill>
              </a:rPr>
              <a:t>mauvais effets</a:t>
            </a:r>
            <a:r>
              <a:rPr lang="fr-FR" dirty="0" smtClean="0"/>
              <a:t>, en installant les femmes au </a:t>
            </a:r>
          </a:p>
          <a:p>
            <a:endParaRPr lang="fr-FR" dirty="0" smtClean="0"/>
          </a:p>
          <a:p>
            <a:pPr>
              <a:buNone/>
            </a:pPr>
            <a:r>
              <a:rPr lang="fr-FR" dirty="0" smtClean="0"/>
              <a:t>   rang de </a:t>
            </a:r>
            <a:r>
              <a:rPr lang="fr-FR" i="1" dirty="0" smtClean="0">
                <a:solidFill>
                  <a:srgbClr val="FF0000"/>
                </a:solidFill>
              </a:rPr>
              <a:t>bénéficiaires</a:t>
            </a:r>
            <a:r>
              <a:rPr lang="fr-FR" dirty="0" smtClean="0"/>
              <a:t>, </a:t>
            </a:r>
            <a:endParaRPr lang="fr-F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dirty="0" smtClean="0"/>
          </a:p>
          <a:p>
            <a:r>
              <a:rPr lang="fr-FR" dirty="0" smtClean="0"/>
              <a:t>En gardant aussi </a:t>
            </a:r>
            <a:r>
              <a:rPr lang="fr-FR" dirty="0" smtClean="0">
                <a:solidFill>
                  <a:srgbClr val="FF0000"/>
                </a:solidFill>
              </a:rPr>
              <a:t>une vision stéréotypée </a:t>
            </a:r>
            <a:r>
              <a:rPr lang="fr-FR" dirty="0" smtClean="0"/>
              <a:t>du rôle des femmes (projets de santé, éducation des jeunes enfants, nutrition) </a:t>
            </a:r>
          </a:p>
          <a:p>
            <a:pPr>
              <a:buNone/>
            </a:pPr>
            <a:r>
              <a:rPr lang="fr-FR" dirty="0" smtClean="0"/>
              <a:t> et sans prendre en compte </a:t>
            </a:r>
            <a:r>
              <a:rPr lang="fr-FR" dirty="0" smtClean="0">
                <a:solidFill>
                  <a:srgbClr val="FF0000"/>
                </a:solidFill>
              </a:rPr>
              <a:t>les inégalités initiales</a:t>
            </a:r>
            <a:r>
              <a:rPr lang="fr-FR" dirty="0" smtClean="0"/>
              <a:t> avec les hommes liées à leur subordination.</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439850"/>
          </a:xfrm>
        </p:spPr>
        <p:txBody>
          <a:bodyPr>
            <a:normAutofit fontScale="90000"/>
          </a:bodyPr>
          <a:lstStyle/>
          <a:p>
            <a:r>
              <a:rPr lang="fr-FR" dirty="0" smtClean="0"/>
              <a:t/>
            </a:r>
            <a:br>
              <a:rPr lang="fr-FR" dirty="0" smtClean="0"/>
            </a:br>
            <a:r>
              <a:rPr lang="fr-FR" dirty="0" smtClean="0"/>
              <a:t>Le "genre", les "études de genre", "l’approche de genre"</a:t>
            </a:r>
            <a:endParaRPr lang="fr-FR" dirty="0"/>
          </a:p>
        </p:txBody>
      </p:sp>
      <p:sp>
        <p:nvSpPr>
          <p:cNvPr id="3" name="Espace réservé du contenu 2"/>
          <p:cNvSpPr>
            <a:spLocks noGrp="1"/>
          </p:cNvSpPr>
          <p:nvPr>
            <p:ph idx="1"/>
          </p:nvPr>
        </p:nvSpPr>
        <p:spPr>
          <a:xfrm>
            <a:off x="457200" y="1928802"/>
            <a:ext cx="8229600" cy="4197361"/>
          </a:xfrm>
        </p:spPr>
        <p:txBody>
          <a:bodyPr>
            <a:normAutofit lnSpcReduction="10000"/>
          </a:bodyPr>
          <a:lstStyle/>
          <a:p>
            <a:endParaRPr lang="fr-FR" dirty="0" smtClean="0"/>
          </a:p>
          <a:p>
            <a:r>
              <a:rPr lang="fr-FR" dirty="0" smtClean="0"/>
              <a:t>Le genre est issu de l’anglais "</a:t>
            </a:r>
            <a:r>
              <a:rPr lang="fr-FR" dirty="0" err="1" smtClean="0"/>
              <a:t>Gender</a:t>
            </a:r>
            <a:r>
              <a:rPr lang="fr-FR" dirty="0" smtClean="0"/>
              <a:t> » ;</a:t>
            </a:r>
          </a:p>
          <a:p>
            <a:r>
              <a:rPr lang="fr-FR" dirty="0" smtClean="0"/>
              <a:t>Le genre est un concept sociologique désignant les "rapports sociaux de sexe", </a:t>
            </a:r>
          </a:p>
          <a:p>
            <a:r>
              <a:rPr lang="fr-FR" dirty="0" smtClean="0"/>
              <a:t>Et l’analyse des statuts sociaux, des rôle sociaux, des relations entre les hommes et les femmes. </a:t>
            </a:r>
            <a:br>
              <a:rPr lang="fr-FR" dirty="0" smtClean="0"/>
            </a:br>
            <a:endParaRPr lang="fr-F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Les </a:t>
            </a:r>
            <a:r>
              <a:rPr lang="fr-FR" i="1" dirty="0" smtClean="0"/>
              <a:t>projets femmes</a:t>
            </a:r>
            <a:r>
              <a:rPr lang="fr-FR" dirty="0" smtClean="0"/>
              <a:t> se sont superposés </a:t>
            </a:r>
          </a:p>
          <a:p>
            <a:endParaRPr lang="fr-FR" dirty="0" smtClean="0"/>
          </a:p>
          <a:p>
            <a:pPr>
              <a:buNone/>
            </a:pPr>
            <a:r>
              <a:rPr lang="fr-FR" dirty="0" smtClean="0"/>
              <a:t>  les uns aux autres, contribuant à marginaliser </a:t>
            </a:r>
          </a:p>
          <a:p>
            <a:endParaRPr lang="fr-FR" dirty="0" smtClean="0"/>
          </a:p>
          <a:p>
            <a:pPr>
              <a:buNone/>
            </a:pPr>
            <a:r>
              <a:rPr lang="fr-FR" dirty="0" smtClean="0"/>
              <a:t>  la place des femmes dans le développement.</a:t>
            </a:r>
            <a:endParaRPr lang="fr-F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buFont typeface="Wingdings" pitchFamily="2" charset="2"/>
              <a:buChar char="§"/>
            </a:pPr>
            <a:r>
              <a:rPr lang="fr-FR" dirty="0" smtClean="0"/>
              <a:t>Le mot d’ordre a été </a:t>
            </a:r>
            <a:r>
              <a:rPr lang="fr-FR" i="1" dirty="0" smtClean="0">
                <a:solidFill>
                  <a:srgbClr val="FF0000"/>
                </a:solidFill>
              </a:rPr>
              <a:t>d’intégrer les femmes </a:t>
            </a:r>
            <a:r>
              <a:rPr lang="fr-FR" i="1" dirty="0" smtClean="0">
                <a:solidFill>
                  <a:srgbClr val="00B050"/>
                </a:solidFill>
              </a:rPr>
              <a:t>au processus de développement</a:t>
            </a:r>
            <a:r>
              <a:rPr lang="fr-FR" dirty="0" smtClean="0"/>
              <a:t>. </a:t>
            </a:r>
          </a:p>
          <a:p>
            <a:endParaRPr lang="fr-FR" dirty="0" smtClean="0"/>
          </a:p>
          <a:p>
            <a:pPr>
              <a:buFont typeface="Wingdings" pitchFamily="2" charset="2"/>
              <a:buChar char="§"/>
            </a:pPr>
            <a:r>
              <a:rPr lang="fr-FR" dirty="0" smtClean="0"/>
              <a:t> Mais les impacts de la mondialisation économique, notamment à partir de la crise de la dette dans les années 80, puis de la libéralisation des échanges dans les années 90, </a:t>
            </a:r>
            <a:endParaRPr lang="fr-F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ont conduit à s’interroger sur le renforcement des inégalités au sein même du développement, et finalement sur la nature du développement et de ses finalités.</a:t>
            </a:r>
            <a:endParaRPr lang="fr-F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dirty="0" smtClean="0"/>
              <a:t>Ainsi, des programmes d’ajustement structurel ont aggravé la charge de travail de femmes, en reportant sur elles des carences dues aux restrictions budgétaires affectant des services sociaux. </a:t>
            </a:r>
            <a:endParaRPr lang="fr-F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Les structures familiales ont évolué, en fonction notamment des migrations. Des femmes ont acquis plus d’autonomie, mais ont également dû affronter des phénomènes de violences liées à la perte d’emploi des hommes.</a:t>
            </a:r>
            <a:endParaRPr lang="fr-F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dirty="0" smtClean="0"/>
              <a:t>Dans les années 90, le développement durable visant à concilier les composantes écologiques, sociales, économiques, culturelles du développement, a mis l’accent sur la participation des acteurs et actrices du développement et l’égalité des femmes et des hommes. </a:t>
            </a:r>
            <a:endParaRPr lang="fr-F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t>Apparition de </a:t>
            </a:r>
            <a:r>
              <a:rPr lang="fr-FR" sz="4000" dirty="0" smtClean="0">
                <a:solidFill>
                  <a:srgbClr val="00B050"/>
                </a:solidFill>
              </a:rPr>
              <a:t>l’approche genre</a:t>
            </a:r>
            <a:endParaRPr lang="fr-FR" sz="4000" dirty="0">
              <a:solidFill>
                <a:srgbClr val="00B050"/>
              </a:solidFill>
            </a:endParaRPr>
          </a:p>
        </p:txBody>
      </p:sp>
      <p:sp>
        <p:nvSpPr>
          <p:cNvPr id="3" name="Espace réservé du contenu 2"/>
          <p:cNvSpPr>
            <a:spLocks noGrp="1"/>
          </p:cNvSpPr>
          <p:nvPr>
            <p:ph idx="1"/>
          </p:nvPr>
        </p:nvSpPr>
        <p:spPr/>
        <p:txBody>
          <a:bodyPr>
            <a:normAutofit/>
          </a:bodyPr>
          <a:lstStyle/>
          <a:p>
            <a:endParaRPr lang="fr-FR" dirty="0" smtClean="0"/>
          </a:p>
          <a:p>
            <a:pPr>
              <a:buNone/>
            </a:pPr>
            <a:r>
              <a:rPr lang="fr-FR" dirty="0" smtClean="0"/>
              <a:t>   En 1995, les Nations Unis organisent une conférence des femmes à Pékin  (où se trouve Pékin? </a:t>
            </a:r>
            <a:r>
              <a:rPr lang="fr-FR" dirty="0" smtClean="0">
                <a:solidFill>
                  <a:srgbClr val="FF0000"/>
                </a:solidFill>
              </a:rPr>
              <a:t>En Chine</a:t>
            </a:r>
            <a:r>
              <a:rPr lang="fr-FR" dirty="0" smtClean="0"/>
              <a:t>): 189 pays ont participé à cette conférence y compris l’Algérie.</a:t>
            </a:r>
          </a:p>
          <a:p>
            <a:endParaRPr lang="fr-FR" dirty="0" smtClean="0"/>
          </a:p>
          <a:p>
            <a:pPr>
              <a:buNone/>
            </a:pPr>
            <a:r>
              <a:rPr lang="fr-FR" dirty="0" smtClean="0"/>
              <a:t>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dirty="0" smtClean="0"/>
          </a:p>
          <a:p>
            <a:r>
              <a:rPr lang="fr-FR" dirty="0" smtClean="0"/>
              <a:t>L’objectif est de répondre aux besoins spécifiques et différents de chaque sexe </a:t>
            </a:r>
            <a:r>
              <a:rPr lang="fr-FR" dirty="0" smtClean="0">
                <a:solidFill>
                  <a:srgbClr val="FF0000"/>
                </a:solidFill>
              </a:rPr>
              <a:t>(hommes et femmes),</a:t>
            </a:r>
            <a:r>
              <a:rPr lang="fr-FR" dirty="0" smtClean="0"/>
              <a:t> en visant une autonomisation (</a:t>
            </a:r>
            <a:r>
              <a:rPr lang="fr-FR" i="1" dirty="0" smtClean="0"/>
              <a:t>empowerment</a:t>
            </a:r>
            <a:r>
              <a:rPr lang="fr-FR" dirty="0" smtClean="0"/>
              <a:t>) des femmes et en prenant en compte à la fois les inégalités familiales et sociales.</a:t>
            </a:r>
          </a:p>
          <a:p>
            <a:endParaRPr lang="fr-F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b="1" dirty="0" smtClean="0"/>
              <a:t>La Conférence mondiale sur les femmes (Pékin, 1995) </a:t>
            </a:r>
          </a:p>
          <a:p>
            <a:r>
              <a:rPr lang="fr-FR" dirty="0" smtClean="0"/>
              <a:t>Cette quatrième Conférence mondiale sur les femmes, a élaboré un nouveau programme d’action afin de réaliser ou d’approfondir les objectifs fixés depuis les trois autres conférences (1975: </a:t>
            </a:r>
            <a:r>
              <a:rPr lang="fr-FR" dirty="0" smtClean="0">
                <a:solidFill>
                  <a:srgbClr val="FF0000"/>
                </a:solidFill>
              </a:rPr>
              <a:t>Mexico</a:t>
            </a:r>
            <a:r>
              <a:rPr lang="fr-FR" dirty="0" smtClean="0"/>
              <a:t>, 1980: </a:t>
            </a:r>
            <a:r>
              <a:rPr lang="fr-FR" dirty="0" smtClean="0">
                <a:solidFill>
                  <a:srgbClr val="FF0000"/>
                </a:solidFill>
              </a:rPr>
              <a:t>Copenhague </a:t>
            </a:r>
            <a:r>
              <a:rPr lang="fr-FR" dirty="0" smtClean="0"/>
              <a:t>, 1985: </a:t>
            </a:r>
            <a:r>
              <a:rPr lang="fr-FR" dirty="0" smtClean="0">
                <a:solidFill>
                  <a:srgbClr val="FF0000"/>
                </a:solidFill>
              </a:rPr>
              <a:t>Nairobi</a:t>
            </a:r>
            <a:r>
              <a:rPr lang="fr-FR" dirty="0" smtClean="0"/>
              <a:t> et 1995: </a:t>
            </a:r>
            <a:r>
              <a:rPr lang="fr-FR" dirty="0" smtClean="0">
                <a:solidFill>
                  <a:srgbClr val="FF0000"/>
                </a:solidFill>
              </a:rPr>
              <a:t>Pékin</a:t>
            </a:r>
            <a:r>
              <a:rPr lang="fr-FR" dirty="0" smtClean="0"/>
              <a:t>). </a:t>
            </a:r>
            <a:endParaRPr lang="fr-F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dirty="0" smtClean="0"/>
          </a:p>
          <a:p>
            <a:r>
              <a:rPr lang="fr-FR" dirty="0" smtClean="0"/>
              <a:t>Une importante mobilisation de certains gouvernements et des organisations de la société civile a permis des acquis essentiels.</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Qu’est ce que le développement? </a:t>
            </a:r>
            <a:endParaRPr lang="fr-FR" dirty="0"/>
          </a:p>
        </p:txBody>
      </p:sp>
      <p:sp>
        <p:nvSpPr>
          <p:cNvPr id="3" name="Espace réservé du contenu 2"/>
          <p:cNvSpPr>
            <a:spLocks noGrp="1"/>
          </p:cNvSpPr>
          <p:nvPr>
            <p:ph idx="1"/>
          </p:nvPr>
        </p:nvSpPr>
        <p:spPr/>
        <p:txBody>
          <a:bodyPr>
            <a:normAutofit/>
          </a:bodyPr>
          <a:lstStyle/>
          <a:p>
            <a:r>
              <a:rPr lang="fr-CA" dirty="0" smtClean="0"/>
              <a:t>Le développement doit être </a:t>
            </a:r>
            <a:r>
              <a:rPr lang="fr-CA" b="1" dirty="0" smtClean="0"/>
              <a:t>un processus économique, social et culturel</a:t>
            </a:r>
            <a:r>
              <a:rPr lang="fr-CA" dirty="0" smtClean="0"/>
              <a:t> par lequel les besoins humains sont satisfaits par le biais d</a:t>
            </a:r>
            <a:r>
              <a:rPr lang="fr-CA" b="1" dirty="0" smtClean="0"/>
              <a:t>’un accès plus large au pouvoir économique et politique</a:t>
            </a:r>
            <a:r>
              <a:rPr lang="fr-CA" dirty="0" smtClean="0"/>
              <a:t>; ce processus doit permettre une société où les êtres humains sont libres de toute domination; </a:t>
            </a:r>
            <a:endParaRPr lang="fr-F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Cette approche genre conduit à </a:t>
            </a:r>
            <a:r>
              <a:rPr lang="fr-FR" dirty="0" smtClean="0">
                <a:solidFill>
                  <a:srgbClr val="00B050"/>
                </a:solidFill>
              </a:rPr>
              <a:t>identifier des rapports de pouvoir,</a:t>
            </a:r>
            <a:r>
              <a:rPr lang="fr-FR" dirty="0" smtClean="0"/>
              <a:t> à questionner des institutions et des pratiques. </a:t>
            </a:r>
          </a:p>
          <a:p>
            <a:endParaRPr lang="fr-FR" dirty="0" smtClean="0"/>
          </a:p>
          <a:p>
            <a:pPr>
              <a:buNone/>
            </a:pPr>
            <a:r>
              <a:rPr lang="fr-FR" dirty="0" smtClean="0"/>
              <a:t>C’est quoi les institutions? Exemple? Voir chapitre 3. </a:t>
            </a:r>
            <a:r>
              <a:rPr lang="fr-FR" dirty="0" smtClean="0">
                <a:solidFill>
                  <a:srgbClr val="FF0000"/>
                </a:solidFill>
              </a:rPr>
              <a:t>École et lois</a:t>
            </a:r>
            <a:r>
              <a:rPr lang="fr-FR" dirty="0" smtClean="0"/>
              <a:t>.</a:t>
            </a:r>
          </a:p>
          <a:p>
            <a:pPr>
              <a:buNone/>
            </a:pPr>
            <a:r>
              <a:rPr lang="fr-FR" dirty="0" smtClean="0"/>
              <a:t>C’est quoi les pratiques? Exemple? </a:t>
            </a:r>
            <a:r>
              <a:rPr lang="fr-FR" dirty="0" smtClean="0">
                <a:solidFill>
                  <a:srgbClr val="FF0000"/>
                </a:solidFill>
              </a:rPr>
              <a:t>Normes sociales.</a:t>
            </a:r>
            <a:endParaRPr lang="fr-FR" dirty="0">
              <a:solidFill>
                <a:srgbClr val="FF0000"/>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solidFill>
                  <a:srgbClr val="00B050"/>
                </a:solidFill>
              </a:rPr>
              <a:t>L’approche genre</a:t>
            </a:r>
            <a:r>
              <a:rPr lang="fr-FR" dirty="0" smtClean="0"/>
              <a:t> est plus complexe,  elle est aussi plus efficace à moyen et long terme;</a:t>
            </a:r>
          </a:p>
          <a:p>
            <a:endParaRPr lang="fr-FR" dirty="0" smtClean="0"/>
          </a:p>
          <a:p>
            <a:r>
              <a:rPr lang="fr-FR" dirty="0" smtClean="0"/>
              <a:t>En effet c’est souvent une combinaison entre manque de participation et prise en compte insuffisante des </a:t>
            </a:r>
            <a:r>
              <a:rPr lang="fr-FR" dirty="0" smtClean="0">
                <a:solidFill>
                  <a:srgbClr val="00B050"/>
                </a:solidFill>
              </a:rPr>
              <a:t>rapports sociaux entre sexes</a:t>
            </a:r>
            <a:r>
              <a:rPr lang="fr-FR" dirty="0" smtClean="0"/>
              <a:t> qui fait échouer les projets.</a:t>
            </a:r>
            <a:endParaRPr lang="fr-F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571480"/>
          <a:ext cx="8229600" cy="5377800"/>
        </p:xfrm>
        <a:graphic>
          <a:graphicData uri="http://schemas.openxmlformats.org/drawingml/2006/table">
            <a:tbl>
              <a:tblPr firstRow="1" bandRow="1">
                <a:tableStyleId>{5C22544A-7EE6-4342-B048-85BDC9FD1C3A}</a:tableStyleId>
              </a:tblPr>
              <a:tblGrid>
                <a:gridCol w="1685908"/>
                <a:gridCol w="2928958"/>
                <a:gridCol w="3614734"/>
              </a:tblGrid>
              <a:tr h="974235">
                <a:tc>
                  <a:txBody>
                    <a:bodyPr/>
                    <a:lstStyle/>
                    <a:p>
                      <a:endParaRPr lang="fr-FR" dirty="0"/>
                    </a:p>
                  </a:txBody>
                  <a:tcPr/>
                </a:tc>
                <a:tc>
                  <a:txBody>
                    <a:bodyPr/>
                    <a:lstStyle/>
                    <a:p>
                      <a:r>
                        <a:rPr lang="fr-FR" dirty="0" smtClean="0"/>
                        <a:t>Femmes et DVP</a:t>
                      </a:r>
                      <a:endParaRPr lang="fr-FR" dirty="0"/>
                    </a:p>
                  </a:txBody>
                  <a:tcPr/>
                </a:tc>
                <a:tc>
                  <a:txBody>
                    <a:bodyPr/>
                    <a:lstStyle/>
                    <a:p>
                      <a:r>
                        <a:rPr lang="fr-FR" dirty="0" smtClean="0"/>
                        <a:t>Genre et DVP</a:t>
                      </a:r>
                      <a:endParaRPr lang="fr-FR" dirty="0"/>
                    </a:p>
                  </a:txBody>
                  <a:tcPr/>
                </a:tc>
              </a:tr>
              <a:tr h="1091141">
                <a:tc>
                  <a:txBody>
                    <a:bodyPr/>
                    <a:lstStyle/>
                    <a:p>
                      <a:r>
                        <a:rPr lang="fr-FR" dirty="0" smtClean="0"/>
                        <a:t>Le centre d’attention</a:t>
                      </a:r>
                      <a:endParaRPr lang="fr-FR" dirty="0"/>
                    </a:p>
                  </a:txBody>
                  <a:tcPr/>
                </a:tc>
                <a:tc>
                  <a:txBody>
                    <a:bodyPr/>
                    <a:lstStyle/>
                    <a:p>
                      <a:r>
                        <a:rPr lang="fr-FR" dirty="0" smtClean="0"/>
                        <a:t>Les </a:t>
                      </a:r>
                      <a:r>
                        <a:rPr lang="fr-FR" dirty="0" smtClean="0">
                          <a:solidFill>
                            <a:srgbClr val="FF0000"/>
                          </a:solidFill>
                        </a:rPr>
                        <a:t>femmes </a:t>
                      </a:r>
                      <a:endParaRPr lang="fr-FR" dirty="0">
                        <a:solidFill>
                          <a:srgbClr val="FF0000"/>
                        </a:solidFill>
                      </a:endParaRPr>
                    </a:p>
                  </a:txBody>
                  <a:tcPr/>
                </a:tc>
                <a:tc>
                  <a:txBody>
                    <a:bodyPr/>
                    <a:lstStyle/>
                    <a:p>
                      <a:r>
                        <a:rPr lang="fr-FR" dirty="0" smtClean="0"/>
                        <a:t>Les relations entre </a:t>
                      </a:r>
                      <a:r>
                        <a:rPr lang="fr-FR" dirty="0" smtClean="0">
                          <a:solidFill>
                            <a:srgbClr val="00B050"/>
                          </a:solidFill>
                        </a:rPr>
                        <a:t>les femmes et les hommes.</a:t>
                      </a:r>
                      <a:endParaRPr lang="fr-FR" dirty="0">
                        <a:solidFill>
                          <a:srgbClr val="00B050"/>
                        </a:solidFill>
                      </a:endParaRPr>
                    </a:p>
                  </a:txBody>
                  <a:tcPr/>
                </a:tc>
              </a:tr>
              <a:tr h="1558772">
                <a:tc>
                  <a:txBody>
                    <a:bodyPr/>
                    <a:lstStyle/>
                    <a:p>
                      <a:r>
                        <a:rPr lang="fr-FR" dirty="0" smtClean="0"/>
                        <a:t>Le </a:t>
                      </a:r>
                      <a:r>
                        <a:rPr lang="fr-FR" dirty="0" err="1" smtClean="0"/>
                        <a:t>pb</a:t>
                      </a:r>
                      <a:r>
                        <a:rPr lang="fr-FR" dirty="0" smtClean="0"/>
                        <a:t> de départ  </a:t>
                      </a:r>
                      <a:endParaRPr lang="fr-FR" dirty="0"/>
                    </a:p>
                  </a:txBody>
                  <a:tcPr/>
                </a:tc>
                <a:tc>
                  <a:txBody>
                    <a:bodyPr/>
                    <a:lstStyle/>
                    <a:p>
                      <a:r>
                        <a:rPr lang="fr-FR" dirty="0" smtClean="0">
                          <a:solidFill>
                            <a:srgbClr val="FF0000"/>
                          </a:solidFill>
                        </a:rPr>
                        <a:t>L’exclusion des femmes du processus du DVP.</a:t>
                      </a:r>
                      <a:endParaRPr lang="fr-FR" dirty="0">
                        <a:solidFill>
                          <a:srgbClr val="FF0000"/>
                        </a:solidFill>
                      </a:endParaRPr>
                    </a:p>
                  </a:txBody>
                  <a:tcPr/>
                </a:tc>
                <a:tc>
                  <a:txBody>
                    <a:bodyPr/>
                    <a:lstStyle/>
                    <a:p>
                      <a:r>
                        <a:rPr lang="fr-FR" dirty="0" smtClean="0">
                          <a:solidFill>
                            <a:srgbClr val="00B050"/>
                          </a:solidFill>
                        </a:rPr>
                        <a:t>L’inégalité des relations de pouvoir qui empêche le </a:t>
                      </a:r>
                      <a:r>
                        <a:rPr lang="fr-FR" dirty="0" err="1" smtClean="0">
                          <a:solidFill>
                            <a:srgbClr val="00B050"/>
                          </a:solidFill>
                        </a:rPr>
                        <a:t>dvp</a:t>
                      </a:r>
                      <a:r>
                        <a:rPr lang="fr-FR" dirty="0" smtClean="0">
                          <a:solidFill>
                            <a:srgbClr val="00B050"/>
                          </a:solidFill>
                        </a:rPr>
                        <a:t> équitable et la pleine participation des femmes</a:t>
                      </a:r>
                      <a:r>
                        <a:rPr lang="fr-FR" dirty="0" smtClean="0"/>
                        <a:t>.</a:t>
                      </a:r>
                      <a:endParaRPr lang="fr-FR" dirty="0"/>
                    </a:p>
                  </a:txBody>
                  <a:tcPr/>
                </a:tc>
              </a:tr>
              <a:tr h="1753652">
                <a:tc>
                  <a:txBody>
                    <a:bodyPr/>
                    <a:lstStyle/>
                    <a:p>
                      <a:r>
                        <a:rPr lang="fr-FR" dirty="0" smtClean="0"/>
                        <a:t>L’objectif</a:t>
                      </a:r>
                      <a:endParaRPr lang="fr-FR" dirty="0"/>
                    </a:p>
                  </a:txBody>
                  <a:tcPr/>
                </a:tc>
                <a:tc>
                  <a:txBody>
                    <a:bodyPr/>
                    <a:lstStyle/>
                    <a:p>
                      <a:r>
                        <a:rPr lang="fr-FR" dirty="0" smtClean="0">
                          <a:solidFill>
                            <a:srgbClr val="FF0000"/>
                          </a:solidFill>
                        </a:rPr>
                        <a:t>L’intégration des femmes dans le processus du développement</a:t>
                      </a:r>
                      <a:endParaRPr lang="fr-FR" dirty="0">
                        <a:solidFill>
                          <a:srgbClr val="FF0000"/>
                        </a:solidFill>
                      </a:endParaRPr>
                    </a:p>
                  </a:txBody>
                  <a:tcPr/>
                </a:tc>
                <a:tc>
                  <a:txBody>
                    <a:bodyPr/>
                    <a:lstStyle/>
                    <a:p>
                      <a:r>
                        <a:rPr lang="fr-FR" dirty="0" smtClean="0">
                          <a:solidFill>
                            <a:srgbClr val="00B050"/>
                          </a:solidFill>
                        </a:rPr>
                        <a:t>Le développement équitable avec des femmes et des hommes comme décideurs.</a:t>
                      </a:r>
                      <a:endParaRPr lang="fr-FR" dirty="0">
                        <a:solidFill>
                          <a:srgbClr val="00B050"/>
                        </a:solidFill>
                      </a:endParaRPr>
                    </a:p>
                  </a:txBody>
                  <a:tcPr/>
                </a:tc>
              </a:tr>
            </a:tbl>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suite</a:t>
            </a:r>
            <a:endParaRPr lang="en-US" dirty="0"/>
          </a:p>
        </p:txBody>
      </p:sp>
      <p:graphicFrame>
        <p:nvGraphicFramePr>
          <p:cNvPr id="4" name="Espace réservé du contenu 3"/>
          <p:cNvGraphicFramePr>
            <a:graphicFrameLocks noGrp="1"/>
          </p:cNvGraphicFramePr>
          <p:nvPr>
            <p:ph idx="1"/>
          </p:nvPr>
        </p:nvGraphicFramePr>
        <p:xfrm>
          <a:off x="457200" y="1988840"/>
          <a:ext cx="8229600" cy="5120640"/>
        </p:xfrm>
        <a:graphic>
          <a:graphicData uri="http://schemas.openxmlformats.org/drawingml/2006/table">
            <a:tbl>
              <a:tblPr firstRow="1" bandRow="1">
                <a:tableStyleId>{5C22544A-7EE6-4342-B048-85BDC9FD1C3A}</a:tableStyleId>
              </a:tblPr>
              <a:tblGrid>
                <a:gridCol w="2743200"/>
                <a:gridCol w="2743200"/>
                <a:gridCol w="2743200"/>
              </a:tblGrid>
              <a:tr h="1764196">
                <a:tc>
                  <a:txBody>
                    <a:bodyPr/>
                    <a:lstStyle/>
                    <a:p>
                      <a:r>
                        <a:rPr lang="fr-FR" dirty="0" smtClean="0"/>
                        <a:t>La solution</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solidFill>
                            <a:srgbClr val="FF0000"/>
                          </a:solidFill>
                        </a:rPr>
                        <a:t>L’intégration des femmes dans le processus existant du développement</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solidFill>
                            <a:schemeClr val="tx1"/>
                          </a:solidFill>
                        </a:rPr>
                        <a:t>La transformation des relations et la redistribution des pouvoirs, donc l’évolution du mode de développement.</a:t>
                      </a:r>
                    </a:p>
                    <a:p>
                      <a:endParaRPr lang="en-US" dirty="0"/>
                    </a:p>
                  </a:txBody>
                  <a:tcPr/>
                </a:tc>
              </a:tr>
              <a:tr h="17641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Les stratégies</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dirty="0" smtClean="0">
                          <a:solidFill>
                            <a:srgbClr val="FF0000"/>
                          </a:solidFill>
                        </a:rPr>
                        <a:t>Montage de projets de femmes et de projets intégrés </a:t>
                      </a:r>
                      <a:br>
                        <a:rPr lang="fr-FR" sz="1800" dirty="0" smtClean="0">
                          <a:solidFill>
                            <a:srgbClr val="FF0000"/>
                          </a:solidFill>
                        </a:rPr>
                      </a:br>
                      <a:r>
                        <a:rPr lang="fr-FR" sz="1800" dirty="0" smtClean="0">
                          <a:solidFill>
                            <a:srgbClr val="FF0000"/>
                          </a:solidFill>
                        </a:rPr>
                        <a:t>• Augmentation de la productivité des femmes </a:t>
                      </a:r>
                      <a:br>
                        <a:rPr lang="fr-FR" sz="1800" dirty="0" smtClean="0">
                          <a:solidFill>
                            <a:srgbClr val="FF0000"/>
                          </a:solidFill>
                        </a:rPr>
                      </a:br>
                      <a:r>
                        <a:rPr lang="fr-FR" sz="1800" dirty="0" smtClean="0">
                          <a:solidFill>
                            <a:srgbClr val="FF0000"/>
                          </a:solidFill>
                        </a:rPr>
                        <a:t>• Augmentation du revenu des femmes </a:t>
                      </a:r>
                      <a:br>
                        <a:rPr lang="fr-FR" sz="1800" dirty="0" smtClean="0">
                          <a:solidFill>
                            <a:srgbClr val="FF0000"/>
                          </a:solidFill>
                        </a:rPr>
                      </a:br>
                      <a:r>
                        <a:rPr lang="fr-FR" sz="1800" dirty="0" smtClean="0">
                          <a:solidFill>
                            <a:srgbClr val="FF0000"/>
                          </a:solidFill>
                        </a:rPr>
                        <a:t>• Renforcement des compétences des femmes au sein du foyer.</a:t>
                      </a:r>
                    </a:p>
                    <a:p>
                      <a:endParaRPr lang="en-US" dirty="0"/>
                    </a:p>
                  </a:txBody>
                  <a:tcPr/>
                </a:tc>
                <a:tc>
                  <a:txBody>
                    <a:bodyPr/>
                    <a:lstStyle/>
                    <a:p>
                      <a:r>
                        <a:rPr lang="fr-FR" sz="1800" dirty="0" smtClean="0">
                          <a:solidFill>
                            <a:srgbClr val="00B050"/>
                          </a:solidFill>
                        </a:rPr>
                        <a:t>Identification des besoins pratiques formulés par les femmes et les hommes.</a:t>
                      </a:r>
                      <a:br>
                        <a:rPr lang="fr-FR" sz="1800" dirty="0" smtClean="0">
                          <a:solidFill>
                            <a:srgbClr val="00B050"/>
                          </a:solidFill>
                        </a:rPr>
                      </a:br>
                      <a:r>
                        <a:rPr lang="fr-FR" sz="1800" dirty="0" smtClean="0">
                          <a:solidFill>
                            <a:srgbClr val="00B050"/>
                          </a:solidFill>
                        </a:rPr>
                        <a:t>• Mise en évidence des intérêts stratégiques des femmes </a:t>
                      </a:r>
                      <a:br>
                        <a:rPr lang="fr-FR" sz="1800" dirty="0" smtClean="0">
                          <a:solidFill>
                            <a:srgbClr val="00B050"/>
                          </a:solidFill>
                        </a:rPr>
                      </a:br>
                      <a:r>
                        <a:rPr lang="fr-FR" sz="1800" dirty="0" smtClean="0">
                          <a:solidFill>
                            <a:srgbClr val="00B050"/>
                          </a:solidFill>
                        </a:rPr>
                        <a:t>• Renforcement du pouvoir et de l’autonomie des femmes (</a:t>
                      </a:r>
                      <a:r>
                        <a:rPr lang="fr-FR" sz="1800" i="1" dirty="0" err="1" smtClean="0">
                          <a:solidFill>
                            <a:srgbClr val="00B050"/>
                          </a:solidFill>
                        </a:rPr>
                        <a:t>empowerment</a:t>
                      </a:r>
                      <a:r>
                        <a:rPr lang="fr-FR" dirty="0" smtClean="0"/>
                        <a:t>) </a:t>
                      </a:r>
                      <a:endParaRPr lang="en-US" dirty="0"/>
                    </a:p>
                  </a:txBody>
                  <a:tcPr/>
                </a:tc>
              </a:tr>
            </a:tbl>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Chapitre 5</a:t>
            </a:r>
            <a:endParaRPr lang="fr-F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4800" b="1" dirty="0" err="1" smtClean="0"/>
              <a:t>ASEG</a:t>
            </a:r>
            <a:endParaRPr lang="fr-FR" sz="4800" b="1" dirty="0"/>
          </a:p>
        </p:txBody>
      </p:sp>
      <p:sp>
        <p:nvSpPr>
          <p:cNvPr id="3" name="Sous-titre 2"/>
          <p:cNvSpPr>
            <a:spLocks noGrp="1"/>
          </p:cNvSpPr>
          <p:nvPr>
            <p:ph type="subTitle" idx="1"/>
          </p:nvPr>
        </p:nvSpPr>
        <p:spPr/>
        <p:txBody>
          <a:bodyPr/>
          <a:lstStyle/>
          <a:p>
            <a:r>
              <a:rPr lang="fr-FR" b="1" dirty="0" smtClean="0">
                <a:solidFill>
                  <a:schemeClr val="tx1"/>
                </a:solidFill>
              </a:rPr>
              <a:t>Analyse socio économique selon le genre.</a:t>
            </a:r>
            <a:endParaRPr lang="fr-FR" b="1" dirty="0">
              <a:solidFill>
                <a:schemeClr val="tx1"/>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5.1. </a:t>
            </a:r>
            <a:r>
              <a:rPr lang="fr-FR" dirty="0" smtClean="0"/>
              <a:t>H</a:t>
            </a:r>
            <a:r>
              <a:rPr lang="fr-FR" dirty="0" smtClean="0"/>
              <a:t>istorique</a:t>
            </a:r>
            <a:endParaRPr lang="fr-FR" dirty="0"/>
          </a:p>
        </p:txBody>
      </p:sp>
      <p:sp>
        <p:nvSpPr>
          <p:cNvPr id="3" name="Espace réservé du contenu 2"/>
          <p:cNvSpPr>
            <a:spLocks noGrp="1"/>
          </p:cNvSpPr>
          <p:nvPr>
            <p:ph idx="1"/>
          </p:nvPr>
        </p:nvSpPr>
        <p:spPr/>
        <p:txBody>
          <a:bodyPr>
            <a:normAutofit/>
          </a:bodyPr>
          <a:lstStyle/>
          <a:p>
            <a:r>
              <a:rPr lang="fr-FR" dirty="0" smtClean="0"/>
              <a:t>Dans les années 70, les premières études dénonçaient l’impact négatif des projets sur les agricultrices africaines, qui, au lieu de les aider, au contraire, les marginalisaient retardant ainsi le processus global de développement. </a:t>
            </a:r>
            <a:endParaRPr lang="fr-F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Cela à cause du système patriarcal des sociétés africaines renforcé par le système occidental</a:t>
            </a:r>
            <a:r>
              <a:rPr lang="fr-FR" dirty="0" smtClean="0"/>
              <a:t>.</a:t>
            </a:r>
            <a:endParaRPr lang="fr-F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Dès 1980, plusieurs pays et agences internationales de développement ont incorporé le </a:t>
            </a:r>
            <a:r>
              <a:rPr lang="fr-FR" dirty="0" smtClean="0"/>
              <a:t>genre </a:t>
            </a:r>
            <a:r>
              <a:rPr lang="fr-FR" dirty="0" smtClean="0"/>
              <a:t>dans leurs plans de développement et ont ouvert des services spéciaux, voire des ministères, qui sont devenus des lieux de référence de ces nouveaux intérêts.</a:t>
            </a:r>
            <a:endParaRPr lang="fr-F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5.2. Définitions</a:t>
            </a:r>
            <a:endParaRPr lang="fr-FR" dirty="0"/>
          </a:p>
        </p:txBody>
      </p:sp>
      <p:sp>
        <p:nvSpPr>
          <p:cNvPr id="3" name="Espace réservé du contenu 2"/>
          <p:cNvSpPr>
            <a:spLocks noGrp="1"/>
          </p:cNvSpPr>
          <p:nvPr>
            <p:ph idx="1"/>
          </p:nvPr>
        </p:nvSpPr>
        <p:spPr/>
        <p:txBody>
          <a:bodyPr/>
          <a:lstStyle/>
          <a:p>
            <a:pPr>
              <a:buNone/>
            </a:pPr>
            <a:r>
              <a:rPr lang="fr-FR" dirty="0" smtClean="0"/>
              <a:t>1. L’analyse genre est la prise en compte des intérêts et des besoins des différentes composantes d’une communauté donnée.</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CA" dirty="0" smtClean="0"/>
              <a:t>le développement de ces sociétés </a:t>
            </a:r>
            <a:r>
              <a:rPr lang="fr-CA" b="1" dirty="0" smtClean="0"/>
              <a:t>ne peut se faire dans des conditions d’inégalité relative croissante entre hommes et femmes</a:t>
            </a:r>
            <a:r>
              <a:rPr lang="fr-CA" dirty="0" smtClean="0"/>
              <a:t>, ni sans une plus grande équité et une plus grande participation pour les femmes. </a:t>
            </a:r>
            <a:endParaRPr lang="fr-F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5.3. Objectifs de l’</a:t>
            </a:r>
            <a:r>
              <a:rPr lang="fr-FR" dirty="0" err="1" smtClean="0"/>
              <a:t>ASEG</a:t>
            </a:r>
            <a:r>
              <a:rPr lang="fr-FR" dirty="0" smtClean="0"/>
              <a:t> </a:t>
            </a:r>
            <a:endParaRPr lang="fr-F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buNone/>
            </a:pPr>
            <a:r>
              <a:rPr lang="fr-FR" dirty="0" smtClean="0">
                <a:solidFill>
                  <a:srgbClr val="00B050"/>
                </a:solidFill>
              </a:rPr>
              <a:t> </a:t>
            </a:r>
            <a:r>
              <a:rPr lang="fr-FR" dirty="0" smtClean="0">
                <a:solidFill>
                  <a:srgbClr val="00B050"/>
                </a:solidFill>
              </a:rPr>
              <a:t>   </a:t>
            </a:r>
            <a:r>
              <a:rPr lang="fr-FR" dirty="0" smtClean="0"/>
              <a:t>L'analyse </a:t>
            </a:r>
            <a:r>
              <a:rPr lang="fr-FR" dirty="0" smtClean="0"/>
              <a:t>socioéconomique selon le genre vise à identifier les besoins, les responsabilités et les priorités des différents groupes de la population. Elle s'intéresse aux rôles et aux relations entre les hommes et les femmes en tenant compte de variables telles que l'âge, le niveau socio-économique, </a:t>
            </a:r>
            <a:endParaRPr lang="fr-FR"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l'appartenance ethnique, la religion. </a:t>
            </a:r>
            <a:endParaRPr lang="fr-FR" dirty="0" smtClean="0"/>
          </a:p>
          <a:p>
            <a:r>
              <a:rPr lang="fr-FR" dirty="0" smtClean="0"/>
              <a:t>Elle s’intéresse aux interactions </a:t>
            </a:r>
            <a:r>
              <a:rPr lang="fr-FR" dirty="0" smtClean="0"/>
              <a:t>de ces facteurs sociaux, environnementaux, économiques et politiques à tous les niveaux de la société. Cette approche globale, complète, permet de:</a:t>
            </a:r>
            <a:endParaRPr lang="fr-F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définir les besoins, les contraintes et les priorités des hommes et des femmes;</a:t>
            </a:r>
          </a:p>
          <a:p>
            <a:r>
              <a:rPr lang="fr-FR" dirty="0" smtClean="0"/>
              <a:t>repérer les interdépendances entre les politiques, les programmes et les projets et leurs effets sur les moyens d'existence de la population;</a:t>
            </a:r>
          </a:p>
          <a:p>
            <a:r>
              <a:rPr lang="fr-FR" dirty="0" smtClean="0"/>
              <a:t>déterminer les potentialités d'action pour le changement.</a:t>
            </a:r>
          </a:p>
          <a:p>
            <a:endParaRPr lang="fr-FR"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L’analyse socio-économique et l’analyse spécifique (</a:t>
            </a:r>
            <a:r>
              <a:rPr lang="fr-FR" dirty="0" err="1" smtClean="0"/>
              <a:t>ASEG</a:t>
            </a:r>
            <a:r>
              <a:rPr lang="fr-FR" smtClean="0"/>
              <a:t>) est une approche permettant d’introduire les problématiques et besoins de chaque sexe dans une thématique de développement rural. </a:t>
            </a:r>
            <a:endParaRPr lang="fr-FR"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ASEG</a:t>
            </a:r>
            <a:r>
              <a:rPr lang="fr-FR" dirty="0" smtClean="0"/>
              <a:t> a été </a:t>
            </a:r>
            <a:endParaRPr lang="fr-FR" dirty="0"/>
          </a:p>
        </p:txBody>
      </p:sp>
      <p:sp>
        <p:nvSpPr>
          <p:cNvPr id="3" name="Espace réservé du contenu 2"/>
          <p:cNvSpPr>
            <a:spLocks noGrp="1"/>
          </p:cNvSpPr>
          <p:nvPr>
            <p:ph idx="1"/>
          </p:nvPr>
        </p:nvSpPr>
        <p:spPr/>
        <p:txBody>
          <a:bodyPr>
            <a:normAutofit/>
          </a:bodyPr>
          <a:lstStyle/>
          <a:p>
            <a:r>
              <a:rPr lang="fr-FR" dirty="0" smtClean="0"/>
              <a:t>Développé par la FAO, l’Organisation internationale du travail(OIT),la Banque Mondiale et le Programme des Nations Unies pour le développement(PNUD).</a:t>
            </a:r>
          </a:p>
          <a:p>
            <a:r>
              <a:rPr lang="fr-FR" dirty="0" smtClean="0"/>
              <a:t>Cet outil a pour objectif de:</a:t>
            </a:r>
          </a:p>
          <a:p>
            <a:pPr>
              <a:buNone/>
            </a:pPr>
            <a:endParaRPr lang="fr-FR" dirty="0">
              <a:solidFill>
                <a:srgbClr val="00B050"/>
              </a:solidFill>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dirty="0" smtClean="0"/>
              <a:t>Accroitre la prise de conscience sur les questions relatives au </a:t>
            </a:r>
            <a:r>
              <a:rPr lang="fr-FR" dirty="0" smtClean="0"/>
              <a:t>genre;</a:t>
            </a:r>
            <a:endParaRPr lang="fr-FR" dirty="0" smtClean="0"/>
          </a:p>
          <a:p>
            <a:r>
              <a:rPr lang="fr-FR" dirty="0" smtClean="0"/>
              <a:t>Concevoir des politiques, programmes et projets de développement qui intègrent une perspective socio-économique selon le genre afin que les besoins et les priorités des hommes et des femmes soient pris en compte.</a:t>
            </a:r>
          </a:p>
          <a:p>
            <a:endParaRPr lang="fr-F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5.4</a:t>
            </a:r>
            <a:r>
              <a:rPr lang="fr-FR" dirty="0" smtClean="0">
                <a:solidFill>
                  <a:srgbClr val="00B050"/>
                </a:solidFill>
              </a:rPr>
              <a:t>. </a:t>
            </a:r>
            <a:r>
              <a:rPr lang="fr-FR" dirty="0" smtClean="0"/>
              <a:t>Principes </a:t>
            </a:r>
            <a:r>
              <a:rPr lang="fr-FR" dirty="0" smtClean="0"/>
              <a:t>directeurs de l'approche </a:t>
            </a:r>
            <a:r>
              <a:rPr lang="fr-FR" dirty="0" err="1" smtClean="0"/>
              <a:t>ASEG</a:t>
            </a:r>
            <a:endParaRPr lang="fr-FR" dirty="0"/>
          </a:p>
        </p:txBody>
      </p:sp>
      <p:sp>
        <p:nvSpPr>
          <p:cNvPr id="3" name="Espace réservé du contenu 2"/>
          <p:cNvSpPr>
            <a:spLocks noGrp="1"/>
          </p:cNvSpPr>
          <p:nvPr>
            <p:ph idx="1"/>
          </p:nvPr>
        </p:nvSpPr>
        <p:spPr/>
        <p:txBody>
          <a:bodyPr/>
          <a:lstStyle/>
          <a:p>
            <a:r>
              <a:rPr lang="fr-FR" dirty="0" smtClean="0"/>
              <a:t>L'approche de l'</a:t>
            </a:r>
            <a:r>
              <a:rPr lang="fr-FR" dirty="0" err="1" smtClean="0"/>
              <a:t>ASEG</a:t>
            </a:r>
            <a:r>
              <a:rPr lang="fr-FR" dirty="0" smtClean="0"/>
              <a:t> est basée sur trois principes:</a:t>
            </a:r>
            <a:endParaRPr lang="fr-FR"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3 principes sont</a:t>
            </a:r>
            <a:endParaRPr lang="fr-FR" dirty="0"/>
          </a:p>
        </p:txBody>
      </p:sp>
      <p:sp>
        <p:nvSpPr>
          <p:cNvPr id="3" name="Espace réservé du contenu 2"/>
          <p:cNvSpPr>
            <a:spLocks noGrp="1"/>
          </p:cNvSpPr>
          <p:nvPr>
            <p:ph idx="1"/>
          </p:nvPr>
        </p:nvSpPr>
        <p:spPr/>
        <p:txBody>
          <a:bodyPr/>
          <a:lstStyle/>
          <a:p>
            <a:r>
              <a:rPr lang="fr-FR" dirty="0" smtClean="0"/>
              <a:t>Rôles des hommes et des femmes;</a:t>
            </a:r>
          </a:p>
          <a:p>
            <a:r>
              <a:rPr lang="fr-FR" dirty="0" smtClean="0"/>
              <a:t>Priorité aux personnes défavorisées;</a:t>
            </a:r>
          </a:p>
          <a:p>
            <a:r>
              <a:rPr lang="fr-FR" dirty="0" smtClean="0"/>
              <a:t>Approche participative.</a:t>
            </a:r>
          </a:p>
          <a:p>
            <a:endParaRPr lang="fr-FR"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Rôle des hommes et des femmes</a:t>
            </a:r>
            <a:endParaRPr lang="fr-FR" dirty="0"/>
          </a:p>
        </p:txBody>
      </p:sp>
      <p:sp>
        <p:nvSpPr>
          <p:cNvPr id="3" name="Espace réservé du contenu 2"/>
          <p:cNvSpPr>
            <a:spLocks noGrp="1"/>
          </p:cNvSpPr>
          <p:nvPr>
            <p:ph idx="1"/>
          </p:nvPr>
        </p:nvSpPr>
        <p:spPr/>
        <p:txBody>
          <a:bodyPr/>
          <a:lstStyle/>
          <a:p>
            <a:endParaRPr lang="fr-FR" dirty="0" smtClean="0"/>
          </a:p>
          <a:p>
            <a:r>
              <a:rPr lang="fr-FR" dirty="0" smtClean="0"/>
              <a:t>Les rôles dévolus par la société aux hommes et aux femmes et les relations hommes/ femmes sont d'une importance </a:t>
            </a:r>
            <a:r>
              <a:rPr lang="fr-FR" dirty="0" smtClean="0"/>
              <a:t>déterminante.</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Chapitre 2: L’approche genre?</a:t>
            </a:r>
            <a:endParaRPr lang="fr-FR"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Priorité aux personnes défavorisées</a:t>
            </a:r>
            <a:endParaRPr lang="fr-FR" dirty="0"/>
          </a:p>
        </p:txBody>
      </p:sp>
      <p:sp>
        <p:nvSpPr>
          <p:cNvPr id="3" name="Espace réservé du contenu 2"/>
          <p:cNvSpPr>
            <a:spLocks noGrp="1"/>
          </p:cNvSpPr>
          <p:nvPr>
            <p:ph idx="1"/>
          </p:nvPr>
        </p:nvSpPr>
        <p:spPr/>
        <p:txBody>
          <a:bodyPr/>
          <a:lstStyle/>
          <a:p>
            <a:endParaRPr lang="fr-FR" dirty="0" smtClean="0"/>
          </a:p>
          <a:p>
            <a:r>
              <a:rPr lang="fr-FR" dirty="0" smtClean="0"/>
              <a:t>Les personnes défavorisées constituent la priorité dans les initiatives de développement.</a:t>
            </a:r>
            <a:endParaRPr lang="fr-FR"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L’approche participative</a:t>
            </a:r>
            <a:endParaRPr lang="fr-FR" dirty="0"/>
          </a:p>
        </p:txBody>
      </p:sp>
      <p:sp>
        <p:nvSpPr>
          <p:cNvPr id="3" name="Espace réservé du contenu 2"/>
          <p:cNvSpPr>
            <a:spLocks noGrp="1"/>
          </p:cNvSpPr>
          <p:nvPr>
            <p:ph idx="1"/>
          </p:nvPr>
        </p:nvSpPr>
        <p:spPr/>
        <p:txBody>
          <a:bodyPr/>
          <a:lstStyle/>
          <a:p>
            <a:r>
              <a:rPr lang="fr-FR" dirty="0" smtClean="0"/>
              <a:t>La participation de toutes les parties prenantes est essentielle au succès du développement durable</a:t>
            </a:r>
            <a:r>
              <a:rPr lang="fr-FR" dirty="0" smtClean="0">
                <a:solidFill>
                  <a:srgbClr val="00B050"/>
                </a:solidFill>
              </a:rPr>
              <a:t>.</a:t>
            </a:r>
            <a:endParaRPr lang="fr-FR" dirty="0">
              <a:solidFill>
                <a:srgbClr val="00B050"/>
              </a:solidFill>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Références bibliographiques</a:t>
            </a:r>
            <a:endParaRPr lang="fr-FR" dirty="0"/>
          </a:p>
        </p:txBody>
      </p:sp>
      <p:sp>
        <p:nvSpPr>
          <p:cNvPr id="3" name="Espace réservé du contenu 2"/>
          <p:cNvSpPr>
            <a:spLocks noGrp="1"/>
          </p:cNvSpPr>
          <p:nvPr>
            <p:ph idx="1"/>
          </p:nvPr>
        </p:nvSpPr>
        <p:spPr/>
        <p:txBody>
          <a:bodyPr>
            <a:normAutofit/>
          </a:bodyPr>
          <a:lstStyle/>
          <a:p>
            <a:r>
              <a:rPr lang="fr-FR" sz="1600" b="1" dirty="0" smtClean="0"/>
              <a:t>LES QUATRE CONFÉRENCES MONDIALES SUR LES FEMMES </a:t>
            </a:r>
            <a:r>
              <a:rPr lang="fr-FR" sz="1600" b="1" dirty="0" smtClean="0"/>
              <a:t>1975-1995. </a:t>
            </a:r>
            <a:r>
              <a:rPr lang="fr-FR" sz="1600" b="1" dirty="0" smtClean="0"/>
              <a:t>disponible sur le site: </a:t>
            </a:r>
            <a:r>
              <a:rPr lang="fr-FR" sz="1600" b="1" dirty="0" smtClean="0">
                <a:hlinkClick r:id="rId2"/>
              </a:rPr>
              <a:t>https://</a:t>
            </a:r>
            <a:r>
              <a:rPr lang="fr-FR" sz="1600" b="1" dirty="0" smtClean="0">
                <a:hlinkClick r:id="rId2"/>
              </a:rPr>
              <a:t>www.un.org/french/womenwatch/followup/beijing5/session/fond.html</a:t>
            </a:r>
            <a:r>
              <a:rPr lang="fr-FR" sz="1600" b="1" dirty="0" smtClean="0"/>
              <a:t>.</a:t>
            </a:r>
          </a:p>
          <a:p>
            <a:r>
              <a:rPr lang="fr-FR" sz="1600" b="1" dirty="0" smtClean="0"/>
              <a:t>Fiche 9. Repères historiques</a:t>
            </a:r>
            <a:r>
              <a:rPr lang="fr-FR" sz="1600" b="1" dirty="0" smtClean="0"/>
              <a:t>, conférences internationales. </a:t>
            </a:r>
            <a:r>
              <a:rPr lang="fr-FR" sz="1600" b="1" dirty="0" smtClean="0"/>
              <a:t>Disponible sur le site: </a:t>
            </a:r>
            <a:r>
              <a:rPr lang="fr-FR" sz="1600" b="1" dirty="0" smtClean="0">
                <a:hlinkClick r:id="rId3"/>
              </a:rPr>
              <a:t>http://</a:t>
            </a:r>
            <a:r>
              <a:rPr lang="fr-FR" sz="1600" b="1" dirty="0" smtClean="0">
                <a:hlinkClick r:id="rId3"/>
              </a:rPr>
              <a:t>www.adequations.org/IMG/article_PDF/article_a1280.pdf</a:t>
            </a:r>
            <a:r>
              <a:rPr lang="fr-FR" sz="1600" b="1" dirty="0" smtClean="0"/>
              <a:t>.</a:t>
            </a:r>
          </a:p>
          <a:p>
            <a:r>
              <a:rPr lang="fr-FR" sz="1600" b="1" dirty="0" smtClean="0"/>
              <a:t>COMPRENDRE LE CONCEPT </a:t>
            </a:r>
            <a:r>
              <a:rPr lang="fr-FR" sz="1600" b="1" dirty="0" smtClean="0"/>
              <a:t>GENRE. Disponible </a:t>
            </a:r>
            <a:r>
              <a:rPr lang="fr-FR" sz="1600" b="1" dirty="0" smtClean="0"/>
              <a:t>sur le site: </a:t>
            </a:r>
            <a:r>
              <a:rPr lang="fr-FR" sz="1600" b="1" dirty="0" smtClean="0">
                <a:hlinkClick r:id="rId4"/>
              </a:rPr>
              <a:t>https://</a:t>
            </a:r>
            <a:r>
              <a:rPr lang="fr-FR" sz="1600" b="1" dirty="0" smtClean="0">
                <a:hlinkClick r:id="rId4"/>
              </a:rPr>
              <a:t>www.genreenaction.net/COMPRENDRE-LE-CONCEPT-GENRE.html</a:t>
            </a:r>
            <a:r>
              <a:rPr lang="fr-FR" sz="1600" b="1" dirty="0" smtClean="0"/>
              <a:t>.</a:t>
            </a:r>
          </a:p>
          <a:p>
            <a:endParaRPr lang="fr-FR" sz="1600" b="1" dirty="0" smtClean="0"/>
          </a:p>
          <a:p>
            <a:r>
              <a:rPr lang="fr-FR" sz="1600" b="1" dirty="0" smtClean="0"/>
              <a:t>Genre et Objectifs du </a:t>
            </a:r>
            <a:r>
              <a:rPr lang="fr-FR" sz="1600" b="1" dirty="0" smtClean="0"/>
              <a:t>Millénaire. Disponible sur </a:t>
            </a:r>
            <a:r>
              <a:rPr lang="fr-FR" sz="1600" b="1" dirty="0" smtClean="0"/>
              <a:t>le site: </a:t>
            </a:r>
            <a:r>
              <a:rPr lang="fr-FR" sz="1600" b="1" dirty="0" smtClean="0">
                <a:hlinkClick r:id="rId5"/>
              </a:rPr>
              <a:t>https://</a:t>
            </a:r>
            <a:r>
              <a:rPr lang="fr-FR" sz="1600" b="1" dirty="0" smtClean="0">
                <a:hlinkClick r:id="rId5"/>
              </a:rPr>
              <a:t>www.genreenaction.net/Genre-et-Objectifs-du-Millenaire.html</a:t>
            </a:r>
            <a:r>
              <a:rPr lang="fr-FR" sz="1600" b="1" dirty="0" smtClean="0"/>
              <a:t>.</a:t>
            </a:r>
          </a:p>
          <a:p>
            <a:r>
              <a:rPr lang="fr-FR" sz="1600" b="1" dirty="0" smtClean="0"/>
              <a:t>Pour une pratique de l’approche genre dans le </a:t>
            </a:r>
            <a:r>
              <a:rPr lang="fr-FR" sz="1600" b="1" dirty="0" smtClean="0"/>
              <a:t>développement. Disponible sur </a:t>
            </a:r>
            <a:r>
              <a:rPr lang="fr-FR" sz="1600" b="1" dirty="0" smtClean="0"/>
              <a:t>le site: </a:t>
            </a:r>
            <a:r>
              <a:rPr lang="fr-FR" sz="1600" b="1" dirty="0" smtClean="0">
                <a:hlinkClick r:id="rId6"/>
              </a:rPr>
              <a:t>https://</a:t>
            </a:r>
            <a:r>
              <a:rPr lang="fr-FR" sz="1600" b="1" dirty="0" smtClean="0">
                <a:hlinkClick r:id="rId6"/>
              </a:rPr>
              <a:t>www.genreenaction.net/Pour-une-pratique-de-l-approche-genre-dans-le.html</a:t>
            </a:r>
            <a:r>
              <a:rPr lang="fr-FR" sz="1600" b="1" dirty="0" smtClean="0"/>
              <a:t>.</a:t>
            </a:r>
          </a:p>
          <a:p>
            <a:r>
              <a:rPr lang="fr-FR" sz="1600" b="1" dirty="0" smtClean="0"/>
              <a:t>L’analyse socio-économique selon le genre de la </a:t>
            </a:r>
            <a:r>
              <a:rPr lang="fr-FR" sz="1600" b="1" dirty="0" smtClean="0"/>
              <a:t>FAO. Disponible sur </a:t>
            </a:r>
            <a:r>
              <a:rPr lang="fr-FR" sz="1600" b="1" dirty="0" smtClean="0"/>
              <a:t>le site: </a:t>
            </a:r>
            <a:r>
              <a:rPr lang="fr-FR" sz="1600" b="1" dirty="0" smtClean="0">
                <a:hlinkClick r:id="rId7"/>
              </a:rPr>
              <a:t>https://</a:t>
            </a:r>
            <a:r>
              <a:rPr lang="fr-FR" sz="1600" b="1" dirty="0" smtClean="0">
                <a:hlinkClick r:id="rId7"/>
              </a:rPr>
              <a:t>www.genreenaction.net/L-analyse-socio-economique-selon-le-genre-de-la.html</a:t>
            </a:r>
            <a:r>
              <a:rPr lang="fr-FR" sz="1600" b="1" dirty="0" smtClean="0"/>
              <a:t>.</a:t>
            </a:r>
          </a:p>
          <a:p>
            <a:r>
              <a:rPr lang="fr-FR" sz="1600" b="1" dirty="0" smtClean="0"/>
              <a:t>Rapport de formation analyse socioéconomique de genre au </a:t>
            </a:r>
            <a:r>
              <a:rPr lang="fr-FR" sz="1600" b="1" dirty="0" smtClean="0"/>
              <a:t>Togo. </a:t>
            </a:r>
            <a:r>
              <a:rPr lang="fr-FR" sz="1600" b="1" dirty="0" smtClean="0"/>
              <a:t>Disponible sur le site: </a:t>
            </a:r>
            <a:r>
              <a:rPr lang="fr-FR" sz="1600" b="1" dirty="0" smtClean="0">
                <a:hlinkClick r:id="rId8"/>
              </a:rPr>
              <a:t>https://</a:t>
            </a:r>
            <a:r>
              <a:rPr lang="fr-FR" sz="1600" b="1" dirty="0" smtClean="0">
                <a:hlinkClick r:id="rId8"/>
              </a:rPr>
              <a:t>www.genreenaction.net/Rapport-de-formation-analyse-socioeconomique-de.html</a:t>
            </a:r>
            <a:r>
              <a:rPr lang="fr-FR" sz="1600" b="1" dirty="0" smtClean="0"/>
              <a:t>. </a:t>
            </a:r>
            <a:endParaRPr lang="fr-FR" sz="1600" b="1" dirty="0" smtClean="0"/>
          </a:p>
          <a:p>
            <a:endParaRPr lang="fr-FR" sz="1600" b="1" dirty="0" smtClean="0"/>
          </a:p>
          <a:p>
            <a:endParaRPr lang="fr-FR" sz="1600" b="1" dirty="0" smtClean="0"/>
          </a:p>
          <a:p>
            <a:endParaRPr lang="fr-FR" sz="1600"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Références (suite)</a:t>
            </a:r>
            <a:endParaRPr lang="fr-FR" dirty="0"/>
          </a:p>
        </p:txBody>
      </p:sp>
      <p:sp>
        <p:nvSpPr>
          <p:cNvPr id="3" name="Espace réservé du contenu 2"/>
          <p:cNvSpPr>
            <a:spLocks noGrp="1"/>
          </p:cNvSpPr>
          <p:nvPr>
            <p:ph idx="1"/>
          </p:nvPr>
        </p:nvSpPr>
        <p:spPr/>
        <p:txBody>
          <a:bodyPr/>
          <a:lstStyle/>
          <a:p>
            <a:r>
              <a:rPr lang="fr-FR" sz="2400" b="1" dirty="0" err="1" smtClean="0"/>
              <a:t>MAINI</a:t>
            </a:r>
            <a:r>
              <a:rPr lang="fr-FR" sz="2400" b="1" dirty="0" smtClean="0"/>
              <a:t> </a:t>
            </a:r>
            <a:r>
              <a:rPr lang="fr-FR" sz="2400" b="1" dirty="0" err="1" smtClean="0"/>
              <a:t>Kheira</a:t>
            </a:r>
            <a:r>
              <a:rPr lang="fr-FR" sz="2400" b="1" dirty="0" smtClean="0"/>
              <a:t> </a:t>
            </a:r>
            <a:r>
              <a:rPr lang="fr-FR" sz="2400" b="1" dirty="0" smtClean="0"/>
              <a:t>. </a:t>
            </a:r>
            <a:r>
              <a:rPr lang="fr-FR" sz="2400" dirty="0" smtClean="0"/>
              <a:t>Genre </a:t>
            </a:r>
            <a:r>
              <a:rPr lang="fr-FR" sz="2400" dirty="0" smtClean="0"/>
              <a:t>et stéréotypes de sexe. Femmes et hommes dans les manuels de lecture de l'école primaire en </a:t>
            </a:r>
            <a:r>
              <a:rPr lang="fr-FR" sz="2400" dirty="0" smtClean="0"/>
              <a:t>Algérie. Résumé de la </a:t>
            </a:r>
            <a:r>
              <a:rPr lang="fr-FR" sz="2400" dirty="0" smtClean="0"/>
              <a:t>thèse disponible sur le site: </a:t>
            </a:r>
            <a:r>
              <a:rPr lang="fr-FR" sz="2400" dirty="0" smtClean="0">
                <a:hlinkClick r:id="rId2"/>
              </a:rPr>
              <a:t>http://</a:t>
            </a:r>
            <a:r>
              <a:rPr lang="fr-FR" sz="2400" dirty="0" smtClean="0">
                <a:hlinkClick r:id="rId2"/>
              </a:rPr>
              <a:t>theses.fr/2009PA100124</a:t>
            </a:r>
            <a:r>
              <a:rPr lang="fr-FR" sz="2400" dirty="0" smtClean="0"/>
              <a:t>. </a:t>
            </a:r>
            <a:endParaRPr lang="fr-FR" sz="2400" dirty="0" smtClean="0"/>
          </a:p>
          <a:p>
            <a:pPr>
              <a:buNone/>
            </a:pPr>
            <a:endParaRPr lang="fr-FR" b="1" dirty="0" smtClean="0"/>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Actuellement, le genre est appliqué aux politiques publiques; (cas de l’Algérie?)</a:t>
            </a:r>
          </a:p>
          <a:p>
            <a:r>
              <a:rPr lang="fr-FR" dirty="0" smtClean="0"/>
              <a:t>Dans ce cas il a pour objectif de promouvoir l’égalité des femmes et des hommes. Comment? Donner l’exemple des filles et des garçons à l’école.  </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L’approche Genre repose sur l’analyse et la remise en cause des processus qui différencient et hiérarchisent les individus en fonction de leur sexe.</a:t>
            </a:r>
          </a:p>
          <a:p>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521</TotalTime>
  <Words>2327</Words>
  <Application>Microsoft Office PowerPoint</Application>
  <PresentationFormat>Affichage à l'écran (4:3)</PresentationFormat>
  <Paragraphs>188</Paragraphs>
  <Slides>73</Slides>
  <Notes>0</Notes>
  <HiddenSlides>0</HiddenSlides>
  <MMClips>0</MMClips>
  <ScaleCrop>false</ScaleCrop>
  <HeadingPairs>
    <vt:vector size="4" baseType="variant">
      <vt:variant>
        <vt:lpstr>Thème</vt:lpstr>
      </vt:variant>
      <vt:variant>
        <vt:i4>1</vt:i4>
      </vt:variant>
      <vt:variant>
        <vt:lpstr>Titres des diapositives</vt:lpstr>
      </vt:variant>
      <vt:variant>
        <vt:i4>73</vt:i4>
      </vt:variant>
    </vt:vector>
  </HeadingPairs>
  <TitlesOfParts>
    <vt:vector size="74" baseType="lpstr">
      <vt:lpstr>Thème Office</vt:lpstr>
      <vt:lpstr>Genre et Développement</vt:lpstr>
      <vt:lpstr>Chapitre 1. Définitions</vt:lpstr>
      <vt:lpstr>Qu’est ce que le genre? </vt:lpstr>
      <vt:lpstr> Le "genre", les "études de genre", "l’approche de genre"</vt:lpstr>
      <vt:lpstr>Qu’est ce que le développement? </vt:lpstr>
      <vt:lpstr>Diapositive 6</vt:lpstr>
      <vt:lpstr>Chapitre 2: L’approche genre?</vt:lpstr>
      <vt:lpstr>Diapositive 8</vt:lpstr>
      <vt:lpstr>Diapositive 9</vt:lpstr>
      <vt:lpstr>Diapositive 10</vt:lpstr>
      <vt:lpstr>Diapositive 11</vt:lpstr>
      <vt:lpstr>Diapositive 12</vt:lpstr>
      <vt:lpstr>Diapositive 13</vt:lpstr>
      <vt:lpstr>Diapositive 14</vt:lpstr>
      <vt:lpstr>Exemples d’une réalité  différente des lois juridiques.</vt:lpstr>
      <vt:lpstr>Diapositive 16</vt:lpstr>
      <vt:lpstr>Chapitre 3: Institutions sociales (IS)</vt:lpstr>
      <vt:lpstr>Diapositive 18</vt:lpstr>
      <vt:lpstr>Définition </vt:lpstr>
      <vt:lpstr>Diapositive 20</vt:lpstr>
      <vt:lpstr>3.1. L’école : Institution reproductrice des stéréotypes de genre</vt:lpstr>
      <vt:lpstr>Diapositive 22</vt:lpstr>
      <vt:lpstr>Diapositive 23</vt:lpstr>
      <vt:lpstr>Diapositive 24</vt:lpstr>
      <vt:lpstr>Diapositive 25</vt:lpstr>
      <vt:lpstr>3.2. Les lois juridiques.</vt:lpstr>
      <vt:lpstr>Les lois juridiques formelles : Positionnées à deux niveaux </vt:lpstr>
      <vt:lpstr>Le niveau international   </vt:lpstr>
      <vt:lpstr>Diapositive 29</vt:lpstr>
      <vt:lpstr>Au niveau National  </vt:lpstr>
      <vt:lpstr>Diapositive 31</vt:lpstr>
      <vt:lpstr>Diapositive 32</vt:lpstr>
      <vt:lpstr>Au niveau national</vt:lpstr>
      <vt:lpstr>Diapositive 34</vt:lpstr>
      <vt:lpstr>Chapitre 4</vt:lpstr>
      <vt:lpstr>Diapositive 36</vt:lpstr>
      <vt:lpstr> </vt:lpstr>
      <vt:lpstr>Que s’est-il passé?</vt:lpstr>
      <vt:lpstr>Diapositive 39</vt:lpstr>
      <vt:lpstr>Diapositive 40</vt:lpstr>
      <vt:lpstr>Diapositive 41</vt:lpstr>
      <vt:lpstr>Diapositive 42</vt:lpstr>
      <vt:lpstr>Diapositive 43</vt:lpstr>
      <vt:lpstr>Diapositive 44</vt:lpstr>
      <vt:lpstr>Diapositive 45</vt:lpstr>
      <vt:lpstr>Apparition de l’approche genre</vt:lpstr>
      <vt:lpstr>Diapositive 47</vt:lpstr>
      <vt:lpstr>Diapositive 48</vt:lpstr>
      <vt:lpstr>Diapositive 49</vt:lpstr>
      <vt:lpstr>Diapositive 50</vt:lpstr>
      <vt:lpstr>Diapositive 51</vt:lpstr>
      <vt:lpstr>Diapositive 52</vt:lpstr>
      <vt:lpstr>suite</vt:lpstr>
      <vt:lpstr>Chapitre 5</vt:lpstr>
      <vt:lpstr>ASEG</vt:lpstr>
      <vt:lpstr>5.1. Historique</vt:lpstr>
      <vt:lpstr>Diapositive 57</vt:lpstr>
      <vt:lpstr>Diapositive 58</vt:lpstr>
      <vt:lpstr>5.2. Définitions</vt:lpstr>
      <vt:lpstr>5.3. Objectifs de l’ASEG </vt:lpstr>
      <vt:lpstr>Diapositive 61</vt:lpstr>
      <vt:lpstr>Diapositive 62</vt:lpstr>
      <vt:lpstr>Diapositive 63</vt:lpstr>
      <vt:lpstr>Diapositive 64</vt:lpstr>
      <vt:lpstr>ASEG a été </vt:lpstr>
      <vt:lpstr>Diapositive 66</vt:lpstr>
      <vt:lpstr>5.4. Principes directeurs de l'approche ASEG</vt:lpstr>
      <vt:lpstr>Les 3 principes sont</vt:lpstr>
      <vt:lpstr>Rôle des hommes et des femmes</vt:lpstr>
      <vt:lpstr>Priorité aux personnes défavorisées</vt:lpstr>
      <vt:lpstr>L’approche participative</vt:lpstr>
      <vt:lpstr>Références bibliographiques</vt:lpstr>
      <vt:lpstr>Références (suite)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Genre et Développement</dc:title>
  <dc:creator>JOJ-TECH</dc:creator>
  <cp:lastModifiedBy>Administrateur</cp:lastModifiedBy>
  <cp:revision>120</cp:revision>
  <dcterms:created xsi:type="dcterms:W3CDTF">2018-03-02T20:44:43Z</dcterms:created>
  <dcterms:modified xsi:type="dcterms:W3CDTF">2020-03-24T20:11:36Z</dcterms:modified>
</cp:coreProperties>
</file>