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r-DZ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A771-5026-4076-B400-D56A0AA2B1F7}" type="datetimeFigureOut">
              <a:rPr lang="ar-DZ" smtClean="0"/>
              <a:pPr/>
              <a:t>05-08-1441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6E75-823D-4B38-B567-3DDA0335F82C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A771-5026-4076-B400-D56A0AA2B1F7}" type="datetimeFigureOut">
              <a:rPr lang="ar-DZ" smtClean="0"/>
              <a:pPr/>
              <a:t>05-08-1441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6E75-823D-4B38-B567-3DDA0335F82C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A771-5026-4076-B400-D56A0AA2B1F7}" type="datetimeFigureOut">
              <a:rPr lang="ar-DZ" smtClean="0"/>
              <a:pPr/>
              <a:t>05-08-1441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6E75-823D-4B38-B567-3DDA0335F82C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A771-5026-4076-B400-D56A0AA2B1F7}" type="datetimeFigureOut">
              <a:rPr lang="ar-DZ" smtClean="0"/>
              <a:pPr/>
              <a:t>05-08-1441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6E75-823D-4B38-B567-3DDA0335F82C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A771-5026-4076-B400-D56A0AA2B1F7}" type="datetimeFigureOut">
              <a:rPr lang="ar-DZ" smtClean="0"/>
              <a:pPr/>
              <a:t>05-08-1441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6E75-823D-4B38-B567-3DDA0335F82C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A771-5026-4076-B400-D56A0AA2B1F7}" type="datetimeFigureOut">
              <a:rPr lang="ar-DZ" smtClean="0"/>
              <a:pPr/>
              <a:t>05-08-1441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6E75-823D-4B38-B567-3DDA0335F82C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A771-5026-4076-B400-D56A0AA2B1F7}" type="datetimeFigureOut">
              <a:rPr lang="ar-DZ" smtClean="0"/>
              <a:pPr/>
              <a:t>05-08-1441</a:t>
            </a:fld>
            <a:endParaRPr lang="ar-DZ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6E75-823D-4B38-B567-3DDA0335F82C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A771-5026-4076-B400-D56A0AA2B1F7}" type="datetimeFigureOut">
              <a:rPr lang="ar-DZ" smtClean="0"/>
              <a:pPr/>
              <a:t>05-08-1441</a:t>
            </a:fld>
            <a:endParaRPr lang="ar-DZ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6E75-823D-4B38-B567-3DDA0335F82C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A771-5026-4076-B400-D56A0AA2B1F7}" type="datetimeFigureOut">
              <a:rPr lang="ar-DZ" smtClean="0"/>
              <a:pPr/>
              <a:t>05-08-1441</a:t>
            </a:fld>
            <a:endParaRPr lang="ar-DZ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6E75-823D-4B38-B567-3DDA0335F82C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A771-5026-4076-B400-D56A0AA2B1F7}" type="datetimeFigureOut">
              <a:rPr lang="ar-DZ" smtClean="0"/>
              <a:pPr/>
              <a:t>05-08-1441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6E75-823D-4B38-B567-3DDA0335F82C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DZ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A771-5026-4076-B400-D56A0AA2B1F7}" type="datetimeFigureOut">
              <a:rPr lang="ar-DZ" smtClean="0"/>
              <a:pPr/>
              <a:t>05-08-1441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36E75-823D-4B38-B567-3DDA0335F82C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ar-DZ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DZ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9A771-5026-4076-B400-D56A0AA2B1F7}" type="datetimeFigureOut">
              <a:rPr lang="ar-DZ" smtClean="0"/>
              <a:pPr/>
              <a:t>05-08-1441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36E75-823D-4B38-B567-3DDA0335F82C}" type="slidenum">
              <a:rPr lang="ar-DZ" smtClean="0"/>
              <a:pPr/>
              <a:t>‹N°›</a:t>
            </a:fld>
            <a:endParaRPr lang="ar-D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DZ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85786" y="571481"/>
            <a:ext cx="7772400" cy="857255"/>
          </a:xfrm>
        </p:spPr>
        <p:txBody>
          <a:bodyPr>
            <a:normAutofit/>
          </a:bodyPr>
          <a:lstStyle/>
          <a:p>
            <a:r>
              <a:rPr lang="fr-FR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Hématimétrie</a:t>
            </a:r>
            <a:endParaRPr lang="ar-D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85786" y="1643050"/>
            <a:ext cx="7500990" cy="3995750"/>
          </a:xfrm>
        </p:spPr>
        <p:txBody>
          <a:bodyPr/>
          <a:lstStyle/>
          <a:p>
            <a:pPr algn="l">
              <a:lnSpc>
                <a:spcPct val="150000"/>
              </a:lnSpc>
              <a:defRPr/>
            </a:pP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 ’est l ’étude quantitative des  éléments figurés du sang ,représentée par un examen de base:   </a:t>
            </a:r>
          </a:p>
          <a:p>
            <a:pPr algn="l">
              <a:lnSpc>
                <a:spcPct val="150000"/>
              </a:lnSpc>
              <a:defRPr/>
            </a:pP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L’</a:t>
            </a: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hémogramme 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qui comprend la mesure de: </a:t>
            </a: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hématocrite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hémoglobine, numération des GR , GB , </a:t>
            </a:r>
            <a:r>
              <a:rPr lang="fr-F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Plaquettes </a:t>
            </a:r>
            <a:r>
              <a:rPr lang="fr-FR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 le calcul des indices érythrocytaires</a:t>
            </a:r>
            <a:r>
              <a:rPr lang="fr-FR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endParaRPr lang="ar-D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fr-FR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Étude quantitative des GB:</a:t>
            </a:r>
            <a:r>
              <a:rPr lang="fr-FR" b="1" u="sng" dirty="0" smtClean="0">
                <a:solidFill>
                  <a:srgbClr val="FFFF00"/>
                </a:solidFill>
              </a:rPr>
              <a:t/>
            </a:r>
            <a:br>
              <a:rPr lang="fr-FR" b="1" u="sng" dirty="0" smtClean="0">
                <a:solidFill>
                  <a:srgbClr val="FFFF00"/>
                </a:solidFill>
              </a:rPr>
            </a:br>
            <a:endParaRPr lang="ar-DZ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>
              <a:lnSpc>
                <a:spcPct val="90000"/>
              </a:lnSpc>
              <a:buNone/>
              <a:defRPr/>
            </a:pP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le principe du comptage est le même que pour les GR.</a:t>
            </a:r>
          </a:p>
          <a:p>
            <a:pPr algn="l">
              <a:lnSpc>
                <a:spcPct val="120000"/>
              </a:lnSpc>
              <a:buNone/>
              <a:defRPr/>
            </a:pP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  -l’erreur sur le taux est de +/- 10%.</a:t>
            </a:r>
          </a:p>
          <a:p>
            <a:pPr algn="l">
              <a:lnSpc>
                <a:spcPct val="110000"/>
              </a:lnSpc>
              <a:buNone/>
              <a:defRPr/>
            </a:pP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  - Le taux normal (chez l’adulte) est de </a:t>
            </a:r>
            <a:r>
              <a:rPr lang="fr-FR" sz="3100" b="1" dirty="0">
                <a:latin typeface="Times New Roman" pitchFamily="18" charset="0"/>
                <a:cs typeface="Times New Roman" pitchFamily="18" charset="0"/>
              </a:rPr>
              <a:t>4.000 à 10.000/mm3</a:t>
            </a: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lnSpc>
                <a:spcPct val="110000"/>
              </a:lnSpc>
              <a:buNone/>
              <a:defRPr/>
            </a:pPr>
            <a:r>
              <a:rPr lang="fr-FR" sz="3100" dirty="0">
                <a:latin typeface="Times New Roman" pitchFamily="18" charset="0"/>
                <a:cs typeface="Times New Roman" pitchFamily="18" charset="0"/>
              </a:rPr>
              <a:t> *si taux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10.000/mm3 →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hyperleucocytose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infection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bactérienne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néoplasie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: LMC,LLC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ou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prise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corticoides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>
              <a:lnSpc>
                <a:spcPct val="110000"/>
              </a:lnSpc>
              <a:buNone/>
              <a:defRPr/>
            </a:pPr>
            <a:endParaRPr lang="en-US" sz="3100" dirty="0"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80000"/>
              </a:lnSpc>
              <a:buNone/>
              <a:defRPr/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Si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taux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&lt; 4.000/mm3 →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leucopénie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aplasie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néoplasie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ou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infection </a:t>
            </a:r>
            <a:r>
              <a:rPr lang="en-US" sz="3100" dirty="0" err="1">
                <a:latin typeface="Times New Roman" pitchFamily="18" charset="0"/>
                <a:cs typeface="Times New Roman" pitchFamily="18" charset="0"/>
              </a:rPr>
              <a:t>virale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l">
              <a:lnSpc>
                <a:spcPct val="80000"/>
              </a:lnSpc>
              <a:buNone/>
              <a:defRPr/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l">
              <a:lnSpc>
                <a:spcPct val="80000"/>
              </a:lnSpc>
              <a:buNone/>
              <a:defRPr/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les globules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blancs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normaux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du sang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périphérique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sont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100" b="1" dirty="0">
                <a:latin typeface="Times New Roman" pitchFamily="18" charset="0"/>
                <a:cs typeface="Times New Roman" pitchFamily="18" charset="0"/>
              </a:rPr>
              <a:t>représentés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par:</a:t>
            </a:r>
          </a:p>
          <a:p>
            <a:pPr algn="l">
              <a:buNone/>
            </a:pPr>
            <a:endParaRPr lang="ar-D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Autofit/>
          </a:bodyPr>
          <a:lstStyle/>
          <a:p>
            <a:pPr algn="l">
              <a:spcBef>
                <a:spcPct val="50000"/>
              </a:spcBef>
              <a:buNone/>
            </a:pPr>
            <a:r>
              <a:rPr lang="fr-FR" altLang="fr-FR" sz="2400" dirty="0" smtClean="0">
                <a:latin typeface="Times New Roman" pitchFamily="18" charset="0"/>
                <a:cs typeface="Times New Roman" pitchFamily="18" charset="0"/>
              </a:rPr>
              <a:t>Granulocytes neutrophiles → 40 – 70%. VA= 1600-7.000.</a:t>
            </a:r>
          </a:p>
          <a:p>
            <a:pPr algn="l">
              <a:spcBef>
                <a:spcPct val="50000"/>
              </a:spcBef>
              <a:buNone/>
            </a:pPr>
            <a:r>
              <a:rPr lang="fr-FR" altLang="fr-FR" sz="2400" dirty="0" smtClean="0">
                <a:latin typeface="Times New Roman" pitchFamily="18" charset="0"/>
                <a:cs typeface="Times New Roman" pitchFamily="18" charset="0"/>
              </a:rPr>
              <a:t>Granulocytes éosinophiles → </a:t>
            </a: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&lt; 4% </a:t>
            </a:r>
            <a:r>
              <a:rPr lang="fr-FR" altLang="fr-FR" sz="2400" dirty="0" smtClean="0">
                <a:latin typeface="Times New Roman" pitchFamily="18" charset="0"/>
                <a:cs typeface="Times New Roman" pitchFamily="18" charset="0"/>
              </a:rPr>
              <a:t>soit</a:t>
            </a: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 &lt; 400/mm3.</a:t>
            </a:r>
          </a:p>
          <a:p>
            <a:pPr algn="l">
              <a:spcBef>
                <a:spcPct val="50000"/>
              </a:spcBef>
              <a:buNone/>
            </a:pP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Granulocytes basophiles   →  &lt; 2% </a:t>
            </a:r>
            <a:r>
              <a:rPr lang="en-US" altLang="fr-FR" sz="2400" dirty="0" err="1" smtClean="0">
                <a:latin typeface="Times New Roman" pitchFamily="18" charset="0"/>
                <a:cs typeface="Times New Roman" pitchFamily="18" charset="0"/>
              </a:rPr>
              <a:t>soit</a:t>
            </a: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 &lt; 200/mm3.</a:t>
            </a:r>
          </a:p>
          <a:p>
            <a:pPr algn="l">
              <a:spcBef>
                <a:spcPct val="50000"/>
              </a:spcBef>
              <a:buNone/>
            </a:pP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Lymphocytes   → 20 – 40%   VA = 800 – 4.000/mm3.</a:t>
            </a:r>
          </a:p>
          <a:p>
            <a:pPr algn="l">
              <a:spcBef>
                <a:spcPct val="50000"/>
              </a:spcBef>
              <a:buNone/>
            </a:pPr>
            <a:r>
              <a:rPr lang="en-US" altLang="fr-FR" sz="2400" dirty="0" err="1" smtClean="0">
                <a:latin typeface="Times New Roman" pitchFamily="18" charset="0"/>
                <a:cs typeface="Times New Roman" pitchFamily="18" charset="0"/>
              </a:rPr>
              <a:t>Monocytes</a:t>
            </a: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       → &lt; 10%        VA = 200 – 800/mm3.</a:t>
            </a:r>
          </a:p>
          <a:p>
            <a:pPr algn="l">
              <a:lnSpc>
                <a:spcPct val="150000"/>
              </a:lnSpc>
              <a:spcBef>
                <a:spcPct val="50000"/>
              </a:spcBef>
              <a:buNone/>
            </a:pP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 *on </a:t>
            </a:r>
            <a:r>
              <a:rPr lang="fr-FR" altLang="fr-FR" sz="2400" dirty="0" smtClean="0">
                <a:latin typeface="Times New Roman" pitchFamily="18" charset="0"/>
                <a:cs typeface="Times New Roman" pitchFamily="18" charset="0"/>
              </a:rPr>
              <a:t>constate</a:t>
            </a: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 chez le nouveau </a:t>
            </a:r>
            <a:r>
              <a:rPr lang="fr-FR" altLang="fr-FR" sz="2400" dirty="0" smtClean="0">
                <a:latin typeface="Times New Roman" pitchFamily="18" charset="0"/>
                <a:cs typeface="Times New Roman" pitchFamily="18" charset="0"/>
              </a:rPr>
              <a:t>né</a:t>
            </a: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en-US" altLang="fr-FR" sz="2400" dirty="0" err="1" smtClean="0">
                <a:latin typeface="Times New Roman" pitchFamily="18" charset="0"/>
                <a:cs typeface="Times New Roman" pitchFamily="18" charset="0"/>
              </a:rPr>
              <a:t>l’enfant</a:t>
            </a: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fr-FR" sz="2400" dirty="0" err="1" smtClean="0">
                <a:latin typeface="Times New Roman" pitchFamily="18" charset="0"/>
                <a:cs typeface="Times New Roman" pitchFamily="18" charset="0"/>
              </a:rPr>
              <a:t>jusqu’à</a:t>
            </a: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fr-FR" sz="2400" dirty="0" err="1" smtClean="0">
                <a:latin typeface="Times New Roman" pitchFamily="18" charset="0"/>
                <a:cs typeface="Times New Roman" pitchFamily="18" charset="0"/>
              </a:rPr>
              <a:t>l’age</a:t>
            </a: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  de 4 </a:t>
            </a:r>
            <a:r>
              <a:rPr lang="en-US" altLang="fr-FR" sz="24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fr-FR" sz="2400" dirty="0" err="1" smtClean="0">
                <a:latin typeface="Times New Roman" pitchFamily="18" charset="0"/>
                <a:cs typeface="Times New Roman" pitchFamily="18" charset="0"/>
              </a:rPr>
              <a:t>une</a:t>
            </a: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fr-FR" sz="2400" dirty="0" err="1" smtClean="0">
                <a:latin typeface="Times New Roman" pitchFamily="18" charset="0"/>
                <a:cs typeface="Times New Roman" pitchFamily="18" charset="0"/>
              </a:rPr>
              <a:t>hyperleucocytose</a:t>
            </a: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 avec inversion de </a:t>
            </a:r>
            <a:r>
              <a:rPr lang="en-US" altLang="fr-FR" sz="2400" dirty="0" err="1" smtClean="0">
                <a:latin typeface="Times New Roman" pitchFamily="18" charset="0"/>
                <a:cs typeface="Times New Roman" pitchFamily="18" charset="0"/>
              </a:rPr>
              <a:t>l’équilibre</a:t>
            </a: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fr-FR" sz="2400" dirty="0" err="1" smtClean="0">
                <a:latin typeface="Times New Roman" pitchFamily="18" charset="0"/>
                <a:cs typeface="Times New Roman" pitchFamily="18" charset="0"/>
              </a:rPr>
              <a:t>leucocytaire</a:t>
            </a: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 ( %L &gt; %PN ), </a:t>
            </a:r>
          </a:p>
          <a:p>
            <a:pPr algn="l">
              <a:lnSpc>
                <a:spcPct val="150000"/>
              </a:lnSpc>
              <a:spcBef>
                <a:spcPct val="50000"/>
              </a:spcBef>
              <a:buNone/>
            </a:pP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à </a:t>
            </a:r>
            <a:r>
              <a:rPr lang="en-US" altLang="fr-FR" sz="2400" dirty="0" err="1" smtClean="0">
                <a:latin typeface="Times New Roman" pitchFamily="18" charset="0"/>
                <a:cs typeface="Times New Roman" pitchFamily="18" charset="0"/>
              </a:rPr>
              <a:t>l’age</a:t>
            </a: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 de 5 </a:t>
            </a:r>
            <a:r>
              <a:rPr lang="en-US" altLang="fr-FR" sz="24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 ( %L ≈ % PN ) et à </a:t>
            </a:r>
            <a:r>
              <a:rPr lang="en-US" altLang="fr-FR" sz="2400" dirty="0" err="1" smtClean="0">
                <a:latin typeface="Times New Roman" pitchFamily="18" charset="0"/>
                <a:cs typeface="Times New Roman" pitchFamily="18" charset="0"/>
              </a:rPr>
              <a:t>partir</a:t>
            </a: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 de 6 </a:t>
            </a:r>
            <a:r>
              <a:rPr lang="en-US" altLang="fr-FR" sz="2400" dirty="0" err="1" smtClean="0">
                <a:latin typeface="Times New Roman" pitchFamily="18" charset="0"/>
                <a:cs typeface="Times New Roman" pitchFamily="18" charset="0"/>
              </a:rPr>
              <a:t>ans</a:t>
            </a: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 commence à </a:t>
            </a:r>
            <a:r>
              <a:rPr lang="en-US" altLang="fr-FR" sz="2400" dirty="0" err="1" smtClean="0">
                <a:latin typeface="Times New Roman" pitchFamily="18" charset="0"/>
                <a:cs typeface="Times New Roman" pitchFamily="18" charset="0"/>
              </a:rPr>
              <a:t>rejoindre</a:t>
            </a: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fr-FR" sz="2400" dirty="0" err="1" smtClean="0">
                <a:latin typeface="Times New Roman" pitchFamily="18" charset="0"/>
                <a:cs typeface="Times New Roman" pitchFamily="18" charset="0"/>
              </a:rPr>
              <a:t>l’équilibre</a:t>
            </a: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fr-FR" sz="2400" dirty="0" err="1" smtClean="0">
                <a:latin typeface="Times New Roman" pitchFamily="18" charset="0"/>
                <a:cs typeface="Times New Roman" pitchFamily="18" charset="0"/>
              </a:rPr>
              <a:t>leucocytaire</a:t>
            </a: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altLang="fr-FR" sz="2400" dirty="0" err="1" smtClean="0">
                <a:latin typeface="Times New Roman" pitchFamily="18" charset="0"/>
                <a:cs typeface="Times New Roman" pitchFamily="18" charset="0"/>
              </a:rPr>
              <a:t>l’adulte</a:t>
            </a: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ar-D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Étude quantitative des plaquettes</a:t>
            </a:r>
            <a:endParaRPr lang="ar-DZ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150000"/>
              </a:lnSpc>
              <a:buNone/>
              <a:defRPr/>
            </a:pPr>
            <a:r>
              <a:rPr lang="fr-FR" dirty="0"/>
              <a:t>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Se fait par la même technique que pour les globules    rouges et les globules blancs.</a:t>
            </a:r>
          </a:p>
          <a:p>
            <a:pPr algn="l">
              <a:lnSpc>
                <a:spcPct val="150000"/>
              </a:lnSpc>
              <a:buNone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marge d’erreur est très importante +/-15%.</a:t>
            </a:r>
          </a:p>
          <a:p>
            <a:pPr algn="l">
              <a:lnSpc>
                <a:spcPct val="150000"/>
              </a:lnSpc>
              <a:buNone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taux normal =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150.000 – 400.000/mm3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lnSpc>
                <a:spcPct val="150000"/>
              </a:lnSpc>
              <a:buNone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&gt;400.000/mm3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>
                <a:latin typeface="Times New Roman" pitchFamily="18" charset="0"/>
                <a:cs typeface="Times New Roman" pitchFamily="18" charset="0"/>
              </a:rPr>
              <a:t>thrombocytose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lnSpc>
                <a:spcPct val="150000"/>
              </a:lnSpc>
              <a:buNone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&lt;150.000/mm3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thrombopénie.</a:t>
            </a:r>
          </a:p>
          <a:p>
            <a:pPr algn="l">
              <a:lnSpc>
                <a:spcPct val="150000"/>
              </a:lnSpc>
              <a:buNone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50.000/mm3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→ 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risque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hémorragique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ar-DZ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71874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buNone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l’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hémogramme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doit toujours être complété par un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taux des réticulocytes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le frottis sanguin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qui permet une étude qualitative des éléments figurés du sang et confirme ou infirme les données hématimétriques.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alt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Détermination de l’hématocrite</a:t>
            </a:r>
            <a:endParaRPr lang="ar-DZ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29222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C’est le volume occupé par les hématies dans une quantité de sang total connue. Il est traduit en pourcentage.</a:t>
            </a:r>
            <a:br>
              <a:rPr lang="fr-F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- Pour réaliser une mesure de l’hématocrite, il faut disposer d’une centrifugeuse à micro hématocrite et de tubes capillaires adaptés. Le résultat est obtenu après centrifugation en moyenne en 3 minutes.</a:t>
            </a:r>
            <a:br>
              <a:rPr lang="fr-F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-L’erreur sur la mesure est en moyenne de 2 %.</a:t>
            </a:r>
            <a:br>
              <a:rPr lang="fr-F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C’est donc un examen fiable.</a:t>
            </a:r>
            <a:br>
              <a:rPr lang="fr-F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Taux d’hématocrite normal:  Homme: 47+/- 5 %</a:t>
            </a:r>
            <a:br>
              <a:rPr lang="fr-F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Femme: 42+/- 5 %</a:t>
            </a:r>
            <a:br>
              <a:rPr lang="fr-FR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N.né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: 54+/-10%</a:t>
            </a:r>
            <a:endParaRPr lang="ar-D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fr-FR" alt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Numération des globules rouges</a:t>
            </a:r>
            <a:endParaRPr lang="ar-DZ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285860"/>
            <a:ext cx="8572560" cy="5286412"/>
          </a:xfrm>
        </p:spPr>
        <p:txBody>
          <a:bodyPr>
            <a:normAutofit fontScale="55000" lnSpcReduction="20000"/>
          </a:bodyPr>
          <a:lstStyle/>
          <a:p>
            <a:pPr algn="l">
              <a:spcBef>
                <a:spcPct val="50000"/>
              </a:spcBef>
              <a:buNone/>
            </a:pPr>
            <a:r>
              <a:rPr lang="fr-FR" altLang="fr-FR" sz="4400" dirty="0" smtClean="0">
                <a:latin typeface="Times New Roman" pitchFamily="18" charset="0"/>
                <a:cs typeface="Times New Roman" pitchFamily="18" charset="0"/>
              </a:rPr>
              <a:t>Elle se fait par 02 techniques.</a:t>
            </a:r>
          </a:p>
          <a:p>
            <a:pPr algn="l">
              <a:spcBef>
                <a:spcPct val="50000"/>
              </a:spcBef>
              <a:buNone/>
            </a:pPr>
            <a:r>
              <a:rPr lang="fr-FR" altLang="fr-FR" sz="4400" u="sng" dirty="0" smtClean="0">
                <a:latin typeface="Times New Roman" pitchFamily="18" charset="0"/>
                <a:cs typeface="Times New Roman" pitchFamily="18" charset="0"/>
              </a:rPr>
              <a:t>Numération manuelle des cellules:</a:t>
            </a:r>
            <a:r>
              <a:rPr lang="fr-FR" altLang="fr-FR" sz="4400" dirty="0" smtClean="0">
                <a:latin typeface="Times New Roman" pitchFamily="18" charset="0"/>
                <a:cs typeface="Times New Roman" pitchFamily="18" charset="0"/>
              </a:rPr>
              <a:t> cellules de </a:t>
            </a:r>
            <a:r>
              <a:rPr lang="fr-FR" altLang="fr-FR" sz="4400" dirty="0" err="1" smtClean="0">
                <a:latin typeface="Times New Roman" pitchFamily="18" charset="0"/>
                <a:cs typeface="Times New Roman" pitchFamily="18" charset="0"/>
              </a:rPr>
              <a:t>Malassez</a:t>
            </a:r>
            <a:r>
              <a:rPr lang="fr-FR" altLang="fr-FR" sz="4400" dirty="0" smtClean="0">
                <a:latin typeface="Times New Roman" pitchFamily="18" charset="0"/>
                <a:cs typeface="Times New Roman" pitchFamily="18" charset="0"/>
              </a:rPr>
              <a:t>: c’est le décompte au microscope optique des globules rouges contenus dans un volume de sang déterminé et en dilution connue. L’erreur sur la mesure est de 15%,donc c’est une méthode peu fiable → abandonnée.</a:t>
            </a:r>
          </a:p>
          <a:p>
            <a:pPr algn="l">
              <a:spcBef>
                <a:spcPct val="50000"/>
              </a:spcBef>
              <a:buNone/>
            </a:pPr>
            <a:r>
              <a:rPr lang="fr-FR" altLang="fr-FR" sz="4400" u="sng" dirty="0" smtClean="0">
                <a:latin typeface="Times New Roman" pitchFamily="18" charset="0"/>
                <a:cs typeface="Times New Roman" pitchFamily="18" charset="0"/>
              </a:rPr>
              <a:t>Numération automatique</a:t>
            </a:r>
            <a:r>
              <a:rPr lang="fr-FR" altLang="fr-FR" sz="4400" dirty="0" smtClean="0">
                <a:latin typeface="Times New Roman" pitchFamily="18" charset="0"/>
                <a:cs typeface="Times New Roman" pitchFamily="18" charset="0"/>
              </a:rPr>
              <a:t>: marge d’erreur: 2% → technique plus s</a:t>
            </a:r>
            <a:r>
              <a:rPr lang="en-US" altLang="fr-FR" sz="4400" dirty="0" smtClean="0">
                <a:latin typeface="Times New Roman" pitchFamily="18" charset="0"/>
                <a:cs typeface="Times New Roman" pitchFamily="18" charset="0"/>
              </a:rPr>
              <a:t>û</a:t>
            </a:r>
            <a:r>
              <a:rPr lang="fr-FR" altLang="fr-FR" sz="4400" dirty="0" smtClean="0">
                <a:latin typeface="Times New Roman" pitchFamily="18" charset="0"/>
                <a:cs typeface="Times New Roman" pitchFamily="18" charset="0"/>
              </a:rPr>
              <a:t>r.                                                                  </a:t>
            </a:r>
          </a:p>
          <a:p>
            <a:pPr algn="l">
              <a:spcBef>
                <a:spcPct val="50000"/>
              </a:spcBef>
              <a:buNone/>
            </a:pPr>
            <a:r>
              <a:rPr lang="fr-FR" altLang="fr-FR" sz="4400" dirty="0" smtClean="0">
                <a:latin typeface="Times New Roman" pitchFamily="18" charset="0"/>
                <a:cs typeface="Times New Roman" pitchFamily="18" charset="0"/>
              </a:rPr>
              <a:t>Le taux des globules rouges normal (en millions):</a:t>
            </a:r>
          </a:p>
          <a:p>
            <a:pPr algn="l">
              <a:spcBef>
                <a:spcPct val="50000"/>
              </a:spcBef>
              <a:buNone/>
            </a:pPr>
            <a:r>
              <a:rPr lang="fr-FR" altLang="fr-FR" sz="4400" dirty="0" smtClean="0">
                <a:latin typeface="Times New Roman" pitchFamily="18" charset="0"/>
                <a:cs typeface="Times New Roman" pitchFamily="18" charset="0"/>
              </a:rPr>
              <a:t>                              Homme: 5.5 +/- 0.5 m</a:t>
            </a:r>
          </a:p>
          <a:p>
            <a:pPr algn="l">
              <a:spcBef>
                <a:spcPct val="50000"/>
              </a:spcBef>
              <a:buNone/>
            </a:pPr>
            <a:r>
              <a:rPr lang="fr-FR" altLang="fr-FR" sz="4400" dirty="0" smtClean="0">
                <a:latin typeface="Times New Roman" pitchFamily="18" charset="0"/>
                <a:cs typeface="Times New Roman" pitchFamily="18" charset="0"/>
              </a:rPr>
              <a:t>                              Femme: 4.8 +/- 0.5 m</a:t>
            </a:r>
          </a:p>
          <a:p>
            <a:pPr algn="l">
              <a:spcBef>
                <a:spcPct val="50000"/>
              </a:spcBef>
              <a:buNone/>
            </a:pPr>
            <a:r>
              <a:rPr lang="fr-FR" altLang="fr-FR" sz="4400" dirty="0" smtClean="0">
                <a:latin typeface="Times New Roman" pitchFamily="18" charset="0"/>
                <a:cs typeface="Times New Roman" pitchFamily="18" charset="0"/>
              </a:rPr>
              <a:t>                              Enfant: 4.8 +/- 0.5 m</a:t>
            </a:r>
          </a:p>
          <a:p>
            <a:pPr algn="l">
              <a:spcBef>
                <a:spcPct val="50000"/>
              </a:spcBef>
              <a:buNone/>
            </a:pPr>
            <a:r>
              <a:rPr lang="fr-FR" altLang="fr-FR" sz="44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fr-FR" altLang="fr-FR" sz="4400" dirty="0" err="1" smtClean="0">
                <a:latin typeface="Times New Roman" pitchFamily="18" charset="0"/>
                <a:cs typeface="Times New Roman" pitchFamily="18" charset="0"/>
              </a:rPr>
              <a:t>N.né</a:t>
            </a:r>
            <a:r>
              <a:rPr lang="fr-FR" altLang="fr-FR" sz="4400" dirty="0" smtClean="0">
                <a:latin typeface="Times New Roman" pitchFamily="18" charset="0"/>
                <a:cs typeface="Times New Roman" pitchFamily="18" charset="0"/>
              </a:rPr>
              <a:t> :   5 +/- 1m</a:t>
            </a:r>
          </a:p>
          <a:p>
            <a:pPr algn="l">
              <a:buNone/>
            </a:pPr>
            <a:endParaRPr lang="ar-D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fr-FR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Dosage de l’hémoglobine:</a:t>
            </a:r>
            <a:r>
              <a:rPr lang="fr-FR" b="1" dirty="0" smtClean="0">
                <a:solidFill>
                  <a:srgbClr val="FFFF00"/>
                </a:solidFill>
                <a:latin typeface="Arial" charset="0"/>
              </a:rPr>
              <a:t/>
            </a:r>
            <a:br>
              <a:rPr lang="fr-FR" b="1" dirty="0" smtClean="0">
                <a:solidFill>
                  <a:srgbClr val="FFFF00"/>
                </a:solidFill>
                <a:latin typeface="Arial" charset="0"/>
              </a:rPr>
            </a:br>
            <a:endParaRPr lang="ar-DZ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l">
              <a:lnSpc>
                <a:spcPct val="150000"/>
              </a:lnSpc>
              <a:buNone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se fait par la mesure de la densité optique de l’hémoglobine transformée en méthémoglobine par spectrophotométrie.</a:t>
            </a:r>
          </a:p>
          <a:p>
            <a:pPr marL="609600" indent="-609600" algn="l">
              <a:lnSpc>
                <a:spcPct val="150000"/>
              </a:lnSpc>
              <a:buNone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taux d’hémoglobine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normal est : </a:t>
            </a:r>
          </a:p>
          <a:p>
            <a:pPr marL="609600" indent="-609600" algn="l">
              <a:lnSpc>
                <a:spcPct val="80000"/>
              </a:lnSpc>
              <a:buNone/>
              <a:defRPr/>
            </a:pP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lnSpc>
                <a:spcPct val="80000"/>
              </a:lnSpc>
              <a:buNone/>
              <a:defRPr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Homme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16+/-2 gr/dl</a:t>
            </a:r>
          </a:p>
          <a:p>
            <a:pPr marL="609600" indent="-609600" algn="l">
              <a:lnSpc>
                <a:spcPct val="80000"/>
              </a:lnSpc>
              <a:buNone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lnSpc>
                <a:spcPct val="80000"/>
              </a:lnSpc>
              <a:buNone/>
              <a:defRPr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Femme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14+/-2 gr/dl</a:t>
            </a:r>
          </a:p>
          <a:p>
            <a:pPr marL="609600" indent="-609600" algn="l">
              <a:lnSpc>
                <a:spcPct val="80000"/>
              </a:lnSpc>
              <a:buNone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lnSpc>
                <a:spcPct val="80000"/>
              </a:lnSpc>
              <a:buNone/>
              <a:defRPr/>
            </a:pP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N.né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16+/-3 gr/dl</a:t>
            </a:r>
          </a:p>
          <a:p>
            <a:pPr algn="l">
              <a:buNone/>
            </a:pPr>
            <a:endParaRPr lang="ar-D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fr-FR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3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3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Calcul des indices globulaires</a:t>
            </a:r>
            <a:r>
              <a:rPr lang="fr-FR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b="1" dirty="0" smtClean="0">
                <a:solidFill>
                  <a:srgbClr val="FFFF00"/>
                </a:solidFill>
                <a:latin typeface="Arial" charset="0"/>
              </a:rPr>
              <a:t/>
            </a:r>
            <a:br>
              <a:rPr lang="fr-FR" b="1" dirty="0" smtClean="0">
                <a:solidFill>
                  <a:srgbClr val="FFFF00"/>
                </a:solidFill>
                <a:latin typeface="Arial" charset="0"/>
              </a:rPr>
            </a:br>
            <a:endParaRPr lang="ar-DZ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algn="l">
              <a:lnSpc>
                <a:spcPct val="80000"/>
              </a:lnSpc>
              <a:buNone/>
              <a:defRPr/>
            </a:pPr>
            <a:r>
              <a:rPr lang="fr-FR" sz="2600" b="1" u="sng" dirty="0" smtClean="0">
                <a:latin typeface="Times New Roman" pitchFamily="18" charset="0"/>
                <a:cs typeface="Times New Roman" pitchFamily="18" charset="0"/>
              </a:rPr>
              <a:t>Volume Globulaire Moyen </a:t>
            </a:r>
            <a:r>
              <a:rPr lang="fr-FR" sz="2600" b="1" u="sng" dirty="0">
                <a:latin typeface="Times New Roman" pitchFamily="18" charset="0"/>
                <a:cs typeface="Times New Roman" pitchFamily="18" charset="0"/>
              </a:rPr>
              <a:t>(VGM):</a:t>
            </a:r>
          </a:p>
          <a:p>
            <a:pPr marL="609600" indent="-609600" algn="l">
              <a:lnSpc>
                <a:spcPct val="80000"/>
              </a:lnSpc>
              <a:buNone/>
              <a:defRPr/>
            </a:pPr>
            <a:endParaRPr lang="fr-FR" sz="4000" b="1" u="sng" dirty="0">
              <a:latin typeface="Arial" charset="0"/>
            </a:endParaRPr>
          </a:p>
          <a:p>
            <a:pPr marL="609600" indent="-609600" algn="l">
              <a:lnSpc>
                <a:spcPct val="80000"/>
              </a:lnSpc>
              <a:buNone/>
              <a:defRPr/>
            </a:pPr>
            <a:r>
              <a:rPr lang="fr-FR" dirty="0">
                <a:latin typeface="Arial" charset="0"/>
              </a:rPr>
              <a:t> 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VGM =</a:t>
            </a:r>
            <a:r>
              <a:rPr lang="fr-FR" sz="2400" u="sng" dirty="0">
                <a:latin typeface="Times New Roman" pitchFamily="18" charset="0"/>
                <a:cs typeface="Times New Roman" pitchFamily="18" charset="0"/>
              </a:rPr>
              <a:t>   hte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10 exprimé en mm3 ou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femtolitre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609600" indent="-609600" algn="l">
              <a:lnSpc>
                <a:spcPct val="80000"/>
              </a:lnSpc>
              <a:buNone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 GR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 algn="l">
              <a:lnSpc>
                <a:spcPct val="80000"/>
              </a:lnSpc>
              <a:buNone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     VGM normal   =   80-100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fl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→ </a:t>
            </a:r>
            <a:r>
              <a:rPr lang="fr-FR" sz="2400" b="1" dirty="0" err="1">
                <a:latin typeface="Times New Roman" pitchFamily="18" charset="0"/>
                <a:cs typeface="Times New Roman" pitchFamily="18" charset="0"/>
              </a:rPr>
              <a:t>normocytose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09600" indent="-609600" algn="l">
              <a:lnSpc>
                <a:spcPct val="80000"/>
              </a:lnSpc>
              <a:buNone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                                   &lt; 80 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fl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 →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microcytose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09600" indent="-609600" algn="l">
              <a:lnSpc>
                <a:spcPct val="80000"/>
              </a:lnSpc>
              <a:buNone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&gt;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100 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fl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 →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macrocytose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09600" indent="-609600" algn="l">
              <a:lnSpc>
                <a:spcPct val="80000"/>
              </a:lnSpc>
              <a:buNone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 c’est le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premier indice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important pour typer une anémie.</a:t>
            </a:r>
          </a:p>
          <a:p>
            <a:pPr algn="l">
              <a:buNone/>
            </a:pPr>
            <a:endParaRPr lang="ar-D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altLang="fr-FR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altLang="fr-FR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altLang="fr-FR" sz="2800" dirty="0" smtClean="0">
                <a:latin typeface="Tahoma" pitchFamily="34" charset="0"/>
              </a:rPr>
              <a:t> </a:t>
            </a:r>
            <a:r>
              <a:rPr lang="fr-FR" altLang="fr-FR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Concentration corpusculaire moyenne en </a:t>
            </a:r>
            <a:r>
              <a:rPr lang="fr-FR" altLang="fr-FR" sz="3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fr-FR" altLang="fr-FR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fr-FR" altLang="fr-FR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(CCMH) </a:t>
            </a:r>
            <a:r>
              <a:rPr lang="fr-FR" altLang="fr-FR" b="1" u="sng" dirty="0" smtClean="0">
                <a:latin typeface="Tahoma" pitchFamily="34" charset="0"/>
              </a:rPr>
              <a:t/>
            </a:r>
            <a:br>
              <a:rPr lang="fr-FR" altLang="fr-FR" b="1" u="sng" dirty="0" smtClean="0">
                <a:latin typeface="Tahoma" pitchFamily="34" charset="0"/>
              </a:rPr>
            </a:br>
            <a:endParaRPr lang="ar-DZ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>
              <a:lnSpc>
                <a:spcPct val="60000"/>
              </a:lnSpc>
              <a:spcBef>
                <a:spcPct val="50000"/>
              </a:spcBef>
              <a:buNone/>
            </a:pPr>
            <a:endParaRPr lang="fr-FR" alt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10000"/>
              </a:lnSpc>
              <a:spcBef>
                <a:spcPct val="50000"/>
              </a:spcBef>
              <a:buNone/>
            </a:pPr>
            <a:r>
              <a:rPr lang="fr-FR" altLang="fr-FR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FR" altLang="fr-FR" sz="2400" b="1" dirty="0" smtClean="0">
                <a:latin typeface="Times New Roman" pitchFamily="18" charset="0"/>
                <a:cs typeface="Times New Roman" pitchFamily="18" charset="0"/>
              </a:rPr>
              <a:t>CCMH) </a:t>
            </a:r>
            <a:r>
              <a:rPr lang="fr-FR" altLang="fr-FR" sz="2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fr-FR" altLang="fr-FR" sz="2400" b="1" u="sng" dirty="0" err="1" smtClean="0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fr-FR" altLang="fr-FR" sz="2400" b="1" u="sng" dirty="0" smtClean="0">
                <a:latin typeface="Times New Roman" pitchFamily="18" charset="0"/>
                <a:cs typeface="Times New Roman" pitchFamily="18" charset="0"/>
              </a:rPr>
              <a:t>(gr/dl)</a:t>
            </a:r>
            <a:r>
              <a:rPr lang="fr-FR" altLang="fr-FR" sz="24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fr-FR" sz="24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altLang="fr-FR" sz="2400" b="1" dirty="0" smtClean="0">
                <a:latin typeface="Times New Roman" pitchFamily="18" charset="0"/>
                <a:cs typeface="Times New Roman" pitchFamily="18" charset="0"/>
              </a:rPr>
              <a:t> 100</a:t>
            </a:r>
            <a:r>
              <a:rPr lang="fr-FR" altLang="fr-FR" sz="2400" dirty="0" smtClean="0">
                <a:latin typeface="Times New Roman" pitchFamily="18" charset="0"/>
                <a:cs typeface="Times New Roman" pitchFamily="18" charset="0"/>
              </a:rPr>
              <a:t> traduit en pourcentage.</a:t>
            </a:r>
          </a:p>
          <a:p>
            <a:pPr algn="l">
              <a:lnSpc>
                <a:spcPct val="110000"/>
              </a:lnSpc>
              <a:spcBef>
                <a:spcPct val="50000"/>
              </a:spcBef>
              <a:buNone/>
            </a:pPr>
            <a:r>
              <a:rPr lang="fr-FR" altLang="fr-F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fr-FR" sz="24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fr-FR" altLang="fr-FR" sz="2400" b="1" dirty="0" smtClean="0">
                <a:latin typeface="Times New Roman" pitchFamily="18" charset="0"/>
                <a:cs typeface="Times New Roman" pitchFamily="18" charset="0"/>
              </a:rPr>
              <a:t>hte</a:t>
            </a:r>
          </a:p>
          <a:p>
            <a:pPr algn="l">
              <a:lnSpc>
                <a:spcPct val="150000"/>
              </a:lnSpc>
              <a:spcBef>
                <a:spcPct val="50000"/>
              </a:spcBef>
              <a:buNone/>
            </a:pPr>
            <a:r>
              <a:rPr lang="fr-FR" altLang="fr-FR" sz="2400" dirty="0" smtClean="0">
                <a:latin typeface="Times New Roman" pitchFamily="18" charset="0"/>
                <a:cs typeface="Times New Roman" pitchFamily="18" charset="0"/>
              </a:rPr>
              <a:t>  CCMH normale = 32-36→% → </a:t>
            </a:r>
            <a:r>
              <a:rPr lang="fr-FR" altLang="fr-F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fr-FR" sz="2400" b="1" dirty="0" err="1" smtClean="0">
                <a:latin typeface="Times New Roman" pitchFamily="18" charset="0"/>
                <a:cs typeface="Times New Roman" pitchFamily="18" charset="0"/>
              </a:rPr>
              <a:t>normochromie</a:t>
            </a:r>
            <a:r>
              <a:rPr lang="fr-FR" altLang="fr-FR" sz="2400" b="1" dirty="0" smtClean="0">
                <a:latin typeface="Times New Roman" pitchFamily="18" charset="0"/>
                <a:cs typeface="Times New Roman" pitchFamily="18" charset="0"/>
              </a:rPr>
              <a:t> .</a:t>
            </a:r>
            <a:endParaRPr lang="fr-FR" alt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  <a:spcBef>
                <a:spcPct val="50000"/>
              </a:spcBef>
              <a:buNone/>
            </a:pPr>
            <a:r>
              <a:rPr lang="fr-FR" altLang="fr-FR" sz="24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altLang="fr-FR" sz="24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fr-FR" altLang="fr-FR" sz="2400" dirty="0" smtClean="0">
                <a:latin typeface="Times New Roman" pitchFamily="18" charset="0"/>
                <a:cs typeface="Times New Roman" pitchFamily="18" charset="0"/>
              </a:rPr>
              <a:t>  32 % →  </a:t>
            </a:r>
            <a:r>
              <a:rPr lang="fr-FR" altLang="fr-FR" sz="2400" b="1" dirty="0" smtClean="0">
                <a:latin typeface="Times New Roman" pitchFamily="18" charset="0"/>
                <a:cs typeface="Times New Roman" pitchFamily="18" charset="0"/>
              </a:rPr>
              <a:t>hypochromie .</a:t>
            </a:r>
          </a:p>
          <a:p>
            <a:pPr algn="l">
              <a:lnSpc>
                <a:spcPct val="150000"/>
              </a:lnSpc>
              <a:spcBef>
                <a:spcPct val="50000"/>
              </a:spcBef>
              <a:buNone/>
            </a:pPr>
            <a:r>
              <a:rPr lang="fr-FR" altLang="fr-FR" sz="2400" dirty="0" smtClean="0">
                <a:latin typeface="Times New Roman" pitchFamily="18" charset="0"/>
                <a:cs typeface="Times New Roman" pitchFamily="18" charset="0"/>
              </a:rPr>
              <a:t>   -Il n’existe pas d’ </a:t>
            </a:r>
            <a:r>
              <a:rPr lang="fr-FR" altLang="fr-FR" sz="2400" b="1" dirty="0" smtClean="0">
                <a:latin typeface="Times New Roman" pitchFamily="18" charset="0"/>
                <a:cs typeface="Times New Roman" pitchFamily="18" charset="0"/>
              </a:rPr>
              <a:t>hyperchromie</a:t>
            </a:r>
            <a:r>
              <a:rPr lang="fr-FR" altLang="fr-F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lnSpc>
                <a:spcPct val="150000"/>
              </a:lnSpc>
              <a:spcBef>
                <a:spcPct val="50000"/>
              </a:spcBef>
              <a:buNone/>
            </a:pPr>
            <a:r>
              <a:rPr lang="fr-FR" altLang="fr-FR" sz="2400" dirty="0" smtClean="0">
                <a:latin typeface="Times New Roman" pitchFamily="18" charset="0"/>
                <a:cs typeface="Times New Roman" pitchFamily="18" charset="0"/>
              </a:rPr>
              <a:t>   -</a:t>
            </a:r>
            <a:r>
              <a:rPr lang="fr-FR" altLang="fr-FR" sz="2400" b="1" dirty="0" smtClean="0">
                <a:latin typeface="Times New Roman" pitchFamily="18" charset="0"/>
                <a:cs typeface="Times New Roman" pitchFamily="18" charset="0"/>
              </a:rPr>
              <a:t>2° indice </a:t>
            </a:r>
            <a:r>
              <a:rPr lang="fr-FR" altLang="fr-FR" sz="2400" dirty="0" smtClean="0">
                <a:latin typeface="Times New Roman" pitchFamily="18" charset="0"/>
                <a:cs typeface="Times New Roman" pitchFamily="18" charset="0"/>
              </a:rPr>
              <a:t>important pour </a:t>
            </a:r>
            <a:r>
              <a:rPr lang="fr-FR" altLang="fr-FR" sz="2400" b="1" dirty="0" smtClean="0">
                <a:latin typeface="Times New Roman" pitchFamily="18" charset="0"/>
                <a:cs typeface="Times New Roman" pitchFamily="18" charset="0"/>
              </a:rPr>
              <a:t>typer l’anémie</a:t>
            </a:r>
            <a:r>
              <a:rPr lang="fr-FR" altLang="fr-FR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None/>
            </a:pPr>
            <a:endParaRPr lang="ar-D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sz="31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1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31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1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TENEUR GLOBULAIRE MOYENNE EN </a:t>
            </a:r>
            <a:r>
              <a:rPr lang="fr-FR" sz="31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fr-FR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(TGMH):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ar-DZ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  <a:defRPr/>
            </a:pP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TGMH=</a:t>
            </a:r>
            <a:r>
              <a:rPr lang="fr-FR" sz="2400" b="1" u="sng" dirty="0" err="1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fr-FR" sz="2400" b="1" u="sng" dirty="0">
                <a:latin typeface="Times New Roman" pitchFamily="18" charset="0"/>
                <a:cs typeface="Times New Roman" pitchFamily="18" charset="0"/>
              </a:rPr>
              <a:t>(gr/dl)</a:t>
            </a:r>
            <a:r>
              <a:rPr lang="fr-FR" sz="24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x 10</a:t>
            </a:r>
          </a:p>
          <a:p>
            <a:pPr algn="l">
              <a:buNone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GR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(millions)</a:t>
            </a:r>
          </a:p>
          <a:p>
            <a:pPr algn="l">
              <a:lnSpc>
                <a:spcPct val="150000"/>
              </a:lnSpc>
              <a:buNone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   exprimée en pico gramme (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pg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l">
              <a:lnSpc>
                <a:spcPct val="150000"/>
              </a:lnSpc>
              <a:buNone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   la valeur normale =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27-32 </a:t>
            </a:r>
            <a:r>
              <a:rPr lang="fr-FR" sz="2400" b="1" dirty="0" err="1">
                <a:latin typeface="Times New Roman" pitchFamily="18" charset="0"/>
                <a:cs typeface="Times New Roman" pitchFamily="18" charset="0"/>
              </a:rPr>
              <a:t>pg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et indique le poids de l’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Hb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contenu dans chaque globule rouge.</a:t>
            </a:r>
          </a:p>
          <a:p>
            <a:pPr algn="l">
              <a:lnSpc>
                <a:spcPct val="150000"/>
              </a:lnSpc>
              <a:buNone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  - Sa variation est parallèle à celle du VGM.</a:t>
            </a:r>
          </a:p>
          <a:p>
            <a:pPr algn="l">
              <a:buNone/>
            </a:pPr>
            <a:endParaRPr lang="ar-D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La numération des réticulocytes</a:t>
            </a:r>
            <a:endParaRPr lang="ar-DZ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214422"/>
            <a:ext cx="8643998" cy="5357850"/>
          </a:xfrm>
        </p:spPr>
        <p:txBody>
          <a:bodyPr>
            <a:normAutofit fontScale="77500" lnSpcReduction="20000"/>
          </a:bodyPr>
          <a:lstStyle/>
          <a:p>
            <a:pPr algn="l">
              <a:buNone/>
              <a:defRPr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Des globules rouges qui ont  perdu leurs noyaux dans la moelle tout en poursuivant leur maturation dans le sang périphérique et deviennent matures au bout de 24H.</a:t>
            </a:r>
          </a:p>
          <a:p>
            <a:pPr algn="l">
              <a:buNone/>
              <a:defRPr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    -reconnaissables après coloration par le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bleu de Crésyl brillant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ou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le bleu de méthylène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None/>
              <a:defRPr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   - reflètent quantitativement la production quotidienne d’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hématies par la moelle osseuse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None/>
              <a:defRPr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   - le taux relatif varie de 0.5% à 2%.</a:t>
            </a:r>
          </a:p>
          <a:p>
            <a:pPr algn="l">
              <a:buNone/>
              <a:defRPr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   - le taux absolu de 20000 à 120000/mm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3.</a:t>
            </a:r>
          </a:p>
          <a:p>
            <a:pPr algn="l">
              <a:buNone/>
              <a:defRPr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 Et c’est le taux absolu qui présente un intérêt en pratique.</a:t>
            </a:r>
          </a:p>
          <a:p>
            <a:pPr algn="l">
              <a:buNone/>
              <a:defRPr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  <a:defRPr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         si taux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&lt; 120000/mm3                  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anémie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aregénérative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taux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&gt; 120000/mm3                  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anémie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regénérative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algn="l">
              <a:buNone/>
            </a:pPr>
            <a:endParaRPr lang="ar-DZ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4071934" y="5286388"/>
            <a:ext cx="1128714" cy="57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4214810" y="6000768"/>
            <a:ext cx="1128714" cy="57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729</Words>
  <Application>Microsoft Office PowerPoint</Application>
  <PresentationFormat>Affichage à l'écran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Hématimétrie</vt:lpstr>
      <vt:lpstr>Diapositive 2</vt:lpstr>
      <vt:lpstr>Détermination de l’hématocrite</vt:lpstr>
      <vt:lpstr>Numération des globules rouges</vt:lpstr>
      <vt:lpstr> Dosage de l’hémoglobine: </vt:lpstr>
      <vt:lpstr>    Calcul des indices globulaires   </vt:lpstr>
      <vt:lpstr>  Concentration corpusculaire moyenne en Hb: (CCMH)  </vt:lpstr>
      <vt:lpstr>  LA TENEUR GLOBULAIRE MOYENNE EN Hb (TGMH): </vt:lpstr>
      <vt:lpstr>La numération des réticulocytes</vt:lpstr>
      <vt:lpstr> Étude quantitative des GB: </vt:lpstr>
      <vt:lpstr>Diapositive 11</vt:lpstr>
      <vt:lpstr>Étude quantitative des plaquettes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Hématimétrie</dc:title>
  <dc:creator>boumehrasse ali</dc:creator>
  <cp:lastModifiedBy>aa</cp:lastModifiedBy>
  <cp:revision>18</cp:revision>
  <dcterms:created xsi:type="dcterms:W3CDTF">2018-04-08T07:50:16Z</dcterms:created>
  <dcterms:modified xsi:type="dcterms:W3CDTF">2020-03-29T13:11:45Z</dcterms:modified>
</cp:coreProperties>
</file>