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81" r:id="rId5"/>
    <p:sldId id="262" r:id="rId6"/>
    <p:sldId id="263" r:id="rId7"/>
    <p:sldId id="270" r:id="rId8"/>
    <p:sldId id="272" r:id="rId9"/>
    <p:sldId id="271" r:id="rId10"/>
    <p:sldId id="264" r:id="rId11"/>
    <p:sldId id="265" r:id="rId12"/>
    <p:sldId id="266" r:id="rId13"/>
    <p:sldId id="269" r:id="rId14"/>
    <p:sldId id="273" r:id="rId15"/>
    <p:sldId id="274" r:id="rId16"/>
    <p:sldId id="275" r:id="rId17"/>
    <p:sldId id="276" r:id="rId18"/>
    <p:sldId id="277" r:id="rId19"/>
    <p:sldId id="278"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9668" autoAdjust="0"/>
  </p:normalViewPr>
  <p:slideViewPr>
    <p:cSldViewPr>
      <p:cViewPr>
        <p:scale>
          <a:sx n="80" d="100"/>
          <a:sy n="80" d="100"/>
        </p:scale>
        <p:origin x="-172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3E84A0-1712-43D8-B15B-98043A222D80}" type="datetimeFigureOut">
              <a:rPr lang="fr-FR" smtClean="0"/>
              <a:t>24/02/2019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3EA085-ADB7-4CD7-B6F4-27BF1DC59BFD}" type="slidenum">
              <a:rPr lang="fr-FR" smtClean="0"/>
              <a:t>‹N°›</a:t>
            </a:fld>
            <a:endParaRPr lang="fr-FR"/>
          </a:p>
        </p:txBody>
      </p:sp>
    </p:spTree>
    <p:extLst>
      <p:ext uri="{BB962C8B-B14F-4D97-AF65-F5344CB8AC3E}">
        <p14:creationId xmlns:p14="http://schemas.microsoft.com/office/powerpoint/2010/main" val="1275255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E445F8A4-BFDE-4AFB-8816-42F0212E42D2}" type="datetime1">
              <a:rPr lang="fr-FR" smtClean="0"/>
              <a:t>24/02/2019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E70AC7CA-10D1-4FA1-88A3-A539275C8221}" type="datetime1">
              <a:rPr lang="fr-FR" smtClean="0"/>
              <a:t>24/02/2019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78DCB3E5-D511-4D65-A72C-0F9FF6253DD7}" type="datetime1">
              <a:rPr lang="fr-FR" smtClean="0"/>
              <a:t>24/02/2019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6CDA0027-4F75-4E4B-A8AD-B795E269B671}" type="datetime1">
              <a:rPr lang="fr-FR" smtClean="0"/>
              <a:t>24/02/2019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AC80390-22B2-4A75-AD0F-8FF144E5AC06}" type="datetime1">
              <a:rPr lang="fr-FR" smtClean="0"/>
              <a:t>24/02/2019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41202A62-2D87-42A0-99F4-F40FA854342E}" type="datetime1">
              <a:rPr lang="fr-FR" smtClean="0"/>
              <a:t>24/02/2019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C47C8078-9A6E-4368-9E68-DA1ADA55C190}" type="datetime1">
              <a:rPr lang="fr-FR" smtClean="0"/>
              <a:t>24/02/2019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02200C29-A499-4EF1-B329-1CC846B4D2EF}" type="datetime1">
              <a:rPr lang="fr-FR" smtClean="0"/>
              <a:t>24/02/2019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0DF221F-3FB7-4F89-8374-D6C53EC566B1}" type="datetime1">
              <a:rPr lang="fr-FR" smtClean="0"/>
              <a:t>24/02/2019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D639266-1351-4D90-80E8-C880EB0FCB97}" type="datetime1">
              <a:rPr lang="fr-FR" smtClean="0"/>
              <a:t>24/02/2019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A42F8C2-9A79-4080-B846-E6C4ED6EBD20}" type="datetime1">
              <a:rPr lang="fr-FR" smtClean="0"/>
              <a:t>24/02/2019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DCCBB-AC15-4D79-AD36-E83CA008F8DE}" type="datetime1">
              <a:rPr lang="fr-FR" smtClean="0"/>
              <a:t>24/02/2019</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eyrolles.com/Entreprise/Livre/guide-du-traitement-des-dechets-9782100522569" TargetMode="External"/><Relationship Id="rId7" Type="http://schemas.openxmlformats.org/officeDocument/2006/relationships/hyperlink" Target="http://www.eyrolles.com/Accueil/Editeur/233/tec-et-doc-lavoisier.php" TargetMode="External"/><Relationship Id="rId2" Type="http://schemas.openxmlformats.org/officeDocument/2006/relationships/hyperlink" Target="http://www.eyrolles.com/Accueil/Auteur/emilian-koller-21989" TargetMode="External"/><Relationship Id="rId1" Type="http://schemas.openxmlformats.org/officeDocument/2006/relationships/slideLayout" Target="../slideLayouts/slideLayout1.xml"/><Relationship Id="rId6" Type="http://schemas.openxmlformats.org/officeDocument/2006/relationships/hyperlink" Target="http://www.eyrolles.com/Accueil/Auteur/rene-moletta-94980" TargetMode="External"/><Relationship Id="rId5" Type="http://schemas.openxmlformats.org/officeDocument/2006/relationships/hyperlink" Target="http://www.actu-environnement.com/librairie/recherche/?editeur=Degr%E9mont" TargetMode="External"/><Relationship Id="rId4" Type="http://schemas.openxmlformats.org/officeDocument/2006/relationships/hyperlink" Target="http://www.actu-environnement.com/librairie/auteur/Degr%E9mon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7.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age 16" descr="Description : logo de la facult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5859" y="69849"/>
            <a:ext cx="1464632" cy="1343421"/>
          </a:xfrm>
          <a:prstGeom prst="rect">
            <a:avLst/>
          </a:prstGeom>
          <a:noFill/>
          <a:extLst>
            <a:ext uri="{909E8E84-426E-40DD-AFC4-6F175D3DCCD1}">
              <a14:hiddenFill xmlns:a14="http://schemas.microsoft.com/office/drawing/2010/main">
                <a:solidFill>
                  <a:srgbClr val="FFFFFF"/>
                </a:solidFill>
              </a14:hiddenFill>
            </a:ext>
          </a:extLst>
        </p:spPr>
      </p:pic>
      <p:pic>
        <p:nvPicPr>
          <p:cNvPr id="2049" name="Image 6" descr="Description : log_univ_djelfa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76" y="89206"/>
            <a:ext cx="1357715" cy="11075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 name="Rectangle 4"/>
          <p:cNvSpPr>
            <a:spLocks noChangeArrowheads="1"/>
          </p:cNvSpPr>
          <p:nvPr/>
        </p:nvSpPr>
        <p:spPr bwMode="auto">
          <a:xfrm>
            <a:off x="2451869" y="120609"/>
            <a:ext cx="4240264"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الجمهورية الجزائرية الديمقراطية الشعبية</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publique Alg</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rienne D</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mocratique et Populaire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وزارة التعليم العالي والبحث العلمي</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Minist</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de l'Enseignement Sup</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rieur et de la Recherche Scientifique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جامعة زيان عاشور بالجلفة</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Universit</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05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Ziane</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Achour Djelfa</a:t>
            </a:r>
          </a:p>
          <a:p>
            <a:pPr marL="0" marR="0" lvl="0" indent="0" algn="ctr" defTabSz="914400" rtl="0" eaLnBrk="0" fontAlgn="base" latinLnBrk="0" hangingPunct="0">
              <a:lnSpc>
                <a:spcPct val="100000"/>
              </a:lnSpc>
              <a:spcBef>
                <a:spcPct val="0"/>
              </a:spcBef>
              <a:spcAft>
                <a:spcPct val="0"/>
              </a:spcAft>
              <a:buClrTx/>
              <a:buSzTx/>
              <a:buFontTx/>
              <a:buNone/>
              <a:tabLst/>
            </a:pPr>
            <a:r>
              <a:rPr lang="ar-DZ" sz="1050" b="1" dirty="0" smtClean="0">
                <a:latin typeface="Times New Roman" pitchFamily="18" charset="0"/>
                <a:cs typeface="Times New Roman" pitchFamily="18" charset="0"/>
              </a:rPr>
              <a:t>كلية علوم الطبيعة و الحياة</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050" b="1" i="0" u="none" strike="noStrike" cap="none" normalizeH="0" baseline="0" dirty="0" smtClean="0">
                <a:ln>
                  <a:noFill/>
                </a:ln>
                <a:solidFill>
                  <a:schemeClr val="tx1"/>
                </a:solidFill>
                <a:effectLst/>
                <a:latin typeface="Times New Roman" pitchFamily="18" charset="0"/>
                <a:cs typeface="Times New Roman" pitchFamily="18" charset="0"/>
              </a:rPr>
              <a:t>Faculté des sciences de la nature et de la vie</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2311881" y="2492896"/>
            <a:ext cx="4802405" cy="2677656"/>
          </a:xfrm>
          <a:prstGeom prst="rect">
            <a:avLst/>
          </a:prstGeom>
        </p:spPr>
        <p:txBody>
          <a:bodyPr wrap="none">
            <a:spAutoFit/>
          </a:bodyPr>
          <a:lstStyle/>
          <a:p>
            <a:pPr algn="ctr"/>
            <a:r>
              <a:rPr lang="fr-FR" sz="2400" b="1" dirty="0" smtClean="0"/>
              <a:t>Licence Sol-Eau</a:t>
            </a:r>
            <a:endParaRPr lang="fr-FR" sz="2400" b="1" dirty="0" smtClean="0"/>
          </a:p>
          <a:p>
            <a:pPr algn="ctr"/>
            <a:endParaRPr lang="fr-FR" sz="2400" b="1" dirty="0" smtClean="0"/>
          </a:p>
          <a:p>
            <a:pPr algn="ctr"/>
            <a:r>
              <a:rPr lang="fr-FR" sz="2400" b="1" dirty="0" smtClean="0"/>
              <a:t>Module :</a:t>
            </a:r>
            <a:r>
              <a:rPr lang="fr-FR" sz="2400" dirty="0" smtClean="0"/>
              <a:t> </a:t>
            </a:r>
            <a:r>
              <a:rPr lang="fr-FR" sz="2400" dirty="0" smtClean="0"/>
              <a:t>Epuration des Eaux usées</a:t>
            </a:r>
            <a:endParaRPr lang="fr-FR" sz="2400" dirty="0" smtClean="0"/>
          </a:p>
          <a:p>
            <a:pPr algn="ctr"/>
            <a:endParaRPr lang="fr-FR" sz="2400" dirty="0" smtClean="0"/>
          </a:p>
          <a:p>
            <a:pPr algn="ctr"/>
            <a:r>
              <a:rPr lang="fr-FR" sz="2400" b="1" dirty="0" smtClean="0"/>
              <a:t>Chargé du module :</a:t>
            </a:r>
            <a:r>
              <a:rPr lang="fr-FR" sz="2400" dirty="0" smtClean="0"/>
              <a:t> Mohamed Hachi</a:t>
            </a:r>
          </a:p>
          <a:p>
            <a:pPr algn="ctr"/>
            <a:endParaRPr lang="fr-FR" sz="2400" dirty="0" smtClean="0"/>
          </a:p>
          <a:p>
            <a:pPr algn="ctr"/>
            <a:r>
              <a:rPr lang="fr-FR" sz="2400" b="1" dirty="0" smtClean="0"/>
              <a:t>E-mail :</a:t>
            </a:r>
            <a:r>
              <a:rPr lang="fr-FR" sz="2400" dirty="0" smtClean="0"/>
              <a:t> hachi.mouh3@gmail.com </a:t>
            </a:r>
            <a:endParaRPr lang="fr-FR" sz="2400" dirty="0"/>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1</a:t>
            </a:fld>
            <a:endParaRPr lang="fr-BE"/>
          </a:p>
        </p:txBody>
      </p:sp>
    </p:spTree>
    <p:extLst>
      <p:ext uri="{BB962C8B-B14F-4D97-AF65-F5344CB8AC3E}">
        <p14:creationId xmlns:p14="http://schemas.microsoft.com/office/powerpoint/2010/main" val="6525234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10</a:t>
            </a:fld>
            <a:endParaRPr lang="fr-BE"/>
          </a:p>
        </p:txBody>
      </p:sp>
      <p:sp>
        <p:nvSpPr>
          <p:cNvPr id="3" name="Rectangle 2"/>
          <p:cNvSpPr/>
          <p:nvPr/>
        </p:nvSpPr>
        <p:spPr>
          <a:xfrm>
            <a:off x="251520" y="332656"/>
            <a:ext cx="8640960" cy="6370975"/>
          </a:xfrm>
          <a:prstGeom prst="rect">
            <a:avLst/>
          </a:prstGeom>
        </p:spPr>
        <p:txBody>
          <a:bodyPr wrap="square">
            <a:spAutoFit/>
          </a:bodyPr>
          <a:lstStyle/>
          <a:p>
            <a:pPr algn="just"/>
            <a:r>
              <a:rPr lang="fr-FR" sz="2400" dirty="0"/>
              <a:t>L'eau chimiquement pure n’existe pratiquement pas dans la nature. La molécule d'eau est composée de 2 atomes d'hydrogène et d'un atome d'oxygène liés entre eux par des liaisons covalentes. Sa dimension est d'environ 3.3 Å [1 Å </a:t>
            </a:r>
            <a:r>
              <a:rPr lang="fr-FR" sz="2400" dirty="0" smtClean="0"/>
              <a:t>(Angstrom</a:t>
            </a:r>
            <a:r>
              <a:rPr lang="fr-FR" sz="2400" dirty="0"/>
              <a:t>) = 10</a:t>
            </a:r>
            <a:r>
              <a:rPr lang="fr-FR" sz="2400" baseline="30000" dirty="0"/>
              <a:t>-4</a:t>
            </a:r>
            <a:r>
              <a:rPr lang="fr-FR" sz="2400" dirty="0"/>
              <a:t> </a:t>
            </a:r>
            <a:r>
              <a:rPr lang="fr-FR" sz="2400" dirty="0" err="1"/>
              <a:t>μm</a:t>
            </a:r>
            <a:r>
              <a:rPr lang="fr-FR" sz="2400" dirty="0"/>
              <a:t> = 10</a:t>
            </a:r>
            <a:r>
              <a:rPr lang="fr-FR" sz="2400" baseline="30000" dirty="0"/>
              <a:t>-7</a:t>
            </a:r>
            <a:r>
              <a:rPr lang="fr-FR" sz="2400" dirty="0"/>
              <a:t> mm = 10</a:t>
            </a:r>
            <a:r>
              <a:rPr lang="fr-FR" sz="2400" baseline="30000" dirty="0"/>
              <a:t>-10</a:t>
            </a:r>
            <a:r>
              <a:rPr lang="fr-FR" sz="2400" dirty="0"/>
              <a:t> m]. </a:t>
            </a:r>
          </a:p>
          <a:p>
            <a:pPr algn="just"/>
            <a:r>
              <a:rPr lang="fr-FR" sz="2400" dirty="0"/>
              <a:t>En phase liquide, l'eau est un mélange hétérogène de molécules d'eau isolées, de molécules d'eau polymérisées, d'ions H</a:t>
            </a:r>
            <a:r>
              <a:rPr lang="fr-FR" sz="2400" baseline="30000" dirty="0"/>
              <a:t>+</a:t>
            </a:r>
            <a:r>
              <a:rPr lang="fr-FR" sz="2400" dirty="0" smtClean="0"/>
              <a:t> </a:t>
            </a:r>
            <a:r>
              <a:rPr lang="fr-FR" sz="2400" dirty="0"/>
              <a:t>et d'ions OH</a:t>
            </a:r>
            <a:r>
              <a:rPr lang="fr-FR" sz="2400" baseline="30000" dirty="0"/>
              <a:t>-</a:t>
            </a:r>
            <a:r>
              <a:rPr lang="fr-FR" sz="2400" dirty="0" smtClean="0"/>
              <a:t>. </a:t>
            </a:r>
            <a:r>
              <a:rPr lang="fr-FR" sz="2400" dirty="0"/>
              <a:t>Ces deux derniers sont le résultat de la dissociation de l’eau selon la réaction:</a:t>
            </a:r>
          </a:p>
          <a:p>
            <a:pPr algn="just"/>
            <a:r>
              <a:rPr lang="fr-FR" sz="2400" dirty="0"/>
              <a:t> </a:t>
            </a:r>
          </a:p>
          <a:p>
            <a:pPr algn="ctr"/>
            <a:r>
              <a:rPr lang="fr-FR" sz="2400" dirty="0"/>
              <a:t>H</a:t>
            </a:r>
            <a:r>
              <a:rPr lang="fr-FR" sz="2400" baseline="-25000" dirty="0"/>
              <a:t>2</a:t>
            </a:r>
            <a:r>
              <a:rPr lang="fr-FR" sz="2400" dirty="0"/>
              <a:t>O</a:t>
            </a:r>
            <a:r>
              <a:rPr lang="fr-FR" sz="2400" dirty="0" smtClean="0"/>
              <a:t> </a:t>
            </a:r>
            <a:r>
              <a:rPr lang="fr-FR" sz="2400" dirty="0"/>
              <a:t>↔ H</a:t>
            </a:r>
            <a:r>
              <a:rPr lang="fr-FR" sz="2400" baseline="30000" dirty="0"/>
              <a:t>+</a:t>
            </a:r>
            <a:r>
              <a:rPr lang="fr-FR" sz="2400" dirty="0"/>
              <a:t> + OH</a:t>
            </a:r>
            <a:r>
              <a:rPr lang="fr-FR" sz="2400" baseline="30000" dirty="0"/>
              <a:t>-</a:t>
            </a:r>
            <a:r>
              <a:rPr lang="fr-FR" sz="2400" dirty="0"/>
              <a:t> </a:t>
            </a:r>
          </a:p>
          <a:p>
            <a:pPr algn="ctr"/>
            <a:endParaRPr lang="fr-FR" sz="2400" dirty="0"/>
          </a:p>
          <a:p>
            <a:pPr algn="just"/>
            <a:r>
              <a:rPr lang="fr-FR" sz="2400" dirty="0"/>
              <a:t>Les impuretés commencent à s'introduire dans l'eau dès la condensation et continuent à toutes les étapes du cycle de l'eau. En effet, l'eau est un solvant pouvant véhiculer la plupart des substances de la croûte terrestre. La qualité de l'eau est donc une variable dynamique. </a:t>
            </a:r>
          </a:p>
        </p:txBody>
      </p:sp>
    </p:spTree>
    <p:extLst>
      <p:ext uri="{BB962C8B-B14F-4D97-AF65-F5344CB8AC3E}">
        <p14:creationId xmlns:p14="http://schemas.microsoft.com/office/powerpoint/2010/main" val="37631399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11</a:t>
            </a:fld>
            <a:endParaRPr lang="fr-BE" dirty="0"/>
          </a:p>
        </p:txBody>
      </p:sp>
      <p:sp>
        <p:nvSpPr>
          <p:cNvPr id="4" name="Rectangle 3"/>
          <p:cNvSpPr/>
          <p:nvPr/>
        </p:nvSpPr>
        <p:spPr>
          <a:xfrm>
            <a:off x="179512" y="188640"/>
            <a:ext cx="3002873" cy="369332"/>
          </a:xfrm>
          <a:prstGeom prst="rect">
            <a:avLst/>
          </a:prstGeom>
        </p:spPr>
        <p:txBody>
          <a:bodyPr wrap="none">
            <a:spAutoFit/>
          </a:bodyPr>
          <a:lstStyle/>
          <a:p>
            <a:pPr marL="514350" indent="-514350" algn="just">
              <a:buAutoNum type="romanUcPeriod"/>
            </a:pPr>
            <a:r>
              <a:rPr lang="fr-FR" b="1" dirty="0"/>
              <a:t>Industries alimentaires :</a:t>
            </a:r>
          </a:p>
        </p:txBody>
      </p:sp>
      <p:sp>
        <p:nvSpPr>
          <p:cNvPr id="5" name="Rectangle 4"/>
          <p:cNvSpPr/>
          <p:nvPr/>
        </p:nvSpPr>
        <p:spPr>
          <a:xfrm>
            <a:off x="2483768" y="591071"/>
            <a:ext cx="3177473" cy="461665"/>
          </a:xfrm>
          <a:prstGeom prst="rect">
            <a:avLst/>
          </a:prstGeom>
        </p:spPr>
        <p:txBody>
          <a:bodyPr wrap="none">
            <a:spAutoFit/>
          </a:bodyPr>
          <a:lstStyle/>
          <a:p>
            <a:r>
              <a:rPr lang="fr-FR" sz="2400" b="1" dirty="0" smtClean="0"/>
              <a:t>Industries alimentaires</a:t>
            </a:r>
            <a:r>
              <a:rPr lang="fr-FR" sz="2400" dirty="0" smtClean="0"/>
              <a:t> </a:t>
            </a:r>
            <a:endParaRPr lang="fr-FR" sz="2400" dirty="0"/>
          </a:p>
        </p:txBody>
      </p:sp>
      <p:sp>
        <p:nvSpPr>
          <p:cNvPr id="6" name="Rectangle 5"/>
          <p:cNvSpPr/>
          <p:nvPr/>
        </p:nvSpPr>
        <p:spPr>
          <a:xfrm>
            <a:off x="7020272" y="1076201"/>
            <a:ext cx="982064" cy="369332"/>
          </a:xfrm>
          <a:prstGeom prst="rect">
            <a:avLst/>
          </a:prstGeom>
        </p:spPr>
        <p:txBody>
          <a:bodyPr wrap="none">
            <a:spAutoFit/>
          </a:bodyPr>
          <a:lstStyle/>
          <a:p>
            <a:r>
              <a:rPr lang="fr-FR" dirty="0" smtClean="0"/>
              <a:t>Activités</a:t>
            </a:r>
            <a:endParaRPr lang="fr-FR" dirty="0"/>
          </a:p>
        </p:txBody>
      </p:sp>
      <p:sp>
        <p:nvSpPr>
          <p:cNvPr id="7" name="Rectangle 6"/>
          <p:cNvSpPr/>
          <p:nvPr/>
        </p:nvSpPr>
        <p:spPr>
          <a:xfrm>
            <a:off x="323528" y="1844824"/>
            <a:ext cx="1230401" cy="369332"/>
          </a:xfrm>
          <a:prstGeom prst="rect">
            <a:avLst/>
          </a:prstGeom>
        </p:spPr>
        <p:txBody>
          <a:bodyPr wrap="none">
            <a:spAutoFit/>
          </a:bodyPr>
          <a:lstStyle/>
          <a:p>
            <a:r>
              <a:rPr lang="fr-FR" b="1" dirty="0" smtClean="0"/>
              <a:t>Traitement</a:t>
            </a:r>
            <a:endParaRPr lang="fr-FR" dirty="0"/>
          </a:p>
        </p:txBody>
      </p:sp>
      <p:sp>
        <p:nvSpPr>
          <p:cNvPr id="8" name="Rectangle 7"/>
          <p:cNvSpPr/>
          <p:nvPr/>
        </p:nvSpPr>
        <p:spPr>
          <a:xfrm>
            <a:off x="1691680" y="1844824"/>
            <a:ext cx="1311449" cy="369332"/>
          </a:xfrm>
          <a:prstGeom prst="rect">
            <a:avLst/>
          </a:prstGeom>
        </p:spPr>
        <p:txBody>
          <a:bodyPr wrap="none">
            <a:spAutoFit/>
          </a:bodyPr>
          <a:lstStyle/>
          <a:p>
            <a:r>
              <a:rPr lang="fr-FR" b="1" dirty="0" smtClean="0"/>
              <a:t>Préparation</a:t>
            </a:r>
            <a:endParaRPr lang="fr-FR" dirty="0"/>
          </a:p>
        </p:txBody>
      </p:sp>
      <p:sp>
        <p:nvSpPr>
          <p:cNvPr id="9" name="Rectangle 8"/>
          <p:cNvSpPr/>
          <p:nvPr/>
        </p:nvSpPr>
        <p:spPr>
          <a:xfrm>
            <a:off x="3419872" y="1844824"/>
            <a:ext cx="1647823" cy="369332"/>
          </a:xfrm>
          <a:prstGeom prst="rect">
            <a:avLst/>
          </a:prstGeom>
        </p:spPr>
        <p:txBody>
          <a:bodyPr wrap="none">
            <a:spAutoFit/>
          </a:bodyPr>
          <a:lstStyle/>
          <a:p>
            <a:r>
              <a:rPr lang="fr-FR" b="1" dirty="0" smtClean="0"/>
              <a:t>Transformation</a:t>
            </a:r>
            <a:endParaRPr lang="fr-FR" dirty="0"/>
          </a:p>
        </p:txBody>
      </p:sp>
      <p:sp>
        <p:nvSpPr>
          <p:cNvPr id="10" name="Rectangle 9"/>
          <p:cNvSpPr/>
          <p:nvPr/>
        </p:nvSpPr>
        <p:spPr>
          <a:xfrm>
            <a:off x="5436096" y="1882820"/>
            <a:ext cx="1444370" cy="369332"/>
          </a:xfrm>
          <a:prstGeom prst="rect">
            <a:avLst/>
          </a:prstGeom>
        </p:spPr>
        <p:txBody>
          <a:bodyPr wrap="none">
            <a:spAutoFit/>
          </a:bodyPr>
          <a:lstStyle/>
          <a:p>
            <a:r>
              <a:rPr lang="fr-FR" b="1" dirty="0" smtClean="0"/>
              <a:t>Conservation</a:t>
            </a:r>
            <a:endParaRPr lang="fr-FR" dirty="0"/>
          </a:p>
        </p:txBody>
      </p:sp>
      <p:sp>
        <p:nvSpPr>
          <p:cNvPr id="11" name="Rectangle 10"/>
          <p:cNvSpPr/>
          <p:nvPr/>
        </p:nvSpPr>
        <p:spPr>
          <a:xfrm>
            <a:off x="7236296" y="1882820"/>
            <a:ext cx="1859292" cy="369332"/>
          </a:xfrm>
          <a:prstGeom prst="rect">
            <a:avLst/>
          </a:prstGeom>
        </p:spPr>
        <p:txBody>
          <a:bodyPr wrap="none">
            <a:spAutoFit/>
          </a:bodyPr>
          <a:lstStyle/>
          <a:p>
            <a:r>
              <a:rPr lang="fr-FR" b="1" dirty="0" smtClean="0"/>
              <a:t>Conditionnement</a:t>
            </a:r>
            <a:endParaRPr lang="fr-FR" dirty="0"/>
          </a:p>
        </p:txBody>
      </p:sp>
      <p:cxnSp>
        <p:nvCxnSpPr>
          <p:cNvPr id="13" name="Connecteur droit avec flèche 12"/>
          <p:cNvCxnSpPr/>
          <p:nvPr/>
        </p:nvCxnSpPr>
        <p:spPr>
          <a:xfrm flipH="1">
            <a:off x="1331640" y="1177955"/>
            <a:ext cx="1671489" cy="7048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flipH="1">
            <a:off x="2555776" y="1177955"/>
            <a:ext cx="792088" cy="7048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3888096" y="1177955"/>
            <a:ext cx="0" cy="7048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4067944" y="1177955"/>
            <a:ext cx="1646744" cy="6668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a:off x="4891316" y="1177955"/>
            <a:ext cx="2608767" cy="7048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3379571" y="2564904"/>
            <a:ext cx="2207784" cy="369332"/>
          </a:xfrm>
          <a:prstGeom prst="rect">
            <a:avLst/>
          </a:prstGeom>
        </p:spPr>
        <p:txBody>
          <a:bodyPr wrap="none">
            <a:spAutoFit/>
          </a:bodyPr>
          <a:lstStyle/>
          <a:p>
            <a:r>
              <a:rPr lang="fr-FR" b="1" dirty="0" smtClean="0"/>
              <a:t>Denrées alimentaires</a:t>
            </a:r>
            <a:endParaRPr lang="fr-FR" dirty="0"/>
          </a:p>
        </p:txBody>
      </p:sp>
      <p:sp>
        <p:nvSpPr>
          <p:cNvPr id="23" name="Rectangle 22"/>
          <p:cNvSpPr/>
          <p:nvPr/>
        </p:nvSpPr>
        <p:spPr>
          <a:xfrm>
            <a:off x="6811753" y="2865497"/>
            <a:ext cx="1399101" cy="369332"/>
          </a:xfrm>
          <a:prstGeom prst="rect">
            <a:avLst/>
          </a:prstGeom>
        </p:spPr>
        <p:txBody>
          <a:bodyPr wrap="none">
            <a:spAutoFit/>
          </a:bodyPr>
          <a:lstStyle/>
          <a:p>
            <a:r>
              <a:rPr lang="fr-FR" dirty="0" smtClean="0"/>
              <a:t>Alimentation</a:t>
            </a:r>
            <a:endParaRPr lang="fr-FR" dirty="0"/>
          </a:p>
        </p:txBody>
      </p:sp>
      <p:sp>
        <p:nvSpPr>
          <p:cNvPr id="24" name="Rectangle 23"/>
          <p:cNvSpPr/>
          <p:nvPr/>
        </p:nvSpPr>
        <p:spPr>
          <a:xfrm>
            <a:off x="663835" y="3635732"/>
            <a:ext cx="1050288" cy="369332"/>
          </a:xfrm>
          <a:prstGeom prst="rect">
            <a:avLst/>
          </a:prstGeom>
        </p:spPr>
        <p:txBody>
          <a:bodyPr wrap="none">
            <a:spAutoFit/>
          </a:bodyPr>
          <a:lstStyle/>
          <a:p>
            <a:r>
              <a:rPr lang="fr-FR" b="1" dirty="0" smtClean="0"/>
              <a:t>Humaine</a:t>
            </a:r>
            <a:endParaRPr lang="fr-FR" dirty="0"/>
          </a:p>
        </p:txBody>
      </p:sp>
      <p:sp>
        <p:nvSpPr>
          <p:cNvPr id="25" name="Rectangle 24"/>
          <p:cNvSpPr/>
          <p:nvPr/>
        </p:nvSpPr>
        <p:spPr>
          <a:xfrm>
            <a:off x="3748519" y="3613666"/>
            <a:ext cx="1008033" cy="369332"/>
          </a:xfrm>
          <a:prstGeom prst="rect">
            <a:avLst/>
          </a:prstGeom>
        </p:spPr>
        <p:txBody>
          <a:bodyPr wrap="none">
            <a:spAutoFit/>
          </a:bodyPr>
          <a:lstStyle/>
          <a:p>
            <a:r>
              <a:rPr lang="fr-FR" b="1" dirty="0" smtClean="0"/>
              <a:t>Végétale</a:t>
            </a:r>
            <a:endParaRPr lang="fr-FR" dirty="0"/>
          </a:p>
        </p:txBody>
      </p:sp>
      <p:sp>
        <p:nvSpPr>
          <p:cNvPr id="26" name="Rectangle 25"/>
          <p:cNvSpPr/>
          <p:nvPr/>
        </p:nvSpPr>
        <p:spPr>
          <a:xfrm>
            <a:off x="6800670" y="3635732"/>
            <a:ext cx="976549" cy="369332"/>
          </a:xfrm>
          <a:prstGeom prst="rect">
            <a:avLst/>
          </a:prstGeom>
        </p:spPr>
        <p:txBody>
          <a:bodyPr wrap="none">
            <a:spAutoFit/>
          </a:bodyPr>
          <a:lstStyle/>
          <a:p>
            <a:r>
              <a:rPr lang="fr-FR" b="1" dirty="0" smtClean="0"/>
              <a:t>Animale</a:t>
            </a:r>
            <a:endParaRPr lang="fr-FR" dirty="0"/>
          </a:p>
        </p:txBody>
      </p:sp>
      <p:grpSp>
        <p:nvGrpSpPr>
          <p:cNvPr id="46" name="Groupe 45"/>
          <p:cNvGrpSpPr/>
          <p:nvPr/>
        </p:nvGrpSpPr>
        <p:grpSpPr>
          <a:xfrm>
            <a:off x="3748519" y="5124779"/>
            <a:ext cx="1368323" cy="1184541"/>
            <a:chOff x="3748519" y="4545337"/>
            <a:chExt cx="1368323" cy="1184541"/>
          </a:xfrm>
        </p:grpSpPr>
        <p:sp>
          <p:nvSpPr>
            <p:cNvPr id="27" name="Rectangle 26"/>
            <p:cNvSpPr/>
            <p:nvPr/>
          </p:nvSpPr>
          <p:spPr>
            <a:xfrm>
              <a:off x="3748519" y="4545337"/>
              <a:ext cx="1368323" cy="369332"/>
            </a:xfrm>
            <a:prstGeom prst="rect">
              <a:avLst/>
            </a:prstGeom>
          </p:spPr>
          <p:txBody>
            <a:bodyPr wrap="none">
              <a:spAutoFit/>
            </a:bodyPr>
            <a:lstStyle/>
            <a:p>
              <a:r>
                <a:rPr lang="fr-FR" b="1" dirty="0" smtClean="0"/>
                <a:t>- Agriculture</a:t>
              </a:r>
              <a:endParaRPr lang="fr-FR" dirty="0"/>
            </a:p>
          </p:txBody>
        </p:sp>
        <p:sp>
          <p:nvSpPr>
            <p:cNvPr id="28" name="Rectangle 27"/>
            <p:cNvSpPr/>
            <p:nvPr/>
          </p:nvSpPr>
          <p:spPr>
            <a:xfrm>
              <a:off x="3749375" y="4991214"/>
              <a:ext cx="1035220" cy="369332"/>
            </a:xfrm>
            <a:prstGeom prst="rect">
              <a:avLst/>
            </a:prstGeom>
          </p:spPr>
          <p:txBody>
            <a:bodyPr wrap="none">
              <a:spAutoFit/>
            </a:bodyPr>
            <a:lstStyle/>
            <a:p>
              <a:r>
                <a:rPr lang="fr-FR" b="1" dirty="0" smtClean="0"/>
                <a:t>- Élevage</a:t>
              </a:r>
              <a:endParaRPr lang="fr-FR" dirty="0"/>
            </a:p>
          </p:txBody>
        </p:sp>
        <p:sp>
          <p:nvSpPr>
            <p:cNvPr id="29" name="Rectangle 28"/>
            <p:cNvSpPr/>
            <p:nvPr/>
          </p:nvSpPr>
          <p:spPr>
            <a:xfrm>
              <a:off x="3802796" y="5360546"/>
              <a:ext cx="881973" cy="369332"/>
            </a:xfrm>
            <a:prstGeom prst="rect">
              <a:avLst/>
            </a:prstGeom>
          </p:spPr>
          <p:txBody>
            <a:bodyPr wrap="none">
              <a:spAutoFit/>
            </a:bodyPr>
            <a:lstStyle/>
            <a:p>
              <a:r>
                <a:rPr lang="fr-FR" b="1" dirty="0" smtClean="0"/>
                <a:t>- Pêche</a:t>
              </a:r>
              <a:endParaRPr lang="fr-FR" dirty="0"/>
            </a:p>
          </p:txBody>
        </p:sp>
      </p:grpSp>
      <p:cxnSp>
        <p:nvCxnSpPr>
          <p:cNvPr id="31" name="Connecteur droit avec flèche 30"/>
          <p:cNvCxnSpPr/>
          <p:nvPr/>
        </p:nvCxnSpPr>
        <p:spPr>
          <a:xfrm flipH="1">
            <a:off x="1680948" y="3050163"/>
            <a:ext cx="2274741" cy="5635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endCxn id="25" idx="0"/>
          </p:cNvCxnSpPr>
          <p:nvPr/>
        </p:nvCxnSpPr>
        <p:spPr>
          <a:xfrm>
            <a:off x="4252535" y="3050163"/>
            <a:ext cx="1" cy="5635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p:nvPr/>
        </p:nvCxnSpPr>
        <p:spPr>
          <a:xfrm>
            <a:off x="4891316" y="3050163"/>
            <a:ext cx="1989150" cy="5855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p:nvPr/>
        </p:nvCxnSpPr>
        <p:spPr>
          <a:xfrm flipH="1">
            <a:off x="5436096" y="2252152"/>
            <a:ext cx="2063987" cy="312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p:nvPr/>
        </p:nvCxnSpPr>
        <p:spPr>
          <a:xfrm flipH="1">
            <a:off x="4891316" y="2214156"/>
            <a:ext cx="544780" cy="3507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a:stCxn id="9" idx="2"/>
          </p:cNvCxnSpPr>
          <p:nvPr/>
        </p:nvCxnSpPr>
        <p:spPr>
          <a:xfrm flipH="1">
            <a:off x="4243783" y="2214156"/>
            <a:ext cx="1" cy="3507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Connecteur droit avec flèche 42"/>
          <p:cNvCxnSpPr/>
          <p:nvPr/>
        </p:nvCxnSpPr>
        <p:spPr>
          <a:xfrm>
            <a:off x="2699792" y="2214156"/>
            <a:ext cx="1255897" cy="3507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Connecteur droit avec flèche 44"/>
          <p:cNvCxnSpPr>
            <a:stCxn id="7" idx="2"/>
          </p:cNvCxnSpPr>
          <p:nvPr/>
        </p:nvCxnSpPr>
        <p:spPr>
          <a:xfrm>
            <a:off x="938729" y="2214156"/>
            <a:ext cx="2389011" cy="3507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p:nvPr/>
        </p:nvCxnSpPr>
        <p:spPr>
          <a:xfrm flipH="1">
            <a:off x="4572000" y="3982998"/>
            <a:ext cx="2448272" cy="11417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Connecteur droit avec flèche 49"/>
          <p:cNvCxnSpPr>
            <a:stCxn id="25" idx="2"/>
          </p:cNvCxnSpPr>
          <p:nvPr/>
        </p:nvCxnSpPr>
        <p:spPr>
          <a:xfrm>
            <a:off x="4252536" y="3982998"/>
            <a:ext cx="14449" cy="11417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Connecteur droit avec flèche 51"/>
          <p:cNvCxnSpPr/>
          <p:nvPr/>
        </p:nvCxnSpPr>
        <p:spPr>
          <a:xfrm>
            <a:off x="1331640" y="4005064"/>
            <a:ext cx="2624049" cy="11197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6100982" y="4553888"/>
            <a:ext cx="966740" cy="369332"/>
          </a:xfrm>
          <a:prstGeom prst="rect">
            <a:avLst/>
          </a:prstGeom>
        </p:spPr>
        <p:txBody>
          <a:bodyPr wrap="none">
            <a:spAutoFit/>
          </a:bodyPr>
          <a:lstStyle/>
          <a:p>
            <a:r>
              <a:rPr lang="fr-FR" dirty="0" smtClean="0"/>
              <a:t>Sources </a:t>
            </a:r>
            <a:endParaRPr lang="fr-FR" dirty="0"/>
          </a:p>
        </p:txBody>
      </p:sp>
    </p:spTree>
    <p:extLst>
      <p:ext uri="{BB962C8B-B14F-4D97-AF65-F5344CB8AC3E}">
        <p14:creationId xmlns:p14="http://schemas.microsoft.com/office/powerpoint/2010/main" val="2503588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22" grpId="0"/>
      <p:bldP spid="24" grpId="0"/>
      <p:bldP spid="25" grpId="0"/>
      <p:bldP spid="2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12</a:t>
            </a:fld>
            <a:endParaRPr lang="fr-BE"/>
          </a:p>
        </p:txBody>
      </p:sp>
      <p:sp>
        <p:nvSpPr>
          <p:cNvPr id="3" name="Rectangle 2"/>
          <p:cNvSpPr/>
          <p:nvPr/>
        </p:nvSpPr>
        <p:spPr>
          <a:xfrm>
            <a:off x="107504" y="404664"/>
            <a:ext cx="9036496" cy="6001643"/>
          </a:xfrm>
          <a:prstGeom prst="rect">
            <a:avLst/>
          </a:prstGeom>
        </p:spPr>
        <p:txBody>
          <a:bodyPr wrap="square">
            <a:spAutoFit/>
          </a:bodyPr>
          <a:lstStyle/>
          <a:p>
            <a:pPr algn="just"/>
            <a:r>
              <a:rPr lang="fr-FR" sz="2400" dirty="0"/>
              <a:t>La poussée démographique, l’inégale répartition des </a:t>
            </a:r>
            <a:r>
              <a:rPr lang="fr-FR" sz="2400" b="1" dirty="0"/>
              <a:t>ressources agricoles</a:t>
            </a:r>
            <a:r>
              <a:rPr lang="fr-FR" sz="2400" dirty="0"/>
              <a:t> et la nécessité de garantir la conservation des produits pour en faciliter la </a:t>
            </a:r>
            <a:r>
              <a:rPr lang="fr-FR" sz="2400" b="1" dirty="0"/>
              <a:t>distribution</a:t>
            </a:r>
            <a:r>
              <a:rPr lang="fr-FR" sz="2400" dirty="0"/>
              <a:t> expliquent la rapide évolution technique dans les industries alimentaires</a:t>
            </a:r>
            <a:r>
              <a:rPr lang="fr-FR" sz="2400" dirty="0" smtClean="0"/>
              <a:t>.</a:t>
            </a:r>
          </a:p>
          <a:p>
            <a:pPr algn="just"/>
            <a:endParaRPr lang="fr-FR" sz="2400" dirty="0"/>
          </a:p>
          <a:p>
            <a:pPr algn="just"/>
            <a:r>
              <a:rPr lang="fr-FR" sz="2400" dirty="0"/>
              <a:t>En pratique, pour satisfaire les besoins des populations, il faut garantir une </a:t>
            </a:r>
            <a:r>
              <a:rPr lang="fr-FR" sz="2400" b="1" dirty="0"/>
              <a:t>quantité suffisante</a:t>
            </a:r>
            <a:r>
              <a:rPr lang="fr-FR" sz="2400" dirty="0"/>
              <a:t> de denrées alimentaires — ce qui implique une </a:t>
            </a:r>
            <a:r>
              <a:rPr lang="fr-FR" sz="2400" b="1" dirty="0"/>
              <a:t>augmentation</a:t>
            </a:r>
            <a:r>
              <a:rPr lang="fr-FR" sz="2400" dirty="0"/>
              <a:t> de la </a:t>
            </a:r>
            <a:r>
              <a:rPr lang="fr-FR" sz="2400" dirty="0" smtClean="0"/>
              <a:t>production, </a:t>
            </a:r>
            <a:r>
              <a:rPr lang="fr-FR" sz="2400" dirty="0"/>
              <a:t>mais il faut aussi, pour obtenir la </a:t>
            </a:r>
            <a:r>
              <a:rPr lang="fr-FR" sz="2400" b="1" dirty="0"/>
              <a:t>qualité</a:t>
            </a:r>
            <a:r>
              <a:rPr lang="fr-FR" sz="2400" dirty="0"/>
              <a:t> indispensable au maintien de la </a:t>
            </a:r>
            <a:r>
              <a:rPr lang="fr-FR" sz="2400" b="1" dirty="0"/>
              <a:t>santé</a:t>
            </a:r>
            <a:r>
              <a:rPr lang="fr-FR" sz="2400" dirty="0"/>
              <a:t> collective, assurer un contrôle rigoureux de l</a:t>
            </a:r>
            <a:r>
              <a:rPr lang="fr-FR" sz="2400" b="1" dirty="0"/>
              <a:t>’hygiène</a:t>
            </a:r>
            <a:r>
              <a:rPr lang="fr-FR" sz="2400" dirty="0"/>
              <a:t>. Seule une </a:t>
            </a:r>
            <a:r>
              <a:rPr lang="fr-FR" sz="2400" b="1" dirty="0"/>
              <a:t>modernisation</a:t>
            </a:r>
            <a:r>
              <a:rPr lang="fr-FR" sz="2400" dirty="0"/>
              <a:t> des techniques, motivée par un volume important dans un cadre de production permanent, est de nature à éliminer les </a:t>
            </a:r>
            <a:r>
              <a:rPr lang="fr-FR" sz="2400" b="1" dirty="0"/>
              <a:t>risques</a:t>
            </a:r>
            <a:r>
              <a:rPr lang="fr-FR" sz="2400" dirty="0"/>
              <a:t> inhérents à la manutention manuelle. Malgré l’extrême diversité des industries alimentaires, les étapes du traitement peuvent se répartir en </a:t>
            </a:r>
            <a:r>
              <a:rPr lang="fr-FR" sz="2400" b="1" dirty="0"/>
              <a:t>manutention</a:t>
            </a:r>
            <a:r>
              <a:rPr lang="fr-FR" sz="2400" dirty="0"/>
              <a:t> et </a:t>
            </a:r>
            <a:r>
              <a:rPr lang="fr-FR" sz="2400" b="1" dirty="0"/>
              <a:t>stockage</a:t>
            </a:r>
            <a:r>
              <a:rPr lang="fr-FR" sz="2400" dirty="0"/>
              <a:t> des matières premières, </a:t>
            </a:r>
            <a:r>
              <a:rPr lang="fr-FR" sz="2400" b="1" dirty="0"/>
              <a:t>extraction, transformation, conservation </a:t>
            </a:r>
            <a:r>
              <a:rPr lang="fr-FR" sz="2400" dirty="0"/>
              <a:t>et</a:t>
            </a:r>
            <a:r>
              <a:rPr lang="fr-FR" sz="2400" b="1" dirty="0"/>
              <a:t> conditionnement</a:t>
            </a:r>
            <a:r>
              <a:rPr lang="fr-FR" sz="2400" dirty="0"/>
              <a:t>.</a:t>
            </a:r>
          </a:p>
        </p:txBody>
      </p:sp>
    </p:spTree>
    <p:extLst>
      <p:ext uri="{BB962C8B-B14F-4D97-AF65-F5344CB8AC3E}">
        <p14:creationId xmlns:p14="http://schemas.microsoft.com/office/powerpoint/2010/main" val="13228140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13</a:t>
            </a:fld>
            <a:endParaRPr lang="fr-BE"/>
          </a:p>
        </p:txBody>
      </p:sp>
      <p:sp>
        <p:nvSpPr>
          <p:cNvPr id="3" name="Rectangle 2"/>
          <p:cNvSpPr/>
          <p:nvPr/>
        </p:nvSpPr>
        <p:spPr>
          <a:xfrm>
            <a:off x="539552" y="188640"/>
            <a:ext cx="8424936" cy="6001643"/>
          </a:xfrm>
          <a:prstGeom prst="rect">
            <a:avLst/>
          </a:prstGeom>
        </p:spPr>
        <p:txBody>
          <a:bodyPr wrap="square">
            <a:spAutoFit/>
          </a:bodyPr>
          <a:lstStyle/>
          <a:p>
            <a:r>
              <a:rPr lang="fr-FR" sz="2400" b="1" dirty="0"/>
              <a:t>L’usage de l’eau dans l’industrie </a:t>
            </a:r>
            <a:r>
              <a:rPr lang="fr-FR" sz="2400" b="1" dirty="0" smtClean="0"/>
              <a:t>alimentaire :</a:t>
            </a:r>
          </a:p>
          <a:p>
            <a:endParaRPr lang="fr-FR" sz="2400" dirty="0" smtClean="0"/>
          </a:p>
          <a:p>
            <a:endParaRPr lang="fr-FR" sz="2400" dirty="0"/>
          </a:p>
          <a:p>
            <a:r>
              <a:rPr lang="fr-FR" sz="2400" dirty="0"/>
              <a:t>•Eau comme utilité: participe de façon indirecte à la production ; </a:t>
            </a:r>
            <a:endParaRPr lang="fr-FR" sz="2400" dirty="0" smtClean="0"/>
          </a:p>
          <a:p>
            <a:endParaRPr lang="fr-FR" sz="2400" dirty="0"/>
          </a:p>
          <a:p>
            <a:r>
              <a:rPr lang="fr-FR" sz="2400" dirty="0"/>
              <a:t>–Production de vapeur, d’eau chaude </a:t>
            </a:r>
          </a:p>
          <a:p>
            <a:r>
              <a:rPr lang="fr-FR" sz="2400" dirty="0"/>
              <a:t>–Eau de refroidissement, eau glacée, etc. </a:t>
            </a:r>
            <a:endParaRPr lang="fr-FR" sz="2400" dirty="0" smtClean="0"/>
          </a:p>
          <a:p>
            <a:endParaRPr lang="fr-FR" sz="2400" dirty="0"/>
          </a:p>
          <a:p>
            <a:r>
              <a:rPr lang="fr-FR" sz="2400" dirty="0"/>
              <a:t>•Eau en amont ou en aval du processus de fabrication </a:t>
            </a:r>
            <a:r>
              <a:rPr lang="fr-FR" sz="2400" dirty="0" smtClean="0"/>
              <a:t>;</a:t>
            </a:r>
          </a:p>
          <a:p>
            <a:r>
              <a:rPr lang="fr-FR" sz="2400" dirty="0" smtClean="0"/>
              <a:t> </a:t>
            </a:r>
            <a:endParaRPr lang="fr-FR" sz="2400" dirty="0"/>
          </a:p>
          <a:p>
            <a:r>
              <a:rPr lang="fr-FR" sz="2400" dirty="0"/>
              <a:t>–Lavage des produits et/ou matière première, de l’équipements. </a:t>
            </a:r>
            <a:endParaRPr lang="fr-FR" sz="2400" dirty="0" smtClean="0"/>
          </a:p>
          <a:p>
            <a:endParaRPr lang="fr-FR" sz="2400" dirty="0"/>
          </a:p>
          <a:p>
            <a:r>
              <a:rPr lang="fr-FR" sz="2400" dirty="0"/>
              <a:t>•Eau pendant le processus de fabrication </a:t>
            </a:r>
            <a:endParaRPr lang="fr-FR" sz="2400" dirty="0" smtClean="0"/>
          </a:p>
          <a:p>
            <a:endParaRPr lang="fr-FR" sz="2400" dirty="0"/>
          </a:p>
          <a:p>
            <a:r>
              <a:rPr lang="fr-FR" sz="2400" dirty="0"/>
              <a:t>–Solvant </a:t>
            </a:r>
          </a:p>
          <a:p>
            <a:r>
              <a:rPr lang="fr-FR" sz="2400" dirty="0"/>
              <a:t>–Matière première </a:t>
            </a:r>
          </a:p>
        </p:txBody>
      </p:sp>
    </p:spTree>
    <p:extLst>
      <p:ext uri="{BB962C8B-B14F-4D97-AF65-F5344CB8AC3E}">
        <p14:creationId xmlns:p14="http://schemas.microsoft.com/office/powerpoint/2010/main" val="37631399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14</a:t>
            </a:fld>
            <a:endParaRPr lang="fr-BE"/>
          </a:p>
        </p:txBody>
      </p:sp>
      <p:sp>
        <p:nvSpPr>
          <p:cNvPr id="3" name="Rectangle 2"/>
          <p:cNvSpPr/>
          <p:nvPr/>
        </p:nvSpPr>
        <p:spPr>
          <a:xfrm>
            <a:off x="899592" y="620688"/>
            <a:ext cx="7704856" cy="3046988"/>
          </a:xfrm>
          <a:prstGeom prst="rect">
            <a:avLst/>
          </a:prstGeom>
        </p:spPr>
        <p:txBody>
          <a:bodyPr wrap="square">
            <a:spAutoFit/>
          </a:bodyPr>
          <a:lstStyle/>
          <a:p>
            <a:r>
              <a:rPr lang="fr-FR" sz="2400" dirty="0"/>
              <a:t>Pour optimiser la gestion de leurs ressources et diminuer les consommations en eau, les industriels mettent en place: </a:t>
            </a:r>
            <a:endParaRPr lang="fr-FR" sz="2400" dirty="0" smtClean="0"/>
          </a:p>
          <a:p>
            <a:endParaRPr lang="fr-FR" sz="2400" dirty="0"/>
          </a:p>
          <a:p>
            <a:r>
              <a:rPr lang="fr-FR" sz="2400" dirty="0"/>
              <a:t>–Des </a:t>
            </a:r>
            <a:r>
              <a:rPr lang="fr-FR" sz="2400" b="1" dirty="0"/>
              <a:t>recyclages</a:t>
            </a:r>
            <a:r>
              <a:rPr lang="fr-FR" sz="2400" dirty="0"/>
              <a:t>: l’eau est utilisée après traitement pour le même usage</a:t>
            </a:r>
            <a:r>
              <a:rPr lang="fr-FR" sz="2400" b="1" dirty="0"/>
              <a:t>. </a:t>
            </a:r>
            <a:endParaRPr lang="fr-FR" sz="2400" b="1" dirty="0" smtClean="0"/>
          </a:p>
          <a:p>
            <a:endParaRPr lang="fr-FR" sz="2400" dirty="0"/>
          </a:p>
          <a:p>
            <a:r>
              <a:rPr lang="fr-FR" sz="2400" dirty="0"/>
              <a:t>–Des </a:t>
            </a:r>
            <a:r>
              <a:rPr lang="fr-FR" sz="2400" b="1" dirty="0"/>
              <a:t>réutilisations</a:t>
            </a:r>
            <a:r>
              <a:rPr lang="fr-FR" sz="2400" dirty="0"/>
              <a:t>: l’eau provenant d’un atelier est de qualité suffisante pour d’autres usages sur le site. </a:t>
            </a:r>
          </a:p>
        </p:txBody>
      </p:sp>
    </p:spTree>
    <p:extLst>
      <p:ext uri="{BB962C8B-B14F-4D97-AF65-F5344CB8AC3E}">
        <p14:creationId xmlns:p14="http://schemas.microsoft.com/office/powerpoint/2010/main" val="37703739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15</a:t>
            </a:fld>
            <a:endParaRPr lang="fr-BE"/>
          </a:p>
        </p:txBody>
      </p:sp>
      <p:sp>
        <p:nvSpPr>
          <p:cNvPr id="3" name="Rectangle 2"/>
          <p:cNvSpPr/>
          <p:nvPr/>
        </p:nvSpPr>
        <p:spPr>
          <a:xfrm>
            <a:off x="395536" y="836712"/>
            <a:ext cx="8352928" cy="4154984"/>
          </a:xfrm>
          <a:prstGeom prst="rect">
            <a:avLst/>
          </a:prstGeom>
        </p:spPr>
        <p:txBody>
          <a:bodyPr wrap="square">
            <a:spAutoFit/>
          </a:bodyPr>
          <a:lstStyle/>
          <a:p>
            <a:r>
              <a:rPr lang="fr-FR" sz="2400" b="1" dirty="0"/>
              <a:t>Les types de rejets industriels liquides </a:t>
            </a:r>
            <a:endParaRPr lang="fr-FR" sz="2400" b="1" dirty="0" smtClean="0"/>
          </a:p>
          <a:p>
            <a:endParaRPr lang="fr-FR" sz="2400" b="1" dirty="0"/>
          </a:p>
          <a:p>
            <a:endParaRPr lang="fr-FR" sz="2400" dirty="0"/>
          </a:p>
          <a:p>
            <a:r>
              <a:rPr lang="fr-FR" sz="2400" dirty="0"/>
              <a:t>•</a:t>
            </a:r>
            <a:r>
              <a:rPr lang="fr-FR" sz="2400" b="1" dirty="0"/>
              <a:t>Utiliser l’eau </a:t>
            </a:r>
            <a:r>
              <a:rPr lang="fr-FR" sz="2400" b="1" dirty="0" smtClean="0"/>
              <a:t>                                   accepter </a:t>
            </a:r>
            <a:r>
              <a:rPr lang="fr-FR" sz="2400" b="1" dirty="0"/>
              <a:t>de la polluer</a:t>
            </a:r>
            <a:r>
              <a:rPr lang="fr-FR" sz="2400" b="1" dirty="0" smtClean="0"/>
              <a:t>...</a:t>
            </a:r>
          </a:p>
          <a:p>
            <a:r>
              <a:rPr lang="fr-FR" sz="2400" b="1" dirty="0" smtClean="0"/>
              <a:t> </a:t>
            </a:r>
          </a:p>
          <a:p>
            <a:pPr algn="just"/>
            <a:r>
              <a:rPr lang="fr-FR" sz="2400" dirty="0" smtClean="0"/>
              <a:t>Toute </a:t>
            </a:r>
            <a:r>
              <a:rPr lang="fr-FR" sz="2400" b="1" dirty="0"/>
              <a:t>activité industrielle</a:t>
            </a:r>
            <a:r>
              <a:rPr lang="fr-FR" sz="2400" dirty="0"/>
              <a:t> engendre des </a:t>
            </a:r>
            <a:r>
              <a:rPr lang="fr-FR" sz="2400" b="1" dirty="0"/>
              <a:t>rejets</a:t>
            </a:r>
            <a:r>
              <a:rPr lang="fr-FR" sz="2400" dirty="0"/>
              <a:t> polluants qui renferment tous les sous-produits et les pertes de matières premières qui n’ont pu être récupérées ni recyclées</a:t>
            </a:r>
            <a:r>
              <a:rPr lang="fr-FR" sz="2400" dirty="0" smtClean="0"/>
              <a:t>.</a:t>
            </a:r>
          </a:p>
          <a:p>
            <a:endParaRPr lang="fr-FR" sz="2400" dirty="0"/>
          </a:p>
          <a:p>
            <a:r>
              <a:rPr lang="fr-FR" sz="2400" dirty="0"/>
              <a:t>Les </a:t>
            </a:r>
            <a:r>
              <a:rPr lang="fr-FR" sz="2400" b="1" dirty="0"/>
              <a:t>eaux résiduaires industrielles </a:t>
            </a:r>
            <a:r>
              <a:rPr lang="fr-FR" sz="2400" dirty="0"/>
              <a:t>se différencient, en fonction de l’utilisation de l’eau dans l’usine, en différentes </a:t>
            </a:r>
            <a:r>
              <a:rPr lang="fr-FR" sz="2400" dirty="0" smtClean="0"/>
              <a:t>catégories</a:t>
            </a:r>
            <a:endParaRPr lang="fr-FR" sz="2400" dirty="0"/>
          </a:p>
        </p:txBody>
      </p:sp>
      <p:cxnSp>
        <p:nvCxnSpPr>
          <p:cNvPr id="5" name="Connecteur droit avec flèche 4"/>
          <p:cNvCxnSpPr/>
          <p:nvPr/>
        </p:nvCxnSpPr>
        <p:spPr>
          <a:xfrm>
            <a:off x="2297100" y="2204864"/>
            <a:ext cx="2274900" cy="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416176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16</a:t>
            </a:fld>
            <a:endParaRPr lang="fr-BE"/>
          </a:p>
        </p:txBody>
      </p:sp>
      <p:sp>
        <p:nvSpPr>
          <p:cNvPr id="3" name="Rectangle 2"/>
          <p:cNvSpPr/>
          <p:nvPr/>
        </p:nvSpPr>
        <p:spPr>
          <a:xfrm>
            <a:off x="251520" y="404664"/>
            <a:ext cx="8712968" cy="5632311"/>
          </a:xfrm>
          <a:prstGeom prst="rect">
            <a:avLst/>
          </a:prstGeom>
        </p:spPr>
        <p:txBody>
          <a:bodyPr wrap="square">
            <a:spAutoFit/>
          </a:bodyPr>
          <a:lstStyle/>
          <a:p>
            <a:pPr marL="457200" indent="-457200">
              <a:buAutoNum type="arabicPeriod"/>
            </a:pPr>
            <a:r>
              <a:rPr lang="fr-FR" sz="2400" b="1" dirty="0" smtClean="0"/>
              <a:t>Eaux </a:t>
            </a:r>
            <a:r>
              <a:rPr lang="fr-FR" sz="2400" b="1" dirty="0"/>
              <a:t>des circuits de </a:t>
            </a:r>
            <a:r>
              <a:rPr lang="fr-FR" sz="2400" b="1" dirty="0" smtClean="0"/>
              <a:t>refroidissement :</a:t>
            </a:r>
          </a:p>
          <a:p>
            <a:r>
              <a:rPr lang="fr-FR" sz="2400" b="1" dirty="0" smtClean="0"/>
              <a:t> </a:t>
            </a:r>
            <a:endParaRPr lang="fr-FR" sz="2400" dirty="0"/>
          </a:p>
          <a:p>
            <a:pPr algn="just"/>
            <a:r>
              <a:rPr lang="fr-FR" sz="2400" dirty="0"/>
              <a:t>•Abondantes et généralement pas polluées, car elles ne sont pas en contact avec les produits fabriqués, elles peuvent être recyclées, l’appoint indispensable pouvant être fourni par de l’eau traitée </a:t>
            </a:r>
            <a:endParaRPr lang="fr-FR" sz="2400" dirty="0" smtClean="0"/>
          </a:p>
          <a:p>
            <a:endParaRPr lang="fr-FR" sz="2400" dirty="0"/>
          </a:p>
          <a:p>
            <a:r>
              <a:rPr lang="fr-FR" sz="2400" dirty="0"/>
              <a:t>•Mais, elles peuvent être: </a:t>
            </a:r>
          </a:p>
          <a:p>
            <a:r>
              <a:rPr lang="fr-FR" sz="2400" dirty="0"/>
              <a:t>–Minéralisées </a:t>
            </a:r>
          </a:p>
          <a:p>
            <a:r>
              <a:rPr lang="fr-FR" sz="2400" dirty="0"/>
              <a:t>–Contenir de produits chimiques ayant servi à leur traitement </a:t>
            </a:r>
          </a:p>
          <a:p>
            <a:r>
              <a:rPr lang="fr-FR" sz="2400" dirty="0"/>
              <a:t>•Exemple: inhibiteurs de corrosion tels </a:t>
            </a:r>
            <a:r>
              <a:rPr lang="fr-FR" sz="2400" dirty="0" err="1"/>
              <a:t>orthophosphates</a:t>
            </a:r>
            <a:r>
              <a:rPr lang="fr-FR" sz="2400" dirty="0"/>
              <a:t>, </a:t>
            </a:r>
            <a:r>
              <a:rPr lang="fr-FR" sz="2400" dirty="0" err="1"/>
              <a:t>polyphosphates</a:t>
            </a:r>
            <a:r>
              <a:rPr lang="fr-FR" sz="2400" dirty="0"/>
              <a:t>, ... ; antitartres organiques dont polyacrylates, </a:t>
            </a:r>
            <a:r>
              <a:rPr lang="fr-FR" sz="2400" dirty="0" err="1"/>
              <a:t>polymaléates</a:t>
            </a:r>
            <a:r>
              <a:rPr lang="fr-FR" sz="2400" dirty="0"/>
              <a:t>, </a:t>
            </a:r>
            <a:r>
              <a:rPr lang="fr-FR" sz="2400" dirty="0" err="1"/>
              <a:t>phosphonates</a:t>
            </a:r>
            <a:r>
              <a:rPr lang="fr-FR" sz="2400" dirty="0"/>
              <a:t>, etc.; dispersants des particules en suspension; produits désinfectants de synthèse comme carbamates, eau de javel </a:t>
            </a:r>
          </a:p>
          <a:p>
            <a:r>
              <a:rPr lang="fr-FR" sz="2400" dirty="0"/>
              <a:t>–Contenir des microorganismes (amibes, </a:t>
            </a:r>
            <a:r>
              <a:rPr lang="fr-FR" sz="2400" dirty="0" smtClean="0"/>
              <a:t>légionnelles, </a:t>
            </a:r>
            <a:r>
              <a:rPr lang="fr-FR" sz="2400" dirty="0"/>
              <a:t>etc.) </a:t>
            </a:r>
          </a:p>
        </p:txBody>
      </p:sp>
    </p:spTree>
    <p:extLst>
      <p:ext uri="{BB962C8B-B14F-4D97-AF65-F5344CB8AC3E}">
        <p14:creationId xmlns:p14="http://schemas.microsoft.com/office/powerpoint/2010/main" val="37703739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17</a:t>
            </a:fld>
            <a:endParaRPr lang="fr-BE"/>
          </a:p>
        </p:txBody>
      </p:sp>
      <p:sp>
        <p:nvSpPr>
          <p:cNvPr id="3" name="Rectangle 2"/>
          <p:cNvSpPr/>
          <p:nvPr/>
        </p:nvSpPr>
        <p:spPr>
          <a:xfrm>
            <a:off x="467544" y="474346"/>
            <a:ext cx="8496944" cy="2308324"/>
          </a:xfrm>
          <a:prstGeom prst="rect">
            <a:avLst/>
          </a:prstGeom>
        </p:spPr>
        <p:txBody>
          <a:bodyPr wrap="square">
            <a:spAutoFit/>
          </a:bodyPr>
          <a:lstStyle/>
          <a:p>
            <a:r>
              <a:rPr lang="fr-FR" sz="2400" b="1" dirty="0"/>
              <a:t>2. Eaux de lavage des sols et </a:t>
            </a:r>
            <a:r>
              <a:rPr lang="fr-FR" sz="2400" b="1" dirty="0" smtClean="0"/>
              <a:t>machines :</a:t>
            </a:r>
          </a:p>
          <a:p>
            <a:r>
              <a:rPr lang="fr-FR" sz="2400" b="1" dirty="0" smtClean="0"/>
              <a:t> </a:t>
            </a:r>
            <a:endParaRPr lang="fr-FR" sz="2400" dirty="0"/>
          </a:p>
          <a:p>
            <a:r>
              <a:rPr lang="fr-FR" sz="2400" dirty="0"/>
              <a:t>•Ces eaux sont chargées de produits divers : </a:t>
            </a:r>
          </a:p>
          <a:p>
            <a:r>
              <a:rPr lang="fr-FR" sz="2400" dirty="0"/>
              <a:t>–Matières premières ou liqueurs de fabrication, hydrocarbures et huiles de machines </a:t>
            </a:r>
          </a:p>
          <a:p>
            <a:r>
              <a:rPr lang="fr-FR" sz="2400" dirty="0"/>
              <a:t>–Détergents, bactéricides ou bactériostatiques, solvant… </a:t>
            </a:r>
          </a:p>
        </p:txBody>
      </p:sp>
      <p:sp>
        <p:nvSpPr>
          <p:cNvPr id="4" name="Rectangle 3"/>
          <p:cNvSpPr/>
          <p:nvPr/>
        </p:nvSpPr>
        <p:spPr>
          <a:xfrm>
            <a:off x="683568" y="3140968"/>
            <a:ext cx="7992888" cy="2308324"/>
          </a:xfrm>
          <a:prstGeom prst="rect">
            <a:avLst/>
          </a:prstGeom>
        </p:spPr>
        <p:txBody>
          <a:bodyPr wrap="square">
            <a:spAutoFit/>
          </a:bodyPr>
          <a:lstStyle/>
          <a:p>
            <a:r>
              <a:rPr lang="fr-FR" sz="2400" b="1" dirty="0"/>
              <a:t>3. Eaux de fabrication </a:t>
            </a:r>
            <a:r>
              <a:rPr lang="fr-FR" sz="2400" b="1" dirty="0" smtClean="0"/>
              <a:t>:</a:t>
            </a:r>
          </a:p>
          <a:p>
            <a:endParaRPr lang="fr-FR" sz="2400" dirty="0"/>
          </a:p>
          <a:p>
            <a:r>
              <a:rPr lang="fr-FR" sz="2400" dirty="0"/>
              <a:t>•Nature très variable d’une industrie à l’autre; </a:t>
            </a:r>
          </a:p>
          <a:p>
            <a:r>
              <a:rPr lang="fr-FR" sz="2400" dirty="0"/>
              <a:t>–Rejets polluants provenant du contact de l’eau avec les réactifs, matières premières ou produits secondaires </a:t>
            </a:r>
          </a:p>
          <a:p>
            <a:r>
              <a:rPr lang="fr-FR" sz="2400" dirty="0"/>
              <a:t>–Rejets continus ou discontinus </a:t>
            </a:r>
          </a:p>
        </p:txBody>
      </p:sp>
    </p:spTree>
    <p:extLst>
      <p:ext uri="{BB962C8B-B14F-4D97-AF65-F5344CB8AC3E}">
        <p14:creationId xmlns:p14="http://schemas.microsoft.com/office/powerpoint/2010/main" val="2341617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18</a:t>
            </a:fld>
            <a:endParaRPr lang="fr-BE"/>
          </a:p>
        </p:txBody>
      </p:sp>
      <p:sp>
        <p:nvSpPr>
          <p:cNvPr id="3" name="Rectangle 2"/>
          <p:cNvSpPr/>
          <p:nvPr/>
        </p:nvSpPr>
        <p:spPr>
          <a:xfrm>
            <a:off x="395536" y="332656"/>
            <a:ext cx="8496944" cy="3416320"/>
          </a:xfrm>
          <a:prstGeom prst="rect">
            <a:avLst/>
          </a:prstGeom>
        </p:spPr>
        <p:txBody>
          <a:bodyPr wrap="square">
            <a:spAutoFit/>
          </a:bodyPr>
          <a:lstStyle/>
          <a:p>
            <a:r>
              <a:rPr lang="fr-FR" sz="2400" b="1" dirty="0"/>
              <a:t>4. Rejets des services généraux </a:t>
            </a:r>
            <a:r>
              <a:rPr lang="fr-FR" sz="2400" b="1" dirty="0" smtClean="0"/>
              <a:t>:</a:t>
            </a:r>
          </a:p>
          <a:p>
            <a:endParaRPr lang="fr-FR" sz="2400" dirty="0"/>
          </a:p>
          <a:p>
            <a:r>
              <a:rPr lang="fr-FR" sz="2400" dirty="0"/>
              <a:t>•Ce sont essentiellement: </a:t>
            </a:r>
          </a:p>
          <a:p>
            <a:r>
              <a:rPr lang="fr-FR" sz="2400" dirty="0"/>
              <a:t>–Les eaux usées domestiques de l’usine </a:t>
            </a:r>
          </a:p>
          <a:p>
            <a:r>
              <a:rPr lang="fr-FR" sz="2400" dirty="0"/>
              <a:t>•Eaux de toilette </a:t>
            </a:r>
          </a:p>
          <a:p>
            <a:r>
              <a:rPr lang="fr-FR" sz="2400" dirty="0"/>
              <a:t>•Eaux usées des cuisines et cantines </a:t>
            </a:r>
          </a:p>
          <a:p>
            <a:r>
              <a:rPr lang="fr-FR" sz="2400" dirty="0"/>
              <a:t>•Eaux de chaufferie (purge de chaudière, éluât de régénération) </a:t>
            </a:r>
          </a:p>
          <a:p>
            <a:r>
              <a:rPr lang="fr-FR" sz="2400" dirty="0"/>
              <a:t>–concentration des boues du traitement des eaux d’appoint </a:t>
            </a:r>
          </a:p>
          <a:p>
            <a:r>
              <a:rPr lang="fr-FR" sz="2400" dirty="0"/>
              <a:t>–Purges d’eaux de réfrigération </a:t>
            </a:r>
          </a:p>
        </p:txBody>
      </p:sp>
      <p:sp>
        <p:nvSpPr>
          <p:cNvPr id="4" name="Rectangle 3"/>
          <p:cNvSpPr/>
          <p:nvPr/>
        </p:nvSpPr>
        <p:spPr>
          <a:xfrm>
            <a:off x="539552" y="4043770"/>
            <a:ext cx="7560840" cy="1938992"/>
          </a:xfrm>
          <a:prstGeom prst="rect">
            <a:avLst/>
          </a:prstGeom>
        </p:spPr>
        <p:txBody>
          <a:bodyPr wrap="square">
            <a:spAutoFit/>
          </a:bodyPr>
          <a:lstStyle/>
          <a:p>
            <a:r>
              <a:rPr lang="fr-FR" sz="2400" b="1" dirty="0"/>
              <a:t>Remarque </a:t>
            </a:r>
            <a:endParaRPr lang="fr-FR" sz="2400" dirty="0"/>
          </a:p>
          <a:p>
            <a:r>
              <a:rPr lang="fr-FR" sz="2400" dirty="0"/>
              <a:t>•Il est souvent judicieux d’effectuer à la source la séparation de certains rejets concentrés en polluants en vue d’un traitement spécifique permettant éventuellement leur récupération </a:t>
            </a:r>
          </a:p>
        </p:txBody>
      </p:sp>
    </p:spTree>
    <p:extLst>
      <p:ext uri="{BB962C8B-B14F-4D97-AF65-F5344CB8AC3E}">
        <p14:creationId xmlns:p14="http://schemas.microsoft.com/office/powerpoint/2010/main" val="3770373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19</a:t>
            </a:fld>
            <a:endParaRPr lang="fr-BE"/>
          </a:p>
        </p:txBody>
      </p:sp>
      <p:sp>
        <p:nvSpPr>
          <p:cNvPr id="3" name="ZoneTexte 2"/>
          <p:cNvSpPr txBox="1"/>
          <p:nvPr/>
        </p:nvSpPr>
        <p:spPr>
          <a:xfrm>
            <a:off x="1691680" y="2348880"/>
            <a:ext cx="5917902" cy="1446550"/>
          </a:xfrm>
          <a:prstGeom prst="rect">
            <a:avLst/>
          </a:prstGeom>
          <a:noFill/>
        </p:spPr>
        <p:txBody>
          <a:bodyPr wrap="none" rtlCol="0">
            <a:spAutoFit/>
          </a:bodyPr>
          <a:lstStyle/>
          <a:p>
            <a:r>
              <a:rPr lang="fr-FR" sz="4400" dirty="0" smtClean="0"/>
              <a:t>Merci de votre attention </a:t>
            </a:r>
          </a:p>
          <a:p>
            <a:pPr algn="ctr"/>
            <a:r>
              <a:rPr lang="fr-FR" sz="4400" dirty="0" smtClean="0">
                <a:sym typeface="Wingdings" pitchFamily="2" charset="2"/>
              </a:rPr>
              <a:t></a:t>
            </a:r>
            <a:endParaRPr lang="fr-FR" sz="4400" dirty="0"/>
          </a:p>
        </p:txBody>
      </p:sp>
    </p:spTree>
    <p:extLst>
      <p:ext uri="{BB962C8B-B14F-4D97-AF65-F5344CB8AC3E}">
        <p14:creationId xmlns:p14="http://schemas.microsoft.com/office/powerpoint/2010/main" val="10182841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p:txBody>
          <a:bodyPr/>
          <a:lstStyle/>
          <a:p>
            <a:fld id="{CF4668DC-857F-487D-BFFA-8C0CA5037977}" type="slidenum">
              <a:rPr lang="fr-BE" smtClean="0"/>
              <a:t>2</a:t>
            </a:fld>
            <a:endParaRPr lang="fr-BE"/>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836712"/>
            <a:ext cx="8964488" cy="5472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6299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t>3</a:t>
            </a:fld>
            <a:endParaRPr lang="fr-BE"/>
          </a:p>
        </p:txBody>
      </p:sp>
      <p:sp>
        <p:nvSpPr>
          <p:cNvPr id="4" name="Rectangle 3"/>
          <p:cNvSpPr/>
          <p:nvPr/>
        </p:nvSpPr>
        <p:spPr>
          <a:xfrm>
            <a:off x="234131" y="188640"/>
            <a:ext cx="8784976" cy="6524863"/>
          </a:xfrm>
          <a:prstGeom prst="rect">
            <a:avLst/>
          </a:prstGeom>
        </p:spPr>
        <p:txBody>
          <a:bodyPr wrap="square">
            <a:spAutoFit/>
          </a:bodyPr>
          <a:lstStyle/>
          <a:p>
            <a:r>
              <a:rPr lang="fr-FR" sz="2000" b="1" dirty="0" smtClean="0"/>
              <a:t>Contenu de la matière :</a:t>
            </a:r>
          </a:p>
          <a:p>
            <a:r>
              <a:rPr lang="fr-FR" sz="2000" b="1" dirty="0" smtClean="0"/>
              <a:t>Objectifs </a:t>
            </a:r>
            <a:r>
              <a:rPr lang="fr-FR" sz="2000" b="1" dirty="0"/>
              <a:t>de l’enseignement :</a:t>
            </a:r>
          </a:p>
          <a:p>
            <a:r>
              <a:rPr lang="fr-FR" sz="2000" b="1" dirty="0"/>
              <a:t>Découvrir les différentes étapes du </a:t>
            </a:r>
            <a:r>
              <a:rPr lang="fr-FR" sz="2000" b="1" dirty="0" smtClean="0"/>
              <a:t>processus </a:t>
            </a:r>
            <a:r>
              <a:rPr lang="fr-FR" sz="2000" b="1" dirty="0"/>
              <a:t>de l’épuration des eaux usées</a:t>
            </a:r>
          </a:p>
          <a:p>
            <a:r>
              <a:rPr lang="fr-FR" sz="2000" b="1" dirty="0"/>
              <a:t>Contenu de la matière :</a:t>
            </a:r>
          </a:p>
          <a:p>
            <a:r>
              <a:rPr lang="fr-FR" sz="2000" b="1" dirty="0"/>
              <a:t>Chapitre </a:t>
            </a:r>
            <a:r>
              <a:rPr lang="fr-FR" sz="2000" b="1" dirty="0" smtClean="0"/>
              <a:t>1: </a:t>
            </a:r>
            <a:r>
              <a:rPr lang="fr-FR" sz="2000" b="1" dirty="0"/>
              <a:t>Pollution des eaux usées et objectifs de l’épuration :</a:t>
            </a:r>
          </a:p>
          <a:p>
            <a:r>
              <a:rPr lang="fr-FR" sz="2000" dirty="0"/>
              <a:t>-Composition et caractéristiques des eaux usées</a:t>
            </a:r>
          </a:p>
          <a:p>
            <a:r>
              <a:rPr lang="fr-FR" sz="2000" dirty="0"/>
              <a:t>-Charge polluante et état de dispersion des polluants</a:t>
            </a:r>
          </a:p>
          <a:p>
            <a:r>
              <a:rPr lang="fr-FR" sz="2000" dirty="0"/>
              <a:t>-Objectifs de l’épuration et normes de rejet</a:t>
            </a:r>
          </a:p>
          <a:p>
            <a:r>
              <a:rPr lang="fr-FR" sz="2000" b="1" dirty="0"/>
              <a:t>Chapitre 2 : Les Prétraitements des eaux usées</a:t>
            </a:r>
          </a:p>
          <a:p>
            <a:r>
              <a:rPr lang="fr-FR" sz="2000" dirty="0"/>
              <a:t>- Le dégrillage</a:t>
            </a:r>
          </a:p>
          <a:p>
            <a:r>
              <a:rPr lang="fr-FR" sz="2000" dirty="0"/>
              <a:t>- Le dessablage</a:t>
            </a:r>
          </a:p>
          <a:p>
            <a:r>
              <a:rPr lang="fr-FR" sz="2000" dirty="0"/>
              <a:t>- Le déshuilage</a:t>
            </a:r>
          </a:p>
          <a:p>
            <a:r>
              <a:rPr lang="fr-FR" sz="2000" dirty="0"/>
              <a:t>- Principe de fonctionnement des ouvrages de prétraitements</a:t>
            </a:r>
          </a:p>
          <a:p>
            <a:r>
              <a:rPr lang="fr-FR" sz="2000" b="1" dirty="0"/>
              <a:t>Chapitre 3 : Le traitement physique des eaux usées</a:t>
            </a:r>
          </a:p>
          <a:p>
            <a:r>
              <a:rPr lang="fr-FR" sz="2000" dirty="0"/>
              <a:t>- La décantation physique</a:t>
            </a:r>
          </a:p>
          <a:p>
            <a:r>
              <a:rPr lang="fr-FR" sz="2000" dirty="0"/>
              <a:t>- Notions de voile de boue et principe de fonctionnement des décanteurs</a:t>
            </a:r>
          </a:p>
          <a:p>
            <a:r>
              <a:rPr lang="fr-FR" sz="2000" b="1" dirty="0"/>
              <a:t>Chapitre 4 : Les traitements biologiques des eaux usées</a:t>
            </a:r>
          </a:p>
          <a:p>
            <a:r>
              <a:rPr lang="fr-FR" sz="2000" dirty="0"/>
              <a:t>- les systèmes à boues activées</a:t>
            </a:r>
          </a:p>
          <a:p>
            <a:r>
              <a:rPr lang="fr-FR" sz="2000" dirty="0"/>
              <a:t>- les systèmes à lits bactériens</a:t>
            </a:r>
          </a:p>
          <a:p>
            <a:r>
              <a:rPr lang="fr-FR" sz="2000" dirty="0"/>
              <a:t>- les systèmes de lagunage</a:t>
            </a:r>
          </a:p>
          <a:p>
            <a:r>
              <a:rPr lang="fr-FR" sz="2000" dirty="0"/>
              <a:t>- le traitement biologique de l’azote et du phosphore</a:t>
            </a:r>
            <a:r>
              <a:rPr lang="fr-FR" sz="2000" dirty="0" smtClean="0"/>
              <a:t>.</a:t>
            </a:r>
            <a:endParaRPr lang="fr-FR" sz="2000" dirty="0"/>
          </a:p>
        </p:txBody>
      </p:sp>
    </p:spTree>
    <p:extLst>
      <p:ext uri="{BB962C8B-B14F-4D97-AF65-F5344CB8AC3E}">
        <p14:creationId xmlns:p14="http://schemas.microsoft.com/office/powerpoint/2010/main" val="596299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t>4</a:t>
            </a:fld>
            <a:endParaRPr lang="fr-BE"/>
          </a:p>
        </p:txBody>
      </p:sp>
      <p:sp>
        <p:nvSpPr>
          <p:cNvPr id="5" name="Rectangle 4"/>
          <p:cNvSpPr/>
          <p:nvPr/>
        </p:nvSpPr>
        <p:spPr>
          <a:xfrm>
            <a:off x="323528" y="1166843"/>
            <a:ext cx="8640960" cy="5016758"/>
          </a:xfrm>
          <a:prstGeom prst="rect">
            <a:avLst/>
          </a:prstGeom>
        </p:spPr>
        <p:txBody>
          <a:bodyPr wrap="square">
            <a:spAutoFit/>
          </a:bodyPr>
          <a:lstStyle/>
          <a:p>
            <a:r>
              <a:rPr lang="fr-FR" sz="2000" b="1" dirty="0"/>
              <a:t>Chapitre 5 : </a:t>
            </a:r>
            <a:r>
              <a:rPr lang="fr-FR" sz="2000" b="1" dirty="0" smtClean="0"/>
              <a:t>Les </a:t>
            </a:r>
            <a:r>
              <a:rPr lang="fr-FR" sz="2000" b="1" dirty="0"/>
              <a:t>traitements des boues</a:t>
            </a:r>
          </a:p>
          <a:p>
            <a:r>
              <a:rPr lang="fr-FR" sz="2000" dirty="0"/>
              <a:t>- Les procédés de stabilisation</a:t>
            </a:r>
          </a:p>
          <a:p>
            <a:r>
              <a:rPr lang="fr-FR" sz="2000" dirty="0"/>
              <a:t>- Les procédés de concentration</a:t>
            </a:r>
          </a:p>
          <a:p>
            <a:r>
              <a:rPr lang="fr-FR" sz="2000" b="1" dirty="0"/>
              <a:t>Chapitre 6 : Aspect Réglementaire de la Réutilisation des Eaux Usées En</a:t>
            </a:r>
          </a:p>
          <a:p>
            <a:r>
              <a:rPr lang="fr-FR" sz="2000" dirty="0"/>
              <a:t>Irrigation</a:t>
            </a:r>
          </a:p>
          <a:p>
            <a:r>
              <a:rPr lang="fr-FR" sz="2000" dirty="0"/>
              <a:t>- Contraintes chimiques (salinité, métaux lourds)</a:t>
            </a:r>
          </a:p>
          <a:p>
            <a:r>
              <a:rPr lang="fr-FR" sz="2000" dirty="0"/>
              <a:t>- Contraintes microbiologiques (germes pathogènes, ….)</a:t>
            </a:r>
          </a:p>
          <a:p>
            <a:r>
              <a:rPr lang="fr-FR" sz="2000" b="1" dirty="0"/>
              <a:t>Travaux pratiques</a:t>
            </a:r>
          </a:p>
          <a:p>
            <a:r>
              <a:rPr lang="fr-FR" sz="2000" b="1" dirty="0"/>
              <a:t>N°1</a:t>
            </a:r>
            <a:r>
              <a:rPr lang="fr-FR" sz="2000" dirty="0"/>
              <a:t>: Analyse et dosage des paramètres de pollution de l’eau (M.E.S, D.B.O, D.C.O, azote</a:t>
            </a:r>
          </a:p>
          <a:p>
            <a:r>
              <a:rPr lang="fr-FR" sz="2000" dirty="0"/>
              <a:t>total, phosphore, turbidité, oxygène dissous)</a:t>
            </a:r>
          </a:p>
          <a:p>
            <a:r>
              <a:rPr lang="fr-FR" sz="2000" b="1" dirty="0" smtClean="0"/>
              <a:t>N°2: </a:t>
            </a:r>
            <a:r>
              <a:rPr lang="fr-FR" sz="2000" dirty="0"/>
              <a:t>Etude et suivi de la sédimentation d’une voile de boues sur éprouvette graduée</a:t>
            </a:r>
            <a:r>
              <a:rPr lang="fr-FR" sz="2000" dirty="0" smtClean="0"/>
              <a:t>.</a:t>
            </a:r>
          </a:p>
          <a:p>
            <a:r>
              <a:rPr lang="fr-FR" sz="2000" b="1" dirty="0"/>
              <a:t>Mode d’évaluation : </a:t>
            </a:r>
          </a:p>
          <a:p>
            <a:r>
              <a:rPr lang="fr-FR" sz="2000" dirty="0"/>
              <a:t>contrôles </a:t>
            </a:r>
            <a:r>
              <a:rPr lang="fr-FR" sz="2000" dirty="0" smtClean="0"/>
              <a:t>continus (TD+TP) </a:t>
            </a:r>
            <a:r>
              <a:rPr lang="fr-FR" sz="2000" b="1" dirty="0"/>
              <a:t>40%</a:t>
            </a:r>
            <a:r>
              <a:rPr lang="fr-FR" sz="2000" dirty="0"/>
              <a:t> et </a:t>
            </a:r>
            <a:r>
              <a:rPr lang="fr-FR" sz="2000" dirty="0" smtClean="0"/>
              <a:t>examen de cours </a:t>
            </a:r>
            <a:r>
              <a:rPr lang="fr-FR" sz="2000" b="1" dirty="0"/>
              <a:t>60%</a:t>
            </a:r>
            <a:r>
              <a:rPr lang="fr-FR" sz="2000" dirty="0"/>
              <a:t>.</a:t>
            </a:r>
          </a:p>
          <a:p>
            <a:endParaRPr lang="fr-FR" sz="2000" dirty="0"/>
          </a:p>
        </p:txBody>
      </p:sp>
    </p:spTree>
    <p:extLst>
      <p:ext uri="{BB962C8B-B14F-4D97-AF65-F5344CB8AC3E}">
        <p14:creationId xmlns:p14="http://schemas.microsoft.com/office/powerpoint/2010/main" val="2977478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280920" cy="5632311"/>
          </a:xfrm>
          <a:prstGeom prst="rect">
            <a:avLst/>
          </a:prstGeom>
        </p:spPr>
        <p:txBody>
          <a:bodyPr wrap="square">
            <a:spAutoFit/>
          </a:bodyPr>
          <a:lstStyle/>
          <a:p>
            <a:r>
              <a:rPr lang="fr-FR" b="1" dirty="0"/>
              <a:t>Références (Livres et polycopiés, sites Internet, </a:t>
            </a:r>
            <a:r>
              <a:rPr lang="fr-FR" b="1" dirty="0" err="1"/>
              <a:t>etc</a:t>
            </a:r>
            <a:r>
              <a:rPr lang="fr-FR" b="1" dirty="0" smtClean="0"/>
              <a:t>) :</a:t>
            </a:r>
            <a:endParaRPr lang="fr-FR" b="1" dirty="0"/>
          </a:p>
          <a:p>
            <a:r>
              <a:rPr lang="fr-FR" dirty="0"/>
              <a:t> </a:t>
            </a:r>
          </a:p>
          <a:p>
            <a:r>
              <a:rPr lang="fr-FR" dirty="0"/>
              <a:t> </a:t>
            </a:r>
          </a:p>
          <a:p>
            <a:pPr lvl="0"/>
            <a:r>
              <a:rPr lang="en-US" dirty="0"/>
              <a:t>Waldron, K. (2007) Handbook of waste management and co-product recovery in food processing, tomes 1 et 2, Cambridge, UK   ed. K. W. Waldron, </a:t>
            </a:r>
            <a:r>
              <a:rPr lang="en-US" dirty="0" err="1"/>
              <a:t>Woodhead</a:t>
            </a:r>
            <a:r>
              <a:rPr lang="en-US" dirty="0"/>
              <a:t> Publishing. </a:t>
            </a:r>
            <a:endParaRPr lang="fr-FR" dirty="0"/>
          </a:p>
          <a:p>
            <a:pPr lvl="0"/>
            <a:r>
              <a:rPr lang="en-US" dirty="0" err="1"/>
              <a:t>Poonam</a:t>
            </a:r>
            <a:r>
              <a:rPr lang="en-US" dirty="0"/>
              <a:t>, S.N and </a:t>
            </a:r>
            <a:r>
              <a:rPr lang="en-US" dirty="0" err="1"/>
              <a:t>Pandey</a:t>
            </a:r>
            <a:r>
              <a:rPr lang="en-US" dirty="0"/>
              <a:t>, A (2009) Biotechnology for Agro-Industrial Residues Utilization of Agro-Residues. UK: </a:t>
            </a:r>
            <a:r>
              <a:rPr lang="en-US" dirty="0" err="1"/>
              <a:t>ed</a:t>
            </a:r>
            <a:r>
              <a:rPr lang="en-US" dirty="0"/>
              <a:t> Springer.  </a:t>
            </a:r>
            <a:endParaRPr lang="fr-FR" dirty="0"/>
          </a:p>
          <a:p>
            <a:pPr lvl="0"/>
            <a:r>
              <a:rPr lang="en-US" dirty="0"/>
              <a:t>Sean, X. L. (2007). Food and Agricultural Wastewater Utilization and Treatment. </a:t>
            </a:r>
            <a:r>
              <a:rPr lang="fr-FR" dirty="0"/>
              <a:t>New York, NY, U.S.A : </a:t>
            </a:r>
            <a:r>
              <a:rPr lang="en-US" dirty="0"/>
              <a:t>Blackwell Publishing.</a:t>
            </a:r>
            <a:endParaRPr lang="fr-FR" dirty="0"/>
          </a:p>
          <a:p>
            <a:pPr lvl="0"/>
            <a:r>
              <a:rPr lang="en-US" dirty="0" err="1"/>
              <a:t>Oreopoulou</a:t>
            </a:r>
            <a:r>
              <a:rPr lang="en-US" dirty="0"/>
              <a:t>, V and Russ. W. (2007) Utilization of By-Products and Treatment of Waste in the Food Industry. Iseki-Food Series. New York: Springer.  </a:t>
            </a:r>
            <a:endParaRPr lang="fr-FR" dirty="0"/>
          </a:p>
          <a:p>
            <a:pPr lvl="0"/>
            <a:r>
              <a:rPr lang="en-US" dirty="0" err="1"/>
              <a:t>Arvanitoyannis,I</a:t>
            </a:r>
            <a:r>
              <a:rPr lang="en-US" dirty="0"/>
              <a:t>. S. (2008) Waste Management For The Food Industries, Food Science and Technology International Series. USA: Elsevier.</a:t>
            </a:r>
            <a:endParaRPr lang="fr-FR" dirty="0"/>
          </a:p>
          <a:p>
            <a:pPr lvl="0"/>
            <a:r>
              <a:rPr lang="fr-FR" dirty="0"/>
              <a:t>Rodier, J. (2009) L’analyse de l’eau. France : </a:t>
            </a:r>
            <a:r>
              <a:rPr lang="fr-FR" dirty="0" err="1"/>
              <a:t>Dunod</a:t>
            </a:r>
            <a:r>
              <a:rPr lang="fr-FR" dirty="0"/>
              <a:t>,.</a:t>
            </a:r>
          </a:p>
          <a:p>
            <a:pPr lvl="0"/>
            <a:r>
              <a:rPr lang="fr-FR" dirty="0">
                <a:hlinkClick r:id="rId2"/>
              </a:rPr>
              <a:t> </a:t>
            </a:r>
            <a:r>
              <a:rPr lang="fr-FR" dirty="0" err="1">
                <a:hlinkClick r:id="rId2"/>
              </a:rPr>
              <a:t>Koller</a:t>
            </a:r>
            <a:r>
              <a:rPr lang="fr-FR" dirty="0"/>
              <a:t>, E. (2009). Traitement des pollutions industrielles Eau - Air - Déchets - Sols – Boues. (2e édition). Paris </a:t>
            </a:r>
            <a:r>
              <a:rPr lang="fr-FR" dirty="0" smtClean="0"/>
              <a:t>:. </a:t>
            </a:r>
            <a:r>
              <a:rPr lang="fr-FR" dirty="0" err="1" smtClean="0"/>
              <a:t>Dunod</a:t>
            </a:r>
            <a:endParaRPr lang="fr-FR" dirty="0"/>
          </a:p>
          <a:p>
            <a:pPr lvl="0"/>
            <a:r>
              <a:rPr lang="fr-FR" dirty="0"/>
              <a:t>Damien, A. (2009) </a:t>
            </a:r>
            <a:r>
              <a:rPr lang="fr-FR" dirty="0">
                <a:hlinkClick r:id="rId3"/>
              </a:rPr>
              <a:t>Guide du traitement des déchets</a:t>
            </a:r>
            <a:r>
              <a:rPr lang="fr-FR" dirty="0"/>
              <a:t>. Paris : </a:t>
            </a:r>
            <a:r>
              <a:rPr lang="fr-FR" dirty="0" err="1"/>
              <a:t>Dunod</a:t>
            </a:r>
            <a:r>
              <a:rPr lang="fr-FR" dirty="0"/>
              <a:t>.</a:t>
            </a:r>
          </a:p>
          <a:p>
            <a:pPr lvl="0"/>
            <a:r>
              <a:rPr lang="fr-FR" u="sng" dirty="0" err="1">
                <a:hlinkClick r:id="rId4" tooltip="Consulter tous les produits de "/>
              </a:rPr>
              <a:t>Degrémont</a:t>
            </a:r>
            <a:r>
              <a:rPr lang="fr-FR" dirty="0"/>
              <a:t>. (2005) Mémento technique de l'eau - Tomes 1 et 2. Paris : </a:t>
            </a:r>
            <a:r>
              <a:rPr lang="fr-FR" u="sng" dirty="0" err="1">
                <a:hlinkClick r:id="rId5" tooltip="Consulter tous les produits de l'éditeur "/>
              </a:rPr>
              <a:t>Degrémont</a:t>
            </a:r>
            <a:r>
              <a:rPr lang="fr-FR" dirty="0"/>
              <a:t>.</a:t>
            </a:r>
          </a:p>
          <a:p>
            <a:pPr lvl="0"/>
            <a:r>
              <a:rPr lang="fr-FR" u="sng" dirty="0">
                <a:hlinkClick r:id="rId6"/>
              </a:rPr>
              <a:t> </a:t>
            </a:r>
            <a:r>
              <a:rPr lang="fr-FR" u="sng" dirty="0" err="1">
                <a:hlinkClick r:id="rId6"/>
              </a:rPr>
              <a:t>Moletta</a:t>
            </a:r>
            <a:r>
              <a:rPr lang="fr-FR" dirty="0"/>
              <a:t>, R. (2006) Gestion des problèmes environnementaux dans les industries agroalimentaires. Paris : </a:t>
            </a:r>
            <a:r>
              <a:rPr lang="fr-FR" u="sng" dirty="0">
                <a:hlinkClick r:id="rId7"/>
              </a:rPr>
              <a:t>Tec et Doc - Lavoisier</a:t>
            </a:r>
            <a:r>
              <a:rPr lang="fr-FR" dirty="0"/>
              <a:t>.</a:t>
            </a:r>
            <a:endParaRPr lang="fr-FR" b="1"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t>5</a:t>
            </a:fld>
            <a:endParaRPr lang="fr-BE"/>
          </a:p>
        </p:txBody>
      </p:sp>
    </p:spTree>
    <p:extLst>
      <p:ext uri="{BB962C8B-B14F-4D97-AF65-F5344CB8AC3E}">
        <p14:creationId xmlns:p14="http://schemas.microsoft.com/office/powerpoint/2010/main" val="2799448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24303" y="573613"/>
            <a:ext cx="1931683" cy="461665"/>
          </a:xfrm>
          <a:prstGeom prst="rect">
            <a:avLst/>
          </a:prstGeom>
          <a:noFill/>
        </p:spPr>
        <p:txBody>
          <a:bodyPr wrap="none" rtlCol="0">
            <a:spAutoFit/>
          </a:bodyPr>
          <a:lstStyle/>
          <a:p>
            <a:r>
              <a:rPr lang="fr-FR" sz="2400" b="1" dirty="0" smtClean="0"/>
              <a:t>Introduction :</a:t>
            </a:r>
            <a:endParaRPr lang="fr-FR" sz="2400" b="1" dirty="0"/>
          </a:p>
        </p:txBody>
      </p:sp>
      <p:sp>
        <p:nvSpPr>
          <p:cNvPr id="3" name="Rectangle 2"/>
          <p:cNvSpPr/>
          <p:nvPr/>
        </p:nvSpPr>
        <p:spPr>
          <a:xfrm>
            <a:off x="524303" y="1196752"/>
            <a:ext cx="7776864" cy="4154984"/>
          </a:xfrm>
          <a:prstGeom prst="rect">
            <a:avLst/>
          </a:prstGeom>
        </p:spPr>
        <p:txBody>
          <a:bodyPr wrap="square">
            <a:spAutoFit/>
          </a:bodyPr>
          <a:lstStyle/>
          <a:p>
            <a:pPr algn="ctr"/>
            <a:r>
              <a:rPr lang="fr-FR" sz="2400" dirty="0"/>
              <a:t>L’eau est une source vitale.</a:t>
            </a:r>
          </a:p>
          <a:p>
            <a:endParaRPr lang="fr-FR" sz="2400" dirty="0"/>
          </a:p>
          <a:p>
            <a:pPr algn="ctr"/>
            <a:r>
              <a:rPr lang="fr-FR" sz="2400" dirty="0"/>
              <a:t>Un adulte consomme une moyenne entre 100 et 150 litre par jour d’eau pour usage quotidien.</a:t>
            </a:r>
          </a:p>
          <a:p>
            <a:endParaRPr lang="fr-FR" sz="2400" dirty="0"/>
          </a:p>
          <a:p>
            <a:pPr algn="ctr"/>
            <a:r>
              <a:rPr lang="fr-FR" sz="2400" dirty="0"/>
              <a:t>L’industrie et l’agriculture consomme beaucoup plus d’eau potable</a:t>
            </a:r>
            <a:r>
              <a:rPr lang="fr-FR" sz="2400" dirty="0" smtClean="0"/>
              <a:t>.</a:t>
            </a:r>
          </a:p>
          <a:p>
            <a:endParaRPr lang="fr-FR" sz="2400" dirty="0"/>
          </a:p>
          <a:p>
            <a:pPr algn="ctr"/>
            <a:r>
              <a:rPr lang="fr-FR" sz="2400" dirty="0" smtClean="0"/>
              <a:t>Les industries agro-alimentaires consomment de l’eau pour le rinçage, le refroidissement, la dissolution des matières solubles (matière organique soluble et sels minéraux) </a:t>
            </a:r>
            <a:endParaRPr lang="fr-FR" sz="24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6</a:t>
            </a:fld>
            <a:endParaRPr lang="fr-BE" dirty="0"/>
          </a:p>
        </p:txBody>
      </p:sp>
    </p:spTree>
    <p:extLst>
      <p:ext uri="{BB962C8B-B14F-4D97-AF65-F5344CB8AC3E}">
        <p14:creationId xmlns:p14="http://schemas.microsoft.com/office/powerpoint/2010/main" val="372549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7</a:t>
            </a:fld>
            <a:endParaRPr lang="fr-BE"/>
          </a:p>
        </p:txBody>
      </p:sp>
      <p:sp>
        <p:nvSpPr>
          <p:cNvPr id="3" name="Rectangle 2"/>
          <p:cNvSpPr/>
          <p:nvPr/>
        </p:nvSpPr>
        <p:spPr>
          <a:xfrm>
            <a:off x="107504" y="548680"/>
            <a:ext cx="8856984" cy="5632311"/>
          </a:xfrm>
          <a:prstGeom prst="rect">
            <a:avLst/>
          </a:prstGeom>
        </p:spPr>
        <p:txBody>
          <a:bodyPr wrap="square">
            <a:spAutoFit/>
          </a:bodyPr>
          <a:lstStyle/>
          <a:p>
            <a:r>
              <a:rPr lang="fr-FR" sz="2400" b="1" dirty="0"/>
              <a:t>L’usage de l’eau dans </a:t>
            </a:r>
            <a:r>
              <a:rPr lang="fr-FR" sz="2400" b="1" dirty="0" smtClean="0"/>
              <a:t>l’industrie :</a:t>
            </a:r>
          </a:p>
          <a:p>
            <a:r>
              <a:rPr lang="fr-FR" sz="2400" b="1" dirty="0" smtClean="0"/>
              <a:t> </a:t>
            </a:r>
            <a:endParaRPr lang="fr-FR" sz="2400" dirty="0"/>
          </a:p>
          <a:p>
            <a:r>
              <a:rPr lang="fr-FR" sz="2400" dirty="0"/>
              <a:t>•En 1995, 752 km3 d’eau étaient utilisés par an, mondialement </a:t>
            </a:r>
            <a:endParaRPr lang="fr-FR" sz="2400" dirty="0" smtClean="0"/>
          </a:p>
          <a:p>
            <a:endParaRPr lang="fr-FR" sz="2400" dirty="0"/>
          </a:p>
          <a:p>
            <a:r>
              <a:rPr lang="fr-FR" sz="2400" dirty="0"/>
              <a:t>•En 2025, ce seront 1170 Km</a:t>
            </a:r>
            <a:r>
              <a:rPr lang="fr-FR" sz="2400" baseline="30000" dirty="0"/>
              <a:t>3</a:t>
            </a:r>
            <a:endParaRPr lang="fr-FR" sz="2400" dirty="0"/>
          </a:p>
          <a:p>
            <a:r>
              <a:rPr lang="fr-FR" sz="2400" dirty="0" smtClean="0"/>
              <a:t> </a:t>
            </a:r>
            <a:endParaRPr lang="fr-FR" sz="2400" dirty="0"/>
          </a:p>
          <a:p>
            <a:r>
              <a:rPr lang="fr-FR" sz="2400" dirty="0"/>
              <a:t>–Ce qui représente en moyenne, 24 % des prélèvements en eau </a:t>
            </a:r>
            <a:endParaRPr lang="fr-FR" sz="2400" dirty="0" smtClean="0"/>
          </a:p>
          <a:p>
            <a:endParaRPr lang="fr-FR" sz="2400" dirty="0"/>
          </a:p>
          <a:p>
            <a:r>
              <a:rPr lang="fr-FR" sz="2400" dirty="0"/>
              <a:t>•10 % dans les pays en voie de développement </a:t>
            </a:r>
          </a:p>
          <a:p>
            <a:r>
              <a:rPr lang="fr-FR" sz="2400" dirty="0"/>
              <a:t>•60 % dans les pays développés </a:t>
            </a:r>
            <a:endParaRPr lang="fr-FR" sz="2400" dirty="0" smtClean="0"/>
          </a:p>
          <a:p>
            <a:endParaRPr lang="fr-FR" sz="2400" dirty="0"/>
          </a:p>
          <a:p>
            <a:r>
              <a:rPr lang="fr-FR" sz="2400" dirty="0"/>
              <a:t>L’utilisation de l’eau augmente en fonction des revenus des pays </a:t>
            </a:r>
            <a:endParaRPr lang="fr-FR" sz="2400" dirty="0" smtClean="0"/>
          </a:p>
          <a:p>
            <a:endParaRPr lang="fr-FR" sz="2400" dirty="0"/>
          </a:p>
          <a:p>
            <a:r>
              <a:rPr lang="fr-FR" sz="2400" dirty="0"/>
              <a:t>•La pression de l’industrie sur les ressources en eau dans le monde est donc grande. </a:t>
            </a:r>
          </a:p>
        </p:txBody>
      </p:sp>
    </p:spTree>
    <p:extLst>
      <p:ext uri="{BB962C8B-B14F-4D97-AF65-F5344CB8AC3E}">
        <p14:creationId xmlns:p14="http://schemas.microsoft.com/office/powerpoint/2010/main" val="25035888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8</a:t>
            </a:fld>
            <a:endParaRPr lang="fr-BE"/>
          </a:p>
        </p:txBody>
      </p:sp>
      <p:sp>
        <p:nvSpPr>
          <p:cNvPr id="3" name="Rectangle 2"/>
          <p:cNvSpPr/>
          <p:nvPr/>
        </p:nvSpPr>
        <p:spPr>
          <a:xfrm>
            <a:off x="611560" y="332656"/>
            <a:ext cx="4749890" cy="461665"/>
          </a:xfrm>
          <a:prstGeom prst="rect">
            <a:avLst/>
          </a:prstGeom>
        </p:spPr>
        <p:txBody>
          <a:bodyPr wrap="none">
            <a:spAutoFit/>
          </a:bodyPr>
          <a:lstStyle/>
          <a:p>
            <a:r>
              <a:rPr lang="fr-FR" sz="2400" b="1" dirty="0"/>
              <a:t>Exemples de consommation </a:t>
            </a:r>
            <a:r>
              <a:rPr lang="fr-FR" sz="2400" b="1" dirty="0" smtClean="0"/>
              <a:t>d’eau : </a:t>
            </a:r>
            <a:endParaRPr lang="fr-FR"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90663"/>
            <a:ext cx="8556567" cy="498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16176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28600" y="43934"/>
            <a:ext cx="8638583" cy="830997"/>
          </a:xfrm>
          <a:prstGeom prst="rect">
            <a:avLst/>
          </a:prstGeom>
          <a:noFill/>
        </p:spPr>
        <p:txBody>
          <a:bodyPr wrap="none" rtlCol="0">
            <a:spAutoFit/>
          </a:bodyPr>
          <a:lstStyle/>
          <a:p>
            <a:r>
              <a:rPr lang="fr-FR" sz="2400" dirty="0" smtClean="0"/>
              <a:t>L’eau est un solvant polaire donc il représente un solvant idéal pour </a:t>
            </a:r>
          </a:p>
          <a:p>
            <a:r>
              <a:rPr lang="fr-FR" sz="2400" dirty="0" smtClean="0"/>
              <a:t>la majorité des ions;</a:t>
            </a: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71" y="1262906"/>
            <a:ext cx="5253409" cy="1446014"/>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2702024"/>
            <a:ext cx="4467516" cy="2743200"/>
          </a:xfrm>
          <a:prstGeom prst="rect">
            <a:avLst/>
          </a:prstGeom>
        </p:spPr>
      </p:pic>
      <p:sp>
        <p:nvSpPr>
          <p:cNvPr id="6" name="ZoneTexte 5"/>
          <p:cNvSpPr txBox="1"/>
          <p:nvPr/>
        </p:nvSpPr>
        <p:spPr>
          <a:xfrm>
            <a:off x="0" y="3611959"/>
            <a:ext cx="4971617" cy="461665"/>
          </a:xfrm>
          <a:prstGeom prst="rect">
            <a:avLst/>
          </a:prstGeom>
          <a:noFill/>
        </p:spPr>
        <p:txBody>
          <a:bodyPr wrap="none" rtlCol="0">
            <a:spAutoFit/>
          </a:bodyPr>
          <a:lstStyle/>
          <a:p>
            <a:r>
              <a:rPr lang="fr-FR" sz="2400" dirty="0" smtClean="0"/>
              <a:t>Propriétés physico-chimiques de l’eau:</a:t>
            </a:r>
            <a:endParaRPr lang="fr-FR" sz="2400" dirty="0"/>
          </a:p>
        </p:txBody>
      </p:sp>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284" y="4114799"/>
            <a:ext cx="5047772" cy="2741463"/>
          </a:xfrm>
          <a:prstGeom prst="rect">
            <a:avLst/>
          </a:prstGeom>
        </p:spPr>
      </p:pic>
      <p:sp>
        <p:nvSpPr>
          <p:cNvPr id="8" name="Espace réservé du numéro de diapositive 7"/>
          <p:cNvSpPr>
            <a:spLocks noGrp="1"/>
          </p:cNvSpPr>
          <p:nvPr>
            <p:ph type="sldNum" sz="quarter" idx="12"/>
          </p:nvPr>
        </p:nvSpPr>
        <p:spPr/>
        <p:txBody>
          <a:bodyPr/>
          <a:lstStyle/>
          <a:p>
            <a:fld id="{CF4668DC-857F-487D-BFFA-8C0CA5037977}" type="slidenum">
              <a:rPr lang="fr-BE" smtClean="0"/>
              <a:t>9</a:t>
            </a:fld>
            <a:endParaRPr lang="fr-BE"/>
          </a:p>
        </p:txBody>
      </p:sp>
    </p:spTree>
    <p:extLst>
      <p:ext uri="{BB962C8B-B14F-4D97-AF65-F5344CB8AC3E}">
        <p14:creationId xmlns:p14="http://schemas.microsoft.com/office/powerpoint/2010/main" val="2312740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1308</Words>
  <Application>Microsoft Office PowerPoint</Application>
  <PresentationFormat>Affichage à l'écran (4:3)</PresentationFormat>
  <Paragraphs>194</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Hachi Mohamed</cp:lastModifiedBy>
  <cp:revision>23</cp:revision>
  <dcterms:created xsi:type="dcterms:W3CDTF">2017-10-01T20:47:11Z</dcterms:created>
  <dcterms:modified xsi:type="dcterms:W3CDTF">2019-02-24T13:57:47Z</dcterms:modified>
</cp:coreProperties>
</file>