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AF7158-8839-4FEC-AF29-560AF0E22EDB}" type="datetimeFigureOut">
              <a:rPr lang="fr-FR" smtClean="0"/>
              <a:t>24/02/2019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A58C3-D757-4304-B403-0873ED6A6E84}" type="slidenum">
              <a:rPr lang="fr-FR" smtClean="0"/>
              <a:t>‹N°›</a:t>
            </a:fld>
            <a:endParaRPr lang="fr-FR"/>
          </a:p>
        </p:txBody>
      </p:sp>
    </p:spTree>
    <p:extLst>
      <p:ext uri="{BB962C8B-B14F-4D97-AF65-F5344CB8AC3E}">
        <p14:creationId xmlns:p14="http://schemas.microsoft.com/office/powerpoint/2010/main" val="19327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066C2C97-C935-4C60-B2DB-50E4F744DBE6}" type="datetime1">
              <a:rPr lang="fr-FR" smtClean="0"/>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2DE51CE-2DA6-48E4-8923-C783E91DF30D}" type="datetime1">
              <a:rPr lang="fr-FR" smtClean="0"/>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CFC79F1-7CDC-48DD-B078-56077463D780}" type="datetime1">
              <a:rPr lang="fr-FR" smtClean="0"/>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B14A90A-9DA7-4E05-A04A-B5763C8B78F1}" type="datetime1">
              <a:rPr lang="fr-FR" smtClean="0"/>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CE2907F-36F3-4357-8D10-4348DB1F3250}" type="datetime1">
              <a:rPr lang="fr-FR" smtClean="0"/>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ED755E0-7555-4F9B-B1C2-B685135046AC}" type="datetime1">
              <a:rPr lang="fr-FR" smtClean="0"/>
              <a:t>24/02/2019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76C3FEC5-A951-44DB-9525-9BF9BBDA58BB}" type="datetime1">
              <a:rPr lang="fr-FR" smtClean="0"/>
              <a:t>24/02/2019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0FCAB702-3356-471C-8C98-92BD4E36AD89}" type="datetime1">
              <a:rPr lang="fr-FR" smtClean="0"/>
              <a:t>24/02/2019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ADD8B2-7071-432C-837B-DF9167CE602B}" type="datetime1">
              <a:rPr lang="fr-FR" smtClean="0"/>
              <a:t>24/02/2019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0F4664F-2239-4468-969D-AED7FCDC1474}" type="datetime1">
              <a:rPr lang="fr-FR" smtClean="0"/>
              <a:t>24/02/2019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0A78F25-3E02-40AD-914D-FC5B92079D8E}" type="datetime1">
              <a:rPr lang="fr-FR" smtClean="0"/>
              <a:t>24/02/2019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1D95E-CF8D-449C-A9DF-28797553889A}" type="datetime1">
              <a:rPr lang="fr-FR" smtClean="0"/>
              <a:t>24/02/2019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16" descr="Description : logo de la facult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5859" y="69849"/>
            <a:ext cx="1464632" cy="1343421"/>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6" descr="Description : log_univ_djelfa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6" y="89206"/>
            <a:ext cx="1357715" cy="11075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4"/>
          <p:cNvSpPr>
            <a:spLocks noChangeArrowheads="1"/>
          </p:cNvSpPr>
          <p:nvPr/>
        </p:nvSpPr>
        <p:spPr bwMode="auto">
          <a:xfrm>
            <a:off x="2451869" y="120609"/>
            <a:ext cx="42402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الجمهورية الجزائرية الديمقراطية الشعبية</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fr-FR" sz="105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publique Alg</a:t>
            </a:r>
            <a:r>
              <a:rPr kumimoji="0" lang="fr-FR" sz="105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rienne D</a:t>
            </a:r>
            <a:r>
              <a:rPr kumimoji="0" lang="fr-FR" sz="105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mocratique et Populaire</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وزارة التعليم العالي والبحث العلمي</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Minist</a:t>
            </a:r>
            <a:r>
              <a:rPr kumimoji="0" lang="fr-FR" sz="1050" b="1"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de l'Enseignement Sup</a:t>
            </a:r>
            <a:r>
              <a:rPr kumimoji="0" lang="fr-FR" sz="105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rieur et de la Recherche Scientifique</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جامعة زيان عاشور بالجلفة</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Universit</a:t>
            </a:r>
            <a:r>
              <a:rPr kumimoji="0" lang="fr-FR" sz="105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105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Ziane</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Achour Djelfa</a:t>
            </a:r>
          </a:p>
          <a:p>
            <a:pPr marL="0" marR="0" lvl="0" indent="0" algn="ctr" defTabSz="914400" rtl="0" eaLnBrk="0" fontAlgn="base" latinLnBrk="0" hangingPunct="0">
              <a:lnSpc>
                <a:spcPct val="100000"/>
              </a:lnSpc>
              <a:spcBef>
                <a:spcPct val="0"/>
              </a:spcBef>
              <a:spcAft>
                <a:spcPct val="0"/>
              </a:spcAft>
              <a:buClrTx/>
              <a:buSzTx/>
              <a:buFontTx/>
              <a:buNone/>
              <a:tabLst/>
            </a:pPr>
            <a:r>
              <a:rPr lang="ar-DZ" sz="1050" b="1" dirty="0" smtClean="0">
                <a:latin typeface="Times New Roman" pitchFamily="18" charset="0"/>
                <a:cs typeface="Times New Roman" pitchFamily="18" charset="0"/>
              </a:rPr>
              <a:t>كلية علوم الطبيعة و الحياة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50" b="1" i="0" u="none" strike="noStrike" cap="none" normalizeH="0" baseline="0" dirty="0" smtClean="0">
                <a:ln>
                  <a:noFill/>
                </a:ln>
                <a:solidFill>
                  <a:schemeClr val="tx1"/>
                </a:solidFill>
                <a:effectLst/>
                <a:latin typeface="Times New Roman" pitchFamily="18" charset="0"/>
                <a:cs typeface="Times New Roman" pitchFamily="18" charset="0"/>
              </a:rPr>
              <a:t>Faculté des sciences de la nature et de la vie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2311881" y="2492896"/>
            <a:ext cx="4802405" cy="2677656"/>
          </a:xfrm>
          <a:prstGeom prst="rect">
            <a:avLst/>
          </a:prstGeom>
        </p:spPr>
        <p:txBody>
          <a:bodyPr wrap="none">
            <a:spAutoFit/>
          </a:bodyPr>
          <a:lstStyle/>
          <a:p>
            <a:pPr algn="ctr"/>
            <a:r>
              <a:rPr lang="fr-FR" sz="2400" b="1" dirty="0" smtClean="0"/>
              <a:t>Licence Sol-Eau</a:t>
            </a:r>
          </a:p>
          <a:p>
            <a:pPr algn="ctr"/>
            <a:endParaRPr lang="fr-FR" sz="2400" b="1" dirty="0" smtClean="0"/>
          </a:p>
          <a:p>
            <a:pPr algn="ctr"/>
            <a:r>
              <a:rPr lang="fr-FR" sz="2400" b="1" dirty="0" smtClean="0"/>
              <a:t>Module :</a:t>
            </a:r>
            <a:r>
              <a:rPr lang="fr-FR" sz="2400" dirty="0" smtClean="0"/>
              <a:t> Epuration des Eaux usées</a:t>
            </a:r>
          </a:p>
          <a:p>
            <a:pPr algn="ctr"/>
            <a:endParaRPr lang="fr-FR" sz="2400" dirty="0" smtClean="0"/>
          </a:p>
          <a:p>
            <a:pPr algn="ctr"/>
            <a:r>
              <a:rPr lang="fr-FR" sz="2400" b="1" dirty="0" smtClean="0"/>
              <a:t>Chargé du module :</a:t>
            </a:r>
            <a:r>
              <a:rPr lang="fr-FR" sz="2400" dirty="0" smtClean="0"/>
              <a:t> Mohamed Hachi</a:t>
            </a:r>
          </a:p>
          <a:p>
            <a:pPr algn="ctr"/>
            <a:endParaRPr lang="fr-FR" sz="2400" dirty="0" smtClean="0"/>
          </a:p>
          <a:p>
            <a:pPr algn="ctr"/>
            <a:r>
              <a:rPr lang="fr-FR" sz="2400" b="1" dirty="0" smtClean="0"/>
              <a:t>E-mail :</a:t>
            </a:r>
            <a:r>
              <a:rPr lang="fr-FR" sz="2400" dirty="0" smtClean="0"/>
              <a:t> hachi.mouh3@gmail.com </a:t>
            </a:r>
            <a:endParaRPr lang="fr-FR" sz="2400"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1</a:t>
            </a:fld>
            <a:endParaRPr lang="fr-BE"/>
          </a:p>
        </p:txBody>
      </p:sp>
    </p:spTree>
    <p:extLst>
      <p:ext uri="{BB962C8B-B14F-4D97-AF65-F5344CB8AC3E}">
        <p14:creationId xmlns:p14="http://schemas.microsoft.com/office/powerpoint/2010/main" val="3304910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10</a:t>
            </a:fld>
            <a:endParaRPr lang="fr-BE"/>
          </a:p>
        </p:txBody>
      </p:sp>
      <p:sp>
        <p:nvSpPr>
          <p:cNvPr id="3" name="Rectangle 2"/>
          <p:cNvSpPr/>
          <p:nvPr/>
        </p:nvSpPr>
        <p:spPr>
          <a:xfrm>
            <a:off x="323528" y="692696"/>
            <a:ext cx="8568952" cy="5078313"/>
          </a:xfrm>
          <a:prstGeom prst="rect">
            <a:avLst/>
          </a:prstGeom>
        </p:spPr>
        <p:txBody>
          <a:bodyPr wrap="square">
            <a:spAutoFit/>
          </a:bodyPr>
          <a:lstStyle/>
          <a:p>
            <a:pPr>
              <a:lnSpc>
                <a:spcPct val="150000"/>
              </a:lnSpc>
            </a:pPr>
            <a:r>
              <a:rPr lang="fr-FR" sz="2400" dirty="0"/>
              <a:t>Le dégraissage / déshuilage a pour fonction l'élimination des matières grasses et des huiles difficilement biodégradables et qui flottent à la surface des ouvrages. Ces graisses ont pour effet de perturber la décantation des boues et limitent le transfert de l'oxygène dans les bassins d'aération.</a:t>
            </a:r>
          </a:p>
          <a:p>
            <a:pPr>
              <a:lnSpc>
                <a:spcPct val="150000"/>
              </a:lnSpc>
            </a:pPr>
            <a:r>
              <a:rPr lang="fr-FR" sz="2400" dirty="0"/>
              <a:t>Le dégraissage est une étape qui s'effectue en injectant de fines bulles d'air au fond d'un bassin. Les graisses remontent à la surface et flottent. Elles sont raclées puis éliminées.</a:t>
            </a:r>
          </a:p>
          <a:p>
            <a:pPr>
              <a:lnSpc>
                <a:spcPct val="150000"/>
              </a:lnSpc>
            </a:pPr>
            <a:r>
              <a:rPr lang="fr-FR" sz="2400" dirty="0"/>
              <a:t>Avenir des graisses </a:t>
            </a:r>
            <a:r>
              <a:rPr lang="fr-FR" sz="2400" dirty="0" smtClean="0"/>
              <a:t>:</a:t>
            </a:r>
            <a:endParaRPr lang="fr-FR" sz="2400" dirty="0"/>
          </a:p>
        </p:txBody>
      </p:sp>
      <p:sp>
        <p:nvSpPr>
          <p:cNvPr id="4" name="Rectangle 3"/>
          <p:cNvSpPr/>
          <p:nvPr/>
        </p:nvSpPr>
        <p:spPr>
          <a:xfrm>
            <a:off x="3131840" y="5085184"/>
            <a:ext cx="4572000" cy="1697068"/>
          </a:xfrm>
          <a:prstGeom prst="rect">
            <a:avLst/>
          </a:prstGeom>
        </p:spPr>
        <p:txBody>
          <a:bodyPr>
            <a:spAutoFit/>
          </a:bodyPr>
          <a:lstStyle/>
          <a:p>
            <a:pPr>
              <a:lnSpc>
                <a:spcPct val="150000"/>
              </a:lnSpc>
            </a:pPr>
            <a:r>
              <a:rPr lang="fr-FR" sz="2400" dirty="0" smtClean="0"/>
              <a:t>-Biocarburants</a:t>
            </a:r>
            <a:endParaRPr lang="fr-FR" sz="2400" dirty="0"/>
          </a:p>
          <a:p>
            <a:pPr>
              <a:lnSpc>
                <a:spcPct val="150000"/>
              </a:lnSpc>
            </a:pPr>
            <a:r>
              <a:rPr lang="fr-FR" sz="2400" dirty="0" smtClean="0"/>
              <a:t>-Compostage</a:t>
            </a:r>
            <a:endParaRPr lang="fr-FR" sz="2400" dirty="0"/>
          </a:p>
          <a:p>
            <a:pPr>
              <a:lnSpc>
                <a:spcPct val="150000"/>
              </a:lnSpc>
            </a:pPr>
            <a:r>
              <a:rPr lang="fr-FR" sz="2400" dirty="0" smtClean="0"/>
              <a:t>-Incinération</a:t>
            </a:r>
            <a:endParaRPr lang="fr-FR" sz="2400" dirty="0"/>
          </a:p>
        </p:txBody>
      </p:sp>
      <p:sp>
        <p:nvSpPr>
          <p:cNvPr id="5" name="Rectangle 4"/>
          <p:cNvSpPr/>
          <p:nvPr/>
        </p:nvSpPr>
        <p:spPr>
          <a:xfrm>
            <a:off x="349854" y="260648"/>
            <a:ext cx="3422155" cy="461665"/>
          </a:xfrm>
          <a:prstGeom prst="rect">
            <a:avLst/>
          </a:prstGeom>
        </p:spPr>
        <p:txBody>
          <a:bodyPr wrap="none">
            <a:spAutoFit/>
          </a:bodyPr>
          <a:lstStyle/>
          <a:p>
            <a:r>
              <a:rPr lang="fr-FR" sz="2400" b="1" dirty="0"/>
              <a:t>Déshuilage / dégraissage </a:t>
            </a:r>
            <a:endParaRPr lang="fr-FR" sz="2400" dirty="0"/>
          </a:p>
        </p:txBody>
      </p:sp>
    </p:spTree>
    <p:extLst>
      <p:ext uri="{BB962C8B-B14F-4D97-AF65-F5344CB8AC3E}">
        <p14:creationId xmlns:p14="http://schemas.microsoft.com/office/powerpoint/2010/main" val="3148710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11</a:t>
            </a:fld>
            <a:endParaRPr lang="fr-B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4744"/>
            <a:ext cx="634054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èche droite 2"/>
          <p:cNvSpPr/>
          <p:nvPr/>
        </p:nvSpPr>
        <p:spPr>
          <a:xfrm rot="1238884">
            <a:off x="1113092" y="1337878"/>
            <a:ext cx="4395219" cy="576064"/>
          </a:xfrm>
          <a:prstGeom prst="rightArrow">
            <a:avLst>
              <a:gd name="adj1" fmla="val 50000"/>
              <a:gd name="adj2" fmla="val 2317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 name="Rectangle 3"/>
          <p:cNvSpPr/>
          <p:nvPr/>
        </p:nvSpPr>
        <p:spPr>
          <a:xfrm>
            <a:off x="179512" y="581443"/>
            <a:ext cx="1152623" cy="461665"/>
          </a:xfrm>
          <a:prstGeom prst="rect">
            <a:avLst/>
          </a:prstGeom>
        </p:spPr>
        <p:txBody>
          <a:bodyPr wrap="none">
            <a:spAutoFit/>
          </a:bodyPr>
          <a:lstStyle/>
          <a:p>
            <a:r>
              <a:rPr lang="fr-FR" sz="2400" b="1" dirty="0"/>
              <a:t>Râteau </a:t>
            </a:r>
          </a:p>
        </p:txBody>
      </p:sp>
    </p:spTree>
    <p:extLst>
      <p:ext uri="{BB962C8B-B14F-4D97-AF65-F5344CB8AC3E}">
        <p14:creationId xmlns:p14="http://schemas.microsoft.com/office/powerpoint/2010/main" val="374607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12</a:t>
            </a:fld>
            <a:endParaRPr lang="fr-BE"/>
          </a:p>
        </p:txBody>
      </p:sp>
      <p:sp>
        <p:nvSpPr>
          <p:cNvPr id="3" name="Rectangle 2"/>
          <p:cNvSpPr/>
          <p:nvPr/>
        </p:nvSpPr>
        <p:spPr>
          <a:xfrm>
            <a:off x="323528" y="332656"/>
            <a:ext cx="8568952" cy="830997"/>
          </a:xfrm>
          <a:prstGeom prst="rect">
            <a:avLst/>
          </a:prstGeom>
        </p:spPr>
        <p:txBody>
          <a:bodyPr wrap="square">
            <a:spAutoFit/>
          </a:bodyPr>
          <a:lstStyle/>
          <a:p>
            <a:r>
              <a:rPr lang="fr-FR" sz="2400" b="1" dirty="0" err="1"/>
              <a:t>Dessableur</a:t>
            </a:r>
            <a:r>
              <a:rPr lang="fr-FR" sz="2400" b="1" dirty="0"/>
              <a:t> – dégraisseur combinés </a:t>
            </a:r>
            <a:r>
              <a:rPr lang="fr-FR" sz="2400" dirty="0"/>
              <a:t>Le pont roulant racle les matières déposées au fond et écrème en surface celles flottantes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 y="1412776"/>
            <a:ext cx="9163356" cy="354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070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13</a:t>
            </a:fld>
            <a:endParaRPr lang="fr-BE"/>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48680"/>
            <a:ext cx="8955715" cy="5904656"/>
          </a:xfrm>
          <a:prstGeom prst="rect">
            <a:avLst/>
          </a:prstGeom>
        </p:spPr>
      </p:pic>
      <p:sp>
        <p:nvSpPr>
          <p:cNvPr id="4" name="ZoneTexte 3"/>
          <p:cNvSpPr txBox="1"/>
          <p:nvPr/>
        </p:nvSpPr>
        <p:spPr>
          <a:xfrm>
            <a:off x="2627784" y="87015"/>
            <a:ext cx="4436536" cy="461665"/>
          </a:xfrm>
          <a:prstGeom prst="rect">
            <a:avLst/>
          </a:prstGeom>
          <a:noFill/>
        </p:spPr>
        <p:txBody>
          <a:bodyPr wrap="none" rtlCol="0">
            <a:spAutoFit/>
          </a:bodyPr>
          <a:lstStyle/>
          <a:p>
            <a:r>
              <a:rPr lang="fr-FR" sz="2400" b="1" dirty="0" smtClean="0"/>
              <a:t>Récapitulatif sur le prétraitement</a:t>
            </a:r>
            <a:endParaRPr lang="fr-FR" sz="2400" b="1" dirty="0"/>
          </a:p>
        </p:txBody>
      </p:sp>
    </p:spTree>
    <p:extLst>
      <p:ext uri="{BB962C8B-B14F-4D97-AF65-F5344CB8AC3E}">
        <p14:creationId xmlns:p14="http://schemas.microsoft.com/office/powerpoint/2010/main" val="4022601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14</a:t>
            </a:fld>
            <a:endParaRPr lang="fr-BE"/>
          </a:p>
        </p:txBody>
      </p:sp>
      <p:sp>
        <p:nvSpPr>
          <p:cNvPr id="3" name="ZoneTexte 2"/>
          <p:cNvSpPr txBox="1"/>
          <p:nvPr/>
        </p:nvSpPr>
        <p:spPr>
          <a:xfrm>
            <a:off x="1941184" y="2132856"/>
            <a:ext cx="5301068" cy="1200329"/>
          </a:xfrm>
          <a:prstGeom prst="rect">
            <a:avLst/>
          </a:prstGeom>
          <a:noFill/>
        </p:spPr>
        <p:txBody>
          <a:bodyPr wrap="none" rtlCol="0">
            <a:spAutoFit/>
          </a:bodyPr>
          <a:lstStyle/>
          <a:p>
            <a:pPr algn="ctr"/>
            <a:r>
              <a:rPr lang="fr-FR" sz="3600" b="1" dirty="0" smtClean="0"/>
              <a:t>Merci pour votre attention</a:t>
            </a:r>
          </a:p>
          <a:p>
            <a:pPr algn="ctr"/>
            <a:r>
              <a:rPr lang="fr-FR" sz="3600" b="1" dirty="0" smtClean="0">
                <a:sym typeface="Wingdings" pitchFamily="2" charset="2"/>
              </a:rPr>
              <a:t></a:t>
            </a:r>
            <a:endParaRPr lang="fr-FR" sz="3600" b="1" dirty="0"/>
          </a:p>
        </p:txBody>
      </p:sp>
    </p:spTree>
    <p:extLst>
      <p:ext uri="{BB962C8B-B14F-4D97-AF65-F5344CB8AC3E}">
        <p14:creationId xmlns:p14="http://schemas.microsoft.com/office/powerpoint/2010/main" val="2688188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757462" cy="3785652"/>
          </a:xfrm>
          <a:prstGeom prst="rect">
            <a:avLst/>
          </a:prstGeom>
        </p:spPr>
        <p:txBody>
          <a:bodyPr wrap="none">
            <a:spAutoFit/>
          </a:bodyPr>
          <a:lstStyle/>
          <a:p>
            <a:r>
              <a:rPr lang="fr-FR" sz="2400" b="1" dirty="0" smtClean="0"/>
              <a:t>III- LES </a:t>
            </a:r>
            <a:r>
              <a:rPr lang="fr-FR" sz="2400" b="1" dirty="0"/>
              <a:t>TRAITEMENTS D’EPURATION DES </a:t>
            </a:r>
            <a:r>
              <a:rPr lang="fr-FR" sz="2400" b="1" dirty="0" smtClean="0"/>
              <a:t>EAUX</a:t>
            </a:r>
          </a:p>
          <a:p>
            <a:endParaRPr lang="fr-FR" sz="2400" b="1" dirty="0"/>
          </a:p>
          <a:p>
            <a:r>
              <a:rPr lang="fr-FR" sz="2400" b="1" dirty="0"/>
              <a:t>Les procédés de traitement des eaux se divisent en trois catégories </a:t>
            </a:r>
            <a:endParaRPr lang="fr-FR" sz="2400" b="1" dirty="0" smtClean="0"/>
          </a:p>
          <a:p>
            <a:endParaRPr lang="fr-FR" sz="2400" dirty="0"/>
          </a:p>
          <a:p>
            <a:pPr marL="342900" indent="-342900">
              <a:buFontTx/>
              <a:buChar char="-"/>
            </a:pPr>
            <a:r>
              <a:rPr lang="fr-FR" sz="2400" dirty="0" smtClean="0"/>
              <a:t>Prétraitement </a:t>
            </a:r>
            <a:r>
              <a:rPr lang="fr-FR" sz="2400" dirty="0"/>
              <a:t>et traitement primaire </a:t>
            </a:r>
            <a:endParaRPr lang="fr-FR" sz="2400" dirty="0" smtClean="0"/>
          </a:p>
          <a:p>
            <a:pPr marL="342900" indent="-342900">
              <a:buFontTx/>
              <a:buChar char="-"/>
            </a:pPr>
            <a:endParaRPr lang="fr-FR" sz="2400" dirty="0"/>
          </a:p>
          <a:p>
            <a:pPr marL="342900" indent="-342900">
              <a:buFontTx/>
              <a:buChar char="-"/>
            </a:pPr>
            <a:r>
              <a:rPr lang="fr-FR" sz="2400" dirty="0" smtClean="0"/>
              <a:t>Traitement secondaire</a:t>
            </a:r>
          </a:p>
          <a:p>
            <a:pPr marL="342900" indent="-342900">
              <a:buFontTx/>
              <a:buChar char="-"/>
            </a:pPr>
            <a:endParaRPr lang="fr-FR" sz="2400" dirty="0"/>
          </a:p>
          <a:p>
            <a:r>
              <a:rPr lang="fr-FR" sz="2400" dirty="0"/>
              <a:t>-</a:t>
            </a:r>
            <a:r>
              <a:rPr lang="fr-FR" sz="2400" dirty="0" smtClean="0"/>
              <a:t>    Traitement </a:t>
            </a:r>
            <a:r>
              <a:rPr lang="fr-FR" sz="2400" dirty="0"/>
              <a:t>tertiaire </a:t>
            </a:r>
          </a:p>
          <a:p>
            <a:endParaRPr lang="fr-FR" sz="2400" b="1"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t>2</a:t>
            </a:fld>
            <a:endParaRPr lang="fr-BE"/>
          </a:p>
        </p:txBody>
      </p:sp>
    </p:spTree>
    <p:extLst>
      <p:ext uri="{BB962C8B-B14F-4D97-AF65-F5344CB8AC3E}">
        <p14:creationId xmlns:p14="http://schemas.microsoft.com/office/powerpoint/2010/main" val="284530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9505"/>
            <a:ext cx="7272808" cy="5262979"/>
          </a:xfrm>
          <a:prstGeom prst="rect">
            <a:avLst/>
          </a:prstGeom>
        </p:spPr>
        <p:txBody>
          <a:bodyPr wrap="square">
            <a:spAutoFit/>
          </a:bodyPr>
          <a:lstStyle/>
          <a:p>
            <a:r>
              <a:rPr lang="fr-FR" sz="2400" b="1" dirty="0"/>
              <a:t>Le prétraitement </a:t>
            </a:r>
            <a:r>
              <a:rPr lang="fr-FR" sz="2400" b="1" dirty="0" smtClean="0"/>
              <a:t> :</a:t>
            </a:r>
          </a:p>
          <a:p>
            <a:endParaRPr lang="fr-FR" sz="2400" dirty="0"/>
          </a:p>
          <a:p>
            <a:r>
              <a:rPr lang="fr-FR" sz="2400" dirty="0"/>
              <a:t>•Étape avant le traitement à proprement dit </a:t>
            </a:r>
            <a:endParaRPr lang="fr-FR" sz="2400" dirty="0" smtClean="0"/>
          </a:p>
          <a:p>
            <a:endParaRPr lang="fr-FR" sz="2400" dirty="0"/>
          </a:p>
          <a:p>
            <a:r>
              <a:rPr lang="fr-FR" sz="2400" dirty="0"/>
              <a:t>•L’objectif est de préparer l’effluent pour le rendre apte à subir le traitement choisi. </a:t>
            </a:r>
            <a:endParaRPr lang="fr-FR" sz="2400" dirty="0" smtClean="0"/>
          </a:p>
          <a:p>
            <a:endParaRPr lang="fr-FR" sz="2400" dirty="0"/>
          </a:p>
          <a:p>
            <a:r>
              <a:rPr lang="fr-FR" sz="2400" dirty="0"/>
              <a:t>•Il comprend: </a:t>
            </a:r>
            <a:endParaRPr lang="fr-FR" sz="2400" dirty="0" smtClean="0"/>
          </a:p>
          <a:p>
            <a:endParaRPr lang="fr-FR" sz="2400" dirty="0"/>
          </a:p>
          <a:p>
            <a:r>
              <a:rPr lang="fr-FR" sz="2400" dirty="0"/>
              <a:t>–Le dégrillage et/ou tamisage </a:t>
            </a:r>
            <a:endParaRPr lang="fr-FR" sz="2400" dirty="0" smtClean="0"/>
          </a:p>
          <a:p>
            <a:endParaRPr lang="fr-FR" sz="2400" dirty="0"/>
          </a:p>
          <a:p>
            <a:r>
              <a:rPr lang="fr-FR" sz="2400" dirty="0"/>
              <a:t>–Le dessablage </a:t>
            </a:r>
            <a:endParaRPr lang="fr-FR" sz="2400" dirty="0" smtClean="0"/>
          </a:p>
          <a:p>
            <a:endParaRPr lang="fr-FR" sz="2400" dirty="0"/>
          </a:p>
          <a:p>
            <a:r>
              <a:rPr lang="fr-FR" sz="2400" dirty="0"/>
              <a:t>–Le déshuilage et le dégraissage </a:t>
            </a: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t>3</a:t>
            </a:fld>
            <a:endParaRPr lang="fr-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136" y="2276872"/>
            <a:ext cx="5421062" cy="288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183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4</a:t>
            </a:fld>
            <a:endParaRPr lang="fr-BE"/>
          </a:p>
        </p:txBody>
      </p:sp>
      <p:sp>
        <p:nvSpPr>
          <p:cNvPr id="3" name="Rectangle 2"/>
          <p:cNvSpPr/>
          <p:nvPr/>
        </p:nvSpPr>
        <p:spPr>
          <a:xfrm>
            <a:off x="251520" y="32886"/>
            <a:ext cx="3545266" cy="461665"/>
          </a:xfrm>
          <a:prstGeom prst="rect">
            <a:avLst/>
          </a:prstGeom>
        </p:spPr>
        <p:txBody>
          <a:bodyPr wrap="none">
            <a:spAutoFit/>
          </a:bodyPr>
          <a:lstStyle/>
          <a:p>
            <a:r>
              <a:rPr lang="fr-FR" sz="2400" b="1" dirty="0"/>
              <a:t>Dégrillage et/ou tamisage </a:t>
            </a:r>
          </a:p>
        </p:txBody>
      </p:sp>
      <p:sp>
        <p:nvSpPr>
          <p:cNvPr id="4" name="Rectangle 3"/>
          <p:cNvSpPr/>
          <p:nvPr/>
        </p:nvSpPr>
        <p:spPr>
          <a:xfrm>
            <a:off x="395536" y="620688"/>
            <a:ext cx="8352928" cy="5575052"/>
          </a:xfrm>
          <a:prstGeom prst="rect">
            <a:avLst/>
          </a:prstGeom>
        </p:spPr>
        <p:txBody>
          <a:bodyPr wrap="square">
            <a:spAutoFit/>
          </a:bodyPr>
          <a:lstStyle/>
          <a:p>
            <a:pPr algn="just">
              <a:lnSpc>
                <a:spcPct val="150000"/>
              </a:lnSpc>
            </a:pPr>
            <a:r>
              <a:rPr lang="fr-FR" sz="2400" dirty="0" smtClean="0"/>
              <a:t>	Le </a:t>
            </a:r>
            <a:r>
              <a:rPr lang="fr-FR" sz="2400" dirty="0"/>
              <a:t>dégrillage et le tamisage permettent de retirer de l'eau les déchets insolubles tels que les branches, les plastiques, tous solides volumineux. En effet, ces déchets ne pouvant pas être éliminés par un traitement biologique ou physico-chimique, il faut donc les éliminer mécaniquement. Pour ce faire, l'eau usée passe à travers une ou plusieurs grilles dont les mailles sont de plus en plus serrées. Celles-ci sont en général équipées de systèmes automatiques de nettoyage pour éviter leur colmatage, et aussi pour éviter le dysfonctionnement des pompes (dans les cas où il y a un système de pompage). </a:t>
            </a:r>
          </a:p>
        </p:txBody>
      </p:sp>
    </p:spTree>
    <p:extLst>
      <p:ext uri="{BB962C8B-B14F-4D97-AF65-F5344CB8AC3E}">
        <p14:creationId xmlns:p14="http://schemas.microsoft.com/office/powerpoint/2010/main" val="1621732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5</a:t>
            </a:fld>
            <a:endParaRPr lang="fr-BE"/>
          </a:p>
        </p:txBody>
      </p:sp>
      <p:sp>
        <p:nvSpPr>
          <p:cNvPr id="3" name="Rectangle 2"/>
          <p:cNvSpPr/>
          <p:nvPr/>
        </p:nvSpPr>
        <p:spPr>
          <a:xfrm>
            <a:off x="220916" y="116632"/>
            <a:ext cx="8352928" cy="1200329"/>
          </a:xfrm>
          <a:prstGeom prst="rect">
            <a:avLst/>
          </a:prstGeom>
        </p:spPr>
        <p:txBody>
          <a:bodyPr wrap="square">
            <a:spAutoFit/>
          </a:bodyPr>
          <a:lstStyle/>
          <a:p>
            <a:r>
              <a:rPr lang="fr-FR" sz="2400" b="1" dirty="0" smtClean="0"/>
              <a:t>Principe :</a:t>
            </a:r>
          </a:p>
          <a:p>
            <a:r>
              <a:rPr lang="fr-FR" sz="2400" dirty="0" smtClean="0"/>
              <a:t>Consiste </a:t>
            </a:r>
            <a:r>
              <a:rPr lang="fr-FR" sz="2400" dirty="0"/>
              <a:t>en la rétention des matières volumineuses susceptibles de gêner les étapes ultérieures du traitement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709" y="1686292"/>
            <a:ext cx="5616624" cy="42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44824"/>
            <a:ext cx="33337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949280"/>
            <a:ext cx="8380242" cy="830997"/>
          </a:xfrm>
          <a:prstGeom prst="rect">
            <a:avLst/>
          </a:prstGeom>
        </p:spPr>
        <p:txBody>
          <a:bodyPr wrap="square">
            <a:spAutoFit/>
          </a:bodyPr>
          <a:lstStyle/>
          <a:p>
            <a:r>
              <a:rPr lang="fr-FR" sz="2400" dirty="0"/>
              <a:t>Il est souhaitable dans la plupart des industries et </a:t>
            </a:r>
            <a:r>
              <a:rPr lang="fr-FR" sz="2400" b="1" dirty="0">
                <a:solidFill>
                  <a:srgbClr val="FF0000"/>
                </a:solidFill>
              </a:rPr>
              <a:t>impérative</a:t>
            </a:r>
            <a:r>
              <a:rPr lang="fr-FR" sz="2400" dirty="0"/>
              <a:t> dans certaines (industries </a:t>
            </a:r>
            <a:r>
              <a:rPr lang="fr-FR" sz="2400" b="1" dirty="0">
                <a:solidFill>
                  <a:srgbClr val="FF0000"/>
                </a:solidFill>
              </a:rPr>
              <a:t>agroalimentaires</a:t>
            </a:r>
            <a:r>
              <a:rPr lang="fr-FR" sz="2400" dirty="0"/>
              <a:t> ou papeteries) </a:t>
            </a:r>
          </a:p>
        </p:txBody>
      </p:sp>
    </p:spTree>
    <p:extLst>
      <p:ext uri="{BB962C8B-B14F-4D97-AF65-F5344CB8AC3E}">
        <p14:creationId xmlns:p14="http://schemas.microsoft.com/office/powerpoint/2010/main" val="1946282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6</a:t>
            </a:fld>
            <a:endParaRPr lang="fr-BE"/>
          </a:p>
        </p:txBody>
      </p:sp>
      <p:sp>
        <p:nvSpPr>
          <p:cNvPr id="3" name="Rectangle 2"/>
          <p:cNvSpPr/>
          <p:nvPr/>
        </p:nvSpPr>
        <p:spPr>
          <a:xfrm>
            <a:off x="251520" y="260648"/>
            <a:ext cx="8136904" cy="3416320"/>
          </a:xfrm>
          <a:prstGeom prst="rect">
            <a:avLst/>
          </a:prstGeom>
        </p:spPr>
        <p:txBody>
          <a:bodyPr wrap="square">
            <a:spAutoFit/>
          </a:bodyPr>
          <a:lstStyle/>
          <a:p>
            <a:r>
              <a:rPr lang="fr-FR" sz="2400" b="1" dirty="0"/>
              <a:t>Différents types de </a:t>
            </a:r>
            <a:r>
              <a:rPr lang="fr-FR" sz="2400" b="1" dirty="0" smtClean="0"/>
              <a:t>grille : </a:t>
            </a:r>
          </a:p>
          <a:p>
            <a:r>
              <a:rPr lang="fr-FR" sz="2400" b="1" dirty="0" smtClean="0"/>
              <a:t> </a:t>
            </a:r>
            <a:endParaRPr lang="fr-FR" sz="2400" dirty="0"/>
          </a:p>
          <a:p>
            <a:r>
              <a:rPr lang="fr-FR" sz="2400" dirty="0"/>
              <a:t>•Pré dégrillage : </a:t>
            </a:r>
            <a:r>
              <a:rPr lang="fr-FR" sz="2400" dirty="0" smtClean="0"/>
              <a:t>maille &gt; </a:t>
            </a:r>
            <a:r>
              <a:rPr lang="fr-FR" sz="2400" dirty="0"/>
              <a:t>150 </a:t>
            </a:r>
            <a:r>
              <a:rPr lang="fr-FR" sz="2400" dirty="0" smtClean="0"/>
              <a:t>mm ; </a:t>
            </a:r>
          </a:p>
          <a:p>
            <a:endParaRPr lang="fr-FR" sz="2400" dirty="0"/>
          </a:p>
          <a:p>
            <a:r>
              <a:rPr lang="fr-FR" sz="2400" dirty="0"/>
              <a:t>•Dégrillage grossier : </a:t>
            </a:r>
            <a:r>
              <a:rPr lang="fr-FR" sz="2400" dirty="0" smtClean="0"/>
              <a:t>maille  de </a:t>
            </a:r>
            <a:r>
              <a:rPr lang="fr-FR" sz="2400" dirty="0"/>
              <a:t>6 à 150 mm </a:t>
            </a:r>
            <a:r>
              <a:rPr lang="fr-FR" sz="2400" dirty="0" smtClean="0"/>
              <a:t>;</a:t>
            </a:r>
            <a:endParaRPr lang="fr-FR" sz="2400" dirty="0"/>
          </a:p>
          <a:p>
            <a:endParaRPr lang="fr-FR" sz="2400" dirty="0" smtClean="0"/>
          </a:p>
          <a:p>
            <a:r>
              <a:rPr lang="fr-FR" sz="2400" dirty="0" smtClean="0"/>
              <a:t>•</a:t>
            </a:r>
            <a:r>
              <a:rPr lang="fr-FR" sz="2400" dirty="0"/>
              <a:t>Dégrillage fin : </a:t>
            </a:r>
            <a:r>
              <a:rPr lang="fr-FR" sz="2400" dirty="0" smtClean="0"/>
              <a:t>maille de </a:t>
            </a:r>
            <a:r>
              <a:rPr lang="fr-FR" sz="2400" dirty="0"/>
              <a:t>0.2 à 6 mm </a:t>
            </a:r>
            <a:r>
              <a:rPr lang="fr-FR" sz="2400" dirty="0" smtClean="0"/>
              <a:t>;</a:t>
            </a:r>
            <a:endParaRPr lang="fr-FR" sz="2400" dirty="0"/>
          </a:p>
          <a:p>
            <a:endParaRPr lang="fr-FR" sz="2400" dirty="0" smtClean="0"/>
          </a:p>
          <a:p>
            <a:r>
              <a:rPr lang="fr-FR" sz="2400" dirty="0" smtClean="0"/>
              <a:t>•</a:t>
            </a:r>
            <a:r>
              <a:rPr lang="fr-FR" sz="2400" dirty="0"/>
              <a:t>Tamisage </a:t>
            </a:r>
            <a:r>
              <a:rPr lang="fr-FR" sz="2400" dirty="0" smtClean="0"/>
              <a:t>: maille </a:t>
            </a:r>
            <a:r>
              <a:rPr lang="fr-FR" sz="2400" dirty="0"/>
              <a:t>&lt; 0.5 </a:t>
            </a:r>
            <a:r>
              <a:rPr lang="el-GR" sz="2400" dirty="0"/>
              <a:t>μ</a:t>
            </a:r>
            <a:r>
              <a:rPr lang="fr-FR" sz="2400" dirty="0"/>
              <a:t>m </a:t>
            </a:r>
            <a:r>
              <a:rPr lang="fr-FR" sz="2400" dirty="0" smtClean="0"/>
              <a:t>;</a:t>
            </a:r>
            <a:endParaRPr lang="fr-FR" sz="2400" dirty="0"/>
          </a:p>
        </p:txBody>
      </p:sp>
    </p:spTree>
    <p:extLst>
      <p:ext uri="{BB962C8B-B14F-4D97-AF65-F5344CB8AC3E}">
        <p14:creationId xmlns:p14="http://schemas.microsoft.com/office/powerpoint/2010/main" val="143960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7</a:t>
            </a:fld>
            <a:endParaRPr lang="fr-BE"/>
          </a:p>
        </p:txBody>
      </p:sp>
      <p:sp>
        <p:nvSpPr>
          <p:cNvPr id="3" name="Rectangle 2"/>
          <p:cNvSpPr/>
          <p:nvPr/>
        </p:nvSpPr>
        <p:spPr>
          <a:xfrm>
            <a:off x="122730" y="171218"/>
            <a:ext cx="8913765" cy="6740307"/>
          </a:xfrm>
          <a:prstGeom prst="rect">
            <a:avLst/>
          </a:prstGeom>
        </p:spPr>
        <p:txBody>
          <a:bodyPr wrap="square">
            <a:spAutoFit/>
          </a:bodyPr>
          <a:lstStyle/>
          <a:p>
            <a:pPr>
              <a:lnSpc>
                <a:spcPct val="150000"/>
              </a:lnSpc>
            </a:pPr>
            <a:r>
              <a:rPr lang="fr-FR" sz="2400" dirty="0"/>
              <a:t>On distingue différentes installations : </a:t>
            </a:r>
          </a:p>
          <a:p>
            <a:pPr>
              <a:lnSpc>
                <a:spcPct val="150000"/>
              </a:lnSpc>
            </a:pPr>
            <a:r>
              <a:rPr lang="fr-FR" sz="2400" dirty="0"/>
              <a:t>• Les grilles à nettoyage manuelles : constituées de barreaux, elles sont installées dans un canal d'amenée des eaux le plus souvent inclinées (30° à 45° par rapport à la verticale pour faciliter l’opération nettoyage). La largeur totale de la grille ne doit pas dépasser 3m (portée de main). </a:t>
            </a:r>
          </a:p>
          <a:p>
            <a:pPr>
              <a:lnSpc>
                <a:spcPct val="150000"/>
              </a:lnSpc>
            </a:pPr>
            <a:r>
              <a:rPr lang="fr-FR" sz="2400" dirty="0"/>
              <a:t>• Les grilles à nettoyage mécanique : équipées d'un râteau motorisé et animées d'un mouvement rotatif ou de va et vient. Le plus souvent installé en doublé ou plus: l’un est nettoyé, l’autre fonctionne et vice versa. </a:t>
            </a:r>
          </a:p>
          <a:p>
            <a:pPr>
              <a:lnSpc>
                <a:spcPct val="150000"/>
              </a:lnSpc>
            </a:pPr>
            <a:r>
              <a:rPr lang="fr-FR" sz="2400" dirty="0"/>
              <a:t>• Les tamis : Certains appareils sont équipés de rampe de lavage ou de brosse de nettoyage. </a:t>
            </a:r>
          </a:p>
        </p:txBody>
      </p:sp>
    </p:spTree>
    <p:extLst>
      <p:ext uri="{BB962C8B-B14F-4D97-AF65-F5344CB8AC3E}">
        <p14:creationId xmlns:p14="http://schemas.microsoft.com/office/powerpoint/2010/main" val="4164517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8</a:t>
            </a:fld>
            <a:endParaRPr lang="fr-BE"/>
          </a:p>
        </p:txBody>
      </p:sp>
      <p:sp>
        <p:nvSpPr>
          <p:cNvPr id="3" name="Rectangle 2"/>
          <p:cNvSpPr/>
          <p:nvPr/>
        </p:nvSpPr>
        <p:spPr>
          <a:xfrm>
            <a:off x="323528" y="116632"/>
            <a:ext cx="8640960" cy="5632311"/>
          </a:xfrm>
          <a:prstGeom prst="rect">
            <a:avLst/>
          </a:prstGeom>
        </p:spPr>
        <p:txBody>
          <a:bodyPr wrap="square">
            <a:spAutoFit/>
          </a:bodyPr>
          <a:lstStyle/>
          <a:p>
            <a:pPr algn="just">
              <a:lnSpc>
                <a:spcPct val="150000"/>
              </a:lnSpc>
            </a:pPr>
            <a:r>
              <a:rPr lang="fr-FR" sz="2400" b="1" dirty="0"/>
              <a:t>Dessablage :</a:t>
            </a:r>
            <a:endParaRPr lang="fr-FR" sz="2400" b="1" dirty="0" smtClean="0"/>
          </a:p>
          <a:p>
            <a:pPr algn="just">
              <a:lnSpc>
                <a:spcPct val="150000"/>
              </a:lnSpc>
            </a:pPr>
            <a:endParaRPr lang="fr-FR" sz="2400" dirty="0" smtClean="0"/>
          </a:p>
          <a:p>
            <a:pPr algn="just">
              <a:lnSpc>
                <a:spcPct val="150000"/>
              </a:lnSpc>
            </a:pPr>
            <a:r>
              <a:rPr lang="fr-FR" sz="2400" dirty="0" smtClean="0"/>
              <a:t>Le </a:t>
            </a:r>
            <a:r>
              <a:rPr lang="fr-FR" sz="2400" dirty="0"/>
              <a:t>dessablage a pour but d'extraire des eaux brutes les particules lourdes, de façon à éviter les dépôts dans les canaux et conduites, à protéger les pompes et autres appareils contre l'abrasion et à éviter de surcharger les traitements suivants. Pour les eaux usées industrielles, le dessablage est moins souvent nécessaire sauf si eaux pluviales importantes. Nécessaire pour les effluents des industries mécaniques et métallurgique (Ex: particules très denses d’oxyde de fer) .</a:t>
            </a:r>
          </a:p>
        </p:txBody>
      </p:sp>
    </p:spTree>
    <p:extLst>
      <p:ext uri="{BB962C8B-B14F-4D97-AF65-F5344CB8AC3E}">
        <p14:creationId xmlns:p14="http://schemas.microsoft.com/office/powerpoint/2010/main" val="295273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9</a:t>
            </a:fld>
            <a:endParaRPr lang="fr-BE"/>
          </a:p>
        </p:txBody>
      </p:sp>
      <p:sp>
        <p:nvSpPr>
          <p:cNvPr id="3" name="Rectangle 2"/>
          <p:cNvSpPr/>
          <p:nvPr/>
        </p:nvSpPr>
        <p:spPr>
          <a:xfrm>
            <a:off x="251520" y="-27384"/>
            <a:ext cx="8712968" cy="3913059"/>
          </a:xfrm>
          <a:prstGeom prst="rect">
            <a:avLst/>
          </a:prstGeom>
        </p:spPr>
        <p:txBody>
          <a:bodyPr wrap="square">
            <a:spAutoFit/>
          </a:bodyPr>
          <a:lstStyle/>
          <a:p>
            <a:pPr algn="just">
              <a:lnSpc>
                <a:spcPct val="150000"/>
              </a:lnSpc>
            </a:pPr>
            <a:r>
              <a:rPr lang="fr-FR" sz="2400" dirty="0"/>
              <a:t>Le dessablage élimine sable et graviers par sédimentation : l'eau s'écoule lentement dans un bassin appelé " </a:t>
            </a:r>
            <a:r>
              <a:rPr lang="fr-FR" sz="2400" dirty="0" err="1"/>
              <a:t>dessableur</a:t>
            </a:r>
            <a:r>
              <a:rPr lang="fr-FR" sz="2400" dirty="0"/>
              <a:t> " dans lequel les particules, sous l'effet de leur propre poids, sont déposées au fond de l'ouvrage.</a:t>
            </a:r>
          </a:p>
          <a:p>
            <a:pPr algn="just">
              <a:lnSpc>
                <a:spcPct val="150000"/>
              </a:lnSpc>
            </a:pPr>
            <a:r>
              <a:rPr lang="fr-FR" sz="2400" dirty="0"/>
              <a:t>Elles sont ensuite aspirées par une pompe puis essorées et lavées avant d'être envoyées en décharge ou réutilisées, si possible, selon la qualité du lavage.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260539"/>
            <a:ext cx="3456384" cy="359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7292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623</Words>
  <Application>Microsoft Office PowerPoint</Application>
  <PresentationFormat>Affichage à l'écran (4:3)</PresentationFormat>
  <Paragraphs>86</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Hachi Mohamed</cp:lastModifiedBy>
  <cp:revision>10</cp:revision>
  <dcterms:created xsi:type="dcterms:W3CDTF">2017-11-07T17:59:41Z</dcterms:created>
  <dcterms:modified xsi:type="dcterms:W3CDTF">2019-02-24T14:21:29Z</dcterms:modified>
</cp:coreProperties>
</file>