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0" r:id="rId4"/>
    <p:sldId id="261" r:id="rId5"/>
    <p:sldId id="270" r:id="rId6"/>
    <p:sldId id="299" r:id="rId7"/>
    <p:sldId id="262" r:id="rId8"/>
    <p:sldId id="263" r:id="rId9"/>
    <p:sldId id="265" r:id="rId10"/>
    <p:sldId id="266" r:id="rId11"/>
    <p:sldId id="268" r:id="rId12"/>
    <p:sldId id="269" r:id="rId13"/>
    <p:sldId id="264" r:id="rId14"/>
    <p:sldId id="274" r:id="rId15"/>
    <p:sldId id="272" r:id="rId16"/>
    <p:sldId id="300" r:id="rId17"/>
    <p:sldId id="273" r:id="rId18"/>
    <p:sldId id="271" r:id="rId19"/>
    <p:sldId id="277" r:id="rId20"/>
    <p:sldId id="276" r:id="rId21"/>
    <p:sldId id="275" r:id="rId22"/>
    <p:sldId id="278" r:id="rId23"/>
    <p:sldId id="279" r:id="rId24"/>
    <p:sldId id="280" r:id="rId25"/>
    <p:sldId id="287" r:id="rId26"/>
    <p:sldId id="286" r:id="rId27"/>
    <p:sldId id="285" r:id="rId28"/>
    <p:sldId id="283" r:id="rId29"/>
    <p:sldId id="288" r:id="rId30"/>
    <p:sldId id="282" r:id="rId31"/>
    <p:sldId id="281" r:id="rId32"/>
    <p:sldId id="290" r:id="rId33"/>
    <p:sldId id="289" r:id="rId34"/>
    <p:sldId id="292" r:id="rId35"/>
    <p:sldId id="291" r:id="rId36"/>
    <p:sldId id="293" r:id="rId37"/>
    <p:sldId id="296" r:id="rId38"/>
    <p:sldId id="294" r:id="rId39"/>
    <p:sldId id="295" r:id="rId40"/>
    <p:sldId id="298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31108-900F-461E-A8E8-2AB38C967A44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ABFD2-BF5F-435B-9EA3-8A2E43CC1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41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ABFD2-BF5F-435B-9EA3-8A2E43CC11E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30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18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35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70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2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56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29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88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11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98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4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49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108D-2920-4997-9C8F-988EBA5C136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EFAB-8A1F-4E7E-86E8-3910D5C55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99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chenoufns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7604" y="3501008"/>
            <a:ext cx="64008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Support de TP 03: </a:t>
            </a:r>
            <a:r>
              <a:rPr lang="fr-FR" b="1" dirty="0" smtClean="0">
                <a:solidFill>
                  <a:schemeClr val="tx1"/>
                </a:solidFill>
              </a:rPr>
              <a:t>Identification biochimique des bactéries 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3854" y="260648"/>
            <a:ext cx="1326618" cy="1457681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9372"/>
            <a:ext cx="1296144" cy="12989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1680" y="38975"/>
            <a:ext cx="58326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fr-FR" b="1" dirty="0" smtClean="0">
                <a:cs typeface="Times New Roman" pitchFamily="18" charset="0"/>
              </a:rPr>
              <a:t>Ministère de l’Enseignement Supérieur et de la Recherche Scientifique                                                                                                  Université </a:t>
            </a:r>
            <a:r>
              <a:rPr lang="fr-FR" b="1" dirty="0" err="1" smtClean="0">
                <a:cs typeface="Times New Roman" pitchFamily="18" charset="0"/>
              </a:rPr>
              <a:t>Ziane</a:t>
            </a:r>
            <a:r>
              <a:rPr lang="fr-FR" b="1" dirty="0" smtClean="0">
                <a:cs typeface="Times New Roman" pitchFamily="18" charset="0"/>
              </a:rPr>
              <a:t> Achour de Djelfa</a:t>
            </a:r>
            <a:br>
              <a:rPr lang="fr-FR" b="1" dirty="0" smtClean="0">
                <a:cs typeface="Times New Roman" pitchFamily="18" charset="0"/>
              </a:rPr>
            </a:br>
            <a:endParaRPr lang="fr-FR" b="1" dirty="0" smtClean="0">
              <a:cs typeface="Times New Roman" pitchFamily="18" charset="0"/>
            </a:endParaRPr>
          </a:p>
          <a:p>
            <a:r>
              <a:rPr lang="fr-FR" b="1" dirty="0" smtClean="0">
                <a:ea typeface="Canon" pitchFamily="2" charset="0"/>
                <a:cs typeface=" Abdoullah Ashgar EL-kharef" panose="02000000000000000000" pitchFamily="2" charset="-78"/>
              </a:rPr>
              <a:t>         </a:t>
            </a:r>
          </a:p>
          <a:p>
            <a:pPr algn="ctr"/>
            <a:r>
              <a:rPr lang="fr-FR" b="1" dirty="0">
                <a:ea typeface="Canon" pitchFamily="2" charset="0"/>
                <a:cs typeface=" Abdoullah Ashgar EL-kharef" panose="02000000000000000000" pitchFamily="2" charset="-78"/>
              </a:rPr>
              <a:t> </a:t>
            </a:r>
            <a:r>
              <a:rPr lang="fr-FR" b="1" dirty="0" smtClean="0">
                <a:ea typeface="Canon" pitchFamily="2" charset="0"/>
                <a:cs typeface=" Abdoullah Ashgar EL-kharef" panose="02000000000000000000" pitchFamily="2" charset="-78"/>
              </a:rPr>
              <a:t>         Faculté des Sciences de la Nature et de la Vie</a:t>
            </a:r>
            <a:r>
              <a:rPr lang="en-US" b="1" dirty="0" smtClean="0">
                <a:ea typeface="Canon" pitchFamily="2" charset="0"/>
                <a:cs typeface=" Abdoullah Ashgar EL-kharef" panose="02000000000000000000" pitchFamily="2" charset="-78"/>
              </a:rPr>
              <a:t/>
            </a:r>
            <a:br>
              <a:rPr lang="en-US" b="1" dirty="0" smtClean="0">
                <a:ea typeface="Canon" pitchFamily="2" charset="0"/>
                <a:cs typeface=" Abdoullah Ashgar EL-kharef" panose="02000000000000000000" pitchFamily="2" charset="-78"/>
              </a:rPr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60957" y="2305481"/>
            <a:ext cx="7632848" cy="818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Niveau: Deuxième Année Licence (Biologie/ Ecologie &amp; Environnement/…)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32571" y="5661787"/>
            <a:ext cx="7689619" cy="648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Préparé par : Mlle </a:t>
            </a:r>
            <a:r>
              <a:rPr lang="fr-FR" dirty="0" err="1" smtClean="0"/>
              <a:t>Chenouf</a:t>
            </a:r>
            <a:r>
              <a:rPr lang="fr-FR" dirty="0" smtClean="0"/>
              <a:t> NADIA SAFIA (M.A.A)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37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Cette étude consiste à mettre en évidence le nitrite </a:t>
            </a:r>
            <a:r>
              <a:rPr lang="fr-FR" dirty="0" smtClean="0"/>
              <a:t>; </a:t>
            </a:r>
            <a:r>
              <a:rPr lang="fr-FR" dirty="0" smtClean="0">
                <a:solidFill>
                  <a:srgbClr val="00B0F0"/>
                </a:solidFill>
              </a:rPr>
              <a:t>Mais :</a:t>
            </a:r>
          </a:p>
          <a:p>
            <a:pPr marL="0" indent="0">
              <a:buNone/>
            </a:pPr>
            <a:endParaRPr lang="fr-FR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dirty="0" smtClean="0"/>
              <a:t>Parfois, certaines bactéries peuvent poursuivre cette réduction, jusqu’au stade </a:t>
            </a:r>
            <a:r>
              <a:rPr lang="fr-FR" dirty="0" smtClean="0">
                <a:solidFill>
                  <a:srgbClr val="FF0000"/>
                </a:solidFill>
              </a:rPr>
              <a:t>N2: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dirty="0" smtClean="0"/>
              <a:t>NO2             NO3            N2</a:t>
            </a:r>
          </a:p>
          <a:p>
            <a:pPr marL="0" indent="0" algn="ctr">
              <a:buNone/>
            </a:pP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321045" y="515719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5364088" y="515719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1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B0F0"/>
                </a:solidFill>
              </a:rPr>
              <a:t>Possibilités :</a:t>
            </a:r>
          </a:p>
          <a:p>
            <a:pPr>
              <a:buFontTx/>
              <a:buChar char="-"/>
            </a:pPr>
            <a:r>
              <a:rPr lang="fr-FR" dirty="0" smtClean="0"/>
              <a:t>La présence des nitrates donne une coloration </a:t>
            </a:r>
            <a:r>
              <a:rPr lang="fr-FR" dirty="0" smtClean="0">
                <a:solidFill>
                  <a:srgbClr val="FF0000"/>
                </a:solidFill>
              </a:rPr>
              <a:t>rose</a:t>
            </a:r>
            <a:r>
              <a:rPr lang="fr-FR" dirty="0" smtClean="0"/>
              <a:t> en présence du réactif de </a:t>
            </a:r>
            <a:r>
              <a:rPr lang="fr-FR" dirty="0" err="1" smtClean="0"/>
              <a:t>Griess</a:t>
            </a:r>
            <a:r>
              <a:rPr lang="fr-FR" dirty="0" smtClean="0"/>
              <a:t>;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    En l’absence de nitrites, on recherche la      disparition des nitrates </a:t>
            </a:r>
            <a:r>
              <a:rPr lang="fr-FR" dirty="0" smtClean="0">
                <a:solidFill>
                  <a:srgbClr val="FF0000"/>
                </a:solidFill>
              </a:rPr>
              <a:t>par l’ajout du zinc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30469"/>
            <a:ext cx="8229600" cy="4525963"/>
          </a:xfrm>
        </p:spPr>
        <p:txBody>
          <a:bodyPr/>
          <a:lstStyle/>
          <a:p>
            <a:r>
              <a:rPr lang="fr-FR" dirty="0"/>
              <a:t>En l’absence de nitrites, on recherche la disparition des nitrates </a:t>
            </a:r>
            <a:r>
              <a:rPr lang="fr-FR" b="1" dirty="0">
                <a:solidFill>
                  <a:srgbClr val="00B0F0"/>
                </a:solidFill>
              </a:rPr>
              <a:t>par l’ajout du </a:t>
            </a:r>
            <a:r>
              <a:rPr lang="fr-FR" b="1" dirty="0" smtClean="0">
                <a:solidFill>
                  <a:srgbClr val="00B0F0"/>
                </a:solidFill>
              </a:rPr>
              <a:t>zinc:</a:t>
            </a:r>
            <a:endParaRPr lang="fr-FR" b="1" dirty="0">
              <a:solidFill>
                <a:srgbClr val="00B0F0"/>
              </a:solidFill>
            </a:endParaRPr>
          </a:p>
          <a:p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1691680" y="2084721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836332" y="2084721"/>
            <a:ext cx="1431776" cy="567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9532" y="3225196"/>
            <a:ext cx="3960440" cy="2664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Cas 1 </a:t>
            </a:r>
            <a:r>
              <a:rPr lang="fr-FR" sz="2400" dirty="0" smtClean="0">
                <a:solidFill>
                  <a:srgbClr val="FF0000"/>
                </a:solidFill>
              </a:rPr>
              <a:t>Coloration rouge : </a:t>
            </a:r>
            <a:r>
              <a:rPr lang="fr-FR" sz="2400" dirty="0" smtClean="0"/>
              <a:t>les nitrates encore présents dans le milieu ont été réduits par le zinc en nitrites et ont réagi avec les réactifs ; </a:t>
            </a:r>
            <a:r>
              <a:rPr lang="fr-FR" sz="2400" dirty="0" smtClean="0">
                <a:solidFill>
                  <a:srgbClr val="00B0F0"/>
                </a:solidFill>
              </a:rPr>
              <a:t>la nitrate réductase est donc négative</a:t>
            </a:r>
            <a:endParaRPr lang="fr-FR" sz="24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3212976"/>
            <a:ext cx="3960440" cy="2664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Cas 2 </a:t>
            </a:r>
            <a:r>
              <a:rPr lang="fr-FR" sz="2400" dirty="0" smtClean="0">
                <a:solidFill>
                  <a:srgbClr val="FF0000"/>
                </a:solidFill>
              </a:rPr>
              <a:t>Pas de Coloration rouge: </a:t>
            </a:r>
            <a:r>
              <a:rPr lang="fr-FR" sz="2400" dirty="0" smtClean="0"/>
              <a:t>les nitrates encore présents dans le milieu ont été réduits jusqu’au stade N2 et l’ajout de zinc ne peut produire de nitrites; </a:t>
            </a:r>
            <a:r>
              <a:rPr lang="fr-FR" sz="2400" dirty="0" smtClean="0">
                <a:solidFill>
                  <a:srgbClr val="00B0F0"/>
                </a:solidFill>
              </a:rPr>
              <a:t>la nitrate réductase est donc positive</a:t>
            </a:r>
            <a:endParaRPr lang="fr-FR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Mode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311" y="1412776"/>
            <a:ext cx="8229600" cy="4525963"/>
          </a:xfrm>
        </p:spPr>
        <p:txBody>
          <a:bodyPr/>
          <a:lstStyle/>
          <a:p>
            <a:r>
              <a:rPr lang="fr-FR" dirty="0" smtClean="0"/>
              <a:t>Ensemencer un bouillon nitraté par la bactérie à tester. Incuber à 37°C pendant 24h.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67645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3</a:t>
            </a:r>
            <a:r>
              <a:rPr lang="fr-FR" sz="4000" dirty="0" smtClean="0"/>
              <a:t>. Métabolisme du lactose, glucose et production de gaz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00B0F0"/>
                </a:solidFill>
              </a:rPr>
              <a:t>Principe</a:t>
            </a:r>
          </a:p>
          <a:p>
            <a:pPr marL="0" indent="0">
              <a:buNone/>
            </a:pPr>
            <a:r>
              <a:rPr lang="fr-FR" dirty="0" smtClean="0"/>
              <a:t>Ce test  permet la recherche simultanée de:</a:t>
            </a:r>
          </a:p>
          <a:p>
            <a:pPr>
              <a:buFontTx/>
              <a:buChar char="-"/>
            </a:pPr>
            <a:r>
              <a:rPr lang="fr-FR" dirty="0" smtClean="0"/>
              <a:t>l’utilisation du lactose;</a:t>
            </a:r>
          </a:p>
          <a:p>
            <a:pPr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a fermentation du glucose;</a:t>
            </a:r>
          </a:p>
          <a:p>
            <a:pPr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a production d’H2S;</a:t>
            </a:r>
          </a:p>
          <a:p>
            <a:pPr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a production de gaz.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5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Mode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test est effectué sur </a:t>
            </a:r>
            <a:r>
              <a:rPr lang="fr-FR" dirty="0" smtClean="0">
                <a:solidFill>
                  <a:srgbClr val="00B050"/>
                </a:solidFill>
              </a:rPr>
              <a:t>milieu incliné </a:t>
            </a:r>
            <a:r>
              <a:rPr lang="fr-FR" dirty="0" err="1" smtClean="0"/>
              <a:t>Kligler-hajna</a:t>
            </a:r>
            <a:r>
              <a:rPr lang="fr-FR" dirty="0" smtClean="0"/>
              <a:t> ou milieu TSI (Triple </a:t>
            </a:r>
            <a:r>
              <a:rPr lang="fr-FR" dirty="0" err="1"/>
              <a:t>S</a:t>
            </a:r>
            <a:r>
              <a:rPr lang="fr-FR" dirty="0" err="1" smtClean="0"/>
              <a:t>ugar</a:t>
            </a:r>
            <a:r>
              <a:rPr lang="fr-FR" dirty="0" smtClean="0"/>
              <a:t> </a:t>
            </a:r>
            <a:r>
              <a:rPr lang="fr-FR" dirty="0" err="1" smtClean="0"/>
              <a:t>Iron</a:t>
            </a:r>
            <a:r>
              <a:rPr lang="fr-FR" dirty="0" smtClean="0"/>
              <a:t>)qui contient le glucosé, le lactose, </a:t>
            </a:r>
            <a:r>
              <a:rPr lang="fr-FR" dirty="0"/>
              <a:t>saccharose, </a:t>
            </a:r>
            <a:r>
              <a:rPr lang="fr-FR" dirty="0" smtClean="0"/>
              <a:t>et le citrate </a:t>
            </a:r>
            <a:r>
              <a:rPr lang="fr-FR" dirty="0"/>
              <a:t>de fer ammoniacal.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6992"/>
            <a:ext cx="90072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5220072" y="4258460"/>
            <a:ext cx="20345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5220072" y="5805264"/>
            <a:ext cx="20345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3727" y="3826412"/>
            <a:ext cx="4536504" cy="8640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Ensemencer la pente en stries serrées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467544" y="5589239"/>
            <a:ext cx="4536504" cy="6180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Ensemencer le culot par piqure centrale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433945" y="5993904"/>
            <a:ext cx="4536504" cy="8640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Incuber à 37°C/24h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28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72084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00B050"/>
                </a:solidFill>
              </a:rPr>
              <a:t>Fermentation de glucose :                             </a:t>
            </a:r>
            <a:endParaRPr lang="fr-FR" sz="2400" b="1" u="sng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/>
              <a:t>Culot </a:t>
            </a:r>
            <a:r>
              <a:rPr lang="fr-FR" sz="2400" dirty="0"/>
              <a:t>rouge : glucose non </a:t>
            </a:r>
            <a:r>
              <a:rPr lang="fr-FR" sz="2400" dirty="0" smtClean="0"/>
              <a:t>fermenté;                    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 </a:t>
            </a:r>
            <a:r>
              <a:rPr lang="fr-FR" sz="2400" dirty="0"/>
              <a:t>Culot jaune : glucose fermenté </a:t>
            </a:r>
          </a:p>
          <a:p>
            <a:r>
              <a:rPr lang="fr-FR" sz="2400" b="1" u="sng" dirty="0" smtClean="0">
                <a:solidFill>
                  <a:srgbClr val="00B050"/>
                </a:solidFill>
              </a:rPr>
              <a:t>Fermentation </a:t>
            </a:r>
            <a:r>
              <a:rPr lang="fr-FR" sz="2400" b="1" u="sng" dirty="0">
                <a:solidFill>
                  <a:srgbClr val="00B050"/>
                </a:solidFill>
              </a:rPr>
              <a:t>du lactose </a:t>
            </a:r>
            <a:r>
              <a:rPr lang="fr-FR" sz="2400" b="1" u="sng" dirty="0" smtClean="0">
                <a:solidFill>
                  <a:srgbClr val="00B050"/>
                </a:solidFill>
              </a:rPr>
              <a:t>:            </a:t>
            </a:r>
          </a:p>
          <a:p>
            <a:r>
              <a:rPr lang="fr-FR" sz="2400" dirty="0" smtClean="0"/>
              <a:t> - Pente </a:t>
            </a:r>
            <a:r>
              <a:rPr lang="fr-FR" sz="2400" dirty="0"/>
              <a:t>inclinée rouge : lactose </a:t>
            </a:r>
            <a:r>
              <a:rPr lang="fr-FR" sz="2400" dirty="0" smtClean="0"/>
              <a:t>non fermenté </a:t>
            </a:r>
            <a:r>
              <a:rPr lang="fr-FR" sz="2400" dirty="0"/>
              <a:t>;             </a:t>
            </a:r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dirty="0"/>
              <a:t>- Pente inclinée jaune : lactose </a:t>
            </a:r>
            <a:r>
              <a:rPr lang="fr-FR" sz="2400" dirty="0" smtClean="0"/>
              <a:t>fermentés</a:t>
            </a:r>
            <a:r>
              <a:rPr lang="fr-FR" sz="2400" dirty="0"/>
              <a:t>.     </a:t>
            </a:r>
            <a:endParaRPr lang="fr-FR" sz="2400" dirty="0" smtClean="0"/>
          </a:p>
          <a:p>
            <a:r>
              <a:rPr lang="fr-FR" sz="2400" b="1" u="sng" dirty="0" smtClean="0">
                <a:solidFill>
                  <a:srgbClr val="00B050"/>
                </a:solidFill>
              </a:rPr>
              <a:t>-</a:t>
            </a:r>
            <a:r>
              <a:rPr lang="fr-FR" sz="2400" b="1" u="sng" dirty="0">
                <a:solidFill>
                  <a:srgbClr val="00B050"/>
                </a:solidFill>
              </a:rPr>
              <a:t>Production de gaz : </a:t>
            </a:r>
            <a:endParaRPr lang="fr-FR" sz="2400" b="1" u="sng" dirty="0" smtClean="0">
              <a:solidFill>
                <a:srgbClr val="00B050"/>
              </a:solidFill>
            </a:endParaRPr>
          </a:p>
          <a:p>
            <a:r>
              <a:rPr lang="fr-FR" sz="2400" dirty="0"/>
              <a:t>A</a:t>
            </a:r>
            <a:r>
              <a:rPr lang="fr-FR" sz="2400" dirty="0" smtClean="0"/>
              <a:t>pparition </a:t>
            </a:r>
            <a:r>
              <a:rPr lang="fr-FR" sz="2400" dirty="0"/>
              <a:t>de gaz dans le </a:t>
            </a:r>
            <a:r>
              <a:rPr lang="fr-FR" sz="2400" dirty="0" smtClean="0"/>
              <a:t>culot.</a:t>
            </a:r>
            <a:endParaRPr lang="fr-FR" sz="2400" dirty="0"/>
          </a:p>
          <a:p>
            <a:r>
              <a:rPr lang="fr-FR" sz="2400" b="1" u="sng" dirty="0">
                <a:solidFill>
                  <a:srgbClr val="00B050"/>
                </a:solidFill>
              </a:rPr>
              <a:t>-Formation d’H2S </a:t>
            </a:r>
            <a:r>
              <a:rPr lang="fr-FR" sz="2400" b="1" u="sng" dirty="0" smtClean="0">
                <a:solidFill>
                  <a:srgbClr val="00B050"/>
                </a:solidFill>
              </a:rPr>
              <a:t>:</a:t>
            </a:r>
          </a:p>
          <a:p>
            <a:r>
              <a:rPr lang="fr-FR" sz="2400" b="1" u="sng" dirty="0"/>
              <a:t>F</a:t>
            </a:r>
            <a:r>
              <a:rPr lang="fr-FR" sz="2400" dirty="0" smtClean="0"/>
              <a:t>ormation </a:t>
            </a:r>
            <a:r>
              <a:rPr lang="fr-FR" sz="2400" dirty="0"/>
              <a:t>d’une coloration noire entre le culot et la pente ou le long de la piqûre.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Lecture du test TSI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01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Lecture Du test TSI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984776" cy="490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4. Utilisation du citrate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u="sng" dirty="0" smtClean="0">
                <a:solidFill>
                  <a:srgbClr val="00B0F0"/>
                </a:solidFill>
              </a:rPr>
              <a:t>Principe</a:t>
            </a:r>
          </a:p>
          <a:p>
            <a:pPr marL="0" indent="0" algn="just">
              <a:buNone/>
            </a:pPr>
            <a:r>
              <a:rPr lang="fr-FR" dirty="0" smtClean="0"/>
              <a:t>Le citrate de Simmons est un exemple </a:t>
            </a:r>
            <a:r>
              <a:rPr lang="fr-FR" dirty="0"/>
              <a:t>de</a:t>
            </a:r>
            <a:r>
              <a:rPr lang="fr-FR" b="1" dirty="0"/>
              <a:t> milieu synthétique</a:t>
            </a:r>
            <a:r>
              <a:rPr lang="fr-FR" dirty="0"/>
              <a:t>, c'est à dire de milieu dont </a:t>
            </a:r>
            <a:r>
              <a:rPr lang="fr-FR" b="1" dirty="0"/>
              <a:t>la composition, qui est complexe, est connue exactement tant qualitativement que </a:t>
            </a:r>
            <a:r>
              <a:rPr lang="fr-FR" b="1" dirty="0" smtClean="0"/>
              <a:t>quantitativement</a:t>
            </a:r>
            <a:r>
              <a:rPr lang="fr-FR" dirty="0" smtClean="0"/>
              <a:t>; Ce test est utilisé pour la différenciation des bactéries à Gram négatif.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 smtClean="0"/>
              <a:t>Dans </a:t>
            </a:r>
            <a:r>
              <a:rPr lang="fr-FR" dirty="0"/>
              <a:t>ce milieu le citrate </a:t>
            </a:r>
            <a:r>
              <a:rPr lang="fr-FR" dirty="0" smtClean="0"/>
              <a:t>est </a:t>
            </a:r>
            <a:r>
              <a:rPr lang="fr-FR" dirty="0"/>
              <a:t>l'unique source de carbone. L'utilisation de ce substrat, pour la plupart des bactéries pouvant le cataboliser, est une utilisation aérobie, et se traduira par une alcalinisation du milieu.</a:t>
            </a:r>
          </a:p>
          <a:p>
            <a:pPr algn="just"/>
            <a:endParaRPr lang="fr-FR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Mode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fr-FR" dirty="0" smtClean="0"/>
              <a:t>Ensemencer le milieu incliné citrate de Simmons par des stries, à partir d’une culture bactérienne prélevée sur milieu gélosé;</a:t>
            </a:r>
          </a:p>
          <a:p>
            <a:r>
              <a:rPr lang="fr-FR" dirty="0" smtClean="0"/>
              <a:t>Incuber à l’étuve 37°C pendant 1-7 jours</a:t>
            </a:r>
          </a:p>
          <a:p>
            <a:endParaRPr lang="fr-FR" dirty="0" smtClean="0"/>
          </a:p>
          <a:p>
            <a:r>
              <a:rPr lang="fr-FR" b="1" u="sng" dirty="0" smtClean="0">
                <a:solidFill>
                  <a:srgbClr val="00B0F0"/>
                </a:solidFill>
              </a:rPr>
              <a:t>Lecture</a:t>
            </a:r>
            <a:endParaRPr lang="fr-FR" b="1" u="sng" dirty="0">
              <a:solidFill>
                <a:srgbClr val="00B0F0"/>
              </a:solidFill>
            </a:endParaRPr>
          </a:p>
          <a:p>
            <a:r>
              <a:rPr lang="fr-FR" dirty="0" smtClean="0"/>
              <a:t>Virage </a:t>
            </a:r>
            <a:r>
              <a:rPr lang="fr-FR" dirty="0"/>
              <a:t>vers le </a:t>
            </a:r>
            <a:r>
              <a:rPr lang="fr-FR" dirty="0" smtClean="0"/>
              <a:t>bleu (test +);</a:t>
            </a:r>
          </a:p>
          <a:p>
            <a:r>
              <a:rPr lang="fr-FR" dirty="0" smtClean="0"/>
              <a:t>Pas de virage (test -).</a:t>
            </a:r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5336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Rappelons le programme </a:t>
            </a:r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 err="1" smtClean="0"/>
              <a:t>TPs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1. Présentation d’un laboratoire de Microbiologie (déjà fait au laboratoire);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2. Etude morphologique des bactéries (disponible en </a:t>
            </a:r>
            <a:r>
              <a:rPr lang="fr-FR" dirty="0" smtClean="0"/>
              <a:t>ligne, réalisé par </a:t>
            </a:r>
            <a:r>
              <a:rPr lang="fr-FR" b="1" dirty="0" smtClean="0"/>
              <a:t>Dr. </a:t>
            </a:r>
            <a:r>
              <a:rPr lang="fr-FR" b="1" dirty="0" err="1" smtClean="0"/>
              <a:t>Belmahdi</a:t>
            </a:r>
            <a:r>
              <a:rPr lang="fr-FR" b="1" dirty="0" smtClean="0"/>
              <a:t> Mohamed</a:t>
            </a:r>
            <a:r>
              <a:rPr lang="fr-FR" dirty="0" smtClean="0"/>
              <a:t>);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3. Identification biochimique des bactéries;</a:t>
            </a:r>
          </a:p>
          <a:p>
            <a:endParaRPr lang="fr-FR" dirty="0" smtClean="0"/>
          </a:p>
          <a:p>
            <a:r>
              <a:rPr lang="fr-FR" dirty="0" smtClean="0"/>
              <a:t>4. Réalisation de </a:t>
            </a:r>
            <a:r>
              <a:rPr lang="fr-FR" dirty="0"/>
              <a:t>l’antibiogramme (disponible en </a:t>
            </a:r>
            <a:r>
              <a:rPr lang="fr-FR" dirty="0" smtClean="0"/>
              <a:t>ligne, réalisé par </a:t>
            </a:r>
            <a:r>
              <a:rPr lang="fr-FR" b="1" dirty="0" smtClean="0"/>
              <a:t>Mlle </a:t>
            </a:r>
            <a:r>
              <a:rPr lang="fr-FR" b="1" dirty="0" err="1" smtClean="0"/>
              <a:t>Benmouafki</a:t>
            </a:r>
            <a:r>
              <a:rPr lang="fr-FR" b="1" dirty="0" smtClean="0"/>
              <a:t> Fatima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3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5. Métabolisme du pyruvate (RM/VP)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92500" lnSpcReduction="20000"/>
          </a:bodyPr>
          <a:lstStyle/>
          <a:p>
            <a:r>
              <a:rPr lang="fr-FR" b="1" u="sng" dirty="0" smtClean="0">
                <a:solidFill>
                  <a:srgbClr val="00B0F0"/>
                </a:solidFill>
              </a:rPr>
              <a:t>Principe:</a:t>
            </a:r>
          </a:p>
          <a:p>
            <a:r>
              <a:rPr lang="fr-FR" dirty="0" smtClean="0"/>
              <a:t>La fermentation est une voie de catabolisme du glucose en l’absence d’oxygène (milieu anaérobie). </a:t>
            </a:r>
            <a:r>
              <a:rPr lang="fr-FR" dirty="0"/>
              <a:t> </a:t>
            </a:r>
            <a:r>
              <a:rPr lang="fr-FR" dirty="0" smtClean="0"/>
              <a:t>Ce test permet </a:t>
            </a:r>
            <a:r>
              <a:rPr lang="fr-FR" dirty="0"/>
              <a:t>l'étude des </a:t>
            </a:r>
            <a:r>
              <a:rPr lang="fr-FR" b="1" dirty="0"/>
              <a:t>produits de fermentation du glucose</a:t>
            </a:r>
            <a:r>
              <a:rPr lang="fr-FR" dirty="0"/>
              <a:t>: différenciation entre les fermentations « acides mixtes » et « butylène glycolique </a:t>
            </a:r>
            <a:r>
              <a:rPr lang="fr-FR" dirty="0" smtClean="0"/>
              <a:t>».</a:t>
            </a:r>
          </a:p>
          <a:p>
            <a:endParaRPr lang="fr-FR" dirty="0"/>
          </a:p>
          <a:p>
            <a:r>
              <a:rPr lang="fr-FR" dirty="0" smtClean="0"/>
              <a:t>Elle se caractérise par une oxydation partielle du produit </a:t>
            </a:r>
            <a:r>
              <a:rPr lang="fr-FR" dirty="0" err="1" smtClean="0"/>
              <a:t>fermentiscible</a:t>
            </a:r>
            <a:r>
              <a:rPr lang="fr-FR" dirty="0" smtClean="0"/>
              <a:t>, et donne lieu à une faible production d’énergie.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2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Mode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 test est réalisé sur le bouillon Clark et </a:t>
            </a:r>
            <a:r>
              <a:rPr lang="fr-FR" dirty="0" err="1" smtClean="0"/>
              <a:t>Lubs</a:t>
            </a:r>
            <a:r>
              <a:rPr lang="fr-FR" dirty="0"/>
              <a:t> </a:t>
            </a:r>
            <a:r>
              <a:rPr lang="fr-FR" dirty="0" smtClean="0"/>
              <a:t>(riche en glucose). </a:t>
            </a:r>
          </a:p>
          <a:p>
            <a:r>
              <a:rPr lang="fr-FR" dirty="0" smtClean="0"/>
              <a:t>Ensemencer le bouillon à partir d’une culture jeune;</a:t>
            </a:r>
          </a:p>
          <a:p>
            <a:r>
              <a:rPr lang="fr-FR" dirty="0" smtClean="0"/>
              <a:t>Incuber à 37°C/24h.</a:t>
            </a:r>
          </a:p>
          <a:p>
            <a:r>
              <a:rPr lang="fr-FR" dirty="0" smtClean="0"/>
              <a:t> Partager le bouillon dans </a:t>
            </a:r>
            <a:r>
              <a:rPr lang="fr-FR" dirty="0"/>
              <a:t>deux tubes à </a:t>
            </a:r>
            <a:r>
              <a:rPr lang="fr-FR" dirty="0" smtClean="0"/>
              <a:t>hémolyse:</a:t>
            </a:r>
          </a:p>
        </p:txBody>
      </p:sp>
    </p:spTree>
    <p:extLst>
      <p:ext uri="{BB962C8B-B14F-4D97-AF65-F5344CB8AC3E}">
        <p14:creationId xmlns:p14="http://schemas.microsoft.com/office/powerpoint/2010/main" val="33756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1098904"/>
            <a:ext cx="8310377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cs typeface="Times New Roman" pitchFamily="18" charset="0"/>
              </a:rPr>
              <a:t>Tube 01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cs typeface="Times New Roman" pitchFamily="18" charset="0"/>
              </a:rPr>
              <a:t> (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cs typeface="Times New Roman" pitchFamily="18" charset="0"/>
              </a:rPr>
              <a:t>test VP)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Ajouter 2 gouttes du réactif VPI et VP II 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Incliner le tube pour permettre une bonne oxygénation.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-   Attendre quelques min à 1 heure.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cs typeface="Times New Roman" pitchFamily="18" charset="0"/>
              </a:rPr>
              <a:t>Tube 02 (test RM) :</a:t>
            </a:r>
            <a:endParaRPr kumimoji="0" lang="fr-FR" b="1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- Ajouter 2 à 3 gouttes de rouge de méthyle,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- La lecture est immédiate.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28223"/>
            <a:ext cx="8229600" cy="5581097"/>
          </a:xfrm>
        </p:spPr>
        <p:txBody>
          <a:bodyPr/>
          <a:lstStyle/>
          <a:p>
            <a:endParaRPr lang="fr-FR" dirty="0" smtClean="0"/>
          </a:p>
          <a:p>
            <a:r>
              <a:rPr lang="fr-FR" b="1" dirty="0" smtClean="0"/>
              <a:t>Test VP: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Anneau rouge en </a:t>
            </a:r>
            <a:r>
              <a:rPr lang="fr-FR" sz="2800" b="1" dirty="0" smtClean="0">
                <a:solidFill>
                  <a:srgbClr val="FF0000"/>
                </a:solidFill>
              </a:rPr>
              <a:t>surface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(</a:t>
            </a:r>
            <a:r>
              <a:rPr lang="fr-FR" sz="2800" b="1" dirty="0" smtClean="0">
                <a:solidFill>
                  <a:srgbClr val="FF0000"/>
                </a:solidFill>
              </a:rPr>
              <a:t>VP+);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Pas d’anneau (VP-).</a:t>
            </a:r>
            <a:endParaRPr lang="fr-FR" sz="2800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Test RM: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Virage du milieu du jaune (RM+);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Pas de virage (RM-).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114550" cy="207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71550"/>
            <a:ext cx="2114550" cy="195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7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6. Recherche de l’</a:t>
            </a:r>
            <a:r>
              <a:rPr lang="fr-FR" dirty="0" err="1" smtClean="0"/>
              <a:t>uréase</a:t>
            </a:r>
            <a:r>
              <a:rPr lang="fr-FR" dirty="0" smtClean="0"/>
              <a:t>, la TDA et production d’indole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fr-FR" b="1" u="sng" dirty="0" smtClean="0">
                <a:solidFill>
                  <a:srgbClr val="00B0F0"/>
                </a:solidFill>
              </a:rPr>
              <a:t>Principe:</a:t>
            </a:r>
          </a:p>
          <a:p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a. L’urée: </a:t>
            </a:r>
            <a:r>
              <a:rPr lang="fr-FR" dirty="0" smtClean="0"/>
              <a:t>En l’absence de source de carbone comme le glucose dans ce milieu, l’observation d’une croissance bactérienne ne peut qu’être associée </a:t>
            </a:r>
            <a:r>
              <a:rPr lang="fr-FR" dirty="0" smtClean="0">
                <a:solidFill>
                  <a:srgbClr val="00B050"/>
                </a:solidFill>
              </a:rPr>
              <a:t>à la dégradation de l’urée et du tryptophane</a:t>
            </a:r>
            <a:r>
              <a:rPr lang="fr-FR" dirty="0" smtClean="0"/>
              <a:t>. La dégradation de l’urée nécessite la présence </a:t>
            </a:r>
            <a:r>
              <a:rPr lang="fr-FR" dirty="0" smtClean="0">
                <a:solidFill>
                  <a:srgbClr val="00B050"/>
                </a:solidFill>
              </a:rPr>
              <a:t>d’une </a:t>
            </a:r>
            <a:r>
              <a:rPr lang="fr-FR" dirty="0" err="1" smtClean="0">
                <a:solidFill>
                  <a:srgbClr val="00B050"/>
                </a:solidFill>
              </a:rPr>
              <a:t>uréase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(virage du milieu au rose).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6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b. </a:t>
            </a:r>
            <a:r>
              <a:rPr lang="fr-FR" sz="2800" b="1" u="sng" dirty="0" smtClean="0">
                <a:solidFill>
                  <a:schemeClr val="accent6">
                    <a:lumMod val="75000"/>
                  </a:schemeClr>
                </a:solidFill>
              </a:rPr>
              <a:t>La TDA:</a:t>
            </a:r>
            <a:r>
              <a:rPr lang="fr-FR" sz="2800" dirty="0" smtClean="0"/>
              <a:t> De même, la dégradation du tryptophane est possible si la bactérie possède une enzyme la tryptophane désaminase (TDA)</a:t>
            </a:r>
          </a:p>
          <a:p>
            <a:r>
              <a:rPr lang="fr-FR" dirty="0" smtClean="0"/>
              <a:t>L-tryptophane + H2O           acide indole-pyruvique+ NH3+ 2H+ + 2e-</a:t>
            </a:r>
          </a:p>
          <a:p>
            <a:endParaRPr lang="fr-FR" dirty="0" smtClean="0"/>
          </a:p>
          <a:p>
            <a:r>
              <a:rPr lang="fr-FR" dirty="0" smtClean="0"/>
              <a:t>L’acide indole-pyruvique réagit </a:t>
            </a:r>
            <a:r>
              <a:rPr lang="fr-FR" dirty="0" smtClean="0">
                <a:solidFill>
                  <a:srgbClr val="FF0000"/>
                </a:solidFill>
              </a:rPr>
              <a:t>avec le réactif de fer III </a:t>
            </a:r>
            <a:r>
              <a:rPr lang="fr-FR" dirty="0" smtClean="0"/>
              <a:t>en donnant </a:t>
            </a:r>
            <a:r>
              <a:rPr lang="fr-FR" dirty="0" smtClean="0">
                <a:solidFill>
                  <a:srgbClr val="FF0000"/>
                </a:solidFill>
              </a:rPr>
              <a:t>un précipité brun stable.</a:t>
            </a:r>
          </a:p>
          <a:p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</a:rPr>
              <a:t>c. L’indole: </a:t>
            </a:r>
          </a:p>
          <a:p>
            <a:endParaRPr lang="fr-FR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800" dirty="0" smtClean="0"/>
              <a:t>L’indole résultant de la </a:t>
            </a:r>
            <a:r>
              <a:rPr lang="fr-FR" sz="2800" dirty="0"/>
              <a:t>dégradation du </a:t>
            </a:r>
            <a:r>
              <a:rPr lang="fr-FR" sz="2800" dirty="0" smtClean="0"/>
              <a:t>tryptophane réagit avec </a:t>
            </a:r>
            <a:r>
              <a:rPr lang="fr-FR" sz="2800" dirty="0" smtClean="0">
                <a:solidFill>
                  <a:srgbClr val="FF0000"/>
                </a:solidFill>
              </a:rPr>
              <a:t>le réactif de </a:t>
            </a:r>
            <a:r>
              <a:rPr lang="fr-FR" sz="2800" dirty="0" err="1" smtClean="0">
                <a:solidFill>
                  <a:srgbClr val="FF0000"/>
                </a:solidFill>
              </a:rPr>
              <a:t>Kovacs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en donnant </a:t>
            </a:r>
            <a:r>
              <a:rPr lang="fr-FR" sz="2800" dirty="0" smtClean="0">
                <a:solidFill>
                  <a:srgbClr val="FF0000"/>
                </a:solidFill>
              </a:rPr>
              <a:t>un anneau rouge</a:t>
            </a:r>
            <a:r>
              <a:rPr lang="fr-FR" sz="2800" b="1" u="sng" dirty="0" smtClean="0">
                <a:solidFill>
                  <a:srgbClr val="FF0000"/>
                </a:solidFill>
              </a:rPr>
              <a:t> </a:t>
            </a:r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427984" y="198809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7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188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Mode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fr-FR" dirty="0" smtClean="0"/>
              <a:t>Ensemencer un bouillon Urée-Indole avec une suspension bactérienne;</a:t>
            </a:r>
          </a:p>
          <a:p>
            <a:r>
              <a:rPr lang="fr-FR" dirty="0" smtClean="0"/>
              <a:t>Incuber à 37°C de 24 à 48 h.</a:t>
            </a:r>
          </a:p>
          <a:p>
            <a:r>
              <a:rPr lang="fr-FR" u="sng" dirty="0" smtClean="0">
                <a:solidFill>
                  <a:schemeClr val="accent2">
                    <a:lumMod val="75000"/>
                  </a:schemeClr>
                </a:solidFill>
              </a:rPr>
              <a:t>La lecture se fait en trois étapes:</a:t>
            </a:r>
          </a:p>
          <a:p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 Test Urée:</a:t>
            </a:r>
          </a:p>
          <a:p>
            <a:pPr marL="0" indent="0">
              <a:buNone/>
            </a:pPr>
            <a:endParaRPr lang="fr-FR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544616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5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59" y="0"/>
            <a:ext cx="5277718" cy="25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38735"/>
            <a:ext cx="252028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b. Test TDA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679" y="3700925"/>
            <a:ext cx="252028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c. Test Indole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59" y="2780928"/>
            <a:ext cx="5645465" cy="399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7. Recherche des LDC, ODC et ADH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Principe:</a:t>
            </a:r>
          </a:p>
          <a:p>
            <a:r>
              <a:rPr lang="fr-FR" dirty="0" smtClean="0"/>
              <a:t>Ces les bactéries à  Gram négatif, les </a:t>
            </a:r>
            <a:r>
              <a:rPr lang="fr-FR" dirty="0"/>
              <a:t>enzymes ADH, LDC et ODC catalysent respectivement </a:t>
            </a:r>
            <a:r>
              <a:rPr lang="fr-FR" dirty="0">
                <a:solidFill>
                  <a:srgbClr val="00B050"/>
                </a:solidFill>
              </a:rPr>
              <a:t>la décarboxylation </a:t>
            </a:r>
            <a:r>
              <a:rPr lang="fr-FR" dirty="0" smtClean="0">
                <a:solidFill>
                  <a:srgbClr val="00B050"/>
                </a:solidFill>
              </a:rPr>
              <a:t>des acides aminés</a:t>
            </a:r>
            <a:r>
              <a:rPr lang="fr-FR" dirty="0" smtClean="0"/>
              <a:t> </a:t>
            </a:r>
            <a:r>
              <a:rPr lang="fr-FR" dirty="0">
                <a:solidFill>
                  <a:srgbClr val="00B050"/>
                </a:solidFill>
              </a:rPr>
              <a:t>l’arginine, de la lysine et de l’</a:t>
            </a:r>
            <a:r>
              <a:rPr lang="fr-FR" dirty="0" err="1">
                <a:solidFill>
                  <a:srgbClr val="00B050"/>
                </a:solidFill>
              </a:rPr>
              <a:t>ornithine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smtClean="0"/>
              <a:t>présents </a:t>
            </a:r>
            <a:r>
              <a:rPr lang="fr-FR" dirty="0"/>
              <a:t>dans le milieu. C</a:t>
            </a:r>
            <a:r>
              <a:rPr lang="fr-FR" dirty="0" smtClean="0"/>
              <a:t>ette </a:t>
            </a:r>
            <a:r>
              <a:rPr lang="fr-FR" dirty="0"/>
              <a:t>dégradation aboutit à la formation de produits basiques ; l’alcalinisation du milieu est révélée par un virage de l’indicateur de pH (le pourpre de </a:t>
            </a:r>
            <a:r>
              <a:rPr lang="fr-FR" dirty="0" err="1"/>
              <a:t>bromocrésol</a:t>
            </a:r>
            <a:r>
              <a:rPr lang="fr-FR" dirty="0"/>
              <a:t>) à sa teinte basique (violette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62068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u="sng" dirty="0" smtClean="0">
                <a:solidFill>
                  <a:srgbClr val="00B050"/>
                </a:solidFill>
              </a:rPr>
              <a:t>a-La </a:t>
            </a:r>
            <a:r>
              <a:rPr lang="fr-FR" sz="2400" u="sng" dirty="0">
                <a:solidFill>
                  <a:srgbClr val="00B050"/>
                </a:solidFill>
              </a:rPr>
              <a:t>lysine décarboxylase (LDC) : </a:t>
            </a:r>
            <a:endParaRPr lang="fr-FR" sz="2400" u="sng" dirty="0" smtClean="0">
              <a:solidFill>
                <a:srgbClr val="00B050"/>
              </a:solidFill>
            </a:endParaRPr>
          </a:p>
          <a:p>
            <a:endParaRPr lang="fr-FR" sz="2400" dirty="0" smtClean="0"/>
          </a:p>
          <a:p>
            <a:r>
              <a:rPr lang="fr-FR" sz="2400" dirty="0" smtClean="0"/>
              <a:t>Lysine                  </a:t>
            </a:r>
            <a:r>
              <a:rPr lang="fr-FR" sz="2400" dirty="0">
                <a:solidFill>
                  <a:srgbClr val="FF0000"/>
                </a:solidFill>
              </a:rPr>
              <a:t>LDC</a:t>
            </a:r>
            <a:r>
              <a:rPr lang="fr-FR" sz="2400" dirty="0"/>
              <a:t>          </a:t>
            </a:r>
            <a:r>
              <a:rPr lang="fr-FR" sz="2400" dirty="0" err="1"/>
              <a:t>Cadavérine</a:t>
            </a:r>
            <a:r>
              <a:rPr lang="fr-FR" sz="2400" dirty="0"/>
              <a:t> + </a:t>
            </a:r>
            <a:r>
              <a:rPr lang="fr-FR" sz="2400" dirty="0" smtClean="0"/>
              <a:t>CO2</a:t>
            </a:r>
          </a:p>
          <a:p>
            <a:endParaRPr lang="fr-FR" sz="2400" dirty="0"/>
          </a:p>
          <a:p>
            <a:r>
              <a:rPr lang="fr-FR" sz="2400" u="sng" dirty="0" smtClean="0">
                <a:solidFill>
                  <a:srgbClr val="00B050"/>
                </a:solidFill>
              </a:rPr>
              <a:t>b-L’ </a:t>
            </a:r>
            <a:r>
              <a:rPr lang="fr-FR" sz="2400" u="sng" dirty="0" err="1" smtClean="0">
                <a:solidFill>
                  <a:srgbClr val="00B050"/>
                </a:solidFill>
              </a:rPr>
              <a:t>Ornithine</a:t>
            </a:r>
            <a:r>
              <a:rPr lang="fr-FR" sz="2400" u="sng" dirty="0" smtClean="0">
                <a:solidFill>
                  <a:srgbClr val="00B050"/>
                </a:solidFill>
              </a:rPr>
              <a:t> </a:t>
            </a:r>
            <a:r>
              <a:rPr lang="fr-FR" sz="2400" u="sng" dirty="0">
                <a:solidFill>
                  <a:srgbClr val="00B050"/>
                </a:solidFill>
              </a:rPr>
              <a:t>décarboxylase </a:t>
            </a:r>
            <a:r>
              <a:rPr lang="fr-FR" sz="2400" u="sng" dirty="0" smtClean="0">
                <a:solidFill>
                  <a:srgbClr val="00B050"/>
                </a:solidFill>
              </a:rPr>
              <a:t>(ODC</a:t>
            </a:r>
            <a:r>
              <a:rPr lang="fr-FR" sz="2400" u="sng" dirty="0">
                <a:solidFill>
                  <a:srgbClr val="00B050"/>
                </a:solidFill>
              </a:rPr>
              <a:t>) : </a:t>
            </a:r>
            <a:endParaRPr lang="fr-FR" sz="2400" u="sng" dirty="0" smtClean="0">
              <a:solidFill>
                <a:srgbClr val="00B050"/>
              </a:solidFill>
            </a:endParaRPr>
          </a:p>
          <a:p>
            <a:endParaRPr lang="fr-FR" sz="2400" dirty="0" smtClean="0"/>
          </a:p>
          <a:p>
            <a:r>
              <a:rPr lang="fr-FR" sz="2400" dirty="0" err="1" smtClean="0"/>
              <a:t>Ornithine</a:t>
            </a:r>
            <a:r>
              <a:rPr lang="fr-FR" sz="2400" dirty="0" smtClean="0">
                <a:solidFill>
                  <a:srgbClr val="FF0000"/>
                </a:solidFill>
              </a:rPr>
              <a:t>                  ODC          </a:t>
            </a:r>
            <a:r>
              <a:rPr lang="fr-FR" sz="2400" dirty="0" err="1"/>
              <a:t>Putrécine</a:t>
            </a:r>
            <a:r>
              <a:rPr lang="fr-FR" sz="2400" dirty="0"/>
              <a:t> + CO2 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u="sng" dirty="0" smtClean="0">
                <a:solidFill>
                  <a:srgbClr val="00B050"/>
                </a:solidFill>
              </a:rPr>
              <a:t>c-L’ Arginine </a:t>
            </a:r>
            <a:r>
              <a:rPr lang="fr-FR" sz="2400" u="sng" dirty="0" err="1">
                <a:solidFill>
                  <a:srgbClr val="00B050"/>
                </a:solidFill>
              </a:rPr>
              <a:t>dihydrolase</a:t>
            </a:r>
            <a:r>
              <a:rPr lang="fr-FR" sz="2400" u="sng" dirty="0">
                <a:solidFill>
                  <a:srgbClr val="00B050"/>
                </a:solidFill>
              </a:rPr>
              <a:t> (ADH) :  </a:t>
            </a:r>
            <a:endParaRPr lang="fr-FR" sz="2400" u="sng" dirty="0" smtClean="0">
              <a:solidFill>
                <a:srgbClr val="00B050"/>
              </a:solidFill>
            </a:endParaRPr>
          </a:p>
          <a:p>
            <a:r>
              <a:rPr lang="fr-FR" sz="2400" dirty="0" smtClean="0"/>
              <a:t> 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Arginine          </a:t>
            </a:r>
            <a:r>
              <a:rPr lang="fr-FR" sz="2400" dirty="0" smtClean="0"/>
              <a:t>        </a:t>
            </a:r>
            <a:r>
              <a:rPr lang="fr-FR" sz="2400" dirty="0" smtClean="0">
                <a:solidFill>
                  <a:srgbClr val="FF0000"/>
                </a:solidFill>
              </a:rPr>
              <a:t>ADH</a:t>
            </a:r>
            <a:r>
              <a:rPr lang="fr-FR" sz="2400" dirty="0" smtClean="0"/>
              <a:t>                 </a:t>
            </a:r>
            <a:r>
              <a:rPr lang="fr-FR" sz="2400" dirty="0" err="1"/>
              <a:t>Agmatine</a:t>
            </a:r>
            <a:r>
              <a:rPr lang="fr-FR" sz="2400" dirty="0"/>
              <a:t> + CO2 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195736" y="1700808"/>
            <a:ext cx="11951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586399" y="3212976"/>
            <a:ext cx="11951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586399" y="5013176"/>
            <a:ext cx="11951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Rappel TP2: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TP précédent nous a permis d’étudier morphologiquement les souches bactériennes: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Macromorphologie:</a:t>
            </a:r>
            <a:r>
              <a:rPr lang="fr-FR" dirty="0" smtClean="0"/>
              <a:t> par étude de l aspect des colonies (forme, couleur, taille,…etc.);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Micromorphologie: </a:t>
            </a:r>
            <a:r>
              <a:rPr lang="fr-FR" dirty="0" smtClean="0"/>
              <a:t>par observation microscopique (à l’état frais, coloration simple et coloration de Gram)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22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Mode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Ensemencer chacun des 3 tubes </a:t>
            </a:r>
            <a:r>
              <a:rPr lang="fr-FR" dirty="0" err="1" smtClean="0"/>
              <a:t>Moeller</a:t>
            </a:r>
            <a:r>
              <a:rPr lang="fr-FR" dirty="0" smtClean="0"/>
              <a:t> (LDC, ODC et ADH) avec la suspension bactérienne à tester;</a:t>
            </a:r>
          </a:p>
          <a:p>
            <a:r>
              <a:rPr lang="fr-FR" dirty="0" smtClean="0"/>
              <a:t>Recouvrir </a:t>
            </a:r>
            <a:r>
              <a:rPr lang="fr-FR" dirty="0"/>
              <a:t>les surfaces avec de l’huile de vaseline </a:t>
            </a:r>
            <a:r>
              <a:rPr lang="fr-FR" dirty="0" smtClean="0"/>
              <a:t>(anaérobiose) et incuber.</a:t>
            </a:r>
          </a:p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71973"/>
            <a:ext cx="2880320" cy="229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4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5486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2400" b="1" u="sng" dirty="0" smtClean="0">
                <a:solidFill>
                  <a:srgbClr val="00B050"/>
                </a:solidFill>
              </a:rPr>
              <a:t>Coloration jaune: </a:t>
            </a:r>
            <a:r>
              <a:rPr lang="fr-FR" sz="2400" dirty="0" smtClean="0"/>
              <a:t>Il </a:t>
            </a:r>
            <a:r>
              <a:rPr lang="fr-FR" sz="2400" dirty="0"/>
              <a:t>y a eu acidification du milieu liée à l’utilisation du glucose mais il n’y a pas eu </a:t>
            </a:r>
            <a:r>
              <a:rPr lang="fr-FR" sz="2400" dirty="0" err="1"/>
              <a:t>réalcalinisation</a:t>
            </a:r>
            <a:r>
              <a:rPr lang="fr-FR" sz="2400" dirty="0"/>
              <a:t>. Le substrat (arginine ; lysine ou </a:t>
            </a:r>
            <a:r>
              <a:rPr lang="fr-FR" sz="2400" dirty="0" err="1"/>
              <a:t>ornithine</a:t>
            </a:r>
            <a:r>
              <a:rPr lang="fr-FR" sz="2400" dirty="0"/>
              <a:t>) n’a donc pas été </a:t>
            </a:r>
            <a:r>
              <a:rPr lang="fr-FR" sz="2400" dirty="0" smtClean="0"/>
              <a:t>dégradé. </a:t>
            </a:r>
            <a:r>
              <a:rPr lang="fr-FR" sz="2400" b="1" dirty="0" smtClean="0">
                <a:solidFill>
                  <a:srgbClr val="00B050"/>
                </a:solidFill>
              </a:rPr>
              <a:t>Absence de l’enzyme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0193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3861048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 smtClean="0">
                <a:solidFill>
                  <a:srgbClr val="00B050"/>
                </a:solidFill>
              </a:rPr>
              <a:t>Coloration violette: </a:t>
            </a:r>
            <a:r>
              <a:rPr lang="fr-FR" sz="2400" dirty="0" smtClean="0"/>
              <a:t>Il </a:t>
            </a:r>
            <a:r>
              <a:rPr lang="fr-FR" sz="2400" dirty="0"/>
              <a:t>y a eu acidification du milieu liée à la fermentation du glucose </a:t>
            </a:r>
            <a:r>
              <a:rPr lang="fr-FR" sz="2400" u="sng" dirty="0" smtClean="0">
                <a:solidFill>
                  <a:srgbClr val="FF0000"/>
                </a:solidFill>
              </a:rPr>
              <a:t>PUIS</a:t>
            </a:r>
            <a:r>
              <a:rPr lang="fr-FR" sz="2400" dirty="0" smtClean="0"/>
              <a:t> </a:t>
            </a:r>
            <a:r>
              <a:rPr lang="fr-FR" sz="2400" dirty="0"/>
              <a:t>il y eu </a:t>
            </a:r>
            <a:r>
              <a:rPr lang="fr-FR" sz="2400" dirty="0" err="1"/>
              <a:t>réalcalinisation</a:t>
            </a:r>
            <a:r>
              <a:rPr lang="fr-FR" sz="2400" dirty="0"/>
              <a:t> du milieu liée à la dégradation du substrat (arginine ; lysine ou </a:t>
            </a:r>
            <a:r>
              <a:rPr lang="fr-FR" sz="2400" dirty="0" err="1"/>
              <a:t>ornithine</a:t>
            </a:r>
            <a:r>
              <a:rPr lang="fr-FR" sz="2400" dirty="0"/>
              <a:t>) par la </a:t>
            </a:r>
            <a:r>
              <a:rPr lang="fr-FR" sz="2400" dirty="0" smtClean="0"/>
              <a:t>bactérie. </a:t>
            </a:r>
            <a:r>
              <a:rPr lang="fr-FR" sz="2400" b="1" dirty="0" smtClean="0">
                <a:solidFill>
                  <a:srgbClr val="00B050"/>
                </a:solidFill>
              </a:rPr>
              <a:t>Présence de l’enzyme.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176" y="4581128"/>
            <a:ext cx="244827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LDC-        ODC+     ADH +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680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8. Métabolisme du glucose (Test Hugh-</a:t>
            </a:r>
            <a:r>
              <a:rPr lang="fr-FR" dirty="0" err="1" smtClean="0"/>
              <a:t>Leifson</a:t>
            </a:r>
            <a:r>
              <a:rPr lang="fr-FR" dirty="0"/>
              <a:t>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00B0F0"/>
                </a:solidFill>
              </a:rPr>
              <a:t>Principe:</a:t>
            </a:r>
          </a:p>
          <a:p>
            <a:r>
              <a:rPr lang="fr-FR" dirty="0" smtClean="0"/>
              <a:t>Les bactéries hétérotrophes métabolisent le glucose selon 2 voies: Fermentation et Respiration. Ce test permet de déterminer la voie d’attaque du glucose en utilisant le milieu MEVAG (gélose molle), glucosée et au rouge de phénol (en tube).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4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Mode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Pour chaque souche bactérienne, on utilise deux tubes de </a:t>
            </a:r>
            <a:r>
              <a:rPr lang="fr-FR" b="1" dirty="0" smtClean="0">
                <a:solidFill>
                  <a:srgbClr val="00B0F0"/>
                </a:solidFill>
              </a:rPr>
              <a:t>milieu MEVAG</a:t>
            </a:r>
            <a:r>
              <a:rPr lang="fr-FR" dirty="0" smtClean="0"/>
              <a:t>;</a:t>
            </a:r>
          </a:p>
          <a:p>
            <a:r>
              <a:rPr lang="fr-FR" dirty="0" smtClean="0"/>
              <a:t>Ensemencer les tube de MEVAG avec piqure centrale;</a:t>
            </a:r>
          </a:p>
          <a:p>
            <a:r>
              <a:rPr lang="fr-FR" dirty="0" smtClean="0"/>
              <a:t>Recouvrir </a:t>
            </a:r>
            <a:r>
              <a:rPr lang="fr-FR" dirty="0" smtClean="0">
                <a:solidFill>
                  <a:srgbClr val="FF0000"/>
                </a:solidFill>
              </a:rPr>
              <a:t>le premier tube avec de la vaseline </a:t>
            </a:r>
            <a:r>
              <a:rPr lang="fr-FR" dirty="0" smtClean="0"/>
              <a:t>(</a:t>
            </a:r>
            <a:r>
              <a:rPr lang="fr-FR" dirty="0" smtClean="0">
                <a:solidFill>
                  <a:srgbClr val="FF0000"/>
                </a:solidFill>
              </a:rPr>
              <a:t>tube fermé</a:t>
            </a:r>
            <a:r>
              <a:rPr lang="fr-FR" dirty="0" smtClean="0"/>
              <a:t>);</a:t>
            </a:r>
          </a:p>
          <a:p>
            <a:r>
              <a:rPr lang="fr-FR" dirty="0" smtClean="0"/>
              <a:t>Laisser </a:t>
            </a:r>
            <a:r>
              <a:rPr lang="fr-FR" dirty="0" smtClean="0">
                <a:solidFill>
                  <a:srgbClr val="FF0000"/>
                </a:solidFill>
              </a:rPr>
              <a:t>le deuxième tube ouvert </a:t>
            </a:r>
            <a:r>
              <a:rPr lang="fr-FR" dirty="0" smtClean="0"/>
              <a:t>(sans vaseline);</a:t>
            </a:r>
          </a:p>
          <a:p>
            <a:r>
              <a:rPr lang="fr-FR" dirty="0" smtClean="0"/>
              <a:t>Incuber à 37°C pendant 24h.</a:t>
            </a:r>
          </a:p>
        </p:txBody>
      </p:sp>
    </p:spTree>
    <p:extLst>
      <p:ext uri="{BB962C8B-B14F-4D97-AF65-F5344CB8AC3E}">
        <p14:creationId xmlns:p14="http://schemas.microsoft.com/office/powerpoint/2010/main" val="10555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r-FR" dirty="0" smtClean="0"/>
              <a:t>Lecture:</a:t>
            </a:r>
          </a:p>
          <a:p>
            <a:pPr marL="0" indent="0">
              <a:buNone/>
            </a:pPr>
            <a:r>
              <a:rPr lang="fr-FR" dirty="0"/>
              <a:t>C</a:t>
            </a:r>
            <a:r>
              <a:rPr lang="fr-FR" dirty="0" smtClean="0"/>
              <a:t>aractère </a:t>
            </a:r>
            <a:r>
              <a:rPr lang="fr-FR" dirty="0"/>
              <a:t>fermentaire (A) </a:t>
            </a:r>
            <a:r>
              <a:rPr lang="fr-FR" dirty="0" smtClean="0"/>
              <a:t>;</a:t>
            </a:r>
          </a:p>
          <a:p>
            <a:pPr marL="0" indent="0">
              <a:buNone/>
            </a:pPr>
            <a:r>
              <a:rPr lang="fr-FR" dirty="0" smtClean="0"/>
              <a:t>Caractère oxydatif </a:t>
            </a:r>
            <a:r>
              <a:rPr lang="fr-FR" dirty="0"/>
              <a:t>(B</a:t>
            </a:r>
            <a:r>
              <a:rPr lang="fr-FR" dirty="0" smtClean="0"/>
              <a:t>);</a:t>
            </a:r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témoin (C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29" y="3042351"/>
            <a:ext cx="282242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* Les deux tube jaunes (A): </a:t>
            </a:r>
            <a:r>
              <a:rPr lang="fr-FR" b="1" dirty="0" smtClean="0">
                <a:solidFill>
                  <a:srgbClr val="00B050"/>
                </a:solidFill>
              </a:rPr>
              <a:t>Métabolisme </a:t>
            </a:r>
            <a:r>
              <a:rPr lang="fr-FR" b="1" dirty="0">
                <a:solidFill>
                  <a:srgbClr val="00B050"/>
                </a:solidFill>
              </a:rPr>
              <a:t>fermentaire</a:t>
            </a: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b="1" dirty="0"/>
              <a:t>*Tube ouvert seul </a:t>
            </a:r>
            <a:r>
              <a:rPr lang="fr-FR" b="1" dirty="0" smtClean="0"/>
              <a:t>jaune: </a:t>
            </a:r>
            <a:r>
              <a:rPr lang="fr-FR" b="1" dirty="0" smtClean="0">
                <a:solidFill>
                  <a:srgbClr val="00B050"/>
                </a:solidFill>
              </a:rPr>
              <a:t>Métabolisme oxydatif (Respiration);</a:t>
            </a:r>
          </a:p>
          <a:p>
            <a:pPr marL="0" indent="0"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*Les deux tubes rouges (pas de virage): </a:t>
            </a:r>
            <a:r>
              <a:rPr lang="fr-FR" b="1" dirty="0" smtClean="0">
                <a:solidFill>
                  <a:srgbClr val="00B050"/>
                </a:solidFill>
              </a:rPr>
              <a:t>bactérie inactive (glucose -) </a:t>
            </a:r>
            <a:endParaRPr lang="fr-FR" b="1" dirty="0">
              <a:solidFill>
                <a:srgbClr val="00B05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8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9. Détermination du type respiratoire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00B0F0"/>
                </a:solidFill>
              </a:rPr>
              <a:t>Principe:</a:t>
            </a:r>
          </a:p>
          <a:p>
            <a:pPr marL="0" indent="0">
              <a:buNone/>
            </a:pPr>
            <a:r>
              <a:rPr lang="fr-FR" dirty="0" smtClean="0"/>
              <a:t>Pour étudier le rapport des bactéries avec l’oxygène, on étudie leur croissance dans un milieu gélosé </a:t>
            </a:r>
            <a:r>
              <a:rPr lang="fr-FR" dirty="0" smtClean="0">
                <a:solidFill>
                  <a:srgbClr val="FF0000"/>
                </a:solidFill>
              </a:rPr>
              <a:t>Viande Foie (VF), </a:t>
            </a:r>
            <a:r>
              <a:rPr lang="fr-FR" dirty="0" smtClean="0"/>
              <a:t>coulée en tubes et régénéré par ébullition pour éliminer le gaz dissous.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7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Mode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Régénérer le milieu VF pendant 30min au bain Marie bouillant;</a:t>
            </a:r>
          </a:p>
          <a:p>
            <a:r>
              <a:rPr lang="fr-FR" dirty="0" smtClean="0"/>
              <a:t>Ensemencer en surfusion vers 45°C, à l’aide d’une pipette Pasteur fermée et chargée en remontant en spirale.</a:t>
            </a:r>
          </a:p>
          <a:p>
            <a:r>
              <a:rPr lang="fr-FR" dirty="0" smtClean="0"/>
              <a:t>Laisser solidifier;</a:t>
            </a:r>
          </a:p>
          <a:p>
            <a:r>
              <a:rPr lang="fr-FR" dirty="0" smtClean="0"/>
              <a:t>Incuber à 37° C pendant 24h.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7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76672"/>
            <a:ext cx="8229600" cy="4525963"/>
          </a:xfrm>
        </p:spPr>
        <p:txBody>
          <a:bodyPr/>
          <a:lstStyle/>
          <a:p>
            <a:r>
              <a:rPr lang="fr-FR" sz="2400" b="1" dirty="0">
                <a:solidFill>
                  <a:srgbClr val="FF0000"/>
                </a:solidFill>
              </a:rPr>
              <a:t>A</a:t>
            </a:r>
            <a:r>
              <a:rPr lang="fr-FR" sz="2400" dirty="0"/>
              <a:t> Colonies dans tout le tube : </a:t>
            </a:r>
            <a:r>
              <a:rPr lang="fr-FR" sz="2400" dirty="0">
                <a:solidFill>
                  <a:srgbClr val="FF0000"/>
                </a:solidFill>
              </a:rPr>
              <a:t>bactéries </a:t>
            </a:r>
            <a:r>
              <a:rPr lang="fr-FR" sz="2400" dirty="0" err="1">
                <a:solidFill>
                  <a:srgbClr val="FF0000"/>
                </a:solidFill>
              </a:rPr>
              <a:t>aéro</a:t>
            </a:r>
            <a:r>
              <a:rPr lang="fr-FR" sz="2400" dirty="0">
                <a:solidFill>
                  <a:srgbClr val="FF0000"/>
                </a:solidFill>
              </a:rPr>
              <a:t>-anaérobies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B</a:t>
            </a:r>
            <a:r>
              <a:rPr lang="fr-FR" sz="2400" dirty="0"/>
              <a:t> Colonies en haut du tube : </a:t>
            </a:r>
            <a:r>
              <a:rPr lang="fr-FR" sz="2400" dirty="0">
                <a:solidFill>
                  <a:srgbClr val="FF0000"/>
                </a:solidFill>
              </a:rPr>
              <a:t>bactéries aérobies strictes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C</a:t>
            </a:r>
            <a:r>
              <a:rPr lang="fr-FR" sz="2400" dirty="0">
                <a:solidFill>
                  <a:srgbClr val="FF0000"/>
                </a:solidFill>
              </a:rPr>
              <a:t> </a:t>
            </a:r>
            <a:r>
              <a:rPr lang="fr-FR" sz="2400" dirty="0"/>
              <a:t>Colonies en haut du tube, légèrement sous la surface : </a:t>
            </a:r>
            <a:r>
              <a:rPr lang="fr-FR" sz="2400" dirty="0">
                <a:solidFill>
                  <a:srgbClr val="FF0000"/>
                </a:solidFill>
              </a:rPr>
              <a:t>bactéries micro-aérophiles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D</a:t>
            </a:r>
            <a:r>
              <a:rPr lang="fr-FR" sz="2400" dirty="0"/>
              <a:t> Colonies en bas du tube : </a:t>
            </a:r>
            <a:r>
              <a:rPr lang="fr-FR" sz="2400" dirty="0">
                <a:solidFill>
                  <a:srgbClr val="FF0000"/>
                </a:solidFill>
              </a:rPr>
              <a:t>bactéries anaérobies strictes</a:t>
            </a:r>
          </a:p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888432" cy="344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0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Les bactéries aérobies strictes </a:t>
            </a:r>
            <a:r>
              <a:rPr lang="fr-FR" dirty="0"/>
              <a:t>ne se développent qu’en présence </a:t>
            </a:r>
            <a:r>
              <a:rPr lang="fr-FR" dirty="0" smtClean="0"/>
              <a:t>d’air (</a:t>
            </a:r>
            <a:r>
              <a:rPr lang="fr-FR" i="1" dirty="0" smtClean="0"/>
              <a:t>Pseudomonas, </a:t>
            </a:r>
            <a:r>
              <a:rPr lang="fr-FR" i="1" dirty="0" err="1" smtClean="0"/>
              <a:t>Acinetobacter</a:t>
            </a:r>
            <a:r>
              <a:rPr lang="fr-FR" i="1" dirty="0" smtClean="0"/>
              <a:t>, </a:t>
            </a:r>
            <a:r>
              <a:rPr lang="fr-FR" i="1" dirty="0" err="1" smtClean="0"/>
              <a:t>Neisseria</a:t>
            </a:r>
            <a:r>
              <a:rPr lang="fr-FR" dirty="0" smtClean="0"/>
              <a:t>);</a:t>
            </a:r>
            <a:endParaRPr lang="fr-FR" dirty="0"/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Les </a:t>
            </a:r>
            <a:r>
              <a:rPr lang="fr-FR" b="1" dirty="0">
                <a:solidFill>
                  <a:srgbClr val="FF0000"/>
                </a:solidFill>
              </a:rPr>
              <a:t>bactéries </a:t>
            </a:r>
            <a:r>
              <a:rPr lang="fr-FR" b="1" dirty="0" err="1">
                <a:solidFill>
                  <a:srgbClr val="FF0000"/>
                </a:solidFill>
              </a:rPr>
              <a:t>microaérophiles</a:t>
            </a:r>
            <a:r>
              <a:rPr lang="fr-FR" dirty="0"/>
              <a:t> se développent mieux ou exclusivement lorsque la pression partielle d’oxygène est inférieure à celle de l’air (</a:t>
            </a:r>
            <a:r>
              <a:rPr lang="fr-FR" i="1" dirty="0" err="1" smtClean="0"/>
              <a:t>Campylobacter</a:t>
            </a:r>
            <a:r>
              <a:rPr lang="fr-FR" i="1" dirty="0" smtClean="0"/>
              <a:t>, </a:t>
            </a:r>
            <a:r>
              <a:rPr lang="fr-FR" i="1" dirty="0" err="1" smtClean="0"/>
              <a:t>Mycobacteriaceae</a:t>
            </a:r>
            <a:r>
              <a:rPr lang="fr-FR" dirty="0" smtClean="0"/>
              <a:t>);</a:t>
            </a:r>
          </a:p>
          <a:p>
            <a:endParaRPr lang="fr-FR" dirty="0"/>
          </a:p>
          <a:p>
            <a:r>
              <a:rPr lang="fr-FR" b="1" dirty="0" smtClean="0">
                <a:solidFill>
                  <a:srgbClr val="FF0000"/>
                </a:solidFill>
              </a:rPr>
              <a:t>Les </a:t>
            </a:r>
            <a:r>
              <a:rPr lang="fr-FR" b="1" dirty="0">
                <a:solidFill>
                  <a:srgbClr val="FF0000"/>
                </a:solidFill>
              </a:rPr>
              <a:t>bactéries </a:t>
            </a:r>
            <a:r>
              <a:rPr lang="fr-FR" b="1" dirty="0" err="1">
                <a:solidFill>
                  <a:srgbClr val="FF0000"/>
                </a:solidFill>
              </a:rPr>
              <a:t>aéro</a:t>
            </a:r>
            <a:r>
              <a:rPr lang="fr-FR" b="1" dirty="0">
                <a:solidFill>
                  <a:srgbClr val="FF0000"/>
                </a:solidFill>
              </a:rPr>
              <a:t>-anaérobies</a:t>
            </a:r>
            <a:r>
              <a:rPr lang="fr-FR" dirty="0"/>
              <a:t> facultatives se développent avec ou sans air. C’est le cas de la majorité des bactéries rencontrées en pathologie médicale : les entérobactéries (</a:t>
            </a:r>
            <a:r>
              <a:rPr lang="fr-FR" i="1" dirty="0"/>
              <a:t>Escherichia, Salmonella</a:t>
            </a:r>
            <a:r>
              <a:rPr lang="fr-FR" dirty="0" smtClean="0"/>
              <a:t>);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Les </a:t>
            </a:r>
            <a:r>
              <a:rPr lang="fr-FR" b="1" dirty="0">
                <a:solidFill>
                  <a:srgbClr val="FF0000"/>
                </a:solidFill>
              </a:rPr>
              <a:t>bactéries anaérobies strictes</a:t>
            </a:r>
            <a:r>
              <a:rPr lang="fr-FR" dirty="0"/>
              <a:t> ne se développent qu’en absence totale ou presque d’oxygène qui est le plus souvent </a:t>
            </a:r>
            <a:r>
              <a:rPr lang="fr-FR" dirty="0" smtClean="0"/>
              <a:t>toxique (</a:t>
            </a:r>
            <a:r>
              <a:rPr lang="fr-FR" i="1" dirty="0" smtClean="0"/>
              <a:t>Clostridium).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3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Objectif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L’identification </a:t>
            </a:r>
            <a:r>
              <a:rPr lang="fr-FR" dirty="0">
                <a:solidFill>
                  <a:srgbClr val="FF0000"/>
                </a:solidFill>
              </a:rPr>
              <a:t>du genre et de l’espèce </a:t>
            </a:r>
            <a:r>
              <a:rPr lang="fr-FR" dirty="0"/>
              <a:t>d’une souche bactérienne doit se poursuivre par la recherche de </a:t>
            </a:r>
            <a:r>
              <a:rPr lang="fr-FR" b="1" dirty="0"/>
              <a:t>caractères </a:t>
            </a:r>
            <a:r>
              <a:rPr lang="fr-FR" b="1" dirty="0" smtClean="0"/>
              <a:t>biochimiques </a:t>
            </a:r>
            <a:r>
              <a:rPr lang="fr-FR" dirty="0"/>
              <a:t>du </a:t>
            </a:r>
            <a:r>
              <a:rPr lang="fr-FR" dirty="0" smtClean="0"/>
              <a:t>métabolisme, principalement </a:t>
            </a:r>
            <a:r>
              <a:rPr lang="fr-FR" b="1" dirty="0" smtClean="0"/>
              <a:t>glucidique </a:t>
            </a:r>
            <a:r>
              <a:rPr lang="fr-FR" b="1" dirty="0"/>
              <a:t>et protidique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3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toute éventuelle question, veuillez me contacter sur:</a:t>
            </a:r>
          </a:p>
          <a:p>
            <a:pPr marL="0" indent="0" algn="ctr">
              <a:buNone/>
            </a:pPr>
            <a:r>
              <a:rPr lang="fr-FR" dirty="0" smtClean="0">
                <a:hlinkClick r:id="rId2"/>
              </a:rPr>
              <a:t>chenoufns@gmail.com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4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Tests à voir dans ce TP: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1. Recherche de la catalase;</a:t>
            </a:r>
          </a:p>
          <a:p>
            <a:r>
              <a:rPr lang="fr-FR" dirty="0" smtClean="0"/>
              <a:t>2.</a:t>
            </a:r>
            <a:r>
              <a:rPr lang="fr-FR" dirty="0"/>
              <a:t> Recherche de la nitrate </a:t>
            </a:r>
            <a:r>
              <a:rPr lang="fr-FR" dirty="0" smtClean="0"/>
              <a:t>réductase;</a:t>
            </a:r>
          </a:p>
          <a:p>
            <a:r>
              <a:rPr lang="fr-FR" dirty="0" smtClean="0"/>
              <a:t>3. Métabolisme du glucose, lactose et production de gaz (test TSI);</a:t>
            </a:r>
          </a:p>
          <a:p>
            <a:r>
              <a:rPr lang="fr-FR" dirty="0" smtClean="0"/>
              <a:t>4. Test Citrate de Simmons;</a:t>
            </a:r>
          </a:p>
          <a:p>
            <a:r>
              <a:rPr lang="fr-FR" dirty="0" smtClean="0"/>
              <a:t>5. Tests RM/VP (Métabolisme du pyruvate);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401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6. Recherche de l’</a:t>
            </a:r>
            <a:r>
              <a:rPr lang="fr-FR" dirty="0" err="1" smtClean="0"/>
              <a:t>uréase</a:t>
            </a:r>
            <a:r>
              <a:rPr lang="fr-FR" dirty="0" smtClean="0"/>
              <a:t>, TDA et production de l’indole;</a:t>
            </a:r>
          </a:p>
          <a:p>
            <a:r>
              <a:rPr lang="fr-FR" dirty="0" smtClean="0"/>
              <a:t>7.Recherche des décarboxylases LDC, ODC et ADH;</a:t>
            </a:r>
          </a:p>
          <a:p>
            <a:r>
              <a:rPr lang="fr-FR" dirty="0" smtClean="0"/>
              <a:t>8.Métabolisme du glucose (Test HUGH-LEIFSON);</a:t>
            </a:r>
          </a:p>
          <a:p>
            <a:r>
              <a:rPr lang="fr-FR" dirty="0" smtClean="0"/>
              <a:t>9. Détermination du type respiratoire (Test MEVAG);</a:t>
            </a:r>
          </a:p>
          <a:p>
            <a:r>
              <a:rPr lang="fr-FR" dirty="0" smtClean="0"/>
              <a:t>10. Système API.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1. Recherche de la Catalase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139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u="sng" dirty="0">
                <a:solidFill>
                  <a:srgbClr val="00B0F0"/>
                </a:solidFill>
              </a:rPr>
              <a:t>Principe:</a:t>
            </a:r>
          </a:p>
          <a:p>
            <a:r>
              <a:rPr lang="fr-FR" dirty="0" smtClean="0"/>
              <a:t>La </a:t>
            </a:r>
            <a:r>
              <a:rPr lang="fr-FR" dirty="0"/>
              <a:t>catalase est une </a:t>
            </a:r>
            <a:r>
              <a:rPr lang="fr-FR" u="sng" dirty="0"/>
              <a:t>enzyme</a:t>
            </a:r>
            <a:r>
              <a:rPr lang="fr-FR" dirty="0"/>
              <a:t> qui catalyse la dégradation du peroxyde d'hydrogène (H2O2), produit toxique du métabolisme aérobie de nombreuses </a:t>
            </a:r>
            <a:r>
              <a:rPr lang="fr-FR" dirty="0" smtClean="0"/>
              <a:t>bactéries.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                     H2O2</a:t>
            </a:r>
            <a:r>
              <a:rPr lang="fr-FR" dirty="0"/>
              <a:t>         H2O + 1/2 </a:t>
            </a:r>
            <a:r>
              <a:rPr lang="fr-FR" dirty="0" smtClean="0"/>
              <a:t>O2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La </a:t>
            </a:r>
            <a:r>
              <a:rPr lang="fr-FR" dirty="0"/>
              <a:t>recherche de la catalase est un </a:t>
            </a:r>
            <a:r>
              <a:rPr lang="fr-FR" b="1" dirty="0"/>
              <a:t>test fondamental pour l'identification des bactéries </a:t>
            </a:r>
            <a:r>
              <a:rPr lang="fr-FR" b="1" dirty="0">
                <a:solidFill>
                  <a:srgbClr val="FF0000"/>
                </a:solidFill>
              </a:rPr>
              <a:t>à Gram </a:t>
            </a:r>
            <a:r>
              <a:rPr lang="fr-FR" b="1" dirty="0" smtClean="0">
                <a:solidFill>
                  <a:srgbClr val="FF0000"/>
                </a:solidFill>
              </a:rPr>
              <a:t>positif, </a:t>
            </a:r>
            <a:r>
              <a:rPr lang="fr-FR" b="1" dirty="0" smtClean="0"/>
              <a:t>car la plupart des bactéries à Gram négatif en possèdent.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095836" y="36450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Mode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Mettre </a:t>
            </a:r>
            <a:r>
              <a:rPr lang="fr-FR" dirty="0"/>
              <a:t>en contact une colonie de la bactérie à étudier en présence </a:t>
            </a:r>
            <a:r>
              <a:rPr lang="fr-FR" dirty="0" smtClean="0"/>
              <a:t>d‘eau </a:t>
            </a:r>
            <a:r>
              <a:rPr lang="fr-FR" dirty="0" err="1" smtClean="0"/>
              <a:t>oxygénéé</a:t>
            </a:r>
            <a:r>
              <a:rPr lang="fr-FR" dirty="0"/>
              <a:t> (à 10 volumes). Une effervescence (dû à un dégagement de </a:t>
            </a:r>
            <a:r>
              <a:rPr lang="fr-FR" dirty="0" smtClean="0"/>
              <a:t>l’O2) </a:t>
            </a:r>
            <a:r>
              <a:rPr lang="fr-FR" dirty="0"/>
              <a:t>signe la présence d'une catalase.</a:t>
            </a:r>
            <a:endParaRPr lang="fr-FR" dirty="0"/>
          </a:p>
        </p:txBody>
      </p:sp>
      <p:sp>
        <p:nvSpPr>
          <p:cNvPr id="4" name="AutoShape 2" descr="Catalase test: Principle, Procedure, Results and Applic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Catalase Test: Principle, Procedure and Uses - the Medical Labora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58" y="3879040"/>
            <a:ext cx="3641251" cy="273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>
            <a:off x="3347864" y="465313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5575" y="4365104"/>
            <a:ext cx="3192289" cy="879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Dégagement  d’O2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55574" y="5396909"/>
            <a:ext cx="3192289" cy="879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Aucun dégagement  d’O2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347864" y="5836611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2. Recherche de la nitrate réductase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    </a:t>
            </a:r>
            <a:r>
              <a:rPr lang="fr-FR" b="1" dirty="0" smtClean="0">
                <a:solidFill>
                  <a:srgbClr val="00B0F0"/>
                </a:solidFill>
              </a:rPr>
              <a:t>Principe:</a:t>
            </a:r>
          </a:p>
          <a:p>
            <a:r>
              <a:rPr lang="fr-FR" dirty="0" smtClean="0"/>
              <a:t>En l’absence d’O2, certaines bactéries peuvent obtenir leur énergie par </a:t>
            </a:r>
            <a:r>
              <a:rPr lang="fr-FR" dirty="0" smtClean="0">
                <a:solidFill>
                  <a:srgbClr val="FF0000"/>
                </a:solidFill>
              </a:rPr>
              <a:t>respiration anaérobie.</a:t>
            </a: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Cette respiration </a:t>
            </a:r>
            <a:r>
              <a:rPr lang="fr-FR" dirty="0" err="1" smtClean="0"/>
              <a:t>anérobie</a:t>
            </a:r>
            <a:r>
              <a:rPr lang="fr-FR" dirty="0" smtClean="0"/>
              <a:t> est liée à l’activité de certaines enzymes localisées dans la membrane cytoplasmique bactérienne, telles que </a:t>
            </a:r>
            <a:r>
              <a:rPr lang="fr-FR" dirty="0" smtClean="0">
                <a:solidFill>
                  <a:srgbClr val="FF0000"/>
                </a:solidFill>
              </a:rPr>
              <a:t>la nitrate réductase </a:t>
            </a:r>
            <a:r>
              <a:rPr lang="fr-FR" dirty="0" smtClean="0"/>
              <a:t>(réduction du nitrates en nitrites).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2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1528</Words>
  <Application>Microsoft Office PowerPoint</Application>
  <PresentationFormat>Affichage à l'écran (4:3)</PresentationFormat>
  <Paragraphs>209</Paragraphs>
  <Slides>40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Présentation PowerPoint</vt:lpstr>
      <vt:lpstr>Rappelons le programme des TPs:</vt:lpstr>
      <vt:lpstr>Rappel TP2:</vt:lpstr>
      <vt:lpstr>Objectif</vt:lpstr>
      <vt:lpstr>Tests à voir dans ce TP:</vt:lpstr>
      <vt:lpstr>Présentation PowerPoint</vt:lpstr>
      <vt:lpstr>1. Recherche de la Catalase</vt:lpstr>
      <vt:lpstr>Mode opératoire</vt:lpstr>
      <vt:lpstr>2. Recherche de la nitrate réductase</vt:lpstr>
      <vt:lpstr>Présentation PowerPoint</vt:lpstr>
      <vt:lpstr>Présentation PowerPoint</vt:lpstr>
      <vt:lpstr>Présentation PowerPoint</vt:lpstr>
      <vt:lpstr>Mode opératoire</vt:lpstr>
      <vt:lpstr>3. Métabolisme du lactose, glucose et production de gaz </vt:lpstr>
      <vt:lpstr>Mode opératoire</vt:lpstr>
      <vt:lpstr>Lecture du test TSI</vt:lpstr>
      <vt:lpstr>Lecture Du test TSI</vt:lpstr>
      <vt:lpstr>4. Utilisation du citrate</vt:lpstr>
      <vt:lpstr>Mode opératoire</vt:lpstr>
      <vt:lpstr>5. Métabolisme du pyruvate (RM/VP)</vt:lpstr>
      <vt:lpstr>Mode opératoire</vt:lpstr>
      <vt:lpstr>Présentation PowerPoint</vt:lpstr>
      <vt:lpstr>Présentation PowerPoint</vt:lpstr>
      <vt:lpstr>6. Recherche de l’uréase, la TDA et production d’indole</vt:lpstr>
      <vt:lpstr>Présentation PowerPoint</vt:lpstr>
      <vt:lpstr>Mode opératoire</vt:lpstr>
      <vt:lpstr>Présentation PowerPoint</vt:lpstr>
      <vt:lpstr>7. Recherche des LDC, ODC et ADH</vt:lpstr>
      <vt:lpstr>Présentation PowerPoint</vt:lpstr>
      <vt:lpstr>Mode opératoire</vt:lpstr>
      <vt:lpstr>Présentation PowerPoint</vt:lpstr>
      <vt:lpstr>8. Métabolisme du glucose (Test Hugh-Leifson) </vt:lpstr>
      <vt:lpstr>Mode opératoire</vt:lpstr>
      <vt:lpstr>Présentation PowerPoint</vt:lpstr>
      <vt:lpstr>Présentation PowerPoint</vt:lpstr>
      <vt:lpstr>9. Détermination du type respiratoire</vt:lpstr>
      <vt:lpstr>Mode opératoire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C</dc:creator>
  <cp:lastModifiedBy>NADIA C</cp:lastModifiedBy>
  <cp:revision>70</cp:revision>
  <dcterms:created xsi:type="dcterms:W3CDTF">2020-03-27T15:00:24Z</dcterms:created>
  <dcterms:modified xsi:type="dcterms:W3CDTF">2020-03-30T23:59:31Z</dcterms:modified>
</cp:coreProperties>
</file>