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291" r:id="rId3"/>
    <p:sldId id="292" r:id="rId4"/>
    <p:sldId id="293" r:id="rId5"/>
    <p:sldId id="294" r:id="rId6"/>
  </p:sldIdLst>
  <p:sldSz cx="9906000" cy="6858000" type="A4"/>
  <p:notesSz cx="9869488" cy="67357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4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Module: Recherche documentaire et conception de mémoire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90D-715F-4B30-9904-A73F88119A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197696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90997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09913" y="504825"/>
            <a:ext cx="3649662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949" y="3199488"/>
            <a:ext cx="789559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Module: Recherche documentaire et conception de mémoire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90997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05A09-DFC6-4EF4-98AB-5C2CBE4C1A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62952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B1D9-5220-4E0C-B6CA-621CAC2544CF}" type="datetime1">
              <a:rPr lang="fr-FR" smtClean="0"/>
              <a:t>20/01/2020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303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E184-EC29-4B64-8066-8F2404838361}" type="datetime1">
              <a:rPr lang="fr-FR" smtClean="0"/>
              <a:t>20/01/2020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2135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61DF-54C1-41C0-819F-B6F3EEBA47CD}" type="datetime1">
              <a:rPr lang="fr-FR" smtClean="0"/>
              <a:t>20/01/2020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3466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0D33A-C975-4132-A84B-C16B80125FB4}" type="datetime1">
              <a:rPr lang="fr-FR" smtClean="0"/>
              <a:t>20/01/2020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148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30F1-13FC-4491-BFE5-859868D1F8FF}" type="datetime1">
              <a:rPr lang="fr-FR" smtClean="0"/>
              <a:t>20/01/2020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08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123E-04CA-4071-94A9-5C7311FB2F7B}" type="datetime1">
              <a:rPr lang="fr-FR" smtClean="0"/>
              <a:t>20/01/2020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6543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C54-592C-465B-9A9A-204F96438661}" type="datetime1">
              <a:rPr lang="fr-FR" smtClean="0"/>
              <a:t>20/01/2020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1577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E10B-9A69-46FF-AEDA-83F43433004F}" type="datetime1">
              <a:rPr lang="fr-FR" smtClean="0"/>
              <a:t>20/01/2020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36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F900-C391-4539-9CD0-C10545FB49ED}" type="datetime1">
              <a:rPr lang="fr-FR" smtClean="0"/>
              <a:t>20/01/2020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926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A76-A084-4406-A59D-B7D867DEFA04}" type="datetime1">
              <a:rPr lang="fr-FR" smtClean="0"/>
              <a:t>20/01/2020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8434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28DBF-8812-49F6-90D6-6BBD00CFE3BF}" type="datetime1">
              <a:rPr lang="fr-FR" smtClean="0"/>
              <a:t>20/01/2020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2346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CBF7-63ED-4D1E-8526-E2A678EC3D0C}" type="datetime1">
              <a:rPr lang="fr-FR" smtClean="0"/>
              <a:t>20/01/2020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0B9D1-DEA0-42AB-BD18-1A6EE5079CE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5747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72" y="980728"/>
            <a:ext cx="439248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just"/>
            <a:r>
              <a:rPr lang="fr-FR" sz="2400" dirty="0" smtClean="0"/>
              <a:t>Pourquoi </a:t>
            </a:r>
            <a:r>
              <a:rPr lang="fr-FR" sz="2400" dirty="0"/>
              <a:t>fait-on de la recherche ?</a:t>
            </a:r>
            <a:endParaRPr lang="fr-CA" sz="2400" dirty="0">
              <a:solidFill>
                <a:schemeClr val="dk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00039" y="1268760"/>
            <a:ext cx="196938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 smtClean="0"/>
              <a:t>1-décrire</a:t>
            </a:r>
          </a:p>
          <a:p>
            <a:r>
              <a:rPr lang="fr-FR" sz="2400" dirty="0"/>
              <a:t>2-comprendre</a:t>
            </a:r>
          </a:p>
          <a:p>
            <a:r>
              <a:rPr lang="fr-FR" sz="2400" dirty="0" smtClean="0"/>
              <a:t>3-expliquer</a:t>
            </a:r>
            <a:endParaRPr lang="fr-FR" sz="2400" dirty="0"/>
          </a:p>
          <a:p>
            <a:r>
              <a:rPr lang="fr-FR" sz="2400" dirty="0" smtClean="0"/>
              <a:t>4-évaluer</a:t>
            </a:r>
          </a:p>
          <a:p>
            <a:r>
              <a:rPr lang="fr-FR" sz="2400" dirty="0" smtClean="0"/>
              <a:t>5-controler</a:t>
            </a:r>
            <a:endParaRPr lang="fr-FR" sz="2400" dirty="0"/>
          </a:p>
          <a:p>
            <a:r>
              <a:rPr lang="fr-FR" sz="2400" dirty="0" smtClean="0"/>
              <a:t>6-changer</a:t>
            </a:r>
            <a:endParaRPr lang="fr-FR" sz="2400" dirty="0"/>
          </a:p>
        </p:txBody>
      </p:sp>
      <p:cxnSp>
        <p:nvCxnSpPr>
          <p:cNvPr id="8" name="Connecteur en angle 7"/>
          <p:cNvCxnSpPr>
            <a:stCxn id="4" idx="2"/>
            <a:endCxn id="30" idx="1"/>
          </p:cNvCxnSpPr>
          <p:nvPr/>
        </p:nvCxnSpPr>
        <p:spPr>
          <a:xfrm rot="16200000" flipH="1">
            <a:off x="2268843" y="1570265"/>
            <a:ext cx="851029" cy="595283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en angle 10"/>
          <p:cNvCxnSpPr>
            <a:stCxn id="7" idx="2"/>
            <a:endCxn id="14" idx="0"/>
          </p:cNvCxnSpPr>
          <p:nvPr/>
        </p:nvCxnSpPr>
        <p:spPr>
          <a:xfrm rot="5400000">
            <a:off x="7128417" y="3924813"/>
            <a:ext cx="1004044" cy="308586"/>
          </a:xfrm>
          <a:prstGeom prst="bentConnector3">
            <a:avLst>
              <a:gd name="adj1" fmla="val 50000"/>
            </a:avLst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7136" y="4581128"/>
            <a:ext cx="2598019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 smtClean="0"/>
              <a:t>Les phénomènes</a:t>
            </a:r>
          </a:p>
          <a:p>
            <a:r>
              <a:rPr lang="fr-FR" sz="2400" dirty="0" smtClean="0"/>
              <a:t>Les faits</a:t>
            </a:r>
          </a:p>
          <a:p>
            <a:r>
              <a:rPr lang="fr-FR" sz="2400" dirty="0" smtClean="0"/>
              <a:t>les mécanismes</a:t>
            </a:r>
          </a:p>
          <a:p>
            <a:r>
              <a:rPr lang="fr-FR" sz="2400" dirty="0" smtClean="0"/>
              <a:t>les comportements</a:t>
            </a:r>
            <a:endParaRPr lang="fr-FR" sz="2400" dirty="0"/>
          </a:p>
        </p:txBody>
      </p:sp>
      <p:sp>
        <p:nvSpPr>
          <p:cNvPr id="16" name="Rectangle 15"/>
          <p:cNvSpPr/>
          <p:nvPr/>
        </p:nvSpPr>
        <p:spPr>
          <a:xfrm>
            <a:off x="3296816" y="6093296"/>
            <a:ext cx="194623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>
                <a:solidFill>
                  <a:schemeClr val="dk1"/>
                </a:solidFill>
              </a:rPr>
              <a:t>se rapportant </a:t>
            </a:r>
          </a:p>
        </p:txBody>
      </p:sp>
      <p:cxnSp>
        <p:nvCxnSpPr>
          <p:cNvPr id="17" name="Connecteur en angle 16"/>
          <p:cNvCxnSpPr>
            <a:stCxn id="14" idx="1"/>
            <a:endCxn id="16" idx="3"/>
          </p:cNvCxnSpPr>
          <p:nvPr/>
        </p:nvCxnSpPr>
        <p:spPr>
          <a:xfrm rot="10800000" flipV="1">
            <a:off x="5243054" y="5365957"/>
            <a:ext cx="934082" cy="958171"/>
          </a:xfrm>
          <a:prstGeom prst="bentConnector3">
            <a:avLst>
              <a:gd name="adj1" fmla="val 50000"/>
            </a:avLst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991999" y="1877923"/>
            <a:ext cx="224903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On fait de la recherche pour</a:t>
            </a:r>
            <a:endParaRPr lang="fr-FR" sz="2400" dirty="0"/>
          </a:p>
        </p:txBody>
      </p:sp>
      <p:cxnSp>
        <p:nvCxnSpPr>
          <p:cNvPr id="33" name="Connecteur en angle 32"/>
          <p:cNvCxnSpPr>
            <a:stCxn id="30" idx="3"/>
            <a:endCxn id="7" idx="1"/>
          </p:cNvCxnSpPr>
          <p:nvPr/>
        </p:nvCxnSpPr>
        <p:spPr>
          <a:xfrm>
            <a:off x="5241032" y="2293422"/>
            <a:ext cx="1559007" cy="129500"/>
          </a:xfrm>
          <a:prstGeom prst="bentConnector3">
            <a:avLst>
              <a:gd name="adj1" fmla="val 50000"/>
            </a:avLst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0826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72" y="980728"/>
            <a:ext cx="95770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just"/>
            <a:r>
              <a:rPr lang="fr-FR" sz="2400" dirty="0"/>
              <a:t>Pour faire de la </a:t>
            </a:r>
            <a:r>
              <a:rPr lang="fr-FR" sz="2400" b="1" u="sng" dirty="0">
                <a:solidFill>
                  <a:srgbClr val="FF0000"/>
                </a:solidFill>
              </a:rPr>
              <a:t>recherche</a:t>
            </a:r>
            <a:r>
              <a:rPr lang="fr-FR" sz="2400" dirty="0"/>
              <a:t>...il faut être </a:t>
            </a:r>
            <a:r>
              <a:rPr lang="fr-FR" sz="2400" b="1" u="sng" dirty="0">
                <a:solidFill>
                  <a:srgbClr val="FF0000"/>
                </a:solidFill>
              </a:rPr>
              <a:t>méthodique</a:t>
            </a:r>
            <a:r>
              <a:rPr lang="fr-FR" sz="2400" dirty="0"/>
              <a:t>, avoir de la </a:t>
            </a:r>
            <a:r>
              <a:rPr lang="fr-FR" sz="2400" b="1" u="sng" dirty="0">
                <a:solidFill>
                  <a:srgbClr val="FF0000"/>
                </a:solidFill>
              </a:rPr>
              <a:t>méthode</a:t>
            </a:r>
            <a:r>
              <a:rPr lang="fr-FR" sz="2400" dirty="0"/>
              <a:t>...</a:t>
            </a:r>
            <a:endParaRPr lang="fr-CA" sz="2400" dirty="0">
              <a:solidFill>
                <a:schemeClr val="dk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407168" y="188640"/>
            <a:ext cx="3215507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fr-FR"/>
            </a:defPPr>
            <a:lvl1pPr algn="ctr">
              <a:defRPr sz="3600" b="1">
                <a:cs typeface="Times New Roman" pitchFamily="18" charset="0"/>
              </a:defRPr>
            </a:lvl1pPr>
          </a:lstStyle>
          <a:p>
            <a:r>
              <a:rPr lang="fr-FR" dirty="0" smtClean="0"/>
              <a:t>Définition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00472" y="1628800"/>
            <a:ext cx="95770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</a:rPr>
              <a:t>Méthodique</a:t>
            </a:r>
            <a:r>
              <a:rPr lang="fr-FR" sz="2400" dirty="0"/>
              <a:t> : </a:t>
            </a:r>
            <a:r>
              <a:rPr lang="fr-FR" sz="2400" dirty="0" smtClean="0"/>
              <a:t>c’est-à-dire celui qui </a:t>
            </a:r>
            <a:r>
              <a:rPr lang="fr-FR" sz="2400" dirty="0"/>
              <a:t>a de la </a:t>
            </a:r>
            <a:r>
              <a:rPr lang="fr-FR" sz="2400" b="1" u="sng" dirty="0">
                <a:solidFill>
                  <a:srgbClr val="FF0000"/>
                </a:solidFill>
              </a:rPr>
              <a:t>méthode</a:t>
            </a:r>
          </a:p>
        </p:txBody>
      </p:sp>
      <p:sp>
        <p:nvSpPr>
          <p:cNvPr id="3" name="Rectangle 2"/>
          <p:cNvSpPr/>
          <p:nvPr/>
        </p:nvSpPr>
        <p:spPr>
          <a:xfrm>
            <a:off x="200472" y="2276872"/>
            <a:ext cx="957706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</a:rPr>
              <a:t>Méthode</a:t>
            </a:r>
            <a:r>
              <a:rPr lang="fr-FR" sz="2400" dirty="0">
                <a:solidFill>
                  <a:schemeClr val="dk1"/>
                </a:solidFill>
              </a:rPr>
              <a:t> signifie : « </a:t>
            </a:r>
            <a:r>
              <a:rPr lang="fr-FR" sz="2400" b="1" u="sng" dirty="0">
                <a:solidFill>
                  <a:srgbClr val="FF0000"/>
                </a:solidFill>
              </a:rPr>
              <a:t>chemin</a:t>
            </a:r>
            <a:r>
              <a:rPr lang="fr-FR" sz="2400" dirty="0">
                <a:solidFill>
                  <a:schemeClr val="dk1"/>
                </a:solidFill>
              </a:rPr>
              <a:t> qui mène au </a:t>
            </a:r>
            <a:r>
              <a:rPr lang="fr-FR" sz="2400" b="1" u="sng" dirty="0">
                <a:solidFill>
                  <a:srgbClr val="FF0000"/>
                </a:solidFill>
              </a:rPr>
              <a:t>but</a:t>
            </a:r>
            <a:r>
              <a:rPr lang="fr-FR" sz="2400" dirty="0">
                <a:solidFill>
                  <a:schemeClr val="dk1"/>
                </a:solidFill>
              </a:rPr>
              <a:t> », « ensemble </a:t>
            </a:r>
            <a:r>
              <a:rPr lang="fr-FR" sz="2400" dirty="0" smtClean="0">
                <a:solidFill>
                  <a:schemeClr val="dk1"/>
                </a:solidFill>
              </a:rPr>
              <a:t>des </a:t>
            </a:r>
            <a:r>
              <a:rPr lang="fr-FR" sz="2400" b="1" u="sng" dirty="0">
                <a:solidFill>
                  <a:srgbClr val="FF0000"/>
                </a:solidFill>
              </a:rPr>
              <a:t>démarches</a:t>
            </a:r>
            <a:r>
              <a:rPr lang="fr-FR" sz="2400" dirty="0" smtClean="0">
                <a:solidFill>
                  <a:schemeClr val="dk1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que suit </a:t>
            </a:r>
            <a:r>
              <a:rPr lang="fr-FR" sz="2400" b="1" u="sng" dirty="0">
                <a:solidFill>
                  <a:srgbClr val="FF0000"/>
                </a:solidFill>
              </a:rPr>
              <a:t>l'esprit</a:t>
            </a:r>
            <a:r>
              <a:rPr lang="fr-FR" sz="2400" dirty="0">
                <a:solidFill>
                  <a:schemeClr val="dk1"/>
                </a:solidFill>
              </a:rPr>
              <a:t> pour </a:t>
            </a:r>
            <a:r>
              <a:rPr lang="fr-FR" sz="2400" b="1" u="sng" dirty="0">
                <a:solidFill>
                  <a:srgbClr val="FF0000"/>
                </a:solidFill>
              </a:rPr>
              <a:t>découvrir</a:t>
            </a:r>
            <a:r>
              <a:rPr lang="fr-FR" sz="2400" dirty="0">
                <a:solidFill>
                  <a:schemeClr val="dk1"/>
                </a:solidFill>
              </a:rPr>
              <a:t> et </a:t>
            </a:r>
            <a:r>
              <a:rPr lang="fr-FR" sz="2400" b="1" u="sng" dirty="0">
                <a:solidFill>
                  <a:srgbClr val="FF0000"/>
                </a:solidFill>
              </a:rPr>
              <a:t>démontrer</a:t>
            </a:r>
            <a:r>
              <a:rPr lang="fr-FR" sz="2400" dirty="0">
                <a:solidFill>
                  <a:schemeClr val="dk1"/>
                </a:solidFill>
              </a:rPr>
              <a:t> la </a:t>
            </a:r>
            <a:r>
              <a:rPr lang="fr-FR" sz="2400" b="1" u="sng" dirty="0">
                <a:solidFill>
                  <a:srgbClr val="FF0000"/>
                </a:solidFill>
              </a:rPr>
              <a:t>vérité</a:t>
            </a:r>
            <a:r>
              <a:rPr lang="fr-FR" sz="2400" dirty="0">
                <a:solidFill>
                  <a:schemeClr val="dk1"/>
                </a:solidFill>
              </a:rPr>
              <a:t> »</a:t>
            </a:r>
          </a:p>
        </p:txBody>
      </p:sp>
      <p:sp>
        <p:nvSpPr>
          <p:cNvPr id="5" name="Rectangle 4"/>
          <p:cNvSpPr/>
          <p:nvPr/>
        </p:nvSpPr>
        <p:spPr>
          <a:xfrm>
            <a:off x="200472" y="3356992"/>
            <a:ext cx="9577064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dk1"/>
                </a:solidFill>
              </a:rPr>
              <a:t>Le terme « </a:t>
            </a:r>
            <a:r>
              <a:rPr lang="fr-FR" sz="2400" b="1" u="sng" dirty="0">
                <a:solidFill>
                  <a:srgbClr val="FF0000"/>
                </a:solidFill>
              </a:rPr>
              <a:t>méthodologie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» est généralement </a:t>
            </a:r>
            <a:r>
              <a:rPr lang="fr-FR" sz="2400" dirty="0" smtClean="0">
                <a:solidFill>
                  <a:schemeClr val="dk1"/>
                </a:solidFill>
              </a:rPr>
              <a:t>employé pour </a:t>
            </a:r>
            <a:r>
              <a:rPr lang="fr-FR" sz="2400" dirty="0">
                <a:solidFill>
                  <a:schemeClr val="dk1"/>
                </a:solidFill>
              </a:rPr>
              <a:t>désigner les </a:t>
            </a:r>
            <a:r>
              <a:rPr lang="fr-FR" sz="2400" b="1" u="sng" dirty="0">
                <a:solidFill>
                  <a:srgbClr val="FF0000"/>
                </a:solidFill>
              </a:rPr>
              <a:t>techniques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utilisées pour mener des </a:t>
            </a:r>
            <a:r>
              <a:rPr lang="fr-FR" sz="2400" b="1" u="sng" dirty="0">
                <a:solidFill>
                  <a:srgbClr val="FF0000"/>
                </a:solidFill>
              </a:rPr>
              <a:t>activités</a:t>
            </a:r>
            <a:r>
              <a:rPr lang="fr-FR" sz="2400" dirty="0" smtClean="0">
                <a:solidFill>
                  <a:schemeClr val="dk1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de </a:t>
            </a:r>
            <a:r>
              <a:rPr lang="fr-FR" sz="2400" b="1" u="sng" dirty="0">
                <a:solidFill>
                  <a:srgbClr val="FF0000"/>
                </a:solidFill>
              </a:rPr>
              <a:t>recherche</a:t>
            </a:r>
            <a:r>
              <a:rPr lang="fr-FR" sz="2400" dirty="0">
                <a:solidFill>
                  <a:schemeClr val="dk1"/>
                </a:solidFill>
              </a:rPr>
              <a:t> : </a:t>
            </a:r>
            <a:r>
              <a:rPr lang="fr-FR" sz="2400" b="1" u="sng" dirty="0">
                <a:solidFill>
                  <a:srgbClr val="FF0000"/>
                </a:solidFill>
              </a:rPr>
              <a:t>recueil</a:t>
            </a:r>
            <a:r>
              <a:rPr lang="fr-FR" sz="2400" dirty="0" smtClean="0">
                <a:solidFill>
                  <a:schemeClr val="dk1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des données, </a:t>
            </a:r>
            <a:r>
              <a:rPr lang="fr-FR" sz="2400" b="1" u="sng" dirty="0">
                <a:solidFill>
                  <a:srgbClr val="FF0000"/>
                </a:solidFill>
              </a:rPr>
              <a:t>échantillonnage</a:t>
            </a:r>
            <a:r>
              <a:rPr lang="fr-FR" sz="2400" dirty="0">
                <a:solidFill>
                  <a:schemeClr val="dk1"/>
                </a:solidFill>
              </a:rPr>
              <a:t>, </a:t>
            </a:r>
            <a:r>
              <a:rPr lang="fr-FR" sz="2400" b="1" u="sng" dirty="0">
                <a:solidFill>
                  <a:srgbClr val="FF0000"/>
                </a:solidFill>
              </a:rPr>
              <a:t>traitement</a:t>
            </a:r>
            <a:r>
              <a:rPr lang="fr-FR" sz="2400" dirty="0">
                <a:solidFill>
                  <a:schemeClr val="dk1"/>
                </a:solidFill>
              </a:rPr>
              <a:t> et </a:t>
            </a:r>
            <a:r>
              <a:rPr lang="fr-FR" sz="2400" b="1" u="sng" dirty="0">
                <a:solidFill>
                  <a:srgbClr val="FF0000"/>
                </a:solidFill>
              </a:rPr>
              <a:t>analyse</a:t>
            </a:r>
            <a:r>
              <a:rPr lang="fr-FR" sz="2400" dirty="0" smtClean="0">
                <a:solidFill>
                  <a:schemeClr val="dk1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des </a:t>
            </a:r>
            <a:r>
              <a:rPr lang="fr-FR" sz="2400" dirty="0" smtClean="0">
                <a:solidFill>
                  <a:schemeClr val="dk1"/>
                </a:solidFill>
              </a:rPr>
              <a:t>données.</a:t>
            </a:r>
          </a:p>
          <a:p>
            <a:r>
              <a:rPr lang="fr-FR" sz="2400" dirty="0" smtClean="0">
                <a:solidFill>
                  <a:schemeClr val="dk1"/>
                </a:solidFill>
              </a:rPr>
              <a:t>Cependant</a:t>
            </a:r>
            <a:r>
              <a:rPr lang="fr-FR" sz="2400" dirty="0">
                <a:solidFill>
                  <a:schemeClr val="dk1"/>
                </a:solidFill>
              </a:rPr>
              <a:t>, ces techniques ne </a:t>
            </a:r>
            <a:r>
              <a:rPr lang="fr-FR" sz="2400" dirty="0" smtClean="0">
                <a:solidFill>
                  <a:schemeClr val="dk1"/>
                </a:solidFill>
              </a:rPr>
              <a:t>valent </a:t>
            </a:r>
            <a:r>
              <a:rPr lang="fr-FR" sz="2400" dirty="0">
                <a:solidFill>
                  <a:schemeClr val="dk1"/>
                </a:solidFill>
              </a:rPr>
              <a:t>rien sans une bonne </a:t>
            </a:r>
            <a:r>
              <a:rPr lang="fr-FR" sz="2400" b="1" u="sng" dirty="0">
                <a:solidFill>
                  <a:srgbClr val="FF0000"/>
                </a:solidFill>
              </a:rPr>
              <a:t>question</a:t>
            </a:r>
            <a:r>
              <a:rPr lang="fr-FR" sz="2400" dirty="0">
                <a:solidFill>
                  <a:schemeClr val="dk1"/>
                </a:solidFill>
              </a:rPr>
              <a:t> de </a:t>
            </a:r>
            <a:r>
              <a:rPr lang="fr-FR" sz="2400" b="1" u="sng" dirty="0">
                <a:solidFill>
                  <a:srgbClr val="FF0000"/>
                </a:solidFill>
              </a:rPr>
              <a:t>recherche</a:t>
            </a:r>
            <a:r>
              <a:rPr lang="fr-FR" sz="2400" dirty="0">
                <a:solidFill>
                  <a:schemeClr val="dk1"/>
                </a:solidFill>
              </a:rPr>
              <a:t>, sans </a:t>
            </a:r>
            <a:r>
              <a:rPr lang="fr-FR" sz="2400" dirty="0" smtClean="0">
                <a:solidFill>
                  <a:schemeClr val="dk1"/>
                </a:solidFill>
              </a:rPr>
              <a:t>une </a:t>
            </a:r>
            <a:r>
              <a:rPr lang="fr-FR" sz="2400" dirty="0">
                <a:solidFill>
                  <a:schemeClr val="dk1"/>
                </a:solidFill>
              </a:rPr>
              <a:t>bonne </a:t>
            </a:r>
            <a:r>
              <a:rPr lang="fr-FR" sz="2400" b="1" u="sng" dirty="0">
                <a:solidFill>
                  <a:srgbClr val="FF0000"/>
                </a:solidFill>
              </a:rPr>
              <a:t>problématique</a:t>
            </a:r>
            <a:r>
              <a:rPr lang="fr-FR" sz="2400" dirty="0">
                <a:solidFill>
                  <a:schemeClr val="dk1"/>
                </a:solidFill>
              </a:rPr>
              <a:t>, sans de bonnes </a:t>
            </a:r>
            <a:r>
              <a:rPr lang="fr-FR" sz="2400" b="1" u="sng" dirty="0">
                <a:solidFill>
                  <a:srgbClr val="FF0000"/>
                </a:solidFill>
              </a:rPr>
              <a:t>hypothèses</a:t>
            </a:r>
            <a:r>
              <a:rPr lang="fr-FR" sz="2400" dirty="0">
                <a:solidFill>
                  <a:schemeClr val="dk1"/>
                </a:solidFill>
              </a:rPr>
              <a:t>, </a:t>
            </a:r>
          </a:p>
          <a:p>
            <a:r>
              <a:rPr lang="fr-FR" sz="2400" dirty="0">
                <a:solidFill>
                  <a:schemeClr val="dk1"/>
                </a:solidFill>
              </a:rPr>
              <a:t>sans concepts clairs, sans fondements </a:t>
            </a:r>
            <a:r>
              <a:rPr lang="fr-FR" sz="2400" b="1" u="sng" dirty="0">
                <a:solidFill>
                  <a:srgbClr val="FF0000"/>
                </a:solidFill>
              </a:rPr>
              <a:t>théoriques</a:t>
            </a:r>
            <a:r>
              <a:rPr lang="fr-FR" sz="2400" dirty="0" smtClean="0">
                <a:solidFill>
                  <a:schemeClr val="dk1"/>
                </a:solidFill>
              </a:rPr>
              <a:t>... </a:t>
            </a:r>
            <a:endParaRPr lang="fr-FR" sz="2400" dirty="0">
              <a:solidFill>
                <a:schemeClr val="dk1"/>
              </a:solidFill>
            </a:endParaRPr>
          </a:p>
          <a:p>
            <a:r>
              <a:rPr lang="fr-FR" sz="2400" dirty="0">
                <a:solidFill>
                  <a:schemeClr val="dk1"/>
                </a:solidFill>
              </a:rPr>
              <a:t>La </a:t>
            </a:r>
            <a:r>
              <a:rPr lang="fr-FR" sz="2400" b="1" u="sng" dirty="0">
                <a:solidFill>
                  <a:srgbClr val="FF0000"/>
                </a:solidFill>
              </a:rPr>
              <a:t>méthodologie</a:t>
            </a:r>
            <a:r>
              <a:rPr lang="fr-FR" sz="2400" dirty="0">
                <a:solidFill>
                  <a:schemeClr val="dk1"/>
                </a:solidFill>
              </a:rPr>
              <a:t> </a:t>
            </a:r>
            <a:r>
              <a:rPr lang="fr-FR" sz="2400" b="1" u="sng" dirty="0">
                <a:solidFill>
                  <a:srgbClr val="FF0000"/>
                </a:solidFill>
              </a:rPr>
              <a:t>de recherche </a:t>
            </a:r>
            <a:r>
              <a:rPr lang="fr-FR" sz="2400" dirty="0">
                <a:solidFill>
                  <a:schemeClr val="dk1"/>
                </a:solidFill>
              </a:rPr>
              <a:t>c'est ce TOUT INTEGRE. </a:t>
            </a:r>
          </a:p>
        </p:txBody>
      </p:sp>
    </p:spTree>
    <p:extLst>
      <p:ext uri="{BB962C8B-B14F-4D97-AF65-F5344CB8AC3E}">
        <p14:creationId xmlns:p14="http://schemas.microsoft.com/office/powerpoint/2010/main" xmlns="" val="383514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512" y="1004535"/>
            <a:ext cx="892899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dk1"/>
                </a:solidFill>
              </a:rPr>
              <a:t>La </a:t>
            </a:r>
            <a:r>
              <a:rPr lang="fr-FR" sz="2400" b="1" u="sng" dirty="0">
                <a:solidFill>
                  <a:srgbClr val="FF0000"/>
                </a:solidFill>
              </a:rPr>
              <a:t>recherche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joue dans les </a:t>
            </a:r>
            <a:r>
              <a:rPr lang="fr-FR" sz="2400" b="1" u="sng" dirty="0">
                <a:solidFill>
                  <a:srgbClr val="FF0000"/>
                </a:solidFill>
              </a:rPr>
              <a:t>sciences</a:t>
            </a:r>
            <a:r>
              <a:rPr lang="fr-FR" sz="2400" dirty="0">
                <a:solidFill>
                  <a:schemeClr val="dk1"/>
                </a:solidFill>
              </a:rPr>
              <a:t> et </a:t>
            </a:r>
            <a:r>
              <a:rPr lang="fr-FR" sz="2400" dirty="0" smtClean="0">
                <a:solidFill>
                  <a:schemeClr val="dk1"/>
                </a:solidFill>
              </a:rPr>
              <a:t>dans </a:t>
            </a:r>
            <a:r>
              <a:rPr lang="fr-FR" sz="2400" b="1" u="sng" dirty="0">
                <a:solidFill>
                  <a:srgbClr val="FF0000"/>
                </a:solidFill>
              </a:rPr>
              <a:t>l'enseignement</a:t>
            </a:r>
            <a:r>
              <a:rPr lang="fr-FR" sz="2400" dirty="0">
                <a:solidFill>
                  <a:schemeClr val="dk1"/>
                </a:solidFill>
              </a:rPr>
              <a:t> un rôle de plus en </a:t>
            </a:r>
            <a:r>
              <a:rPr lang="fr-FR" sz="2400" dirty="0" smtClean="0">
                <a:solidFill>
                  <a:schemeClr val="dk1"/>
                </a:solidFill>
              </a:rPr>
              <a:t>plus </a:t>
            </a:r>
            <a:r>
              <a:rPr lang="fr-FR" sz="2400" b="1" u="sng" dirty="0">
                <a:solidFill>
                  <a:srgbClr val="FF0000"/>
                </a:solidFill>
              </a:rPr>
              <a:t>important</a:t>
            </a:r>
            <a:r>
              <a:rPr lang="fr-FR" sz="2400" dirty="0">
                <a:solidFill>
                  <a:schemeClr val="dk1"/>
                </a:solidFill>
              </a:rPr>
              <a:t> et c'est grâce à elle </a:t>
            </a:r>
            <a:r>
              <a:rPr lang="fr-FR" sz="2400" dirty="0" smtClean="0">
                <a:solidFill>
                  <a:schemeClr val="dk1"/>
                </a:solidFill>
              </a:rPr>
              <a:t>que les </a:t>
            </a:r>
            <a:r>
              <a:rPr lang="fr-FR" sz="2400" b="1" u="sng" dirty="0">
                <a:solidFill>
                  <a:srgbClr val="FF0000"/>
                </a:solidFill>
              </a:rPr>
              <a:t>sciences</a:t>
            </a:r>
            <a:r>
              <a:rPr lang="fr-FR" sz="2400" dirty="0" smtClean="0">
                <a:solidFill>
                  <a:schemeClr val="dk1"/>
                </a:solidFill>
              </a:rPr>
              <a:t> </a:t>
            </a:r>
            <a:r>
              <a:rPr lang="fr-FR" sz="2400" dirty="0">
                <a:solidFill>
                  <a:schemeClr val="dk1"/>
                </a:solidFill>
              </a:rPr>
              <a:t>et les </a:t>
            </a:r>
            <a:r>
              <a:rPr lang="fr-FR" sz="2400" b="1" u="sng" dirty="0">
                <a:solidFill>
                  <a:srgbClr val="FF0000"/>
                </a:solidFill>
              </a:rPr>
              <a:t>connaissances</a:t>
            </a:r>
            <a:r>
              <a:rPr lang="fr-FR" sz="2400" dirty="0" smtClean="0">
                <a:solidFill>
                  <a:schemeClr val="dk1"/>
                </a:solidFill>
              </a:rPr>
              <a:t> </a:t>
            </a:r>
            <a:r>
              <a:rPr lang="fr-FR" sz="2400" b="1" u="sng" dirty="0">
                <a:solidFill>
                  <a:srgbClr val="FF0000"/>
                </a:solidFill>
              </a:rPr>
              <a:t>progressent</a:t>
            </a:r>
            <a:r>
              <a:rPr lang="fr-FR" sz="2400" dirty="0">
                <a:solidFill>
                  <a:schemeClr val="dk1"/>
                </a:solidFill>
              </a:rPr>
              <a:t>, de nos jours, très </a:t>
            </a:r>
            <a:r>
              <a:rPr lang="fr-FR" sz="2400" dirty="0" smtClean="0">
                <a:solidFill>
                  <a:schemeClr val="dk1"/>
                </a:solidFill>
              </a:rPr>
              <a:t>rapidement</a:t>
            </a:r>
            <a:r>
              <a:rPr lang="fr-FR" sz="2400" dirty="0">
                <a:solidFill>
                  <a:schemeClr val="dk1"/>
                </a:solidFill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60512" y="2420888"/>
            <a:ext cx="8928992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dk1"/>
                </a:solidFill>
              </a:rPr>
              <a:t>la </a:t>
            </a:r>
            <a:r>
              <a:rPr lang="fr-FR" sz="2400" b="1" u="sng" dirty="0">
                <a:solidFill>
                  <a:srgbClr val="FF0000"/>
                </a:solidFill>
              </a:rPr>
              <a:t>recherche</a:t>
            </a:r>
            <a:r>
              <a:rPr lang="fr-FR" sz="2400" dirty="0">
                <a:solidFill>
                  <a:schemeClr val="dk1"/>
                </a:solidFill>
              </a:rPr>
              <a:t> avait un caractère plutôt </a:t>
            </a:r>
            <a:r>
              <a:rPr lang="fr-FR" sz="2400" b="1" u="sng" dirty="0">
                <a:solidFill>
                  <a:srgbClr val="FF0000"/>
                </a:solidFill>
              </a:rPr>
              <a:t>aléatoire</a:t>
            </a:r>
            <a:r>
              <a:rPr lang="fr-FR" sz="2400" dirty="0">
                <a:solidFill>
                  <a:schemeClr val="dk1"/>
                </a:solidFill>
              </a:rPr>
              <a:t> </a:t>
            </a:r>
            <a:r>
              <a:rPr lang="fr-FR" sz="2400" dirty="0" smtClean="0">
                <a:solidFill>
                  <a:schemeClr val="dk1"/>
                </a:solidFill>
              </a:rPr>
              <a:t>les </a:t>
            </a:r>
            <a:r>
              <a:rPr lang="fr-FR" sz="2400" dirty="0">
                <a:solidFill>
                  <a:schemeClr val="dk1"/>
                </a:solidFill>
              </a:rPr>
              <a:t>savants se fiaient plus à leur </a:t>
            </a:r>
            <a:r>
              <a:rPr lang="fr-FR" sz="2400" b="1" u="sng" dirty="0">
                <a:solidFill>
                  <a:srgbClr val="FF0000"/>
                </a:solidFill>
              </a:rPr>
              <a:t>intuition</a:t>
            </a:r>
            <a:r>
              <a:rPr lang="fr-FR" sz="2400" dirty="0">
                <a:solidFill>
                  <a:schemeClr val="dk1"/>
                </a:solidFill>
              </a:rPr>
              <a:t> personnelle qu'a </a:t>
            </a:r>
            <a:r>
              <a:rPr lang="fr-FR" sz="2400" dirty="0" smtClean="0">
                <a:solidFill>
                  <a:schemeClr val="dk1"/>
                </a:solidFill>
              </a:rPr>
              <a:t>des </a:t>
            </a:r>
            <a:r>
              <a:rPr lang="fr-FR" sz="2400" b="1" u="sng" dirty="0">
                <a:solidFill>
                  <a:srgbClr val="FF0000"/>
                </a:solidFill>
              </a:rPr>
              <a:t>plans logiques </a:t>
            </a:r>
            <a:r>
              <a:rPr lang="fr-FR" sz="2400" dirty="0">
                <a:solidFill>
                  <a:schemeClr val="dk1"/>
                </a:solidFill>
              </a:rPr>
              <a:t>élaborés  par un esprit méticuleux et </a:t>
            </a:r>
            <a:r>
              <a:rPr lang="fr-FR" sz="2400" dirty="0" smtClean="0">
                <a:solidFill>
                  <a:schemeClr val="dk1"/>
                </a:solidFill>
              </a:rPr>
              <a:t>méthodique</a:t>
            </a:r>
            <a:endParaRPr lang="fr-FR" sz="2400" dirty="0">
              <a:solidFill>
                <a:schemeClr val="dk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dk1"/>
                </a:solidFill>
              </a:rPr>
              <a:t>		</a:t>
            </a:r>
            <a:r>
              <a:rPr lang="fr-FR" sz="2400" b="1" u="sng" dirty="0" err="1" smtClean="0">
                <a:solidFill>
                  <a:srgbClr val="FF0000"/>
                </a:solidFill>
              </a:rPr>
              <a:t>Exempe</a:t>
            </a:r>
            <a:r>
              <a:rPr lang="fr-FR" sz="2400" dirty="0" smtClean="0">
                <a:solidFill>
                  <a:schemeClr val="dk1"/>
                </a:solidFill>
              </a:rPr>
              <a:t>: les </a:t>
            </a:r>
            <a:r>
              <a:rPr lang="fr-FR" sz="2400" dirty="0">
                <a:solidFill>
                  <a:schemeClr val="dk1"/>
                </a:solidFill>
              </a:rPr>
              <a:t>reflexes conditionnés : </a:t>
            </a:r>
            <a:r>
              <a:rPr lang="fr-FR" sz="2400" b="1" u="sng" dirty="0" smtClean="0">
                <a:solidFill>
                  <a:srgbClr val="FF0000"/>
                </a:solidFill>
              </a:rPr>
              <a:t>Pavlov</a:t>
            </a:r>
          </a:p>
          <a:p>
            <a:pPr algn="just"/>
            <a:endParaRPr lang="fr-FR" sz="2400" b="1" u="sng" dirty="0">
              <a:solidFill>
                <a:srgbClr val="FF0000"/>
              </a:solidFill>
            </a:endParaRPr>
          </a:p>
          <a:p>
            <a:pPr algn="just"/>
            <a:r>
              <a:rPr lang="fr-FR" sz="2400" dirty="0" smtClean="0">
                <a:solidFill>
                  <a:schemeClr val="dk1"/>
                </a:solidFill>
              </a:rPr>
              <a:t>Tout </a:t>
            </a:r>
            <a:r>
              <a:rPr lang="fr-FR" sz="2400" dirty="0">
                <a:solidFill>
                  <a:schemeClr val="dk1"/>
                </a:solidFill>
              </a:rPr>
              <a:t>a fait à l'opposé: </a:t>
            </a:r>
          </a:p>
          <a:p>
            <a:pPr algn="just"/>
            <a:r>
              <a:rPr lang="fr-FR" sz="2400" b="1" u="sng" dirty="0">
                <a:solidFill>
                  <a:srgbClr val="FF0000"/>
                </a:solidFill>
              </a:rPr>
              <a:t>la recherche contemporaine </a:t>
            </a:r>
            <a:r>
              <a:rPr lang="fr-FR" sz="2400" dirty="0">
                <a:solidFill>
                  <a:schemeClr val="dk1"/>
                </a:solidFill>
              </a:rPr>
              <a:t>devient de plus en plus </a:t>
            </a:r>
            <a:r>
              <a:rPr lang="fr-FR" sz="2400" b="1" u="sng" dirty="0">
                <a:solidFill>
                  <a:srgbClr val="FF0000"/>
                </a:solidFill>
              </a:rPr>
              <a:t>méthodique</a:t>
            </a:r>
            <a:r>
              <a:rPr lang="fr-FR" sz="2400" dirty="0" smtClean="0">
                <a:solidFill>
                  <a:schemeClr val="dk1"/>
                </a:solidFill>
              </a:rPr>
              <a:t>, </a:t>
            </a:r>
            <a:r>
              <a:rPr lang="fr-FR" sz="2400" dirty="0">
                <a:solidFill>
                  <a:schemeClr val="dk1"/>
                </a:solidFill>
              </a:rPr>
              <a:t>elle est soumise à des </a:t>
            </a:r>
            <a:r>
              <a:rPr lang="fr-FR" sz="2400" b="1" u="sng" dirty="0">
                <a:solidFill>
                  <a:srgbClr val="FF0000"/>
                </a:solidFill>
              </a:rPr>
              <a:t>méthodes rigoureuses </a:t>
            </a:r>
            <a:r>
              <a:rPr lang="fr-FR" sz="2400" dirty="0">
                <a:solidFill>
                  <a:schemeClr val="dk1"/>
                </a:solidFill>
              </a:rPr>
              <a:t>et </a:t>
            </a:r>
            <a:r>
              <a:rPr lang="fr-FR" sz="2400" b="1" u="sng" dirty="0">
                <a:solidFill>
                  <a:srgbClr val="FF0000"/>
                </a:solidFill>
              </a:rPr>
              <a:t>formalisées</a:t>
            </a:r>
            <a:r>
              <a:rPr lang="fr-FR" sz="2400" dirty="0">
                <a:solidFill>
                  <a:schemeClr val="dk1"/>
                </a:solidFill>
              </a:rPr>
              <a:t>, voire même </a:t>
            </a:r>
            <a:r>
              <a:rPr lang="fr-FR" sz="2400" b="1" u="sng" dirty="0">
                <a:solidFill>
                  <a:srgbClr val="FF0000"/>
                </a:solidFill>
              </a:rPr>
              <a:t>informatisées</a:t>
            </a:r>
            <a:r>
              <a:rPr lang="fr-FR" sz="2400" dirty="0" smtClean="0">
                <a:solidFill>
                  <a:schemeClr val="dk1"/>
                </a:solidFill>
              </a:rPr>
              <a:t>.</a:t>
            </a:r>
            <a:endParaRPr lang="fr-FR" sz="2400" dirty="0">
              <a:solidFill>
                <a:schemeClr val="dk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dk1"/>
                </a:solidFill>
              </a:rPr>
              <a:t>ces </a:t>
            </a:r>
            <a:r>
              <a:rPr lang="fr-FR" sz="2400" b="1" u="sng" dirty="0">
                <a:solidFill>
                  <a:srgbClr val="FF0000"/>
                </a:solidFill>
              </a:rPr>
              <a:t>méthodes</a:t>
            </a:r>
            <a:r>
              <a:rPr lang="fr-FR" sz="2400" dirty="0">
                <a:solidFill>
                  <a:schemeClr val="dk1"/>
                </a:solidFill>
              </a:rPr>
              <a:t> vont de la simple </a:t>
            </a:r>
            <a:r>
              <a:rPr lang="fr-FR" sz="2400" b="1" u="sng" dirty="0">
                <a:solidFill>
                  <a:srgbClr val="FF0000"/>
                </a:solidFill>
              </a:rPr>
              <a:t>observation</a:t>
            </a:r>
            <a:r>
              <a:rPr lang="fr-FR" sz="2400" dirty="0">
                <a:solidFill>
                  <a:schemeClr val="dk1"/>
                </a:solidFill>
              </a:rPr>
              <a:t> </a:t>
            </a:r>
            <a:r>
              <a:rPr lang="fr-FR" sz="2400" dirty="0" smtClean="0">
                <a:solidFill>
                  <a:schemeClr val="dk1"/>
                </a:solidFill>
              </a:rPr>
              <a:t>jusqu‘à </a:t>
            </a:r>
            <a:r>
              <a:rPr lang="fr-FR" sz="2400" b="1" u="sng" dirty="0" smtClean="0">
                <a:solidFill>
                  <a:srgbClr val="FF0000"/>
                </a:solidFill>
              </a:rPr>
              <a:t>l'expérimentation.</a:t>
            </a:r>
            <a:endParaRPr lang="fr-FR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28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72" y="260648"/>
            <a:ext cx="403244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just"/>
            <a:r>
              <a:rPr lang="fr-FR" sz="2400" dirty="0" smtClean="0"/>
              <a:t>Les sources de la connaissance </a:t>
            </a:r>
            <a:endParaRPr lang="fr-CA" sz="2400" dirty="0">
              <a:solidFill>
                <a:schemeClr val="dk1"/>
              </a:solidFill>
            </a:endParaRPr>
          </a:p>
        </p:txBody>
      </p:sp>
      <p:cxnSp>
        <p:nvCxnSpPr>
          <p:cNvPr id="5" name="Connecteur en angle 4"/>
          <p:cNvCxnSpPr>
            <a:stCxn id="4" idx="2"/>
            <a:endCxn id="6" idx="1"/>
          </p:cNvCxnSpPr>
          <p:nvPr/>
        </p:nvCxnSpPr>
        <p:spPr>
          <a:xfrm rot="16200000" flipH="1">
            <a:off x="2395727" y="543281"/>
            <a:ext cx="417240" cy="775303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91999" y="908720"/>
            <a:ext cx="368919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Les savoirs non scientifiques</a:t>
            </a:r>
            <a:endParaRPr lang="fr-FR" sz="2400" dirty="0"/>
          </a:p>
        </p:txBody>
      </p:sp>
      <p:cxnSp>
        <p:nvCxnSpPr>
          <p:cNvPr id="14" name="Connecteur en angle 13"/>
          <p:cNvCxnSpPr>
            <a:stCxn id="4" idx="2"/>
            <a:endCxn id="15" idx="1"/>
          </p:cNvCxnSpPr>
          <p:nvPr/>
        </p:nvCxnSpPr>
        <p:spPr>
          <a:xfrm rot="16200000" flipH="1">
            <a:off x="667535" y="2271473"/>
            <a:ext cx="3657600" cy="559279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775975" y="4149080"/>
            <a:ext cx="3132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Les savoirs scientifiques</a:t>
            </a:r>
            <a:endParaRPr lang="fr-FR" sz="2400" dirty="0"/>
          </a:p>
        </p:txBody>
      </p:sp>
      <p:sp>
        <p:nvSpPr>
          <p:cNvPr id="17" name="Rectangle 16"/>
          <p:cNvSpPr/>
          <p:nvPr/>
        </p:nvSpPr>
        <p:spPr>
          <a:xfrm>
            <a:off x="4115798" y="1815207"/>
            <a:ext cx="14401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Comporte</a:t>
            </a:r>
            <a:endParaRPr lang="fr-FR" sz="2400" dirty="0"/>
          </a:p>
        </p:txBody>
      </p:sp>
      <p:cxnSp>
        <p:nvCxnSpPr>
          <p:cNvPr id="19" name="Connecteur droit avec flèche 18"/>
          <p:cNvCxnSpPr>
            <a:stCxn id="6" idx="2"/>
            <a:endCxn id="17" idx="0"/>
          </p:cNvCxnSpPr>
          <p:nvPr/>
        </p:nvCxnSpPr>
        <p:spPr>
          <a:xfrm flipH="1">
            <a:off x="4835878" y="1370385"/>
            <a:ext cx="718" cy="44482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249144" y="2132856"/>
            <a:ext cx="321435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les savoirs ordinaires ou populaires </a:t>
            </a:r>
            <a:endParaRPr lang="fr-FR" sz="2400" dirty="0"/>
          </a:p>
        </p:txBody>
      </p:sp>
      <p:cxnSp>
        <p:nvCxnSpPr>
          <p:cNvPr id="23" name="Connecteur en angle 22"/>
          <p:cNvCxnSpPr>
            <a:stCxn id="17" idx="2"/>
            <a:endCxn id="21" idx="1"/>
          </p:cNvCxnSpPr>
          <p:nvPr/>
        </p:nvCxnSpPr>
        <p:spPr>
          <a:xfrm rot="16200000" flipH="1">
            <a:off x="5406770" y="1705980"/>
            <a:ext cx="271483" cy="1413266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49144" y="3068960"/>
            <a:ext cx="321435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les savoirs de métiers </a:t>
            </a:r>
            <a:endParaRPr lang="fr-FR" sz="2400" dirty="0"/>
          </a:p>
        </p:txBody>
      </p:sp>
      <p:cxnSp>
        <p:nvCxnSpPr>
          <p:cNvPr id="27" name="Connecteur en angle 26"/>
          <p:cNvCxnSpPr>
            <a:stCxn id="17" idx="2"/>
            <a:endCxn id="26" idx="1"/>
          </p:cNvCxnSpPr>
          <p:nvPr/>
        </p:nvCxnSpPr>
        <p:spPr>
          <a:xfrm rot="16200000" flipH="1">
            <a:off x="5031051" y="2081699"/>
            <a:ext cx="1022921" cy="1413266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249144" y="3615407"/>
            <a:ext cx="321435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les savoirs religieux </a:t>
            </a:r>
            <a:endParaRPr lang="fr-FR" sz="2400" dirty="0"/>
          </a:p>
        </p:txBody>
      </p:sp>
      <p:cxnSp>
        <p:nvCxnSpPr>
          <p:cNvPr id="30" name="Connecteur en angle 29"/>
          <p:cNvCxnSpPr>
            <a:stCxn id="17" idx="2"/>
            <a:endCxn id="28" idx="1"/>
          </p:cNvCxnSpPr>
          <p:nvPr/>
        </p:nvCxnSpPr>
        <p:spPr>
          <a:xfrm rot="16200000" flipH="1">
            <a:off x="4757827" y="2354923"/>
            <a:ext cx="1569368" cy="1413266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25008" y="4725144"/>
            <a:ext cx="4428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Un type de savoir qui porte sur l’étude des phénomènes.</a:t>
            </a:r>
            <a:endParaRPr lang="fr-FR" sz="2400" dirty="0"/>
          </a:p>
        </p:txBody>
      </p:sp>
      <p:cxnSp>
        <p:nvCxnSpPr>
          <p:cNvPr id="34" name="Connecteur en angle 33"/>
          <p:cNvCxnSpPr>
            <a:stCxn id="15" idx="2"/>
            <a:endCxn id="33" idx="1"/>
          </p:cNvCxnSpPr>
          <p:nvPr/>
        </p:nvCxnSpPr>
        <p:spPr>
          <a:xfrm rot="16200000" flipH="1">
            <a:off x="4418542" y="4534177"/>
            <a:ext cx="529898" cy="683033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38814" y="5661248"/>
            <a:ext cx="442468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Perçus par les sens (l’ouïe, le toucher, l’odorat, la vue et le gout.</a:t>
            </a:r>
            <a:endParaRPr lang="fr-FR" sz="2400" dirty="0"/>
          </a:p>
        </p:txBody>
      </p:sp>
      <p:cxnSp>
        <p:nvCxnSpPr>
          <p:cNvPr id="42" name="Connecteur en angle 41"/>
          <p:cNvCxnSpPr>
            <a:stCxn id="15" idx="2"/>
            <a:endCxn id="37" idx="1"/>
          </p:cNvCxnSpPr>
          <p:nvPr/>
        </p:nvCxnSpPr>
        <p:spPr>
          <a:xfrm rot="16200000" flipH="1">
            <a:off x="3957393" y="4995326"/>
            <a:ext cx="1466002" cy="696839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1362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472" y="260648"/>
            <a:ext cx="27000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just"/>
            <a:r>
              <a:rPr lang="fr-FR" sz="2400" dirty="0" smtClean="0"/>
              <a:t>Les types de science </a:t>
            </a:r>
            <a:endParaRPr lang="fr-CA" sz="2400" dirty="0">
              <a:solidFill>
                <a:schemeClr val="dk1"/>
              </a:solidFill>
            </a:endParaRPr>
          </a:p>
        </p:txBody>
      </p:sp>
      <p:cxnSp>
        <p:nvCxnSpPr>
          <p:cNvPr id="5" name="Connecteur en angle 4"/>
          <p:cNvCxnSpPr>
            <a:stCxn id="4" idx="2"/>
            <a:endCxn id="6" idx="1"/>
          </p:cNvCxnSpPr>
          <p:nvPr/>
        </p:nvCxnSpPr>
        <p:spPr>
          <a:xfrm rot="16200000" flipH="1">
            <a:off x="1638960" y="633825"/>
            <a:ext cx="417240" cy="594216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44688" y="908720"/>
            <a:ext cx="3240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Les sciences de la nature</a:t>
            </a:r>
            <a:endParaRPr lang="fr-FR" sz="2400" dirty="0"/>
          </a:p>
        </p:txBody>
      </p:sp>
      <p:cxnSp>
        <p:nvCxnSpPr>
          <p:cNvPr id="7" name="Connecteur en angle 6"/>
          <p:cNvCxnSpPr>
            <a:stCxn id="4" idx="2"/>
            <a:endCxn id="8" idx="1"/>
          </p:cNvCxnSpPr>
          <p:nvPr/>
        </p:nvCxnSpPr>
        <p:spPr>
          <a:xfrm rot="16200000" flipH="1">
            <a:off x="91505" y="2181279"/>
            <a:ext cx="3423356" cy="505423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055895" y="3914836"/>
            <a:ext cx="3132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Les sciences </a:t>
            </a:r>
            <a:r>
              <a:rPr lang="fr-FR" sz="2400" dirty="0" smtClean="0"/>
              <a:t>humaines</a:t>
            </a:r>
            <a:endParaRPr lang="fr-FR" sz="2400" dirty="0"/>
          </a:p>
        </p:txBody>
      </p:sp>
      <p:sp>
        <p:nvSpPr>
          <p:cNvPr id="11" name="Rectangle 10"/>
          <p:cNvSpPr/>
          <p:nvPr/>
        </p:nvSpPr>
        <p:spPr>
          <a:xfrm>
            <a:off x="4304928" y="1484784"/>
            <a:ext cx="5400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Discipline ayant l’univers physique comme objet d’étude</a:t>
            </a:r>
          </a:p>
        </p:txBody>
      </p:sp>
      <p:cxnSp>
        <p:nvCxnSpPr>
          <p:cNvPr id="12" name="Connecteur en angle 11"/>
          <p:cNvCxnSpPr>
            <a:stCxn id="6" idx="2"/>
            <a:endCxn id="11" idx="1"/>
          </p:cNvCxnSpPr>
          <p:nvPr/>
        </p:nvCxnSpPr>
        <p:spPr>
          <a:xfrm rot="16200000" flipH="1">
            <a:off x="3769859" y="1365214"/>
            <a:ext cx="529898" cy="540240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04928" y="2420888"/>
            <a:ext cx="5400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Ex: Chimie, physique, biologie,…..</a:t>
            </a:r>
            <a:endParaRPr lang="fr-FR" sz="2400" dirty="0"/>
          </a:p>
        </p:txBody>
      </p:sp>
      <p:cxnSp>
        <p:nvCxnSpPr>
          <p:cNvPr id="14" name="Connecteur en angle 13"/>
          <p:cNvCxnSpPr>
            <a:stCxn id="6" idx="2"/>
            <a:endCxn id="13" idx="1"/>
          </p:cNvCxnSpPr>
          <p:nvPr/>
        </p:nvCxnSpPr>
        <p:spPr>
          <a:xfrm rot="16200000" flipH="1">
            <a:off x="3394140" y="1740933"/>
            <a:ext cx="1281336" cy="540240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04928" y="2996952"/>
            <a:ext cx="5400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On les appelle aussi: sciences exactes, naturelles ou pures.</a:t>
            </a:r>
          </a:p>
        </p:txBody>
      </p:sp>
      <p:cxnSp>
        <p:nvCxnSpPr>
          <p:cNvPr id="16" name="Connecteur en angle 15"/>
          <p:cNvCxnSpPr>
            <a:stCxn id="6" idx="2"/>
            <a:endCxn id="15" idx="1"/>
          </p:cNvCxnSpPr>
          <p:nvPr/>
        </p:nvCxnSpPr>
        <p:spPr>
          <a:xfrm rot="16200000" flipH="1">
            <a:off x="3013775" y="2121298"/>
            <a:ext cx="2042066" cy="540240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304928" y="4437112"/>
            <a:ext cx="5400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Discipline ayant </a:t>
            </a:r>
            <a:r>
              <a:rPr lang="fr-FR" sz="2400" dirty="0" smtClean="0"/>
              <a:t>l’être humain comme </a:t>
            </a:r>
            <a:r>
              <a:rPr lang="fr-FR" sz="2400" dirty="0"/>
              <a:t>objet d’étude</a:t>
            </a:r>
          </a:p>
        </p:txBody>
      </p:sp>
      <p:cxnSp>
        <p:nvCxnSpPr>
          <p:cNvPr id="18" name="Connecteur en angle 17"/>
          <p:cNvCxnSpPr>
            <a:stCxn id="8" idx="2"/>
            <a:endCxn id="17" idx="1"/>
          </p:cNvCxnSpPr>
          <p:nvPr/>
        </p:nvCxnSpPr>
        <p:spPr>
          <a:xfrm rot="16200000" flipH="1">
            <a:off x="3725356" y="4273039"/>
            <a:ext cx="476110" cy="683033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318734" y="5340861"/>
            <a:ext cx="5400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Ex: Sociologie</a:t>
            </a:r>
            <a:r>
              <a:rPr lang="fr-FR" sz="2400" dirty="0"/>
              <a:t>, psychologie, pédagogie</a:t>
            </a:r>
            <a:r>
              <a:rPr lang="fr-FR" sz="2400" dirty="0" smtClean="0"/>
              <a:t>,…</a:t>
            </a:r>
            <a:endParaRPr lang="fr-FR" sz="2400" dirty="0"/>
          </a:p>
        </p:txBody>
      </p:sp>
      <p:cxnSp>
        <p:nvCxnSpPr>
          <p:cNvPr id="20" name="Connecteur en angle 19"/>
          <p:cNvCxnSpPr>
            <a:stCxn id="8" idx="2"/>
            <a:endCxn id="19" idx="1"/>
          </p:cNvCxnSpPr>
          <p:nvPr/>
        </p:nvCxnSpPr>
        <p:spPr>
          <a:xfrm rot="16200000" flipH="1">
            <a:off x="3372718" y="4625677"/>
            <a:ext cx="1195193" cy="696839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 flipH="1">
            <a:off x="5817096" y="260648"/>
            <a:ext cx="385201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 smtClean="0"/>
              <a:t>L’étude par l’expérimentation</a:t>
            </a:r>
            <a:endParaRPr lang="fr-FR" sz="2400" dirty="0"/>
          </a:p>
        </p:txBody>
      </p:sp>
      <p:cxnSp>
        <p:nvCxnSpPr>
          <p:cNvPr id="35" name="Connecteur en angle 34"/>
          <p:cNvCxnSpPr>
            <a:stCxn id="6" idx="3"/>
            <a:endCxn id="34" idx="2"/>
          </p:cNvCxnSpPr>
          <p:nvPr/>
        </p:nvCxnSpPr>
        <p:spPr>
          <a:xfrm flipV="1">
            <a:off x="5384688" y="722313"/>
            <a:ext cx="2358416" cy="417240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 flipH="1">
            <a:off x="4304928" y="5917613"/>
            <a:ext cx="5400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L’étude par </a:t>
            </a:r>
            <a:r>
              <a:rPr lang="fr-FR" sz="2400" dirty="0" smtClean="0"/>
              <a:t>la méthode d’enquête et la méthode historique</a:t>
            </a:r>
            <a:endParaRPr lang="fr-FR" sz="2400" dirty="0"/>
          </a:p>
        </p:txBody>
      </p:sp>
      <p:cxnSp>
        <p:nvCxnSpPr>
          <p:cNvPr id="40" name="Connecteur en angle 39"/>
          <p:cNvCxnSpPr>
            <a:stCxn id="8" idx="2"/>
            <a:endCxn id="39" idx="3"/>
          </p:cNvCxnSpPr>
          <p:nvPr/>
        </p:nvCxnSpPr>
        <p:spPr>
          <a:xfrm rot="16200000" flipH="1">
            <a:off x="2985106" y="5013289"/>
            <a:ext cx="1956611" cy="683033"/>
          </a:xfrm>
          <a:prstGeom prst="bentConnector2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456792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334</Words>
  <Application>Microsoft Office PowerPoint</Application>
  <PresentationFormat>Format A4 (210 x 297 mm)</PresentationFormat>
  <Paragraphs>47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BETHARFOUCHE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bureau</cp:lastModifiedBy>
  <cp:revision>98</cp:revision>
  <cp:lastPrinted>2018-01-10T18:52:38Z</cp:lastPrinted>
  <dcterms:created xsi:type="dcterms:W3CDTF">2017-12-23T06:53:51Z</dcterms:created>
  <dcterms:modified xsi:type="dcterms:W3CDTF">2020-01-20T07:25:34Z</dcterms:modified>
</cp:coreProperties>
</file>