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09" r:id="rId1"/>
  </p:sldMasterIdLst>
  <p:notesMasterIdLst>
    <p:notesMasterId r:id="rId33"/>
  </p:notesMasterIdLst>
  <p:sldIdLst>
    <p:sldId id="329" r:id="rId2"/>
    <p:sldId id="257" r:id="rId3"/>
    <p:sldId id="260" r:id="rId4"/>
    <p:sldId id="305" r:id="rId5"/>
    <p:sldId id="275" r:id="rId6"/>
    <p:sldId id="306" r:id="rId7"/>
    <p:sldId id="307" r:id="rId8"/>
    <p:sldId id="310" r:id="rId9"/>
    <p:sldId id="311" r:id="rId10"/>
    <p:sldId id="309" r:id="rId11"/>
    <p:sldId id="285" r:id="rId12"/>
    <p:sldId id="280" r:id="rId13"/>
    <p:sldId id="28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7" r:id="rId29"/>
    <p:sldId id="274" r:id="rId30"/>
    <p:sldId id="299" r:id="rId31"/>
    <p:sldId id="263" r:id="rId32"/>
  </p:sldIdLst>
  <p:sldSz cx="9144000" cy="6858000" type="screen4x3"/>
  <p:notesSz cx="6858000" cy="9144000"/>
  <p:custShowLst>
    <p:custShow name="Diaporama personnalisé 1" id="0">
      <p:sldLst>
        <p:sld r:id="rId3"/>
        <p:sld r:id="rId5"/>
        <p:sld r:id="rId4"/>
        <p:sld r:id="rId6"/>
        <p:sld r:id="rId7"/>
        <p:sld r:id="rId8"/>
        <p:sld r:id="rId9"/>
        <p:sld r:id="rId10"/>
        <p:sld r:id="rId11"/>
        <p:sld r:id="rId12"/>
        <p:sld r:id="rId13"/>
      </p:sldLst>
    </p:custShow>
    <p:custShow name="Diaporama personnalisé 2" id="1">
      <p:sldLst>
        <p:sld r:id="rId3"/>
      </p:sldLst>
    </p:custShow>
    <p:custShow name="Diaporama personnalisé 3" id="2">
      <p:sldLst>
        <p:sld r:id="rId4"/>
      </p:sldLst>
    </p:custShow>
    <p:custShow name="Diaporama personnalisé 4" id="3">
      <p:sldLst>
        <p:sld r:id="rId5"/>
      </p:sldLst>
    </p:custShow>
    <p:custShow name="Diaporama personnalisé 5" id="4">
      <p:sldLst>
        <p:sld r:id="rId6"/>
      </p:sldLst>
    </p:custShow>
    <p:custShow name="Diaporama personnalisé 6" id="5">
      <p:sldLst>
        <p:sld r:id="rId7"/>
      </p:sldLst>
    </p:custShow>
    <p:custShow name="Diaporama personnalisé 7" id="6">
      <p:sldLst>
        <p:sld r:id="rId8"/>
      </p:sldLst>
    </p:custShow>
    <p:custShow name="Diaporama personnalisé 8" id="7">
      <p:sldLst>
        <p:sld r:id="rId12"/>
      </p:sldLst>
    </p:custShow>
    <p:custShow name="Diaporama personnalisé 9" id="8">
      <p:sldLst>
        <p:sld r:id="rId12"/>
      </p:sldLst>
    </p:custShow>
  </p:custShowLst>
  <p:defaultTextStyle>
    <a:defPPr>
      <a:defRPr lang="ar-S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0"/>
    <p:penClr>
      <a:srgbClr val="FF0000"/>
    </p:penClr>
  </p:showPr>
  <p:clrMru>
    <a:srgbClr val="00FF00"/>
    <a:srgbClr val="33CC33"/>
    <a:srgbClr val="FF66FF"/>
    <a:srgbClr val="A82214"/>
    <a:srgbClr val="AD290F"/>
    <a:srgbClr val="9FAA12"/>
    <a:srgbClr val="969923"/>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95" autoAdjust="0"/>
    <p:restoredTop sz="94757" autoAdjust="0"/>
  </p:normalViewPr>
  <p:slideViewPr>
    <p:cSldViewPr>
      <p:cViewPr>
        <p:scale>
          <a:sx n="89" d="100"/>
          <a:sy n="89" d="100"/>
        </p:scale>
        <p:origin x="-846" y="-72"/>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fr-FR"/>
          </a:p>
        </p:txBody>
      </p:sp>
      <p:sp>
        <p:nvSpPr>
          <p:cNvPr id="4198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fr-FR"/>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4199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endParaRPr lang="fr-FR"/>
          </a:p>
        </p:txBody>
      </p:sp>
      <p:sp>
        <p:nvSpPr>
          <p:cNvPr id="4199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FB96B8DA-99DC-449F-BBE4-2157F3C11D36}" type="slidenum">
              <a:rPr lang="en-US"/>
              <a:pPr>
                <a:defRPr/>
              </a:pPr>
              <a:t>‹N°›</a:t>
            </a:fld>
            <a:endParaRPr lang="fr-FR"/>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7E68EFC-5546-4346-999D-6A49FFF68331}" type="slidenum">
              <a:rPr lang="ar-SA" smtClean="0"/>
              <a:pPr/>
              <a:t>2</a:t>
            </a:fld>
            <a:endParaRPr lang="fr-FR"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3FFEFD5-437F-40AA-B32D-AC9ACB6EF7AD}" type="slidenum">
              <a:rPr lang="ar-SA" smtClean="0"/>
              <a:pPr/>
              <a:t>3</a:t>
            </a:fld>
            <a:endParaRPr lang="fr-FR"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768F048-E955-45FB-BA0F-FDF3B6E26590}" type="slidenum">
              <a:rPr lang="ar-SA" smtClean="0"/>
              <a:pPr/>
              <a:t>4</a:t>
            </a:fld>
            <a:endParaRPr lang="fr-FR"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صر نائب لصورة الشريحة 1"/>
          <p:cNvSpPr>
            <a:spLocks noGrp="1" noRot="1" noChangeAspect="1" noTextEdit="1"/>
          </p:cNvSpPr>
          <p:nvPr>
            <p:ph type="sldImg"/>
          </p:nvPr>
        </p:nvSpPr>
        <p:spPr>
          <a:ln/>
        </p:spPr>
      </p:sp>
      <p:sp>
        <p:nvSpPr>
          <p:cNvPr id="64515" name="عنصر نائب للملاحظات 2"/>
          <p:cNvSpPr>
            <a:spLocks noGrp="1"/>
          </p:cNvSpPr>
          <p:nvPr>
            <p:ph type="body" idx="1"/>
          </p:nvPr>
        </p:nvSpPr>
        <p:spPr>
          <a:noFill/>
          <a:ln/>
        </p:spPr>
        <p:txBody>
          <a:bodyPr/>
          <a:lstStyle/>
          <a:p>
            <a:endParaRPr lang="fr-FR" smtClean="0"/>
          </a:p>
        </p:txBody>
      </p:sp>
      <p:sp>
        <p:nvSpPr>
          <p:cNvPr id="64516" name="عنصر نائب لرقم الشريحة 3"/>
          <p:cNvSpPr>
            <a:spLocks noGrp="1"/>
          </p:cNvSpPr>
          <p:nvPr>
            <p:ph type="sldNum" sz="quarter" idx="5"/>
          </p:nvPr>
        </p:nvSpPr>
        <p:spPr>
          <a:noFill/>
        </p:spPr>
        <p:txBody>
          <a:bodyPr/>
          <a:lstStyle/>
          <a:p>
            <a:fld id="{205FB56B-9A0C-4F07-BEF1-3A8520DE1279}" type="slidenum">
              <a:rPr lang="en-US" smtClean="0"/>
              <a:pPr/>
              <a:t>5</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عنصر نائب لصورة الشريحة 1"/>
          <p:cNvSpPr>
            <a:spLocks noGrp="1" noRot="1" noChangeAspect="1" noTextEdit="1"/>
          </p:cNvSpPr>
          <p:nvPr>
            <p:ph type="sldImg"/>
          </p:nvPr>
        </p:nvSpPr>
        <p:spPr>
          <a:ln/>
        </p:spPr>
      </p:sp>
      <p:sp>
        <p:nvSpPr>
          <p:cNvPr id="65539" name="عنصر نائب للملاحظات 2"/>
          <p:cNvSpPr>
            <a:spLocks noGrp="1"/>
          </p:cNvSpPr>
          <p:nvPr>
            <p:ph type="body" idx="1"/>
          </p:nvPr>
        </p:nvSpPr>
        <p:spPr>
          <a:noFill/>
          <a:ln/>
        </p:spPr>
        <p:txBody>
          <a:bodyPr/>
          <a:lstStyle/>
          <a:p>
            <a:endParaRPr lang="fr-FR" smtClean="0"/>
          </a:p>
        </p:txBody>
      </p:sp>
      <p:sp>
        <p:nvSpPr>
          <p:cNvPr id="65540" name="عنصر نائب لرقم الشريحة 3"/>
          <p:cNvSpPr>
            <a:spLocks noGrp="1"/>
          </p:cNvSpPr>
          <p:nvPr>
            <p:ph type="sldNum" sz="quarter" idx="5"/>
          </p:nvPr>
        </p:nvSpPr>
        <p:spPr>
          <a:noFill/>
        </p:spPr>
        <p:txBody>
          <a:bodyPr/>
          <a:lstStyle/>
          <a:p>
            <a:fld id="{E2B83235-F458-4E9F-BB5E-D6E121DC03D7}" type="slidenum">
              <a:rPr lang="en-US" smtClean="0"/>
              <a:pPr/>
              <a:t>6</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عنصر نائب لصورة الشريحة 1"/>
          <p:cNvSpPr>
            <a:spLocks noGrp="1" noRot="1" noChangeAspect="1" noTextEdit="1"/>
          </p:cNvSpPr>
          <p:nvPr>
            <p:ph type="sldImg"/>
          </p:nvPr>
        </p:nvSpPr>
        <p:spPr>
          <a:ln/>
        </p:spPr>
      </p:sp>
      <p:sp>
        <p:nvSpPr>
          <p:cNvPr id="66563" name="عنصر نائب للملاحظات 2"/>
          <p:cNvSpPr>
            <a:spLocks noGrp="1"/>
          </p:cNvSpPr>
          <p:nvPr>
            <p:ph type="body" idx="1"/>
          </p:nvPr>
        </p:nvSpPr>
        <p:spPr>
          <a:noFill/>
          <a:ln/>
        </p:spPr>
        <p:txBody>
          <a:bodyPr/>
          <a:lstStyle/>
          <a:p>
            <a:endParaRPr lang="fr-FR" smtClean="0"/>
          </a:p>
        </p:txBody>
      </p:sp>
      <p:sp>
        <p:nvSpPr>
          <p:cNvPr id="66564" name="عنصر نائب لرقم الشريحة 3"/>
          <p:cNvSpPr>
            <a:spLocks noGrp="1"/>
          </p:cNvSpPr>
          <p:nvPr>
            <p:ph type="sldNum" sz="quarter" idx="5"/>
          </p:nvPr>
        </p:nvSpPr>
        <p:spPr>
          <a:noFill/>
        </p:spPr>
        <p:txBody>
          <a:bodyPr/>
          <a:lstStyle/>
          <a:p>
            <a:fld id="{B22EA50C-EC6B-4B87-A2F7-F4EFF707BA5E}" type="slidenum">
              <a:rPr lang="en-US" smtClean="0"/>
              <a:pPr/>
              <a:t>12</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6C5D653-C390-4F2B-8403-692FE55F8824}" type="slidenum">
              <a:rPr lang="ar-SA" smtClean="0"/>
              <a:pPr/>
              <a:t>31</a:t>
            </a:fld>
            <a:endParaRPr lang="fr-FR"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pPr>
              <a:defRPr/>
            </a:pPr>
            <a:endParaRPr lang="en-US"/>
          </a:p>
        </p:txBody>
      </p:sp>
      <p:sp>
        <p:nvSpPr>
          <p:cNvPr id="19" name="Espace réservé du pied de page 18"/>
          <p:cNvSpPr>
            <a:spLocks noGrp="1"/>
          </p:cNvSpPr>
          <p:nvPr>
            <p:ph type="ftr" sz="quarter" idx="11"/>
          </p:nvPr>
        </p:nvSpPr>
        <p:spPr/>
        <p:txBody>
          <a:bodyPr/>
          <a:lstStyle/>
          <a:p>
            <a:pPr>
              <a:defRPr/>
            </a:pPr>
            <a:endParaRPr lang="fr-FR"/>
          </a:p>
        </p:txBody>
      </p:sp>
      <p:sp>
        <p:nvSpPr>
          <p:cNvPr id="27" name="Espace réservé du numéro de diapositive 26"/>
          <p:cNvSpPr>
            <a:spLocks noGrp="1"/>
          </p:cNvSpPr>
          <p:nvPr>
            <p:ph type="sldNum" sz="quarter" idx="12"/>
          </p:nvPr>
        </p:nvSpPr>
        <p:spPr/>
        <p:txBody>
          <a:bodyPr/>
          <a:lstStyle/>
          <a:p>
            <a:pPr>
              <a:defRPr/>
            </a:pPr>
            <a:fld id="{ED597CDD-F144-4269-A6CF-67420AFFF97B}" type="slidenum">
              <a:rPr lang="en-US" smtClean="0"/>
              <a:pPr>
                <a:defRPr/>
              </a:pPr>
              <a:t>‹N°›</a:t>
            </a:fld>
            <a:endParaRPr lang="fr-FR"/>
          </a:p>
        </p:txBody>
      </p:sp>
    </p:spTree>
  </p:cSld>
  <p:clrMapOvr>
    <a:overrideClrMapping bg1="dk1" tx1="lt1" bg2="dk2" tx2="lt2" accent1="accent1" accent2="accent2" accent3="accent3" accent4="accent4" accent5="accent5" accent6="accent6" hlink="hlink" folHlink="folHlink"/>
  </p:clrMapOvr>
  <p:transition spd="slow">
    <p:wedge/>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030A959A-8094-454A-A724-4034DD55FAAC}" type="slidenum">
              <a:rPr lang="en-US" smtClean="0"/>
              <a:pPr>
                <a:defRPr/>
              </a:pPr>
              <a:t>‹N°›</a:t>
            </a:fld>
            <a:endParaRPr lang="fr-FR"/>
          </a:p>
        </p:txBody>
      </p:sp>
    </p:spTree>
  </p:cSld>
  <p:clrMapOvr>
    <a:masterClrMapping/>
  </p:clrMapOvr>
  <p:transition spd="slow">
    <p:wedge/>
    <p:sndAc>
      <p:stSnd>
        <p:snd r:embed="rId1" name="chimes.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40B081D2-A8D1-4040-B642-DFF0E30E4E59}" type="slidenum">
              <a:rPr lang="en-US" smtClean="0"/>
              <a:pPr>
                <a:defRPr/>
              </a:pPr>
              <a:t>‹N°›</a:t>
            </a:fld>
            <a:endParaRPr lang="fr-FR"/>
          </a:p>
        </p:txBody>
      </p:sp>
    </p:spTree>
  </p:cSld>
  <p:clrMapOvr>
    <a:masterClrMapping/>
  </p:clrMapOvr>
  <p:transition spd="slow">
    <p:wedge/>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CCCE43E9-834E-4613-9860-1FD0BEFA1F97}" type="slidenum">
              <a:rPr lang="en-US" smtClean="0"/>
              <a:pPr>
                <a:defRPr/>
              </a:pPr>
              <a:t>‹N°›</a:t>
            </a:fld>
            <a:endParaRPr lang="fr-FR"/>
          </a:p>
        </p:txBody>
      </p:sp>
    </p:spTree>
  </p:cSld>
  <p:clrMapOvr>
    <a:masterClrMapping/>
  </p:clrMapOvr>
  <p:transition spd="slow">
    <p:wedge/>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01EF379-C284-491C-8C52-F2D7A04387FD}" type="slidenum">
              <a:rPr lang="en-US" smtClean="0"/>
              <a:pPr>
                <a:defRPr/>
              </a:pPr>
              <a:t>‹N°›</a:t>
            </a:fld>
            <a:endParaRPr lang="fr-FR"/>
          </a:p>
        </p:txBody>
      </p:sp>
    </p:spTree>
  </p:cSld>
  <p:clrMapOvr>
    <a:overrideClrMapping bg1="dk1" tx1="lt1" bg2="dk2" tx2="lt2" accent1="accent1" accent2="accent2" accent3="accent3" accent4="accent4" accent5="accent5" accent6="accent6" hlink="hlink" folHlink="folHlink"/>
  </p:clrMapOvr>
  <p:transition spd="slow">
    <p:wedge/>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en-US"/>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CC9FB34F-001A-4049-A3A1-891C14F791A0}" type="slidenum">
              <a:rPr lang="en-US" smtClean="0"/>
              <a:pPr>
                <a:defRPr/>
              </a:pPr>
              <a:t>‹N°›</a:t>
            </a:fld>
            <a:endParaRPr lang="fr-FR"/>
          </a:p>
        </p:txBody>
      </p:sp>
    </p:spTree>
  </p:cSld>
  <p:clrMapOvr>
    <a:masterClrMapping/>
  </p:clrMapOvr>
  <p:transition spd="slow">
    <p:wedge/>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a:defRPr/>
            </a:pPr>
            <a:endParaRPr lang="en-US"/>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17DE24A8-9E2E-41B8-96F0-99E091100FD4}" type="slidenum">
              <a:rPr lang="en-US" smtClean="0"/>
              <a:pPr>
                <a:defRPr/>
              </a:pPr>
              <a:t>‹N°›</a:t>
            </a:fld>
            <a:endParaRPr lang="fr-FR"/>
          </a:p>
        </p:txBody>
      </p:sp>
    </p:spTree>
  </p:cSld>
  <p:clrMapOvr>
    <a:masterClrMapping/>
  </p:clrMapOvr>
  <p:transition spd="slow">
    <p:wedge/>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endParaRPr lang="en-US"/>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5FE7200F-36BF-4272-941F-B228CBDD6F39}" type="slidenum">
              <a:rPr lang="en-US" smtClean="0"/>
              <a:pPr>
                <a:defRPr/>
              </a:pPr>
              <a:t>‹N°›</a:t>
            </a:fld>
            <a:endParaRPr lang="fr-FR"/>
          </a:p>
        </p:txBody>
      </p:sp>
    </p:spTree>
  </p:cSld>
  <p:clrMapOvr>
    <a:masterClrMapping/>
  </p:clrMapOvr>
  <p:transition spd="slow">
    <p:wedge/>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en-US"/>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93F0EE43-53C6-47B9-975F-3548537EA4C1}" type="slidenum">
              <a:rPr lang="en-US" smtClean="0"/>
              <a:pPr>
                <a:defRPr/>
              </a:pPr>
              <a:t>‹N°›</a:t>
            </a:fld>
            <a:endParaRPr lang="fr-FR"/>
          </a:p>
        </p:txBody>
      </p:sp>
    </p:spTree>
  </p:cSld>
  <p:clrMapOvr>
    <a:masterClrMapping/>
  </p:clrMapOvr>
  <p:transition spd="slow">
    <p:wedge/>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en-US"/>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C3B4B437-F234-48F0-A505-83B24D1B4431}" type="slidenum">
              <a:rPr lang="en-US" smtClean="0"/>
              <a:pPr>
                <a:defRPr/>
              </a:pPr>
              <a:t>‹N°›</a:t>
            </a:fld>
            <a:endParaRPr lang="fr-FR"/>
          </a:p>
        </p:txBody>
      </p:sp>
    </p:spTree>
  </p:cSld>
  <p:clrMapOvr>
    <a:masterClrMapping/>
  </p:clrMapOvr>
  <p:transition spd="slow">
    <p:wedge/>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en-US"/>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pPr>
              <a:defRPr/>
            </a:pPr>
            <a:fld id="{F32C52F8-034A-4CC9-89B5-D36D18012329}" type="slidenum">
              <a:rPr lang="en-US" smtClean="0"/>
              <a:pPr>
                <a:defRPr/>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edge/>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B22C377-0248-44E1-B9C4-500E56A74090}" type="slidenum">
              <a:rPr lang="en-US" smtClean="0"/>
              <a:pPr>
                <a:defRPr/>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ransition spd="slow">
    <p:wedge/>
    <p:sndAc>
      <p:stSnd>
        <p:snd r:embed="rId1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animEffect transition="in" filter="fade">
                                      <p:cBhvr>
                                        <p:cTn id="19" dur="500"/>
                                        <p:tgtEl>
                                          <p:spTgt spid="30">
                                            <p:txEl>
                                              <p:pRg st="1" end="1"/>
                                            </p:txEl>
                                          </p:spTgt>
                                        </p:tgtEl>
                                      </p:cBhvr>
                                    </p:animEffect>
                                    <p:anim calcmode="lin" valueType="num">
                                      <p:cBhvr>
                                        <p:cTn id="20"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0">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0">
                                            <p:txEl>
                                              <p:pRg st="2" end="2"/>
                                            </p:txEl>
                                          </p:spTgt>
                                        </p:tgtEl>
                                        <p:attrNameLst>
                                          <p:attrName>style.visibility</p:attrName>
                                        </p:attrNameLst>
                                      </p:cBhvr>
                                      <p:to>
                                        <p:strVal val="visible"/>
                                      </p:to>
                                    </p:set>
                                    <p:animEffect transition="in" filter="fade">
                                      <p:cBhvr>
                                        <p:cTn id="24" dur="500"/>
                                        <p:tgtEl>
                                          <p:spTgt spid="30">
                                            <p:txEl>
                                              <p:pRg st="2" end="2"/>
                                            </p:txEl>
                                          </p:spTgt>
                                        </p:tgtEl>
                                      </p:cBhvr>
                                    </p:animEffect>
                                    <p:anim calcmode="lin" valueType="num">
                                      <p:cBhvr>
                                        <p:cTn id="25"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0">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0">
                                            <p:txEl>
                                              <p:pRg st="3" end="3"/>
                                            </p:txEl>
                                          </p:spTgt>
                                        </p:tgtEl>
                                        <p:attrNameLst>
                                          <p:attrName>style.visibility</p:attrName>
                                        </p:attrNameLst>
                                      </p:cBhvr>
                                      <p:to>
                                        <p:strVal val="visible"/>
                                      </p:to>
                                    </p:set>
                                    <p:animEffect transition="in" filter="fade">
                                      <p:cBhvr>
                                        <p:cTn id="29" dur="500"/>
                                        <p:tgtEl>
                                          <p:spTgt spid="30">
                                            <p:txEl>
                                              <p:pRg st="3" end="3"/>
                                            </p:txEl>
                                          </p:spTgt>
                                        </p:tgtEl>
                                      </p:cBhvr>
                                    </p:animEffect>
                                    <p:anim calcmode="lin" valueType="num">
                                      <p:cBhvr>
                                        <p:cTn id="30"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0">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0">
                                            <p:txEl>
                                              <p:pRg st="4" end="4"/>
                                            </p:txEl>
                                          </p:spTgt>
                                        </p:tgtEl>
                                        <p:attrNameLst>
                                          <p:attrName>style.visibility</p:attrName>
                                        </p:attrNameLst>
                                      </p:cBhvr>
                                      <p:to>
                                        <p:strVal val="visible"/>
                                      </p:to>
                                    </p:set>
                                    <p:animEffect transition="in" filter="fade">
                                      <p:cBhvr>
                                        <p:cTn id="34" dur="500"/>
                                        <p:tgtEl>
                                          <p:spTgt spid="30">
                                            <p:txEl>
                                              <p:pRg st="4" end="4"/>
                                            </p:txEl>
                                          </p:spTgt>
                                        </p:tgtEl>
                                      </p:cBhvr>
                                    </p:animEffect>
                                    <p:anim calcmode="lin" valueType="num">
                                      <p:cBhvr>
                                        <p:cTn id="35"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0">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file:///C:\Users\BZ%20BOOK\OneDrive\Desktop\mp3.mp3" TargetMode="External"/><Relationship Id="rId7" Type="http://schemas.openxmlformats.org/officeDocument/2006/relationships/image" Target="../media/image3.png"/><Relationship Id="rId2" Type="http://schemas.openxmlformats.org/officeDocument/2006/relationships/audio" Target="../media/audio13.wav"/><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audio" Target="../media/audio1.wav"/><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4.wav"/><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BZ%20BOOK\Music\legal%20terminology%20with%20p285.wav" TargetMode="Externa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BZ%20BOOK\Music\legal%20terminology%20with%20p280.wav" TargetMode="Externa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audio" Target="../media/audio1.wav"/><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BZ%20BOOK\Music\legal%20terminology%20with%20p281.wav" TargetMode="External"/><Relationship Id="rId1" Type="http://schemas.openxmlformats.org/officeDocument/2006/relationships/tags" Target="../tags/tag12.xml"/><Relationship Id="rId5" Type="http://schemas.openxmlformats.org/officeDocument/2006/relationships/image" Target="../media/image15.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BZ%20BOOK\Music\legal%20terminology%20with%20p312.wav" TargetMode="Externa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C:\Users\BZ%20BOOK\Music\legal%20terminology%20with%20p313.wav"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4.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5.wav"/><Relationship Id="rId7" Type="http://schemas.openxmlformats.org/officeDocument/2006/relationships/image" Target="../media/image6.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audio" Target="../media/audio1.wav"/><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audio16.wav"/><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audio" Target="../media/audio1.wav"/><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7.wav"/><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audio" Target="../media/audio1.wav"/><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8.wav"/><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audio" Target="../media/audio1.wav"/><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0.wav"/><Relationship Id="rId7" Type="http://schemas.openxmlformats.org/officeDocument/2006/relationships/image" Target="../media/image11.png"/><Relationship Id="rId2" Type="http://schemas.openxmlformats.org/officeDocument/2006/relationships/audio" Target="../media/audio19.wav"/><Relationship Id="rId1" Type="http://schemas.openxmlformats.org/officeDocument/2006/relationships/tags" Target="../tags/tag6.xml"/><Relationship Id="rId6" Type="http://schemas.openxmlformats.org/officeDocument/2006/relationships/audio" Target="../media/audio1.wav"/><Relationship Id="rId5" Type="http://schemas.openxmlformats.org/officeDocument/2006/relationships/slideLayout" Target="../slideLayouts/slideLayout2.xml"/><Relationship Id="rId4" Type="http://schemas.openxmlformats.org/officeDocument/2006/relationships/audio" Target="../media/audio21.wav"/><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2.wav"/><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3.wav"/><Relationship Id="rId1" Type="http://schemas.openxmlformats.org/officeDocument/2006/relationships/tags" Target="../tags/tag8.xml"/><Relationship Id="rId5" Type="http://schemas.openxmlformats.org/officeDocument/2006/relationships/image" Target="../media/image15.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en-US" dirty="0" smtClean="0">
                <a:solidFill>
                  <a:srgbClr val="FFFF00"/>
                </a:solidFill>
                <a:latin typeface="Old English Text MT" pitchFamily="66" charset="0"/>
              </a:rPr>
              <a:t>Legal terminology</a:t>
            </a:r>
            <a:br>
              <a:rPr lang="en-US" dirty="0" smtClean="0">
                <a:solidFill>
                  <a:srgbClr val="FFFF00"/>
                </a:solidFill>
                <a:latin typeface="Old English Text MT" pitchFamily="66" charset="0"/>
              </a:rPr>
            </a:br>
            <a:r>
              <a:rPr lang="en-US" dirty="0" smtClean="0">
                <a:solidFill>
                  <a:srgbClr val="FFFF00"/>
                </a:solidFill>
                <a:latin typeface="Old English Text MT" pitchFamily="66" charset="0"/>
              </a:rPr>
              <a:t>for public law master students</a:t>
            </a:r>
            <a:endParaRPr lang="fr-FR" dirty="0"/>
          </a:p>
        </p:txBody>
      </p:sp>
      <p:sp>
        <p:nvSpPr>
          <p:cNvPr id="3" name="Sous-titre 2"/>
          <p:cNvSpPr>
            <a:spLocks noGrp="1"/>
          </p:cNvSpPr>
          <p:nvPr>
            <p:ph type="subTitle" idx="1"/>
          </p:nvPr>
        </p:nvSpPr>
        <p:spPr/>
        <p:txBody>
          <a:bodyPr/>
          <a:lstStyle/>
          <a:p>
            <a:pPr algn="l"/>
            <a:r>
              <a:rPr lang="en-US" dirty="0" smtClean="0">
                <a:latin typeface="Old English Text MT" pitchFamily="66" charset="0"/>
              </a:rPr>
              <a:t>Pr : Aissa Ismail Taibi</a:t>
            </a:r>
            <a:endParaRPr lang="fr-FR" dirty="0" smtClean="0">
              <a:latin typeface="Old English Text MT" pitchFamily="66" charset="0"/>
            </a:endParaRPr>
          </a:p>
          <a:p>
            <a:pPr algn="l"/>
            <a:endParaRPr lang="fr-FR" dirty="0"/>
          </a:p>
        </p:txBody>
      </p:sp>
      <p:sp>
        <p:nvSpPr>
          <p:cNvPr id="4" name="Espace réservé du numéro de diapositive 3"/>
          <p:cNvSpPr>
            <a:spLocks noGrp="1"/>
          </p:cNvSpPr>
          <p:nvPr>
            <p:ph type="sldNum" sz="quarter" idx="12"/>
          </p:nvPr>
        </p:nvSpPr>
        <p:spPr/>
        <p:txBody>
          <a:bodyPr/>
          <a:lstStyle/>
          <a:p>
            <a:pPr>
              <a:defRPr/>
            </a:pPr>
            <a:fld id="{ED597CDD-F144-4269-A6CF-67420AFFF97B}" type="slidenum">
              <a:rPr lang="en-US" smtClean="0"/>
              <a:pPr>
                <a:defRPr/>
              </a:pPr>
              <a:t>1</a:t>
            </a:fld>
            <a:endParaRPr lang="fr-FR"/>
          </a:p>
        </p:txBody>
      </p:sp>
      <p:pic>
        <p:nvPicPr>
          <p:cNvPr id="7" name="~PP2194.WAV">
            <a:hlinkClick r:id="" action="ppaction://media"/>
          </p:cNvPr>
          <p:cNvPicPr>
            <a:picLocks noRot="1" noChangeAspect="1"/>
          </p:cNvPicPr>
          <p:nvPr>
            <a:wavAudioFile r:embed="rId2" name="~PP2194.WAV"/>
          </p:nvPr>
        </p:nvPicPr>
        <p:blipFill>
          <a:blip r:embed="rId6" cstate="print"/>
          <a:stretch>
            <a:fillRect/>
          </a:stretch>
        </p:blipFill>
        <p:spPr>
          <a:xfrm>
            <a:off x="8696325" y="6410325"/>
            <a:ext cx="304800" cy="304800"/>
          </a:xfrm>
          <a:prstGeom prst="rect">
            <a:avLst/>
          </a:prstGeom>
        </p:spPr>
      </p:pic>
      <p:pic>
        <p:nvPicPr>
          <p:cNvPr id="8" name="mp3.mp3">
            <a:hlinkClick r:id="" action="ppaction://media"/>
          </p:cNvPr>
          <p:cNvPicPr>
            <a:picLocks noRot="1" noChangeAspect="1"/>
          </p:cNvPicPr>
          <p:nvPr>
            <a:audioFile r:link="rId3"/>
          </p:nvPr>
        </p:nvPicPr>
        <p:blipFill>
          <a:blip r:embed="rId7" cstate="print"/>
          <a:stretch>
            <a:fillRect/>
          </a:stretch>
        </p:blipFill>
        <p:spPr>
          <a:xfrm>
            <a:off x="4419600" y="3276600"/>
            <a:ext cx="304800" cy="304800"/>
          </a:xfrm>
          <a:prstGeom prst="rect">
            <a:avLst/>
          </a:prstGeom>
        </p:spPr>
      </p:pic>
    </p:spTree>
    <p:custDataLst>
      <p:tags r:id="rId1"/>
    </p:custDataLst>
  </p:cSld>
  <p:clrMapOvr>
    <a:masterClrMapping/>
  </p:clrMapOvr>
  <p:transition spd="slow" advClick="0" advTm="25000">
    <p:wedge/>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405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7"/>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solidFill>
                  <a:srgbClr val="FF0000"/>
                </a:solidFill>
              </a:rPr>
              <a:t>HIT AND RUN </a:t>
            </a:r>
            <a:endParaRPr lang="fr-FR" smtClean="0">
              <a:solidFill>
                <a:srgbClr val="FF0000"/>
              </a:solidFill>
            </a:endParaRPr>
          </a:p>
        </p:txBody>
      </p:sp>
      <p:sp>
        <p:nvSpPr>
          <p:cNvPr id="12291" name="Rectangle 3"/>
          <p:cNvSpPr>
            <a:spLocks noGrp="1" noChangeArrowheads="1"/>
          </p:cNvSpPr>
          <p:nvPr>
            <p:ph idx="1"/>
          </p:nvPr>
        </p:nvSpPr>
        <p:spPr/>
        <p:txBody>
          <a:bodyPr/>
          <a:lstStyle/>
          <a:p>
            <a:pPr algn="l"/>
            <a:r>
              <a:rPr lang="en-US" dirty="0" smtClean="0"/>
              <a:t>Crime in which the driver of a vehicle leaves the scene of an accident without identifying himself or herself.</a:t>
            </a:r>
            <a:endParaRPr lang="fr-FR" dirty="0" smtClean="0"/>
          </a:p>
          <a:p>
            <a:pPr algn="r"/>
            <a:r>
              <a:rPr lang="ar-SA" dirty="0" smtClean="0"/>
              <a:t>يصدم و </a:t>
            </a:r>
            <a:r>
              <a:rPr lang="ar-SA" dirty="0" err="1" smtClean="0"/>
              <a:t>يهرب </a:t>
            </a:r>
            <a:r>
              <a:rPr lang="ar-SA" dirty="0" smtClean="0"/>
              <a:t>: و هي تلك الجريمة التي م</a:t>
            </a:r>
            <a:r>
              <a:rPr lang="ar-DZ" dirty="0" smtClean="0"/>
              <a:t>ن</a:t>
            </a:r>
            <a:r>
              <a:rPr lang="ar-SA" dirty="0" smtClean="0"/>
              <a:t> خلالها يغادر سائق مركبة ساحة الحادث دون التعرف على هويته أو هويتها.</a:t>
            </a:r>
            <a:endParaRPr lang="fr-FR" dirty="0" smtClean="0"/>
          </a:p>
          <a:p>
            <a:endParaRPr lang="ar-SY" dirty="0" smtClean="0"/>
          </a:p>
        </p:txBody>
      </p:sp>
      <p:pic>
        <p:nvPicPr>
          <p:cNvPr id="5" name="~PP2095.WAV">
            <a:hlinkClick r:id="" action="ppaction://media"/>
          </p:cNvPr>
          <p:cNvPicPr>
            <a:picLocks noRot="1" noChangeAspect="1"/>
          </p:cNvPicPr>
          <p:nvPr>
            <a:wavAudioFile r:embed="rId2" name="~PP2095.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spd="slow" advClick="0" advTm="55000">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r-FR" b="1" smtClean="0">
                <a:solidFill>
                  <a:srgbClr val="FF0000"/>
                </a:solidFill>
              </a:rPr>
              <a:t>HICHMOTION</a:t>
            </a:r>
          </a:p>
        </p:txBody>
      </p:sp>
      <p:sp>
        <p:nvSpPr>
          <p:cNvPr id="13315" name="Rectangle 3"/>
          <p:cNvSpPr>
            <a:spLocks noGrp="1" noChangeArrowheads="1"/>
          </p:cNvSpPr>
          <p:nvPr>
            <p:ph idx="1"/>
          </p:nvPr>
        </p:nvSpPr>
        <p:spPr/>
        <p:txBody>
          <a:bodyPr/>
          <a:lstStyle/>
          <a:p>
            <a:pPr algn="l"/>
            <a:endParaRPr lang="en-US" sz="3600" smtClean="0"/>
          </a:p>
          <a:p>
            <a:r>
              <a:rPr lang="en-US" sz="3600" smtClean="0"/>
              <a:t>a request to exclude evidence</a:t>
            </a:r>
            <a:r>
              <a:rPr lang="ar-SA" sz="3600" smtClean="0"/>
              <a:t> </a:t>
            </a:r>
            <a:endParaRPr lang="en-US" sz="3600" smtClean="0"/>
          </a:p>
          <a:p>
            <a:endParaRPr lang="fr-FR" sz="3600" smtClean="0"/>
          </a:p>
          <a:p>
            <a:r>
              <a:rPr lang="ar-SA" sz="3600" smtClean="0"/>
              <a:t>طلب إيقاف أو منع ( الدليل)</a:t>
            </a:r>
            <a:r>
              <a:rPr lang="en-US" sz="3600" smtClean="0"/>
              <a:t>				</a:t>
            </a:r>
          </a:p>
          <a:p>
            <a:endParaRPr lang="fr-FR" sz="3600" smtClean="0"/>
          </a:p>
        </p:txBody>
      </p:sp>
      <p:pic>
        <p:nvPicPr>
          <p:cNvPr id="4" name="legal terminology with p285.wav">
            <a:hlinkClick r:id="" action="ppaction://media"/>
          </p:cNvPr>
          <p:cNvPicPr>
            <a:picLocks noRot="1" noChangeAspect="1"/>
          </p:cNvPicPr>
          <p:nvPr>
            <a:audioFile r:link="rId2"/>
          </p:nvPr>
        </p:nvPicPr>
        <p:blipFill>
          <a:blip r:embed="rId5" cstate="print"/>
          <a:srcRect/>
          <a:stretch>
            <a:fillRect/>
          </a:stretch>
        </p:blipFill>
        <p:spPr bwMode="auto">
          <a:xfrm>
            <a:off x="8610600" y="6324600"/>
            <a:ext cx="304800" cy="304800"/>
          </a:xfrm>
          <a:prstGeom prst="rect">
            <a:avLst/>
          </a:prstGeom>
          <a:noFill/>
          <a:ln w="9525">
            <a:noFill/>
            <a:miter lim="800000"/>
            <a:headEnd/>
            <a:tailEnd/>
          </a:ln>
        </p:spPr>
      </p:pic>
    </p:spTree>
    <p:custDataLst>
      <p:tags r:id="rId1"/>
    </p:custDataLst>
  </p:cSld>
  <p:clrMapOvr>
    <a:masterClrMapping/>
  </p:clrMapOvr>
  <p:transition spd="slow" advClick="0" advTm="21000">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smtClean="0">
                <a:solidFill>
                  <a:srgbClr val="FF3300"/>
                </a:solidFill>
              </a:rPr>
              <a:t>HOLDING CELL</a:t>
            </a:r>
            <a:r>
              <a:rPr lang="ar-SA" b="1" smtClean="0">
                <a:solidFill>
                  <a:srgbClr val="FF3300"/>
                </a:solidFill>
              </a:rPr>
              <a:t> </a:t>
            </a:r>
            <a:endParaRPr lang="fr-FR" sz="2400" b="1" smtClean="0">
              <a:solidFill>
                <a:srgbClr val="FF3300"/>
              </a:solidFill>
            </a:endParaRPr>
          </a:p>
        </p:txBody>
      </p:sp>
      <p:sp>
        <p:nvSpPr>
          <p:cNvPr id="14339" name="Rectangle 3"/>
          <p:cNvSpPr>
            <a:spLocks noGrp="1" noChangeArrowheads="1"/>
          </p:cNvSpPr>
          <p:nvPr>
            <p:ph idx="1"/>
          </p:nvPr>
        </p:nvSpPr>
        <p:spPr>
          <a:xfrm>
            <a:off x="457200" y="1676400"/>
            <a:ext cx="8229600" cy="4876800"/>
          </a:xfrm>
        </p:spPr>
        <p:txBody>
          <a:bodyPr/>
          <a:lstStyle/>
          <a:p>
            <a:pPr algn="l">
              <a:defRPr/>
            </a:pPr>
            <a:r>
              <a:rPr lang="en-US" dirty="0" smtClean="0"/>
              <a:t>CELL  A temporary location that is meant to secure the accused while waiting for trial to begin or continue.</a:t>
            </a:r>
            <a:endParaRPr lang="fr-FR" dirty="0" smtClean="0"/>
          </a:p>
          <a:p>
            <a:pPr>
              <a:defRPr/>
            </a:pPr>
            <a:endParaRPr lang="en-US" sz="2000" b="1" dirty="0" smtClean="0"/>
          </a:p>
          <a:p>
            <a:pPr lvl="6" algn="just" rtl="0">
              <a:defRPr/>
            </a:pPr>
            <a:r>
              <a:rPr lang="ar-SA" sz="3200" dirty="0" smtClean="0">
                <a:ea typeface="+mn-ea"/>
              </a:rPr>
              <a:t>حجرة الحجز: موقع مؤقت بهدف تامين المتهم أثناء الانتظار لمحاولة البدا أو الاستمرار.</a:t>
            </a:r>
            <a:endParaRPr lang="fr-FR" sz="3200" dirty="0" smtClean="0">
              <a:ea typeface="+mn-ea"/>
            </a:endParaRPr>
          </a:p>
          <a:p>
            <a:pPr>
              <a:defRPr/>
            </a:pPr>
            <a:r>
              <a:rPr lang="ar-DZ" sz="2000" b="1" dirty="0" smtClean="0"/>
              <a:t> </a:t>
            </a:r>
            <a:endParaRPr lang="fr-FR" sz="2000" dirty="0" smtClean="0"/>
          </a:p>
        </p:txBody>
      </p:sp>
      <p:pic>
        <p:nvPicPr>
          <p:cNvPr id="5" name="legal terminology with p280.wav">
            <a:hlinkClick r:id="" action="ppaction://media"/>
          </p:cNvPr>
          <p:cNvPicPr>
            <a:picLocks noRot="1" noChangeAspect="1"/>
          </p:cNvPicPr>
          <p:nvPr>
            <a:audioFile r:link="rId2"/>
          </p:nvPr>
        </p:nvPicPr>
        <p:blipFill>
          <a:blip r:embed="rId6" cstate="print"/>
          <a:srcRect/>
          <a:stretch>
            <a:fillRect/>
          </a:stretch>
        </p:blipFill>
        <p:spPr bwMode="auto">
          <a:xfrm>
            <a:off x="8610600" y="6324600"/>
            <a:ext cx="304800" cy="304800"/>
          </a:xfrm>
          <a:prstGeom prst="rect">
            <a:avLst/>
          </a:prstGeom>
          <a:noFill/>
          <a:ln w="9525">
            <a:noFill/>
            <a:miter lim="800000"/>
            <a:headEnd/>
            <a:tailEnd/>
          </a:ln>
        </p:spPr>
      </p:pic>
    </p:spTree>
    <p:custDataLst>
      <p:tags r:id="rId1"/>
    </p:custDataLst>
  </p:cSld>
  <p:clrMapOvr>
    <a:masterClrMapping/>
  </p:clrMapOvr>
  <p:transition spd="slow" advTm="34501">
    <p:wedge/>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4000" b="1" smtClean="0">
                <a:solidFill>
                  <a:srgbClr val="FF0000"/>
                </a:solidFill>
              </a:rPr>
              <a:t>The five most used legal terms in English</a:t>
            </a:r>
          </a:p>
        </p:txBody>
      </p:sp>
      <p:sp>
        <p:nvSpPr>
          <p:cNvPr id="15363" name="Rectangle 3"/>
          <p:cNvSpPr>
            <a:spLocks noGrp="1" noChangeArrowheads="1"/>
          </p:cNvSpPr>
          <p:nvPr>
            <p:ph idx="1"/>
          </p:nvPr>
        </p:nvSpPr>
        <p:spPr>
          <a:xfrm>
            <a:off x="457200" y="1676400"/>
            <a:ext cx="8229600" cy="4114800"/>
          </a:xfrm>
        </p:spPr>
        <p:txBody>
          <a:bodyPr/>
          <a:lstStyle/>
          <a:p>
            <a:pPr algn="just" rtl="0"/>
            <a:r>
              <a:rPr lang="en-US" smtClean="0"/>
              <a:t>The English legal system is a common law system mainly based on decisions from previous cases. This means that it is different from that of many other countries, which are based on specific legal codes. However, English is increasingly the language of international law and contracts, just as it is of business.</a:t>
            </a:r>
            <a:r>
              <a:rPr lang="fr-FR" sz="1800" b="1" smtClean="0"/>
              <a:t> </a:t>
            </a:r>
          </a:p>
        </p:txBody>
      </p:sp>
      <p:pic>
        <p:nvPicPr>
          <p:cNvPr id="4" name="legal terminology with p281.wav">
            <a:hlinkClick r:id="" action="ppaction://media"/>
          </p:cNvPr>
          <p:cNvPicPr>
            <a:picLocks noRot="1" noChangeAspect="1"/>
          </p:cNvPicPr>
          <p:nvPr>
            <a:audioFile r:link="rId2"/>
          </p:nvPr>
        </p:nvPicPr>
        <p:blipFill>
          <a:blip r:embed="rId5" cstate="print"/>
          <a:srcRect/>
          <a:stretch>
            <a:fillRect/>
          </a:stretch>
        </p:blipFill>
        <p:spPr bwMode="auto">
          <a:xfrm>
            <a:off x="8610600" y="6324600"/>
            <a:ext cx="304800" cy="304800"/>
          </a:xfrm>
          <a:prstGeom prst="rect">
            <a:avLst/>
          </a:prstGeom>
          <a:noFill/>
          <a:ln w="9525">
            <a:noFill/>
            <a:miter lim="800000"/>
            <a:headEnd/>
            <a:tailEnd/>
          </a:ln>
        </p:spPr>
      </p:pic>
    </p:spTree>
    <p:custDataLst>
      <p:tags r:id="rId1"/>
    </p:custDataLst>
  </p:cSld>
  <p:clrMapOvr>
    <a:masterClrMapping/>
  </p:clrMapOvr>
  <p:transition spd="slow" advTm="99330">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p:txBody>
          <a:bodyPr/>
          <a:lstStyle/>
          <a:p>
            <a:pPr algn="ctr"/>
            <a:r>
              <a:rPr lang="en-US" sz="4000" b="1" smtClean="0">
                <a:solidFill>
                  <a:srgbClr val="FF0000"/>
                </a:solidFill>
              </a:rPr>
              <a:t>Introduction</a:t>
            </a:r>
            <a:endParaRPr lang="fr-FR" sz="4000" b="1" smtClean="0">
              <a:solidFill>
                <a:srgbClr val="FF0000"/>
              </a:solidFill>
            </a:endParaRPr>
          </a:p>
        </p:txBody>
      </p:sp>
      <p:sp>
        <p:nvSpPr>
          <p:cNvPr id="16387" name="عنصر نائب للمحتوى 2"/>
          <p:cNvSpPr>
            <a:spLocks noGrp="1"/>
          </p:cNvSpPr>
          <p:nvPr>
            <p:ph idx="1"/>
          </p:nvPr>
        </p:nvSpPr>
        <p:spPr>
          <a:xfrm>
            <a:off x="304800" y="1905000"/>
            <a:ext cx="8229600" cy="3886200"/>
          </a:xfrm>
        </p:spPr>
        <p:txBody>
          <a:bodyPr/>
          <a:lstStyle/>
          <a:p>
            <a:pPr algn="just" rtl="0"/>
            <a:r>
              <a:rPr lang="en-US" smtClean="0"/>
              <a:t>This is why students of many nationalities attend the Legal English 20-30 course.</a:t>
            </a:r>
          </a:p>
          <a:p>
            <a:pPr algn="just" rtl="0"/>
            <a:r>
              <a:rPr lang="en-US" smtClean="0"/>
              <a:t>Legal English can frighten people, including many native speakers. They think it is too difficult and complicated. But common legal terms are widely used in every day English, in business and the newspapers. </a:t>
            </a:r>
          </a:p>
          <a:p>
            <a:pPr algn="l"/>
            <a:endParaRPr lang="fr-FR" smtClean="0"/>
          </a:p>
        </p:txBody>
      </p:sp>
      <p:sp>
        <p:nvSpPr>
          <p:cNvPr id="16388" name="عنصر نائب لرقم الشريحة 3"/>
          <p:cNvSpPr>
            <a:spLocks noGrp="1"/>
          </p:cNvSpPr>
          <p:nvPr>
            <p:ph type="sldNum" sz="quarter" idx="12"/>
          </p:nvPr>
        </p:nvSpPr>
        <p:spPr>
          <a:noFill/>
        </p:spPr>
        <p:txBody>
          <a:bodyPr>
            <a:normAutofit/>
          </a:bodyPr>
          <a:lstStyle/>
          <a:p>
            <a:fld id="{4C32F2E9-893C-4BA0-BFD2-3E60A14BA191}" type="slidenum">
              <a:rPr lang="en-US" smtClean="0"/>
              <a:pPr/>
              <a:t>14</a:t>
            </a:fld>
            <a:endParaRPr lang="fr-FR" smtClean="0"/>
          </a:p>
        </p:txBody>
      </p:sp>
      <p:pic>
        <p:nvPicPr>
          <p:cNvPr id="5" name="legal terminology with p312.wav">
            <a:hlinkClick r:id="" action="ppaction://media"/>
          </p:cNvPr>
          <p:cNvPicPr>
            <a:picLocks noRot="1" noChangeAspect="1"/>
          </p:cNvPicPr>
          <p:nvPr>
            <a:audioFile r:link="rId2"/>
          </p:nvPr>
        </p:nvPicPr>
        <p:blipFill>
          <a:blip r:embed="rId5" cstate="print"/>
          <a:srcRect/>
          <a:stretch>
            <a:fillRect/>
          </a:stretch>
        </p:blipFill>
        <p:spPr bwMode="auto">
          <a:xfrm>
            <a:off x="8610600" y="6324600"/>
            <a:ext cx="304800" cy="304800"/>
          </a:xfrm>
          <a:prstGeom prst="rect">
            <a:avLst/>
          </a:prstGeom>
          <a:noFill/>
          <a:ln w="9525">
            <a:noFill/>
            <a:miter lim="800000"/>
            <a:headEnd/>
            <a:tailEnd/>
          </a:ln>
        </p:spPr>
      </p:pic>
    </p:spTree>
    <p:custDataLst>
      <p:tags r:id="rId1"/>
    </p:custDataLst>
  </p:cSld>
  <p:clrMapOvr>
    <a:masterClrMapping/>
  </p:clrMapOvr>
  <p:transition spd="slow" advTm="72720">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وان 1"/>
          <p:cNvSpPr>
            <a:spLocks noGrp="1"/>
          </p:cNvSpPr>
          <p:nvPr>
            <p:ph type="title"/>
          </p:nvPr>
        </p:nvSpPr>
        <p:spPr/>
        <p:txBody>
          <a:bodyPr/>
          <a:lstStyle/>
          <a:p>
            <a:pPr algn="ctr"/>
            <a:r>
              <a:rPr lang="en-US" sz="4000" b="1" smtClean="0">
                <a:solidFill>
                  <a:srgbClr val="FF0000"/>
                </a:solidFill>
              </a:rPr>
              <a:t>Introduction</a:t>
            </a:r>
            <a:endParaRPr lang="fr-FR" sz="4000" smtClean="0"/>
          </a:p>
        </p:txBody>
      </p:sp>
      <p:sp>
        <p:nvSpPr>
          <p:cNvPr id="17411" name="عنصر نائب للمحتوى 2"/>
          <p:cNvSpPr>
            <a:spLocks noGrp="1"/>
          </p:cNvSpPr>
          <p:nvPr>
            <p:ph idx="1"/>
          </p:nvPr>
        </p:nvSpPr>
        <p:spPr/>
        <p:txBody>
          <a:bodyPr/>
          <a:lstStyle/>
          <a:p>
            <a:pPr algn="just" rtl="0"/>
            <a:r>
              <a:rPr lang="en-US" smtClean="0"/>
              <a:t>. Law is very much part of everybody’s life and so is the language which explains it. Following are five of the most frequent legal terms, which most people would not need a legal English dictionary to explain.</a:t>
            </a:r>
            <a:endParaRPr lang="fr-FR" smtClean="0"/>
          </a:p>
        </p:txBody>
      </p:sp>
      <p:sp>
        <p:nvSpPr>
          <p:cNvPr id="17412" name="عنصر نائب لرقم الشريحة 3"/>
          <p:cNvSpPr>
            <a:spLocks noGrp="1"/>
          </p:cNvSpPr>
          <p:nvPr>
            <p:ph type="sldNum" sz="quarter" idx="12"/>
          </p:nvPr>
        </p:nvSpPr>
        <p:spPr>
          <a:noFill/>
        </p:spPr>
        <p:txBody>
          <a:bodyPr>
            <a:normAutofit/>
          </a:bodyPr>
          <a:lstStyle/>
          <a:p>
            <a:fld id="{7B58F53E-847F-4391-BB4F-BBDBBA65AC11}" type="slidenum">
              <a:rPr lang="en-US" smtClean="0"/>
              <a:pPr/>
              <a:t>15</a:t>
            </a:fld>
            <a:endParaRPr lang="fr-FR" smtClean="0"/>
          </a:p>
        </p:txBody>
      </p:sp>
      <p:pic>
        <p:nvPicPr>
          <p:cNvPr id="5" name="legal terminology with p313.wav">
            <a:hlinkClick r:id="" action="ppaction://media"/>
          </p:cNvPr>
          <p:cNvPicPr>
            <a:picLocks noRot="1" noChangeAspect="1"/>
          </p:cNvPicPr>
          <p:nvPr>
            <a:audioFile r:link="rId1"/>
          </p:nvPr>
        </p:nvPicPr>
        <p:blipFill>
          <a:blip r:embed="rId4" cstate="print"/>
          <a:srcRect/>
          <a:stretch>
            <a:fillRect/>
          </a:stretch>
        </p:blipFill>
        <p:spPr bwMode="auto">
          <a:xfrm>
            <a:off x="8610600" y="6324600"/>
            <a:ext cx="304800" cy="304800"/>
          </a:xfrm>
          <a:prstGeom prst="rect">
            <a:avLst/>
          </a:prstGeom>
          <a:noFill/>
          <a:ln w="9525">
            <a:noFill/>
            <a:miter lim="800000"/>
            <a:headEnd/>
            <a:tailEnd/>
          </a:ln>
        </p:spPr>
      </p:pic>
    </p:spTree>
  </p:cSld>
  <p:clrMapOvr>
    <a:masterClrMapping/>
  </p:clrMapOvr>
  <p:transition spd="slow" advTm="21391">
    <p:wedg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وان 1"/>
          <p:cNvSpPr>
            <a:spLocks noGrp="1"/>
          </p:cNvSpPr>
          <p:nvPr>
            <p:ph type="title"/>
          </p:nvPr>
        </p:nvSpPr>
        <p:spPr/>
        <p:txBody>
          <a:bodyPr>
            <a:normAutofit fontScale="90000"/>
          </a:bodyPr>
          <a:lstStyle/>
          <a:p>
            <a:pPr algn="ctr"/>
            <a:r>
              <a:rPr lang="en-US" sz="4000" b="1" smtClean="0">
                <a:solidFill>
                  <a:srgbClr val="FF0000"/>
                </a:solidFill>
              </a:rPr>
              <a:t>To sue somebody for damages</a:t>
            </a:r>
            <a:r>
              <a:rPr lang="fr-FR" sz="4000" smtClean="0">
                <a:solidFill>
                  <a:srgbClr val="FF0000"/>
                </a:solidFill>
              </a:rPr>
              <a:t/>
            </a:r>
            <a:br>
              <a:rPr lang="fr-FR" sz="4000" smtClean="0">
                <a:solidFill>
                  <a:srgbClr val="FF0000"/>
                </a:solidFill>
              </a:rPr>
            </a:br>
            <a:endParaRPr lang="fr-FR" sz="4000" smtClean="0">
              <a:solidFill>
                <a:srgbClr val="FF0000"/>
              </a:solidFill>
            </a:endParaRPr>
          </a:p>
        </p:txBody>
      </p:sp>
      <p:sp>
        <p:nvSpPr>
          <p:cNvPr id="18435" name="عنصر نائب للمحتوى 2"/>
          <p:cNvSpPr>
            <a:spLocks noGrp="1"/>
          </p:cNvSpPr>
          <p:nvPr>
            <p:ph idx="1"/>
          </p:nvPr>
        </p:nvSpPr>
        <p:spPr/>
        <p:txBody>
          <a:bodyPr/>
          <a:lstStyle/>
          <a:p>
            <a:pPr algn="just" rtl="0"/>
            <a:r>
              <a:rPr lang="en-US" smtClean="0"/>
              <a:t>This means to take somebody to a civil court because of something they have done or not done you are not happy with. Examples of this would be not paying back a loan or publicly saying or writing something negative about you. </a:t>
            </a:r>
            <a:r>
              <a:rPr lang="en-US" b="1" smtClean="0"/>
              <a:t>Damages</a:t>
            </a:r>
            <a:r>
              <a:rPr lang="en-US" smtClean="0"/>
              <a:t> are the financial compensation you receive if you win. </a:t>
            </a:r>
            <a:endParaRPr lang="fr-FR" smtClean="0"/>
          </a:p>
        </p:txBody>
      </p:sp>
      <p:sp>
        <p:nvSpPr>
          <p:cNvPr id="18436" name="عنصر نائب لرقم الشريحة 3"/>
          <p:cNvSpPr>
            <a:spLocks noGrp="1"/>
          </p:cNvSpPr>
          <p:nvPr>
            <p:ph type="sldNum" sz="quarter" idx="12"/>
          </p:nvPr>
        </p:nvSpPr>
        <p:spPr>
          <a:noFill/>
        </p:spPr>
        <p:txBody>
          <a:bodyPr>
            <a:normAutofit/>
          </a:bodyPr>
          <a:lstStyle/>
          <a:p>
            <a:fld id="{35B1FDCD-1DF0-49C5-B9A4-A807E62E4E14}" type="slidenum">
              <a:rPr lang="en-US" smtClean="0"/>
              <a:pPr/>
              <a:t>16</a:t>
            </a:fld>
            <a:endParaRPr lang="fr-FR"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1"/>
          <p:cNvSpPr>
            <a:spLocks noGrp="1"/>
          </p:cNvSpPr>
          <p:nvPr>
            <p:ph type="title"/>
          </p:nvPr>
        </p:nvSpPr>
        <p:spPr/>
        <p:txBody>
          <a:bodyPr>
            <a:normAutofit/>
          </a:bodyPr>
          <a:lstStyle/>
          <a:p>
            <a:r>
              <a:rPr lang="en-US" sz="4000" b="1" smtClean="0">
                <a:solidFill>
                  <a:srgbClr val="FF0000"/>
                </a:solidFill>
              </a:rPr>
              <a:t>To sue somebody for damages</a:t>
            </a:r>
            <a:endParaRPr lang="fr-FR" sz="4000" smtClean="0"/>
          </a:p>
        </p:txBody>
      </p:sp>
      <p:sp>
        <p:nvSpPr>
          <p:cNvPr id="19459" name="عنصر نائب للمحتوى 2"/>
          <p:cNvSpPr>
            <a:spLocks noGrp="1"/>
          </p:cNvSpPr>
          <p:nvPr>
            <p:ph idx="1"/>
          </p:nvPr>
        </p:nvSpPr>
        <p:spPr/>
        <p:txBody>
          <a:bodyPr>
            <a:normAutofit lnSpcReduction="10000"/>
          </a:bodyPr>
          <a:lstStyle/>
          <a:p>
            <a:pPr algn="l"/>
            <a:r>
              <a:rPr lang="en-US" sz="1800" smtClean="0"/>
              <a:t>. </a:t>
            </a:r>
            <a:r>
              <a:rPr lang="en-US" sz="3600" smtClean="0"/>
              <a:t>People sometimes confuse this with the damage a hurricane or smoking causes. But we cannot count that sort of damage so we never use it with an ‘s’. When we use it as a noun with an ‘s’, we are always talking about the money awarded by a judge when somebody’s suit, claim or action is successful.</a:t>
            </a:r>
            <a:endParaRPr lang="fr-FR" sz="3600" smtClean="0"/>
          </a:p>
          <a:p>
            <a:pPr algn="l"/>
            <a:endParaRPr lang="fr-FR" sz="3600" smtClean="0"/>
          </a:p>
        </p:txBody>
      </p:sp>
      <p:sp>
        <p:nvSpPr>
          <p:cNvPr id="19460" name="عنصر نائب لرقم الشريحة 3"/>
          <p:cNvSpPr>
            <a:spLocks noGrp="1"/>
          </p:cNvSpPr>
          <p:nvPr>
            <p:ph type="sldNum" sz="quarter" idx="12"/>
          </p:nvPr>
        </p:nvSpPr>
        <p:spPr>
          <a:noFill/>
        </p:spPr>
        <p:txBody>
          <a:bodyPr>
            <a:normAutofit/>
          </a:bodyPr>
          <a:lstStyle/>
          <a:p>
            <a:fld id="{750C117B-8BE7-4AD3-A660-C373EA56A07D}" type="slidenum">
              <a:rPr lang="en-US" smtClean="0"/>
              <a:pPr/>
              <a:t>17</a:t>
            </a:fld>
            <a:endParaRPr lang="fr-FR"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p:txBody>
          <a:bodyPr>
            <a:normAutofit/>
          </a:bodyPr>
          <a:lstStyle/>
          <a:p>
            <a:r>
              <a:rPr lang="fr-FR" sz="4000" b="1" smtClean="0">
                <a:solidFill>
                  <a:srgbClr val="FF0000"/>
                </a:solidFill>
              </a:rPr>
              <a:t>Solicitor and Barrister</a:t>
            </a:r>
            <a:r>
              <a:rPr lang="fr-FR" sz="3200" b="1" smtClean="0"/>
              <a:t/>
            </a:r>
            <a:br>
              <a:rPr lang="fr-FR" sz="3200" b="1" smtClean="0"/>
            </a:br>
            <a:endParaRPr lang="fr-FR" sz="3200" smtClean="0"/>
          </a:p>
        </p:txBody>
      </p:sp>
      <p:sp>
        <p:nvSpPr>
          <p:cNvPr id="20483" name="عنصر نائب للمحتوى 2"/>
          <p:cNvSpPr>
            <a:spLocks noGrp="1"/>
          </p:cNvSpPr>
          <p:nvPr>
            <p:ph idx="1"/>
          </p:nvPr>
        </p:nvSpPr>
        <p:spPr/>
        <p:txBody>
          <a:bodyPr>
            <a:normAutofit/>
          </a:bodyPr>
          <a:lstStyle/>
          <a:p>
            <a:pPr algn="l"/>
            <a:r>
              <a:rPr lang="en-US" smtClean="0"/>
              <a:t>The English legal system has two types of lawyers. You would use a </a:t>
            </a:r>
            <a:r>
              <a:rPr lang="en-US" b="1" smtClean="0"/>
              <a:t>solicitor</a:t>
            </a:r>
            <a:r>
              <a:rPr lang="en-US" smtClean="0"/>
              <a:t> to help you buy a house, set up a company or if you were arrested. If the matter needs to go to court, the</a:t>
            </a:r>
            <a:r>
              <a:rPr lang="en-US" b="1" smtClean="0"/>
              <a:t> solicitor</a:t>
            </a:r>
            <a:r>
              <a:rPr lang="en-US" smtClean="0"/>
              <a:t> will get you a barrister</a:t>
            </a:r>
            <a:r>
              <a:rPr lang="en-US" b="1" smtClean="0"/>
              <a:t>. Barristers</a:t>
            </a:r>
            <a:r>
              <a:rPr lang="en-US" smtClean="0"/>
              <a:t> are advocates who wear old-fashioned wigs and gowns and have the right to speak for you in court. They are also frequently used for expert advice. easier to become a</a:t>
            </a:r>
            <a:r>
              <a:rPr lang="en-US" b="1" smtClean="0"/>
              <a:t> solicitor</a:t>
            </a:r>
            <a:r>
              <a:rPr lang="en-US" smtClean="0"/>
              <a:t>.</a:t>
            </a:r>
            <a:endParaRPr lang="fr-FR" smtClean="0"/>
          </a:p>
        </p:txBody>
      </p:sp>
      <p:sp>
        <p:nvSpPr>
          <p:cNvPr id="20484" name="عنصر نائب لرقم الشريحة 3"/>
          <p:cNvSpPr>
            <a:spLocks noGrp="1"/>
          </p:cNvSpPr>
          <p:nvPr>
            <p:ph type="sldNum" sz="quarter" idx="12"/>
          </p:nvPr>
        </p:nvSpPr>
        <p:spPr>
          <a:noFill/>
        </p:spPr>
        <p:txBody>
          <a:bodyPr>
            <a:normAutofit/>
          </a:bodyPr>
          <a:lstStyle/>
          <a:p>
            <a:fld id="{0829FD97-EDE8-42F3-B7BA-F52C80B16626}" type="slidenum">
              <a:rPr lang="en-US" smtClean="0"/>
              <a:pPr/>
              <a:t>18</a:t>
            </a:fld>
            <a:endParaRPr lang="fr-FR"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p:cNvSpPr>
            <a:spLocks noGrp="1"/>
          </p:cNvSpPr>
          <p:nvPr>
            <p:ph type="title"/>
          </p:nvPr>
        </p:nvSpPr>
        <p:spPr/>
        <p:txBody>
          <a:bodyPr/>
          <a:lstStyle/>
          <a:p>
            <a:pPr algn="ctr"/>
            <a:r>
              <a:rPr lang="fr-FR" sz="3200" b="1" smtClean="0">
                <a:solidFill>
                  <a:srgbClr val="FF0000"/>
                </a:solidFill>
              </a:rPr>
              <a:t>Solicitor and Barrister</a:t>
            </a:r>
            <a:endParaRPr lang="fr-FR" sz="3200" smtClean="0"/>
          </a:p>
        </p:txBody>
      </p:sp>
      <p:sp>
        <p:nvSpPr>
          <p:cNvPr id="21507" name="عنصر نائب للمحتوى 2"/>
          <p:cNvSpPr>
            <a:spLocks noGrp="1"/>
          </p:cNvSpPr>
          <p:nvPr>
            <p:ph idx="1"/>
          </p:nvPr>
        </p:nvSpPr>
        <p:spPr/>
        <p:txBody>
          <a:bodyPr>
            <a:normAutofit/>
          </a:bodyPr>
          <a:lstStyle/>
          <a:p>
            <a:pPr algn="l"/>
            <a:r>
              <a:rPr lang="en-US" smtClean="0"/>
              <a:t>. It is also safer being a</a:t>
            </a:r>
            <a:r>
              <a:rPr lang="en-US" b="1" smtClean="0"/>
              <a:t> solicitor</a:t>
            </a:r>
            <a:r>
              <a:rPr lang="en-US" smtClean="0"/>
              <a:t> as they are usually employees who receive a salary. </a:t>
            </a:r>
            <a:r>
              <a:rPr lang="en-US" b="1" smtClean="0"/>
              <a:t>Barristers</a:t>
            </a:r>
            <a:r>
              <a:rPr lang="en-US" smtClean="0"/>
              <a:t> are self-employed and work for fees. For the best </a:t>
            </a:r>
            <a:r>
              <a:rPr lang="en-US" b="1" smtClean="0"/>
              <a:t>barristers</a:t>
            </a:r>
            <a:r>
              <a:rPr lang="en-US" smtClean="0"/>
              <a:t>, who specialise in divorce or commercial cases, these fees can be very high, as much as a million pounds a year. Almost all judges were</a:t>
            </a:r>
            <a:r>
              <a:rPr lang="en-US" b="1" smtClean="0"/>
              <a:t> barristers</a:t>
            </a:r>
            <a:r>
              <a:rPr lang="en-US" smtClean="0"/>
              <a:t> before. It is very rare for a solicitor to become a </a:t>
            </a:r>
            <a:r>
              <a:rPr lang="en-US" b="1" smtClean="0"/>
              <a:t>judge</a:t>
            </a:r>
            <a:r>
              <a:rPr lang="en-US" smtClean="0"/>
              <a:t>. </a:t>
            </a:r>
            <a:endParaRPr lang="fr-FR" smtClean="0"/>
          </a:p>
          <a:p>
            <a:pPr algn="l"/>
            <a:endParaRPr lang="fr-FR" smtClean="0"/>
          </a:p>
        </p:txBody>
      </p:sp>
      <p:sp>
        <p:nvSpPr>
          <p:cNvPr id="21508" name="عنصر نائب لرقم الشريحة 3"/>
          <p:cNvSpPr>
            <a:spLocks noGrp="1"/>
          </p:cNvSpPr>
          <p:nvPr>
            <p:ph type="sldNum" sz="quarter" idx="12"/>
          </p:nvPr>
        </p:nvSpPr>
        <p:spPr>
          <a:noFill/>
        </p:spPr>
        <p:txBody>
          <a:bodyPr>
            <a:normAutofit/>
          </a:bodyPr>
          <a:lstStyle/>
          <a:p>
            <a:fld id="{DD720B55-4EC4-4727-BBA6-46342D52DB91}" type="slidenum">
              <a:rPr lang="en-US" smtClean="0"/>
              <a:pPr/>
              <a:t>19</a:t>
            </a:fld>
            <a:endParaRPr lang="fr-FR"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Espace réservé du numéro de diapositive 2"/>
          <p:cNvSpPr>
            <a:spLocks noGrp="1"/>
          </p:cNvSpPr>
          <p:nvPr>
            <p:ph type="sldNum" sz="quarter" idx="12"/>
          </p:nvPr>
        </p:nvSpPr>
        <p:spPr>
          <a:noFill/>
        </p:spPr>
        <p:txBody>
          <a:bodyPr/>
          <a:lstStyle/>
          <a:p>
            <a:fld id="{329D7322-7972-4F0C-A19D-16F6B5B0141E}" type="slidenum">
              <a:rPr lang="ar-SA" smtClean="0"/>
              <a:pPr/>
              <a:t>2</a:t>
            </a:fld>
            <a:endParaRPr lang="fr-FR" smtClean="0"/>
          </a:p>
        </p:txBody>
      </p:sp>
      <p:sp>
        <p:nvSpPr>
          <p:cNvPr id="17415" name="Text Box 7"/>
          <p:cNvSpPr txBox="1">
            <a:spLocks noChangeArrowheads="1"/>
          </p:cNvSpPr>
          <p:nvPr/>
        </p:nvSpPr>
        <p:spPr bwMode="auto">
          <a:xfrm>
            <a:off x="1066800" y="533400"/>
            <a:ext cx="7467600" cy="600075"/>
          </a:xfrm>
          <a:prstGeom prst="rect">
            <a:avLst/>
          </a:prstGeom>
          <a:gradFill rotWithShape="1">
            <a:gsLst>
              <a:gs pos="0">
                <a:srgbClr val="CCECFF"/>
              </a:gs>
              <a:gs pos="100000">
                <a:srgbClr val="CCECFF">
                  <a:gamma/>
                  <a:shade val="46275"/>
                  <a:invGamma/>
                </a:srgbClr>
              </a:gs>
            </a:gsLst>
            <a:lin ang="5400000" scaled="1"/>
          </a:gradFill>
          <a:ln w="9525" algn="ctr">
            <a:solidFill>
              <a:schemeClr val="bg1"/>
            </a:solidFill>
            <a:miter lim="800000"/>
            <a:headEnd/>
            <a:tailEnd/>
          </a:ln>
          <a:effectLst>
            <a:outerShdw dist="81320" dir="2319588" algn="ctr" rotWithShape="0">
              <a:schemeClr val="bg2">
                <a:alpha val="50000"/>
              </a:schemeClr>
            </a:outerShdw>
          </a:effectLst>
        </p:spPr>
        <p:txBody>
          <a:bodyPr>
            <a:spAutoFit/>
          </a:bodyPr>
          <a:lstStyle/>
          <a:p>
            <a:pPr marL="381000" indent="-381000" rtl="1">
              <a:lnSpc>
                <a:spcPct val="130000"/>
              </a:lnSpc>
              <a:spcBef>
                <a:spcPct val="50000"/>
              </a:spcBef>
              <a:buFont typeface="Arial" pitchFamily="34" charset="0"/>
              <a:buChar char="•"/>
              <a:defRPr/>
            </a:pPr>
            <a:r>
              <a:rPr lang="en-US" sz="2800" dirty="0"/>
              <a:t>AD LITEM</a:t>
            </a:r>
            <a:endParaRPr lang="fr-FR" sz="2800" dirty="0">
              <a:solidFill>
                <a:srgbClr val="0000BC"/>
              </a:solidFill>
              <a:latin typeface="Modern No. 20" pitchFamily="18" charset="0"/>
              <a:cs typeface="Mudir MT" pitchFamily="2" charset="-78"/>
            </a:endParaRPr>
          </a:p>
        </p:txBody>
      </p:sp>
      <p:sp>
        <p:nvSpPr>
          <p:cNvPr id="17417" name="Text Box 9"/>
          <p:cNvSpPr txBox="1">
            <a:spLocks noChangeArrowheads="1"/>
          </p:cNvSpPr>
          <p:nvPr/>
        </p:nvSpPr>
        <p:spPr bwMode="auto">
          <a:xfrm>
            <a:off x="990600" y="1371600"/>
            <a:ext cx="7543800" cy="596900"/>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381000" indent="-381000" rtl="1">
              <a:lnSpc>
                <a:spcPct val="130000"/>
              </a:lnSpc>
              <a:spcBef>
                <a:spcPct val="50000"/>
              </a:spcBef>
              <a:buFontTx/>
              <a:buBlip>
                <a:blip r:embed="rId5"/>
              </a:buBlip>
              <a:defRPr/>
            </a:pPr>
            <a:r>
              <a:rPr lang="en-US" sz="2800" dirty="0">
                <a:solidFill>
                  <a:srgbClr val="0000BC"/>
                </a:solidFill>
                <a:latin typeface="Times New Roman" pitchFamily="18" charset="0"/>
                <a:cs typeface="Monotype Koufi" pitchFamily="2" charset="-78"/>
              </a:rPr>
              <a:t>ADJUCATION</a:t>
            </a:r>
            <a:endParaRPr lang="fr-FR" sz="2800" dirty="0">
              <a:solidFill>
                <a:srgbClr val="0000BC"/>
              </a:solidFill>
              <a:latin typeface="Times New Roman" pitchFamily="18" charset="0"/>
              <a:cs typeface="Monotype Koufi" pitchFamily="2" charset="-78"/>
            </a:endParaRPr>
          </a:p>
        </p:txBody>
      </p:sp>
      <p:sp>
        <p:nvSpPr>
          <p:cNvPr id="17418" name="Text Box 10"/>
          <p:cNvSpPr txBox="1">
            <a:spLocks noChangeArrowheads="1"/>
          </p:cNvSpPr>
          <p:nvPr/>
        </p:nvSpPr>
        <p:spPr bwMode="auto">
          <a:xfrm>
            <a:off x="1066800" y="2133600"/>
            <a:ext cx="7467600" cy="600075"/>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381000" indent="-381000" rtl="1">
              <a:lnSpc>
                <a:spcPct val="130000"/>
              </a:lnSpc>
              <a:spcBef>
                <a:spcPct val="50000"/>
              </a:spcBef>
              <a:buFontTx/>
              <a:buBlip>
                <a:blip r:embed="rId5"/>
              </a:buBlip>
              <a:defRPr/>
            </a:pPr>
            <a:r>
              <a:rPr lang="en-US" sz="2800" dirty="0">
                <a:solidFill>
                  <a:srgbClr val="003399"/>
                </a:solidFill>
                <a:latin typeface="Modern No. 20" pitchFamily="18" charset="0"/>
                <a:cs typeface="Mudir MT" pitchFamily="2" charset="-78"/>
              </a:rPr>
              <a:t>ADOPTION</a:t>
            </a:r>
            <a:endParaRPr lang="fr-FR" sz="2800" dirty="0">
              <a:solidFill>
                <a:srgbClr val="003399"/>
              </a:solidFill>
              <a:latin typeface="Modern No. 20" pitchFamily="18" charset="0"/>
              <a:cs typeface="Mudir MT" pitchFamily="2" charset="-78"/>
            </a:endParaRPr>
          </a:p>
        </p:txBody>
      </p:sp>
      <p:sp>
        <p:nvSpPr>
          <p:cNvPr id="17421" name="Text Box 13"/>
          <p:cNvSpPr txBox="1">
            <a:spLocks noChangeArrowheads="1"/>
          </p:cNvSpPr>
          <p:nvPr/>
        </p:nvSpPr>
        <p:spPr bwMode="auto">
          <a:xfrm>
            <a:off x="1066800" y="2895600"/>
            <a:ext cx="7315200" cy="1376363"/>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1295400" lvl="2" indent="-381000" rtl="1">
              <a:lnSpc>
                <a:spcPct val="130000"/>
              </a:lnSpc>
              <a:spcBef>
                <a:spcPct val="50000"/>
              </a:spcBef>
              <a:buFontTx/>
              <a:buBlip>
                <a:blip r:embed="rId5"/>
              </a:buBlip>
              <a:defRPr/>
            </a:pPr>
            <a:r>
              <a:rPr lang="en-US" sz="2800" dirty="0">
                <a:solidFill>
                  <a:srgbClr val="0000BC"/>
                </a:solidFill>
                <a:latin typeface="Modern No. 20" pitchFamily="18" charset="0"/>
                <a:cs typeface="Mudir MT" pitchFamily="2" charset="-78"/>
              </a:rPr>
              <a:t>ADVERSA</a:t>
            </a:r>
          </a:p>
          <a:p>
            <a:pPr marL="1295400" lvl="2" indent="-381000" rtl="1">
              <a:lnSpc>
                <a:spcPct val="130000"/>
              </a:lnSpc>
              <a:spcBef>
                <a:spcPct val="50000"/>
              </a:spcBef>
              <a:buFontTx/>
              <a:buBlip>
                <a:blip r:embed="rId5"/>
              </a:buBlip>
              <a:defRPr/>
            </a:pPr>
            <a:r>
              <a:rPr lang="en-US" sz="2800" dirty="0">
                <a:solidFill>
                  <a:srgbClr val="0000BC"/>
                </a:solidFill>
                <a:latin typeface="Modern No. 20" pitchFamily="18" charset="0"/>
                <a:cs typeface="Mudir MT" pitchFamily="2" charset="-78"/>
              </a:rPr>
              <a:t>RY</a:t>
            </a:r>
            <a:endParaRPr lang="fr-FR" sz="2800" dirty="0">
              <a:solidFill>
                <a:srgbClr val="0000BC"/>
              </a:solidFill>
              <a:latin typeface="Modern No. 20" pitchFamily="18" charset="0"/>
              <a:cs typeface="Mudir MT" pitchFamily="2" charset="-78"/>
            </a:endParaRPr>
          </a:p>
        </p:txBody>
      </p:sp>
      <p:sp>
        <p:nvSpPr>
          <p:cNvPr id="17422" name="Text Box 14"/>
          <p:cNvSpPr txBox="1">
            <a:spLocks noChangeArrowheads="1"/>
          </p:cNvSpPr>
          <p:nvPr/>
        </p:nvSpPr>
        <p:spPr bwMode="auto">
          <a:xfrm>
            <a:off x="990600" y="3733800"/>
            <a:ext cx="7543800" cy="620713"/>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381000" indent="-381000" rtl="1">
              <a:lnSpc>
                <a:spcPct val="130000"/>
              </a:lnSpc>
              <a:spcBef>
                <a:spcPct val="50000"/>
              </a:spcBef>
              <a:buFontTx/>
              <a:buBlip>
                <a:blip r:embed="rId5"/>
              </a:buBlip>
              <a:defRPr/>
            </a:pPr>
            <a:r>
              <a:rPr lang="en-US" sz="2800" dirty="0">
                <a:solidFill>
                  <a:srgbClr val="0000BC"/>
                </a:solidFill>
                <a:latin typeface="Modern No. 20" pitchFamily="18" charset="0"/>
                <a:cs typeface="Mudir MT" pitchFamily="2" charset="-78"/>
              </a:rPr>
              <a:t>HEARSAY</a:t>
            </a:r>
            <a:endParaRPr lang="fr-FR" sz="2800" dirty="0">
              <a:solidFill>
                <a:srgbClr val="0000BC"/>
              </a:solidFill>
              <a:latin typeface="Modern No. 20" pitchFamily="18" charset="0"/>
              <a:cs typeface="Mudir MT" pitchFamily="2" charset="-78"/>
            </a:endParaRPr>
          </a:p>
        </p:txBody>
      </p:sp>
      <p:sp>
        <p:nvSpPr>
          <p:cNvPr id="9" name="Text Box 14"/>
          <p:cNvSpPr txBox="1">
            <a:spLocks noChangeArrowheads="1"/>
          </p:cNvSpPr>
          <p:nvPr/>
        </p:nvSpPr>
        <p:spPr bwMode="auto">
          <a:xfrm>
            <a:off x="914400" y="4495800"/>
            <a:ext cx="7620000" cy="600075"/>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381000" indent="-381000" rtl="1">
              <a:lnSpc>
                <a:spcPct val="130000"/>
              </a:lnSpc>
              <a:spcBef>
                <a:spcPct val="50000"/>
              </a:spcBef>
              <a:buFontTx/>
              <a:buBlip>
                <a:blip r:embed="rId5"/>
              </a:buBlip>
              <a:defRPr/>
            </a:pPr>
            <a:r>
              <a:rPr lang="en-US" sz="2800" dirty="0">
                <a:solidFill>
                  <a:srgbClr val="0000BC"/>
                </a:solidFill>
                <a:latin typeface="Modern No. 20" pitchFamily="18" charset="0"/>
                <a:cs typeface="Mudir MT" pitchFamily="2" charset="-78"/>
              </a:rPr>
              <a:t>HIT AND RUN</a:t>
            </a:r>
            <a:endParaRPr lang="fr-FR" sz="2800" dirty="0">
              <a:solidFill>
                <a:srgbClr val="0000BC"/>
              </a:solidFill>
              <a:latin typeface="Modern No. 20" pitchFamily="18" charset="0"/>
              <a:cs typeface="Mudir MT" pitchFamily="2" charset="-78"/>
            </a:endParaRPr>
          </a:p>
        </p:txBody>
      </p:sp>
      <p:sp>
        <p:nvSpPr>
          <p:cNvPr id="10" name="Text Box 14"/>
          <p:cNvSpPr txBox="1">
            <a:spLocks noChangeArrowheads="1"/>
          </p:cNvSpPr>
          <p:nvPr/>
        </p:nvSpPr>
        <p:spPr bwMode="auto">
          <a:xfrm>
            <a:off x="990600" y="5257800"/>
            <a:ext cx="7620000" cy="620713"/>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381000" indent="-381000" rtl="1">
              <a:lnSpc>
                <a:spcPct val="130000"/>
              </a:lnSpc>
              <a:spcBef>
                <a:spcPct val="50000"/>
              </a:spcBef>
              <a:buFontTx/>
              <a:buBlip>
                <a:blip r:embed="rId5"/>
              </a:buBlip>
              <a:defRPr/>
            </a:pPr>
            <a:r>
              <a:rPr lang="en-US" sz="2800" dirty="0">
                <a:solidFill>
                  <a:srgbClr val="0000BC"/>
                </a:solidFill>
                <a:latin typeface="Modern No. 20" pitchFamily="18" charset="0"/>
                <a:cs typeface="Mudir MT" pitchFamily="2" charset="-78"/>
              </a:rPr>
              <a:t>HICH MOTION</a:t>
            </a:r>
            <a:endParaRPr lang="fr-FR" sz="2800" dirty="0">
              <a:solidFill>
                <a:srgbClr val="0000BC"/>
              </a:solidFill>
              <a:latin typeface="Modern No. 20" pitchFamily="18" charset="0"/>
              <a:cs typeface="Mudir MT" pitchFamily="2" charset="-78"/>
            </a:endParaRPr>
          </a:p>
        </p:txBody>
      </p:sp>
      <p:sp>
        <p:nvSpPr>
          <p:cNvPr id="11" name="Text Box 14"/>
          <p:cNvSpPr txBox="1">
            <a:spLocks noChangeArrowheads="1"/>
          </p:cNvSpPr>
          <p:nvPr/>
        </p:nvSpPr>
        <p:spPr bwMode="auto">
          <a:xfrm>
            <a:off x="914400" y="6019800"/>
            <a:ext cx="7620000" cy="620713"/>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381000" indent="-381000" rtl="1">
              <a:lnSpc>
                <a:spcPct val="130000"/>
              </a:lnSpc>
              <a:spcBef>
                <a:spcPct val="50000"/>
              </a:spcBef>
              <a:buFontTx/>
              <a:buBlip>
                <a:blip r:embed="rId5"/>
              </a:buBlip>
              <a:defRPr/>
            </a:pPr>
            <a:r>
              <a:rPr lang="en-US" sz="2800" dirty="0">
                <a:solidFill>
                  <a:srgbClr val="0000BC"/>
                </a:solidFill>
                <a:latin typeface="Modern No. 20" pitchFamily="18" charset="0"/>
                <a:cs typeface="Mudir MT" pitchFamily="2" charset="-78"/>
              </a:rPr>
              <a:t>HOLDING CELL</a:t>
            </a:r>
            <a:endParaRPr lang="fr-FR" sz="2800" dirty="0">
              <a:solidFill>
                <a:srgbClr val="0000BC"/>
              </a:solidFill>
              <a:latin typeface="Modern No. 20" pitchFamily="18" charset="0"/>
              <a:cs typeface="Mudir MT" pitchFamily="2" charset="-78"/>
            </a:endParaRPr>
          </a:p>
        </p:txBody>
      </p:sp>
      <p:pic>
        <p:nvPicPr>
          <p:cNvPr id="12" name="~PP484.WAV">
            <a:hlinkClick r:id="" action="ppaction://media"/>
          </p:cNvPr>
          <p:cNvPicPr>
            <a:picLocks noRot="1" noChangeAspect="1"/>
          </p:cNvPicPr>
          <p:nvPr>
            <a:wavAudioFile r:embed="rId1" name="~PP484.WAV"/>
          </p:nvPr>
        </p:nvPicPr>
        <p:blipFill>
          <a:blip r:embed="rId6" cstate="print"/>
          <a:stretch>
            <a:fillRect/>
          </a:stretch>
        </p:blipFill>
        <p:spPr>
          <a:xfrm>
            <a:off x="8696325" y="6410325"/>
            <a:ext cx="304800" cy="304800"/>
          </a:xfrm>
          <a:prstGeom prst="rect">
            <a:avLst/>
          </a:prstGeom>
        </p:spPr>
      </p:pic>
    </p:spTree>
  </p:cSld>
  <p:clrMapOvr>
    <a:masterClrMapping/>
  </p:clrMapOvr>
  <p:transition spd="slow" advClick="0" advTm="18469">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4" presetClass="entr" presetSubtype="16" fill="hold" grpId="0" nodeType="after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box(in)">
                                      <p:cBhvr>
                                        <p:cTn id="10" dur="1000"/>
                                        <p:tgtEl>
                                          <p:spTgt spid="17415"/>
                                        </p:tgtEl>
                                      </p:cBhvr>
                                    </p:animEffect>
                                  </p:childTnLst>
                                </p:cTn>
                              </p:par>
                            </p:childTnLst>
                          </p:cTn>
                        </p:par>
                        <p:par>
                          <p:cTn id="11" fill="hold">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17417"/>
                                        </p:tgtEl>
                                        <p:attrNameLst>
                                          <p:attrName>style.visibility</p:attrName>
                                        </p:attrNameLst>
                                      </p:cBhvr>
                                      <p:to>
                                        <p:strVal val="visible"/>
                                      </p:to>
                                    </p:set>
                                    <p:animEffect transition="in" filter="box(in)">
                                      <p:cBhvr>
                                        <p:cTn id="14" dur="1000"/>
                                        <p:tgtEl>
                                          <p:spTgt spid="17417"/>
                                        </p:tgtEl>
                                      </p:cBhvr>
                                    </p:animEffect>
                                  </p:childTnLst>
                                </p:cTn>
                              </p:par>
                            </p:childTnLst>
                          </p:cTn>
                        </p:par>
                        <p:par>
                          <p:cTn id="15" fill="hold">
                            <p:stCondLst>
                              <p:cond delay="2000"/>
                            </p:stCondLst>
                            <p:childTnLst>
                              <p:par>
                                <p:cTn id="16" presetID="4" presetClass="entr" presetSubtype="16" fill="hold" grpId="0" nodeType="afterEffect">
                                  <p:stCondLst>
                                    <p:cond delay="0"/>
                                  </p:stCondLst>
                                  <p:childTnLst>
                                    <p:set>
                                      <p:cBhvr>
                                        <p:cTn id="17" dur="1" fill="hold">
                                          <p:stCondLst>
                                            <p:cond delay="0"/>
                                          </p:stCondLst>
                                        </p:cTn>
                                        <p:tgtEl>
                                          <p:spTgt spid="17418"/>
                                        </p:tgtEl>
                                        <p:attrNameLst>
                                          <p:attrName>style.visibility</p:attrName>
                                        </p:attrNameLst>
                                      </p:cBhvr>
                                      <p:to>
                                        <p:strVal val="visible"/>
                                      </p:to>
                                    </p:set>
                                    <p:animEffect transition="in" filter="box(in)">
                                      <p:cBhvr>
                                        <p:cTn id="18" dur="1000"/>
                                        <p:tgtEl>
                                          <p:spTgt spid="17418"/>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17421"/>
                                        </p:tgtEl>
                                        <p:attrNameLst>
                                          <p:attrName>style.visibility</p:attrName>
                                        </p:attrNameLst>
                                      </p:cBhvr>
                                      <p:to>
                                        <p:strVal val="visible"/>
                                      </p:to>
                                    </p:set>
                                    <p:animEffect transition="in" filter="box(in)">
                                      <p:cBhvr>
                                        <p:cTn id="22" dur="1000"/>
                                        <p:tgtEl>
                                          <p:spTgt spid="17421"/>
                                        </p:tgtEl>
                                      </p:cBhvr>
                                    </p:animEffect>
                                  </p:childTnLst>
                                </p:cTn>
                              </p:par>
                            </p:childTnLst>
                          </p:cTn>
                        </p:par>
                        <p:par>
                          <p:cTn id="23" fill="hold">
                            <p:stCondLst>
                              <p:cond delay="4000"/>
                            </p:stCondLst>
                            <p:childTnLst>
                              <p:par>
                                <p:cTn id="24" presetID="4" presetClass="entr" presetSubtype="16" fill="hold" grpId="0" nodeType="afterEffect">
                                  <p:stCondLst>
                                    <p:cond delay="0"/>
                                  </p:stCondLst>
                                  <p:childTnLst>
                                    <p:set>
                                      <p:cBhvr>
                                        <p:cTn id="25" dur="1" fill="hold">
                                          <p:stCondLst>
                                            <p:cond delay="0"/>
                                          </p:stCondLst>
                                        </p:cTn>
                                        <p:tgtEl>
                                          <p:spTgt spid="17422"/>
                                        </p:tgtEl>
                                        <p:attrNameLst>
                                          <p:attrName>style.visibility</p:attrName>
                                        </p:attrNameLst>
                                      </p:cBhvr>
                                      <p:to>
                                        <p:strVal val="visible"/>
                                      </p:to>
                                    </p:set>
                                    <p:animEffect transition="in" filter="box(in)">
                                      <p:cBhvr>
                                        <p:cTn id="26" dur="1000"/>
                                        <p:tgtEl>
                                          <p:spTgt spid="17422"/>
                                        </p:tgtEl>
                                      </p:cBhvr>
                                    </p:animEffect>
                                  </p:childTnLst>
                                </p:cTn>
                              </p:par>
                            </p:childTnLst>
                          </p:cTn>
                        </p:par>
                        <p:par>
                          <p:cTn id="27" fill="hold">
                            <p:stCondLst>
                              <p:cond delay="5000"/>
                            </p:stCondLst>
                            <p:childTnLst>
                              <p:par>
                                <p:cTn id="28" presetID="4"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1000"/>
                                        <p:tgtEl>
                                          <p:spTgt spid="9"/>
                                        </p:tgtEl>
                                      </p:cBhvr>
                                    </p:animEffect>
                                  </p:childTnLst>
                                </p:cTn>
                              </p:par>
                            </p:childTnLst>
                          </p:cTn>
                        </p:par>
                        <p:par>
                          <p:cTn id="31" fill="hold">
                            <p:stCondLst>
                              <p:cond delay="6000"/>
                            </p:stCondLst>
                            <p:childTnLst>
                              <p:par>
                                <p:cTn id="32" presetID="4"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1000"/>
                                        <p:tgtEl>
                                          <p:spTgt spid="10"/>
                                        </p:tgtEl>
                                      </p:cBhvr>
                                    </p:animEffect>
                                  </p:childTnLst>
                                </p:cTn>
                              </p:par>
                            </p:childTnLst>
                          </p:cTn>
                        </p:par>
                        <p:par>
                          <p:cTn id="35" fill="hold">
                            <p:stCondLst>
                              <p:cond delay="7000"/>
                            </p:stCondLst>
                            <p:childTnLst>
                              <p:par>
                                <p:cTn id="36" presetID="4"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1000"/>
                                        <p:tgtEl>
                                          <p:spTgt spid="11"/>
                                        </p:tgtEl>
                                      </p:cBhvr>
                                    </p:animEffect>
                                  </p:childTnLst>
                                </p:cTn>
                              </p:par>
                            </p:childTnLst>
                          </p:cTn>
                        </p:par>
                        <p:par>
                          <p:cTn id="39" fill="hold">
                            <p:stCondLst>
                              <p:cond delay="8000"/>
                            </p:stCondLst>
                            <p:childTnLst>
                              <p:par>
                                <p:cTn id="40" presetID="5" presetClass="entr" presetSubtype="5" fill="hold" grpId="1" nodeType="afterEffect">
                                  <p:stCondLst>
                                    <p:cond delay="0"/>
                                  </p:stCondLst>
                                  <p:childTnLst>
                                    <p:set>
                                      <p:cBhvr>
                                        <p:cTn id="41" dur="1" fill="hold">
                                          <p:stCondLst>
                                            <p:cond delay="0"/>
                                          </p:stCondLst>
                                        </p:cTn>
                                        <p:tgtEl>
                                          <p:spTgt spid="17418"/>
                                        </p:tgtEl>
                                        <p:attrNameLst>
                                          <p:attrName>style.visibility</p:attrName>
                                        </p:attrNameLst>
                                      </p:cBhvr>
                                      <p:to>
                                        <p:strVal val="visible"/>
                                      </p:to>
                                    </p:set>
                                    <p:animEffect transition="in" filter="checkerboard(down)">
                                      <p:cBhvr>
                                        <p:cTn id="42" dur="20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3"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17415" grpId="0" animBg="1"/>
      <p:bldP spid="17417" grpId="0" animBg="1"/>
      <p:bldP spid="17418" grpId="0" animBg="1"/>
      <p:bldP spid="17418" grpId="1" animBg="1"/>
      <p:bldP spid="17421" grpId="0" animBg="1"/>
      <p:bldP spid="17422"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a:xfrm>
            <a:off x="457200" y="533400"/>
            <a:ext cx="8229600" cy="1371600"/>
          </a:xfrm>
        </p:spPr>
        <p:txBody>
          <a:bodyPr/>
          <a:lstStyle/>
          <a:p>
            <a:pPr algn="ctr"/>
            <a:r>
              <a:rPr lang="en-US" sz="4000" b="1" smtClean="0">
                <a:solidFill>
                  <a:srgbClr val="FF0000"/>
                </a:solidFill>
              </a:rPr>
              <a:t>To reach a verdict</a:t>
            </a:r>
            <a:r>
              <a:rPr lang="fr-FR" sz="3200" smtClean="0"/>
              <a:t/>
            </a:r>
            <a:br>
              <a:rPr lang="fr-FR" sz="3200" smtClean="0"/>
            </a:br>
            <a:endParaRPr lang="fr-FR" sz="3200" smtClean="0"/>
          </a:p>
        </p:txBody>
      </p:sp>
      <p:sp>
        <p:nvSpPr>
          <p:cNvPr id="22531" name="عنصر نائب للمحتوى 2"/>
          <p:cNvSpPr>
            <a:spLocks noGrp="1"/>
          </p:cNvSpPr>
          <p:nvPr>
            <p:ph idx="1"/>
          </p:nvPr>
        </p:nvSpPr>
        <p:spPr/>
        <p:txBody>
          <a:bodyPr>
            <a:normAutofit/>
          </a:bodyPr>
          <a:lstStyle/>
          <a:p>
            <a:r>
              <a:rPr lang="en-US" smtClean="0"/>
              <a:t>In a civil court the judge decides who has the better case. But in a criminal court the jury decides if the defendant is innocent or guilty. This decision is called the </a:t>
            </a:r>
            <a:r>
              <a:rPr lang="en-US" b="1" smtClean="0"/>
              <a:t>verdict</a:t>
            </a:r>
            <a:r>
              <a:rPr lang="en-US" smtClean="0"/>
              <a:t>. The jury is composed of twelve adults selected from the public. More or less anyone can be chosen. Sometimes they all have to agree (unanimous </a:t>
            </a:r>
            <a:r>
              <a:rPr lang="en-US" b="1" smtClean="0"/>
              <a:t>verdict</a:t>
            </a:r>
            <a:r>
              <a:rPr lang="en-US" smtClean="0"/>
              <a:t>). At others a majority </a:t>
            </a:r>
            <a:r>
              <a:rPr lang="en-US" b="1" smtClean="0"/>
              <a:t>verdict</a:t>
            </a:r>
            <a:r>
              <a:rPr lang="en-US" smtClean="0"/>
              <a:t> is accepted..</a:t>
            </a:r>
            <a:endParaRPr lang="fr-FR" smtClean="0"/>
          </a:p>
          <a:p>
            <a:endParaRPr lang="fr-FR" smtClean="0"/>
          </a:p>
        </p:txBody>
      </p:sp>
      <p:sp>
        <p:nvSpPr>
          <p:cNvPr id="22532" name="عنصر نائب لرقم الشريحة 3"/>
          <p:cNvSpPr>
            <a:spLocks noGrp="1"/>
          </p:cNvSpPr>
          <p:nvPr>
            <p:ph type="sldNum" sz="quarter" idx="12"/>
          </p:nvPr>
        </p:nvSpPr>
        <p:spPr>
          <a:noFill/>
        </p:spPr>
        <p:txBody>
          <a:bodyPr>
            <a:normAutofit/>
          </a:bodyPr>
          <a:lstStyle/>
          <a:p>
            <a:fld id="{BCDC0A42-EBCE-4600-B566-5220CB762F91}" type="slidenum">
              <a:rPr lang="en-US" smtClean="0"/>
              <a:pPr/>
              <a:t>20</a:t>
            </a:fld>
            <a:endParaRPr lang="fr-FR"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وان 1"/>
          <p:cNvSpPr>
            <a:spLocks noGrp="1"/>
          </p:cNvSpPr>
          <p:nvPr>
            <p:ph type="title"/>
          </p:nvPr>
        </p:nvSpPr>
        <p:spPr/>
        <p:txBody>
          <a:bodyPr/>
          <a:lstStyle/>
          <a:p>
            <a:pPr algn="ctr"/>
            <a:r>
              <a:rPr lang="en-US" sz="3200" b="1" smtClean="0">
                <a:solidFill>
                  <a:srgbClr val="FF0000"/>
                </a:solidFill>
              </a:rPr>
              <a:t>To reach a verdict</a:t>
            </a:r>
            <a:endParaRPr lang="fr-FR" sz="3200" smtClean="0"/>
          </a:p>
        </p:txBody>
      </p:sp>
      <p:sp>
        <p:nvSpPr>
          <p:cNvPr id="23555" name="عنصر نائب للمحتوى 2"/>
          <p:cNvSpPr>
            <a:spLocks noGrp="1"/>
          </p:cNvSpPr>
          <p:nvPr>
            <p:ph idx="1"/>
          </p:nvPr>
        </p:nvSpPr>
        <p:spPr/>
        <p:txBody>
          <a:bodyPr/>
          <a:lstStyle/>
          <a:p>
            <a:pPr algn="l"/>
            <a:r>
              <a:rPr lang="en-US" smtClean="0"/>
              <a:t>This depends on the judge, who has a neutral role like that of a referee at a football match, making sure the law is properly observed and explained to the jury.</a:t>
            </a:r>
            <a:endParaRPr lang="fr-FR" smtClean="0"/>
          </a:p>
          <a:p>
            <a:pPr algn="l"/>
            <a:endParaRPr lang="fr-FR" smtClean="0"/>
          </a:p>
        </p:txBody>
      </p:sp>
      <p:sp>
        <p:nvSpPr>
          <p:cNvPr id="23556" name="عنصر نائب لرقم الشريحة 3"/>
          <p:cNvSpPr>
            <a:spLocks noGrp="1"/>
          </p:cNvSpPr>
          <p:nvPr>
            <p:ph type="sldNum" sz="quarter" idx="12"/>
          </p:nvPr>
        </p:nvSpPr>
        <p:spPr>
          <a:noFill/>
        </p:spPr>
        <p:txBody>
          <a:bodyPr>
            <a:normAutofit/>
          </a:bodyPr>
          <a:lstStyle/>
          <a:p>
            <a:fld id="{95C2D00A-814B-4B85-BCDE-36B575A58873}" type="slidenum">
              <a:rPr lang="en-US" smtClean="0"/>
              <a:pPr/>
              <a:t>21</a:t>
            </a:fld>
            <a:endParaRPr lang="fr-FR"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p:txBody>
          <a:bodyPr>
            <a:normAutofit/>
          </a:bodyPr>
          <a:lstStyle/>
          <a:p>
            <a:pPr algn="ctr"/>
            <a:r>
              <a:rPr lang="en-US" sz="4000" b="1" smtClean="0">
                <a:solidFill>
                  <a:srgbClr val="FF0000"/>
                </a:solidFill>
              </a:rPr>
              <a:t>The defendant</a:t>
            </a:r>
            <a:r>
              <a:rPr lang="fr-FR" sz="3200" smtClean="0"/>
              <a:t/>
            </a:r>
            <a:br>
              <a:rPr lang="fr-FR" sz="3200" smtClean="0"/>
            </a:br>
            <a:endParaRPr lang="fr-FR" sz="3200" smtClean="0"/>
          </a:p>
        </p:txBody>
      </p:sp>
      <p:sp>
        <p:nvSpPr>
          <p:cNvPr id="24579" name="عنصر نائب للمحتوى 2"/>
          <p:cNvSpPr>
            <a:spLocks noGrp="1"/>
          </p:cNvSpPr>
          <p:nvPr>
            <p:ph idx="1"/>
          </p:nvPr>
        </p:nvSpPr>
        <p:spPr/>
        <p:txBody>
          <a:bodyPr/>
          <a:lstStyle/>
          <a:p>
            <a:pPr algn="just" rtl="0"/>
            <a:r>
              <a:rPr lang="en-US" smtClean="0"/>
              <a:t>This term is used in both civil and criminal law. In civil law it describes the person who is sued, for example the person who is said not to have repaid a loan. In criminal law it describes the person who is said to have committed the crime. Under English law </a:t>
            </a:r>
            <a:r>
              <a:rPr lang="en-US" b="1" smtClean="0"/>
              <a:t>the defendant</a:t>
            </a:r>
            <a:r>
              <a:rPr lang="en-US" smtClean="0"/>
              <a:t> in a criminal case has the right to defend him or herself and so does not need a lawyer. </a:t>
            </a:r>
            <a:endParaRPr lang="fr-FR" smtClean="0"/>
          </a:p>
        </p:txBody>
      </p:sp>
      <p:sp>
        <p:nvSpPr>
          <p:cNvPr id="24580" name="عنصر نائب لرقم الشريحة 3"/>
          <p:cNvSpPr>
            <a:spLocks noGrp="1"/>
          </p:cNvSpPr>
          <p:nvPr>
            <p:ph type="sldNum" sz="quarter" idx="12"/>
          </p:nvPr>
        </p:nvSpPr>
        <p:spPr>
          <a:noFill/>
        </p:spPr>
        <p:txBody>
          <a:bodyPr>
            <a:normAutofit/>
          </a:bodyPr>
          <a:lstStyle/>
          <a:p>
            <a:fld id="{DF26756D-FBFB-4BD2-ABD9-EB5F33BBFA50}" type="slidenum">
              <a:rPr lang="en-US" smtClean="0"/>
              <a:pPr/>
              <a:t>22</a:t>
            </a:fld>
            <a:endParaRPr lang="fr-FR"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p:txBody>
          <a:bodyPr/>
          <a:lstStyle/>
          <a:p>
            <a:pPr algn="ctr"/>
            <a:r>
              <a:rPr lang="en-US" sz="3200" b="1" smtClean="0">
                <a:solidFill>
                  <a:srgbClr val="FF0000"/>
                </a:solidFill>
              </a:rPr>
              <a:t>The defendant</a:t>
            </a:r>
            <a:endParaRPr lang="fr-FR" sz="3200" smtClean="0"/>
          </a:p>
        </p:txBody>
      </p:sp>
      <p:sp>
        <p:nvSpPr>
          <p:cNvPr id="25603" name="عنصر نائب للمحتوى 2"/>
          <p:cNvSpPr>
            <a:spLocks noGrp="1"/>
          </p:cNvSpPr>
          <p:nvPr>
            <p:ph idx="1"/>
          </p:nvPr>
        </p:nvSpPr>
        <p:spPr/>
        <p:txBody>
          <a:bodyPr/>
          <a:lstStyle/>
          <a:p>
            <a:pPr algn="just" rtl="0"/>
            <a:r>
              <a:rPr lang="en-US" smtClean="0"/>
              <a:t>Sometimes this can work to </a:t>
            </a:r>
            <a:r>
              <a:rPr lang="en-US" b="1" smtClean="0"/>
              <a:t>the defendant’s</a:t>
            </a:r>
            <a:r>
              <a:rPr lang="en-US" smtClean="0"/>
              <a:t> advantage as they might receive help from the judge and sympathy from the jury.</a:t>
            </a:r>
            <a:endParaRPr lang="fr-FR" smtClean="0"/>
          </a:p>
          <a:p>
            <a:pPr algn="just" rtl="0"/>
            <a:endParaRPr lang="fr-FR" smtClean="0"/>
          </a:p>
          <a:p>
            <a:pPr algn="just" rtl="0"/>
            <a:endParaRPr lang="fr-FR" smtClean="0"/>
          </a:p>
        </p:txBody>
      </p:sp>
      <p:sp>
        <p:nvSpPr>
          <p:cNvPr id="25604" name="عنصر نائب لرقم الشريحة 3"/>
          <p:cNvSpPr>
            <a:spLocks noGrp="1"/>
          </p:cNvSpPr>
          <p:nvPr>
            <p:ph type="sldNum" sz="quarter" idx="12"/>
          </p:nvPr>
        </p:nvSpPr>
        <p:spPr>
          <a:noFill/>
        </p:spPr>
        <p:txBody>
          <a:bodyPr>
            <a:normAutofit/>
          </a:bodyPr>
          <a:lstStyle/>
          <a:p>
            <a:fld id="{A4E81232-A0FE-4DA4-80AB-55A37A82077B}" type="slidenum">
              <a:rPr lang="en-US" smtClean="0"/>
              <a:pPr/>
              <a:t>23</a:t>
            </a:fld>
            <a:endParaRPr lang="fr-FR"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p:txBody>
          <a:bodyPr>
            <a:normAutofit/>
          </a:bodyPr>
          <a:lstStyle/>
          <a:p>
            <a:pPr algn="ctr"/>
            <a:r>
              <a:rPr lang="fr-FR" sz="4000" b="1" smtClean="0">
                <a:solidFill>
                  <a:srgbClr val="FF0000"/>
                </a:solidFill>
              </a:rPr>
              <a:t>Breach of Contract</a:t>
            </a:r>
            <a:r>
              <a:rPr lang="fr-FR" sz="3200" smtClean="0"/>
              <a:t/>
            </a:r>
            <a:br>
              <a:rPr lang="fr-FR" sz="3200" smtClean="0"/>
            </a:br>
            <a:endParaRPr lang="fr-FR" sz="3200" smtClean="0"/>
          </a:p>
        </p:txBody>
      </p:sp>
      <p:sp>
        <p:nvSpPr>
          <p:cNvPr id="26627" name="عنصر نائب للمحتوى 2"/>
          <p:cNvSpPr>
            <a:spLocks noGrp="1"/>
          </p:cNvSpPr>
          <p:nvPr>
            <p:ph idx="1"/>
          </p:nvPr>
        </p:nvSpPr>
        <p:spPr/>
        <p:txBody>
          <a:bodyPr/>
          <a:lstStyle/>
          <a:p>
            <a:pPr algn="just" rtl="0"/>
            <a:r>
              <a:rPr lang="en-US" smtClean="0"/>
              <a:t>This very common legal English term means to break a contract by not following the conditions you agreed to when making it. You can</a:t>
            </a:r>
            <a:r>
              <a:rPr lang="en-US" b="1" smtClean="0"/>
              <a:t> breach</a:t>
            </a:r>
            <a:r>
              <a:rPr lang="en-US" smtClean="0"/>
              <a:t> a </a:t>
            </a:r>
            <a:r>
              <a:rPr lang="en-US" b="1" smtClean="0"/>
              <a:t>contract</a:t>
            </a:r>
            <a:r>
              <a:rPr lang="en-US" smtClean="0"/>
              <a:t> or be in </a:t>
            </a:r>
            <a:r>
              <a:rPr lang="en-US" b="1" smtClean="0"/>
              <a:t>breach of contract</a:t>
            </a:r>
            <a:r>
              <a:rPr lang="en-US" smtClean="0"/>
              <a:t>. An employer would be in </a:t>
            </a:r>
            <a:r>
              <a:rPr lang="en-US" b="1" smtClean="0"/>
              <a:t>breach</a:t>
            </a:r>
            <a:r>
              <a:rPr lang="en-US" smtClean="0"/>
              <a:t> if they did not pay a contracted employee for work he or she had done. </a:t>
            </a:r>
            <a:endParaRPr lang="fr-FR" smtClean="0"/>
          </a:p>
        </p:txBody>
      </p:sp>
      <p:sp>
        <p:nvSpPr>
          <p:cNvPr id="26628" name="عنصر نائب لرقم الشريحة 3"/>
          <p:cNvSpPr>
            <a:spLocks noGrp="1"/>
          </p:cNvSpPr>
          <p:nvPr>
            <p:ph type="sldNum" sz="quarter" idx="12"/>
          </p:nvPr>
        </p:nvSpPr>
        <p:spPr>
          <a:noFill/>
        </p:spPr>
        <p:txBody>
          <a:bodyPr>
            <a:normAutofit/>
          </a:bodyPr>
          <a:lstStyle/>
          <a:p>
            <a:fld id="{C4AD79BB-5C2E-4DDA-B506-2239E91E7564}" type="slidenum">
              <a:rPr lang="en-US" smtClean="0"/>
              <a:pPr/>
              <a:t>24</a:t>
            </a:fld>
            <a:endParaRPr lang="fr-FR"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a:xfrm>
            <a:off x="457200" y="533400"/>
            <a:ext cx="8229600" cy="1371600"/>
          </a:xfrm>
        </p:spPr>
        <p:txBody>
          <a:bodyPr/>
          <a:lstStyle/>
          <a:p>
            <a:pPr algn="ctr"/>
            <a:r>
              <a:rPr lang="fr-FR" sz="3200" b="1" smtClean="0">
                <a:solidFill>
                  <a:srgbClr val="FF0000"/>
                </a:solidFill>
              </a:rPr>
              <a:t>Breach of Contract</a:t>
            </a:r>
            <a:r>
              <a:rPr lang="fr-FR" sz="2400" smtClean="0"/>
              <a:t/>
            </a:r>
            <a:br>
              <a:rPr lang="fr-FR" sz="2400" smtClean="0"/>
            </a:br>
            <a:endParaRPr lang="fr-FR" sz="3200" smtClean="0"/>
          </a:p>
        </p:txBody>
      </p:sp>
      <p:sp>
        <p:nvSpPr>
          <p:cNvPr id="27651" name="عنصر نائب للمحتوى 2"/>
          <p:cNvSpPr>
            <a:spLocks noGrp="1"/>
          </p:cNvSpPr>
          <p:nvPr>
            <p:ph idx="1"/>
          </p:nvPr>
        </p:nvSpPr>
        <p:spPr/>
        <p:txBody>
          <a:bodyPr/>
          <a:lstStyle/>
          <a:p>
            <a:pPr algn="just" rtl="0"/>
            <a:r>
              <a:rPr lang="en-US" smtClean="0"/>
              <a:t>An employee would be in </a:t>
            </a:r>
            <a:r>
              <a:rPr lang="en-US" b="1" smtClean="0"/>
              <a:t>breach</a:t>
            </a:r>
            <a:r>
              <a:rPr lang="en-US" smtClean="0"/>
              <a:t> if they left a job without working the period they have agreed to do after giving notice, that is telling their boss they are leaving. You can breach other things apart from contract such as copyright or human rights. </a:t>
            </a:r>
            <a:endParaRPr lang="fr-FR" smtClean="0"/>
          </a:p>
        </p:txBody>
      </p:sp>
      <p:sp>
        <p:nvSpPr>
          <p:cNvPr id="27652" name="عنصر نائب لرقم الشريحة 3"/>
          <p:cNvSpPr>
            <a:spLocks noGrp="1"/>
          </p:cNvSpPr>
          <p:nvPr>
            <p:ph type="sldNum" sz="quarter" idx="12"/>
          </p:nvPr>
        </p:nvSpPr>
        <p:spPr>
          <a:noFill/>
        </p:spPr>
        <p:txBody>
          <a:bodyPr>
            <a:normAutofit/>
          </a:bodyPr>
          <a:lstStyle/>
          <a:p>
            <a:fld id="{1B02D098-0844-4E0C-BF94-ED56B5F674D1}" type="slidenum">
              <a:rPr lang="en-US" smtClean="0"/>
              <a:pPr/>
              <a:t>25</a:t>
            </a:fld>
            <a:endParaRPr lang="fr-FR"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p:cNvSpPr>
            <a:spLocks noGrp="1"/>
          </p:cNvSpPr>
          <p:nvPr>
            <p:ph type="title"/>
          </p:nvPr>
        </p:nvSpPr>
        <p:spPr/>
        <p:txBody>
          <a:bodyPr/>
          <a:lstStyle/>
          <a:p>
            <a:pPr algn="ctr"/>
            <a:r>
              <a:rPr lang="fr-FR" b="1" smtClean="0">
                <a:solidFill>
                  <a:srgbClr val="FF0000"/>
                </a:solidFill>
              </a:rPr>
              <a:t>Breach of Contract</a:t>
            </a:r>
            <a:endParaRPr lang="fr-FR" smtClean="0"/>
          </a:p>
        </p:txBody>
      </p:sp>
      <p:sp>
        <p:nvSpPr>
          <p:cNvPr id="28676" name="Espace réservé du contenu 4"/>
          <p:cNvSpPr>
            <a:spLocks noGrp="1"/>
          </p:cNvSpPr>
          <p:nvPr>
            <p:ph idx="1"/>
          </p:nvPr>
        </p:nvSpPr>
        <p:spPr/>
        <p:txBody>
          <a:bodyPr/>
          <a:lstStyle/>
          <a:p>
            <a:pPr algn="just" rtl="0"/>
            <a:r>
              <a:rPr lang="en-US" smtClean="0"/>
              <a:t>But usually other words are used for different areas: infringe for copyright; violate for human rights. You can check this out using a legal English dictionary, or Google if you want to see which term is used most frequently.</a:t>
            </a:r>
            <a:endParaRPr lang="fr-FR" smtClean="0"/>
          </a:p>
          <a:p>
            <a:endParaRPr lang="fr-FR" smtClean="0"/>
          </a:p>
        </p:txBody>
      </p:sp>
      <p:sp>
        <p:nvSpPr>
          <p:cNvPr id="28675" name="عنصر نائب لرقم الشريحة 3"/>
          <p:cNvSpPr>
            <a:spLocks noGrp="1"/>
          </p:cNvSpPr>
          <p:nvPr>
            <p:ph type="sldNum" sz="quarter" idx="12"/>
          </p:nvPr>
        </p:nvSpPr>
        <p:spPr>
          <a:noFill/>
        </p:spPr>
        <p:txBody>
          <a:bodyPr>
            <a:normAutofit/>
          </a:bodyPr>
          <a:lstStyle/>
          <a:p>
            <a:fld id="{94766735-B7BE-42D7-BB38-77D83BA7354B}" type="slidenum">
              <a:rPr lang="en-US" smtClean="0"/>
              <a:pPr/>
              <a:t>26</a:t>
            </a:fld>
            <a:endParaRPr lang="fr-FR"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p:txBody>
          <a:bodyPr>
            <a:normAutofit/>
          </a:bodyPr>
          <a:lstStyle/>
          <a:p>
            <a:pPr algn="ctr"/>
            <a:endParaRPr lang="fr-FR" sz="3200" dirty="0" smtClean="0"/>
          </a:p>
        </p:txBody>
      </p:sp>
      <p:sp>
        <p:nvSpPr>
          <p:cNvPr id="29699" name="عنصر نائب للمحتوى 2"/>
          <p:cNvSpPr>
            <a:spLocks noGrp="1"/>
          </p:cNvSpPr>
          <p:nvPr>
            <p:ph idx="1"/>
          </p:nvPr>
        </p:nvSpPr>
        <p:spPr/>
        <p:txBody>
          <a:bodyPr>
            <a:normAutofit/>
          </a:bodyPr>
          <a:lstStyle/>
          <a:p>
            <a:r>
              <a:rPr lang="ar-DZ" dirty="0" smtClean="0"/>
              <a:t> </a:t>
            </a:r>
            <a:endParaRPr lang="fr-FR" dirty="0" smtClean="0"/>
          </a:p>
        </p:txBody>
      </p:sp>
      <p:sp>
        <p:nvSpPr>
          <p:cNvPr id="29700" name="عنصر نائب لرقم الشريحة 3"/>
          <p:cNvSpPr>
            <a:spLocks noGrp="1"/>
          </p:cNvSpPr>
          <p:nvPr>
            <p:ph type="sldNum" sz="quarter" idx="12"/>
          </p:nvPr>
        </p:nvSpPr>
        <p:spPr>
          <a:noFill/>
        </p:spPr>
        <p:txBody>
          <a:bodyPr>
            <a:normAutofit/>
          </a:bodyPr>
          <a:lstStyle/>
          <a:p>
            <a:fld id="{40500D4F-3FEF-4935-8755-208B42466829}" type="slidenum">
              <a:rPr lang="en-US" smtClean="0"/>
              <a:pPr/>
              <a:t>27</a:t>
            </a:fld>
            <a:endParaRPr lang="fr-FR"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وان 1"/>
          <p:cNvSpPr>
            <a:spLocks noGrp="1"/>
          </p:cNvSpPr>
          <p:nvPr>
            <p:ph type="title"/>
          </p:nvPr>
        </p:nvSpPr>
        <p:spPr/>
        <p:txBody>
          <a:bodyPr/>
          <a:lstStyle/>
          <a:p>
            <a:pPr algn="ctr"/>
            <a:endParaRPr lang="fr-FR" sz="3200" dirty="0" smtClean="0"/>
          </a:p>
        </p:txBody>
      </p:sp>
      <p:sp>
        <p:nvSpPr>
          <p:cNvPr id="44035" name="عنصر نائب للمحتوى 2"/>
          <p:cNvSpPr>
            <a:spLocks noGrp="1"/>
          </p:cNvSpPr>
          <p:nvPr>
            <p:ph idx="1"/>
          </p:nvPr>
        </p:nvSpPr>
        <p:spPr/>
        <p:txBody>
          <a:bodyPr>
            <a:normAutofit/>
          </a:bodyPr>
          <a:lstStyle/>
          <a:p>
            <a:r>
              <a:rPr lang="ar-SA" dirty="0" err="1" smtClean="0"/>
              <a:t>اءة</a:t>
            </a:r>
            <a:r>
              <a:rPr lang="ar-SA" dirty="0" smtClean="0"/>
              <a:t> </a:t>
            </a:r>
            <a:endParaRPr lang="fr-FR" dirty="0" smtClean="0"/>
          </a:p>
        </p:txBody>
      </p:sp>
      <p:sp>
        <p:nvSpPr>
          <p:cNvPr id="44036" name="عنصر نائب لرقم الشريحة 3"/>
          <p:cNvSpPr>
            <a:spLocks noGrp="1"/>
          </p:cNvSpPr>
          <p:nvPr>
            <p:ph type="sldNum" sz="quarter" idx="12"/>
          </p:nvPr>
        </p:nvSpPr>
        <p:spPr>
          <a:noFill/>
        </p:spPr>
        <p:txBody>
          <a:bodyPr>
            <a:normAutofit/>
          </a:bodyPr>
          <a:lstStyle/>
          <a:p>
            <a:fld id="{55493D16-5C2B-47D1-B071-DFB3254D42DE}" type="slidenum">
              <a:rPr lang="en-US" smtClean="0"/>
              <a:pPr/>
              <a:t>28</a:t>
            </a:fld>
            <a:endParaRPr lang="fr-FR"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ar-SA" dirty="0" smtClean="0">
                <a:solidFill>
                  <a:srgbClr val="0000BC"/>
                </a:solidFill>
              </a:rPr>
              <a:t>شكر</a:t>
            </a:r>
            <a:endParaRPr lang="fr-FR" dirty="0" smtClean="0">
              <a:solidFill>
                <a:srgbClr val="0000BC"/>
              </a:solidFill>
            </a:endParaRPr>
          </a:p>
        </p:txBody>
      </p:sp>
      <p:sp>
        <p:nvSpPr>
          <p:cNvPr id="54275" name="Rectangle 3"/>
          <p:cNvSpPr>
            <a:spLocks noGrp="1" noChangeArrowheads="1"/>
          </p:cNvSpPr>
          <p:nvPr>
            <p:ph idx="1"/>
          </p:nvPr>
        </p:nvSpPr>
        <p:spPr>
          <a:gradFill rotWithShape="1">
            <a:gsLst>
              <a:gs pos="0">
                <a:srgbClr val="0000BC"/>
              </a:gs>
              <a:gs pos="100000">
                <a:srgbClr val="FF3300"/>
              </a:gs>
            </a:gsLst>
            <a:lin ang="5400000" scaled="1"/>
          </a:gradFill>
        </p:spPr>
        <p:txBody>
          <a:bodyPr/>
          <a:lstStyle/>
          <a:p>
            <a:r>
              <a:rPr lang="ar-SA" sz="6000" dirty="0" smtClean="0">
                <a:solidFill>
                  <a:schemeClr val="bg1"/>
                </a:solidFill>
              </a:rPr>
              <a:t>شكرا جزيلا</a:t>
            </a:r>
            <a:r>
              <a:rPr lang="ar-DZ" sz="6000" dirty="0" smtClean="0">
                <a:solidFill>
                  <a:schemeClr val="bg1"/>
                </a:solidFill>
              </a:rPr>
              <a:t> لحسن الاصغاء و المتابعة</a:t>
            </a:r>
            <a:endParaRPr lang="fr-FR" sz="6000" dirty="0" smtClean="0">
              <a:solidFill>
                <a:schemeClr val="bg1"/>
              </a:solidFill>
            </a:endParaRPr>
          </a:p>
        </p:txBody>
      </p:sp>
      <p:sp>
        <p:nvSpPr>
          <p:cNvPr id="45060" name="WordArt 4"/>
          <p:cNvSpPr>
            <a:spLocks noChangeArrowheads="1" noChangeShapeType="1" noTextEdit="1"/>
          </p:cNvSpPr>
          <p:nvPr/>
        </p:nvSpPr>
        <p:spPr bwMode="auto">
          <a:xfrm>
            <a:off x="1524000" y="3962400"/>
            <a:ext cx="6657975" cy="1662113"/>
          </a:xfrm>
          <a:prstGeom prst="rect">
            <a:avLst/>
          </a:prstGeom>
        </p:spPr>
        <p:txBody>
          <a:bodyPr wrap="none" fromWordArt="1">
            <a:prstTxWarp prst="textDeflateBottom">
              <a:avLst>
                <a:gd name="adj" fmla="val 76472"/>
              </a:avLst>
            </a:prstTxWarp>
            <a:scene3d>
              <a:camera prst="legacyPerspectiveFront">
                <a:rot lat="19799986" lon="19439992" rev="0"/>
              </a:camera>
              <a:lightRig rig="legacyNormal2" dir="t"/>
            </a:scene3d>
            <a:sp3d extrusionH="354000" prstMaterial="legacyMatte">
              <a:extrusionClr>
                <a:srgbClr val="939676"/>
              </a:extrusionClr>
            </a:sp3d>
          </a:bodyPr>
          <a:lstStyle/>
          <a:p>
            <a:pPr algn="ctr" rtl="1"/>
            <a:r>
              <a:rPr lang="ar-DZ" sz="3600" kern="10">
                <a:ln w="9525">
                  <a:round/>
                  <a:headEnd/>
                  <a:tailEnd/>
                </a:ln>
                <a:gradFill rotWithShape="1">
                  <a:gsLst>
                    <a:gs pos="0">
                      <a:srgbClr val="FFFFFF"/>
                    </a:gs>
                    <a:gs pos="100000">
                      <a:srgbClr val="33CC33"/>
                    </a:gs>
                  </a:gsLst>
                  <a:lin ang="5400000" scaled="1"/>
                </a:gradFill>
                <a:latin typeface="Arial"/>
                <a:cs typeface="Arial"/>
              </a:rPr>
              <a:t>شكرا جزيلا لكم على حسن الاصغاء و المتابعة</a:t>
            </a:r>
            <a:endParaRPr lang="fr-FR" sz="3600" kern="10">
              <a:ln w="9525">
                <a:round/>
                <a:headEnd/>
                <a:tailEnd/>
              </a:ln>
              <a:gradFill rotWithShape="1">
                <a:gsLst>
                  <a:gs pos="0">
                    <a:srgbClr val="FFFFFF"/>
                  </a:gs>
                  <a:gs pos="100000">
                    <a:srgbClr val="33CC33"/>
                  </a:gs>
                </a:gsLst>
                <a:lin ang="5400000" scaled="1"/>
              </a:gradFill>
              <a:latin typeface="Arial"/>
              <a:cs typeface="Arial"/>
            </a:endParaRPr>
          </a:p>
        </p:txBody>
      </p:sp>
    </p:spTree>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5000" fill="hold"/>
                                        <p:tgtEl>
                                          <p:spTgt spid="54274"/>
                                        </p:tgtEl>
                                        <p:attrNameLst>
                                          <p:attrName>ppt_x</p:attrName>
                                        </p:attrNameLst>
                                      </p:cBhvr>
                                      <p:tavLst>
                                        <p:tav tm="0">
                                          <p:val>
                                            <p:strVal val="#ppt_x"/>
                                          </p:val>
                                        </p:tav>
                                        <p:tav tm="100000">
                                          <p:val>
                                            <p:strVal val="#ppt_x"/>
                                          </p:val>
                                        </p:tav>
                                      </p:tavLst>
                                    </p:anim>
                                    <p:anim calcmode="lin" valueType="num">
                                      <p:cBhvr>
                                        <p:cTn id="8" dur="15000" fill="hold"/>
                                        <p:tgtEl>
                                          <p:spTgt spid="54274"/>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54275">
                                            <p:bg/>
                                          </p:spTgt>
                                        </p:tgtEl>
                                        <p:attrNameLst>
                                          <p:attrName>style.visibility</p:attrName>
                                        </p:attrNameLst>
                                      </p:cBhvr>
                                      <p:to>
                                        <p:strVal val="visible"/>
                                      </p:to>
                                    </p:set>
                                    <p:anim calcmode="lin" valueType="num">
                                      <p:cBhvr>
                                        <p:cTn id="11" dur="15000" fill="hold"/>
                                        <p:tgtEl>
                                          <p:spTgt spid="54275">
                                            <p:bg/>
                                          </p:spTgt>
                                        </p:tgtEl>
                                        <p:attrNameLst>
                                          <p:attrName>ppt_x</p:attrName>
                                        </p:attrNameLst>
                                      </p:cBhvr>
                                      <p:tavLst>
                                        <p:tav tm="0">
                                          <p:val>
                                            <p:strVal val="#ppt_x"/>
                                          </p:val>
                                        </p:tav>
                                        <p:tav tm="100000">
                                          <p:val>
                                            <p:strVal val="#ppt_x"/>
                                          </p:val>
                                        </p:tav>
                                      </p:tavLst>
                                    </p:anim>
                                    <p:anim calcmode="lin" valueType="num">
                                      <p:cBhvr>
                                        <p:cTn id="12" dur="15000" fill="hold"/>
                                        <p:tgtEl>
                                          <p:spTgt spid="54275">
                                            <p:bg/>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54275">
                                            <p:txEl>
                                              <p:pRg st="0" end="0"/>
                                            </p:txEl>
                                          </p:spTgt>
                                        </p:tgtEl>
                                        <p:attrNameLst>
                                          <p:attrName>style.visibility</p:attrName>
                                        </p:attrNameLst>
                                      </p:cBhvr>
                                      <p:to>
                                        <p:strVal val="visible"/>
                                      </p:to>
                                    </p:set>
                                    <p:anim calcmode="lin" valueType="num">
                                      <p:cBhvr>
                                        <p:cTn id="15" dur="150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16" dur="15000" fill="hold"/>
                                        <p:tgtEl>
                                          <p:spTgt spid="54275">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81000" y="-457200"/>
            <a:ext cx="8153400" cy="1371600"/>
          </a:xfrm>
        </p:spPr>
        <p:txBody>
          <a:bodyPr/>
          <a:lstStyle/>
          <a:p>
            <a:pPr algn="ctr" eaLnBrk="1" hangingPunct="1"/>
            <a:r>
              <a:rPr lang="en-US" b="1" smtClean="0">
                <a:solidFill>
                  <a:srgbClr val="FF3300"/>
                </a:solidFill>
                <a:latin typeface="Algerian" pitchFamily="82" charset="0"/>
              </a:rPr>
              <a:t>LEGAL DEFINITIONS</a:t>
            </a:r>
            <a:endParaRPr lang="ar-SA" b="1" smtClean="0">
              <a:solidFill>
                <a:srgbClr val="FF3300"/>
              </a:solidFill>
              <a:latin typeface="Algerian" pitchFamily="82" charset="0"/>
            </a:endParaRPr>
          </a:p>
        </p:txBody>
      </p:sp>
      <p:sp>
        <p:nvSpPr>
          <p:cNvPr id="5124" name="Rectangle 3"/>
          <p:cNvSpPr>
            <a:spLocks noGrp="1" noChangeArrowheads="1"/>
          </p:cNvSpPr>
          <p:nvPr>
            <p:ph idx="1"/>
          </p:nvPr>
        </p:nvSpPr>
        <p:spPr>
          <a:xfrm>
            <a:off x="304800" y="1066800"/>
            <a:ext cx="8610600" cy="9601200"/>
          </a:xfrm>
        </p:spPr>
        <p:txBody>
          <a:bodyPr/>
          <a:lstStyle/>
          <a:p>
            <a:pPr algn="l"/>
            <a:r>
              <a:rPr lang="en-US" sz="2800" b="1" dirty="0" smtClean="0"/>
              <a:t>ADLITEM</a:t>
            </a:r>
          </a:p>
          <a:p>
            <a:pPr algn="l"/>
            <a:r>
              <a:rPr lang="en-US" dirty="0" smtClean="0"/>
              <a:t>A Latin term meaning for the purposes of the lawsuit. For example, a guardian ad </a:t>
            </a:r>
            <a:r>
              <a:rPr lang="en-US" dirty="0" err="1" smtClean="0"/>
              <a:t>litem</a:t>
            </a:r>
            <a:r>
              <a:rPr lang="en-US" dirty="0" smtClean="0"/>
              <a:t> is a person appointed by the court to protect the interests of a minor or legally </a:t>
            </a:r>
            <a:endParaRPr lang="ar-DZ" dirty="0" smtClean="0"/>
          </a:p>
          <a:p>
            <a:pPr algn="l"/>
            <a:r>
              <a:rPr lang="en-US" dirty="0" smtClean="0"/>
              <a:t>incompetent person in a lawsuit.</a:t>
            </a:r>
            <a:endParaRPr lang="ar-DZ" dirty="0" smtClean="0"/>
          </a:p>
          <a:p>
            <a:pPr algn="just" rtl="1"/>
            <a:r>
              <a:rPr lang="ar-DZ" b="1" dirty="0" smtClean="0"/>
              <a:t>ا</a:t>
            </a:r>
            <a:r>
              <a:rPr lang="ar-SA" b="1" dirty="0" smtClean="0"/>
              <a:t>د </a:t>
            </a:r>
            <a:r>
              <a:rPr lang="ar-SA" b="1" dirty="0" smtClean="0"/>
              <a:t>ليتم</a:t>
            </a:r>
            <a:r>
              <a:rPr lang="en-US" b="1" dirty="0" smtClean="0"/>
              <a:t> </a:t>
            </a:r>
            <a:r>
              <a:rPr lang="ar-DZ" b="1" dirty="0" smtClean="0"/>
              <a:t> أو الاعلانية </a:t>
            </a:r>
            <a:r>
              <a:rPr lang="ar-SA" dirty="0" smtClean="0"/>
              <a:t>- </a:t>
            </a:r>
            <a:r>
              <a:rPr lang="ar-SA" dirty="0" smtClean="0"/>
              <a:t>أهداف الدعوى </a:t>
            </a:r>
            <a:r>
              <a:rPr lang="ar-SA" dirty="0" err="1" smtClean="0"/>
              <a:t>القضائية </a:t>
            </a:r>
            <a:r>
              <a:rPr lang="ar-SA" dirty="0" smtClean="0"/>
              <a:t>: مصطلح </a:t>
            </a:r>
            <a:r>
              <a:rPr lang="ar-DZ" dirty="0" smtClean="0"/>
              <a:t> لاتيني </a:t>
            </a:r>
            <a:r>
              <a:rPr lang="ar-SA" dirty="0" smtClean="0"/>
              <a:t>يعني </a:t>
            </a:r>
            <a:r>
              <a:rPr lang="ar-SA" dirty="0" smtClean="0"/>
              <a:t>لأجل أهداف الدعوة، مثلا  الشخص المعين من طرف المحكم</a:t>
            </a:r>
            <a:r>
              <a:rPr lang="ar-DZ" dirty="0" smtClean="0"/>
              <a:t>ة</a:t>
            </a:r>
            <a:r>
              <a:rPr lang="ar-SA" dirty="0" smtClean="0"/>
              <a:t> لحماية مصالح الشخص القاصر أو الشخص غير المؤهل قانونيًا في دعوى قضائية.</a:t>
            </a:r>
            <a:endParaRPr lang="fr-FR" dirty="0" smtClean="0"/>
          </a:p>
          <a:p>
            <a:pPr algn="l"/>
            <a:endParaRPr lang="ar-DZ" sz="2000" b="1" dirty="0" smtClean="0"/>
          </a:p>
        </p:txBody>
      </p:sp>
      <p:sp>
        <p:nvSpPr>
          <p:cNvPr id="5122" name="Espace réservé du numéro de diapositive 4"/>
          <p:cNvSpPr>
            <a:spLocks noGrp="1"/>
          </p:cNvSpPr>
          <p:nvPr>
            <p:ph type="sldNum" sz="quarter" idx="12"/>
          </p:nvPr>
        </p:nvSpPr>
        <p:spPr>
          <a:noFill/>
        </p:spPr>
        <p:txBody>
          <a:bodyPr>
            <a:normAutofit/>
          </a:bodyPr>
          <a:lstStyle/>
          <a:p>
            <a:fld id="{A7722905-8E8F-4378-AE2B-F50D77B58B2A}" type="slidenum">
              <a:rPr lang="ar-SA" smtClean="0"/>
              <a:pPr/>
              <a:t>3</a:t>
            </a:fld>
            <a:endParaRPr lang="fr-FR" smtClean="0"/>
          </a:p>
        </p:txBody>
      </p:sp>
      <p:pic>
        <p:nvPicPr>
          <p:cNvPr id="5125" name="Picture 6" descr="taibi02"/>
          <p:cNvPicPr>
            <a:picLocks noChangeAspect="1" noChangeArrowheads="1"/>
          </p:cNvPicPr>
          <p:nvPr/>
        </p:nvPicPr>
        <p:blipFill>
          <a:blip r:embed="rId7" cstate="print"/>
          <a:srcRect/>
          <a:stretch>
            <a:fillRect/>
          </a:stretch>
        </p:blipFill>
        <p:spPr bwMode="auto">
          <a:xfrm>
            <a:off x="-1752600" y="9753600"/>
            <a:ext cx="1152525" cy="1428750"/>
          </a:xfrm>
          <a:prstGeom prst="rect">
            <a:avLst/>
          </a:prstGeom>
          <a:noFill/>
          <a:ln w="9525">
            <a:noFill/>
            <a:miter lim="800000"/>
            <a:headEnd/>
            <a:tailEnd/>
          </a:ln>
        </p:spPr>
      </p:pic>
      <p:pic>
        <p:nvPicPr>
          <p:cNvPr id="8" name="~PP3995.WAV">
            <a:hlinkClick r:id="" action="ppaction://media"/>
          </p:cNvPr>
          <p:cNvPicPr>
            <a:picLocks noRot="1" noChangeAspect="1"/>
          </p:cNvPicPr>
          <p:nvPr>
            <a:wavAudioFile r:embed="rId3" name="~PP3995.WAV"/>
          </p:nvPr>
        </p:nvPicPr>
        <p:blipFill>
          <a:blip r:embed="rId8" cstate="print"/>
          <a:stretch>
            <a:fillRect/>
          </a:stretch>
        </p:blipFill>
        <p:spPr>
          <a:xfrm>
            <a:off x="8696325" y="6410325"/>
            <a:ext cx="304800" cy="304800"/>
          </a:xfrm>
          <a:prstGeom prst="rect">
            <a:avLst/>
          </a:prstGeom>
        </p:spPr>
      </p:pic>
    </p:spTree>
    <p:custDataLst>
      <p:tags r:id="rId2"/>
    </p:custDataLst>
  </p:cSld>
  <p:clrMapOvr>
    <a:masterClrMapping/>
  </p:clrMapOvr>
  <p:transition spd="slow" advClick="0" advTm="84015">
    <p:wedge/>
    <p:sndAc>
      <p:stSnd>
        <p:snd r:embed="rId6"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fr-FR" smtClean="0"/>
          </a:p>
        </p:txBody>
      </p:sp>
      <p:sp>
        <p:nvSpPr>
          <p:cNvPr id="46083" name="Rectangle 3"/>
          <p:cNvSpPr>
            <a:spLocks noGrp="1" noChangeArrowheads="1"/>
          </p:cNvSpPr>
          <p:nvPr>
            <p:ph idx="1"/>
          </p:nvPr>
        </p:nvSpPr>
        <p:spPr/>
        <p:txBody>
          <a:bodyPr/>
          <a:lstStyle/>
          <a:p>
            <a:endParaRPr lang="fr-FR" dirty="0" smtClean="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2"/>
          <p:cNvSpPr>
            <a:spLocks noGrp="1"/>
          </p:cNvSpPr>
          <p:nvPr>
            <p:ph type="sldNum" sz="quarter" idx="12"/>
          </p:nvPr>
        </p:nvSpPr>
        <p:spPr>
          <a:noFill/>
        </p:spPr>
        <p:txBody>
          <a:bodyPr/>
          <a:lstStyle/>
          <a:p>
            <a:fld id="{6BAE6C89-14A2-43BF-84DF-1135EDE14D84}" type="slidenum">
              <a:rPr lang="ar-SA" smtClean="0"/>
              <a:pPr/>
              <a:t>31</a:t>
            </a:fld>
            <a:endParaRPr lang="fr-FR" smtClean="0"/>
          </a:p>
        </p:txBody>
      </p:sp>
      <p:sp>
        <p:nvSpPr>
          <p:cNvPr id="25608" name="Text Box 8"/>
          <p:cNvSpPr txBox="1">
            <a:spLocks noChangeArrowheads="1"/>
          </p:cNvSpPr>
          <p:nvPr/>
        </p:nvSpPr>
        <p:spPr bwMode="auto">
          <a:xfrm>
            <a:off x="485775" y="609600"/>
            <a:ext cx="7643813" cy="579438"/>
          </a:xfrm>
          <a:prstGeom prst="rect">
            <a:avLst/>
          </a:prstGeom>
          <a:noFill/>
          <a:ln w="9525">
            <a:noFill/>
            <a:miter lim="800000"/>
            <a:headEnd/>
            <a:tailEnd/>
          </a:ln>
        </p:spPr>
        <p:txBody>
          <a:bodyPr>
            <a:spAutoFit/>
          </a:bodyPr>
          <a:lstStyle/>
          <a:p>
            <a:pPr algn="r" rtl="1"/>
            <a:r>
              <a:rPr lang="ar-SA" sz="3200" b="1" dirty="0" err="1" smtClean="0">
                <a:solidFill>
                  <a:srgbClr val="FF3300"/>
                </a:solidFill>
              </a:rPr>
              <a:t>:</a:t>
            </a:r>
            <a:endParaRPr lang="fr-FR" sz="3200" b="1" dirty="0">
              <a:solidFill>
                <a:srgbClr val="FF3300"/>
              </a:solidFill>
            </a:endParaRPr>
          </a:p>
        </p:txBody>
      </p:sp>
    </p:spTree>
  </p:cSld>
  <p:clrMapOvr>
    <a:masterClrMapping/>
  </p:clrMapOvr>
  <p:transition spd="slow">
    <p:wedg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5608"/>
                                        </p:tgtEl>
                                        <p:attrNameLst>
                                          <p:attrName>style.visibility</p:attrName>
                                        </p:attrNameLst>
                                      </p:cBhvr>
                                      <p:to>
                                        <p:strVal val="visible"/>
                                      </p:to>
                                    </p:set>
                                    <p:anim calcmode="discrete" valueType="clr">
                                      <p:cBhvr override="childStyle">
                                        <p:cTn id="7" dur="80"/>
                                        <p:tgtEl>
                                          <p:spTgt spid="256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8"/>
                                        </p:tgtEl>
                                        <p:attrNameLst>
                                          <p:attrName>fillcolor</p:attrName>
                                        </p:attrNameLst>
                                      </p:cBhvr>
                                      <p:tavLst>
                                        <p:tav tm="0">
                                          <p:val>
                                            <p:clrVal>
                                              <a:schemeClr val="accent2"/>
                                            </p:clrVal>
                                          </p:val>
                                        </p:tav>
                                        <p:tav tm="50000">
                                          <p:val>
                                            <p:clrVal>
                                              <a:schemeClr val="hlink"/>
                                            </p:clrVal>
                                          </p:val>
                                        </p:tav>
                                      </p:tavLst>
                                    </p:anim>
                                    <p:set>
                                      <p:cBhvr>
                                        <p:cTn id="9" dur="80"/>
                                        <p:tgtEl>
                                          <p:spTgt spid="256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81000" y="-457200"/>
            <a:ext cx="8229600" cy="1143000"/>
          </a:xfrm>
        </p:spPr>
        <p:txBody>
          <a:bodyPr/>
          <a:lstStyle/>
          <a:p>
            <a:pPr algn="ctr" eaLnBrk="1" hangingPunct="1"/>
            <a:r>
              <a:rPr lang="en-US" b="1" smtClean="0">
                <a:solidFill>
                  <a:srgbClr val="FF3300"/>
                </a:solidFill>
              </a:rPr>
              <a:t>ADJUCATION</a:t>
            </a:r>
            <a:endParaRPr lang="ar-DZ" b="1" smtClean="0">
              <a:solidFill>
                <a:srgbClr val="FF3300"/>
              </a:solidFill>
            </a:endParaRPr>
          </a:p>
        </p:txBody>
      </p:sp>
      <p:sp>
        <p:nvSpPr>
          <p:cNvPr id="6148" name="Rectangle 3"/>
          <p:cNvSpPr>
            <a:spLocks noGrp="1" noChangeArrowheads="1"/>
          </p:cNvSpPr>
          <p:nvPr>
            <p:ph idx="1"/>
          </p:nvPr>
        </p:nvSpPr>
        <p:spPr>
          <a:xfrm>
            <a:off x="304800" y="685800"/>
            <a:ext cx="8610600" cy="9982200"/>
          </a:xfrm>
        </p:spPr>
        <p:txBody>
          <a:bodyPr/>
          <a:lstStyle/>
          <a:p>
            <a:pPr algn="l"/>
            <a:r>
              <a:rPr lang="fr-FR" smtClean="0"/>
              <a:t>Giving or pronouncing a judgment or decree. Also the judgment given.</a:t>
            </a:r>
          </a:p>
          <a:p>
            <a:endParaRPr lang="en-US" b="1" smtClean="0"/>
          </a:p>
          <a:p>
            <a:r>
              <a:rPr lang="ar-SA" smtClean="0"/>
              <a:t>حكم</a:t>
            </a:r>
            <a:r>
              <a:rPr lang="ar-DZ" smtClean="0"/>
              <a:t> إعطاء أو النطق بحكم آو قرار وكذلك</a:t>
            </a:r>
            <a:r>
              <a:rPr lang="en-US" smtClean="0"/>
              <a:t>  </a:t>
            </a:r>
            <a:r>
              <a:rPr lang="ar-DZ" smtClean="0"/>
              <a:t> يعني المحاكمة المجراة.</a:t>
            </a:r>
          </a:p>
          <a:p>
            <a:endParaRPr lang="ar-DZ" b="1" smtClean="0"/>
          </a:p>
        </p:txBody>
      </p:sp>
      <p:sp>
        <p:nvSpPr>
          <p:cNvPr id="6146" name="Espace réservé du numéro de diapositive 4"/>
          <p:cNvSpPr>
            <a:spLocks noGrp="1"/>
          </p:cNvSpPr>
          <p:nvPr>
            <p:ph type="sldNum" sz="quarter" idx="12"/>
          </p:nvPr>
        </p:nvSpPr>
        <p:spPr>
          <a:noFill/>
        </p:spPr>
        <p:txBody>
          <a:bodyPr>
            <a:normAutofit/>
          </a:bodyPr>
          <a:lstStyle/>
          <a:p>
            <a:fld id="{298507CF-1F32-42DD-A4D2-BA58210008ED}" type="slidenum">
              <a:rPr lang="ar-SA" smtClean="0"/>
              <a:pPr/>
              <a:t>4</a:t>
            </a:fld>
            <a:endParaRPr lang="fr-FR" smtClean="0"/>
          </a:p>
        </p:txBody>
      </p:sp>
      <p:pic>
        <p:nvPicPr>
          <p:cNvPr id="6149" name="Picture 6" descr="taibi02"/>
          <p:cNvPicPr>
            <a:picLocks noChangeAspect="1" noChangeArrowheads="1"/>
          </p:cNvPicPr>
          <p:nvPr/>
        </p:nvPicPr>
        <p:blipFill>
          <a:blip r:embed="rId6" cstate="print"/>
          <a:srcRect/>
          <a:stretch>
            <a:fillRect/>
          </a:stretch>
        </p:blipFill>
        <p:spPr bwMode="auto">
          <a:xfrm>
            <a:off x="-1752600" y="9753600"/>
            <a:ext cx="1152525" cy="1428750"/>
          </a:xfrm>
          <a:prstGeom prst="rect">
            <a:avLst/>
          </a:prstGeom>
          <a:noFill/>
          <a:ln w="9525">
            <a:noFill/>
            <a:miter lim="800000"/>
            <a:headEnd/>
            <a:tailEnd/>
          </a:ln>
        </p:spPr>
      </p:pic>
      <p:pic>
        <p:nvPicPr>
          <p:cNvPr id="7" name="~PP757.WAV">
            <a:hlinkClick r:id="" action="ppaction://media"/>
          </p:cNvPr>
          <p:cNvPicPr>
            <a:picLocks noRot="1" noChangeAspect="1"/>
          </p:cNvPicPr>
          <p:nvPr>
            <a:wavAudioFile r:embed="rId2" name="~PP757.WAV"/>
          </p:nvPr>
        </p:nvPicPr>
        <p:blipFill>
          <a:blip r:embed="rId7" cstate="print"/>
          <a:stretch>
            <a:fillRect/>
          </a:stretch>
        </p:blipFill>
        <p:spPr>
          <a:xfrm>
            <a:off x="8696325" y="6410325"/>
            <a:ext cx="304800" cy="304800"/>
          </a:xfrm>
          <a:prstGeom prst="rect">
            <a:avLst/>
          </a:prstGeom>
        </p:spPr>
      </p:pic>
    </p:spTree>
    <p:custDataLst>
      <p:tags r:id="rId1"/>
    </p:custDataLst>
  </p:cSld>
  <p:clrMapOvr>
    <a:masterClrMapping/>
  </p:clrMapOvr>
  <p:transition spd="slow" advClick="0" advTm="42360">
    <p:wedge/>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371600"/>
          </a:xfrm>
        </p:spPr>
        <p:txBody>
          <a:bodyPr/>
          <a:lstStyle/>
          <a:p>
            <a:r>
              <a:rPr lang="en-US" b="1" smtClean="0">
                <a:solidFill>
                  <a:srgbClr val="FF3300"/>
                </a:solidFill>
              </a:rPr>
              <a:t>ADOPTION</a:t>
            </a:r>
            <a:endParaRPr lang="fr-FR" b="1" smtClean="0">
              <a:solidFill>
                <a:srgbClr val="FF3300"/>
              </a:solidFill>
            </a:endParaRPr>
          </a:p>
        </p:txBody>
      </p:sp>
      <p:sp>
        <p:nvSpPr>
          <p:cNvPr id="7171" name="Rectangle 3"/>
          <p:cNvSpPr>
            <a:spLocks noGrp="1" noChangeArrowheads="1"/>
          </p:cNvSpPr>
          <p:nvPr>
            <p:ph idx="1"/>
          </p:nvPr>
        </p:nvSpPr>
        <p:spPr>
          <a:xfrm>
            <a:off x="381000" y="1447800"/>
            <a:ext cx="8229600" cy="3886200"/>
          </a:xfrm>
        </p:spPr>
        <p:txBody>
          <a:bodyPr/>
          <a:lstStyle/>
          <a:p>
            <a:pPr algn="l"/>
            <a:r>
              <a:rPr lang="en-US" dirty="0" smtClean="0"/>
              <a:t>To take into one’s family the child of another and give him or her the rights, privileges, and duties of a child and heir.</a:t>
            </a:r>
            <a:endParaRPr lang="ar-DZ" dirty="0" smtClean="0"/>
          </a:p>
          <a:p>
            <a:r>
              <a:rPr lang="ar-DZ" dirty="0" smtClean="0"/>
              <a:t>هو اخذ طفل عائلة الغير و إعطائه حقوق و امتياز وواجبات لطفل العائلة المتبنية.</a:t>
            </a:r>
            <a:endParaRPr lang="en-US" dirty="0" smtClean="0"/>
          </a:p>
        </p:txBody>
      </p:sp>
      <p:pic>
        <p:nvPicPr>
          <p:cNvPr id="5" name="~PP3907.WAV">
            <a:hlinkClick r:id="" action="ppaction://media"/>
          </p:cNvPr>
          <p:cNvPicPr>
            <a:picLocks noRot="1" noChangeAspect="1"/>
          </p:cNvPicPr>
          <p:nvPr>
            <a:wavAudioFile r:embed="rId2" name="~PP3907.WAV"/>
          </p:nvPr>
        </p:nvPicPr>
        <p:blipFill>
          <a:blip r:embed="rId6" cstate="print"/>
          <a:stretch>
            <a:fillRect/>
          </a:stretch>
        </p:blipFill>
        <p:spPr>
          <a:xfrm>
            <a:off x="8696325" y="6410325"/>
            <a:ext cx="304800" cy="304800"/>
          </a:xfrm>
          <a:prstGeom prst="rect">
            <a:avLst/>
          </a:prstGeom>
        </p:spPr>
      </p:pic>
    </p:spTree>
    <p:custDataLst>
      <p:tags r:id="rId1"/>
    </p:custDataLst>
  </p:cSld>
  <p:clrMapOvr>
    <a:masterClrMapping/>
  </p:clrMapOvr>
  <p:transition spd="slow" advClick="0" advTm="37281">
    <p:wedge/>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29600" cy="1371600"/>
          </a:xfrm>
        </p:spPr>
        <p:txBody>
          <a:bodyPr/>
          <a:lstStyle/>
          <a:p>
            <a:r>
              <a:rPr lang="en-US" smtClean="0">
                <a:solidFill>
                  <a:srgbClr val="FF0000"/>
                </a:solidFill>
              </a:rPr>
              <a:t>ADVERSARY</a:t>
            </a:r>
            <a:r>
              <a:rPr lang="en-US" smtClean="0"/>
              <a:t> </a:t>
            </a:r>
            <a:r>
              <a:rPr lang="en-US" smtClean="0">
                <a:solidFill>
                  <a:srgbClr val="FF0000"/>
                </a:solidFill>
              </a:rPr>
              <a:t>SYSTEM </a:t>
            </a:r>
            <a:endParaRPr lang="fr-FR" b="1" smtClean="0">
              <a:solidFill>
                <a:srgbClr val="FF0000"/>
              </a:solidFill>
            </a:endParaRPr>
          </a:p>
        </p:txBody>
      </p:sp>
      <p:sp>
        <p:nvSpPr>
          <p:cNvPr id="8195" name="Rectangle 3"/>
          <p:cNvSpPr>
            <a:spLocks noGrp="1" noChangeArrowheads="1"/>
          </p:cNvSpPr>
          <p:nvPr>
            <p:ph idx="1"/>
          </p:nvPr>
        </p:nvSpPr>
        <p:spPr>
          <a:xfrm>
            <a:off x="381000" y="1447800"/>
            <a:ext cx="8229600" cy="3886200"/>
          </a:xfrm>
        </p:spPr>
        <p:txBody>
          <a:bodyPr>
            <a:normAutofit lnSpcReduction="10000"/>
          </a:bodyPr>
          <a:lstStyle/>
          <a:p>
            <a:endParaRPr lang="fr-FR" smtClean="0"/>
          </a:p>
          <a:p>
            <a:pPr algn="l"/>
            <a:r>
              <a:rPr lang="en-US" smtClean="0"/>
              <a:t>The trial method used in the U.S. and</a:t>
            </a:r>
            <a:r>
              <a:rPr lang="en-US" sz="2800" smtClean="0"/>
              <a:t> some other countries. This system is based on the belief that truth can best be determined by giving opposing parties full opportunity to present and establish their evidence, and to test by cross-examination the evidence presented by their adversaries. All this is done under the established rules of procedure before an impartial judge and/or </a:t>
            </a:r>
            <a:r>
              <a:rPr lang="en-US" smtClean="0"/>
              <a:t>jury</a:t>
            </a:r>
            <a:endParaRPr lang="ar-SA" b="1" smtClean="0"/>
          </a:p>
        </p:txBody>
      </p:sp>
      <p:pic>
        <p:nvPicPr>
          <p:cNvPr id="5" name="~PP1996.WAV">
            <a:hlinkClick r:id="" action="ppaction://media"/>
          </p:cNvPr>
          <p:cNvPicPr>
            <a:picLocks noRot="1" noChangeAspect="1"/>
          </p:cNvPicPr>
          <p:nvPr>
            <a:wavAudioFile r:embed="rId2" name="~PP1996.WAV"/>
          </p:nvPr>
        </p:nvPicPr>
        <p:blipFill>
          <a:blip r:embed="rId6" cstate="print"/>
          <a:stretch>
            <a:fillRect/>
          </a:stretch>
        </p:blipFill>
        <p:spPr>
          <a:xfrm>
            <a:off x="8696325" y="6410325"/>
            <a:ext cx="304800" cy="304800"/>
          </a:xfrm>
          <a:prstGeom prst="rect">
            <a:avLst/>
          </a:prstGeom>
        </p:spPr>
      </p:pic>
    </p:spTree>
    <p:custDataLst>
      <p:tags r:id="rId1"/>
    </p:custDataLst>
  </p:cSld>
  <p:clrMapOvr>
    <a:masterClrMapping/>
  </p:clrMapOvr>
  <p:transition spd="slow" advClick="0" advTm="60000">
    <p:wedge/>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وان 1"/>
          <p:cNvSpPr>
            <a:spLocks noGrp="1"/>
          </p:cNvSpPr>
          <p:nvPr>
            <p:ph type="title"/>
          </p:nvPr>
        </p:nvSpPr>
        <p:spPr/>
        <p:txBody>
          <a:bodyPr>
            <a:normAutofit fontScale="90000"/>
          </a:bodyPr>
          <a:lstStyle/>
          <a:p>
            <a:pPr algn="r"/>
            <a:r>
              <a:rPr lang="ar-SA" smtClean="0">
                <a:solidFill>
                  <a:srgbClr val="FF0000"/>
                </a:solidFill>
              </a:rPr>
              <a:t>نظام التنازع</a:t>
            </a:r>
            <a:r>
              <a:rPr lang="fr-FR" smtClean="0"/>
              <a:t/>
            </a:r>
            <a:br>
              <a:rPr lang="fr-FR" smtClean="0"/>
            </a:br>
            <a:endParaRPr lang="fr-FR" smtClean="0"/>
          </a:p>
        </p:txBody>
      </p:sp>
      <p:sp>
        <p:nvSpPr>
          <p:cNvPr id="9219" name="عنصر نائب للمحتوى 2"/>
          <p:cNvSpPr>
            <a:spLocks noGrp="1"/>
          </p:cNvSpPr>
          <p:nvPr>
            <p:ph idx="1"/>
          </p:nvPr>
        </p:nvSpPr>
        <p:spPr/>
        <p:txBody>
          <a:bodyPr/>
          <a:lstStyle/>
          <a:p>
            <a:r>
              <a:rPr lang="ar-SA" smtClean="0"/>
              <a:t>يعتمد هذا النظام على الاعتقاد بأن الحقيقة يمكن تحديدها على أفضل وجه من خلال منح الأطراف المعارضة فرصة كاملة لتقديم وتقديم الأدلة الخاصة بهم ، واختبار من قبل استجواب الأدلة المقدمة من خصومهم. كل هذا يتم بموجب النظام الداخلي المعمول به أمام قاض نزيه و / أو هيئة محلفين.</a:t>
            </a:r>
            <a:endParaRPr lang="fr-FR" smtClean="0"/>
          </a:p>
        </p:txBody>
      </p:sp>
      <p:sp>
        <p:nvSpPr>
          <p:cNvPr id="9220" name="عنصر نائب لرقم الشريحة 3"/>
          <p:cNvSpPr>
            <a:spLocks noGrp="1"/>
          </p:cNvSpPr>
          <p:nvPr>
            <p:ph type="sldNum" sz="quarter" idx="12"/>
          </p:nvPr>
        </p:nvSpPr>
        <p:spPr>
          <a:noFill/>
        </p:spPr>
        <p:txBody>
          <a:bodyPr>
            <a:normAutofit/>
          </a:bodyPr>
          <a:lstStyle/>
          <a:p>
            <a:fld id="{C2D78988-1EE7-4A93-A824-02963F138AE1}" type="slidenum">
              <a:rPr lang="en-US" smtClean="0"/>
              <a:pPr/>
              <a:t>7</a:t>
            </a:fld>
            <a:endParaRPr lang="fr-FR" smtClean="0"/>
          </a:p>
        </p:txBody>
      </p:sp>
      <p:pic>
        <p:nvPicPr>
          <p:cNvPr id="6" name="Son enregistré">
            <a:hlinkClick r:id="" action="ppaction://media"/>
          </p:cNvPr>
          <p:cNvPicPr>
            <a:picLocks noRot="1" noChangeAspect="1"/>
          </p:cNvPicPr>
          <p:nvPr>
            <a:wavAudioFile r:embed="rId2" name="Son enregistré"/>
          </p:nvPr>
        </p:nvPicPr>
        <p:blipFill>
          <a:blip r:embed="rId7" cstate="print"/>
          <a:stretch>
            <a:fillRect/>
          </a:stretch>
        </p:blipFill>
        <p:spPr>
          <a:xfrm>
            <a:off x="4419600" y="3276600"/>
            <a:ext cx="304800" cy="304800"/>
          </a:xfrm>
          <a:prstGeom prst="rect">
            <a:avLst/>
          </a:prstGeom>
        </p:spPr>
      </p:pic>
      <p:pic>
        <p:nvPicPr>
          <p:cNvPr id="8" name="Son enregistré">
            <a:hlinkClick r:id="" action="ppaction://media"/>
          </p:cNvPr>
          <p:cNvPicPr>
            <a:picLocks noRot="1" noChangeAspect="1"/>
          </p:cNvPicPr>
          <p:nvPr>
            <a:wavAudioFile r:embed="rId3" name="Son enregistré"/>
          </p:nvPr>
        </p:nvPicPr>
        <p:blipFill>
          <a:blip r:embed="rId8" cstate="print"/>
          <a:stretch>
            <a:fillRect/>
          </a:stretch>
        </p:blipFill>
        <p:spPr>
          <a:xfrm>
            <a:off x="4419600" y="3276600"/>
            <a:ext cx="304800" cy="304800"/>
          </a:xfrm>
          <a:prstGeom prst="rect">
            <a:avLst/>
          </a:prstGeom>
        </p:spPr>
      </p:pic>
      <p:pic>
        <p:nvPicPr>
          <p:cNvPr id="11" name="~PP2260.WAV">
            <a:hlinkClick r:id="" action="ppaction://media"/>
          </p:cNvPr>
          <p:cNvPicPr>
            <a:picLocks noRot="1" noChangeAspect="1"/>
          </p:cNvPicPr>
          <p:nvPr>
            <a:wavAudioFile r:embed="rId4" name="~PP2260.WAV"/>
          </p:nvPr>
        </p:nvPicPr>
        <p:blipFill>
          <a:blip r:embed="rId9" cstate="print"/>
          <a:stretch>
            <a:fillRect/>
          </a:stretch>
        </p:blipFill>
        <p:spPr>
          <a:xfrm>
            <a:off x="8696325" y="6410325"/>
            <a:ext cx="304800" cy="304800"/>
          </a:xfrm>
          <a:prstGeom prst="rect">
            <a:avLst/>
          </a:prstGeom>
        </p:spPr>
      </p:pic>
    </p:spTree>
    <p:custDataLst>
      <p:tags r:id="rId1"/>
    </p:custDataLst>
  </p:cSld>
  <p:clrMapOvr>
    <a:masterClrMapping/>
  </p:clrMapOvr>
  <p:transition spd="slow" advClick="0" advTm="37344">
    <p:dissolve/>
    <p:sndAc>
      <p:stSnd>
        <p:snd r:embed="rId6"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658" fill="hold"/>
                                        <p:tgtEl>
                                          <p:spTgt spid="6"/>
                                        </p:tgtEl>
                                      </p:cBhvr>
                                    </p:cmd>
                                  </p:childTnLst>
                                </p:cTn>
                              </p:par>
                            </p:childTnLst>
                          </p:cTn>
                        </p:par>
                      </p:childTnLst>
                    </p:cTn>
                  </p:par>
                </p:childTnLst>
              </p:cTn>
              <p:nextCondLst>
                <p:cond evt="onClick" delay="0">
                  <p:tgtEl>
                    <p:spTgt spid="6"/>
                  </p:tgtEl>
                </p:cond>
              </p:nextCondLst>
            </p:seq>
            <p:audio>
              <p:cMediaNode vol="80000">
                <p:cTn id="1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8"/>
                                        </p:tgtEl>
                                      </p:cBhvr>
                                    </p:cmd>
                                  </p:childTnLst>
                                </p:cTn>
                              </p:par>
                            </p:childTnLst>
                          </p:cTn>
                        </p:par>
                      </p:childTnLst>
                    </p:cTn>
                  </p:par>
                </p:childTnLst>
              </p:cTn>
              <p:nextCondLst>
                <p:cond evt="onClick" delay="0">
                  <p:tgtEl>
                    <p:spTgt spid="8"/>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isNarration="1">
              <p:cMediaNode showWhenStopped="0">
                <p:cTn id="19"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p:txBody>
          <a:bodyPr/>
          <a:lstStyle/>
          <a:p>
            <a:r>
              <a:rPr lang="fr-FR" smtClean="0"/>
              <a:t> </a:t>
            </a:r>
            <a:r>
              <a:rPr lang="en-US" smtClean="0">
                <a:solidFill>
                  <a:srgbClr val="FF0000"/>
                </a:solidFill>
              </a:rPr>
              <a:t>HEARSAY</a:t>
            </a:r>
            <a:r>
              <a:rPr lang="en-US" smtClean="0"/>
              <a:t> </a:t>
            </a:r>
            <a:endParaRPr lang="fr-FR" smtClean="0"/>
          </a:p>
        </p:txBody>
      </p:sp>
      <p:sp>
        <p:nvSpPr>
          <p:cNvPr id="10243" name="عنصر نائب للمحتوى 2"/>
          <p:cNvSpPr>
            <a:spLocks noGrp="1"/>
          </p:cNvSpPr>
          <p:nvPr>
            <p:ph idx="1"/>
          </p:nvPr>
        </p:nvSpPr>
        <p:spPr/>
        <p:txBody>
          <a:bodyPr/>
          <a:lstStyle/>
          <a:p>
            <a:pPr algn="l"/>
            <a:r>
              <a:rPr lang="en-US" smtClean="0"/>
              <a:t>Statements by a witness who did not see or hear the incident in question but heard about it from someone else. Hearsay is usually not admissible as evidence in court.</a:t>
            </a:r>
            <a:endParaRPr lang="fr-FR" smtClean="0"/>
          </a:p>
          <a:p>
            <a:pPr algn="l"/>
            <a:endParaRPr lang="fr-FR" smtClean="0"/>
          </a:p>
        </p:txBody>
      </p:sp>
      <p:sp>
        <p:nvSpPr>
          <p:cNvPr id="10244" name="عنصر نائب لرقم الشريحة 3"/>
          <p:cNvSpPr>
            <a:spLocks noGrp="1"/>
          </p:cNvSpPr>
          <p:nvPr>
            <p:ph type="sldNum" sz="quarter" idx="12"/>
          </p:nvPr>
        </p:nvSpPr>
        <p:spPr>
          <a:noFill/>
        </p:spPr>
        <p:txBody>
          <a:bodyPr>
            <a:normAutofit/>
          </a:bodyPr>
          <a:lstStyle/>
          <a:p>
            <a:fld id="{E67CB823-BB8D-4B95-A755-E53B135A8C27}" type="slidenum">
              <a:rPr lang="en-US" smtClean="0"/>
              <a:pPr/>
              <a:t>8</a:t>
            </a:fld>
            <a:endParaRPr lang="fr-FR" smtClean="0"/>
          </a:p>
        </p:txBody>
      </p:sp>
      <p:sp>
        <p:nvSpPr>
          <p:cNvPr id="10245" name="Rectangle 5"/>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r" rtl="1" eaLnBrk="0" hangingPunct="0">
              <a:defRPr/>
            </a:pPr>
            <a:r>
              <a:rPr lang="en-US" sz="1400">
                <a:solidFill>
                  <a:srgbClr val="333A42"/>
                </a:solidFill>
                <a:latin typeface="Arial" pitchFamily="34" charset="0"/>
                <a:ea typeface="Times New Roman" pitchFamily="18" charset="0"/>
                <a:cs typeface="Arial" pitchFamily="34" charset="0"/>
              </a:rPr>
              <a:t>Statements by a witness who did not see or hear the incident in question but heard about it from someone else. Hearsay is usually not admissible as evidence in court.</a:t>
            </a:r>
            <a:endParaRPr lang="en-US">
              <a:latin typeface="Arial" pitchFamily="34" charset="0"/>
              <a:cs typeface="Arial" pitchFamily="34" charset="0"/>
            </a:endParaRPr>
          </a:p>
        </p:txBody>
      </p:sp>
      <p:pic>
        <p:nvPicPr>
          <p:cNvPr id="7" name="~PP3866.WAV">
            <a:hlinkClick r:id="" action="ppaction://media"/>
          </p:cNvPr>
          <p:cNvPicPr>
            <a:picLocks noRot="1" noChangeAspect="1"/>
          </p:cNvPicPr>
          <p:nvPr>
            <a:wavAudioFile r:embed="rId2" name="~PP3866.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spd="slow" advTm="28750">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p:cNvSpPr>
            <a:spLocks noGrp="1"/>
          </p:cNvSpPr>
          <p:nvPr>
            <p:ph type="title"/>
          </p:nvPr>
        </p:nvSpPr>
        <p:spPr/>
        <p:txBody>
          <a:bodyPr/>
          <a:lstStyle/>
          <a:p>
            <a:pPr algn="r"/>
            <a:r>
              <a:rPr lang="ar-SA" dirty="0" smtClean="0">
                <a:solidFill>
                  <a:srgbClr val="FF0000"/>
                </a:solidFill>
              </a:rPr>
              <a:t>شهادة سماع من الغير </a:t>
            </a:r>
            <a:endParaRPr lang="fr-FR" dirty="0" smtClean="0">
              <a:solidFill>
                <a:srgbClr val="FF0000"/>
              </a:solidFill>
            </a:endParaRPr>
          </a:p>
        </p:txBody>
      </p:sp>
      <p:sp>
        <p:nvSpPr>
          <p:cNvPr id="11267" name="عنصر نائب للمحتوى 2"/>
          <p:cNvSpPr>
            <a:spLocks noGrp="1"/>
          </p:cNvSpPr>
          <p:nvPr>
            <p:ph idx="1"/>
          </p:nvPr>
        </p:nvSpPr>
        <p:spPr/>
        <p:txBody>
          <a:bodyPr/>
          <a:lstStyle/>
          <a:p>
            <a:pPr algn="just" rtl="1"/>
            <a:r>
              <a:rPr lang="ar-SA" dirty="0" smtClean="0"/>
              <a:t>هي تلك الشهادة المأخوذة من الشهود الذين لم يرو و لم يسمعوا الحادثة في سؤال و لكن سمعوا بها من خلال أناس آخرين، و شهادة السماع عادة ما تكون غير قابلة للتقديم كدليل إثبات في المحكمة.</a:t>
            </a:r>
            <a:endParaRPr lang="fr-FR" dirty="0" smtClean="0"/>
          </a:p>
          <a:p>
            <a:endParaRPr lang="fr-FR" dirty="0" smtClean="0"/>
          </a:p>
        </p:txBody>
      </p:sp>
      <p:sp>
        <p:nvSpPr>
          <p:cNvPr id="11268" name="عنصر نائب لرقم الشريحة 3"/>
          <p:cNvSpPr>
            <a:spLocks noGrp="1"/>
          </p:cNvSpPr>
          <p:nvPr>
            <p:ph type="sldNum" sz="quarter" idx="12"/>
          </p:nvPr>
        </p:nvSpPr>
        <p:spPr>
          <a:noFill/>
        </p:spPr>
        <p:txBody>
          <a:bodyPr>
            <a:normAutofit/>
          </a:bodyPr>
          <a:lstStyle/>
          <a:p>
            <a:fld id="{989E217C-6EFE-47CE-A4A6-D4932E5F9EF7}" type="slidenum">
              <a:rPr lang="en-US" smtClean="0"/>
              <a:pPr/>
              <a:t>9</a:t>
            </a:fld>
            <a:endParaRPr lang="fr-FR" smtClean="0"/>
          </a:p>
        </p:txBody>
      </p:sp>
      <p:pic>
        <p:nvPicPr>
          <p:cNvPr id="7" name="~PP2163.WAV">
            <a:hlinkClick r:id="" action="ppaction://media"/>
          </p:cNvPr>
          <p:cNvPicPr>
            <a:picLocks noRot="1" noChangeAspect="1"/>
          </p:cNvPicPr>
          <p:nvPr>
            <a:wavAudioFile r:embed="rId2" name="~PP2163.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spd="slow" advTm="27078">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3"/>
</p:tagLst>
</file>

<file path=ppt/tags/tag10.xml><?xml version="1.0" encoding="utf-8"?>
<p:tagLst xmlns:a="http://schemas.openxmlformats.org/drawingml/2006/main" xmlns:r="http://schemas.openxmlformats.org/officeDocument/2006/relationships" xmlns:p="http://schemas.openxmlformats.org/presentationml/2006/main">
  <p:tag name="TIMING" val="|4.9|4.3"/>
</p:tagLst>
</file>

<file path=ppt/tags/tag11.xml><?xml version="1.0" encoding="utf-8"?>
<p:tagLst xmlns:a="http://schemas.openxmlformats.org/drawingml/2006/main" xmlns:r="http://schemas.openxmlformats.org/officeDocument/2006/relationships" xmlns:p="http://schemas.openxmlformats.org/presentationml/2006/main">
  <p:tag name="TIMING" val="|3.4|28"/>
</p:tagLst>
</file>

<file path=ppt/tags/tag12.xml><?xml version="1.0" encoding="utf-8"?>
<p:tagLst xmlns:a="http://schemas.openxmlformats.org/drawingml/2006/main" xmlns:r="http://schemas.openxmlformats.org/officeDocument/2006/relationships" xmlns:p="http://schemas.openxmlformats.org/presentationml/2006/main">
  <p:tag name="TIMING" val="|10.2"/>
</p:tagLst>
</file>

<file path=ppt/tags/tag13.xml><?xml version="1.0" encoding="utf-8"?>
<p:tagLst xmlns:a="http://schemas.openxmlformats.org/drawingml/2006/main" xmlns:r="http://schemas.openxmlformats.org/officeDocument/2006/relationships" xmlns:p="http://schemas.openxmlformats.org/presentationml/2006/main">
  <p:tag name="TIMING" val="|7.8|11.9"/>
</p:tagLst>
</file>

<file path=ppt/tags/tag2.xml><?xml version="1.0" encoding="utf-8"?>
<p:tagLst xmlns:a="http://schemas.openxmlformats.org/drawingml/2006/main" xmlns:r="http://schemas.openxmlformats.org/officeDocument/2006/relationships" xmlns:p="http://schemas.openxmlformats.org/presentationml/2006/main">
  <p:tag name="TIMING" val="|8.3|1.2|1.3|1.2"/>
</p:tagLst>
</file>

<file path=ppt/tags/tag3.xml><?xml version="1.0" encoding="utf-8"?>
<p:tagLst xmlns:a="http://schemas.openxmlformats.org/drawingml/2006/main" xmlns:r="http://schemas.openxmlformats.org/officeDocument/2006/relationships" xmlns:p="http://schemas.openxmlformats.org/presentationml/2006/main">
  <p:tag name="TIMING" val="|5.2|1.3"/>
</p:tagLst>
</file>

<file path=ppt/tags/tag4.xml><?xml version="1.0" encoding="utf-8"?>
<p:tagLst xmlns:a="http://schemas.openxmlformats.org/drawingml/2006/main" xmlns:r="http://schemas.openxmlformats.org/officeDocument/2006/relationships" xmlns:p="http://schemas.openxmlformats.org/presentationml/2006/main">
  <p:tag name="TIMING" val="|2.1|1.6"/>
</p:tagLst>
</file>

<file path=ppt/tags/tag5.xml><?xml version="1.0" encoding="utf-8"?>
<p:tagLst xmlns:a="http://schemas.openxmlformats.org/drawingml/2006/main" xmlns:r="http://schemas.openxmlformats.org/officeDocument/2006/relationships" xmlns:p="http://schemas.openxmlformats.org/presentationml/2006/main">
  <p:tag name="TIMING" val="|8.6"/>
</p:tagLst>
</file>

<file path=ppt/tags/tag6.xml><?xml version="1.0" encoding="utf-8"?>
<p:tagLst xmlns:a="http://schemas.openxmlformats.org/drawingml/2006/main" xmlns:r="http://schemas.openxmlformats.org/officeDocument/2006/relationships" xmlns:p="http://schemas.openxmlformats.org/presentationml/2006/main">
  <p:tag name="TIMING" val="|5.4"/>
</p:tagLst>
</file>

<file path=ppt/tags/tag7.xml><?xml version="1.0" encoding="utf-8"?>
<p:tagLst xmlns:a="http://schemas.openxmlformats.org/drawingml/2006/main" xmlns:r="http://schemas.openxmlformats.org/officeDocument/2006/relationships" xmlns:p="http://schemas.openxmlformats.org/presentationml/2006/main">
  <p:tag name="TIMING" val="|1.8"/>
</p:tagLst>
</file>

<file path=ppt/tags/tag8.xml><?xml version="1.0" encoding="utf-8"?>
<p:tagLst xmlns:a="http://schemas.openxmlformats.org/drawingml/2006/main" xmlns:r="http://schemas.openxmlformats.org/officeDocument/2006/relationships" xmlns:p="http://schemas.openxmlformats.org/presentationml/2006/main">
  <p:tag name="TIMING" val="|1.3"/>
</p:tagLst>
</file>

<file path=ppt/tags/tag9.xml><?xml version="1.0" encoding="utf-8"?>
<p:tagLst xmlns:a="http://schemas.openxmlformats.org/drawingml/2006/main" xmlns:r="http://schemas.openxmlformats.org/officeDocument/2006/relationships" xmlns:p="http://schemas.openxmlformats.org/presentationml/2006/main">
  <p:tag name="TIMING" val="|8.2|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4526</TotalTime>
  <Words>1031</Words>
  <Application>Microsoft Office PowerPoint</Application>
  <PresentationFormat>Affichage à l'écran (4:3)</PresentationFormat>
  <Paragraphs>111</Paragraphs>
  <Slides>31</Slides>
  <Notes>7</Notes>
  <HiddenSlides>0</HiddenSlides>
  <MMClips>18</MMClips>
  <ScaleCrop>false</ScaleCrop>
  <HeadingPairs>
    <vt:vector size="6" baseType="variant">
      <vt:variant>
        <vt:lpstr>Thème</vt:lpstr>
      </vt:variant>
      <vt:variant>
        <vt:i4>1</vt:i4>
      </vt:variant>
      <vt:variant>
        <vt:lpstr>Titres des diapositives</vt:lpstr>
      </vt:variant>
      <vt:variant>
        <vt:i4>31</vt:i4>
      </vt:variant>
      <vt:variant>
        <vt:lpstr>Diaporamas personnalisés</vt:lpstr>
      </vt:variant>
      <vt:variant>
        <vt:i4>9</vt:i4>
      </vt:variant>
    </vt:vector>
  </HeadingPairs>
  <TitlesOfParts>
    <vt:vector size="41" baseType="lpstr">
      <vt:lpstr>Débit</vt:lpstr>
      <vt:lpstr>Legal terminology for public law master students</vt:lpstr>
      <vt:lpstr>Diapositive 2</vt:lpstr>
      <vt:lpstr>LEGAL DEFINITIONS</vt:lpstr>
      <vt:lpstr>ADJUCATION</vt:lpstr>
      <vt:lpstr>ADOPTION</vt:lpstr>
      <vt:lpstr>ADVERSARY SYSTEM </vt:lpstr>
      <vt:lpstr>نظام التنازع </vt:lpstr>
      <vt:lpstr> HEARSAY </vt:lpstr>
      <vt:lpstr>شهادة سماع من الغير </vt:lpstr>
      <vt:lpstr>HIT AND RUN </vt:lpstr>
      <vt:lpstr>HICHMOTION</vt:lpstr>
      <vt:lpstr>HOLDING CELL </vt:lpstr>
      <vt:lpstr>The five most used legal terms in English</vt:lpstr>
      <vt:lpstr>Introduction</vt:lpstr>
      <vt:lpstr>Introduction</vt:lpstr>
      <vt:lpstr>To sue somebody for damages </vt:lpstr>
      <vt:lpstr>To sue somebody for damages</vt:lpstr>
      <vt:lpstr>Solicitor and Barrister </vt:lpstr>
      <vt:lpstr>Solicitor and Barrister</vt:lpstr>
      <vt:lpstr>To reach a verdict </vt:lpstr>
      <vt:lpstr>To reach a verdict</vt:lpstr>
      <vt:lpstr>The defendant </vt:lpstr>
      <vt:lpstr>The defendant</vt:lpstr>
      <vt:lpstr>Breach of Contract </vt:lpstr>
      <vt:lpstr>Breach of Contract </vt:lpstr>
      <vt:lpstr>Breach of Contract</vt:lpstr>
      <vt:lpstr>Diapositive 27</vt:lpstr>
      <vt:lpstr>Diapositive 28</vt:lpstr>
      <vt:lpstr>شكر</vt:lpstr>
      <vt:lpstr>Diapositive 30</vt:lpstr>
      <vt:lpstr>Diapositive 31</vt:lpstr>
      <vt:lpstr>Diaporama personnalisé 1</vt:lpstr>
      <vt:lpstr>Diaporama personnalisé 2</vt:lpstr>
      <vt:lpstr>Diaporama personnalisé 3</vt:lpstr>
      <vt:lpstr>Diaporama personnalisé 4</vt:lpstr>
      <vt:lpstr>Diaporama personnalisé 5</vt:lpstr>
      <vt:lpstr>Diaporama personnalisé 6</vt:lpstr>
      <vt:lpstr>Diaporama personnalisé 7</vt:lpstr>
      <vt:lpstr>Diaporama personnalisé 8</vt:lpstr>
      <vt:lpstr>Diaporama personnalisé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الادارة العامة الحديثة كمدخل معاصر للاصلاح الادارى</dc:title>
  <dc:subject>عرض</dc:subject>
  <dc:creator>د.سعد العتيبى</dc:creator>
  <cp:lastModifiedBy>BZ BOOK</cp:lastModifiedBy>
  <cp:revision>485</cp:revision>
  <dcterms:created xsi:type="dcterms:W3CDTF">2007-05-21T15:17:01Z</dcterms:created>
  <dcterms:modified xsi:type="dcterms:W3CDTF">2021-11-19T23:13:51Z</dcterms:modified>
</cp:coreProperties>
</file>