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8"/>
  </p:notes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80" r:id="rId23"/>
    <p:sldId id="281" r:id="rId24"/>
    <p:sldId id="282" r:id="rId25"/>
    <p:sldId id="283" r:id="rId26"/>
    <p:sldId id="284" r:id="rId27"/>
    <p:sldId id="278" r:id="rId28"/>
    <p:sldId id="285" r:id="rId29"/>
    <p:sldId id="288" r:id="rId30"/>
    <p:sldId id="289" r:id="rId31"/>
    <p:sldId id="290" r:id="rId32"/>
    <p:sldId id="291" r:id="rId33"/>
    <p:sldId id="286" r:id="rId34"/>
    <p:sldId id="287" r:id="rId35"/>
    <p:sldId id="292" r:id="rId36"/>
    <p:sldId id="293" r:id="rId37"/>
    <p:sldId id="295" r:id="rId38"/>
    <p:sldId id="296" r:id="rId39"/>
    <p:sldId id="297" r:id="rId40"/>
    <p:sldId id="298" r:id="rId41"/>
    <p:sldId id="299" r:id="rId42"/>
    <p:sldId id="300" r:id="rId43"/>
    <p:sldId id="301" r:id="rId44"/>
    <p:sldId id="302" r:id="rId45"/>
    <p:sldId id="294" r:id="rId46"/>
    <p:sldId id="303" r:id="rId47"/>
    <p:sldId id="304" r:id="rId48"/>
    <p:sldId id="305" r:id="rId49"/>
    <p:sldId id="306" r:id="rId50"/>
    <p:sldId id="307" r:id="rId51"/>
    <p:sldId id="308" r:id="rId52"/>
    <p:sldId id="309" r:id="rId53"/>
    <p:sldId id="310" r:id="rId54"/>
    <p:sldId id="311" r:id="rId55"/>
    <p:sldId id="313" r:id="rId56"/>
    <p:sldId id="314" r:id="rId57"/>
    <p:sldId id="315" r:id="rId58"/>
    <p:sldId id="316" r:id="rId59"/>
    <p:sldId id="317" r:id="rId60"/>
    <p:sldId id="318" r:id="rId61"/>
    <p:sldId id="312"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9" r:id="rId82"/>
    <p:sldId id="340" r:id="rId83"/>
    <p:sldId id="341" r:id="rId84"/>
    <p:sldId id="342" r:id="rId85"/>
    <p:sldId id="343" r:id="rId86"/>
    <p:sldId id="344" r:id="rId87"/>
    <p:sldId id="345" r:id="rId88"/>
    <p:sldId id="348" r:id="rId89"/>
    <p:sldId id="346" r:id="rId90"/>
    <p:sldId id="347" r:id="rId91"/>
    <p:sldId id="349" r:id="rId92"/>
    <p:sldId id="350" r:id="rId93"/>
    <p:sldId id="351" r:id="rId94"/>
    <p:sldId id="352" r:id="rId95"/>
    <p:sldId id="353" r:id="rId96"/>
    <p:sldId id="354" r:id="rId97"/>
    <p:sldId id="355" r:id="rId98"/>
    <p:sldId id="358" r:id="rId99"/>
    <p:sldId id="359" r:id="rId100"/>
    <p:sldId id="364" r:id="rId101"/>
    <p:sldId id="365" r:id="rId102"/>
    <p:sldId id="367" r:id="rId103"/>
    <p:sldId id="368" r:id="rId104"/>
    <p:sldId id="374" r:id="rId105"/>
    <p:sldId id="380" r:id="rId106"/>
    <p:sldId id="381" r:id="rId107"/>
    <p:sldId id="382" r:id="rId108"/>
    <p:sldId id="386" r:id="rId109"/>
    <p:sldId id="387" r:id="rId110"/>
    <p:sldId id="389" r:id="rId111"/>
    <p:sldId id="390" r:id="rId112"/>
    <p:sldId id="391" r:id="rId113"/>
    <p:sldId id="396" r:id="rId114"/>
    <p:sldId id="397" r:id="rId115"/>
    <p:sldId id="405" r:id="rId116"/>
    <p:sldId id="406" r:id="rId117"/>
    <p:sldId id="408" r:id="rId118"/>
    <p:sldId id="409" r:id="rId119"/>
    <p:sldId id="412" r:id="rId120"/>
    <p:sldId id="413" r:id="rId121"/>
    <p:sldId id="415" r:id="rId122"/>
    <p:sldId id="416" r:id="rId123"/>
    <p:sldId id="420" r:id="rId124"/>
    <p:sldId id="417" r:id="rId125"/>
    <p:sldId id="418" r:id="rId126"/>
    <p:sldId id="421" r:id="rId12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E3FE8BF-A5CB-499B-B988-D1A93E15A46C}" type="datetimeFigureOut">
              <a:rPr lang="ar-DZ" smtClean="0"/>
              <a:t>21-10-1443</a:t>
            </a:fld>
            <a:endParaRPr lang="ar-DZ"/>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E1B4574-1B4D-4097-BCF4-58484786413D}" type="slidenum">
              <a:rPr lang="ar-DZ" smtClean="0"/>
              <a:t>‹#›</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DZ" dirty="0"/>
          </a:p>
        </p:txBody>
      </p:sp>
      <p:sp>
        <p:nvSpPr>
          <p:cNvPr id="4" name="عنصر نائب لرقم الشريحة 3"/>
          <p:cNvSpPr>
            <a:spLocks noGrp="1"/>
          </p:cNvSpPr>
          <p:nvPr>
            <p:ph type="sldNum" sz="quarter" idx="10"/>
          </p:nvPr>
        </p:nvSpPr>
        <p:spPr/>
        <p:txBody>
          <a:bodyPr/>
          <a:lstStyle/>
          <a:p>
            <a:fld id="{4E1B4574-1B4D-4097-BCF4-58484786413D}" type="slidenum">
              <a:rPr lang="ar-DZ" smtClean="0"/>
              <a:t>1</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2384305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361461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146251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37107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2899880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3406135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112394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3695587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129180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415707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995CEB4-676F-4666-AF25-5206F323E064}" type="datetimeFigureOut">
              <a:rPr lang="ar-DZ" smtClean="0"/>
              <a:pPr/>
              <a:t>21-10-1443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242991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995CEB4-676F-4666-AF25-5206F323E064}" type="datetimeFigureOut">
              <a:rPr lang="ar-DZ" smtClean="0"/>
              <a:pPr/>
              <a:t>21-10-1443</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F00DA3E-1067-467D-B0A3-F1E68F44D73A}" type="slidenum">
              <a:rPr lang="ar-DZ" smtClean="0"/>
              <a:pPr/>
              <a:t>‹#›</a:t>
            </a:fld>
            <a:endParaRPr lang="ar-DZ"/>
          </a:p>
        </p:txBody>
      </p:sp>
    </p:spTree>
    <p:extLst>
      <p:ext uri="{BB962C8B-B14F-4D97-AF65-F5344CB8AC3E}">
        <p14:creationId xmlns:p14="http://schemas.microsoft.com/office/powerpoint/2010/main" xmlns="" val="260890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ar.wikipedia.org/wiki/%D8%B1%D9%8A%D9%86%D9%8A%D9%87_%D8%AF%D9%8A%D9%83%D8%A7%D8%B1%D8%AA" TargetMode="External"/><Relationship Id="rId2" Type="http://schemas.openxmlformats.org/officeDocument/2006/relationships/hyperlink" Target="https://ar.wikipedia.org/wiki/%D9%81%D8%B1%D8%A7%D9%86%D8%B3%D9%8A%D8%B3_%D8%A8%D9%8A%D9%83%D9%88%D9%86" TargetMode="External"/><Relationship Id="rId1" Type="http://schemas.openxmlformats.org/officeDocument/2006/relationships/slideLayout" Target="../slideLayouts/slideLayout2.xml"/><Relationship Id="rId6" Type="http://schemas.openxmlformats.org/officeDocument/2006/relationships/hyperlink" Target="https://ar.wikipedia.org/wiki/%D9%88%D9%8A%D9%84%D9%8A%D8%A7%D9%85_%D8%AC%D9%8A%D9%85%D8%B3" TargetMode="External"/><Relationship Id="rId5" Type="http://schemas.openxmlformats.org/officeDocument/2006/relationships/hyperlink" Target="https://ar.wikipedia.org/wiki/%D9%8A%D9%88%D9%87%D8%A7%D9%86_%D8%BA%D9%88%D8%AA%D9%84%D9%8A%D8%A8_%D9%81%D9%8A%D8%B4%D8%AA%D9%87" TargetMode="External"/><Relationship Id="rId4" Type="http://schemas.openxmlformats.org/officeDocument/2006/relationships/hyperlink" Target="https://ar.wikipedia.org/wiki/%D8%A5%D9%8A%D9%85%D8%A7%D9%86%D9%88%D9%8A%D9%84_%D9%83%D8%A7%D9%86%D8%AA"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ar.wikipedia.org/wiki/%D8%A3%D9%88%D8%BA%D8%B3%D8%AA_%D9%83%D9%88%D9%86%D8%AA" TargetMode="External"/><Relationship Id="rId2" Type="http://schemas.openxmlformats.org/officeDocument/2006/relationships/hyperlink" Target="https://ar.wikipedia.org/wiki/%D8%A3%D8%B1%D8%B3%D8%B7%D9%88"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ar.wikipedia.org/wiki/%D8%B1%D9%8A%D9%86%D9%8A%D9%87_%D8%AF%D9%8A%D9%83%D8%A7%D8%B1%D8%AA" TargetMode="External"/><Relationship Id="rId2" Type="http://schemas.openxmlformats.org/officeDocument/2006/relationships/hyperlink" Target="https://ar.wikipedia.org/wiki/%D9%81%D8%B1%D8%A7%D9%86%D8%B3%D9%8A%D8%B3_%D8%A8%D9%8A%D9%83%D9%88%D9%86" TargetMode="External"/><Relationship Id="rId1" Type="http://schemas.openxmlformats.org/officeDocument/2006/relationships/slideLayout" Target="../slideLayouts/slideLayout2.xml"/><Relationship Id="rId4" Type="http://schemas.openxmlformats.org/officeDocument/2006/relationships/hyperlink" Target="https://ar.wikipedia.org/wiki/%D8%AC%D9%88%D9%86_%D9%84%D9%88%D9%83"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ar.wikipedia.org/wiki/%D8%A5%D9%8A%D9%85%D8%A7%D9%86%D9%88%D9%8A%D9%84_%D9%83%D8%A7%D9%86%D8%A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71600" y="620688"/>
            <a:ext cx="7772400" cy="5040560"/>
          </a:xfrm>
        </p:spPr>
        <p:txBody>
          <a:bodyPr>
            <a:noAutofit/>
          </a:bodyPr>
          <a:lstStyle/>
          <a:p>
            <a:r>
              <a:rPr lang="ar-DZ" b="1" dirty="0" smtClean="0"/>
              <a:t/>
            </a:r>
            <a:br>
              <a:rPr lang="ar-DZ" b="1" dirty="0" smtClean="0"/>
            </a:br>
            <a:r>
              <a:rPr lang="ar-DZ" b="1" dirty="0"/>
              <a:t/>
            </a:r>
            <a:br>
              <a:rPr lang="ar-DZ" b="1" dirty="0"/>
            </a:br>
            <a:r>
              <a:rPr lang="ar-DZ" b="1" dirty="0" smtClean="0"/>
              <a:t>محاضرات في منهجية البحث العلمي موجهة لطلبة السنة </a:t>
            </a:r>
            <a:r>
              <a:rPr lang="ar-DZ" b="1" dirty="0" smtClean="0"/>
              <a:t>الثانية </a:t>
            </a:r>
            <a:r>
              <a:rPr lang="ar-DZ" b="1" dirty="0" err="1" smtClean="0"/>
              <a:t>ماستر</a:t>
            </a:r>
            <a:r>
              <a:rPr lang="ar-DZ" b="1" dirty="0" smtClean="0"/>
              <a:t> </a:t>
            </a:r>
            <a:r>
              <a:rPr lang="ar-DZ" b="1" dirty="0" smtClean="0"/>
              <a:t/>
            </a:r>
            <a:br>
              <a:rPr lang="ar-DZ" b="1" dirty="0" smtClean="0"/>
            </a:br>
            <a:r>
              <a:rPr lang="ar-DZ" b="1" dirty="0" smtClean="0"/>
              <a:t>السداسي </a:t>
            </a:r>
            <a:r>
              <a:rPr lang="ar-DZ" b="1" dirty="0" smtClean="0"/>
              <a:t>الثالث</a:t>
            </a:r>
            <a:r>
              <a:rPr lang="ar-DZ" b="1" dirty="0" smtClean="0"/>
              <a:t/>
            </a:r>
            <a:br>
              <a:rPr lang="ar-DZ" b="1" dirty="0" smtClean="0"/>
            </a:br>
            <a:r>
              <a:rPr lang="ar-DZ" b="1" dirty="0" smtClean="0"/>
              <a:t>تخصص أدب </a:t>
            </a:r>
            <a:r>
              <a:rPr lang="ar-DZ" b="1" dirty="0" smtClean="0"/>
              <a:t>حديث ومعاصر</a:t>
            </a:r>
            <a:r>
              <a:rPr lang="ar-DZ" b="1" dirty="0" smtClean="0">
                <a:solidFill>
                  <a:prstClr val="black"/>
                </a:solidFill>
              </a:rPr>
              <a:t/>
            </a:r>
            <a:br>
              <a:rPr lang="ar-DZ" b="1" dirty="0" smtClean="0">
                <a:solidFill>
                  <a:prstClr val="black"/>
                </a:solidFill>
              </a:rPr>
            </a:br>
            <a:r>
              <a:rPr lang="ar-DZ" b="1" dirty="0"/>
              <a:t> د. حياة </a:t>
            </a:r>
            <a:r>
              <a:rPr lang="ar-DZ" b="1" dirty="0" err="1" smtClean="0"/>
              <a:t>بوعافية</a:t>
            </a:r>
            <a:r>
              <a:rPr lang="ar-DZ" b="1" dirty="0" smtClean="0">
                <a:solidFill>
                  <a:prstClr val="black"/>
                </a:solidFill>
              </a:rPr>
              <a:t/>
            </a:r>
            <a:br>
              <a:rPr lang="ar-DZ" b="1" dirty="0" smtClean="0">
                <a:solidFill>
                  <a:prstClr val="black"/>
                </a:solidFill>
              </a:rPr>
            </a:br>
            <a:r>
              <a:rPr lang="ar-DZ" b="1" dirty="0" smtClean="0">
                <a:solidFill>
                  <a:prstClr val="black"/>
                </a:solidFill>
              </a:rPr>
              <a:t/>
            </a:r>
            <a:br>
              <a:rPr lang="ar-DZ" b="1" dirty="0" smtClean="0">
                <a:solidFill>
                  <a:prstClr val="black"/>
                </a:solidFill>
              </a:rPr>
            </a:br>
            <a:endParaRPr lang="ar-DZ" b="1" dirty="0"/>
          </a:p>
        </p:txBody>
      </p:sp>
      <p:sp>
        <p:nvSpPr>
          <p:cNvPr id="3" name="Sous-titre 2"/>
          <p:cNvSpPr>
            <a:spLocks noGrp="1"/>
          </p:cNvSpPr>
          <p:nvPr>
            <p:ph type="subTitle" idx="1"/>
          </p:nvPr>
        </p:nvSpPr>
        <p:spPr>
          <a:xfrm>
            <a:off x="1500166" y="4572008"/>
            <a:ext cx="6400800" cy="46856"/>
          </a:xfrm>
        </p:spPr>
        <p:txBody>
          <a:bodyPr>
            <a:normAutofit fontScale="25000" lnSpcReduction="20000"/>
          </a:bodyPr>
          <a:lstStyle/>
          <a:p>
            <a:endParaRPr lang="ar-DZ" sz="3600" b="1" dirty="0">
              <a:solidFill>
                <a:prstClr val="black"/>
              </a:solidFill>
              <a:latin typeface="+mj-lt"/>
              <a:ea typeface="+mj-ea"/>
              <a:cs typeface="+mj-cs"/>
            </a:endParaRPr>
          </a:p>
          <a:p>
            <a:endParaRPr lang="ar-DZ" dirty="0"/>
          </a:p>
          <a:p>
            <a:endParaRPr lang="ar-DZ" dirty="0" smtClean="0"/>
          </a:p>
          <a:p>
            <a:endParaRPr lang="ar-DZ" dirty="0"/>
          </a:p>
          <a:p>
            <a:endParaRPr lang="ar-DZ" dirty="0" smtClean="0"/>
          </a:p>
          <a:p>
            <a:endParaRPr lang="ar-DZ" dirty="0"/>
          </a:p>
          <a:p>
            <a:endParaRPr lang="ar-DZ" dirty="0" smtClean="0"/>
          </a:p>
          <a:p>
            <a:endParaRPr lang="ar-DZ" dirty="0"/>
          </a:p>
        </p:txBody>
      </p:sp>
    </p:spTree>
    <p:extLst>
      <p:ext uri="{BB962C8B-B14F-4D97-AF65-F5344CB8AC3E}">
        <p14:creationId xmlns:p14="http://schemas.microsoft.com/office/powerpoint/2010/main" xmlns="" val="3064123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60648"/>
            <a:ext cx="8229600" cy="6120680"/>
          </a:xfrm>
        </p:spPr>
        <p:txBody>
          <a:bodyPr>
            <a:normAutofit fontScale="92500" lnSpcReduction="10000"/>
          </a:bodyPr>
          <a:lstStyle/>
          <a:p>
            <a:pPr algn="just" fontAlgn="base">
              <a:lnSpc>
                <a:spcPct val="115000"/>
              </a:lnSpc>
            </a:pPr>
            <a:r>
              <a:rPr lang="ar-SA" b="1" spc="25" dirty="0">
                <a:solidFill>
                  <a:srgbClr val="222222"/>
                </a:solidFill>
                <a:ea typeface="Times New Roman"/>
                <a:cs typeface="Traditional Arabic"/>
              </a:rPr>
              <a:t>خصائص المعرفة العلمية:</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1 </a:t>
            </a:r>
            <a:r>
              <a:rPr lang="ar-SA" b="1" spc="25" dirty="0">
                <a:solidFill>
                  <a:srgbClr val="333333"/>
                </a:solidFill>
                <a:ea typeface="Times New Roman"/>
                <a:cs typeface="Traditional Arabic"/>
              </a:rPr>
              <a:t>ـ التراكمية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تعود المعرفة بجذورها إلى بداية الحضارات الإنسانية وقد بنيت معارفنا فوق معارف كثيرة أسهمت فيها حضارات إنسانية مختلفة</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لأن المعرفة تبنى هرميا من الأسفل إلى الأعلى نتيجة تراكم وتطور المعرفة العلمية</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والتراكمية العلمية إما أنها تأتي بالبديل فتلغي القديم</a:t>
            </a:r>
            <a:r>
              <a:rPr lang="fr-FR"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مثل</a:t>
            </a:r>
            <a:r>
              <a:rPr lang="fr-FR" b="1"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فيزياء نيوتن التي اعتقد بأنها مطلقة إلى أن جاء </a:t>
            </a:r>
            <a:r>
              <a:rPr lang="ar-SA" spc="25" dirty="0" err="1">
                <a:solidFill>
                  <a:srgbClr val="333333"/>
                </a:solidFill>
                <a:ea typeface="Times New Roman"/>
                <a:cs typeface="Traditional Arabic"/>
              </a:rPr>
              <a:t>انشتاين</a:t>
            </a:r>
            <a:r>
              <a:rPr lang="ar-SA" spc="25" dirty="0">
                <a:solidFill>
                  <a:srgbClr val="333333"/>
                </a:solidFill>
                <a:ea typeface="Times New Roman"/>
                <a:cs typeface="Traditional Arabic"/>
              </a:rPr>
              <a:t> بنسبيته</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وبالمثل فإن الكثير من النظريات والمعارف العلمية في مجالات مختلفة استغنى عنها الإنسان واستبدلها بنظريات ومفاهيم ومعارف خاصة في مجال العلوم </a:t>
            </a:r>
            <a:r>
              <a:rPr lang="ar-SA" spc="25" dirty="0" err="1">
                <a:solidFill>
                  <a:srgbClr val="333333"/>
                </a:solidFill>
                <a:ea typeface="Times New Roman"/>
                <a:cs typeface="Traditional Arabic"/>
              </a:rPr>
              <a:t>الإجتماعية</a:t>
            </a:r>
            <a:r>
              <a:rPr lang="ar-SA" spc="25" dirty="0">
                <a:solidFill>
                  <a:srgbClr val="333333"/>
                </a:solidFill>
                <a:ea typeface="Times New Roman"/>
                <a:cs typeface="Traditional Arabic"/>
              </a:rPr>
              <a:t> التي تتسم بالتغير والنسبية</a:t>
            </a:r>
            <a:r>
              <a:rPr lang="fr-FR" spc="25" dirty="0">
                <a:solidFill>
                  <a:srgbClr val="333333"/>
                </a:solidFill>
                <a:latin typeface="Traditional Arabic"/>
                <a:ea typeface="Times New Roman"/>
                <a:cs typeface="Arial"/>
              </a:rPr>
              <a:t>.</a:t>
            </a:r>
            <a:endParaRPr lang="en-US" sz="2000" dirty="0">
              <a:ea typeface="Calibri"/>
              <a:cs typeface="Arial"/>
            </a:endParaRPr>
          </a:p>
          <a:p>
            <a:endParaRPr lang="ar-DZ" dirty="0"/>
          </a:p>
        </p:txBody>
      </p:sp>
    </p:spTree>
    <p:extLst>
      <p:ext uri="{BB962C8B-B14F-4D97-AF65-F5344CB8AC3E}">
        <p14:creationId xmlns:p14="http://schemas.microsoft.com/office/powerpoint/2010/main" xmlns="" val="35018346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92500" lnSpcReduction="20000"/>
          </a:bodyPr>
          <a:lstStyle/>
          <a:p>
            <a:pPr algn="just" fontAlgn="base">
              <a:lnSpc>
                <a:spcPct val="115000"/>
              </a:lnSpc>
            </a:pPr>
            <a:r>
              <a:rPr lang="ar-SA" spc="25" dirty="0">
                <a:solidFill>
                  <a:srgbClr val="333333"/>
                </a:solidFill>
                <a:ea typeface="Times New Roman"/>
                <a:cs typeface="Traditional Arabic"/>
              </a:rPr>
              <a:t> نشأ علم المناهج وازدهر بعد عصر النهضة في أوربا وتحديدا في القرن السابع عشر الميلادي على يد جماعة كبيرة من العلماء والفلاسفة أمثال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u="sng" spc="25" dirty="0">
                <a:solidFill>
                  <a:srgbClr val="C61111"/>
                </a:solidFill>
                <a:ea typeface="Times New Roman"/>
                <a:cs typeface="Traditional Arabic"/>
                <a:hlinkClick r:id="rId2"/>
              </a:rPr>
              <a:t>فرنسيس بيكون</a:t>
            </a:r>
            <a:r>
              <a:rPr lang="fr-FR" spc="25" dirty="0">
                <a:solidFill>
                  <a:srgbClr val="333333"/>
                </a:solidFill>
                <a:latin typeface="Traditional Arabic"/>
                <a:ea typeface="Times New Roman"/>
                <a:cs typeface="Arial"/>
              </a:rPr>
              <a:t> ( 1561 </a:t>
            </a:r>
            <a:r>
              <a:rPr lang="ar-SA" spc="25" dirty="0">
                <a:solidFill>
                  <a:srgbClr val="333333"/>
                </a:solidFill>
                <a:ea typeface="Times New Roman"/>
                <a:cs typeface="Traditional Arabic"/>
              </a:rPr>
              <a:t>ـ 1626</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بيّن أهمية إتباع الوسائل التجريبية والتعميمات العلمية, وهو أول مفكري عصر النهضة الذين أكدوا أهمية استخدام المنهج الاستقرائي بغية الوصول إلى القوانين</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u="sng" spc="25" dirty="0">
                <a:solidFill>
                  <a:srgbClr val="C61111"/>
                </a:solidFill>
                <a:latin typeface="Traditional Arabic"/>
                <a:ea typeface="Times New Roman"/>
                <a:cs typeface="Arial"/>
                <a:hlinkClick r:id="rId3"/>
              </a:rPr>
              <a:t> </a:t>
            </a:r>
            <a:r>
              <a:rPr lang="ar-SA" u="sng" spc="25" dirty="0" err="1">
                <a:solidFill>
                  <a:srgbClr val="C61111"/>
                </a:solidFill>
                <a:ea typeface="Times New Roman"/>
                <a:cs typeface="Traditional Arabic"/>
                <a:hlinkClick r:id="rId3"/>
              </a:rPr>
              <a:t>رينيه</a:t>
            </a:r>
            <a:r>
              <a:rPr lang="ar-SA" u="sng" spc="25" dirty="0">
                <a:solidFill>
                  <a:srgbClr val="C61111"/>
                </a:solidFill>
                <a:ea typeface="Times New Roman"/>
                <a:cs typeface="Traditional Arabic"/>
                <a:hlinkClick r:id="rId3"/>
              </a:rPr>
              <a:t> ديكارت</a:t>
            </a:r>
            <a:r>
              <a:rPr lang="fr-FR" spc="25" dirty="0">
                <a:solidFill>
                  <a:srgbClr val="333333"/>
                </a:solidFill>
                <a:latin typeface="Traditional Arabic"/>
                <a:ea typeface="Times New Roman"/>
                <a:cs typeface="Arial"/>
              </a:rPr>
              <a:t>  ( 1596 </a:t>
            </a:r>
            <a:r>
              <a:rPr lang="ar-SA" spc="25" dirty="0">
                <a:solidFill>
                  <a:srgbClr val="333333"/>
                </a:solidFill>
                <a:ea typeface="Times New Roman"/>
                <a:cs typeface="Traditional Arabic"/>
              </a:rPr>
              <a:t>ـ 1650</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بيّن أهمية الجانب الرياضي للعلم, ووضع قواعد المنهج الاستدلالي</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فالنتائج تستنبط من مقدمات واضحة تماما للعقل مما يجعله على يقين أنها تصلح أساسا لكل معرفة ناتجة عنها</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تضمن كتابه</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مقال في المنهج</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إسهاماته في هذا المجال</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u="sng" spc="25" dirty="0">
                <a:solidFill>
                  <a:srgbClr val="C61111"/>
                </a:solidFill>
                <a:ea typeface="Times New Roman"/>
                <a:cs typeface="Traditional Arabic"/>
                <a:hlinkClick r:id="rId4"/>
              </a:rPr>
              <a:t>ايمانويل </a:t>
            </a:r>
            <a:r>
              <a:rPr lang="ar-SA" u="sng" spc="25" dirty="0" err="1">
                <a:solidFill>
                  <a:srgbClr val="C61111"/>
                </a:solidFill>
                <a:ea typeface="Times New Roman"/>
                <a:cs typeface="Traditional Arabic"/>
                <a:hlinkClick r:id="rId4"/>
              </a:rPr>
              <a:t>كانط</a:t>
            </a:r>
            <a:r>
              <a:rPr lang="fr-FR" spc="25" dirty="0">
                <a:solidFill>
                  <a:srgbClr val="333333"/>
                </a:solidFill>
                <a:latin typeface="Traditional Arabic"/>
                <a:ea typeface="Times New Roman"/>
                <a:cs typeface="Arial"/>
              </a:rPr>
              <a:t>  ( 1724 </a:t>
            </a:r>
            <a:r>
              <a:rPr lang="ar-SA" spc="25" dirty="0">
                <a:solidFill>
                  <a:srgbClr val="333333"/>
                </a:solidFill>
                <a:ea typeface="Times New Roman"/>
                <a:cs typeface="Traditional Arabic"/>
              </a:rPr>
              <a:t>ـ 1804</a:t>
            </a:r>
            <a:r>
              <a:rPr lang="fr-FR" spc="25" dirty="0">
                <a:solidFill>
                  <a:srgbClr val="333333"/>
                </a:solidFill>
                <a:latin typeface="Traditional Arabic"/>
                <a:ea typeface="Times New Roman"/>
                <a:cs typeface="Arial"/>
              </a:rPr>
              <a:t> ), </a:t>
            </a:r>
            <a:r>
              <a:rPr lang="ar-SA" u="sng" spc="25" dirty="0">
                <a:solidFill>
                  <a:srgbClr val="C61111"/>
                </a:solidFill>
                <a:ea typeface="Times New Roman"/>
                <a:cs typeface="Traditional Arabic"/>
                <a:hlinkClick r:id="rId5"/>
              </a:rPr>
              <a:t>فيختـه</a:t>
            </a:r>
            <a:r>
              <a:rPr lang="fr-FR" spc="25" dirty="0">
                <a:solidFill>
                  <a:srgbClr val="333333"/>
                </a:solidFill>
                <a:latin typeface="Traditional Arabic"/>
                <a:ea typeface="Times New Roman"/>
                <a:cs typeface="Arial"/>
              </a:rPr>
              <a:t> ( 1762 </a:t>
            </a:r>
            <a:r>
              <a:rPr lang="ar-SA" spc="25" dirty="0">
                <a:solidFill>
                  <a:srgbClr val="333333"/>
                </a:solidFill>
                <a:ea typeface="Times New Roman"/>
                <a:cs typeface="Traditional Arabic"/>
              </a:rPr>
              <a:t>ـ 1814</a:t>
            </a:r>
            <a:r>
              <a:rPr lang="fr-FR" spc="25" dirty="0">
                <a:solidFill>
                  <a:srgbClr val="333333"/>
                </a:solidFill>
                <a:latin typeface="Traditional Arabic"/>
                <a:ea typeface="Times New Roman"/>
                <a:cs typeface="Arial"/>
              </a:rPr>
              <a:t> ),</a:t>
            </a:r>
            <a:r>
              <a:rPr lang="fr-FR" u="sng" spc="25" dirty="0">
                <a:solidFill>
                  <a:srgbClr val="C61111"/>
                </a:solidFill>
                <a:latin typeface="Traditional Arabic"/>
                <a:ea typeface="Times New Roman"/>
                <a:cs typeface="Arial"/>
                <a:hlinkClick r:id="rId6"/>
              </a:rPr>
              <a:t> </a:t>
            </a:r>
            <a:r>
              <a:rPr lang="ar-SA" u="sng" spc="25" dirty="0">
                <a:solidFill>
                  <a:srgbClr val="C61111"/>
                </a:solidFill>
                <a:ea typeface="Times New Roman"/>
                <a:cs typeface="Traditional Arabic"/>
                <a:hlinkClick r:id="rId6"/>
              </a:rPr>
              <a:t>وليم جيمس</a:t>
            </a:r>
            <a:r>
              <a:rPr lang="fr-FR" spc="25" dirty="0">
                <a:solidFill>
                  <a:srgbClr val="333333"/>
                </a:solidFill>
                <a:latin typeface="Traditional Arabic"/>
                <a:ea typeface="Times New Roman"/>
                <a:cs typeface="Arial"/>
              </a:rPr>
              <a:t> ( 1842 </a:t>
            </a:r>
            <a:r>
              <a:rPr lang="ar-SA" spc="25" dirty="0">
                <a:solidFill>
                  <a:srgbClr val="333333"/>
                </a:solidFill>
                <a:ea typeface="Times New Roman"/>
                <a:cs typeface="Traditional Arabic"/>
              </a:rPr>
              <a:t>ـ 1910 )…. وغيرهم من العلماء والفلاسفة</a:t>
            </a:r>
            <a:r>
              <a:rPr lang="fr-FR" spc="25" dirty="0">
                <a:solidFill>
                  <a:srgbClr val="333333"/>
                </a:solidFill>
                <a:latin typeface="Traditional Arabic"/>
                <a:ea typeface="Times New Roman"/>
                <a:cs typeface="Arial"/>
              </a:rPr>
              <a:t>.</a:t>
            </a:r>
            <a:endParaRPr lang="ar-DZ" dirty="0"/>
          </a:p>
        </p:txBody>
      </p:sp>
    </p:spTree>
    <p:extLst>
      <p:ext uri="{BB962C8B-B14F-4D97-AF65-F5344CB8AC3E}">
        <p14:creationId xmlns:p14="http://schemas.microsoft.com/office/powerpoint/2010/main" xmlns="" val="30484860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116632"/>
            <a:ext cx="8229600" cy="6048672"/>
          </a:xfrm>
        </p:spPr>
        <p:txBody>
          <a:bodyPr>
            <a:normAutofit fontScale="85000" lnSpcReduction="10000"/>
          </a:bodyPr>
          <a:lstStyle/>
          <a:p>
            <a:pPr algn="just" fontAlgn="base">
              <a:lnSpc>
                <a:spcPct val="115000"/>
              </a:lnSpc>
            </a:pPr>
            <a:r>
              <a:rPr lang="ar-SA" b="1" spc="25" dirty="0">
                <a:solidFill>
                  <a:srgbClr val="222222"/>
                </a:solidFill>
                <a:ea typeface="Times New Roman"/>
                <a:cs typeface="Traditional Arabic"/>
              </a:rPr>
              <a:t>المنهج الاستدلالي:</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يعرف الاستدلال بأنه</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هو البرهان الذي يبدأ من قضايا مسلم بها، ويسير إلى قضايا أخرى تنتج عنها بالضرورة ودون الالتجاء إلى التجربة وهذا السير يكون بواسطة القول أو الحساب</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وذلك مثل العمليات الحسابية التي يقوم بها الرياضي دون إجراء تجارب والاستدلالات التي يستعملها القاضي اعتمادا على ما لديه من قضايا ومبادئ قانونية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والاستدلال قد يكون عملية عقلية منطقية أولية وهو كل برهان دقيق مثل الحساب والقياس</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يكون عبارة عن عملية سلوكية منهجية لتحصيل الحقيقة وهو السلوك العام المستخدم في العلوم والرياضة وهو التسلسل المنطقي المنتقل من مبادئ وقضايا أولية إلى قضايا أخرى تستخلص وتستنج منها بالضرورة دون استعمال التجربة عكس المنهج التجريبي أو الاستقرائي القائم على أساس التجربة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6068787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76672"/>
            <a:ext cx="8229600" cy="5606083"/>
          </a:xfrm>
        </p:spPr>
        <p:txBody>
          <a:bodyPr>
            <a:normAutofit fontScale="92500" lnSpcReduction="20000"/>
          </a:bodyPr>
          <a:lstStyle/>
          <a:p>
            <a:pPr algn="just" fontAlgn="base">
              <a:lnSpc>
                <a:spcPct val="115000"/>
              </a:lnSpc>
            </a:pPr>
            <a:r>
              <a:rPr lang="ar-SA" b="1" spc="25" dirty="0">
                <a:solidFill>
                  <a:srgbClr val="222222"/>
                </a:solidFill>
                <a:ea typeface="Times New Roman"/>
                <a:cs typeface="Traditional Arabic"/>
              </a:rPr>
              <a:t>مبادئ الاستدلال</a:t>
            </a:r>
            <a:r>
              <a:rPr lang="ar-DZ" b="1" spc="25" dirty="0">
                <a:solidFill>
                  <a:srgbClr val="222222"/>
                </a:solidFill>
                <a:ea typeface="Times New Roman"/>
                <a:cs typeface="Traditional Arabic"/>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يتكون النظام الاستدلالي من المبادئ والنظريات وذلك أن النظام الاستدلالي يشتمل على </a:t>
            </a:r>
            <a:r>
              <a:rPr lang="ar-SA" spc="25" dirty="0" err="1">
                <a:solidFill>
                  <a:srgbClr val="333333"/>
                </a:solidFill>
                <a:ea typeface="Times New Roman"/>
                <a:cs typeface="Traditional Arabic"/>
              </a:rPr>
              <a:t>ميكانيزم</a:t>
            </a:r>
            <a:r>
              <a:rPr lang="ar-SA" spc="25" dirty="0">
                <a:solidFill>
                  <a:srgbClr val="333333"/>
                </a:solidFill>
                <a:ea typeface="Times New Roman"/>
                <a:cs typeface="Traditional Arabic"/>
              </a:rPr>
              <a:t> يتسلسل من قضايا ومبادئ يستنتج منها مبادئ وقضايا مستنتجة كنتائج للعملية الاستدلالية الأولى ثم تصبح هذه بدورها مبادئ وقضايا أولية بالنسبة للنتائج الأخرى… وهكذا إلى النهاية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والنتائج المستخرجة من القضايا والمبادئ تسمى</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النظريات</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ولذا كان الاستدلال في صورة نظام متكون من </a:t>
            </a:r>
            <a:r>
              <a:rPr lang="ar-SA" spc="25" dirty="0" err="1">
                <a:solidFill>
                  <a:srgbClr val="333333"/>
                </a:solidFill>
                <a:ea typeface="Times New Roman"/>
                <a:cs typeface="Traditional Arabic"/>
              </a:rPr>
              <a:t>ميكانيزم</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المبادئ والنظريات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مبادئ الاستدلال هي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مجموع القضايا والتصورات الأولية غير المستخرجة من غيرها في نظام استدلالي معين</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قسم رجال المنطق القدماء مبادئ الاستدلال إلى</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البديهيات ـ المصادرات ـ التعريفات</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9710954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algn="just" fontAlgn="base">
              <a:lnSpc>
                <a:spcPct val="115000"/>
              </a:lnSpc>
            </a:pPr>
            <a:r>
              <a:rPr lang="ar-SA" b="1" spc="25" dirty="0">
                <a:solidFill>
                  <a:srgbClr val="333333"/>
                </a:solidFill>
                <a:ea typeface="Times New Roman"/>
                <a:cs typeface="Traditional Arabic"/>
              </a:rPr>
              <a:t>أ ـ البديهيات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البديهية هي قضية بينة بنفسها وليس من الممكن البرهنة عليها فهي صادقة بلا برهان. وتتميز بثلاثة خصائص</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أنها بينة نفسية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حيث تتبين للنفس تلقائيا وبدون واسطة برهان</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أنها أولية منطقية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أي أنها مبدأ أوليا غير مستخلص من غيره من المبادئ والقضايا الأخرى</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أنها قاعدة صورية عامة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أو قضية مشتركة لأنه مسلم بها من كافة العقول على السواء ولأنها شاملة لأكثر من علم واحد</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39138215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832648"/>
          </a:xfrm>
        </p:spPr>
        <p:txBody>
          <a:bodyPr>
            <a:normAutofit fontScale="92500" lnSpcReduction="10000"/>
          </a:bodyPr>
          <a:lstStyle/>
          <a:p>
            <a:pPr algn="just" fontAlgn="base">
              <a:lnSpc>
                <a:spcPct val="115000"/>
              </a:lnSpc>
            </a:pPr>
            <a:r>
              <a:rPr lang="ar-SA" b="1" spc="25" dirty="0">
                <a:solidFill>
                  <a:srgbClr val="333333"/>
                </a:solidFill>
                <a:ea typeface="Times New Roman"/>
                <a:cs typeface="Traditional Arabic"/>
              </a:rPr>
              <a:t>ب ـ المصادرات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المصادرات قضايا تركيبية أقل يقينية من البديهيات فهي ليست بينة وغير عامة ومشتركة ولكن يصادر على صحتها ويسلم بها تسليما بالرغم من عدم بيانها بوضوح للعقل</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ولكن نظرا لفائدتها المتمثلة في إمكانية استنتاج منها العديد من النتائج دون الوقوع في تناقض</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وصحة المصادرات تظهر من نتائجها المتعددة وغير المتناقضة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وتوجد المصادرات في الرياضيات والعلوم الطبيعية وفي العلوم الإنسانية والاجتماعية مثل المصادرة القائلة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أن الإنسان يفعل أولا طبقا لما يراه أنفع</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والمصادرة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الأخلاقية القائلة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أن كل إنسان يطلب السعادة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79890407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4857403"/>
          </a:xfrm>
        </p:spPr>
        <p:txBody>
          <a:bodyPr>
            <a:normAutofit fontScale="70000" lnSpcReduction="20000"/>
          </a:bodyPr>
          <a:lstStyle/>
          <a:p>
            <a:pPr algn="just" fontAlgn="base">
              <a:lnSpc>
                <a:spcPct val="115000"/>
              </a:lnSpc>
            </a:pPr>
            <a:r>
              <a:rPr lang="ar-SA" b="1" spc="25" dirty="0">
                <a:solidFill>
                  <a:srgbClr val="333333"/>
                </a:solidFill>
                <a:ea typeface="Times New Roman"/>
                <a:cs typeface="Traditional Arabic"/>
              </a:rPr>
              <a:t>ج ـ التعريفات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التعريفات هي قضايا وتصورات جزئية وخاصة بكل علم والتعريف هو التعبير عن ماهية المعرف عنه وحده وعنه كله أي تعريفا جامعا مانعا ويتركب التعريف من شيئين هما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المعرف به وهو الشيء المراد تعريفه</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المعرف وهو القول الذي يحدد خواص وعناصر الشيء المعرف</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والتعريف قد يكون تعريفا رياضيا أي تعريفا ثابتا وقبليا وضروريا نهائيا وكليا لأنه من عمل العقل الثابت في جوهره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يكون التعريف تعريفا تجريبيا كما هو الحال في العلوم الطبيعية والإنسانية والاجتماعية والقانونية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حيث يكون التعريف تعريفا متحركا ومتطورا ومتدرج في تكوينه حيث يتكون شيئا فشيئا في ميدان التجربة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حيث تضيف إليه التجارب الميدانية عناصر وخواص جديدة ومتحركة ومتغيرة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هذه مبادئ الاستدلال الثلاثة وقد ثبت لرجال المنطق والفلسفة وعلم منهجية البحث العلمي على الخصوص أن هذه المبادئ الثلاثة متداخلة في ما بينها ومتعاونة ومتكاملة في تحقيق العملية الاستدلالية من أجل استخراج النتائج والنظريات والبرهنة على صحتها</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228732331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073427"/>
          </a:xfrm>
        </p:spPr>
        <p:txBody>
          <a:bodyPr>
            <a:normAutofit fontScale="70000" lnSpcReduction="20000"/>
          </a:bodyPr>
          <a:lstStyle/>
          <a:p>
            <a:pPr algn="just" fontAlgn="base">
              <a:lnSpc>
                <a:spcPct val="115000"/>
              </a:lnSpc>
            </a:pPr>
            <a:r>
              <a:rPr lang="ar-SA" b="1" spc="25" dirty="0">
                <a:solidFill>
                  <a:srgbClr val="333333"/>
                </a:solidFill>
                <a:ea typeface="Times New Roman"/>
                <a:cs typeface="Traditional Arabic"/>
              </a:rPr>
              <a:t>ج ـ التعريفات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التعريفات هي قضايا وتصورات جزئية وخاصة بكل علم والتعريف هو التعبير عن ماهية المعرف عنه وحده وعنه كله أي تعريفا جامعا مانعا ويتركب التعريف من شيئين هما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المعرف به وهو الشيء المراد تعريفه</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المعرف وهو القول الذي يحدد خواص وعناصر الشيء المعرف</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والتعريف قد يكون تعريفا رياضيا أي تعريفا ثابتا وقبليا وضروريا نهائيا وكليا لأنه من عمل العقل الثابت في جوهره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يكون التعريف تعريفا تجريبيا كما هو الحال في العلوم الطبيعية والإنسانية والاجتماعية والقانونية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حيث يكون التعريف تعريفا متحركا ومتطورا ومتدرج في تكوينه حيث يتكون شيئا فشيئا في ميدان التجربة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حيث تضيف إليه التجارب الميدانية عناصر وخواص جديدة ومتحركة ومتغيرة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هذه مبادئ الاستدلال الثلاثة وقد ثبت لرجال المنطق والفلسفة وعلم منهجية البحث العلمي على الخصوص أن هذه المبادئ الثلاثة متداخلة في ما بينها ومتعاونة ومتكاملة في تحقيق العملية الاستدلالية من أجل استخراج النتائج والنظريات والبرهنة على صحتها</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192673103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85000" lnSpcReduction="10000"/>
          </a:bodyPr>
          <a:lstStyle/>
          <a:p>
            <a:pPr algn="just" fontAlgn="base">
              <a:lnSpc>
                <a:spcPct val="115000"/>
              </a:lnSpc>
            </a:pPr>
            <a:r>
              <a:rPr lang="ar-SA" b="1" spc="25" dirty="0">
                <a:solidFill>
                  <a:srgbClr val="333333"/>
                </a:solidFill>
                <a:ea typeface="Times New Roman"/>
                <a:cs typeface="Traditional Arabic"/>
              </a:rPr>
              <a:t>ب ـ التجريب العقلي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التجريب العقلي يختلف اختلافا جذريا وتاما عن المنهج التجريبي والتجريب العقلي هو في معناه الواسع والعام</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قيام الإنسان في داخل عقله بكل الفروض والتحقيقات التي يعجز عن القيام بها في </a:t>
            </a:r>
            <a:r>
              <a:rPr lang="ar-SA" spc="25" dirty="0" smtClean="0">
                <a:solidFill>
                  <a:srgbClr val="333333"/>
                </a:solidFill>
                <a:ea typeface="Times New Roman"/>
                <a:cs typeface="Traditional Arabic"/>
              </a:rPr>
              <a:t>الخارج</a:t>
            </a:r>
            <a:r>
              <a:rPr lang="ar-DZ" spc="25" dirty="0" smtClean="0">
                <a:solidFill>
                  <a:srgbClr val="333333"/>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يكون التجريب العقلي تجريبيا عقليا خياليا كما هو في حالات جموع العباقرة والفنانين </a:t>
            </a:r>
            <a:r>
              <a:rPr lang="ar-SA" spc="25" dirty="0" smtClean="0">
                <a:solidFill>
                  <a:srgbClr val="333333"/>
                </a:solidFill>
                <a:ea typeface="Times New Roman"/>
                <a:cs typeface="Traditional Arabic"/>
              </a:rPr>
              <a:t>والشعراء</a:t>
            </a:r>
            <a:r>
              <a:rPr lang="ar-DZ" spc="25" dirty="0" smtClean="0">
                <a:solidFill>
                  <a:srgbClr val="333333"/>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وهذا النوع من التجريب العقلي ليست له قيمة علمية ولكن له قيم فنية جمالية خلاقة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يكون التجريب العقلي تجريبا عقليا علميا لأنه يقوم على وقائع يجرب عليها الإنسان الأوضاع والفروض العقلية الداخلية العديدة لاستخلاص النتائج التي تؤدي إليها هذه الفروض داخل الذهن الإنساني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38667710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3273227"/>
          </a:xfrm>
        </p:spPr>
        <p:txBody>
          <a:bodyPr/>
          <a:lstStyle/>
          <a:p>
            <a:pPr algn="just" fontAlgn="base">
              <a:lnSpc>
                <a:spcPct val="115000"/>
              </a:lnSpc>
            </a:pPr>
            <a:r>
              <a:rPr lang="ar-SA" spc="25" dirty="0">
                <a:solidFill>
                  <a:srgbClr val="333333"/>
                </a:solidFill>
                <a:ea typeface="Times New Roman"/>
                <a:cs typeface="Traditional Arabic"/>
              </a:rPr>
              <a:t>ج ـ التركيب</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التركيب هو عملية عقلية عكسية تبدأ من القضية الصحيحة المعلومة </a:t>
            </a:r>
            <a:r>
              <a:rPr lang="ar-SA" spc="25" dirty="0" err="1">
                <a:solidFill>
                  <a:srgbClr val="333333"/>
                </a:solidFill>
                <a:ea typeface="Times New Roman"/>
                <a:cs typeface="Traditional Arabic"/>
              </a:rPr>
              <a:t>الصحةإلى</a:t>
            </a:r>
            <a:r>
              <a:rPr lang="ar-SA" spc="25" dirty="0">
                <a:solidFill>
                  <a:srgbClr val="333333"/>
                </a:solidFill>
                <a:ea typeface="Times New Roman"/>
                <a:cs typeface="Traditional Arabic"/>
              </a:rPr>
              <a:t> استخراج كل النتائج ومعرفة كل هذه النتائج المراد استخلاصها من هذه القضية الصحيحة والمعلومة</a:t>
            </a:r>
            <a:r>
              <a:rPr lang="fr-FR" spc="25" dirty="0">
                <a:solidFill>
                  <a:srgbClr val="333333"/>
                </a:solidFill>
                <a:latin typeface="Traditional Arabic"/>
                <a:ea typeface="Times New Roman"/>
                <a:cs typeface="Arial"/>
              </a:rPr>
              <a:t>.</a:t>
            </a:r>
            <a:endParaRPr lang="en-US" sz="1800" dirty="0">
              <a:ea typeface="Calibri"/>
              <a:cs typeface="Arial"/>
            </a:endParaRPr>
          </a:p>
          <a:p>
            <a:pPr marL="0" indent="0">
              <a:buNone/>
            </a:pPr>
            <a:endParaRPr lang="ar-DZ" dirty="0"/>
          </a:p>
        </p:txBody>
      </p:sp>
    </p:spTree>
    <p:extLst>
      <p:ext uri="{BB962C8B-B14F-4D97-AF65-F5344CB8AC3E}">
        <p14:creationId xmlns:p14="http://schemas.microsoft.com/office/powerpoint/2010/main" xmlns="" val="387990953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836712"/>
            <a:ext cx="8229600" cy="5112568"/>
          </a:xfrm>
        </p:spPr>
        <p:txBody>
          <a:bodyPr>
            <a:normAutofit fontScale="55000" lnSpcReduction="20000"/>
          </a:bodyPr>
          <a:lstStyle/>
          <a:p>
            <a:pPr algn="just" fontAlgn="base">
              <a:lnSpc>
                <a:spcPct val="115000"/>
              </a:lnSpc>
            </a:pPr>
            <a:r>
              <a:rPr lang="ar-SA" b="1" spc="25" dirty="0">
                <a:solidFill>
                  <a:srgbClr val="222222"/>
                </a:solidFill>
                <a:ea typeface="Times New Roman"/>
                <a:cs typeface="Traditional Arabic"/>
              </a:rPr>
              <a:t>المنهج التجريبي: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يعد المنهج التجريبي من أقرب المناهج إلى الطريقة العلمية الصحيحة والموضوعية واليقينية في البحث عن الحقيقة واكتشافها وتفسيرها والتنبؤ بها والتحكم فيها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222222"/>
                </a:solidFill>
                <a:ea typeface="Times New Roman"/>
                <a:cs typeface="Traditional Arabic"/>
              </a:rPr>
              <a:t>معنى المنهج التجريبي:</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هناك عدة محاولات لتحديد ماهية ومعنى المنهج التجريبي منها التي تسعى إلى تعريف المنهج التجريبي بأنه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المنهج المستخدم حين نبدأ من وقائع خارجة عن العقل سواء أكانت خارجة عن النفس إطلاقا أو باطنة فيها كذلك كما في حالة الاستبطان لكي نصف هذه الظاهرة الخارجة عن العقل ونفسرها</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ولتفسيرها نهيب دائما بالتجربة ولا نعتمد على مبادئ الفكر وقواعد المنطق وحدها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كما حاول البحث أن يحدد معناه من خلال تحديد معنى التجربة أو التجريب التي هي إحدى مراحل وعناصر المنهج التجريبي ومنها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إن التجريب ما هو إلا ملاحظة تحت ظروف محكومة عن طريق اختيار بعض الحالات أو عن طريق تطويع بعض العوامل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ومنها</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التجربة … هي ملاحظة مقصودة تحت ظروف محكومة يقوم بها الباحث لاختبار الفرض للحصول على العلاقات السببية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فمضمون المنهج التجريبي يتمثل في الاعتماد على الملاحظة والتجربة وهو لذلك استقرائي اختباري مع تدخل العقل بسلسلة من عملية الاستنباط المنطقي تنتهي بالارتقاء بنتائج عدد محدد من الحالات إلى قانون مفسر لشتى حالات الواقع, وذلك إلى ما لانهاية</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1839760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60648"/>
            <a:ext cx="8229600" cy="6120680"/>
          </a:xfrm>
        </p:spPr>
        <p:txBody>
          <a:bodyPr>
            <a:normAutofit fontScale="92500" lnSpcReduction="20000"/>
          </a:bodyPr>
          <a:lstStyle/>
          <a:p>
            <a:pPr algn="just" fontAlgn="base">
              <a:lnSpc>
                <a:spcPct val="115000"/>
              </a:lnSpc>
            </a:pPr>
            <a:r>
              <a:rPr lang="fr-FR" b="1" spc="25" dirty="0">
                <a:solidFill>
                  <a:srgbClr val="333333"/>
                </a:solidFill>
                <a:latin typeface="Traditional Arabic"/>
                <a:ea typeface="Times New Roman"/>
                <a:cs typeface="Arial"/>
              </a:rPr>
              <a:t>2 </a:t>
            </a:r>
            <a:r>
              <a:rPr lang="ar-SA" b="1" spc="25" dirty="0">
                <a:solidFill>
                  <a:srgbClr val="333333"/>
                </a:solidFill>
                <a:ea typeface="Times New Roman"/>
                <a:cs typeface="Traditional Arabic"/>
              </a:rPr>
              <a:t>ـ التنظيم</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إن المعرفة العلمية معرفة منظمة تخضع لضوابط وأسس منهجية لا نستطيع الوصول إليها دون إتباع هذه الأسس والتقيد بها</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كما أن التطور العلمي يقتضي من الباحث التخصص في ميدان علمي محدد وذلك بحكم التطور العلمي والمعرفي, وتزايد التخصصات وتنوع حقولها</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مما يسمح للباحث بالاطلاع على موضوعاته وفهم جزئياته وتقنياته</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3 </a:t>
            </a:r>
            <a:r>
              <a:rPr lang="ar-SA" b="1" spc="25" dirty="0">
                <a:solidFill>
                  <a:srgbClr val="333333"/>
                </a:solidFill>
                <a:ea typeface="Times New Roman"/>
                <a:cs typeface="Traditional Arabic"/>
              </a:rPr>
              <a:t>ـ السببية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يعرف السبب بأنه مجموع العوامل أو الشروط وكل أنواع الظروف التي متى تحققت ترتب عنها نتيجة مطردة ونستطيع القول بوجود علاقة سببية بين متغيرين</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سبب</a:t>
            </a:r>
            <a:r>
              <a:rPr lang="fr-FR" b="1" spc="25" dirty="0">
                <a:solidFill>
                  <a:srgbClr val="333333"/>
                </a:solidFill>
                <a:latin typeface="Traditional Arabic"/>
                <a:ea typeface="Times New Roman"/>
                <a:cs typeface="Arial"/>
              </a:rPr>
              <a:t> ( </a:t>
            </a:r>
            <a:r>
              <a:rPr lang="ar-SA" b="1" spc="25" dirty="0">
                <a:solidFill>
                  <a:srgbClr val="333333"/>
                </a:solidFill>
                <a:ea typeface="Times New Roman"/>
                <a:cs typeface="Traditional Arabic"/>
              </a:rPr>
              <a:t>علة</a:t>
            </a:r>
            <a:r>
              <a:rPr lang="fr-FR" b="1" spc="25" dirty="0">
                <a:solidFill>
                  <a:srgbClr val="333333"/>
                </a:solidFill>
                <a:latin typeface="Traditional Arabic"/>
                <a:ea typeface="Times New Roman"/>
                <a:cs typeface="Arial"/>
              </a:rPr>
              <a:t> )</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ونتيجة</a:t>
            </a:r>
            <a:r>
              <a:rPr lang="fr-FR" spc="25" dirty="0">
                <a:solidFill>
                  <a:srgbClr val="333333"/>
                </a:solidFill>
                <a:latin typeface="Traditional Arabic"/>
                <a:ea typeface="Times New Roman"/>
                <a:cs typeface="Arial"/>
              </a:rPr>
              <a:t> </a:t>
            </a:r>
            <a:r>
              <a:rPr lang="fr-FR" b="1" spc="25" dirty="0">
                <a:solidFill>
                  <a:srgbClr val="333333"/>
                </a:solidFill>
                <a:latin typeface="Traditional Arabic"/>
                <a:ea typeface="Times New Roman"/>
                <a:cs typeface="Arial"/>
              </a:rPr>
              <a:t>(</a:t>
            </a:r>
            <a:r>
              <a:rPr lang="ar-SA" b="1" spc="25" dirty="0">
                <a:solidFill>
                  <a:srgbClr val="333333"/>
                </a:solidFill>
                <a:ea typeface="Times New Roman"/>
                <a:cs typeface="Traditional Arabic"/>
              </a:rPr>
              <a:t>معلول</a:t>
            </a:r>
            <a:r>
              <a:rPr lang="fr-FR" b="1" spc="25" dirty="0">
                <a:solidFill>
                  <a:srgbClr val="333333"/>
                </a:solidFill>
                <a:latin typeface="Traditional Arabic"/>
                <a:ea typeface="Times New Roman"/>
                <a:cs typeface="Arial"/>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عندما نجري تجارب عديدة وبنفس الهدف نتحصل على نفس </a:t>
            </a:r>
            <a:r>
              <a:rPr lang="ar-SA" spc="25" dirty="0" smtClean="0">
                <a:solidFill>
                  <a:srgbClr val="333333"/>
                </a:solidFill>
                <a:ea typeface="Times New Roman"/>
                <a:cs typeface="Traditional Arabic"/>
              </a:rPr>
              <a:t>النتيجة</a:t>
            </a:r>
            <a:r>
              <a:rPr lang="ar-DZ" spc="25" dirty="0" smtClean="0">
                <a:solidFill>
                  <a:srgbClr val="333333"/>
                </a:solidFill>
                <a:ea typeface="Times New Roman"/>
                <a:cs typeface="Traditional Arabic"/>
              </a:rPr>
              <a:t>.</a:t>
            </a:r>
            <a:endParaRPr lang="en-US" sz="2000" dirty="0">
              <a:ea typeface="Calibri"/>
              <a:cs typeface="Arial"/>
            </a:endParaRPr>
          </a:p>
          <a:p>
            <a:endParaRPr lang="ar-DZ" dirty="0"/>
          </a:p>
        </p:txBody>
      </p:sp>
    </p:spTree>
    <p:extLst>
      <p:ext uri="{BB962C8B-B14F-4D97-AF65-F5344CB8AC3E}">
        <p14:creationId xmlns:p14="http://schemas.microsoft.com/office/powerpoint/2010/main" xmlns="" val="241739119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algn="just" fontAlgn="base">
              <a:lnSpc>
                <a:spcPct val="115000"/>
              </a:lnSpc>
            </a:pPr>
            <a:r>
              <a:rPr lang="ar-DZ" b="1" spc="25" dirty="0" smtClean="0">
                <a:solidFill>
                  <a:srgbClr val="333333"/>
                </a:solidFill>
                <a:ea typeface="Times New Roman"/>
                <a:cs typeface="Traditional Arabic"/>
              </a:rPr>
              <a:t>عناصر ومراحل المنهج التجريبي:</a:t>
            </a:r>
          </a:p>
          <a:p>
            <a:pPr algn="just" fontAlgn="base">
              <a:lnSpc>
                <a:spcPct val="115000"/>
              </a:lnSpc>
            </a:pPr>
            <a:r>
              <a:rPr lang="ar-SA" spc="25" dirty="0" smtClean="0">
                <a:solidFill>
                  <a:srgbClr val="333333"/>
                </a:solidFill>
                <a:ea typeface="Times New Roman"/>
                <a:cs typeface="Traditional Arabic"/>
              </a:rPr>
              <a:t>يتكون </a:t>
            </a:r>
            <a:r>
              <a:rPr lang="ar-SA" spc="25" dirty="0">
                <a:solidFill>
                  <a:srgbClr val="333333"/>
                </a:solidFill>
                <a:ea typeface="Times New Roman"/>
                <a:cs typeface="Traditional Arabic"/>
              </a:rPr>
              <a:t>المنهج التجريبي وفق منهجية البحث العلمي من عناصر ومراحل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ـ المشاهدة أو الملاحظة العلمية ـ الفروض ـ التجربة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ويختلف المنهج التجريبي عن بقية المناهج العلمية الأخرى خاصة المنهج الاستدلالي من حيث كون المنهج التجريبي سلوك علمي وموضوعي وعملي خارجي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والمنهج التجريبي موضوعه الظواهر والوقائع الخارجية بينما موضوع المنهج الاستدلالي هو المخلوقات العقلية الداخلية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7867539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217443"/>
          </a:xfrm>
        </p:spPr>
        <p:txBody>
          <a:bodyPr>
            <a:normAutofit fontScale="47500" lnSpcReduction="20000"/>
          </a:bodyPr>
          <a:lstStyle/>
          <a:p>
            <a:pPr algn="just" fontAlgn="base">
              <a:lnSpc>
                <a:spcPct val="115000"/>
              </a:lnSpc>
            </a:pPr>
            <a:r>
              <a:rPr lang="ar-SA" b="1" spc="25" dirty="0">
                <a:solidFill>
                  <a:srgbClr val="222222"/>
                </a:solidFill>
                <a:ea typeface="Times New Roman"/>
                <a:cs typeface="Traditional Arabic"/>
              </a:rPr>
              <a:t>مقومات وعناصر المنهج التجريبي: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يتألف المنهج التجريبي من ثلاثة مقومات وعناصر أساسية هي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1 </a:t>
            </a:r>
            <a:r>
              <a:rPr lang="ar-SA" spc="25" dirty="0">
                <a:solidFill>
                  <a:srgbClr val="333333"/>
                </a:solidFill>
                <a:ea typeface="Times New Roman"/>
                <a:cs typeface="Traditional Arabic"/>
              </a:rPr>
              <a:t>ـ الملاحظـة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وهي الخطوة الأولى في البحث العلمي وهي من أهم عناصر البحث التجريبي وأكثرها أهمية وحيوية لأنها المحرك الأساسي لبقية عناصر المنهج التجريبي</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حيث أن الملاحظة هي التي تقود إلى وضع الفرضيات وحتمية إجراء عملية التجريب على الفرضيات لاستخراج القوانين والنظريات العلمية التي تفسر الظواهر والوقائع</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والملاحظة أو المشاهدة في معناها العام والواسع</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هي الانتباه العفوي إلى حادثة أو واقعة أو ظاهرة أو أمر ما, دون قصد أو سابق إصرار وتعمد</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أما</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الملاحظة العلمية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فهي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المشاهدة الحسية المقصودة والمنظمة والدقيقة للحوادث والأمور والظواهر بغية اكتشاف أسبابها وقوانينها ونظرياتها عن طريق القيام بعملية النظر في هذه الأشياء والأمور والوقائع وتعريفها وتوصيفها وتصنيفها في أسر وفصائل وذلك قبل تحريك عمليتي وضع الفرضيات والتجريب</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شروط الملاحظة العلمية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تكون الملاحظة كاملة فيجب أن يلاحظ الباحث كافة العوامل والأسباب والوقائع والظواهر والأشياء المؤثرة في وجود الظاهرة أو المتصلة بها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وأن إغفال أي عامل من العوامل له صلة بالواقعة أو الظاهرة يؤدي إلى عدم المعرفة الكاملة والشاملة للظاهرة ويؤدي إلى وقوع أخطاء في بقية مراحل المنهج التجريبي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تكون الملاحظة العلمية نزيهة وموضوعية ومجردة أي يجب ألا تتأثر بأشياء وأحاسيس وفرضيات سابقة على عملية الملاحظة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تكون منظمة ومضبوطة ودقيقة أي يجب على العالم الباحث أن يستخدم الذكاء والدقة العلمية وأن يستعمل وسائل القياس والتسجيل والوزن والملاحظة العلمية التكنولوجية في ملاحظته</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يكون العالم الباحث مؤهلا وقادرا على الملاحظة أن يكون ذكيا متخصصا عالما في ميدانه سليم الحواس هادئ الطبع سليم الأعصاب مرتاح النفس قادرا على التركيز والانتباه</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3817293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4929411"/>
          </a:xfrm>
        </p:spPr>
        <p:txBody>
          <a:bodyPr>
            <a:normAutofit fontScale="40000" lnSpcReduction="20000"/>
          </a:bodyPr>
          <a:lstStyle/>
          <a:p>
            <a:pPr algn="just" fontAlgn="base">
              <a:lnSpc>
                <a:spcPct val="115000"/>
              </a:lnSpc>
            </a:pPr>
            <a:r>
              <a:rPr lang="fr-FR" b="1" spc="25" dirty="0">
                <a:solidFill>
                  <a:srgbClr val="333333"/>
                </a:solidFill>
                <a:latin typeface="Traditional Arabic"/>
                <a:ea typeface="Times New Roman"/>
                <a:cs typeface="Arial"/>
              </a:rPr>
              <a:t>2 </a:t>
            </a:r>
            <a:r>
              <a:rPr lang="ar-SA" b="1" spc="25" dirty="0" smtClean="0">
                <a:solidFill>
                  <a:srgbClr val="333333"/>
                </a:solidFill>
                <a:ea typeface="Times New Roman"/>
                <a:cs typeface="Traditional Arabic"/>
              </a:rPr>
              <a:t>ـ </a:t>
            </a:r>
            <a:r>
              <a:rPr lang="ar-SA" b="1" spc="25" dirty="0">
                <a:solidFill>
                  <a:srgbClr val="333333"/>
                </a:solidFill>
                <a:ea typeface="Times New Roman"/>
                <a:cs typeface="Traditional Arabic"/>
              </a:rPr>
              <a:t>الفرضيات العلمية</a:t>
            </a:r>
            <a:r>
              <a:rPr lang="fr-FR" b="1" spc="25" dirty="0">
                <a:solidFill>
                  <a:srgbClr val="333333"/>
                </a:solidFill>
                <a:latin typeface="Traditional Arabic"/>
                <a:ea typeface="Times New Roman"/>
                <a:cs typeface="Arial"/>
              </a:rPr>
              <a:t>: Hypothèses</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تعتبر الفرضية العنصر الثاني واللاحق لعنصر الملاحظة العلمية في المنهج التجريبي وهي عنصر تحليل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والفرضية في اللغة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تعني التخمين أو الاستنتاج أو افتراض ذكي في إمكانية تحقق واقعة أو شيء ما أو عدم تحققه وصحته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أما</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مفهومها في الاصطلاح</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فهو</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تفسير مؤقت لوقائع وظواهر معينة, لا يزال بمعزل عن امتحان الوقائع, حتى إذا ما امتحن في الوقائع, أصبحت بعد ذلك فرضيات زائفة يجب العدول عنها إلى غيرها من الفرضيات الأخرى, أو صارت قانونا يفسر مجرى الظواهر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أو أن</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الفرضية هي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تخمين ذكي أو استنتاج ذكي, </a:t>
            </a:r>
            <a:r>
              <a:rPr lang="ar-SA" spc="25" dirty="0" err="1">
                <a:solidFill>
                  <a:srgbClr val="333333"/>
                </a:solidFill>
                <a:ea typeface="Times New Roman"/>
                <a:cs typeface="Traditional Arabic"/>
              </a:rPr>
              <a:t>يصوغه</a:t>
            </a:r>
            <a:r>
              <a:rPr lang="ar-SA" spc="25" dirty="0">
                <a:solidFill>
                  <a:srgbClr val="333333"/>
                </a:solidFill>
                <a:ea typeface="Times New Roman"/>
                <a:cs typeface="Traditional Arabic"/>
              </a:rPr>
              <a:t> الباحث ويتبناه مؤقتا, لشرح بعض ما يلاحظه من الظواهر الحقائق, وليكون هذا الفرض كمرشد له في البحث والدراسة التي يقوم بها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وتتميز الفرضية بذلك عن غيرها من المصطلحات العلمية الأخرى مثل: النظرية ، القانون ، المفهوم ، الإيديولوجية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ونستطيع تعريف النظرية بأنها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كل مجموعة من فروض منسجمة فيما بينها ثبتت صحتها عن طريق التدليل العقلي فهي لذلك” نظرية فلسفية” أو عن طريق التجريب فهي” نظرية علمية</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فتختلف بذلك الفرضية عن النظرية في الدرجة وليس في النوع</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الفرضية تفسير وتخمين مؤقت وغير نهائي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والنظرية تفسير وتفسير ثابت ونهائي نسبيا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وأصل النظرية أنها فرضية أجريت عليها اختبارات وتجارب فأصبحت نظرية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أما القانون فهو النظام أو العلاقة الثابتة وغير المتحولة بين ظاهرتين أو أكثر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أما المفهوم</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فهو: مجموعة من الرموز والدلالات التي يستعين بها الفرد لتوصيل ما يريده من معاني إلى غيره من الناس</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ويشترط في المفهوم ربطه بالتعريفات الأخرى المتصلة به كما يشترط فيه الدقة والوضوح والعمومية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أو نستطيع القول أنه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التمثل العقلي لطائفة من المحسوسات من ثنايا خواصها الرئيسة المشتركة فنقول ” إنسان” </a:t>
            </a:r>
            <a:r>
              <a:rPr lang="ar-SA" spc="25" dirty="0" err="1">
                <a:solidFill>
                  <a:srgbClr val="333333"/>
                </a:solidFill>
                <a:ea typeface="Times New Roman"/>
                <a:cs typeface="Traditional Arabic"/>
              </a:rPr>
              <a:t>مثلاونعني</a:t>
            </a:r>
            <a:r>
              <a:rPr lang="ar-SA" spc="25" dirty="0">
                <a:solidFill>
                  <a:srgbClr val="333333"/>
                </a:solidFill>
                <a:ea typeface="Times New Roman"/>
                <a:cs typeface="Traditional Arabic"/>
              </a:rPr>
              <a:t> به كمفهوم التعبير العام المطلق عن كل حالات أو أفراد الحيوان المفكر الناطق فهو انتقال من المحسوس إلى التجريد</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10220375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548680"/>
            <a:ext cx="8229600" cy="5001419"/>
          </a:xfrm>
        </p:spPr>
        <p:txBody>
          <a:bodyPr>
            <a:normAutofit fontScale="32500" lnSpcReduction="20000"/>
          </a:bodyPr>
          <a:lstStyle/>
          <a:p>
            <a:pPr algn="just" fontAlgn="base">
              <a:lnSpc>
                <a:spcPct val="115000"/>
              </a:lnSpc>
            </a:pPr>
            <a:r>
              <a:rPr lang="ar-SA" sz="7000" b="1" spc="25" dirty="0">
                <a:solidFill>
                  <a:srgbClr val="333333"/>
                </a:solidFill>
                <a:ea typeface="Times New Roman"/>
                <a:cs typeface="Traditional Arabic"/>
              </a:rPr>
              <a:t>أما الإيديولوجية</a:t>
            </a:r>
            <a:r>
              <a:rPr lang="fr-FR" sz="7000" b="1" spc="25" dirty="0">
                <a:solidFill>
                  <a:srgbClr val="333333"/>
                </a:solidFill>
                <a:latin typeface="Traditional Arabic"/>
                <a:ea typeface="Times New Roman"/>
                <a:cs typeface="Arial"/>
              </a:rPr>
              <a:t>:</a:t>
            </a:r>
            <a:endParaRPr lang="en-US" sz="4000" b="1" dirty="0">
              <a:ea typeface="Calibri"/>
              <a:cs typeface="Arial"/>
            </a:endParaRPr>
          </a:p>
          <a:p>
            <a:pPr algn="just" fontAlgn="base">
              <a:lnSpc>
                <a:spcPct val="115000"/>
              </a:lnSpc>
            </a:pPr>
            <a:r>
              <a:rPr lang="ar-SA" sz="4500" spc="25" dirty="0">
                <a:solidFill>
                  <a:srgbClr val="333333"/>
                </a:solidFill>
                <a:ea typeface="Times New Roman"/>
                <a:cs typeface="Traditional Arabic"/>
              </a:rPr>
              <a:t>في مجموعة النظريات والقيم والمفاهيم الدينية والاجتماعية والاقتصادية والقانونية العامة المتناسقة المترابطة المتكاملة والمتداخلة في تركيب وتكوين كيان عقائدي كلي وعام</a:t>
            </a:r>
            <a:r>
              <a:rPr lang="fr-FR" sz="4500" spc="25" dirty="0">
                <a:solidFill>
                  <a:srgbClr val="333333"/>
                </a:solidFill>
                <a:latin typeface="Traditional Arabic"/>
                <a:ea typeface="Times New Roman"/>
                <a:cs typeface="Arial"/>
              </a:rPr>
              <a:t>.</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وتستند إلى أسس ومفاهيم السمو والقداسة في سيادتها على المجتمع</a:t>
            </a:r>
            <a:r>
              <a:rPr lang="fr-FR" sz="4500" spc="25" dirty="0">
                <a:solidFill>
                  <a:srgbClr val="333333"/>
                </a:solidFill>
                <a:latin typeface="Traditional Arabic"/>
                <a:ea typeface="Times New Roman"/>
                <a:cs typeface="Arial"/>
              </a:rPr>
              <a:t>.</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قيمة الفرضية وأهميتها العلمية</a:t>
            </a:r>
            <a:r>
              <a:rPr lang="fr-FR" sz="4500" spc="25" dirty="0">
                <a:solidFill>
                  <a:srgbClr val="333333"/>
                </a:solidFill>
                <a:latin typeface="Traditional Arabic"/>
                <a:ea typeface="Times New Roman"/>
                <a:cs typeface="Arial"/>
              </a:rPr>
              <a:t>:</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تؤدي الفرضيات دورا هاما وحيويا في استخراج النظريات والقوانين والتفسيرات العلمية للظواهر</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وهي تنبئ عن عقل خلاق وخيال مبدع وبعد نظر</a:t>
            </a:r>
            <a:r>
              <a:rPr lang="fr-FR" sz="4500" spc="25" dirty="0">
                <a:solidFill>
                  <a:srgbClr val="333333"/>
                </a:solidFill>
                <a:latin typeface="Traditional Arabic"/>
                <a:ea typeface="Times New Roman"/>
                <a:cs typeface="Arial"/>
              </a:rPr>
              <a:t>.</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كما تظهر أهميتها أيضا في تسلسل وربط عملية سير المنهج التجريبي من مرحلة الملاحظة العلمية إلى مرحلة التجريب واستخراج القوانين واستنباط النظريات العلمية</a:t>
            </a:r>
            <a:r>
              <a:rPr lang="fr-FR" sz="4500" spc="25" dirty="0">
                <a:solidFill>
                  <a:srgbClr val="333333"/>
                </a:solidFill>
                <a:latin typeface="Traditional Arabic"/>
                <a:ea typeface="Times New Roman"/>
                <a:cs typeface="Arial"/>
              </a:rPr>
              <a:t>.</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وقيمة الفرضيات لم يعترف بها إلا في بداية القرن التاسع عشر</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حيث عارض العلماء قبل ذلك وضع الفرضيات وحذروا منها وهو ما فعله كل من كلود برنارد وبيكون</a:t>
            </a:r>
            <a:r>
              <a:rPr lang="fr-FR" sz="4500" spc="25" dirty="0">
                <a:solidFill>
                  <a:srgbClr val="333333"/>
                </a:solidFill>
                <a:latin typeface="Traditional Arabic"/>
                <a:ea typeface="Times New Roman"/>
                <a:cs typeface="Arial"/>
              </a:rPr>
              <a:t>.</a:t>
            </a:r>
            <a:endParaRPr lang="en-US" sz="2800" dirty="0">
              <a:ea typeface="Calibri"/>
              <a:cs typeface="Arial"/>
            </a:endParaRPr>
          </a:p>
          <a:p>
            <a:pPr algn="just" fontAlgn="base">
              <a:lnSpc>
                <a:spcPct val="115000"/>
              </a:lnSpc>
            </a:pPr>
            <a:r>
              <a:rPr lang="ar-SA" sz="4500" spc="25" dirty="0">
                <a:solidFill>
                  <a:srgbClr val="333333"/>
                </a:solidFill>
                <a:ea typeface="Times New Roman"/>
                <a:cs typeface="Traditional Arabic"/>
              </a:rPr>
              <a:t>شروط صحة الفرضيات العلمية</a:t>
            </a:r>
            <a:r>
              <a:rPr lang="fr-FR" sz="4500" spc="25" dirty="0">
                <a:solidFill>
                  <a:srgbClr val="333333"/>
                </a:solidFill>
                <a:latin typeface="Traditional Arabic"/>
                <a:ea typeface="Times New Roman"/>
                <a:cs typeface="Arial"/>
              </a:rPr>
              <a:t>:</a:t>
            </a:r>
            <a:endParaRPr lang="en-US" sz="2800" dirty="0">
              <a:ea typeface="Calibri"/>
              <a:cs typeface="Arial"/>
            </a:endParaRPr>
          </a:p>
          <a:p>
            <a:pPr lvl="0" algn="just" fontAlgn="base">
              <a:lnSpc>
                <a:spcPct val="115000"/>
              </a:lnSpc>
              <a:buSzPts val="1000"/>
              <a:buFont typeface="Symbol"/>
              <a:buChar char=""/>
              <a:tabLst>
                <a:tab pos="457200" algn="l"/>
              </a:tabLst>
            </a:pPr>
            <a:r>
              <a:rPr lang="ar-SA" sz="4500" spc="25" dirty="0">
                <a:solidFill>
                  <a:srgbClr val="333333"/>
                </a:solidFill>
                <a:ea typeface="Times New Roman"/>
                <a:cs typeface="Traditional Arabic"/>
              </a:rPr>
              <a:t>يجب أن تبدأ الفرضيات من ملاحظات علمية أي تبدأ من وقائع محسوسة مشاهدة وليس من تأثير الخيال الجامح وهذا حتى تكون الفرضيات أكثر واقعية.</a:t>
            </a:r>
            <a:endParaRPr lang="en-US" sz="2800" dirty="0">
              <a:ea typeface="Calibri"/>
              <a:cs typeface="Arial"/>
            </a:endParaRPr>
          </a:p>
          <a:p>
            <a:pPr lvl="0" algn="just" fontAlgn="base">
              <a:lnSpc>
                <a:spcPct val="115000"/>
              </a:lnSpc>
              <a:buSzPts val="1000"/>
              <a:buFont typeface="Symbol"/>
              <a:buChar char=""/>
              <a:tabLst>
                <a:tab pos="457200" algn="l"/>
              </a:tabLst>
            </a:pPr>
            <a:r>
              <a:rPr lang="ar-SA" sz="4500" spc="25" dirty="0">
                <a:solidFill>
                  <a:srgbClr val="333333"/>
                </a:solidFill>
                <a:ea typeface="Times New Roman"/>
                <a:cs typeface="Traditional Arabic"/>
              </a:rPr>
              <a:t>يجب أن تكون الفرضيات قابلة للتجريب والاختبار والتحقق</a:t>
            </a:r>
            <a:r>
              <a:rPr lang="fr-FR" sz="4500" spc="25" dirty="0">
                <a:solidFill>
                  <a:srgbClr val="333333"/>
                </a:solidFill>
                <a:latin typeface="Traditional Arabic"/>
                <a:ea typeface="Times New Roman"/>
                <a:cs typeface="Arial"/>
              </a:rPr>
              <a:t>.</a:t>
            </a:r>
            <a:endParaRPr lang="en-US" sz="2800" dirty="0">
              <a:ea typeface="Calibri"/>
              <a:cs typeface="Arial"/>
            </a:endParaRPr>
          </a:p>
          <a:p>
            <a:pPr lvl="0" algn="just" fontAlgn="base">
              <a:lnSpc>
                <a:spcPct val="115000"/>
              </a:lnSpc>
              <a:buSzPts val="1000"/>
              <a:buFont typeface="Symbol"/>
              <a:buChar char=""/>
              <a:tabLst>
                <a:tab pos="457200" algn="l"/>
              </a:tabLst>
            </a:pPr>
            <a:r>
              <a:rPr lang="ar-SA" sz="4500" spc="25" dirty="0">
                <a:solidFill>
                  <a:srgbClr val="333333"/>
                </a:solidFill>
                <a:ea typeface="Times New Roman"/>
                <a:cs typeface="Traditional Arabic"/>
              </a:rPr>
              <a:t>يجب أن تكون خالية من التناقض للوقائع والظواهر المعروفة</a:t>
            </a:r>
            <a:r>
              <a:rPr lang="fr-FR" sz="4500" spc="25" dirty="0">
                <a:solidFill>
                  <a:srgbClr val="333333"/>
                </a:solidFill>
                <a:latin typeface="Traditional Arabic"/>
                <a:ea typeface="Times New Roman"/>
                <a:cs typeface="Arial"/>
              </a:rPr>
              <a:t>.</a:t>
            </a:r>
            <a:endParaRPr lang="en-US" sz="2800" dirty="0">
              <a:ea typeface="Calibri"/>
              <a:cs typeface="Arial"/>
            </a:endParaRPr>
          </a:p>
          <a:p>
            <a:pPr lvl="0" algn="just" fontAlgn="base">
              <a:lnSpc>
                <a:spcPct val="115000"/>
              </a:lnSpc>
              <a:buSzPts val="1000"/>
              <a:buFont typeface="Symbol"/>
              <a:buChar char=""/>
              <a:tabLst>
                <a:tab pos="457200" algn="l"/>
              </a:tabLst>
            </a:pPr>
            <a:r>
              <a:rPr lang="ar-SA" sz="4500" spc="25" dirty="0">
                <a:solidFill>
                  <a:srgbClr val="333333"/>
                </a:solidFill>
                <a:ea typeface="Times New Roman"/>
                <a:cs typeface="Traditional Arabic"/>
              </a:rPr>
              <a:t>يجب أن تكون شاملة ومترابطة أي يجب أن تكون معتمدة على كل الجزئيات والخصوصيات المتوفرة وعلى التناسق مع النظريات السابقة</a:t>
            </a:r>
            <a:r>
              <a:rPr lang="fr-FR" sz="4500" spc="25" dirty="0">
                <a:solidFill>
                  <a:srgbClr val="333333"/>
                </a:solidFill>
                <a:latin typeface="Traditional Arabic"/>
                <a:ea typeface="Times New Roman"/>
                <a:cs typeface="Arial"/>
              </a:rPr>
              <a:t>.</a:t>
            </a:r>
            <a:endParaRPr lang="en-US" sz="2800" dirty="0">
              <a:ea typeface="Calibri"/>
              <a:cs typeface="Arial"/>
            </a:endParaRPr>
          </a:p>
          <a:p>
            <a:pPr lvl="0" algn="just" fontAlgn="base">
              <a:lnSpc>
                <a:spcPct val="115000"/>
              </a:lnSpc>
              <a:buSzPts val="1000"/>
              <a:buFont typeface="Symbol"/>
              <a:buChar char=""/>
              <a:tabLst>
                <a:tab pos="457200" algn="l"/>
              </a:tabLst>
            </a:pPr>
            <a:r>
              <a:rPr lang="ar-SA" sz="4500" spc="25" dirty="0">
                <a:solidFill>
                  <a:srgbClr val="333333"/>
                </a:solidFill>
                <a:ea typeface="Times New Roman"/>
                <a:cs typeface="Traditional Arabic"/>
              </a:rPr>
              <a:t>يجب أن تكون الفرضيات متعددة ومتنوعة للواقعة الواحدة</a:t>
            </a:r>
            <a:r>
              <a:rPr lang="fr-FR" sz="4500" spc="25" dirty="0">
                <a:solidFill>
                  <a:srgbClr val="333333"/>
                </a:solidFill>
                <a:latin typeface="Traditional Arabic"/>
                <a:ea typeface="Times New Roman"/>
                <a:cs typeface="Arial"/>
              </a:rPr>
              <a:t>.</a:t>
            </a:r>
            <a:endParaRPr lang="en-US" sz="2800" dirty="0">
              <a:ea typeface="Calibri"/>
              <a:cs typeface="Arial"/>
            </a:endParaRPr>
          </a:p>
          <a:p>
            <a:endParaRPr lang="ar-DZ" dirty="0"/>
          </a:p>
        </p:txBody>
      </p:sp>
    </p:spTree>
    <p:extLst>
      <p:ext uri="{BB962C8B-B14F-4D97-AF65-F5344CB8AC3E}">
        <p14:creationId xmlns:p14="http://schemas.microsoft.com/office/powerpoint/2010/main" xmlns="" val="322839120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332656"/>
            <a:ext cx="8229600" cy="5793507"/>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المنهج الوصفي: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إن المتتبع لتطور العلوم يستطيع أن يلمس الأهمية التي احتلها المنهج الوصفي في دراسة منهجية البحث العلمي وهذا التطور يرجع إلى ملائمته لدراسة الظواهر الاجتماعية لأن هذا المنهج</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يصف الظواهر وصفا موضوعيا من خلال البيانات التي يتحصل عليها باستخدام أدوات وتقنيات البحث العلمي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ارتبطت نشأة هذا المنهج بالمسوح الاجتماعية وبالدراسات المبكرة في فرنسا وانكلترا وكذا بالدراسات </a:t>
            </a:r>
            <a:r>
              <a:rPr lang="ar-SA" spc="25" dirty="0" err="1">
                <a:solidFill>
                  <a:srgbClr val="333333"/>
                </a:solidFill>
                <a:ea typeface="Times New Roman"/>
                <a:cs typeface="Traditional Arabic"/>
              </a:rPr>
              <a:t>الأنثربولوجية</a:t>
            </a:r>
            <a:r>
              <a:rPr lang="ar-SA" spc="25" dirty="0">
                <a:solidFill>
                  <a:srgbClr val="333333"/>
                </a:solidFill>
                <a:ea typeface="Times New Roman"/>
                <a:cs typeface="Traditional Arabic"/>
              </a:rPr>
              <a:t> في الولايات المتحدة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ويقوم المنهج الوصفي على جمع الحقائق والمعلومات ومقارنتها وتحليلها وتفسيرها للوصول إلى تعميمات مقبولة</a:t>
            </a: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أو هو دراسة وتحليل وتفسير الظاهرة من خلال تحديد خصائصها وأبعادها وتوصيف العلاقات بينها بهدف الوصول إلى وصف علمي متكامل لها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لذلك فهو يشتمل على عدد من المناهج الفرعية والأساليب المساعدة كأن يعتمد مثلا على دراسة الحالة أو الدراسات الميدانية أو التاريخية أو المسوح الاجتماعية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ولا يقتصر المنهج الوصفي على التعرف على معالم الظاهرة وتحديد أسباب وجودها</a:t>
            </a:r>
            <a:endParaRPr lang="en-US" sz="1800" dirty="0">
              <a:ea typeface="Calibri"/>
              <a:cs typeface="Arial"/>
            </a:endParaRPr>
          </a:p>
          <a:p>
            <a:r>
              <a:rPr lang="ar-SA" spc="25" dirty="0">
                <a:solidFill>
                  <a:srgbClr val="333333"/>
                </a:solidFill>
                <a:ea typeface="Times New Roman"/>
                <a:cs typeface="Traditional Arabic"/>
              </a:rPr>
              <a:t>وإنما يشمل تحليل البيانات وقياسها وتفسيرها والتوصل إلى وصف دقيق للظاهرة ونتائجها</a:t>
            </a:r>
            <a:r>
              <a:rPr lang="fr-FR" spc="25" dirty="0">
                <a:solidFill>
                  <a:srgbClr val="333333"/>
                </a:solidFill>
                <a:latin typeface="Traditional Arabic"/>
                <a:ea typeface="Times New Roman"/>
              </a:rPr>
              <a:t>.</a:t>
            </a:r>
            <a:endParaRPr lang="ar-DZ" dirty="0"/>
          </a:p>
        </p:txBody>
      </p:sp>
    </p:spTree>
    <p:extLst>
      <p:ext uri="{BB962C8B-B14F-4D97-AF65-F5344CB8AC3E}">
        <p14:creationId xmlns:p14="http://schemas.microsoft.com/office/powerpoint/2010/main" xmlns="" val="37870822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544616"/>
          </a:xfrm>
        </p:spPr>
        <p:txBody>
          <a:bodyPr>
            <a:normAutofit fontScale="62500" lnSpcReduction="20000"/>
          </a:bodyPr>
          <a:lstStyle/>
          <a:p>
            <a:pPr algn="just" fontAlgn="base">
              <a:lnSpc>
                <a:spcPct val="115000"/>
              </a:lnSpc>
            </a:pPr>
            <a:r>
              <a:rPr lang="ar-SA" sz="3400" b="1" spc="25" dirty="0">
                <a:solidFill>
                  <a:srgbClr val="222222"/>
                </a:solidFill>
                <a:ea typeface="Times New Roman"/>
                <a:cs typeface="Traditional Arabic"/>
              </a:rPr>
              <a:t>المنهج المقارن:</a:t>
            </a:r>
            <a:endParaRPr lang="en-US" sz="2000" b="1" dirty="0">
              <a:ea typeface="Calibri"/>
              <a:cs typeface="Arial"/>
            </a:endParaRPr>
          </a:p>
          <a:p>
            <a:pPr algn="just" fontAlgn="base">
              <a:lnSpc>
                <a:spcPct val="115000"/>
              </a:lnSpc>
            </a:pPr>
            <a:r>
              <a:rPr lang="ar-SA" sz="3400" spc="25" dirty="0">
                <a:solidFill>
                  <a:srgbClr val="333333"/>
                </a:solidFill>
                <a:ea typeface="Times New Roman"/>
                <a:cs typeface="Traditional Arabic"/>
              </a:rPr>
              <a:t>يستخدم المنهج المقارن استخداما واسعا في الدراسات القانونية والاجتماعية كمقارنة ظاهرة اجتماعية بنفس الظاهرة في مجتمع آخر أو مقارنتهما في بعض المجالات الاقتصادية والسياسية والقانونية</a:t>
            </a:r>
            <a:r>
              <a:rPr lang="fr-FR" sz="3400"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z="3400" spc="25" dirty="0">
                <a:solidFill>
                  <a:srgbClr val="333333"/>
                </a:solidFill>
                <a:ea typeface="Times New Roman"/>
                <a:cs typeface="Traditional Arabic"/>
              </a:rPr>
              <a:t>ويتيح استخدام هذا المنهج المقارن التعمق والدقة في الدراسة والتحكم في موضوع البحث والتعمق في جانب من جوانبه</a:t>
            </a:r>
            <a:endParaRPr lang="en-US" sz="2000" dirty="0">
              <a:ea typeface="Calibri"/>
              <a:cs typeface="Arial"/>
            </a:endParaRPr>
          </a:p>
          <a:p>
            <a:pPr algn="just" fontAlgn="base">
              <a:lnSpc>
                <a:spcPct val="115000"/>
              </a:lnSpc>
            </a:pPr>
            <a:r>
              <a:rPr lang="ar-SA" sz="3400" spc="25" dirty="0">
                <a:solidFill>
                  <a:srgbClr val="333333"/>
                </a:solidFill>
                <a:ea typeface="Times New Roman"/>
                <a:cs typeface="Traditional Arabic"/>
              </a:rPr>
              <a:t>فعلى سبيل المثال يمكن أن ندرس جانبا واحدا من جوانب المؤسسة الاقتصادية</a:t>
            </a:r>
            <a:r>
              <a:rPr lang="fr-FR" sz="3400" spc="25" dirty="0">
                <a:solidFill>
                  <a:srgbClr val="333333"/>
                </a:solidFill>
                <a:latin typeface="Traditional Arabic"/>
                <a:ea typeface="Times New Roman"/>
                <a:cs typeface="Arial"/>
              </a:rPr>
              <a:t>: </a:t>
            </a:r>
            <a:r>
              <a:rPr lang="ar-SA" sz="3400" spc="25" dirty="0">
                <a:solidFill>
                  <a:srgbClr val="333333"/>
                </a:solidFill>
                <a:ea typeface="Times New Roman"/>
                <a:cs typeface="Traditional Arabic"/>
              </a:rPr>
              <a:t>الأداء أو المواد البشرية</a:t>
            </a:r>
            <a:r>
              <a:rPr lang="fr-FR" sz="3400"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z="3400" spc="25" dirty="0">
                <a:solidFill>
                  <a:srgbClr val="333333"/>
                </a:solidFill>
                <a:ea typeface="Times New Roman"/>
                <a:cs typeface="Traditional Arabic"/>
              </a:rPr>
              <a:t>ويمكن أن تكون المقارنة لإبراز خصائص ومميزات كل موضوع من موضوعات المقارنة وإظهار أوجه الشبه والاختلاف بينهما</a:t>
            </a:r>
            <a:r>
              <a:rPr lang="fr-FR" sz="3400"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z="3400" spc="25" dirty="0">
                <a:solidFill>
                  <a:srgbClr val="333333"/>
                </a:solidFill>
                <a:ea typeface="Times New Roman"/>
                <a:cs typeface="Traditional Arabic"/>
              </a:rPr>
              <a:t>وتطور علم السياسة مثلا مدين إلى حد بعيد للمنهج المقارن فلقد استخدمه اليونان الذين مثلت لديهم الدول اليونانية</a:t>
            </a:r>
            <a:r>
              <a:rPr lang="fr-FR" sz="3400" spc="25" dirty="0">
                <a:solidFill>
                  <a:srgbClr val="333333"/>
                </a:solidFill>
                <a:latin typeface="Traditional Arabic"/>
                <a:ea typeface="Times New Roman"/>
                <a:cs typeface="Arial"/>
              </a:rPr>
              <a:t> ( </a:t>
            </a:r>
            <a:r>
              <a:rPr lang="ar-SA" sz="3400" spc="25" dirty="0">
                <a:solidFill>
                  <a:srgbClr val="333333"/>
                </a:solidFill>
                <a:ea typeface="Times New Roman"/>
                <a:cs typeface="Traditional Arabic"/>
              </a:rPr>
              <a:t>المدن اليونانية</a:t>
            </a:r>
            <a:r>
              <a:rPr lang="fr-FR" sz="3400" spc="25" dirty="0">
                <a:solidFill>
                  <a:srgbClr val="333333"/>
                </a:solidFill>
                <a:latin typeface="Traditional Arabic"/>
                <a:ea typeface="Times New Roman"/>
                <a:cs typeface="Arial"/>
              </a:rPr>
              <a:t> ) </a:t>
            </a:r>
            <a:r>
              <a:rPr lang="ar-SA" sz="3400" spc="25" dirty="0">
                <a:solidFill>
                  <a:srgbClr val="333333"/>
                </a:solidFill>
                <a:ea typeface="Times New Roman"/>
                <a:cs typeface="Traditional Arabic"/>
              </a:rPr>
              <a:t>مجالا لدراسة أنظمتها السياسية عن طريق المقارنة</a:t>
            </a:r>
            <a:endParaRPr lang="en-US" sz="2000" dirty="0">
              <a:ea typeface="Calibri"/>
              <a:cs typeface="Arial"/>
            </a:endParaRPr>
          </a:p>
          <a:p>
            <a:pPr algn="just" fontAlgn="base">
              <a:lnSpc>
                <a:spcPct val="115000"/>
              </a:lnSpc>
            </a:pPr>
            <a:r>
              <a:rPr lang="ar-SA" sz="3400" spc="25" dirty="0">
                <a:solidFill>
                  <a:srgbClr val="333333"/>
                </a:solidFill>
                <a:ea typeface="Times New Roman"/>
                <a:cs typeface="Traditional Arabic"/>
              </a:rPr>
              <a:t>وقد قام</a:t>
            </a:r>
            <a:r>
              <a:rPr lang="fr-FR" sz="3400" spc="25" dirty="0">
                <a:solidFill>
                  <a:srgbClr val="333333"/>
                </a:solidFill>
                <a:latin typeface="Traditional Arabic"/>
                <a:ea typeface="Times New Roman"/>
                <a:cs typeface="Arial"/>
              </a:rPr>
              <a:t> </a:t>
            </a:r>
            <a:r>
              <a:rPr lang="ar-SA" sz="3400" u="sng" spc="25" dirty="0">
                <a:solidFill>
                  <a:srgbClr val="C61111"/>
                </a:solidFill>
                <a:ea typeface="Times New Roman"/>
                <a:cs typeface="Traditional Arabic"/>
                <a:hlinkClick r:id="rId2"/>
              </a:rPr>
              <a:t>أرسطو</a:t>
            </a:r>
            <a:r>
              <a:rPr lang="fr-FR" sz="3400" spc="25" dirty="0">
                <a:solidFill>
                  <a:srgbClr val="333333"/>
                </a:solidFill>
                <a:latin typeface="Traditional Arabic"/>
                <a:ea typeface="Times New Roman"/>
                <a:cs typeface="Arial"/>
              </a:rPr>
              <a:t> </a:t>
            </a:r>
            <a:r>
              <a:rPr lang="ar-SA" sz="3400" spc="25" dirty="0">
                <a:solidFill>
                  <a:srgbClr val="333333"/>
                </a:solidFill>
                <a:ea typeface="Times New Roman"/>
                <a:cs typeface="Traditional Arabic"/>
              </a:rPr>
              <a:t>بمقارنة</a:t>
            </a:r>
            <a:r>
              <a:rPr lang="fr-FR" sz="3400" spc="25" dirty="0">
                <a:solidFill>
                  <a:srgbClr val="333333"/>
                </a:solidFill>
                <a:latin typeface="Traditional Arabic"/>
                <a:ea typeface="Times New Roman"/>
                <a:cs typeface="Arial"/>
              </a:rPr>
              <a:t> 158 </a:t>
            </a:r>
            <a:r>
              <a:rPr lang="ar-SA" sz="3400" spc="25" dirty="0">
                <a:solidFill>
                  <a:srgbClr val="333333"/>
                </a:solidFill>
                <a:ea typeface="Times New Roman"/>
                <a:cs typeface="Traditional Arabic"/>
              </a:rPr>
              <a:t>دستورا من دساتير هذه الدول ويعتبر ذلك ثورة منهجية في علم السياسة</a:t>
            </a:r>
            <a:r>
              <a:rPr lang="fr-FR" sz="3400"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z="3400" spc="25" dirty="0">
                <a:solidFill>
                  <a:srgbClr val="333333"/>
                </a:solidFill>
                <a:ea typeface="Times New Roman"/>
                <a:cs typeface="Traditional Arabic"/>
              </a:rPr>
              <a:t>والجدير بالذكر أن الدراسات المقارنة للنظم الاجتماعية وعمليات التغيير من بين الاهتمامات الرئيسة في العديد من الدراسات التاريخية والقانونية والسياسية وغيرها</a:t>
            </a:r>
            <a:endParaRPr lang="en-US" sz="2000" dirty="0">
              <a:ea typeface="Calibri"/>
              <a:cs typeface="Arial"/>
            </a:endParaRPr>
          </a:p>
          <a:p>
            <a:pPr algn="just" fontAlgn="base">
              <a:lnSpc>
                <a:spcPct val="115000"/>
              </a:lnSpc>
            </a:pPr>
            <a:r>
              <a:rPr lang="ar-SA" sz="3400" spc="25" dirty="0">
                <a:solidFill>
                  <a:srgbClr val="333333"/>
                </a:solidFill>
                <a:ea typeface="Times New Roman"/>
                <a:cs typeface="Traditional Arabic"/>
              </a:rPr>
              <a:t>وقد استعمل رواد الفكر الغربي من أمثال</a:t>
            </a:r>
            <a:r>
              <a:rPr lang="fr-FR" sz="3400" spc="25" dirty="0">
                <a:solidFill>
                  <a:srgbClr val="333333"/>
                </a:solidFill>
                <a:latin typeface="Traditional Arabic"/>
                <a:ea typeface="Times New Roman"/>
              </a:rPr>
              <a:t>: </a:t>
            </a:r>
            <a:r>
              <a:rPr lang="ar-SA" sz="3400" u="sng" spc="25" dirty="0">
                <a:solidFill>
                  <a:srgbClr val="C61111"/>
                </a:solidFill>
                <a:ea typeface="Times New Roman"/>
                <a:cs typeface="Traditional Arabic"/>
                <a:hlinkClick r:id="rId3"/>
              </a:rPr>
              <a:t>كونت</a:t>
            </a:r>
            <a:r>
              <a:rPr lang="fr-FR" sz="3400" spc="25" dirty="0">
                <a:solidFill>
                  <a:srgbClr val="333333"/>
                </a:solidFill>
                <a:latin typeface="Traditional Arabic"/>
                <a:ea typeface="Times New Roman"/>
              </a:rPr>
              <a:t> </a:t>
            </a:r>
            <a:r>
              <a:rPr lang="ar-SA" sz="3400" spc="25" dirty="0">
                <a:solidFill>
                  <a:srgbClr val="333333"/>
                </a:solidFill>
                <a:ea typeface="Times New Roman"/>
                <a:cs typeface="Traditional Arabic"/>
              </a:rPr>
              <a:t>،</a:t>
            </a:r>
            <a:r>
              <a:rPr lang="fr-FR" sz="3400" spc="25" dirty="0">
                <a:solidFill>
                  <a:srgbClr val="333333"/>
                </a:solidFill>
                <a:latin typeface="Traditional Arabic"/>
                <a:ea typeface="Times New Roman"/>
              </a:rPr>
              <a:t> </a:t>
            </a:r>
            <a:r>
              <a:rPr lang="ar-SA" sz="3400" spc="25" dirty="0">
                <a:solidFill>
                  <a:srgbClr val="333333"/>
                </a:solidFill>
                <a:ea typeface="Times New Roman"/>
                <a:cs typeface="Traditional Arabic"/>
              </a:rPr>
              <a:t>سبنسر</a:t>
            </a:r>
            <a:r>
              <a:rPr lang="fr-FR" sz="3400" spc="25" dirty="0">
                <a:solidFill>
                  <a:srgbClr val="333333"/>
                </a:solidFill>
                <a:latin typeface="Traditional Arabic"/>
                <a:ea typeface="Times New Roman"/>
              </a:rPr>
              <a:t> </a:t>
            </a:r>
            <a:r>
              <a:rPr lang="ar-SA" sz="3400" spc="25" dirty="0">
                <a:solidFill>
                  <a:srgbClr val="333333"/>
                </a:solidFill>
                <a:ea typeface="Times New Roman"/>
                <a:cs typeface="Traditional Arabic"/>
              </a:rPr>
              <a:t>،</a:t>
            </a:r>
            <a:r>
              <a:rPr lang="fr-FR" sz="3400" spc="25" dirty="0">
                <a:solidFill>
                  <a:srgbClr val="333333"/>
                </a:solidFill>
                <a:latin typeface="Traditional Arabic"/>
                <a:ea typeface="Times New Roman"/>
              </a:rPr>
              <a:t> </a:t>
            </a:r>
            <a:r>
              <a:rPr lang="ar-SA" sz="3400" spc="25" dirty="0" err="1">
                <a:solidFill>
                  <a:srgbClr val="333333"/>
                </a:solidFill>
                <a:ea typeface="Times New Roman"/>
                <a:cs typeface="Traditional Arabic"/>
              </a:rPr>
              <a:t>هوبنز</a:t>
            </a:r>
            <a:r>
              <a:rPr lang="fr-FR" sz="3400" spc="25" dirty="0">
                <a:solidFill>
                  <a:srgbClr val="333333"/>
                </a:solidFill>
                <a:latin typeface="Traditional Arabic"/>
                <a:ea typeface="Times New Roman"/>
              </a:rPr>
              <a:t> </a:t>
            </a:r>
            <a:r>
              <a:rPr lang="ar-SA" sz="3400" spc="25" dirty="0">
                <a:solidFill>
                  <a:srgbClr val="333333"/>
                </a:solidFill>
                <a:ea typeface="Times New Roman"/>
                <a:cs typeface="Traditional Arabic"/>
              </a:rPr>
              <a:t>وغيرهم التحليلات المقارنة للظواهر والنظم الاجتماعية بهدف الكشف عن أنماط التطور واتجاهاته.</a:t>
            </a:r>
            <a:endParaRPr lang="ar-DZ" sz="3400" spc="25" dirty="0">
              <a:solidFill>
                <a:srgbClr val="333333"/>
              </a:solidFill>
              <a:ea typeface="Times New Roman"/>
              <a:cs typeface="Traditional Arabic"/>
            </a:endParaRPr>
          </a:p>
        </p:txBody>
      </p:sp>
    </p:spTree>
    <p:extLst>
      <p:ext uri="{BB962C8B-B14F-4D97-AF65-F5344CB8AC3E}">
        <p14:creationId xmlns:p14="http://schemas.microsoft.com/office/powerpoint/2010/main" xmlns="" val="233852751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544616"/>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المنهج التاريخي: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يتكون التاريخ من الوقائع والأحداث والحقائق التاريخية التي حدثت وظهرت في الماضي ومرة واحدة ولن تتكرر أبدا</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على أساس أن التاريخ يستند إلى عنصر الزمن المتجه دوما إلى الأمام دون تكرار أو رجوع إلى الوراء</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ولدراسة الوقائع والأحداث أهمية كبرى في فهم ماضي الأفكار والحقائق والظواهر والحركات والمؤسسات والنظم وفي محاولة فهم حاضرها والتنبؤ بأحكام وأحوال مستقبلها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لذلك ظهرت أهمية وحتمية الدراسات التاريخية والبحوث العلمية التاريخية التي تحاول بواسطة علم التاريخ ـ</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والمنهج التاريخي ـ</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أن تستعيد وتركب أحداث ووقائع الماضي بطريقة علمية في صورة حقائق علمية تاريخية لفكرة من الأفكار أو نظرية من النظريات أو مدرسة من المدارس أو مؤسسة من المؤسسات الاجتماعية والإنسانية والسياسية والاقتصادية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ولدراسة الوقائع والحوادث والظواهر التاريخية دراسة علمية تعتمد على العقل والمنطق لابد من استخدام المنهج العلمي التاريخي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81746719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5976664"/>
          </a:xfrm>
        </p:spPr>
        <p:txBody>
          <a:bodyPr>
            <a:normAutofit fontScale="70000" lnSpcReduction="20000"/>
          </a:bodyPr>
          <a:lstStyle/>
          <a:p>
            <a:pPr algn="just" fontAlgn="base">
              <a:lnSpc>
                <a:spcPct val="115000"/>
              </a:lnSpc>
            </a:pPr>
            <a:r>
              <a:rPr lang="ar-SA" b="1" spc="25" dirty="0">
                <a:solidFill>
                  <a:srgbClr val="222222"/>
                </a:solidFill>
                <a:ea typeface="Times New Roman"/>
                <a:cs typeface="Traditional Arabic"/>
              </a:rPr>
              <a:t>مفهوم المنهج التاريخي</a:t>
            </a:r>
            <a:r>
              <a:rPr lang="ar-DZ" b="1" spc="25" dirty="0">
                <a:solidFill>
                  <a:srgbClr val="222222"/>
                </a:solidFill>
                <a:ea typeface="Times New Roman"/>
                <a:cs typeface="Traditional Arabic"/>
              </a:rPr>
              <a:t>:</a:t>
            </a:r>
            <a:r>
              <a:rPr lang="fr-FR" b="1" spc="25" dirty="0">
                <a:solidFill>
                  <a:srgbClr val="222222"/>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في منهجية البحث العلمي عرف المنهج التاريخي عدة تعريفات عامة وخاصة منها التعريف العام الذي يقرر صاحبه أنه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الطريقة التاريخية التي تعمل على تحليل وتفسير الحوادث التاريخية كأساس لفهم المشاكل المعاصرة والتنبؤ بما سيكون عليه المستقبل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ومنها التعريف التالي الذي يتميز بنوع من الدقة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هو وضع الأدلة المأخوذة من الوثائق والمسجلات مع بعضها بطريقة منطقية والاعتماد على هذه الأدلة في تكوين النتائج التي تؤدي إلى حقائق </a:t>
            </a:r>
            <a:r>
              <a:rPr lang="ar-SA" spc="25" dirty="0" smtClean="0">
                <a:solidFill>
                  <a:srgbClr val="333333"/>
                </a:solidFill>
                <a:ea typeface="Times New Roman"/>
                <a:cs typeface="Traditional Arabic"/>
              </a:rPr>
              <a:t>جديدة</a:t>
            </a:r>
            <a:r>
              <a:rPr lang="ar-DZ" spc="25" dirty="0" smtClean="0">
                <a:solidFill>
                  <a:srgbClr val="333333"/>
                </a:solidFill>
                <a:ea typeface="Times New Roman"/>
                <a:cs typeface="Traditional Arabic"/>
              </a:rPr>
              <a:t> </a:t>
            </a:r>
            <a:r>
              <a:rPr lang="ar-SA" spc="25" dirty="0" smtClean="0">
                <a:solidFill>
                  <a:srgbClr val="333333"/>
                </a:solidFill>
                <a:ea typeface="Times New Roman"/>
                <a:cs typeface="Traditional Arabic"/>
              </a:rPr>
              <a:t>وتقدم </a:t>
            </a:r>
            <a:r>
              <a:rPr lang="ar-SA" spc="25" dirty="0">
                <a:solidFill>
                  <a:srgbClr val="333333"/>
                </a:solidFill>
                <a:ea typeface="Times New Roman"/>
                <a:cs typeface="Traditional Arabic"/>
              </a:rPr>
              <a:t>تعميمات سليمة عن الأحداث الماضية أو الحاضرة أو على الدوافع والصفات الإنسانية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ومن التعريفات التي تتميز بالدقة أيضا أنه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مجموعة الطرائق والتقنيات التي يتبعها الباحث التاريخي والمؤرخ للوصول إلى الحقيقة التاريخية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وإعادة بناء الماضي بكل دقائقه وزواياه وكما كان عليه في زمانه ومكانه وبجميع تفاعلات الحياة فيه</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وهذه الطرائق قابلة دوما للتطور والتكامل مع مجموع المعرفة الإنسانية وتكاملها ونهج اكتسابها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ويمكننا القول أن المنهج التاريخي هو منهج بحث علمي يقوم بالبحث والكشف عن الحقائق التاريخية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من خلال تحليل وتركيب الأحداث والوقائع الماضية المسجلة في الوثائق والأدلة التاريخية</a:t>
            </a:r>
            <a:r>
              <a:rPr lang="ar-DZ" spc="25" dirty="0">
                <a:solidFill>
                  <a:srgbClr val="333333"/>
                </a:solidFill>
                <a:ea typeface="Times New Roman"/>
                <a:cs typeface="Traditional Arabic"/>
              </a:rPr>
              <a:t> ، </a:t>
            </a:r>
            <a:r>
              <a:rPr lang="ar-SA" spc="25" dirty="0">
                <a:solidFill>
                  <a:srgbClr val="333333"/>
                </a:solidFill>
                <a:ea typeface="Times New Roman"/>
                <a:cs typeface="Traditional Arabic"/>
              </a:rPr>
              <a:t>وإعطاء تفسيرات وتنبؤات علمية عامة في صورة نظريات وقوانين عامة وثابتة نسبيا</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137557848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544616"/>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عناصر ومراحل المنهج التاريخي: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يتألف المنهج التاريخي من عناصر ومراحل متشابكة ومتداخلة ومترابطة ومتكاملة في تكوين بناء المنهج التاريخي ومضمونه وهي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1 </a:t>
            </a:r>
            <a:r>
              <a:rPr lang="ar-SA" spc="25" dirty="0">
                <a:solidFill>
                  <a:srgbClr val="333333"/>
                </a:solidFill>
                <a:ea typeface="Times New Roman"/>
                <a:cs typeface="Traditional Arabic"/>
              </a:rPr>
              <a:t>ـ تحديد المشكلة العلمية التاريخية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أي تحديد المشكلة أو الفكرة العلمية التاريخية التي تقوم حولها التساؤلات والاستفسارات التاريخية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الأمر الذي يؤدي إلى تحريك عملية البحث التاريخي لاستخراج فرضيات علمية تكّون الإجابة الصحيحة والثابتة لهذه التساؤلات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وتعتبر عملية تحديد المشكلة تحديدا واضحا ودقيقا من أول وسائل نجاح البحث التاريخي في الوصول إلى الحقيقة التاريخية لذا يشترط في عملية تحديد المشكلة الشروط التالية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تكون المشكلة معبرة عن العلاقة بين متحولين أو أكثر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تصاغ المشكلة صياغة جيدة وواضحة وكاملة جامعة مانعة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تصاغ بطريقة جيدة ملائمة للبحث العلمي التجريبي والخبري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67625170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760640"/>
          </a:xfrm>
        </p:spPr>
        <p:txBody>
          <a:bodyPr>
            <a:normAutofit fontScale="77500" lnSpcReduction="20000"/>
          </a:bodyPr>
          <a:lstStyle/>
          <a:p>
            <a:pPr algn="just" fontAlgn="base">
              <a:lnSpc>
                <a:spcPct val="115000"/>
              </a:lnSpc>
            </a:pPr>
            <a:r>
              <a:rPr lang="en-US"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ـ جمع وحصر الوثائق التاريخية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بعد عملية تحديد المشكلة تأتي مرحلة جمع كافة الحقائق والوقائع المتعلقة بالمشكلة وذلك عن طريق حصر وجمع كافة المصادر والوثائق والآثار التسجيلات المتصلة بعناصر المشكلة</a:t>
            </a: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ودراسة وتحليل هذه الوثائق بطريقة علمية للتأكد من صحتها وسلامة مضمونها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ونظرا لأهمية وحيوية هذه المرحلة أطلق البعض على المنهج التاريخي اسم</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منهج الوثائق</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فالوثائق التاريخية هي جوهر المنهج التاريخي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والوثيقة في اللغة الأداة والبينة المكتوبة الصحيحة والقاطعة في الإثبات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وهي مأخوذة من وثق يثق ثقة أي ائتمنه الشيء الوثيق الشيء المحكم</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أما في الاصطلاح فهي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جميع الآثار التي خلفتها أفكار البشر القدماء</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والوثائق أوسع من النص المكتوب حيث تشمل كافة الوثائق والمصادر والأدلة والشواهد التاريخية أصيلة وأولية أو ثانوية وتكميلية ، مكتوبة أو غير مكتوبة ، رسمية أو غير رسمية ، مادية أو غير مادية والتي تتضمن تسجيلا لحوادث ووقائع تاريخية أو لبعض أجزائها وعناصرها</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ويعتمد عليها في البحث والتجريب للوصول إلى الحقيقة التاريخية المتعلقة بالمشكلة محل الدراسة والبحث</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21650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048672"/>
          </a:xfrm>
        </p:spPr>
        <p:txBody>
          <a:bodyPr>
            <a:normAutofit fontScale="85000" lnSpcReduction="10000"/>
          </a:bodyPr>
          <a:lstStyle/>
          <a:p>
            <a:pPr algn="just" fontAlgn="base">
              <a:lnSpc>
                <a:spcPct val="115000"/>
              </a:lnSpc>
            </a:pPr>
            <a:r>
              <a:rPr lang="ar-SA" b="1" spc="25" dirty="0">
                <a:solidFill>
                  <a:srgbClr val="333333"/>
                </a:solidFill>
                <a:ea typeface="Times New Roman"/>
                <a:cs typeface="Traditional Arabic"/>
              </a:rPr>
              <a:t>ـ الدقـة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يخضع العلم لمبادئ ومفاهيم متعارف عليها بين ذوي الاختصاص تتضمن مصطلحات ومعاني ومفاهيم دقيقة جدا ومحددة</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ويجب استعمال هذه المصطلحات بدقة وتحديد مدلولها العلمي لأنها عبارة عن اللغة التي يتداولها المختصون في فرع من فروع المعرفة العلمية</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وتقتضي الدقة الاستناد إلى معايير دقيقة والتعبير بدقة عن الموضوعات التي ندرسها</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5 </a:t>
            </a:r>
            <a:r>
              <a:rPr lang="ar-SA" b="1" spc="25" dirty="0">
                <a:solidFill>
                  <a:srgbClr val="333333"/>
                </a:solidFill>
                <a:ea typeface="Times New Roman"/>
                <a:cs typeface="Traditional Arabic"/>
              </a:rPr>
              <a:t>ـ اليقين</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إن المعرفة العلمية لا تفرض نفسها إلا إذا كانت يقينية أي أن صاحبها تيقن منها عمليا فأصبح يستطيع إثباتها بأدلة وبراهين وحقائق وأسانيد موضوعية لا تحمل الشك وهذا ما يعرف باليقين العلمي</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فالنتائج التي نتوصل إليها يجب أن تكون مستنبطة من مقدمات ومعطيات موثوق من صحتها</a:t>
            </a:r>
            <a:r>
              <a:rPr lang="fr-FR" spc="25" dirty="0">
                <a:solidFill>
                  <a:srgbClr val="333333"/>
                </a:solidFill>
                <a:latin typeface="Traditional Arabic"/>
                <a:ea typeface="Times New Roman"/>
                <a:cs typeface="Arial"/>
              </a:rPr>
              <a:t>.</a:t>
            </a:r>
            <a:endParaRPr lang="en-US" sz="2000" dirty="0">
              <a:ea typeface="Calibri"/>
              <a:cs typeface="Arial"/>
            </a:endParaRPr>
          </a:p>
          <a:p>
            <a:endParaRPr lang="ar-DZ" dirty="0"/>
          </a:p>
        </p:txBody>
      </p:sp>
    </p:spTree>
    <p:extLst>
      <p:ext uri="{BB962C8B-B14F-4D97-AF65-F5344CB8AC3E}">
        <p14:creationId xmlns:p14="http://schemas.microsoft.com/office/powerpoint/2010/main" xmlns="" val="289063554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332656"/>
            <a:ext cx="8229600" cy="5976664"/>
          </a:xfrm>
        </p:spPr>
        <p:txBody>
          <a:bodyPr>
            <a:normAutofit fontScale="70000" lnSpcReduction="20000"/>
          </a:bodyPr>
          <a:lstStyle/>
          <a:p>
            <a:pPr algn="just" fontAlgn="base">
              <a:lnSpc>
                <a:spcPct val="115000"/>
              </a:lnSpc>
            </a:pPr>
            <a:r>
              <a:rPr lang="ar-SA" sz="4500" b="1" spc="25" dirty="0">
                <a:solidFill>
                  <a:srgbClr val="333333"/>
                </a:solidFill>
                <a:ea typeface="Times New Roman"/>
                <a:cs typeface="Traditional Arabic"/>
              </a:rPr>
              <a:t>ـ نقد الوثائق التاريخية</a:t>
            </a:r>
            <a:r>
              <a:rPr lang="fr-FR" sz="4500" b="1" spc="25" dirty="0">
                <a:solidFill>
                  <a:srgbClr val="333333"/>
                </a:solidFill>
                <a:latin typeface="Traditional Arabic"/>
                <a:ea typeface="Times New Roman"/>
                <a:cs typeface="Arial"/>
              </a:rPr>
              <a:t>:</a:t>
            </a:r>
            <a:endParaRPr lang="en-US" sz="2600" b="1" dirty="0">
              <a:ea typeface="Calibri"/>
              <a:cs typeface="Arial"/>
            </a:endParaRPr>
          </a:p>
          <a:p>
            <a:pPr algn="just" fontAlgn="base">
              <a:lnSpc>
                <a:spcPct val="115000"/>
              </a:lnSpc>
            </a:pPr>
            <a:r>
              <a:rPr lang="ar-SA" sz="4500" spc="25" dirty="0">
                <a:solidFill>
                  <a:srgbClr val="333333"/>
                </a:solidFill>
                <a:ea typeface="Times New Roman"/>
                <a:cs typeface="Traditional Arabic"/>
              </a:rPr>
              <a:t>بعد عملية حصر وجمع الوثائق التاريخية تأتي مرحلة فحص وتحليل هذه الوثائق تحليلا علميا دقيقا عن طريق استخدام كافة أنواع الاستدلالات والتجريب للتأكد من مدى أصالة وهوية وصدق هذه الوثائق</a:t>
            </a:r>
            <a:r>
              <a:rPr lang="fr-FR" sz="4500" spc="25" dirty="0">
                <a:solidFill>
                  <a:srgbClr val="333333"/>
                </a:solidFill>
                <a:latin typeface="Traditional Arabic"/>
                <a:ea typeface="Times New Roman"/>
                <a:cs typeface="Arial"/>
              </a:rPr>
              <a:t>.</a:t>
            </a:r>
            <a:endParaRPr lang="en-US" sz="2600" dirty="0">
              <a:ea typeface="Calibri"/>
              <a:cs typeface="Arial"/>
            </a:endParaRPr>
          </a:p>
          <a:p>
            <a:pPr algn="just" fontAlgn="base">
              <a:lnSpc>
                <a:spcPct val="115000"/>
              </a:lnSpc>
            </a:pPr>
            <a:r>
              <a:rPr lang="fr-FR" sz="4500" spc="25" dirty="0">
                <a:solidFill>
                  <a:srgbClr val="333333"/>
                </a:solidFill>
                <a:latin typeface="Traditional Arabic"/>
                <a:ea typeface="Times New Roman"/>
                <a:cs typeface="Arial"/>
              </a:rPr>
              <a:t> </a:t>
            </a:r>
            <a:r>
              <a:rPr lang="ar-SA" sz="4500" spc="25" dirty="0">
                <a:solidFill>
                  <a:srgbClr val="333333"/>
                </a:solidFill>
                <a:ea typeface="Times New Roman"/>
                <a:cs typeface="Traditional Arabic"/>
              </a:rPr>
              <a:t>وتعرف عملية التقييم والفحص والتحليل هذه بعملية النقـد وتتطلب صفات خاصة في الباحث</a:t>
            </a:r>
            <a:endParaRPr lang="en-US" sz="2600" dirty="0">
              <a:ea typeface="Calibri"/>
              <a:cs typeface="Arial"/>
            </a:endParaRPr>
          </a:p>
          <a:p>
            <a:pPr algn="just" fontAlgn="base">
              <a:lnSpc>
                <a:spcPct val="115000"/>
              </a:lnSpc>
            </a:pPr>
            <a:r>
              <a:rPr lang="ar-SA" sz="4500" spc="25" dirty="0">
                <a:solidFill>
                  <a:srgbClr val="333333"/>
                </a:solidFill>
                <a:ea typeface="Times New Roman"/>
                <a:cs typeface="Traditional Arabic"/>
              </a:rPr>
              <a:t>مثل</a:t>
            </a:r>
            <a:r>
              <a:rPr lang="fr-FR" sz="4500" spc="25" dirty="0">
                <a:solidFill>
                  <a:srgbClr val="333333"/>
                </a:solidFill>
                <a:latin typeface="Traditional Arabic"/>
                <a:ea typeface="Times New Roman"/>
                <a:cs typeface="Arial"/>
              </a:rPr>
              <a:t>: </a:t>
            </a:r>
            <a:r>
              <a:rPr lang="ar-SA" sz="4500" spc="25" dirty="0">
                <a:solidFill>
                  <a:srgbClr val="333333"/>
                </a:solidFill>
                <a:ea typeface="Times New Roman"/>
                <a:cs typeface="Traditional Arabic"/>
              </a:rPr>
              <a:t>الحس التاريخي القوي ، الذكاء اللماح ، الإدراك العميق ، الثقافة الواسعة والمعرفة المتنوعة</a:t>
            </a:r>
            <a:endParaRPr lang="en-US" sz="2600" dirty="0">
              <a:ea typeface="Calibri"/>
              <a:cs typeface="Arial"/>
            </a:endParaRPr>
          </a:p>
          <a:p>
            <a:pPr algn="just" fontAlgn="base">
              <a:lnSpc>
                <a:spcPct val="115000"/>
              </a:lnSpc>
            </a:pPr>
            <a:r>
              <a:rPr lang="ar-SA" sz="4500" spc="25" dirty="0">
                <a:solidFill>
                  <a:srgbClr val="333333"/>
                </a:solidFill>
                <a:ea typeface="Times New Roman"/>
                <a:cs typeface="Traditional Arabic"/>
              </a:rPr>
              <a:t>وكذا القدرة القوية على استعمال فروع العلوم الأخرى في تحليل ونقد الوثائق </a:t>
            </a:r>
            <a:r>
              <a:rPr lang="ar-SA" sz="4500" spc="25" dirty="0" err="1">
                <a:solidFill>
                  <a:srgbClr val="333333"/>
                </a:solidFill>
                <a:ea typeface="Times New Roman"/>
                <a:cs typeface="Traditional Arabic"/>
              </a:rPr>
              <a:t>التاريخيةمثل</a:t>
            </a:r>
            <a:r>
              <a:rPr lang="ar-SA" sz="4500" spc="25" dirty="0">
                <a:solidFill>
                  <a:srgbClr val="333333"/>
                </a:solidFill>
                <a:ea typeface="Times New Roman"/>
                <a:cs typeface="Traditional Arabic"/>
              </a:rPr>
              <a:t> اللغة وعلم الكيمياء وعلم الأجناس ومعرفة اللغات القديمة والحديثة</a:t>
            </a:r>
            <a:r>
              <a:rPr lang="fr-FR" sz="4500" spc="25" dirty="0">
                <a:solidFill>
                  <a:srgbClr val="333333"/>
                </a:solidFill>
                <a:latin typeface="Traditional Arabic"/>
                <a:ea typeface="Times New Roman"/>
                <a:cs typeface="Arial"/>
              </a:rPr>
              <a:t>.</a:t>
            </a:r>
            <a:endParaRPr lang="en-US" sz="2600" dirty="0">
              <a:ea typeface="Calibri"/>
              <a:cs typeface="Arial"/>
            </a:endParaRPr>
          </a:p>
          <a:p>
            <a:pPr algn="just" fontAlgn="base">
              <a:lnSpc>
                <a:spcPct val="115000"/>
              </a:lnSpc>
            </a:pPr>
            <a:r>
              <a:rPr lang="ar-SA" sz="4500" spc="25" dirty="0">
                <a:solidFill>
                  <a:srgbClr val="333333"/>
                </a:solidFill>
                <a:ea typeface="Times New Roman"/>
                <a:cs typeface="Traditional Arabic"/>
              </a:rPr>
              <a:t>وهذا النقد قد يكون نقدا خارجيا وقد يكون نقدا داخليا</a:t>
            </a:r>
            <a:r>
              <a:rPr lang="fr-FR" sz="4500" spc="25" dirty="0">
                <a:solidFill>
                  <a:srgbClr val="333333"/>
                </a:solidFill>
                <a:latin typeface="Traditional Arabic"/>
                <a:ea typeface="Times New Roman"/>
                <a:cs typeface="Arial"/>
              </a:rPr>
              <a:t>.</a:t>
            </a:r>
            <a:endParaRPr lang="en-US" sz="2600" dirty="0">
              <a:ea typeface="Calibri"/>
              <a:cs typeface="Arial"/>
            </a:endParaRPr>
          </a:p>
          <a:p>
            <a:pPr algn="just" fontAlgn="base">
              <a:lnSpc>
                <a:spcPct val="115000"/>
              </a:lnSpc>
            </a:pPr>
            <a:endParaRPr lang="en-US" sz="2600" dirty="0">
              <a:ea typeface="Calibri"/>
              <a:cs typeface="Arial"/>
            </a:endParaRPr>
          </a:p>
        </p:txBody>
      </p:sp>
    </p:spTree>
    <p:extLst>
      <p:ext uri="{BB962C8B-B14F-4D97-AF65-F5344CB8AC3E}">
        <p14:creationId xmlns:p14="http://schemas.microsoft.com/office/powerpoint/2010/main" xmlns="" val="16490257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92500" lnSpcReduction="20000"/>
          </a:bodyPr>
          <a:lstStyle/>
          <a:p>
            <a:pPr algn="just" fontAlgn="base">
              <a:lnSpc>
                <a:spcPct val="115000"/>
              </a:lnSpc>
            </a:pPr>
            <a:r>
              <a:rPr lang="ar-SA" b="1" spc="25" dirty="0">
                <a:solidFill>
                  <a:srgbClr val="333333"/>
                </a:solidFill>
                <a:ea typeface="Times New Roman"/>
                <a:cs typeface="Traditional Arabic"/>
              </a:rPr>
              <a:t>النقد الخارجي للوثائق التاريخية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يستهدف هذا النقد التعرف على هوية وأصالة الوثيقة والتأكد من مدى صحتها وتحديد زمان ومكان وشخصية المؤلف للوثيقة وكذا ترميم أصلها إذا طرأت عليها تغيرات وإعادتها إلى حالتها الأولى</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ويمكن القيام بهذه العملية عن طريق طرح الأسئلة التالية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هل تطابق لغة الوثيقة وأسلوب كتابتها وخطها وكيفية طباعتها من أعمال المؤلف الأخرى ومع الفترة التي كتبت فيها الوثيقة؟</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هل هناك تغيرات في الخطوط؟</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هل هذا المخطوط أصلي, أم هو نسخة منقولة عن الأصل؟</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هل يظهر المؤلف جهلا ببعض الأشياء التي كان من المفروض ان يعرفها؟</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إلى غير ذلك من الأسئلة التي تتعلق بالجانب المادي والمظهر الخارجي للوثيقة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10463678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92688"/>
          </a:xfrm>
        </p:spPr>
        <p:txBody>
          <a:bodyPr>
            <a:noAutofit/>
          </a:bodyPr>
          <a:lstStyle/>
          <a:p>
            <a:pPr algn="just" fontAlgn="base">
              <a:lnSpc>
                <a:spcPct val="115000"/>
              </a:lnSpc>
            </a:pPr>
            <a:r>
              <a:rPr lang="ar-SA" sz="2400" b="1" spc="25" dirty="0">
                <a:solidFill>
                  <a:srgbClr val="333333"/>
                </a:solidFill>
                <a:ea typeface="Times New Roman"/>
                <a:cs typeface="Traditional Arabic"/>
              </a:rPr>
              <a:t>النقد الداخلي للوثائق التاريخية</a:t>
            </a:r>
            <a:r>
              <a:rPr lang="fr-FR" sz="2400" b="1" spc="25" dirty="0">
                <a:solidFill>
                  <a:srgbClr val="333333"/>
                </a:solidFill>
                <a:latin typeface="Traditional Arabic"/>
                <a:ea typeface="Times New Roman"/>
                <a:cs typeface="Arial"/>
              </a:rPr>
              <a:t>:</a:t>
            </a:r>
            <a:endParaRPr lang="en-US" sz="1400" b="1" dirty="0">
              <a:ea typeface="Calibri"/>
              <a:cs typeface="Arial"/>
            </a:endParaRPr>
          </a:p>
          <a:p>
            <a:pPr algn="just" fontAlgn="base">
              <a:lnSpc>
                <a:spcPct val="115000"/>
              </a:lnSpc>
            </a:pPr>
            <a:r>
              <a:rPr lang="ar-SA" sz="2400" spc="25" dirty="0">
                <a:solidFill>
                  <a:srgbClr val="333333"/>
                </a:solidFill>
                <a:ea typeface="Times New Roman"/>
                <a:cs typeface="Traditional Arabic"/>
              </a:rPr>
              <a:t>وتتم عن طريق تحليل وتفسير النص التاريخي والمادة التاريخية وهو ما يعرف بالنقد الداخلي الإيجابي</a:t>
            </a:r>
            <a:endParaRPr lang="en-US" sz="1400" dirty="0">
              <a:ea typeface="Calibri"/>
              <a:cs typeface="Arial"/>
            </a:endParaRPr>
          </a:p>
          <a:p>
            <a:pPr algn="just" fontAlgn="base">
              <a:lnSpc>
                <a:spcPct val="115000"/>
              </a:lnSpc>
            </a:pPr>
            <a:r>
              <a:rPr lang="ar-SA" sz="2400" spc="25" dirty="0">
                <a:solidFill>
                  <a:srgbClr val="333333"/>
                </a:solidFill>
                <a:ea typeface="Times New Roman"/>
                <a:cs typeface="Traditional Arabic"/>
              </a:rPr>
              <a:t>وبواسطة إثبات مدى أمانة وصدق الكاتب ودقة معلوماته وهو ما يعرف بالنقد الداخلي السلبي</a:t>
            </a:r>
            <a:r>
              <a:rPr lang="fr-FR" sz="2400" spc="25" dirty="0">
                <a:solidFill>
                  <a:srgbClr val="333333"/>
                </a:solidFill>
                <a:latin typeface="Traditional Arabic"/>
                <a:ea typeface="Times New Roman"/>
                <a:cs typeface="Arial"/>
              </a:rPr>
              <a:t>.</a:t>
            </a:r>
            <a:endParaRPr lang="en-US" sz="1400" dirty="0">
              <a:ea typeface="Calibri"/>
              <a:cs typeface="Arial"/>
            </a:endParaRPr>
          </a:p>
          <a:p>
            <a:pPr algn="just" fontAlgn="base">
              <a:lnSpc>
                <a:spcPct val="115000"/>
              </a:lnSpc>
            </a:pPr>
            <a:r>
              <a:rPr lang="ar-SA" sz="2400" spc="25" dirty="0">
                <a:solidFill>
                  <a:srgbClr val="333333"/>
                </a:solidFill>
                <a:ea typeface="Times New Roman"/>
                <a:cs typeface="Traditional Arabic"/>
              </a:rPr>
              <a:t>ويمكن القيام بعملية النقد الداخلي بواسطة طرح الأسئلة التالية</a:t>
            </a:r>
            <a:r>
              <a:rPr lang="fr-FR" sz="2400" spc="25" dirty="0">
                <a:solidFill>
                  <a:srgbClr val="333333"/>
                </a:solidFill>
                <a:latin typeface="Traditional Arabic"/>
                <a:ea typeface="Times New Roman"/>
                <a:cs typeface="Arial"/>
              </a:rPr>
              <a:t>:</a:t>
            </a:r>
            <a:endParaRPr lang="en-US" sz="1400" dirty="0">
              <a:ea typeface="Calibri"/>
              <a:cs typeface="Arial"/>
            </a:endParaRPr>
          </a:p>
          <a:p>
            <a:pPr lvl="0" algn="just" fontAlgn="base">
              <a:lnSpc>
                <a:spcPct val="115000"/>
              </a:lnSpc>
              <a:buSzPts val="1000"/>
              <a:buFont typeface="Symbol"/>
              <a:buChar char=""/>
              <a:tabLst>
                <a:tab pos="457200" algn="l"/>
              </a:tabLst>
            </a:pPr>
            <a:r>
              <a:rPr lang="ar-SA" sz="2400" spc="25" dirty="0">
                <a:solidFill>
                  <a:srgbClr val="333333"/>
                </a:solidFill>
                <a:ea typeface="Times New Roman"/>
                <a:cs typeface="Traditional Arabic"/>
              </a:rPr>
              <a:t>هل المؤلف صاحب الوثيقة حجة في الميدان؟</a:t>
            </a:r>
            <a:endParaRPr lang="en-US" sz="1400" dirty="0">
              <a:ea typeface="Calibri"/>
              <a:cs typeface="Arial"/>
            </a:endParaRPr>
          </a:p>
          <a:p>
            <a:pPr lvl="0" algn="just" fontAlgn="base">
              <a:lnSpc>
                <a:spcPct val="115000"/>
              </a:lnSpc>
              <a:buSzPts val="1000"/>
              <a:buFont typeface="Symbol"/>
              <a:buChar char=""/>
              <a:tabLst>
                <a:tab pos="457200" algn="l"/>
              </a:tabLst>
            </a:pPr>
            <a:r>
              <a:rPr lang="ar-SA" sz="2400" spc="25" dirty="0">
                <a:solidFill>
                  <a:srgbClr val="333333"/>
                </a:solidFill>
                <a:ea typeface="Times New Roman"/>
                <a:cs typeface="Traditional Arabic"/>
              </a:rPr>
              <a:t>هل يملك المؤلف المهارات والقدرات والمعارف اللازمة لتمكينه من ملاحظة الحوادث التاريخية وتسجيلها؟</a:t>
            </a:r>
            <a:endParaRPr lang="en-US" sz="1400" dirty="0">
              <a:ea typeface="Calibri"/>
              <a:cs typeface="Arial"/>
            </a:endParaRPr>
          </a:p>
          <a:p>
            <a:pPr lvl="0" algn="just" fontAlgn="base">
              <a:lnSpc>
                <a:spcPct val="115000"/>
              </a:lnSpc>
              <a:buSzPts val="1000"/>
              <a:buFont typeface="Symbol"/>
              <a:buChar char=""/>
              <a:tabLst>
                <a:tab pos="457200" algn="l"/>
              </a:tabLst>
            </a:pPr>
            <a:r>
              <a:rPr lang="ar-SA" sz="2400" spc="25" dirty="0">
                <a:solidFill>
                  <a:srgbClr val="333333"/>
                </a:solidFill>
                <a:ea typeface="Times New Roman"/>
                <a:cs typeface="Traditional Arabic"/>
              </a:rPr>
              <a:t>هل حالة المؤلف الصحية وسلامة حواسه وقدراته العقلية تمكنه من الملاحظة العلمية الدقيقة والكاملة للحوادث التاريخية وتسجيلها بصورة سليمة؟</a:t>
            </a:r>
            <a:endParaRPr lang="en-US" sz="1400" dirty="0">
              <a:ea typeface="Calibri"/>
              <a:cs typeface="Arial"/>
            </a:endParaRPr>
          </a:p>
          <a:p>
            <a:pPr lvl="0" algn="just" fontAlgn="base">
              <a:lnSpc>
                <a:spcPct val="115000"/>
              </a:lnSpc>
              <a:buSzPts val="1000"/>
              <a:buFont typeface="Symbol"/>
              <a:buChar char=""/>
              <a:tabLst>
                <a:tab pos="457200" algn="l"/>
              </a:tabLst>
            </a:pPr>
            <a:r>
              <a:rPr lang="ar-SA" sz="2400" spc="25" dirty="0">
                <a:solidFill>
                  <a:srgbClr val="333333"/>
                </a:solidFill>
                <a:ea typeface="Times New Roman"/>
                <a:cs typeface="Traditional Arabic"/>
              </a:rPr>
              <a:t>هل ما كتبه المؤلف كان بناء على ملاحظته المباشرة أم نقلا عن شهادات آخرين أو اقتباسا من مصادر أخرى؟</a:t>
            </a:r>
            <a:endParaRPr lang="en-US" sz="1400" dirty="0">
              <a:ea typeface="Calibri"/>
              <a:cs typeface="Arial"/>
            </a:endParaRPr>
          </a:p>
          <a:p>
            <a:pPr lvl="0" algn="just" fontAlgn="base">
              <a:lnSpc>
                <a:spcPct val="115000"/>
              </a:lnSpc>
              <a:buSzPts val="1000"/>
              <a:buFont typeface="Symbol"/>
              <a:buChar char=""/>
              <a:tabLst>
                <a:tab pos="457200" algn="l"/>
              </a:tabLst>
            </a:pPr>
            <a:r>
              <a:rPr lang="ar-SA" sz="2400" spc="25" dirty="0">
                <a:solidFill>
                  <a:srgbClr val="333333"/>
                </a:solidFill>
                <a:ea typeface="Times New Roman"/>
                <a:cs typeface="Traditional Arabic"/>
              </a:rPr>
              <a:t>هل اتجاهات وشخصية المؤلف تؤثر في موضوعية التأليف في ملاحظته وتقريره للحوادث التاريخية؟</a:t>
            </a:r>
            <a:endParaRPr lang="en-US" sz="1400" dirty="0">
              <a:ea typeface="Calibri"/>
              <a:cs typeface="Arial"/>
            </a:endParaRPr>
          </a:p>
          <a:p>
            <a:r>
              <a:rPr lang="ar-SA" sz="2400" spc="25" dirty="0">
                <a:solidFill>
                  <a:srgbClr val="333333"/>
                </a:solidFill>
                <a:ea typeface="Times New Roman"/>
                <a:cs typeface="Traditional Arabic"/>
              </a:rPr>
              <a:t>وما إلى ذلك من الأسئلة التي يمكن أن تضبط </a:t>
            </a:r>
            <a:r>
              <a:rPr lang="ar-SA" sz="2400" spc="25" dirty="0" smtClean="0">
                <a:solidFill>
                  <a:srgbClr val="333333"/>
                </a:solidFill>
                <a:ea typeface="Times New Roman"/>
                <a:cs typeface="Traditional Arabic"/>
              </a:rPr>
              <a:t>الأمر</a:t>
            </a:r>
            <a:r>
              <a:rPr lang="ar-DZ" sz="2400" spc="25" dirty="0" smtClean="0">
                <a:solidFill>
                  <a:srgbClr val="333333"/>
                </a:solidFill>
                <a:ea typeface="Times New Roman"/>
                <a:cs typeface="Traditional Arabic"/>
              </a:rPr>
              <a:t>.</a:t>
            </a:r>
            <a:endParaRPr lang="ar-DZ" sz="2400" dirty="0"/>
          </a:p>
        </p:txBody>
      </p:sp>
    </p:spTree>
    <p:extLst>
      <p:ext uri="{BB962C8B-B14F-4D97-AF65-F5344CB8AC3E}">
        <p14:creationId xmlns:p14="http://schemas.microsoft.com/office/powerpoint/2010/main" xmlns="" val="390013532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70000" lnSpcReduction="20000"/>
          </a:bodyPr>
          <a:lstStyle/>
          <a:p>
            <a:pPr algn="just" fontAlgn="base">
              <a:lnSpc>
                <a:spcPct val="115000"/>
              </a:lnSpc>
            </a:pPr>
            <a:r>
              <a:rPr lang="ar-SA" b="1" spc="25" dirty="0">
                <a:solidFill>
                  <a:srgbClr val="333333"/>
                </a:solidFill>
                <a:ea typeface="Times New Roman"/>
                <a:cs typeface="Traditional Arabic"/>
              </a:rPr>
              <a:t>بعض قواعد التحليل والنقد</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وضع</a:t>
            </a:r>
            <a:r>
              <a:rPr lang="fr-FR" spc="25" dirty="0">
                <a:solidFill>
                  <a:srgbClr val="333333"/>
                </a:solidFill>
                <a:latin typeface="Traditional Arabic"/>
                <a:ea typeface="Times New Roman"/>
                <a:cs typeface="Arial"/>
              </a:rPr>
              <a:t> Van Dalen </a:t>
            </a:r>
            <a:r>
              <a:rPr lang="ar-SA" spc="25" dirty="0">
                <a:solidFill>
                  <a:srgbClr val="333333"/>
                </a:solidFill>
                <a:ea typeface="Times New Roman"/>
                <a:cs typeface="Traditional Arabic"/>
              </a:rPr>
              <a:t>بعض القواعد والمبادئ التي تساعد على عملية النقد وتحليل الوثائق التاريخية منها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لا تقرأ في الوثائق التاريخية القديمة مفاهيم وأفكار أزمنة لاحقة ومتأخرة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لا تتسرع في الحكم على المؤلف بأنه يجهل أحداثا معينة لأنه لم يذكرها ولا يعتبر عدم ذكر الأحداث في الوثائق دليل على عدم وقوعها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لا تبالغ في تقدير قيمة المصدر التاريخي بل أعطيه قيمته العلمية الحقيقة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لا تكتف بمصدر واحد فقط ولو كان قاطع الدلالة والصدق بل حاول كلما أمكن ذلك تأييده بمصادر أخرى</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إن الأخطاء المتماثلة في مصدرين أو أكثر تدل على نقلها على بعضها البعض أو نقلها من مصدر واحد مشترك</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الوقائع التي يتفق عليها الشهود والأكثر كفاية وحجة تعتبر مقبولة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تأييد وتدعيم الشهادات والأدلة الرسمية الشفوية والكتابية بالشهادات والأدلة غير الرسمية كلما أمكن ذلك</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اعترف بنسبية الوثيقة التاريخية فقد تكون دليلا قويا وكافيا في نقطة معينة ولا تعتبر كذلك في نقطة أو نقاط أخرى</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82866383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192688"/>
          </a:xfrm>
        </p:spPr>
        <p:txBody>
          <a:bodyPr/>
          <a:lstStyle/>
          <a:p>
            <a:pPr algn="just" fontAlgn="base">
              <a:lnSpc>
                <a:spcPct val="115000"/>
              </a:lnSpc>
            </a:pPr>
            <a:r>
              <a:rPr lang="ar-SA" b="1" spc="25" dirty="0">
                <a:solidFill>
                  <a:srgbClr val="333333"/>
                </a:solidFill>
                <a:ea typeface="Times New Roman"/>
                <a:cs typeface="Traditional Arabic"/>
              </a:rPr>
              <a:t>ـ عملية التركيب والتفسير</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أي مرحلة صياغة الفرضيات والقوانين المفسرة للحقيقة التاريخية فبعد القيام بعمليتي الجمع والنقد</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يكون الباحث قد تحصل على المعلومات والحقائق التاريخية اليقينية المبعثرة والمتفرقة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فتأتي عملية التركيب والتفسير التاريخي وعملية استعادة الوقائع والأحداث التاريخية</a:t>
            </a:r>
            <a:r>
              <a:rPr lang="fr-FR" spc="25" dirty="0">
                <a:solidFill>
                  <a:srgbClr val="333333"/>
                </a:solidFill>
                <a:latin typeface="Traditional Arabic"/>
                <a:ea typeface="Times New Roman"/>
                <a:cs typeface="Arial"/>
              </a:rPr>
              <a:t> Reconstruction </a:t>
            </a:r>
            <a:r>
              <a:rPr lang="ar-SA" spc="25" dirty="0">
                <a:solidFill>
                  <a:srgbClr val="333333"/>
                </a:solidFill>
                <a:ea typeface="Times New Roman"/>
                <a:cs typeface="Traditional Arabic"/>
              </a:rPr>
              <a:t>أو التركيب والتفسير التاريخي للوقائع</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هي تنظيم الحقائق التاريخية الجزئية المتناثرة والمتفرقة وبنائها في صورة أو فكرة متكاملة وجيدة من ماضي الإنسانية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endParaRPr lang="en-US" sz="1800" dirty="0">
              <a:ea typeface="Calibri"/>
              <a:cs typeface="Arial"/>
            </a:endParaRPr>
          </a:p>
          <a:p>
            <a:endParaRPr lang="ar-DZ" dirty="0"/>
          </a:p>
        </p:txBody>
      </p:sp>
    </p:spTree>
    <p:extLst>
      <p:ext uri="{BB962C8B-B14F-4D97-AF65-F5344CB8AC3E}">
        <p14:creationId xmlns:p14="http://schemas.microsoft.com/office/powerpoint/2010/main" xmlns="" val="278203312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6192688"/>
          </a:xfrm>
        </p:spPr>
        <p:txBody>
          <a:bodyPr>
            <a:normAutofit fontScale="55000" lnSpcReduction="20000"/>
          </a:bodyPr>
          <a:lstStyle/>
          <a:p>
            <a:pPr algn="just" fontAlgn="base">
              <a:lnSpc>
                <a:spcPct val="115000"/>
              </a:lnSpc>
            </a:pPr>
            <a:r>
              <a:rPr lang="ar-SA" sz="3800" b="1" spc="25" dirty="0">
                <a:solidFill>
                  <a:srgbClr val="333333"/>
                </a:solidFill>
                <a:ea typeface="Times New Roman"/>
                <a:cs typeface="Traditional Arabic"/>
              </a:rPr>
              <a:t>وتتضمن عملية التركيب والتفسير المراحل التالية</a:t>
            </a:r>
            <a:r>
              <a:rPr lang="fr-FR" sz="3800" b="1" spc="25" dirty="0">
                <a:solidFill>
                  <a:srgbClr val="333333"/>
                </a:solidFill>
                <a:latin typeface="Traditional Arabic"/>
                <a:ea typeface="Times New Roman"/>
                <a:cs typeface="Arial"/>
              </a:rPr>
              <a:t>:</a:t>
            </a:r>
            <a:endParaRPr lang="en-US" sz="1900" b="1" dirty="0">
              <a:ea typeface="Calibri"/>
              <a:cs typeface="Arial"/>
            </a:endParaRPr>
          </a:p>
          <a:p>
            <a:pPr lvl="0" algn="just" fontAlgn="base">
              <a:lnSpc>
                <a:spcPct val="115000"/>
              </a:lnSpc>
              <a:buSzPts val="1000"/>
              <a:buFont typeface="Symbol"/>
              <a:buChar char=""/>
              <a:tabLst>
                <a:tab pos="457200" algn="l"/>
              </a:tabLst>
            </a:pPr>
            <a:r>
              <a:rPr lang="ar-SA" sz="3800" spc="25" dirty="0">
                <a:solidFill>
                  <a:srgbClr val="333333"/>
                </a:solidFill>
                <a:ea typeface="Times New Roman"/>
                <a:cs typeface="Traditional Arabic"/>
              </a:rPr>
              <a:t>تكوين صورة فكرية واضحة لكل حقيقة من الحقائق المتحصل عليها وللموضوع ككل الذي تدور حوله الحقائق التاريخية المجمعة</a:t>
            </a:r>
            <a:r>
              <a:rPr lang="fr-FR" sz="3800" spc="25" dirty="0">
                <a:solidFill>
                  <a:srgbClr val="333333"/>
                </a:solidFill>
                <a:latin typeface="Traditional Arabic"/>
                <a:ea typeface="Times New Roman"/>
                <a:cs typeface="Arial"/>
              </a:rPr>
              <a:t>.</a:t>
            </a:r>
            <a:endParaRPr lang="en-US" sz="1900" dirty="0">
              <a:ea typeface="Calibri"/>
              <a:cs typeface="Arial"/>
            </a:endParaRPr>
          </a:p>
          <a:p>
            <a:pPr lvl="0" algn="just" fontAlgn="base">
              <a:lnSpc>
                <a:spcPct val="115000"/>
              </a:lnSpc>
              <a:buSzPts val="1000"/>
              <a:buFont typeface="Symbol"/>
              <a:buChar char=""/>
              <a:tabLst>
                <a:tab pos="457200" algn="l"/>
              </a:tabLst>
            </a:pPr>
            <a:r>
              <a:rPr lang="ar-SA" sz="3800" spc="25" dirty="0">
                <a:solidFill>
                  <a:srgbClr val="333333"/>
                </a:solidFill>
                <a:ea typeface="Times New Roman"/>
                <a:cs typeface="Traditional Arabic"/>
              </a:rPr>
              <a:t>تنظيم المعلومات والحقائق الجزئية والمتفرقة وتصنيفها وترتيبها على أساس معايير ومقاييس منطقية بحيث تتجمع المعلومات المتشابهة والمتجانسة في مجموعات وفئات مختلفة</a:t>
            </a:r>
            <a:r>
              <a:rPr lang="fr-FR" sz="3800" spc="25" dirty="0">
                <a:solidFill>
                  <a:srgbClr val="333333"/>
                </a:solidFill>
                <a:latin typeface="Traditional Arabic"/>
                <a:ea typeface="Times New Roman"/>
                <a:cs typeface="Arial"/>
              </a:rPr>
              <a:t>.</a:t>
            </a:r>
            <a:endParaRPr lang="en-US" sz="1900" dirty="0">
              <a:ea typeface="Calibri"/>
              <a:cs typeface="Arial"/>
            </a:endParaRPr>
          </a:p>
          <a:p>
            <a:pPr lvl="0" algn="just" fontAlgn="base">
              <a:lnSpc>
                <a:spcPct val="115000"/>
              </a:lnSpc>
              <a:buSzPts val="1000"/>
              <a:buFont typeface="Symbol"/>
              <a:buChar char=""/>
              <a:tabLst>
                <a:tab pos="457200" algn="l"/>
              </a:tabLst>
            </a:pPr>
            <a:r>
              <a:rPr lang="ar-SA" sz="3800" spc="25" dirty="0">
                <a:solidFill>
                  <a:srgbClr val="333333"/>
                </a:solidFill>
                <a:ea typeface="Times New Roman"/>
                <a:cs typeface="Traditional Arabic"/>
              </a:rPr>
              <a:t>ملء الثغرات التي تظهر بعد عملية التوصيف والتصنيف والترتيب للمعلومات في إطار وهيكل مرتب منظم</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وتتم عملية ملء الفراغات هذه عن طريق المحاكمة التي قد تكون محاكمة تركيبية سلبية عن طريق إسقاط الحادث الناقص في الوثائق التاريخية على أساس أن السكوت حجة</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وقد تكون المحاكمة ايجابية بواسطة استنتاج حقيقة أو حقائق تاريخية لم تشر إليها الوثائق من حقيقة تاريخية أثبتتها الوثائق والأدلة التاريخية باستعمال منهج الاستدلال</a:t>
            </a:r>
            <a:r>
              <a:rPr lang="fr-FR" sz="3800" spc="25" dirty="0">
                <a:solidFill>
                  <a:srgbClr val="333333"/>
                </a:solidFill>
                <a:latin typeface="Traditional Arabic"/>
                <a:ea typeface="Times New Roman"/>
                <a:cs typeface="Arial"/>
              </a:rPr>
              <a:t>.</a:t>
            </a:r>
            <a:endParaRPr lang="en-US" sz="1900" dirty="0">
              <a:ea typeface="Calibri"/>
              <a:cs typeface="Arial"/>
            </a:endParaRPr>
          </a:p>
          <a:p>
            <a:pPr lvl="0" algn="just" fontAlgn="base">
              <a:lnSpc>
                <a:spcPct val="115000"/>
              </a:lnSpc>
              <a:buSzPts val="1000"/>
              <a:buFont typeface="Symbol"/>
              <a:buChar char=""/>
              <a:tabLst>
                <a:tab pos="457200" algn="l"/>
              </a:tabLst>
            </a:pPr>
            <a:r>
              <a:rPr lang="ar-SA" sz="3800" spc="25" dirty="0">
                <a:solidFill>
                  <a:srgbClr val="333333"/>
                </a:solidFill>
                <a:ea typeface="Times New Roman"/>
                <a:cs typeface="Traditional Arabic"/>
              </a:rPr>
              <a:t>ربط الحقائق التاريخية بواسطة علاقات حتمية وسببية قائمة بينها أي عملية التسبيب والتعليل التاريخي وهي عملية البحث عن الأسباب التاريخية والتعليلات المختلفة</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فعملية التركيب والبناء لا تتحقق بمجرد جمع المعلومات والحقائق من الوثائق</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بل هي عملية البحث والكشف والتفسير والتعليل عن أسباب الحوادث وعن علاقات الحتمية والسببية التاريخية للوقائع والحوادث التاريخية</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وتنتهي عملية التركيب والتفسير التاريخي باستخراج وبناء النظريات والقوانين العلمية والثابتة في الكشف عن الحقائق العلمية</a:t>
            </a:r>
            <a:r>
              <a:rPr lang="fr-FR" sz="3800" spc="25" dirty="0">
                <a:solidFill>
                  <a:srgbClr val="333333"/>
                </a:solidFill>
                <a:latin typeface="Traditional Arabic"/>
                <a:ea typeface="Times New Roman"/>
                <a:cs typeface="Arial"/>
              </a:rPr>
              <a:t>.</a:t>
            </a:r>
            <a:endParaRPr lang="en-US" sz="1900" dirty="0">
              <a:ea typeface="Calibri"/>
              <a:cs typeface="Arial"/>
            </a:endParaRPr>
          </a:p>
          <a:p>
            <a:pPr marL="0" indent="0">
              <a:buNone/>
            </a:pPr>
            <a:endParaRPr lang="ar-DZ" dirty="0"/>
          </a:p>
        </p:txBody>
      </p:sp>
    </p:spTree>
    <p:extLst>
      <p:ext uri="{BB962C8B-B14F-4D97-AF65-F5344CB8AC3E}">
        <p14:creationId xmlns:p14="http://schemas.microsoft.com/office/powerpoint/2010/main" xmlns="" val="327201671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88640"/>
            <a:ext cx="8229600" cy="6480720"/>
          </a:xfrm>
        </p:spPr>
        <p:txBody>
          <a:bodyPr>
            <a:normAutofit fontScale="55000" lnSpcReduction="20000"/>
          </a:bodyPr>
          <a:lstStyle/>
          <a:p>
            <a:pPr algn="just" fontAlgn="base">
              <a:lnSpc>
                <a:spcPct val="115000"/>
              </a:lnSpc>
            </a:pPr>
            <a:r>
              <a:rPr lang="ar-SA" sz="3800" b="1" spc="25" dirty="0">
                <a:solidFill>
                  <a:srgbClr val="222222"/>
                </a:solidFill>
                <a:ea typeface="Times New Roman"/>
                <a:cs typeface="Traditional Arabic"/>
              </a:rPr>
              <a:t>تطبيق المنهج التاريخي في ميدان الدراسات القانونية:</a:t>
            </a:r>
            <a:endParaRPr lang="en-US" sz="1900" b="1" dirty="0">
              <a:ea typeface="Calibri"/>
              <a:cs typeface="Arial"/>
            </a:endParaRPr>
          </a:p>
          <a:p>
            <a:pPr algn="just" fontAlgn="base">
              <a:lnSpc>
                <a:spcPct val="115000"/>
              </a:lnSpc>
            </a:pPr>
            <a:r>
              <a:rPr lang="ar-SA" sz="3800" spc="25" dirty="0">
                <a:solidFill>
                  <a:srgbClr val="333333"/>
                </a:solidFill>
                <a:ea typeface="Times New Roman"/>
                <a:cs typeface="Traditional Arabic"/>
              </a:rPr>
              <a:t>يضطلع المنهج التاريخي بدور هام وأساسي في ميدان الدراسات والبحوث العلمية القانونية والإدارية التي تتمحور حول الوقائع والأحداث والظواهر القانونية المتحركة والمتطورة والمتغيرة</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باعتبارها وقائع وأحداث وظواهر إنسانية في الأصل</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فيقدم المنهج التاريخي الطريقة العلمية الصحيحة للكشف عن الحقائق العلمية التاريخية للنظم والأصول والمدارس والنظريات والأفكار القانونية والإدارية والتنظيمية</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إن المنهج التاريخي هو الذي يقود إلى معرفة الأصول والنظم والفلسفات والأسس التي يستمد منها النظم والقواعد والمبادئ والأفكار القانونية والتنظيمية الحاضرة</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وذلك عن طريق حصر وجمع كافة الوثائق التاريخية وتحليلها ونقدها وتركيبها وتفسيرها لمعرفة وفهم حاضر فلسفات ونظم وقواعد ومبادئ الأفكار القانونية السائدة والسارية المفعول</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والقيام بالبحوث والدراسات العلمية المقارنة لفهم واقع النظم القانونية والإدارية المعاصرة</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فهما سليما حقيقيا أولا ولتطويرها بما يجعلها أكثر ملائمة وتفاعلا وانسجاما مع واقع البيئة والحياة المعاصرة ثانيا</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فبواسطة المنهج التاريخي أمكن ويمكن معرفة الحقائق العلمية والتاريخية عن أصل وأساس وغاية القانون في كافة مراحل وعصور ماضي التاريخ الإنساني في الغابر بطريقة علمية صحيحة</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كما أمكن التعرف على الأحكام والنظريات القانونية القديمة  والماضية مثل</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النظام القانوني والإداري الإغريقي والروماني ، النظام القانوني الإداري الإسلامي ، الجزائري ، الصيني ، الهندي</a:t>
            </a:r>
            <a:r>
              <a:rPr lang="fr-FR" sz="3800" spc="25" dirty="0">
                <a:solidFill>
                  <a:srgbClr val="333333"/>
                </a:solidFill>
                <a:latin typeface="Traditional Arabic"/>
                <a:ea typeface="Times New Roman"/>
                <a:cs typeface="Arial"/>
              </a:rPr>
              <a:t>…</a:t>
            </a:r>
            <a:endParaRPr lang="en-US" sz="1900" dirty="0">
              <a:ea typeface="Calibri"/>
              <a:cs typeface="Arial"/>
            </a:endParaRPr>
          </a:p>
          <a:p>
            <a:endParaRPr lang="ar-DZ" dirty="0"/>
          </a:p>
        </p:txBody>
      </p:sp>
    </p:spTree>
    <p:extLst>
      <p:ext uri="{BB962C8B-B14F-4D97-AF65-F5344CB8AC3E}">
        <p14:creationId xmlns:p14="http://schemas.microsoft.com/office/powerpoint/2010/main" xmlns="" val="3923174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6048672"/>
          </a:xfrm>
        </p:spPr>
        <p:txBody>
          <a:bodyPr/>
          <a:lstStyle/>
          <a:p>
            <a:pPr algn="just" fontAlgn="base">
              <a:lnSpc>
                <a:spcPct val="115000"/>
              </a:lnSpc>
            </a:pPr>
            <a:r>
              <a:rPr lang="fr-FR" b="1" spc="25" dirty="0">
                <a:solidFill>
                  <a:srgbClr val="333333"/>
                </a:solidFill>
                <a:latin typeface="Traditional Arabic"/>
                <a:ea typeface="Times New Roman"/>
                <a:cs typeface="Arial"/>
              </a:rPr>
              <a:t>6 </a:t>
            </a:r>
            <a:r>
              <a:rPr lang="ar-SA" b="1" spc="25" dirty="0">
                <a:solidFill>
                  <a:srgbClr val="333333"/>
                </a:solidFill>
                <a:ea typeface="Times New Roman"/>
                <a:cs typeface="Traditional Arabic"/>
              </a:rPr>
              <a:t>ـ الموضوعية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إن الباحث ينبغي أن يكون حياديا في بحثه يتجرد من ذاتيته وينقل الحقائق والمعطيات كما هي في الواقع وأن لا يخفي الحقائق التي لا تتوافق مع وجهة نظره وأحكامه المسبقة</a:t>
            </a:r>
            <a:r>
              <a:rPr lang="fr-FR" spc="25" dirty="0">
                <a:solidFill>
                  <a:srgbClr val="333333"/>
                </a:solidFill>
                <a:latin typeface="Traditional Arabic"/>
                <a:ea typeface="Times New Roman"/>
                <a:cs typeface="Arial"/>
              </a:rPr>
              <a:t>. </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7 </a:t>
            </a:r>
            <a:r>
              <a:rPr lang="ar-SA" b="1" spc="25" dirty="0">
                <a:solidFill>
                  <a:srgbClr val="333333"/>
                </a:solidFill>
                <a:ea typeface="Times New Roman"/>
                <a:cs typeface="Traditional Arabic"/>
              </a:rPr>
              <a:t>ـ التعميم</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أي تعميم ما يتوصل إليه البحث العلمي عن جزئية ما إلى جميع الحالات المتشابهة</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ومن أهم سمات التعميم: انه تعميم متأني وهادئ كما انه يعتمد على تماثل الجزئيات وتشابه </a:t>
            </a:r>
            <a:r>
              <a:rPr lang="ar-SA" spc="25" dirty="0" smtClean="0">
                <a:solidFill>
                  <a:srgbClr val="333333"/>
                </a:solidFill>
                <a:ea typeface="Times New Roman"/>
                <a:cs typeface="Traditional Arabic"/>
              </a:rPr>
              <a:t>الظروف</a:t>
            </a:r>
            <a:r>
              <a:rPr lang="ar-DZ" spc="25" dirty="0" smtClean="0">
                <a:solidFill>
                  <a:srgbClr val="333333"/>
                </a:solidFill>
                <a:ea typeface="Times New Roman"/>
                <a:cs typeface="Traditional Arabic"/>
              </a:rPr>
              <a:t>.</a:t>
            </a:r>
            <a:endParaRPr lang="en-US" sz="2000" dirty="0">
              <a:ea typeface="Calibri"/>
              <a:cs typeface="Arial"/>
            </a:endParaRPr>
          </a:p>
        </p:txBody>
      </p:sp>
    </p:spTree>
    <p:extLst>
      <p:ext uri="{BB962C8B-B14F-4D97-AF65-F5344CB8AC3E}">
        <p14:creationId xmlns:p14="http://schemas.microsoft.com/office/powerpoint/2010/main" xmlns="" val="60453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336704"/>
          </a:xfrm>
        </p:spPr>
        <p:txBody>
          <a:bodyPr>
            <a:normAutofit fontScale="62500" lnSpcReduction="20000"/>
          </a:bodyPr>
          <a:lstStyle/>
          <a:p>
            <a:pPr algn="just" fontAlgn="base">
              <a:lnSpc>
                <a:spcPct val="115000"/>
              </a:lnSpc>
            </a:pPr>
            <a:r>
              <a:rPr lang="ar-SA" b="1" spc="25" dirty="0">
                <a:solidFill>
                  <a:srgbClr val="222222"/>
                </a:solidFill>
                <a:ea typeface="Times New Roman"/>
                <a:cs typeface="Traditional Arabic"/>
              </a:rPr>
              <a:t>وظائف وأهداف </a:t>
            </a:r>
            <a:r>
              <a:rPr lang="ar-SA" b="1" spc="25" dirty="0" smtClean="0">
                <a:solidFill>
                  <a:srgbClr val="222222"/>
                </a:solidFill>
                <a:ea typeface="Times New Roman"/>
                <a:cs typeface="Traditional Arabic"/>
              </a:rPr>
              <a:t>العلم</a:t>
            </a:r>
            <a:r>
              <a:rPr lang="ar-DZ" b="1" spc="25" dirty="0">
                <a:solidFill>
                  <a:srgbClr val="222222"/>
                </a:solidFill>
                <a:ea typeface="Times New Roman"/>
                <a:cs typeface="Traditional Arabic"/>
              </a:rPr>
              <a:t>:</a:t>
            </a:r>
            <a:endParaRPr lang="en-US" sz="2000" dirty="0">
              <a:ea typeface="Calibri"/>
              <a:cs typeface="Arial"/>
            </a:endParaRPr>
          </a:p>
          <a:p>
            <a:pPr algn="just" fontAlgn="base">
              <a:lnSpc>
                <a:spcPct val="115000"/>
              </a:lnSpc>
            </a:pPr>
            <a:r>
              <a:rPr lang="ar-SA" b="1" spc="25" dirty="0">
                <a:solidFill>
                  <a:srgbClr val="333333"/>
                </a:solidFill>
                <a:ea typeface="Times New Roman"/>
                <a:cs typeface="Traditional Arabic"/>
              </a:rPr>
              <a:t>أولا: غاية ووظيفة الاكتشاف والتفسير</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إن الغاية والوظيفة الأولى للعلم هي اكتشاف القوانين العلمية العامة والشاملة للظواهر والأحداث المتماثلة والمترابطة والمتناسقة وذلك عن طريق ملاحظة ورصد الأحداث والظواهر المختلفة وإجراء عمليات التجريب العلمي للوصول إلى قوانين عامة وشاملة تفسر هذه الظواهر والوقائع والأحداث</a:t>
            </a:r>
            <a:endParaRPr lang="en-US" sz="2000" dirty="0">
              <a:ea typeface="Calibri"/>
              <a:cs typeface="Arial"/>
            </a:endParaRPr>
          </a:p>
          <a:p>
            <a:pPr algn="just" fontAlgn="base">
              <a:lnSpc>
                <a:spcPct val="115000"/>
              </a:lnSpc>
            </a:pPr>
            <a:r>
              <a:rPr lang="ar-SA" b="1" spc="25" dirty="0">
                <a:solidFill>
                  <a:srgbClr val="333333"/>
                </a:solidFill>
                <a:ea typeface="Times New Roman"/>
                <a:cs typeface="Traditional Arabic"/>
              </a:rPr>
              <a:t>ثانيا: غاية ووظيفة التنبؤ</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وهي التوقع العلمي والتنبؤ بكيفية عمل وتطور وسير الأحداث والظواهر الطبيعية وغير الطبيعية المنظمة بالقوانين العلمية المكتشفة</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فهكذا يمكن التنبؤ والتوقع العلمي بموعد الخسوف والكسوف بمستقبل حالة الطقس وبمستقبل تقلبات الرأي العام سياسيا واجتماعيا إلى غير ذلك من الحالات والأمور</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التي يمكن التوقع والتنبؤ العلمي بمستقبلها وذلك لأخذ الاحتياطات والإجراءات اللازمة والضرورية</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b="1" spc="25" dirty="0">
                <a:solidFill>
                  <a:srgbClr val="333333"/>
                </a:solidFill>
                <a:ea typeface="Times New Roman"/>
                <a:cs typeface="Traditional Arabic"/>
              </a:rPr>
              <a:t>ثالثا: غاية و وظيفة الضبط والتحكم</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بعد غاية ووظيفة الاكتشاف ووظيفة التنبؤ تأتي وظيفة التحكم العلمي في هذه الظواهر والسيطرة عليها وتوجيهها التوجيه المرغوب فيه واستغلال النتائج والآثار لخدمة مصلحة الإنسانية</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ووظيفة التحكم قد يكون نظريا وذلك عندما يقتصر العلم على بيان وتفسير كيفية الضبط والتوجيه والتكييف للظواهر</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وقد يكون عمليا وذلك حين يتدخل العالم لضبط الأحداث والسيطرة عليها كأن يتحكم في مسار الأنهار ومياه البحر والجاذبية الأرضية وكذلك يتحكم في الأمراض والسلوك الإنساني وضبطه وتوجيهه نحو الخير والتحكم في الفضاء الخارجي واستغلاله عمليا</a:t>
            </a:r>
            <a:r>
              <a:rPr lang="fr-FR" spc="25" dirty="0">
                <a:solidFill>
                  <a:srgbClr val="333333"/>
                </a:solidFill>
                <a:latin typeface="Traditional Arabic"/>
                <a:ea typeface="Times New Roman"/>
                <a:cs typeface="Arial"/>
              </a:rPr>
              <a:t>.</a:t>
            </a:r>
            <a:endParaRPr lang="en-US" sz="2000" dirty="0">
              <a:ea typeface="Calibri"/>
              <a:cs typeface="Arial"/>
            </a:endParaRPr>
          </a:p>
          <a:p>
            <a:pPr marL="0" indent="0">
              <a:buNone/>
            </a:pPr>
            <a:endParaRPr lang="ar-DZ" dirty="0"/>
          </a:p>
        </p:txBody>
      </p:sp>
    </p:spTree>
    <p:extLst>
      <p:ext uri="{BB962C8B-B14F-4D97-AF65-F5344CB8AC3E}">
        <p14:creationId xmlns:p14="http://schemas.microsoft.com/office/powerpoint/2010/main" xmlns="" val="1340053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85000" lnSpcReduction="20000"/>
          </a:bodyPr>
          <a:lstStyle/>
          <a:p>
            <a:pPr algn="just" fontAlgn="base">
              <a:lnSpc>
                <a:spcPct val="115000"/>
              </a:lnSpc>
            </a:pPr>
            <a:r>
              <a:rPr lang="ar-SA" b="1" spc="25" dirty="0">
                <a:solidFill>
                  <a:srgbClr val="222222"/>
                </a:solidFill>
                <a:ea typeface="Times New Roman"/>
                <a:cs typeface="Traditional Arabic"/>
              </a:rPr>
              <a:t>تعريف البحث العلمي: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يمثل البحث العلمي مرتكز محوري للوصول إلى الحقائق العلمية ووضعها في إطار قواعد أو قوانين أو نظريات علمية كجوهر للعلوم خاصة وأن العلم مدركات يقينية مؤكدة ومبرهن عليها كتصديق مطلق ويتم التوصل إلى الحقائق عن طريق البحث وفق مناهج علمية وهو ما يسمى</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منهجية البحث العلمي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هادفة ودقيقة ومنظمة واستخدام أدوات ووسائل بحثية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هناك عدة تعريفات للبحث العلمي تحاول تحديد مفهومه ومعناه ومن جملتها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هو وسيلة للاستعلام والاستقصاء المنظم والدقيق الذي يقوم به الباحث بغرض اكتشاف معلومات أو علاقات جديدة بالإضافة إلى تطوير أو تصحيح أو تحقيق المعلومات الموجودة فعلا على أن يتبع في هذا الفحص والاستعلام الدقيق خطوات المنهج العلمي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البحث العلمي هو البحث النظامي والمضبوط الخبري التجريبي في المقولات الافتراضية عن العلاقات المتصورة بين الحوادث الطبيعية</a:t>
            </a:r>
            <a:r>
              <a:rPr lang="fr-FR" spc="25" dirty="0">
                <a:solidFill>
                  <a:srgbClr val="333333"/>
                </a:solidFill>
                <a:latin typeface="Traditional Arabic"/>
                <a:ea typeface="Times New Roman"/>
                <a:cs typeface="Arial"/>
              </a:rPr>
              <a:t>.”</a:t>
            </a:r>
            <a:endParaRPr lang="en-US" sz="1800" dirty="0">
              <a:ea typeface="Calibri"/>
              <a:cs typeface="Arial"/>
            </a:endParaRPr>
          </a:p>
          <a:p>
            <a:pPr marL="0" indent="0">
              <a:buNone/>
            </a:pPr>
            <a:endParaRPr lang="ar-DZ" dirty="0"/>
          </a:p>
        </p:txBody>
      </p:sp>
    </p:spTree>
    <p:extLst>
      <p:ext uri="{BB962C8B-B14F-4D97-AF65-F5344CB8AC3E}">
        <p14:creationId xmlns:p14="http://schemas.microsoft.com/office/powerpoint/2010/main" xmlns="" val="2638724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92500" lnSpcReduction="20000"/>
          </a:bodyPr>
          <a:lstStyle/>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كما أنه هو فن هادف وعملية لوصف التفاعل المستمر بين النظريات والحقائق من أجل الحصول على حقائق ذات معنى وعلى نظريات ذات قوى </a:t>
            </a:r>
            <a:r>
              <a:rPr lang="ar-SA" spc="25" dirty="0" err="1">
                <a:solidFill>
                  <a:srgbClr val="333333"/>
                </a:solidFill>
                <a:ea typeface="Times New Roman"/>
                <a:cs typeface="Traditional Arabic"/>
              </a:rPr>
              <a:t>تنبؤية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هو محاولة لاكتشاف المعرفة والتنقيب عنها وتنميتها وفحصها وتحقيقها بتقص دقيق ونقد عميق ثم عرضها عرضا مكتملا بذكاء وإدراك يسير في ركب الحضارة العالمية ويسهم فيه إسهاما إنسانيا حيا شاملا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والذي نستطيع أن نخلص إليه من خلال كل هذه التعريفات أن البحث العلمي الأكاديمي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هو الاستخدام المنظم لعدد من الأساليب والإجراءات للحصول على حل أكثر كفاية لمشكلة ما، عما يمكننا الحصول عليه بطرق أخرى</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وهو يفترض الوصول إلى نتائج ومعلومات أو علاقات جديدة لزيادة المعرفة للناس أو التحقق منها</a:t>
            </a:r>
            <a:r>
              <a:rPr lang="fr-FR" spc="25" dirty="0">
                <a:solidFill>
                  <a:srgbClr val="333333"/>
                </a:solidFill>
                <a:latin typeface="Traditional Arabic"/>
                <a:ea typeface="Times New Roman"/>
                <a:cs typeface="Arial"/>
              </a:rPr>
              <a:t>”.</a:t>
            </a:r>
            <a:endParaRPr lang="en-US" sz="1800" dirty="0">
              <a:ea typeface="Calibri"/>
              <a:cs typeface="Arial"/>
            </a:endParaRPr>
          </a:p>
          <a:p>
            <a:pPr marL="0" indent="0">
              <a:buNone/>
            </a:pPr>
            <a:endParaRPr lang="ar-DZ" dirty="0"/>
          </a:p>
        </p:txBody>
      </p:sp>
    </p:spTree>
    <p:extLst>
      <p:ext uri="{BB962C8B-B14F-4D97-AF65-F5344CB8AC3E}">
        <p14:creationId xmlns:p14="http://schemas.microsoft.com/office/powerpoint/2010/main" xmlns="" val="2280825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5937523"/>
          </a:xfrm>
        </p:spPr>
        <p:txBody>
          <a:bodyPr>
            <a:normAutofit fontScale="70000" lnSpcReduction="20000"/>
          </a:bodyPr>
          <a:lstStyle/>
          <a:p>
            <a:pPr algn="just" fontAlgn="base">
              <a:lnSpc>
                <a:spcPct val="115000"/>
              </a:lnSpc>
            </a:pPr>
            <a:r>
              <a:rPr lang="ar-SA" b="1" spc="25" dirty="0">
                <a:solidFill>
                  <a:srgbClr val="222222"/>
                </a:solidFill>
                <a:ea typeface="Times New Roman"/>
                <a:cs typeface="Traditional Arabic"/>
              </a:rPr>
              <a:t>أسس ومقومات البحث العلمي:</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1 </a:t>
            </a:r>
            <a:r>
              <a:rPr lang="ar-SA" spc="25" dirty="0">
                <a:solidFill>
                  <a:srgbClr val="333333"/>
                </a:solidFill>
                <a:ea typeface="Times New Roman"/>
                <a:cs typeface="Traditional Arabic"/>
              </a:rPr>
              <a:t>ـ تحديد الأهداف البحثية بدقة ووضوح</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خاصة في اختيار الموضوع</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فماذا يريد الباحث ؟</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وأي مشكلة أو ظاهرة تم اختيارها ؟</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وما هو التخصص الدقيق للباحث ؟ وماذا يريد وكيف ومتى وإلى أين ؟</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2 </a:t>
            </a:r>
            <a:r>
              <a:rPr lang="ar-SA" spc="25" dirty="0">
                <a:solidFill>
                  <a:srgbClr val="333333"/>
                </a:solidFill>
                <a:ea typeface="Times New Roman"/>
                <a:cs typeface="Traditional Arabic"/>
              </a:rPr>
              <a:t>ـ قدرة الباحث على التصور والإبداع</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وإعمال فكره وموهبته وإلمامه بأدوات البحث المتباينة والتمكن من تقنيات كتابة البحث العلمي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3 </a:t>
            </a:r>
            <a:r>
              <a:rPr lang="ar-SA" spc="25" dirty="0">
                <a:solidFill>
                  <a:srgbClr val="333333"/>
                </a:solidFill>
                <a:ea typeface="Times New Roman"/>
                <a:cs typeface="Traditional Arabic"/>
              </a:rPr>
              <a:t>ـ دقة المشاهدة والملاحظة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للظاهرة محل البحث وتحديد المقولات حولها وإعمال الفكر والتأمل مما يقود إلى بحث المتغيرات المحيطة بالظاهرة بحيث تكون المحصلة وضع قوانين تتفق مع واقع الملاحظات والمتغيرات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4 </a:t>
            </a:r>
            <a:r>
              <a:rPr lang="ar-SA" spc="25" dirty="0">
                <a:solidFill>
                  <a:srgbClr val="333333"/>
                </a:solidFill>
                <a:ea typeface="Times New Roman"/>
                <a:cs typeface="Traditional Arabic"/>
              </a:rPr>
              <a:t>ـ وضع الفروض المفسرة للظاهرة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ليتم إثباتها والبرهنة عليها وتوضع كأفكار مجردة وموضوعية ينطلق منها الباحث بحيث تقوده إلى جمع الحقائق المفسرة للفروض</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وبالتالي إجراء التجارب على ضوئها بعيدا عن تطويعها لما يريد الباحث إثباته والوصول إليه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5 </a:t>
            </a:r>
            <a:r>
              <a:rPr lang="ar-SA" spc="25" dirty="0">
                <a:solidFill>
                  <a:srgbClr val="333333"/>
                </a:solidFill>
                <a:ea typeface="Times New Roman"/>
                <a:cs typeface="Traditional Arabic"/>
              </a:rPr>
              <a:t>ـ القدرة على جمع الحقائق العلمية بشفافية ومصداقية</a:t>
            </a:r>
            <a:r>
              <a:rPr lang="fr-FR" spc="25" dirty="0" smtClean="0">
                <a:solidFill>
                  <a:srgbClr val="333333"/>
                </a:solidFill>
                <a:latin typeface="Traditional Arabic"/>
                <a:ea typeface="Times New Roman"/>
                <a:cs typeface="Arial"/>
              </a:rPr>
              <a:t>:</a:t>
            </a:r>
            <a:endParaRPr lang="en-US" sz="1800" dirty="0">
              <a:ea typeface="Calibri"/>
              <a:cs typeface="Arial"/>
            </a:endParaRPr>
          </a:p>
          <a:p>
            <a:pPr marL="0" indent="0">
              <a:buNone/>
            </a:pPr>
            <a:r>
              <a:rPr lang="ar-SA" spc="25" dirty="0">
                <a:solidFill>
                  <a:srgbClr val="333333"/>
                </a:solidFill>
                <a:ea typeface="Times New Roman"/>
                <a:cs typeface="Traditional Arabic"/>
              </a:rPr>
              <a:t>وذلك من مختلف المصادر والمراجع وغربلتها وتصنيفها وتبويبها وتمحيصها بدقة ثم تحليلها</a:t>
            </a:r>
            <a:r>
              <a:rPr lang="fr-FR" spc="25" dirty="0">
                <a:solidFill>
                  <a:srgbClr val="333333"/>
                </a:solidFill>
                <a:latin typeface="Traditional Arabic"/>
                <a:ea typeface="Times New Roman"/>
                <a:cs typeface="Arial"/>
              </a:rPr>
              <a:t>.</a:t>
            </a:r>
            <a:endParaRPr lang="ar-DZ" dirty="0"/>
          </a:p>
        </p:txBody>
      </p:sp>
    </p:spTree>
    <p:extLst>
      <p:ext uri="{BB962C8B-B14F-4D97-AF65-F5344CB8AC3E}">
        <p14:creationId xmlns:p14="http://schemas.microsoft.com/office/powerpoint/2010/main" xmlns="" val="3777989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77500" lnSpcReduction="20000"/>
          </a:bodyPr>
          <a:lstStyle/>
          <a:p>
            <a:pPr algn="just" fontAlgn="base">
              <a:lnSpc>
                <a:spcPct val="115000"/>
              </a:lnSpc>
            </a:pPr>
            <a:r>
              <a:rPr lang="fr-FR" spc="25" dirty="0">
                <a:solidFill>
                  <a:srgbClr val="333333"/>
                </a:solidFill>
                <a:latin typeface="Traditional Arabic"/>
                <a:ea typeface="Times New Roman"/>
                <a:cs typeface="Arial"/>
              </a:rPr>
              <a:t>6 </a:t>
            </a:r>
            <a:r>
              <a:rPr lang="ar-SA" spc="25" dirty="0">
                <a:solidFill>
                  <a:srgbClr val="333333"/>
                </a:solidFill>
                <a:ea typeface="Times New Roman"/>
                <a:cs typeface="Traditional Arabic"/>
              </a:rPr>
              <a:t>ـ إجراء التجارب اللازمة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بهدف الحصول على نتائج علمية تتفق مع الواقع العملي وتتطلب التجارب في العلوم الاجتماعية تحليل السبب والمسبب والحجج واستمرارية متابعة المتغيرات واختبار الفروض والتأكد من مدى صحتها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7 </a:t>
            </a:r>
            <a:r>
              <a:rPr lang="ar-SA" spc="25" dirty="0">
                <a:solidFill>
                  <a:srgbClr val="333333"/>
                </a:solidFill>
                <a:ea typeface="Times New Roman"/>
                <a:cs typeface="Traditional Arabic"/>
              </a:rPr>
              <a:t>ـ الحصول على النتائج واختبار مدى صحتها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وذلك بتمحيصها ومقارنتها وصحة انطباقها على الظواهر والمشكلات المماثلة إثبات صحة الفرضيات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8 </a:t>
            </a:r>
            <a:r>
              <a:rPr lang="ar-SA" spc="25" dirty="0">
                <a:solidFill>
                  <a:srgbClr val="333333"/>
                </a:solidFill>
                <a:ea typeface="Times New Roman"/>
                <a:cs typeface="Traditional Arabic"/>
              </a:rPr>
              <a:t>ـ صياغة النظريات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تعتبر النظرية إطار أو بناء فكري متكامل يفسر مجموعة من الحقائق العلمية في نسق علمي مترابط يتصف بالشمولية ويرتكز على قواعد منهجية لمعالجة ظاهرة أو مشكلة ما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وتمثل النظرية محور القوانين العلمية المهتمة بإيضاح وترسيخ نتائج العلاقات بين المتغيرات في ظل تفاعل الظواهر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فيجب أن تكون صياغتها وفق النتائج المتحصل عليها من البحث بعد اختبار صحتها والتيقن من حقائقها العلمية وصحتها مستقبلا للظواهر المماثلة</a:t>
            </a:r>
            <a:r>
              <a:rPr lang="fr-FR" spc="25" dirty="0">
                <a:solidFill>
                  <a:srgbClr val="333333"/>
                </a:solidFill>
                <a:latin typeface="Traditional Arabic"/>
                <a:ea typeface="Times New Roman"/>
                <a:cs typeface="Arial"/>
              </a:rPr>
              <a:t>.</a:t>
            </a:r>
            <a:endParaRPr lang="en-US" sz="1800" dirty="0">
              <a:ea typeface="Calibri"/>
              <a:cs typeface="Arial"/>
            </a:endParaRPr>
          </a:p>
          <a:p>
            <a:pPr marL="0" indent="0" algn="just" fontAlgn="base">
              <a:lnSpc>
                <a:spcPct val="115000"/>
              </a:lnSpc>
              <a:buNone/>
            </a:pPr>
            <a:endParaRPr lang="en-US" sz="1800" dirty="0">
              <a:ea typeface="Calibri"/>
              <a:cs typeface="Arial"/>
            </a:endParaRPr>
          </a:p>
        </p:txBody>
      </p:sp>
    </p:spTree>
    <p:extLst>
      <p:ext uri="{BB962C8B-B14F-4D97-AF65-F5344CB8AC3E}">
        <p14:creationId xmlns:p14="http://schemas.microsoft.com/office/powerpoint/2010/main" xmlns="" val="1900780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a:bodyPr>
          <a:lstStyle/>
          <a:p>
            <a:pPr algn="just" fontAlgn="base">
              <a:lnSpc>
                <a:spcPct val="115000"/>
              </a:lnSpc>
            </a:pPr>
            <a:r>
              <a:rPr lang="ar-SA" b="1" spc="25" dirty="0" smtClean="0">
                <a:solidFill>
                  <a:srgbClr val="222222"/>
                </a:solidFill>
                <a:ea typeface="Times New Roman"/>
                <a:cs typeface="Traditional Arabic"/>
              </a:rPr>
              <a:t>خصائص </a:t>
            </a:r>
            <a:r>
              <a:rPr lang="ar-SA" b="1" spc="25" dirty="0">
                <a:solidFill>
                  <a:srgbClr val="222222"/>
                </a:solidFill>
                <a:ea typeface="Times New Roman"/>
                <a:cs typeface="Traditional Arabic"/>
              </a:rPr>
              <a:t>البحث العلمي</a:t>
            </a:r>
            <a:r>
              <a:rPr lang="ar-DZ" b="1" spc="25" dirty="0">
                <a:solidFill>
                  <a:srgbClr val="222222"/>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إن منهجية البحث العلمي لديها جملة من الخصائص والمميزات نستطيع استخلاصها من التعريفات السابقة أهمها الخصائص التالية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أولا: البحث العلمي بحث منظم ومضبوط</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أي أن البحث العلمي نشاط عقلي منظم ومضبوط ودقيق ومخطط حيث أن المشكلات والفروض والملاحظات والتجارب والنظريات والقوانين قد تحققت واكتشفت بواسطة جهود عقلية منظمة ومهيأة جيدا لذلك</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وليست وليدة مصادفات أو أعمال ارتجالية وتحقق هذه الخاصية للبحث العلمي عامل الثقة الكاملة في نتائج البحث</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34905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764704"/>
            <a:ext cx="8229600" cy="4525963"/>
          </a:xfrm>
        </p:spPr>
        <p:txBody>
          <a:bodyPr>
            <a:normAutofit/>
          </a:bodyPr>
          <a:lstStyle/>
          <a:p>
            <a:pPr>
              <a:lnSpc>
                <a:spcPct val="115000"/>
              </a:lnSpc>
              <a:tabLst>
                <a:tab pos="1464310" algn="l"/>
              </a:tabLst>
            </a:pPr>
            <a:r>
              <a:rPr lang="ar-SA" b="1" dirty="0" smtClean="0">
                <a:ea typeface="Calibri"/>
                <a:cs typeface="Traditional Arabic"/>
              </a:rPr>
              <a:t>المعرفة </a:t>
            </a:r>
            <a:r>
              <a:rPr lang="ar-SA" b="1" dirty="0">
                <a:ea typeface="Calibri"/>
                <a:cs typeface="Traditional Arabic"/>
              </a:rPr>
              <a:t>العلمية الماهية </a:t>
            </a:r>
            <a:r>
              <a:rPr lang="ar-SA" b="1" dirty="0" smtClean="0">
                <a:ea typeface="Calibri"/>
                <a:cs typeface="Traditional Arabic"/>
              </a:rPr>
              <a:t>والأهمية</a:t>
            </a:r>
            <a:r>
              <a:rPr lang="ar-DZ" b="1" dirty="0" smtClean="0">
                <a:ea typeface="Calibri"/>
                <a:cs typeface="Traditional Arabic"/>
              </a:rPr>
              <a:t>:</a:t>
            </a:r>
            <a:endParaRPr lang="en-US" sz="1800" dirty="0">
              <a:ea typeface="Calibri"/>
              <a:cs typeface="Arial"/>
            </a:endParaRPr>
          </a:p>
          <a:p>
            <a:pPr algn="just" fontAlgn="base">
              <a:lnSpc>
                <a:spcPct val="115000"/>
              </a:lnSpc>
            </a:pPr>
            <a:r>
              <a:rPr lang="ar-SA" b="1" spc="25" dirty="0">
                <a:solidFill>
                  <a:srgbClr val="222222"/>
                </a:solidFill>
                <a:ea typeface="Times New Roman"/>
                <a:cs typeface="Traditional Arabic"/>
              </a:rPr>
              <a:t>مفهوم العلم:</a:t>
            </a:r>
            <a:endParaRPr lang="en-US" sz="2000" dirty="0">
              <a:ea typeface="Calibri"/>
              <a:cs typeface="Arial"/>
            </a:endParaRPr>
          </a:p>
          <a:p>
            <a:pPr algn="just" fontAlgn="base">
              <a:lnSpc>
                <a:spcPct val="115000"/>
              </a:lnSpc>
            </a:pPr>
            <a:r>
              <a:rPr lang="ar-SA" b="1" spc="25" dirty="0">
                <a:solidFill>
                  <a:srgbClr val="333333"/>
                </a:solidFill>
                <a:ea typeface="Times New Roman"/>
                <a:cs typeface="Traditional Arabic"/>
              </a:rPr>
              <a:t>    تستخدم كلمة علم في عصرنا هذا للدلالة على مجموعة المعارف المؤيدة بالأدلة الحسية وجملة القوانين التي اكتشفت لتعليل حوادث الطبيعة تعليلا مؤسسا على تلك القوانين الثابتة</a:t>
            </a:r>
            <a:r>
              <a:rPr lang="fr-FR" b="1" spc="25" dirty="0">
                <a:solidFill>
                  <a:srgbClr val="333333"/>
                </a:solidFill>
                <a:latin typeface="Traditional Arabic"/>
                <a:ea typeface="Times New Roman"/>
                <a:cs typeface="Arial"/>
              </a:rPr>
              <a:t>.</a:t>
            </a:r>
            <a:endParaRPr lang="en-US" sz="2000" b="1" dirty="0">
              <a:ea typeface="Calibri"/>
              <a:cs typeface="Arial"/>
            </a:endParaRPr>
          </a:p>
          <a:p>
            <a:pPr algn="just" fontAlgn="base">
              <a:lnSpc>
                <a:spcPct val="115000"/>
              </a:lnSpc>
            </a:pPr>
            <a:r>
              <a:rPr lang="ar-SA" b="1" spc="25" dirty="0">
                <a:solidFill>
                  <a:srgbClr val="333333"/>
                </a:solidFill>
                <a:ea typeface="Times New Roman"/>
                <a:cs typeface="Traditional Arabic"/>
              </a:rPr>
              <a:t>وقد تستخدم للدلالة على مجموعة من المعارف لها خصائص معينة كمجموعة الفيزياء أو الكيمياء أو البيولوجيا</a:t>
            </a:r>
            <a:r>
              <a:rPr lang="fr-FR" b="1" spc="25" dirty="0">
                <a:solidFill>
                  <a:srgbClr val="333333"/>
                </a:solidFill>
                <a:latin typeface="Traditional Arabic"/>
                <a:ea typeface="Times New Roman"/>
                <a:cs typeface="Arial"/>
              </a:rPr>
              <a:t>.</a:t>
            </a:r>
            <a:endParaRPr lang="en-US" sz="2000" b="1" dirty="0">
              <a:ea typeface="Calibri"/>
              <a:cs typeface="Arial"/>
            </a:endParaRPr>
          </a:p>
          <a:p>
            <a:endParaRPr lang="ar-DZ" dirty="0"/>
          </a:p>
        </p:txBody>
      </p:sp>
    </p:spTree>
    <p:extLst>
      <p:ext uri="{BB962C8B-B14F-4D97-AF65-F5344CB8AC3E}">
        <p14:creationId xmlns:p14="http://schemas.microsoft.com/office/powerpoint/2010/main" xmlns="" val="3047433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192688"/>
          </a:xfrm>
        </p:spPr>
        <p:txBody>
          <a:bodyPr>
            <a:normAutofit fontScale="70000" lnSpcReduction="20000"/>
          </a:bodyPr>
          <a:lstStyle/>
          <a:p>
            <a:pPr algn="just" fontAlgn="base">
              <a:lnSpc>
                <a:spcPct val="115000"/>
              </a:lnSpc>
            </a:pPr>
            <a:r>
              <a:rPr lang="ar-SA" spc="25" dirty="0">
                <a:solidFill>
                  <a:srgbClr val="333333"/>
                </a:solidFill>
                <a:ea typeface="Times New Roman"/>
                <a:cs typeface="Traditional Arabic"/>
              </a:rPr>
              <a:t>ثانيا: البحث العلمي بحث نظري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تستخدم النظرية لإقامة وصياغة الفرض الذي هو بيان صريح يخضع للتجارب والاختبار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ثالثا: البحث العلمي بحث تجريبي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لأنه يقوم على أساس إجراء التجارب والاختبارات على الفروض والبحث الذي لا يقوم على أساس الملاحظات والتجارب لا يعد بحثا علميا فالبحث العلمي يؤمن ويقترن بالتجارب</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رابعا: البحث العلمي بحث حركي وتجديدي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لأنه ينطوي دائما على تجديد وإضافات في المعرفة عن طريق استبدال متواصل ومستمر للمعارف القديمة بمعارف أحدث وأجد</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خامسا: البحث العلمي بحث تفسيري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لأنه يستخدم المعرفة العلمية لتفسير الظواهر والأشياء بواسطة مجموعة من المفاهيم المترابطة تسمى النظريات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سادسا: البحث العلمي بحث عام ومعمم</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لأن المعلومات والمعارف لا تكتسب الطبيعة والصفة العلمية إلا إذا كانت بحوثا معممة وفي متناول أي شخص مثل الكشوف الطبية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هذه بعض خصائص البحث العلمي التي تؤدي معرفتها إلى توسيع آفاق معرفة مفهوم البحث العلمي و منهجية البحث العلمي</a:t>
            </a:r>
            <a:r>
              <a:rPr lang="fr-FR" spc="25" dirty="0">
                <a:solidFill>
                  <a:srgbClr val="333333"/>
                </a:solidFill>
                <a:latin typeface="Traditional Arabic"/>
                <a:ea typeface="Times New Roman"/>
                <a:cs typeface="Arial"/>
              </a:rPr>
              <a:t> .</a:t>
            </a:r>
            <a:endParaRPr lang="en-US" sz="1800" dirty="0">
              <a:ea typeface="Calibri"/>
              <a:cs typeface="Arial"/>
            </a:endParaRPr>
          </a:p>
          <a:p>
            <a:endParaRPr lang="ar-DZ" dirty="0"/>
          </a:p>
        </p:txBody>
      </p:sp>
    </p:spTree>
    <p:extLst>
      <p:ext uri="{BB962C8B-B14F-4D97-AF65-F5344CB8AC3E}">
        <p14:creationId xmlns:p14="http://schemas.microsoft.com/office/powerpoint/2010/main" xmlns="" val="23240522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lstStyle/>
          <a:p>
            <a:pPr lvl="0" algn="just" fontAlgn="base">
              <a:lnSpc>
                <a:spcPct val="115000"/>
              </a:lnSpc>
            </a:pPr>
            <a:r>
              <a:rPr lang="ar-SA" b="1" spc="25" dirty="0">
                <a:solidFill>
                  <a:srgbClr val="222222"/>
                </a:solidFill>
                <a:ea typeface="Times New Roman"/>
                <a:cs typeface="Traditional Arabic"/>
              </a:rPr>
              <a:t>أنواع البحث العلمي:</a:t>
            </a:r>
            <a:endParaRPr lang="en-US" sz="1800" dirty="0">
              <a:solidFill>
                <a:prstClr val="black"/>
              </a:solidFill>
              <a:ea typeface="Calibri"/>
              <a:cs typeface="Arial"/>
            </a:endParaRPr>
          </a:p>
          <a:p>
            <a:pPr lvl="0" algn="just" fontAlgn="base">
              <a:lnSpc>
                <a:spcPct val="115000"/>
              </a:lnSpc>
            </a:pPr>
            <a:r>
              <a:rPr lang="ar-SA" b="1" spc="25" dirty="0">
                <a:solidFill>
                  <a:srgbClr val="333333"/>
                </a:solidFill>
                <a:ea typeface="Times New Roman"/>
                <a:cs typeface="Traditional Arabic"/>
              </a:rPr>
              <a:t>أولا: حسب </a:t>
            </a:r>
            <a:r>
              <a:rPr lang="ar-SA" b="1" spc="25" dirty="0" smtClean="0">
                <a:solidFill>
                  <a:srgbClr val="333333"/>
                </a:solidFill>
                <a:ea typeface="Times New Roman"/>
                <a:cs typeface="Traditional Arabic"/>
              </a:rPr>
              <a:t>الاستعمال</a:t>
            </a:r>
            <a:endParaRPr lang="en-US" sz="1800" dirty="0">
              <a:solidFill>
                <a:prstClr val="black"/>
              </a:solidFill>
              <a:ea typeface="Calibri"/>
              <a:cs typeface="Arial"/>
            </a:endParaRPr>
          </a:p>
          <a:p>
            <a:pPr lvl="0" algn="just" fontAlgn="base">
              <a:lnSpc>
                <a:spcPct val="115000"/>
              </a:lnSpc>
            </a:pPr>
            <a:r>
              <a:rPr lang="ar-SA" spc="25" dirty="0">
                <a:solidFill>
                  <a:srgbClr val="333333"/>
                </a:solidFill>
                <a:ea typeface="Times New Roman"/>
                <a:cs typeface="Traditional Arabic"/>
              </a:rPr>
              <a:t>أ </a:t>
            </a:r>
            <a:r>
              <a:rPr lang="ar-SA" b="1" spc="25" dirty="0">
                <a:solidFill>
                  <a:srgbClr val="333333"/>
                </a:solidFill>
                <a:ea typeface="Times New Roman"/>
                <a:cs typeface="Traditional Arabic"/>
              </a:rPr>
              <a:t>ـ المقالة</a:t>
            </a:r>
            <a:r>
              <a:rPr lang="fr-FR" b="1" spc="25" dirty="0">
                <a:solidFill>
                  <a:srgbClr val="333333"/>
                </a:solidFill>
                <a:latin typeface="Traditional Arabic"/>
                <a:ea typeface="Times New Roman"/>
                <a:cs typeface="Arial"/>
              </a:rPr>
              <a:t>:</a:t>
            </a:r>
            <a:endParaRPr lang="en-US" sz="1800" b="1" dirty="0">
              <a:solidFill>
                <a:prstClr val="black"/>
              </a:solidFill>
              <a:ea typeface="Calibri"/>
              <a:cs typeface="Arial"/>
            </a:endParaRPr>
          </a:p>
          <a:p>
            <a:pPr lvl="0" algn="just" fontAlgn="base">
              <a:lnSpc>
                <a:spcPct val="115000"/>
              </a:lnSpc>
            </a:pPr>
            <a:r>
              <a:rPr lang="ar-SA" spc="25" dirty="0">
                <a:solidFill>
                  <a:srgbClr val="333333"/>
                </a:solidFill>
                <a:ea typeface="Times New Roman"/>
                <a:cs typeface="Traditional Arabic"/>
              </a:rPr>
              <a:t>   وهي بحوث قصيرة يقوم بها الطالب الجامعي خلال مرحلة الليسانس بناء على طلب أساتذته في المواد المختلفة</a:t>
            </a:r>
            <a:endParaRPr lang="en-US" sz="1800" dirty="0">
              <a:solidFill>
                <a:prstClr val="black"/>
              </a:solidFill>
              <a:ea typeface="Calibri"/>
              <a:cs typeface="Arial"/>
            </a:endParaRPr>
          </a:p>
          <a:p>
            <a:pPr lvl="0" algn="just" fontAlgn="base">
              <a:lnSpc>
                <a:spcPct val="115000"/>
              </a:lnSpc>
            </a:pPr>
            <a:r>
              <a:rPr lang="ar-SA" spc="25" dirty="0">
                <a:solidFill>
                  <a:srgbClr val="333333"/>
                </a:solidFill>
                <a:ea typeface="Times New Roman"/>
                <a:cs typeface="Traditional Arabic"/>
              </a:rPr>
              <a:t>وتسمى عادة بالمقالة أو البحوث الصفية</a:t>
            </a:r>
            <a:r>
              <a:rPr lang="fr-FR" spc="25" dirty="0">
                <a:solidFill>
                  <a:srgbClr val="333333"/>
                </a:solidFill>
                <a:latin typeface="Traditional Arabic"/>
                <a:ea typeface="Times New Roman"/>
                <a:cs typeface="Arial"/>
              </a:rPr>
              <a:t>.</a:t>
            </a:r>
            <a:r>
              <a:rPr lang="ar-SA" spc="25" dirty="0">
                <a:solidFill>
                  <a:srgbClr val="333333"/>
                </a:solidFill>
                <a:ea typeface="Times New Roman"/>
                <a:cs typeface="Traditional Arabic"/>
              </a:rPr>
              <a:t>( نسبة إلى الصف أي القسم ).</a:t>
            </a:r>
            <a:endParaRPr lang="en-US" sz="1800" dirty="0">
              <a:solidFill>
                <a:prstClr val="black"/>
              </a:solidFill>
              <a:ea typeface="Calibri"/>
              <a:cs typeface="Arial"/>
            </a:endParaRPr>
          </a:p>
          <a:p>
            <a:pPr lvl="0" algn="just" fontAlgn="base">
              <a:lnSpc>
                <a:spcPct val="115000"/>
              </a:lnSpc>
            </a:pPr>
            <a:r>
              <a:rPr lang="ar-SA" spc="25" dirty="0">
                <a:solidFill>
                  <a:srgbClr val="333333"/>
                </a:solidFill>
                <a:ea typeface="Times New Roman"/>
                <a:cs typeface="Traditional Arabic"/>
              </a:rPr>
              <a:t>وتهدف إلى تدريب الطالب على تنظيم أفكاره وعرضها بصورة سليمة وعلى استخدام المكتبة ومصادرها وتدريبه على الإخلاص والأمانة وتحمل المسؤولية في نقل </a:t>
            </a:r>
            <a:r>
              <a:rPr lang="ar-SA" spc="25" dirty="0" smtClean="0">
                <a:solidFill>
                  <a:srgbClr val="333333"/>
                </a:solidFill>
                <a:ea typeface="Times New Roman"/>
                <a:cs typeface="Traditional Arabic"/>
              </a:rPr>
              <a:t>المعلومات</a:t>
            </a:r>
            <a:r>
              <a:rPr lang="fr-FR" spc="25" dirty="0" smtClean="0">
                <a:solidFill>
                  <a:srgbClr val="333333"/>
                </a:solidFill>
                <a:ea typeface="Times New Roman"/>
                <a:cs typeface="Traditional Arabic"/>
              </a:rPr>
              <a:t> </a:t>
            </a:r>
            <a:r>
              <a:rPr lang="ar-SA" spc="25" dirty="0" smtClean="0">
                <a:solidFill>
                  <a:srgbClr val="333333"/>
                </a:solidFill>
                <a:ea typeface="Times New Roman"/>
                <a:cs typeface="Traditional Arabic"/>
              </a:rPr>
              <a:t>وقد </a:t>
            </a:r>
            <a:r>
              <a:rPr lang="ar-SA" spc="25" dirty="0">
                <a:solidFill>
                  <a:srgbClr val="333333"/>
                </a:solidFill>
                <a:ea typeface="Times New Roman"/>
                <a:cs typeface="Traditional Arabic"/>
              </a:rPr>
              <a:t>لا يتعدى حجم البحث عشر صفحات</a:t>
            </a:r>
            <a:r>
              <a:rPr lang="fr-FR" spc="25" dirty="0">
                <a:solidFill>
                  <a:srgbClr val="333333"/>
                </a:solidFill>
                <a:latin typeface="Traditional Arabic"/>
                <a:ea typeface="Times New Roman"/>
                <a:cs typeface="Arial"/>
              </a:rPr>
              <a:t>.</a:t>
            </a:r>
            <a:endParaRPr lang="en-US" sz="1800" dirty="0">
              <a:solidFill>
                <a:prstClr val="black"/>
              </a:solidFill>
              <a:ea typeface="Calibri"/>
              <a:cs typeface="Arial"/>
            </a:endParaRPr>
          </a:p>
          <a:p>
            <a:endParaRPr lang="ar-DZ" dirty="0"/>
          </a:p>
        </p:txBody>
      </p:sp>
    </p:spTree>
    <p:extLst>
      <p:ext uri="{BB962C8B-B14F-4D97-AF65-F5344CB8AC3E}">
        <p14:creationId xmlns:p14="http://schemas.microsoft.com/office/powerpoint/2010/main" xmlns="" val="1666524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60648"/>
            <a:ext cx="8229600" cy="5976664"/>
          </a:xfrm>
        </p:spPr>
        <p:txBody>
          <a:bodyPr>
            <a:normAutofit fontScale="85000" lnSpcReduction="20000"/>
          </a:bodyPr>
          <a:lstStyle/>
          <a:p>
            <a:pPr algn="just" fontAlgn="base">
              <a:lnSpc>
                <a:spcPct val="115000"/>
              </a:lnSpc>
            </a:pPr>
            <a:r>
              <a:rPr lang="ar-SA" spc="25" dirty="0">
                <a:solidFill>
                  <a:srgbClr val="333333"/>
                </a:solidFill>
                <a:ea typeface="Times New Roman"/>
                <a:cs typeface="Traditional Arabic"/>
              </a:rPr>
              <a:t>ب ـ </a:t>
            </a:r>
            <a:r>
              <a:rPr lang="ar-SA" b="1" spc="25" dirty="0">
                <a:solidFill>
                  <a:srgbClr val="333333"/>
                </a:solidFill>
                <a:ea typeface="Times New Roman"/>
                <a:cs typeface="Traditional Arabic"/>
              </a:rPr>
              <a:t>مشروع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ويسمى عادة</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مذكرة التخرج</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وهو يطلب في الغالب كأحد متطلبات التخرج بدرجة الليسانس</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وهو من البحوث القصيرة إلا أن أكثر تعمقا من المقالة ويتطلب من الباحث مستوى فكريا أعلى ومقدرة أكبر على التحليل والمقارنة والنقد</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وهنا يعمل الباحث مع أستاذه المشرف على تحديد إشكالية ضمن موضوع معين يختاره الطالب</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والغرض منه هو تدريب الطالب على اختيار موضوع البحث وتحديد الإشكالية التي سيتعامل معها ووضع الاقتراحات اللازمة لها واختيار الأدوات المناسبة للبحث</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بالإضافة إلى تدريبه على طرق الترتيب والتفكير المنطقي السليم والاستزادة من مناهل العلم فليس المقصود منه التوصل إلى ابتكارات جديدة أو إضافات مستحدثة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بل تنمية قدرات الطالب في السيطرة على المعلومات ومصادر المعرفة في مجال معين والابتعاد عن السطحية في التفكير والنظر</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378948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normAutofit fontScale="85000" lnSpcReduction="20000"/>
          </a:bodyPr>
          <a:lstStyle/>
          <a:p>
            <a:pPr algn="just" fontAlgn="base">
              <a:lnSpc>
                <a:spcPct val="115000"/>
              </a:lnSpc>
            </a:pPr>
            <a:r>
              <a:rPr lang="ar-SA" b="1" spc="25" dirty="0">
                <a:solidFill>
                  <a:srgbClr val="333333"/>
                </a:solidFill>
                <a:ea typeface="Times New Roman"/>
                <a:cs typeface="Traditional Arabic"/>
              </a:rPr>
              <a:t>ج</a:t>
            </a:r>
            <a:r>
              <a:rPr lang="ar-SA" spc="25" dirty="0">
                <a:solidFill>
                  <a:srgbClr val="333333"/>
                </a:solidFill>
                <a:ea typeface="Times New Roman"/>
                <a:cs typeface="Traditional Arabic"/>
              </a:rPr>
              <a:t> </a:t>
            </a:r>
            <a:r>
              <a:rPr lang="ar-SA" b="1" spc="25" dirty="0">
                <a:solidFill>
                  <a:srgbClr val="333333"/>
                </a:solidFill>
                <a:ea typeface="Times New Roman"/>
                <a:cs typeface="Traditional Arabic"/>
              </a:rPr>
              <a:t>ـ الرسالة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وهو بحث يرقى في مفهومه عن المقالة أو مشروع البحث ويعتبر أحد المتممات لنيل درجة علمية عالية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ـ عادة ما تكون درجة الماجستيرـ</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والهدف الأول منها هو أن يحصل الطالب على تجارب في البحث تحت إشراف أحد الأساتذة ليمكنه ذلك من التحضير للدكتوراه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وتعتبر امتحانا يعطي فكرة عن مواهب الطالب ومدى صلاحيته للدكتوراه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وهي فرصة ليثبت الطالب سعة اطلاعه وعمق تفكيره وقوته في النقد والتبصر فيما يصادفه من أمور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وتتصف الرسالة بأنها بحث مبتكر أصيل في موضوع من الموضوعات أو تحقيق مخطوطة من المخطوطات التي لم يسبق إليها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وتعالج الرسالة مشكلة يختارها الباحث ويحددها ويضع افتراضاتها ويسعى إلى التوصل إلى نتائج جديدة لم تعرف من قبل, ولهذا فالرسالة تحتاج إلى مدة زمنية طويلة نسبيا قد تكون عاما أو أكثر</a:t>
            </a:r>
            <a:r>
              <a:rPr lang="fr-FR" spc="25" dirty="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3170330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120680"/>
          </a:xfrm>
        </p:spPr>
        <p:txBody>
          <a:bodyPr>
            <a:normAutofit fontScale="85000" lnSpcReduction="20000"/>
          </a:bodyPr>
          <a:lstStyle/>
          <a:p>
            <a:pPr algn="just" fontAlgn="base">
              <a:lnSpc>
                <a:spcPct val="115000"/>
              </a:lnSpc>
            </a:pPr>
            <a:r>
              <a:rPr lang="ar-SA" b="1" spc="25" dirty="0">
                <a:solidFill>
                  <a:srgbClr val="333333"/>
                </a:solidFill>
                <a:ea typeface="Times New Roman"/>
                <a:cs typeface="Traditional Arabic"/>
              </a:rPr>
              <a:t>د ـ الأطروحة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يتفق الأساتذة ورجال العلم على أن الأطروحة هي بحث علمي أعلى درجة من الرسالة وهي للحصول على درجة الدكتوراه</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ولهذا فهي بحث أصيل يقوم فيه الباحث باختيار موضوعه وتحديد اشكاليته ووضع فرضياته وتحديد أدواته واختيار مناهجه وذلك من أجل إضافة لبنة جديدة لبنيان العلم والمعرفة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وتختلف أطروحة الدكتوراه عن الماجستير في أن الجديد الذي تضيفه للمعرفة والعلم يجب أن يكون أوضح وأقوى وأعمق وأدق وأن تكون على مستوى أعلى</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يمتد الزمن بالباحث لأكثر من سنة أو سنتين</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ـ ربما عدة أعوام ـ</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وتعتمد رسالة الدكتوراه على مراجع أوسع وتحتاج إلى براعة في التحليل وتنظيم المادة العلمية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ويجب أن تعطي فكرة عن أن مقدمها يستطيع الاستقلال بعدها بالبحث دون أن يحتاج إلى من يشرف عليه ويوجهه</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0086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fontScale="77500" lnSpcReduction="20000"/>
          </a:bodyPr>
          <a:lstStyle/>
          <a:p>
            <a:pPr algn="just" fontAlgn="base">
              <a:lnSpc>
                <a:spcPct val="115000"/>
              </a:lnSpc>
            </a:pPr>
            <a:r>
              <a:rPr lang="ar-SA" b="1" spc="25" dirty="0">
                <a:solidFill>
                  <a:srgbClr val="333333"/>
                </a:solidFill>
                <a:ea typeface="Times New Roman"/>
                <a:cs typeface="Traditional Arabic"/>
              </a:rPr>
              <a:t>ثانيا: حسب أسلوب التفكير</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1 </a:t>
            </a:r>
            <a:r>
              <a:rPr lang="ar-SA" spc="25" dirty="0">
                <a:solidFill>
                  <a:srgbClr val="333333"/>
                </a:solidFill>
                <a:ea typeface="Times New Roman"/>
                <a:cs typeface="Traditional Arabic"/>
              </a:rPr>
              <a:t>ـ التفكير الاستقرائي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يقوم البحث الاستقرائي بعملية ملاحظة الجزئيات والحقائق والمعلومات الفردية التي تساعد في تكوين إطار لنظرية يمكن تعميمها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أخذ</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سقراط</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بهذا الأسلوب وتعرف على نوعين منه</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الاستقراء التام والاستقراء الحدسي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لكن عملية الاستقراء أخذت معنى أكثر دقة وتحديدا عند</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هيوم</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الذي لخصها بأنها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قضايا جزئية تؤدي إلى وقائع أو ظواهر وتعتبر مقدمة إلى قضية عامة ويمكن اعتبارها نتيجة تشير إلى ما سوف يحدث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ولعل من أشهر أمثلة الاستقراء حادثة سقوط التفاحة وما استنتجه العالم نيوتن من النتائج والحقائق</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ويتفق الباحثون على أن البحث الاستقرائي عادة ما ينتهي بمجموعة من الفروض التي تستطيع تفسير تلك الملاحظات والتجارب ثم تحقيق هذه الفروض بعد اختبارها.</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فالبحوث الاستقرائية تساهم في التوصل إلى الإجابات عن الأسئلة التقليدية المعروفة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ماذا, كيف, من, أين, أي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625473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6632"/>
            <a:ext cx="8229600" cy="6009531"/>
          </a:xfrm>
        </p:spPr>
        <p:txBody>
          <a:bodyPr>
            <a:normAutofit fontScale="62500" lnSpcReduction="20000"/>
          </a:bodyPr>
          <a:lstStyle/>
          <a:p>
            <a:pPr algn="just" fontAlgn="base">
              <a:lnSpc>
                <a:spcPct val="115000"/>
              </a:lnSpc>
            </a:pPr>
            <a:r>
              <a:rPr lang="fr-FR" b="1" spc="25" dirty="0">
                <a:solidFill>
                  <a:srgbClr val="333333"/>
                </a:solidFill>
                <a:latin typeface="Traditional Arabic"/>
                <a:ea typeface="Times New Roman"/>
                <a:cs typeface="Arial"/>
              </a:rPr>
              <a:t>2 </a:t>
            </a:r>
            <a:r>
              <a:rPr lang="ar-SA" b="1" spc="25" dirty="0">
                <a:solidFill>
                  <a:srgbClr val="333333"/>
                </a:solidFill>
                <a:ea typeface="Times New Roman"/>
                <a:cs typeface="Traditional Arabic"/>
              </a:rPr>
              <a:t>ـ التفكير الاستنباطي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ويطلق عليه أيضا</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طريق القياس</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وهو يسير في اتجاه معاكس للتفكير الاستقرائي الذي يتبعه التجريبيون</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وهذا يعني أنه مكمل للأسلوب الاستقرائي وليس مناقضا له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وهذا الأسلوب ينقل العالم الباحث بصورة منطقية من المبادئ والنتائج التي تقوم على البديهيات والمسلمات العلمية إلى الجزئيات وإلى استنتاجات فردية معينة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فالأسلوب الاستقرائي يهدف إلى التحقق من الفروض وإثباتها عن طريق الاختبار</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أما الأسلوب الاستنباطي فهو الذي ينشأ من وجود استفسار علمي ثم يعمل الباحث على جمع البيانات والمعلومات وتحليلها لإثبات صحة الاستفسار أو رفضه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وقد اعتمد</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الدكتور أحمد بدر</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على العديد من العلماء في قوله أن الاستقراء يبدأ بالجزئيات ليتوصل إلى القوانين والمسلمات العلمية في حين أن الاستنباط أو القياس يبدأ بالقوانين ليستنبط منها الحقائق</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وبهذا يكون الاستقراء من نصيب  المتخصصين الذين يهتمون بالتعليلات العلمية القريبة بينما يكون الاستنباط من نصيب الفلاسفة الذين يهتمون بالتعليلات الفلسفية البعيدة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فعالم البيولوجيا مثلا يهتم بتركيب الأعضاء ووظائفها بينما ينظر الفيلسوف إلى كلية العلم ويحاول تفسير الحياة نفسها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ويمكن القول أن هناك علاقة تبادلية بين الاستقراء والاستنباط فالاستقراء عادة ما يتقدم القياس أو الاستنباط.</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وبذلك فإن القياس يبدأ من حيث ينتهي الاستقراء وبينما يحتاج الاستقراء إلى القياس عندما يطبق على الجزئيات للتأكد من الفروض</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فإن القياس يحتاج إلى الاستقراء من أجل التوصل إلى القواعد والقوانين </a:t>
            </a:r>
            <a:r>
              <a:rPr lang="ar-SA" spc="25" dirty="0" smtClean="0">
                <a:solidFill>
                  <a:srgbClr val="333333"/>
                </a:solidFill>
                <a:ea typeface="Times New Roman"/>
                <a:cs typeface="Traditional Arabic"/>
              </a:rPr>
              <a:t>الكلية</a:t>
            </a:r>
            <a:r>
              <a:rPr lang="ar-DZ" spc="25" dirty="0" smtClean="0">
                <a:solidFill>
                  <a:srgbClr val="333333"/>
                </a:solidFill>
                <a:ea typeface="Times New Roman"/>
                <a:cs typeface="Traditional Arabic"/>
              </a:rPr>
              <a:t>.</a:t>
            </a:r>
            <a:endParaRPr lang="en-US" sz="1800" dirty="0">
              <a:ea typeface="Calibri"/>
              <a:cs typeface="Arial"/>
            </a:endParaRPr>
          </a:p>
          <a:p>
            <a:pPr marL="0" indent="0">
              <a:buNone/>
            </a:pPr>
            <a:endParaRPr lang="ar-DZ" dirty="0"/>
          </a:p>
        </p:txBody>
      </p:sp>
    </p:spTree>
    <p:extLst>
      <p:ext uri="{BB962C8B-B14F-4D97-AF65-F5344CB8AC3E}">
        <p14:creationId xmlns:p14="http://schemas.microsoft.com/office/powerpoint/2010/main" xmlns="" val="3757700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192688"/>
          </a:xfrm>
        </p:spPr>
        <p:txBody>
          <a:bodyPr>
            <a:normAutofit fontScale="92500"/>
          </a:bodyPr>
          <a:lstStyle/>
          <a:p>
            <a:pPr lvl="0" algn="just" fontAlgn="base">
              <a:lnSpc>
                <a:spcPct val="115000"/>
              </a:lnSpc>
            </a:pPr>
            <a:r>
              <a:rPr lang="ar-SA" sz="3000" b="1" spc="25" dirty="0">
                <a:solidFill>
                  <a:srgbClr val="333333"/>
                </a:solidFill>
                <a:ea typeface="Times New Roman"/>
                <a:cs typeface="Traditional Arabic"/>
              </a:rPr>
              <a:t>ثالثا: حسب النشاط</a:t>
            </a:r>
            <a:r>
              <a:rPr lang="fr-FR" sz="3000" b="1" spc="25" dirty="0">
                <a:solidFill>
                  <a:srgbClr val="333333"/>
                </a:solidFill>
                <a:latin typeface="Traditional Arabic"/>
                <a:ea typeface="Times New Roman"/>
                <a:cs typeface="Arial"/>
              </a:rPr>
              <a:t>:</a:t>
            </a:r>
            <a:endParaRPr lang="en-US" sz="1700" b="1" dirty="0">
              <a:solidFill>
                <a:prstClr val="black"/>
              </a:solidFill>
              <a:ea typeface="Calibri"/>
              <a:cs typeface="Arial"/>
            </a:endParaRPr>
          </a:p>
          <a:p>
            <a:pPr lvl="0" algn="just" fontAlgn="base">
              <a:lnSpc>
                <a:spcPct val="115000"/>
              </a:lnSpc>
            </a:pPr>
            <a:r>
              <a:rPr lang="ar-SA" sz="3000" spc="25" dirty="0">
                <a:solidFill>
                  <a:srgbClr val="333333"/>
                </a:solidFill>
                <a:ea typeface="Times New Roman"/>
                <a:cs typeface="Traditional Arabic"/>
              </a:rPr>
              <a:t>أ ـ  </a:t>
            </a:r>
            <a:r>
              <a:rPr lang="ar-SA" sz="3000" b="1" spc="25" dirty="0" err="1">
                <a:solidFill>
                  <a:srgbClr val="333333"/>
                </a:solidFill>
                <a:ea typeface="Times New Roman"/>
                <a:cs typeface="Traditional Arabic"/>
              </a:rPr>
              <a:t>التنقيبي</a:t>
            </a:r>
            <a:r>
              <a:rPr lang="ar-SA" sz="3000" b="1" spc="25" dirty="0">
                <a:solidFill>
                  <a:srgbClr val="333333"/>
                </a:solidFill>
                <a:ea typeface="Times New Roman"/>
                <a:cs typeface="Traditional Arabic"/>
              </a:rPr>
              <a:t> </a:t>
            </a:r>
            <a:r>
              <a:rPr lang="ar-SA" sz="3000" b="1" spc="25" dirty="0" err="1">
                <a:solidFill>
                  <a:srgbClr val="333333"/>
                </a:solidFill>
                <a:ea typeface="Times New Roman"/>
                <a:cs typeface="Traditional Arabic"/>
              </a:rPr>
              <a:t>الاكتشافي</a:t>
            </a:r>
            <a:r>
              <a:rPr lang="fr-FR" sz="3000" b="1" spc="25" dirty="0">
                <a:solidFill>
                  <a:srgbClr val="333333"/>
                </a:solidFill>
                <a:latin typeface="Traditional Arabic"/>
                <a:ea typeface="Times New Roman"/>
                <a:cs typeface="Arial"/>
              </a:rPr>
              <a:t>:</a:t>
            </a:r>
            <a:endParaRPr lang="en-US" sz="1700" b="1" dirty="0">
              <a:solidFill>
                <a:prstClr val="black"/>
              </a:solidFill>
              <a:ea typeface="Calibri"/>
              <a:cs typeface="Arial"/>
            </a:endParaRPr>
          </a:p>
          <a:p>
            <a:pPr lvl="0" algn="just" fontAlgn="base">
              <a:lnSpc>
                <a:spcPct val="115000"/>
              </a:lnSpc>
            </a:pPr>
            <a:r>
              <a:rPr lang="ar-SA" sz="3000" spc="25" dirty="0">
                <a:solidFill>
                  <a:srgbClr val="333333"/>
                </a:solidFill>
                <a:ea typeface="Times New Roman"/>
                <a:cs typeface="Traditional Arabic"/>
              </a:rPr>
              <a:t>ويتركز المجهود والنشاط العقلي فيه على اكتشاف حقيقة جزئية معينة ومحددة بواسطة إجراء عمليات الاختبارات والتجارب العلمية والبحوث </a:t>
            </a:r>
            <a:r>
              <a:rPr lang="ar-SA" sz="3000" spc="25" dirty="0" err="1">
                <a:solidFill>
                  <a:srgbClr val="333333"/>
                </a:solidFill>
                <a:ea typeface="Times New Roman"/>
                <a:cs typeface="Traditional Arabic"/>
              </a:rPr>
              <a:t>التنقيبية</a:t>
            </a:r>
            <a:r>
              <a:rPr lang="ar-SA" sz="3000" spc="25" dirty="0">
                <a:solidFill>
                  <a:srgbClr val="333333"/>
                </a:solidFill>
                <a:ea typeface="Times New Roman"/>
                <a:cs typeface="Traditional Arabic"/>
              </a:rPr>
              <a:t> من أجل ذلك.</a:t>
            </a:r>
            <a:endParaRPr lang="en-US" sz="1700" dirty="0">
              <a:solidFill>
                <a:prstClr val="black"/>
              </a:solidFill>
              <a:ea typeface="Calibri"/>
              <a:cs typeface="Arial"/>
            </a:endParaRPr>
          </a:p>
          <a:p>
            <a:pPr lvl="0" algn="just" fontAlgn="base">
              <a:lnSpc>
                <a:spcPct val="115000"/>
              </a:lnSpc>
            </a:pPr>
            <a:r>
              <a:rPr lang="ar-SA" sz="3000" spc="25" dirty="0">
                <a:solidFill>
                  <a:srgbClr val="333333"/>
                </a:solidFill>
                <a:ea typeface="Times New Roman"/>
                <a:cs typeface="Traditional Arabic"/>
              </a:rPr>
              <a:t>ولا يقصد به تعميم النتائج أو استخدامها لحل مشكلة معينة إنما جمع الحقائق فقط دون إطلاق أحكام قيمية عليها</a:t>
            </a:r>
            <a:r>
              <a:rPr lang="fr-FR" sz="3000" spc="25" dirty="0">
                <a:solidFill>
                  <a:srgbClr val="333333"/>
                </a:solidFill>
                <a:latin typeface="Traditional Arabic"/>
                <a:ea typeface="Times New Roman"/>
                <a:cs typeface="Arial"/>
              </a:rPr>
              <a:t>.</a:t>
            </a:r>
            <a:endParaRPr lang="en-US" sz="1700" dirty="0">
              <a:solidFill>
                <a:prstClr val="black"/>
              </a:solidFill>
              <a:ea typeface="Calibri"/>
              <a:cs typeface="Arial"/>
            </a:endParaRPr>
          </a:p>
          <a:p>
            <a:pPr lvl="0" algn="just" fontAlgn="base">
              <a:lnSpc>
                <a:spcPct val="115000"/>
              </a:lnSpc>
            </a:pPr>
            <a:r>
              <a:rPr lang="ar-SA" sz="3000" spc="25" dirty="0">
                <a:solidFill>
                  <a:srgbClr val="333333"/>
                </a:solidFill>
                <a:ea typeface="Times New Roman"/>
                <a:cs typeface="Traditional Arabic"/>
              </a:rPr>
              <a:t>ومن أمثلة البحوث </a:t>
            </a:r>
            <a:r>
              <a:rPr lang="ar-SA" sz="3000" spc="25" dirty="0" err="1">
                <a:solidFill>
                  <a:srgbClr val="333333"/>
                </a:solidFill>
                <a:ea typeface="Times New Roman"/>
                <a:cs typeface="Traditional Arabic"/>
              </a:rPr>
              <a:t>التنقيبية</a:t>
            </a:r>
            <a:r>
              <a:rPr lang="ar-SA" sz="3000" spc="25" dirty="0">
                <a:solidFill>
                  <a:srgbClr val="333333"/>
                </a:solidFill>
                <a:ea typeface="Times New Roman"/>
                <a:cs typeface="Traditional Arabic"/>
              </a:rPr>
              <a:t> البحوث التي يقوم بها العالم الطبيب في معمله لاختبار دواء جديد ومدى </a:t>
            </a:r>
            <a:r>
              <a:rPr lang="ar-SA" sz="3000" spc="25" dirty="0" err="1">
                <a:solidFill>
                  <a:srgbClr val="333333"/>
                </a:solidFill>
                <a:ea typeface="Times New Roman"/>
                <a:cs typeface="Traditional Arabic"/>
              </a:rPr>
              <a:t>نجاعته</a:t>
            </a:r>
            <a:r>
              <a:rPr lang="ar-SA" sz="3000" spc="25" dirty="0">
                <a:solidFill>
                  <a:srgbClr val="333333"/>
                </a:solidFill>
                <a:ea typeface="Times New Roman"/>
                <a:cs typeface="Traditional Arabic"/>
              </a:rPr>
              <a:t> والبحوث عن السيرة الذاتية لشخصية إنسانية معينة</a:t>
            </a:r>
            <a:endParaRPr lang="en-US" sz="1700" dirty="0">
              <a:solidFill>
                <a:prstClr val="black"/>
              </a:solidFill>
              <a:ea typeface="Calibri"/>
              <a:cs typeface="Arial"/>
            </a:endParaRPr>
          </a:p>
          <a:p>
            <a:pPr lvl="0" algn="just" fontAlgn="base">
              <a:lnSpc>
                <a:spcPct val="115000"/>
              </a:lnSpc>
            </a:pPr>
            <a:r>
              <a:rPr lang="ar-SA" sz="3000" spc="25" dirty="0">
                <a:solidFill>
                  <a:srgbClr val="333333"/>
                </a:solidFill>
                <a:ea typeface="Times New Roman"/>
                <a:cs typeface="Traditional Arabic"/>
              </a:rPr>
              <a:t>والبحث الذي يقوم به الطالب في اكتشاف مجموعة المصادر والمراجع المتعلقة بموضوع أو فكرة معينة</a:t>
            </a:r>
            <a:r>
              <a:rPr lang="fr-FR" sz="3000" spc="25" dirty="0">
                <a:solidFill>
                  <a:srgbClr val="333333"/>
                </a:solidFill>
                <a:latin typeface="Traditional Arabic"/>
                <a:ea typeface="Times New Roman"/>
                <a:cs typeface="Arial"/>
              </a:rPr>
              <a:t>.</a:t>
            </a:r>
            <a:endParaRPr lang="en-US" sz="1700" dirty="0">
              <a:solidFill>
                <a:prstClr val="black"/>
              </a:solidFill>
              <a:ea typeface="Calibri"/>
              <a:cs typeface="Arial"/>
            </a:endParaRPr>
          </a:p>
          <a:p>
            <a:pPr marL="0" indent="0">
              <a:buNone/>
            </a:pPr>
            <a:endParaRPr lang="ar-DZ" dirty="0"/>
          </a:p>
        </p:txBody>
      </p:sp>
    </p:spTree>
    <p:extLst>
      <p:ext uri="{BB962C8B-B14F-4D97-AF65-F5344CB8AC3E}">
        <p14:creationId xmlns:p14="http://schemas.microsoft.com/office/powerpoint/2010/main" xmlns="" val="1284840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fontScale="85000" lnSpcReduction="20000"/>
          </a:bodyPr>
          <a:lstStyle/>
          <a:p>
            <a:pPr algn="just" fontAlgn="base">
              <a:lnSpc>
                <a:spcPct val="115000"/>
              </a:lnSpc>
            </a:pPr>
            <a:r>
              <a:rPr lang="ar-SA" b="1" spc="25" dirty="0">
                <a:solidFill>
                  <a:srgbClr val="333333"/>
                </a:solidFill>
                <a:ea typeface="Times New Roman"/>
                <a:cs typeface="Traditional Arabic"/>
              </a:rPr>
              <a:t>ب ـ البحث التفسيري النقدي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وهو نوع من البحوث العلمية التي تعتمد على الإسناد والتبرير والتدليل المنطقي والعقلي من أجل الوصول إلى حل المشكل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ويتعلق هذا النوع من البحوث غالبا ببحث وتفسير الأفكار لا الحقائق والظواهر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ويعتبر البحث التفسيري النقدي ذو قيمة علمية هامة للوصول إلى نتائج عند معالجة المشاكل التي تحتوي على قدر ضئيل من المعلومات والحقائق.</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a:t>
            </a:r>
            <a:r>
              <a:rPr lang="ar-SA" b="1" spc="25" dirty="0">
                <a:solidFill>
                  <a:srgbClr val="333333"/>
                </a:solidFill>
                <a:ea typeface="Times New Roman"/>
                <a:cs typeface="Traditional Arabic"/>
              </a:rPr>
              <a:t>ويشترط فيه الشروط التالية</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 تعتمد المناقشة التفسيرية وتتركز حول الأفكار والمبادئ المعروفة والمسلم بها أو على الأقل أن تتلاءم الدراسة والبحث وتتفق مع مجموعة الأفكار والنظريات المتعلقة بموضوع البحث</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يؤدي البحث التفسيري إلى بعض النتائج والحلول أو أن يؤدي إلى الرأي الراجح في حل المشكلة المطروحة للدراسة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تكون الحجج والمبررات والأسانيد ومناقشتها أثناء الدراسة التفسيرية والنقدية واضحة ومعقولة ومنطقية ومضبوطة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684131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80"/>
          </a:xfrm>
        </p:spPr>
        <p:txBody>
          <a:bodyPr/>
          <a:lstStyle/>
          <a:p>
            <a:pPr algn="just" fontAlgn="base">
              <a:lnSpc>
                <a:spcPct val="115000"/>
              </a:lnSpc>
            </a:pPr>
            <a:r>
              <a:rPr lang="ar-SA" b="1" spc="25" dirty="0">
                <a:solidFill>
                  <a:srgbClr val="333333"/>
                </a:solidFill>
                <a:ea typeface="Times New Roman"/>
                <a:cs typeface="Traditional Arabic"/>
              </a:rPr>
              <a:t>ج ـ البحث الكامل</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وهو البحث الذي يستهدف إلى حل مشكلة والتعميم منها ويستخدم هذا النوع من البحوث كلا من النوعين السابقين</a:t>
            </a:r>
            <a:r>
              <a:rPr lang="fr-FR" spc="25" dirty="0">
                <a:solidFill>
                  <a:srgbClr val="333333"/>
                </a:solidFill>
                <a:latin typeface="Traditional Arabic"/>
                <a:ea typeface="Times New Roman"/>
                <a:cs typeface="Arial"/>
              </a:rPr>
              <a:t> ( </a:t>
            </a:r>
            <a:r>
              <a:rPr lang="ar-SA" spc="25" dirty="0" err="1">
                <a:solidFill>
                  <a:srgbClr val="333333"/>
                </a:solidFill>
                <a:ea typeface="Times New Roman"/>
                <a:cs typeface="Traditional Arabic"/>
              </a:rPr>
              <a:t>التنقيبي</a:t>
            </a:r>
            <a:r>
              <a:rPr lang="ar-SA" spc="25" dirty="0">
                <a:solidFill>
                  <a:srgbClr val="333333"/>
                </a:solidFill>
                <a:ea typeface="Times New Roman"/>
                <a:cs typeface="Traditional Arabic"/>
              </a:rPr>
              <a:t> والتفسيري</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أي جمع الحقائق والتدليل عليها إلا أن يذهب إلى أبعد من كليهما حيث يضع الافتراضات </a:t>
            </a:r>
            <a:r>
              <a:rPr lang="ar-SA" spc="25" dirty="0" smtClean="0">
                <a:solidFill>
                  <a:srgbClr val="333333"/>
                </a:solidFill>
                <a:ea typeface="Times New Roman"/>
                <a:cs typeface="Traditional Arabic"/>
              </a:rPr>
              <a:t>المناسبة</a:t>
            </a:r>
            <a:r>
              <a:rPr lang="ar-DZ" spc="25" dirty="0" smtClean="0">
                <a:solidFill>
                  <a:srgbClr val="333333"/>
                </a:solidFill>
                <a:ea typeface="Times New Roman"/>
                <a:cs typeface="Traditional Arabic"/>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ثم يقوم الباحث بجمع الحقائق والأدلة وتحليلها من أجل قبول الافتراضات أو </a:t>
            </a:r>
            <a:r>
              <a:rPr lang="ar-SA" spc="25" dirty="0" smtClean="0">
                <a:solidFill>
                  <a:srgbClr val="333333"/>
                </a:solidFill>
                <a:ea typeface="Times New Roman"/>
                <a:cs typeface="Traditional Arabic"/>
              </a:rPr>
              <a:t>رفضها</a:t>
            </a:r>
            <a:r>
              <a:rPr lang="ar-DZ" spc="25" dirty="0" smtClean="0">
                <a:solidFill>
                  <a:srgbClr val="333333"/>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وبالتالي يتوصل إلى نتائج منطقية تقوم لحل المشكلة على التدليل </a:t>
            </a:r>
            <a:r>
              <a:rPr lang="ar-SA" spc="25" dirty="0" err="1">
                <a:solidFill>
                  <a:srgbClr val="333333"/>
                </a:solidFill>
                <a:ea typeface="Times New Roman"/>
                <a:cs typeface="Traditional Arabic"/>
              </a:rPr>
              <a:t>الحقائقي</a:t>
            </a:r>
            <a:r>
              <a:rPr lang="ar-SA" spc="25" dirty="0">
                <a:solidFill>
                  <a:srgbClr val="333333"/>
                </a:solidFill>
                <a:ea typeface="Times New Roman"/>
                <a:cs typeface="Traditional Arabic"/>
              </a:rPr>
              <a:t> والتي تمكنه من وضع التعميمات التي تستخدم في الحالات المماثلة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501256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764704"/>
            <a:ext cx="8229600" cy="4525963"/>
          </a:xfrm>
        </p:spPr>
        <p:txBody>
          <a:bodyPr>
            <a:normAutofit fontScale="92500" lnSpcReduction="20000"/>
          </a:bodyPr>
          <a:lstStyle/>
          <a:p>
            <a:pPr algn="just" fontAlgn="base">
              <a:lnSpc>
                <a:spcPct val="115000"/>
              </a:lnSpc>
            </a:pPr>
            <a:r>
              <a:rPr lang="ar-SA" spc="25" dirty="0" smtClean="0">
                <a:solidFill>
                  <a:srgbClr val="333333"/>
                </a:solidFill>
                <a:ea typeface="Times New Roman"/>
                <a:cs typeface="Traditional Arabic"/>
              </a:rPr>
              <a:t>وإذا رجعنا إلى تعريفه في اللغة والاصطلاح نجد أن كلمة</a:t>
            </a:r>
            <a:r>
              <a:rPr lang="fr-FR" spc="25" dirty="0" smtClean="0">
                <a:solidFill>
                  <a:srgbClr val="333333"/>
                </a:solidFill>
                <a:latin typeface="Traditional Arabic"/>
                <a:ea typeface="Times New Roman"/>
                <a:cs typeface="Arial"/>
              </a:rPr>
              <a:t> </a:t>
            </a:r>
            <a:r>
              <a:rPr lang="fr-FR" b="1" spc="25" dirty="0" smtClean="0">
                <a:solidFill>
                  <a:srgbClr val="333333"/>
                </a:solidFill>
                <a:latin typeface="Traditional Arabic"/>
                <a:ea typeface="Times New Roman"/>
                <a:cs typeface="Arial"/>
              </a:rPr>
              <a:t>” </a:t>
            </a:r>
            <a:r>
              <a:rPr lang="ar-SA" b="1" spc="25" dirty="0" smtClean="0">
                <a:solidFill>
                  <a:srgbClr val="333333"/>
                </a:solidFill>
                <a:ea typeface="Times New Roman"/>
                <a:cs typeface="Traditional Arabic"/>
              </a:rPr>
              <a:t>علم</a:t>
            </a:r>
            <a:r>
              <a:rPr lang="fr-FR" b="1" spc="25" dirty="0" smtClean="0">
                <a:solidFill>
                  <a:srgbClr val="333333"/>
                </a:solidFill>
                <a:latin typeface="Traditional Arabic"/>
                <a:ea typeface="Times New Roman"/>
                <a:cs typeface="Arial"/>
              </a:rPr>
              <a:t> “</a:t>
            </a:r>
            <a:endParaRPr lang="en-US" sz="2000" dirty="0" smtClean="0">
              <a:ea typeface="Calibri"/>
              <a:cs typeface="Arial"/>
            </a:endParaRPr>
          </a:p>
          <a:p>
            <a:pPr algn="just" fontAlgn="base">
              <a:lnSpc>
                <a:spcPct val="115000"/>
              </a:lnSpc>
            </a:pPr>
            <a:r>
              <a:rPr lang="ar-SA" b="1" spc="25" dirty="0" smtClean="0">
                <a:solidFill>
                  <a:srgbClr val="333333"/>
                </a:solidFill>
                <a:ea typeface="Times New Roman"/>
                <a:cs typeface="Traditional Arabic"/>
              </a:rPr>
              <a:t>في اللغة</a:t>
            </a:r>
            <a:r>
              <a:rPr lang="fr-FR" spc="25" dirty="0" smtClean="0">
                <a:solidFill>
                  <a:srgbClr val="333333"/>
                </a:solidFill>
                <a:latin typeface="Traditional Arabic"/>
                <a:ea typeface="Times New Roman"/>
                <a:cs typeface="Arial"/>
              </a:rPr>
              <a:t> </a:t>
            </a:r>
            <a:r>
              <a:rPr lang="ar-SA" spc="25" dirty="0" smtClean="0">
                <a:solidFill>
                  <a:srgbClr val="333333"/>
                </a:solidFill>
                <a:ea typeface="Times New Roman"/>
                <a:cs typeface="Traditional Arabic"/>
              </a:rPr>
              <a:t>تعني إدراك الشيء على ما هو عليه أي على حقيقته وهو اليقين والمعرفة</a:t>
            </a:r>
            <a:r>
              <a:rPr lang="fr-FR" spc="25" dirty="0" smtClean="0">
                <a:solidFill>
                  <a:srgbClr val="333333"/>
                </a:solidFill>
                <a:latin typeface="Traditional Arabic"/>
                <a:ea typeface="Times New Roman"/>
                <a:cs typeface="Arial"/>
              </a:rPr>
              <a:t>.</a:t>
            </a:r>
            <a:endParaRPr lang="en-US" sz="2000" dirty="0" smtClean="0">
              <a:ea typeface="Calibri"/>
              <a:cs typeface="Arial"/>
            </a:endParaRPr>
          </a:p>
          <a:p>
            <a:pPr algn="just" fontAlgn="base">
              <a:lnSpc>
                <a:spcPct val="115000"/>
              </a:lnSpc>
            </a:pPr>
            <a:r>
              <a:rPr lang="ar-SA" spc="25" dirty="0" smtClean="0">
                <a:solidFill>
                  <a:srgbClr val="333333"/>
                </a:solidFill>
                <a:ea typeface="Times New Roman"/>
                <a:cs typeface="Traditional Arabic"/>
              </a:rPr>
              <a:t>والعلم ضد الجهل لأنه إدراك كامل</a:t>
            </a:r>
            <a:r>
              <a:rPr lang="fr-FR" spc="25" dirty="0" smtClean="0">
                <a:solidFill>
                  <a:srgbClr val="333333"/>
                </a:solidFill>
                <a:latin typeface="Traditional Arabic"/>
                <a:ea typeface="Times New Roman"/>
                <a:cs typeface="Arial"/>
              </a:rPr>
              <a:t>.</a:t>
            </a:r>
            <a:endParaRPr lang="en-US" sz="2000" dirty="0" smtClean="0">
              <a:ea typeface="Calibri"/>
              <a:cs typeface="Arial"/>
            </a:endParaRPr>
          </a:p>
          <a:p>
            <a:pPr algn="just" fontAlgn="base">
              <a:lnSpc>
                <a:spcPct val="115000"/>
              </a:lnSpc>
            </a:pPr>
            <a:r>
              <a:rPr lang="ar-SA" b="1" spc="25" dirty="0" smtClean="0">
                <a:solidFill>
                  <a:srgbClr val="333333"/>
                </a:solidFill>
                <a:ea typeface="Times New Roman"/>
                <a:cs typeface="Traditional Arabic"/>
              </a:rPr>
              <a:t>وأمَّا في الاصطلاح فهو</a:t>
            </a:r>
            <a:r>
              <a:rPr lang="fr-FR" spc="25" dirty="0" smtClean="0">
                <a:solidFill>
                  <a:srgbClr val="333333"/>
                </a:solidFill>
                <a:latin typeface="Traditional Arabic"/>
                <a:ea typeface="Times New Roman"/>
                <a:cs typeface="Arial"/>
              </a:rPr>
              <a:t>: </a:t>
            </a:r>
            <a:r>
              <a:rPr lang="fr-FR" b="1" spc="25" dirty="0" smtClean="0">
                <a:solidFill>
                  <a:srgbClr val="333333"/>
                </a:solidFill>
                <a:latin typeface="Traditional Arabic"/>
                <a:ea typeface="Times New Roman"/>
                <a:cs typeface="Arial"/>
              </a:rPr>
              <a:t>” </a:t>
            </a:r>
            <a:r>
              <a:rPr lang="ar-SA" b="1" spc="25" dirty="0" smtClean="0">
                <a:solidFill>
                  <a:srgbClr val="333333"/>
                </a:solidFill>
                <a:ea typeface="Times New Roman"/>
                <a:cs typeface="Traditional Arabic"/>
              </a:rPr>
              <a:t>جملة الحقائق والوقائع والنظريات ومناهج البحث التي تزخر بها المؤلفات العلمية</a:t>
            </a:r>
            <a:r>
              <a:rPr lang="fr-FR" b="1" spc="25" dirty="0" smtClean="0">
                <a:solidFill>
                  <a:srgbClr val="333333"/>
                </a:solidFill>
                <a:latin typeface="Traditional Arabic"/>
                <a:ea typeface="Times New Roman"/>
                <a:cs typeface="Arial"/>
              </a:rPr>
              <a:t>.”</a:t>
            </a:r>
            <a:endParaRPr lang="en-US" sz="2000" dirty="0" smtClean="0">
              <a:ea typeface="Calibri"/>
              <a:cs typeface="Arial"/>
            </a:endParaRPr>
          </a:p>
          <a:p>
            <a:pPr algn="just" fontAlgn="base">
              <a:lnSpc>
                <a:spcPct val="115000"/>
              </a:lnSpc>
            </a:pPr>
            <a:r>
              <a:rPr lang="ar-SA" spc="25" dirty="0" smtClean="0">
                <a:solidFill>
                  <a:srgbClr val="333333"/>
                </a:solidFill>
                <a:ea typeface="Times New Roman"/>
                <a:cs typeface="Traditional Arabic"/>
              </a:rPr>
              <a:t>أو هو كما جاء في قاموس وبستر</a:t>
            </a:r>
            <a:r>
              <a:rPr lang="fr-FR" spc="25" dirty="0" smtClean="0">
                <a:solidFill>
                  <a:srgbClr val="333333"/>
                </a:solidFill>
                <a:latin typeface="Traditional Arabic"/>
                <a:ea typeface="Times New Roman"/>
                <a:cs typeface="Arial"/>
              </a:rPr>
              <a:t> : </a:t>
            </a:r>
            <a:r>
              <a:rPr lang="fr-FR" b="1" spc="25" dirty="0" smtClean="0">
                <a:solidFill>
                  <a:srgbClr val="333333"/>
                </a:solidFill>
                <a:latin typeface="Traditional Arabic"/>
                <a:ea typeface="Times New Roman"/>
                <a:cs typeface="Arial"/>
              </a:rPr>
              <a:t>” </a:t>
            </a:r>
            <a:r>
              <a:rPr lang="ar-SA" b="1" spc="25" dirty="0" smtClean="0">
                <a:solidFill>
                  <a:srgbClr val="333333"/>
                </a:solidFill>
                <a:ea typeface="Times New Roman"/>
                <a:cs typeface="Traditional Arabic"/>
              </a:rPr>
              <a:t>المعرفة المنسقة التي تنشأ عن الملاحظة والدراسة والتجريب والتي تقوم بغرض تحديد طبيعة وأصول وأسس ما تتم دراسته</a:t>
            </a:r>
            <a:r>
              <a:rPr lang="fr-FR" b="1" spc="25" dirty="0" smtClean="0">
                <a:solidFill>
                  <a:srgbClr val="333333"/>
                </a:solidFill>
                <a:latin typeface="Traditional Arabic"/>
                <a:ea typeface="Times New Roman"/>
                <a:cs typeface="Arial"/>
              </a:rPr>
              <a:t>”</a:t>
            </a:r>
            <a:endParaRPr lang="en-US" sz="2000" dirty="0" smtClean="0">
              <a:ea typeface="Calibri"/>
              <a:cs typeface="Arial"/>
            </a:endParaRPr>
          </a:p>
          <a:p>
            <a:endParaRPr lang="ar-DZ" dirty="0"/>
          </a:p>
        </p:txBody>
      </p:sp>
    </p:spTree>
    <p:extLst>
      <p:ext uri="{BB962C8B-B14F-4D97-AF65-F5344CB8AC3E}">
        <p14:creationId xmlns:p14="http://schemas.microsoft.com/office/powerpoint/2010/main" xmlns="" val="63215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fontScale="85000" lnSpcReduction="20000"/>
          </a:bodyPr>
          <a:lstStyle/>
          <a:p>
            <a:pPr algn="just" fontAlgn="base">
              <a:lnSpc>
                <a:spcPct val="115000"/>
              </a:lnSpc>
            </a:pPr>
            <a:r>
              <a:rPr lang="ar-SA" b="1" spc="25" dirty="0">
                <a:solidFill>
                  <a:srgbClr val="333333"/>
                </a:solidFill>
                <a:ea typeface="Times New Roman"/>
                <a:cs typeface="Traditional Arabic"/>
              </a:rPr>
              <a:t>د ـ البحث العلمي الاستطلاعي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البحث الاستطلاعي أو الدراسة العلمية الكشفية </a:t>
            </a:r>
            <a:r>
              <a:rPr lang="ar-SA" spc="25" dirty="0" err="1">
                <a:solidFill>
                  <a:srgbClr val="333333"/>
                </a:solidFill>
                <a:ea typeface="Times New Roman"/>
                <a:cs typeface="Traditional Arabic"/>
              </a:rPr>
              <a:t>الصياغية</a:t>
            </a:r>
            <a:r>
              <a:rPr lang="ar-SA" spc="25" dirty="0">
                <a:solidFill>
                  <a:srgbClr val="333333"/>
                </a:solidFill>
                <a:ea typeface="Times New Roman"/>
                <a:cs typeface="Traditional Arabic"/>
              </a:rPr>
              <a:t> الاستطلاعية هو البحث الذي يستهدف التعرف على المشكلة فقط</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وتقوم الحاجة إلى هذا النوع من البحوث عندما تكون المشكلة محل البحث جديدة لم يسبق إليها أو عندما تكون المعلومات أو المعارف المتحصل عليها حول المشكلة قليلة وضعيفة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b="1" spc="25" dirty="0">
                <a:solidFill>
                  <a:srgbClr val="333333"/>
                </a:solidFill>
                <a:ea typeface="Times New Roman"/>
                <a:cs typeface="Traditional Arabic"/>
              </a:rPr>
              <a:t>هـ ـ البحث الوصفي والتشخيصي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وهو الذي يهدف إلى تحديد سمات وصفات وخصائص ومقومات ظاهرة معينة تحديدا كميا ونوعيا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b="1" spc="25" dirty="0">
                <a:solidFill>
                  <a:srgbClr val="333333"/>
                </a:solidFill>
                <a:ea typeface="Times New Roman"/>
                <a:cs typeface="Traditional Arabic"/>
              </a:rPr>
              <a:t>و ـ البحث التجريبي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يتحدد عن طريق التعرف على المنهج التجريبي الذي سنأتي إلى دراسته دراسة مفصلة ويكفي هنا القول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أن منهجية البحث العلمي التجريبي هو الذي يقوم على أساس الملاحظة والتجارب لإثبات صحة الفروض وذلك باستخدام قوانين علمية عامة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914769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normAutofit fontScale="85000" lnSpcReduction="20000"/>
          </a:bodyPr>
          <a:lstStyle/>
          <a:p>
            <a:pPr algn="just" fontAlgn="base">
              <a:lnSpc>
                <a:spcPct val="115000"/>
              </a:lnSpc>
            </a:pPr>
            <a:r>
              <a:rPr lang="ar-SA" b="1" spc="25" dirty="0">
                <a:solidFill>
                  <a:srgbClr val="222222"/>
                </a:solidFill>
                <a:ea typeface="Times New Roman"/>
                <a:cs typeface="Traditional Arabic"/>
              </a:rPr>
              <a:t>أدوات البحث العلمي: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وهي مجموعة الوسائل والطرق والأساليب المختلفة التي يعتمد عليها في الحصول على المعلومات والبيانات اللازمة لإنجاز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وإذا كانت أدوات البحث متعددة ومتنوعة فإن طبيعة الموضوع أو المشكلة هي التي تحدد حجم ونوعية وطبيعة أدوات البحث التي يجب أن يستخدمها الباحث في إنجاز وإتمام عمله</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كما أن براعة الباحث </a:t>
            </a:r>
            <a:r>
              <a:rPr lang="ar-SA" spc="25" dirty="0" err="1">
                <a:solidFill>
                  <a:srgbClr val="333333"/>
                </a:solidFill>
                <a:ea typeface="Times New Roman"/>
                <a:cs typeface="Traditional Arabic"/>
              </a:rPr>
              <a:t>وعبقريته</a:t>
            </a:r>
            <a:r>
              <a:rPr lang="ar-SA" spc="25" dirty="0">
                <a:solidFill>
                  <a:srgbClr val="333333"/>
                </a:solidFill>
                <a:ea typeface="Times New Roman"/>
                <a:cs typeface="Traditional Arabic"/>
              </a:rPr>
              <a:t> تلعب دورا هاما في تحديد كيفية استخدام أدوات و منهجية البحث العلمي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ومن أهم أدوات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1 </a:t>
            </a:r>
            <a:r>
              <a:rPr lang="ar-SA" b="1" spc="25" dirty="0">
                <a:solidFill>
                  <a:srgbClr val="333333"/>
                </a:solidFill>
                <a:ea typeface="Times New Roman"/>
                <a:cs typeface="Traditional Arabic"/>
              </a:rPr>
              <a:t>ـ العينة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وهي ذلك الجزء من المجتمع التي يجري اختيارها وفق قواعد وطرق علمية بحيث تمثل المجتمع تمثيلا صحيحا</a:t>
            </a:r>
            <a:endParaRPr lang="en-US" sz="18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2 </a:t>
            </a:r>
            <a:r>
              <a:rPr lang="ar-SA" b="1" spc="25" dirty="0">
                <a:solidFill>
                  <a:srgbClr val="333333"/>
                </a:solidFill>
                <a:ea typeface="Times New Roman"/>
                <a:cs typeface="Traditional Arabic"/>
              </a:rPr>
              <a:t>ـ الملاحظة باختلاف أنواعها</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الملاحظة هي إحدى الوسائل المهمة في جمع البيانات والمعلومات وهناك قول شائع بأن العلم يبدأ بالملاحظة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7109780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fontScale="85000" lnSpcReduction="10000"/>
          </a:bodyPr>
          <a:lstStyle/>
          <a:p>
            <a:pPr algn="just" fontAlgn="base">
              <a:lnSpc>
                <a:spcPct val="115000"/>
              </a:lnSpc>
            </a:pPr>
            <a:r>
              <a:rPr lang="ar-SA" spc="25" dirty="0">
                <a:solidFill>
                  <a:srgbClr val="333333"/>
                </a:solidFill>
                <a:ea typeface="Times New Roman"/>
                <a:cs typeface="Traditional Arabic"/>
              </a:rPr>
              <a:t>وتبرز أهمية هذه الوسيلة في الدراسات الاجتماعية </a:t>
            </a:r>
            <a:r>
              <a:rPr lang="ar-SA" spc="25" dirty="0" err="1">
                <a:solidFill>
                  <a:srgbClr val="333333"/>
                </a:solidFill>
                <a:ea typeface="Times New Roman"/>
                <a:cs typeface="Traditional Arabic"/>
              </a:rPr>
              <a:t>والانثربولوجية</a:t>
            </a:r>
            <a:r>
              <a:rPr lang="ar-SA" spc="25" dirty="0">
                <a:solidFill>
                  <a:srgbClr val="333333"/>
                </a:solidFill>
                <a:ea typeface="Times New Roman"/>
                <a:cs typeface="Traditional Arabic"/>
              </a:rPr>
              <a:t> والنفسية وجميع المشكلات التي تتعلق بالسلوك الإنساني ومواقف الحياة الواقعية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وتستخدم الملاحظة في جمع البيانات التي يصعب الحصول عليها عن طريق المقابلة أو الاستفتاء كما تستخدم في البحوث الاستكشافية والوصفية والتجريبية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ويمكن تقسيم الملاحظة في منهجية البحث العلمي إلى قسمين</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الملاحظة البسيطة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وهي الملاحظة غير الموجهة للظواهر الطبيعية حيث تحدث تلقائيا وبدون أن تخضع لأي نوع من الضبط العلمي ودون استخدام الباحث لأي نوع من أنواع أدوات القياس للتأكد من صحة الملاحظة ودقتها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الملاحظة المنظمة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وهي الملاحظة الموجهة والتي تخضع إلى أساليب الضبط العلمي فهي تقوم على أسس منظمة ومركزة </a:t>
            </a:r>
            <a:r>
              <a:rPr lang="ar-SA" spc="25" dirty="0" smtClean="0">
                <a:solidFill>
                  <a:srgbClr val="333333"/>
                </a:solidFill>
                <a:ea typeface="Times New Roman"/>
                <a:cs typeface="Traditional Arabic"/>
              </a:rPr>
              <a:t>بعناية</a:t>
            </a:r>
            <a:r>
              <a:rPr lang="ar-DZ" dirty="0" smtClean="0"/>
              <a:t>.</a:t>
            </a:r>
            <a:endParaRPr lang="en-US" sz="1800" dirty="0">
              <a:ea typeface="Calibri"/>
              <a:cs typeface="Arial"/>
            </a:endParaRPr>
          </a:p>
        </p:txBody>
      </p:sp>
    </p:spTree>
    <p:extLst>
      <p:ext uri="{BB962C8B-B14F-4D97-AF65-F5344CB8AC3E}">
        <p14:creationId xmlns:p14="http://schemas.microsoft.com/office/powerpoint/2010/main" xmlns="" val="769313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688632"/>
          </a:xfrm>
        </p:spPr>
        <p:txBody>
          <a:bodyPr>
            <a:normAutofit fontScale="70000" lnSpcReduction="20000"/>
          </a:bodyPr>
          <a:lstStyle/>
          <a:p>
            <a:pPr algn="just" fontAlgn="base">
              <a:lnSpc>
                <a:spcPct val="115000"/>
              </a:lnSpc>
            </a:pPr>
            <a:r>
              <a:rPr lang="ar-SA" b="1" spc="25" dirty="0">
                <a:solidFill>
                  <a:srgbClr val="333333"/>
                </a:solidFill>
                <a:ea typeface="Times New Roman"/>
                <a:cs typeface="Traditional Arabic"/>
              </a:rPr>
              <a:t>وقد أثبتت الملاحظة المنظمة فعاليتها في تسهيل عملية تحليل العديد من النشاطات الإنسانية وذلك باستخدام الصور الفوتوغرافية والخرائط</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الاستخبارات المختلفة</a:t>
            </a:r>
            <a:r>
              <a:rPr lang="fr-FR" b="1" spc="25" dirty="0">
                <a:solidFill>
                  <a:srgbClr val="333333"/>
                </a:solidFill>
                <a:latin typeface="Traditional Arabic"/>
                <a:ea typeface="Times New Roman"/>
                <a:cs typeface="Arial"/>
              </a:rPr>
              <a:t> : </a:t>
            </a:r>
            <a:r>
              <a:rPr lang="ar-SA" b="1" spc="25" dirty="0">
                <a:solidFill>
                  <a:srgbClr val="333333"/>
                </a:solidFill>
                <a:ea typeface="Times New Roman"/>
                <a:cs typeface="Traditional Arabic"/>
              </a:rPr>
              <a:t>عرف</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الاختبارات على أنها</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a:t>
            </a:r>
            <a:r>
              <a:rPr lang="ar-SA" b="1" spc="25" dirty="0">
                <a:solidFill>
                  <a:srgbClr val="333333"/>
                </a:solidFill>
                <a:ea typeface="Times New Roman"/>
                <a:cs typeface="Traditional Arabic"/>
              </a:rPr>
              <a:t>هي إحدى أدوات منهجية البحث العلمي التي تسمح للباحث بقياس التوجهات والسمات المتعلقة بفرد أو مجموعة من الأفراد محل الدراسة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وعرف البعض الآخر الاختبارات على أنها</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a:t>
            </a:r>
            <a:r>
              <a:rPr lang="ar-SA" b="1" spc="25" dirty="0">
                <a:solidFill>
                  <a:srgbClr val="333333"/>
                </a:solidFill>
                <a:ea typeface="Times New Roman"/>
                <a:cs typeface="Traditional Arabic"/>
              </a:rPr>
              <a:t>استخدام المثيرات من خلال صياغتها في صورة أسئلة أو صور؛ لتحفيز المفحوصين على الإدلاء بمعلومات كمية أو نوعية تفيد الباحث عند إجراء البحث العلمي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صنف خبراء منهجية البحث العلمي الاختبارات إلى أكثر من صنف، ومن أهمها ما يلي</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تصنيف الاختبارات وفقًا للغرض منها</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الاختبارات في البحث العلمي ، الاختبارات الدراسية ، الاختبارات النفسية ، اختبارات المهارات.</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تصنيف الاختبارات حسب طريقة العرض</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الاختبارات التحريرية أو النصية ، الاختبارات الشفوية.</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تصنيف الاختبارات وفقًا لطبيعة الإجراء المتبع</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الاختبارات الفردية ، الاختبارات الجماعية</a:t>
            </a:r>
            <a:endParaRPr lang="en-US" sz="1800" b="1" dirty="0">
              <a:ea typeface="Calibri"/>
              <a:cs typeface="Arial"/>
            </a:endParaRPr>
          </a:p>
          <a:p>
            <a:r>
              <a:rPr lang="ar-SA" b="1" spc="25" dirty="0">
                <a:solidFill>
                  <a:srgbClr val="333333"/>
                </a:solidFill>
                <a:ea typeface="Times New Roman"/>
                <a:cs typeface="Traditional Arabic"/>
              </a:rPr>
              <a:t>تصنيف الاختبارات وفقًا للمحتوي الذي تتضمنه</a:t>
            </a:r>
            <a:r>
              <a:rPr lang="fr-FR" b="1" spc="25" dirty="0">
                <a:solidFill>
                  <a:srgbClr val="333333"/>
                </a:solidFill>
                <a:latin typeface="Traditional Arabic"/>
                <a:ea typeface="Times New Roman"/>
              </a:rPr>
              <a:t>: </a:t>
            </a:r>
            <a:r>
              <a:rPr lang="ar-SA" b="1" spc="25" dirty="0">
                <a:solidFill>
                  <a:srgbClr val="333333"/>
                </a:solidFill>
                <a:ea typeface="Times New Roman"/>
                <a:cs typeface="Traditional Arabic"/>
              </a:rPr>
              <a:t>الاختبارات ذات الأسئلة المفتوحة ، الاختبارات ذات الأسئلة المحددة ، الاختبارات المصورة ، الاختبارات العددية.</a:t>
            </a:r>
            <a:endParaRPr lang="ar-DZ" b="1" dirty="0"/>
          </a:p>
        </p:txBody>
      </p:sp>
    </p:spTree>
    <p:extLst>
      <p:ext uri="{BB962C8B-B14F-4D97-AF65-F5344CB8AC3E}">
        <p14:creationId xmlns:p14="http://schemas.microsoft.com/office/powerpoint/2010/main" xmlns="" val="3229367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328592"/>
          </a:xfrm>
        </p:spPr>
        <p:txBody>
          <a:bodyPr>
            <a:normAutofit/>
          </a:bodyPr>
          <a:lstStyle/>
          <a:p>
            <a:pPr algn="just" fontAlgn="base">
              <a:lnSpc>
                <a:spcPct val="115000"/>
              </a:lnSpc>
            </a:pPr>
            <a:r>
              <a:rPr lang="fr-FR" b="1" spc="25" dirty="0">
                <a:solidFill>
                  <a:srgbClr val="333333"/>
                </a:solidFill>
                <a:latin typeface="Traditional Arabic"/>
                <a:ea typeface="Times New Roman"/>
                <a:cs typeface="Arial"/>
              </a:rPr>
              <a:t>4 </a:t>
            </a:r>
            <a:r>
              <a:rPr lang="ar-SA" b="1" spc="25" dirty="0">
                <a:solidFill>
                  <a:srgbClr val="333333"/>
                </a:solidFill>
                <a:ea typeface="Times New Roman"/>
                <a:cs typeface="Traditional Arabic"/>
              </a:rPr>
              <a:t>ـ المقابلة</a:t>
            </a:r>
            <a:r>
              <a:rPr lang="fr-FR" b="1" spc="25" dirty="0">
                <a:solidFill>
                  <a:srgbClr val="333333"/>
                </a:solidFill>
                <a:latin typeface="Traditional Arabic"/>
                <a:ea typeface="Times New Roman"/>
                <a:cs typeface="Arial"/>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وتعتبر من الوسائل الشائعة الاستعمال في البحوث الميدانية لأنها تحقق أكثر من غرض في نفس الباحث ؛ فبالإضافة إلى كونها الأسلوب الرئيس الذي يختاره الباحث إذا كان الأفراد </a:t>
            </a:r>
            <a:r>
              <a:rPr lang="ar-SA" spc="25" dirty="0" err="1">
                <a:solidFill>
                  <a:srgbClr val="333333"/>
                </a:solidFill>
                <a:ea typeface="Times New Roman"/>
                <a:cs typeface="Traditional Arabic"/>
              </a:rPr>
              <a:t>المبحوثين</a:t>
            </a:r>
            <a:r>
              <a:rPr lang="ar-SA" spc="25" dirty="0">
                <a:solidFill>
                  <a:srgbClr val="333333"/>
                </a:solidFill>
                <a:ea typeface="Times New Roman"/>
                <a:cs typeface="Traditional Arabic"/>
              </a:rPr>
              <a:t> ليس لديهم إلمام بالقراءة أو الكتابة أو أنهم يحتاجون إلى تفسير وتوضيح الأسئلة </a:t>
            </a:r>
            <a:r>
              <a:rPr lang="ar-DZ" spc="25" dirty="0">
                <a:solidFill>
                  <a:srgbClr val="333333"/>
                </a:solidFill>
                <a:ea typeface="Times New Roman"/>
                <a:cs typeface="Traditional Arabic"/>
              </a:rPr>
              <a:t>،</a:t>
            </a:r>
            <a:r>
              <a:rPr lang="ar-SA" spc="25" dirty="0">
                <a:solidFill>
                  <a:srgbClr val="333333"/>
                </a:solidFill>
                <a:ea typeface="Times New Roman"/>
                <a:cs typeface="Traditional Arabic"/>
              </a:rPr>
              <a:t>أو أن الباحث يحتاج لمعرفة ردود الفعل النفسية على وجوه أفراد الفئة </a:t>
            </a:r>
            <a:r>
              <a:rPr lang="ar-SA" spc="25" dirty="0" err="1">
                <a:solidFill>
                  <a:srgbClr val="333333"/>
                </a:solidFill>
                <a:ea typeface="Times New Roman"/>
                <a:cs typeface="Traditional Arabic"/>
              </a:rPr>
              <a:t>المبحوثة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b="1" spc="25" dirty="0">
                <a:solidFill>
                  <a:srgbClr val="333333"/>
                </a:solidFill>
                <a:ea typeface="Times New Roman"/>
                <a:cs typeface="Traditional Arabic"/>
              </a:rPr>
              <a:t>والمقابلة أنواع</a:t>
            </a:r>
            <a:r>
              <a:rPr lang="ar-SA" spc="25" dirty="0">
                <a:solidFill>
                  <a:srgbClr val="333333"/>
                </a:solidFill>
                <a:ea typeface="Times New Roman"/>
                <a:cs typeface="Traditional Arabic"/>
              </a:rPr>
              <a:t>: فهناك المقابلة الفردية والمقابلة الجماعية ، المقابلة بين رئيس ومرؤوس بين مسئول في التنظيم وطالب للوظيفة</a:t>
            </a:r>
            <a:r>
              <a:rPr lang="fr-FR" spc="25" dirty="0">
                <a:solidFill>
                  <a:srgbClr val="333333"/>
                </a:solidFill>
                <a:latin typeface="Traditional Arabic"/>
                <a:ea typeface="Times New Roman"/>
                <a:cs typeface="Arial"/>
              </a:rPr>
              <a:t>…</a:t>
            </a:r>
            <a:endParaRPr lang="en-US" sz="1800" dirty="0">
              <a:ea typeface="Calibri"/>
              <a:cs typeface="Arial"/>
            </a:endParaRPr>
          </a:p>
          <a:p>
            <a:pPr marL="0" indent="0">
              <a:buNone/>
            </a:pPr>
            <a:endParaRPr lang="ar-DZ" dirty="0"/>
          </a:p>
        </p:txBody>
      </p:sp>
    </p:spTree>
    <p:extLst>
      <p:ext uri="{BB962C8B-B14F-4D97-AF65-F5344CB8AC3E}">
        <p14:creationId xmlns:p14="http://schemas.microsoft.com/office/powerpoint/2010/main" xmlns="" val="2306441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80"/>
          </a:xfrm>
        </p:spPr>
        <p:txBody>
          <a:bodyPr>
            <a:normAutofit fontScale="92500" lnSpcReduction="20000"/>
          </a:bodyPr>
          <a:lstStyle/>
          <a:p>
            <a:pPr algn="just" fontAlgn="base">
              <a:lnSpc>
                <a:spcPct val="115000"/>
              </a:lnSpc>
            </a:pPr>
            <a:r>
              <a:rPr lang="fr-FR" b="1" spc="25" dirty="0">
                <a:solidFill>
                  <a:srgbClr val="333333"/>
                </a:solidFill>
                <a:latin typeface="Traditional Arabic"/>
                <a:ea typeface="Times New Roman"/>
                <a:cs typeface="Arial"/>
              </a:rPr>
              <a:t>5 </a:t>
            </a:r>
            <a:r>
              <a:rPr lang="ar-SA" b="1" spc="25" dirty="0">
                <a:solidFill>
                  <a:srgbClr val="333333"/>
                </a:solidFill>
                <a:ea typeface="Times New Roman"/>
                <a:cs typeface="Traditional Arabic"/>
              </a:rPr>
              <a:t>ـ أساليب القياس</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هو اخذ موضوع الدراسة وتحويله إلى طريقة يمكن معها قياس المتغيرات وحتي يمكن ذلك تستخدم ادوات القياس كالاستبانة أو الملاحظة أو المقابلة الخ</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ولكن هذه الادوات تنطلق كلها من اربعة مستويات متدرجة من الاضعف إلى الاقوى ويمكن أن تستخدم في الدراسة الواحدة جميع المستويات ولكن كنقطة اساسية إذا امكن للباحث استخدام مستوي اقوى فلا يستحسن له استخدام أو قياس المستوي </a:t>
            </a:r>
            <a:r>
              <a:rPr lang="ar-SA" spc="25" dirty="0" err="1">
                <a:solidFill>
                  <a:srgbClr val="333333"/>
                </a:solidFill>
                <a:ea typeface="Times New Roman"/>
                <a:cs typeface="Traditional Arabic"/>
              </a:rPr>
              <a:t>الادني</a:t>
            </a:r>
            <a:r>
              <a:rPr lang="ar-SA" spc="25" dirty="0">
                <a:solidFill>
                  <a:srgbClr val="333333"/>
                </a:solidFill>
                <a:ea typeface="Times New Roman"/>
                <a:cs typeface="Traditional Arabic"/>
              </a:rPr>
              <a:t> حيث انه كلما كان مستوي القياس اقوى كلما كانت النتائج اقوى</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والقياس نوعان قياس مجرد</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 نظري )</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 قياس اجرائي والاخير يتم عند تحويل القياس من مستوى نظري </a:t>
            </a:r>
            <a:r>
              <a:rPr lang="fr-FR" spc="25" dirty="0">
                <a:solidFill>
                  <a:srgbClr val="333333"/>
                </a:solidFill>
                <a:latin typeface="Traditional Arabic"/>
                <a:ea typeface="Times New Roman"/>
                <a:cs typeface="Arial"/>
              </a:rPr>
              <a:t>)</a:t>
            </a:r>
            <a:r>
              <a:rPr lang="ar-SA" spc="25" dirty="0">
                <a:solidFill>
                  <a:srgbClr val="333333"/>
                </a:solidFill>
                <a:ea typeface="Times New Roman"/>
                <a:cs typeface="Traditional Arabic"/>
              </a:rPr>
              <a:t>الوزن ) هو الشخص السمين</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إلى مستوى اجرائي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كان تقول أن الشخص السمين هو الذي يزيد وزنه عن 100كجم</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وهكذا سواء عند قياس الولاء أو خلافه حيث يتحول المفهوم من نظري إلى قياس</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9126024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fontScale="70000" lnSpcReduction="20000"/>
          </a:bodyPr>
          <a:lstStyle/>
          <a:p>
            <a:pPr algn="just" fontAlgn="base">
              <a:lnSpc>
                <a:spcPct val="115000"/>
              </a:lnSpc>
            </a:pPr>
            <a:r>
              <a:rPr lang="ar-SA" b="1" spc="25" dirty="0" smtClean="0">
                <a:solidFill>
                  <a:srgbClr val="333333"/>
                </a:solidFill>
                <a:ea typeface="Times New Roman"/>
                <a:cs typeface="Traditional Arabic"/>
              </a:rPr>
              <a:t>والقياس </a:t>
            </a:r>
            <a:r>
              <a:rPr lang="ar-SA" b="1" spc="25" dirty="0">
                <a:solidFill>
                  <a:srgbClr val="333333"/>
                </a:solidFill>
                <a:ea typeface="Times New Roman"/>
                <a:cs typeface="Traditional Arabic"/>
              </a:rPr>
              <a:t>يعنى اعطاء ارقام </a:t>
            </a:r>
            <a:r>
              <a:rPr lang="ar-SA" b="1" spc="25" dirty="0" err="1">
                <a:solidFill>
                  <a:srgbClr val="333333"/>
                </a:solidFill>
                <a:ea typeface="Times New Roman"/>
                <a:cs typeface="Traditional Arabic"/>
              </a:rPr>
              <a:t>للاشياء</a:t>
            </a:r>
            <a:r>
              <a:rPr lang="ar-SA" b="1" spc="25" dirty="0">
                <a:solidFill>
                  <a:srgbClr val="333333"/>
                </a:solidFill>
                <a:ea typeface="Times New Roman"/>
                <a:cs typeface="Traditional Arabic"/>
              </a:rPr>
              <a:t> وفق قواعد محددة ففرضا نقول أن رقم</a:t>
            </a:r>
            <a:r>
              <a:rPr lang="fr-FR" b="1" spc="25" dirty="0">
                <a:solidFill>
                  <a:srgbClr val="333333"/>
                </a:solidFill>
                <a:latin typeface="Traditional Arabic"/>
                <a:ea typeface="Times New Roman"/>
                <a:cs typeface="Arial"/>
              </a:rPr>
              <a:t> 1 </a:t>
            </a:r>
            <a:r>
              <a:rPr lang="ar-SA" b="1" spc="25" dirty="0">
                <a:solidFill>
                  <a:srgbClr val="333333"/>
                </a:solidFill>
                <a:ea typeface="Times New Roman"/>
                <a:cs typeface="Traditional Arabic"/>
              </a:rPr>
              <a:t>هو ذكر ورقم 2 </a:t>
            </a:r>
            <a:r>
              <a:rPr lang="ar-SA" b="1" spc="25" dirty="0" smtClean="0">
                <a:solidFill>
                  <a:srgbClr val="333333"/>
                </a:solidFill>
                <a:ea typeface="Times New Roman"/>
                <a:cs typeface="Traditional Arabic"/>
              </a:rPr>
              <a:t>انثي</a:t>
            </a:r>
            <a:r>
              <a:rPr lang="ar-DZ" b="1" spc="25" dirty="0" smtClean="0">
                <a:solidFill>
                  <a:srgbClr val="333333"/>
                </a:solidFill>
                <a:ea typeface="Times New Roman"/>
                <a:cs typeface="Traditional Arabic"/>
              </a:rPr>
              <a:t>.</a:t>
            </a:r>
            <a:r>
              <a:rPr lang="fr-FR" b="1" spc="25" dirty="0" smtClean="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ومن المهم أن يحدد الباحث المستوى الذي يقيس فيه متغيرات دراسته وذلك من خلال تحديد وحدة التحليل اولا.</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   ومن ثم خصائص هذه الوحدة فقد تكون وحدة التحليل الفرد أو السلوك أو المنظمة</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فمثلا خواص الفرد هي العمر، الطول، الوزن والتعليم</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وهذه الصفات أن اخذت قيما متباينة تسمى متغيرات ولقياس هذه المتغيرات تعطي ارقاما وفق قاعدة ومن ثم تقاس وفق</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المستويات الاربعة وهي</a:t>
            </a:r>
            <a:r>
              <a:rPr lang="fr-FR" b="1" spc="25" dirty="0">
                <a:solidFill>
                  <a:srgbClr val="333333"/>
                </a:solidFill>
                <a:latin typeface="Traditional Arabic"/>
                <a:ea typeface="Times New Roman"/>
                <a:cs typeface="Arial"/>
              </a:rPr>
              <a:t> :</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المقياس الاسمي</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 يتعلق </a:t>
            </a:r>
            <a:r>
              <a:rPr lang="ar-SA" b="1" spc="25" dirty="0" err="1">
                <a:solidFill>
                  <a:srgbClr val="333333"/>
                </a:solidFill>
                <a:ea typeface="Times New Roman"/>
                <a:cs typeface="Traditional Arabic"/>
              </a:rPr>
              <a:t>بالاسماء</a:t>
            </a:r>
            <a:r>
              <a:rPr lang="ar-SA" b="1" spc="25" dirty="0">
                <a:solidFill>
                  <a:srgbClr val="333333"/>
                </a:solidFill>
                <a:ea typeface="Times New Roman"/>
                <a:cs typeface="Traditional Arabic"/>
              </a:rPr>
              <a:t> والفئات والتصنيف) الارقام هنا غير حقيقة فتقيس مثلا ما رمز له برقم</a:t>
            </a:r>
            <a:r>
              <a:rPr lang="fr-FR" b="1" spc="25" dirty="0">
                <a:solidFill>
                  <a:srgbClr val="333333"/>
                </a:solidFill>
                <a:latin typeface="Traditional Arabic"/>
                <a:ea typeface="Times New Roman"/>
                <a:cs typeface="Arial"/>
              </a:rPr>
              <a:t> 1 </a:t>
            </a:r>
            <a:r>
              <a:rPr lang="ar-SA" b="1" spc="25" dirty="0">
                <a:solidFill>
                  <a:srgbClr val="333333"/>
                </a:solidFill>
                <a:ea typeface="Times New Roman"/>
                <a:cs typeface="Traditional Arabic"/>
              </a:rPr>
              <a:t>وهو يمثل الذكور ورقم</a:t>
            </a:r>
            <a:r>
              <a:rPr lang="fr-FR" b="1" spc="25" dirty="0">
                <a:solidFill>
                  <a:srgbClr val="333333"/>
                </a:solidFill>
                <a:latin typeface="Traditional Arabic"/>
                <a:ea typeface="Times New Roman"/>
                <a:cs typeface="Arial"/>
              </a:rPr>
              <a:t> 2 </a:t>
            </a:r>
            <a:r>
              <a:rPr lang="ar-SA" b="1" spc="25" dirty="0">
                <a:solidFill>
                  <a:srgbClr val="333333"/>
                </a:solidFill>
                <a:ea typeface="Times New Roman"/>
                <a:cs typeface="Traditional Arabic"/>
              </a:rPr>
              <a:t>وهو يمثل الاناث. واكثر </a:t>
            </a:r>
            <a:r>
              <a:rPr lang="ar-SA" b="1" spc="25" dirty="0" err="1">
                <a:solidFill>
                  <a:srgbClr val="333333"/>
                </a:solidFill>
                <a:ea typeface="Times New Roman"/>
                <a:cs typeface="Traditional Arabic"/>
              </a:rPr>
              <a:t>شيئ</a:t>
            </a:r>
            <a:r>
              <a:rPr lang="ar-SA" b="1" spc="25" dirty="0">
                <a:solidFill>
                  <a:srgbClr val="333333"/>
                </a:solidFill>
                <a:ea typeface="Times New Roman"/>
                <a:cs typeface="Traditional Arabic"/>
              </a:rPr>
              <a:t> يمكن أن نخرج به من هذا المقياس هو كم عدد الذكور والاناث ونسبتهم فقط</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وهو يعطي القيمة الاكثر تكرار</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مقياس الرتب</a:t>
            </a:r>
            <a:r>
              <a:rPr lang="fr-FR" b="1" spc="25" dirty="0">
                <a:solidFill>
                  <a:srgbClr val="333333"/>
                </a:solidFill>
                <a:latin typeface="Traditional Arabic"/>
                <a:ea typeface="Times New Roman"/>
                <a:cs typeface="Arial"/>
              </a:rPr>
              <a:t> : </a:t>
            </a:r>
            <a:r>
              <a:rPr lang="ar-SA" b="1" spc="25" dirty="0">
                <a:solidFill>
                  <a:srgbClr val="333333"/>
                </a:solidFill>
                <a:ea typeface="Times New Roman"/>
                <a:cs typeface="Traditional Arabic"/>
              </a:rPr>
              <a:t>يعني ترتيب الصفة المقاسة فمثلا لو قسنا الولاء التنظيمي فهنا نقيس من هم الاكثر ولاء والاقل الخ</a:t>
            </a:r>
            <a:r>
              <a:rPr lang="fr-FR" b="1" spc="25" dirty="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وكذا لو اردنا قياس الصف من ناحية التحصيل فهناك الأول والثاني الخ</a:t>
            </a:r>
            <a:r>
              <a:rPr lang="fr-FR" b="1" spc="25" dirty="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كما يمكن ايضا قياس صفات اخرى كالسرعة والوزن والولاء الخ</a:t>
            </a:r>
            <a:r>
              <a:rPr lang="fr-FR" b="1" spc="25" dirty="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ولهذا المقياس ميزة انه يعطي من هو الاكثر والاقل أو الاسرع </a:t>
            </a:r>
            <a:r>
              <a:rPr lang="ar-SA" b="1" spc="25" dirty="0" err="1">
                <a:solidFill>
                  <a:srgbClr val="333333"/>
                </a:solidFill>
                <a:ea typeface="Times New Roman"/>
                <a:cs typeface="Traditional Arabic"/>
              </a:rPr>
              <a:t>والابطأ</a:t>
            </a:r>
            <a:r>
              <a:rPr lang="ar-SA" b="1" spc="25" dirty="0">
                <a:solidFill>
                  <a:srgbClr val="333333"/>
                </a:solidFill>
                <a:ea typeface="Times New Roman"/>
                <a:cs typeface="Traditional Arabic"/>
              </a:rPr>
              <a:t> أو الاطول والاقصر …الخ</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 مقياس الرتب هو القيمة </a:t>
            </a:r>
            <a:r>
              <a:rPr lang="ar-SA" b="1" spc="25" dirty="0" err="1">
                <a:solidFill>
                  <a:srgbClr val="333333"/>
                </a:solidFill>
                <a:ea typeface="Times New Roman"/>
                <a:cs typeface="Traditional Arabic"/>
              </a:rPr>
              <a:t>التى</a:t>
            </a:r>
            <a:r>
              <a:rPr lang="ar-SA" b="1" spc="25" dirty="0">
                <a:solidFill>
                  <a:srgbClr val="333333"/>
                </a:solidFill>
                <a:ea typeface="Times New Roman"/>
                <a:cs typeface="Traditional Arabic"/>
              </a:rPr>
              <a:t> تقسم المجموعة إلى قسمين متساوين</a:t>
            </a:r>
            <a:r>
              <a:rPr lang="fr-FR" b="1" spc="25" dirty="0">
                <a:solidFill>
                  <a:srgbClr val="333333"/>
                </a:solidFill>
                <a:latin typeface="Traditional Arabic"/>
                <a:ea typeface="Times New Roman"/>
                <a:cs typeface="Arial"/>
              </a:rPr>
              <a:t>.</a:t>
            </a:r>
            <a:endParaRPr lang="ar-DZ" b="1" dirty="0"/>
          </a:p>
        </p:txBody>
      </p:sp>
    </p:spTree>
    <p:extLst>
      <p:ext uri="{BB962C8B-B14F-4D97-AF65-F5344CB8AC3E}">
        <p14:creationId xmlns:p14="http://schemas.microsoft.com/office/powerpoint/2010/main" xmlns="" val="3400073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p:spPr>
        <p:txBody>
          <a:bodyPr>
            <a:normAutofit fontScale="70000" lnSpcReduction="20000"/>
          </a:bodyPr>
          <a:lstStyle/>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مقياس الفترات</a:t>
            </a:r>
            <a:r>
              <a:rPr lang="fr-FR" b="1" spc="25" dirty="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يعنى تساوي الاجزاء مثلا لو قست الفترات فيجب أن تكون الفارق بين الفترات ثابت كخمسة أو عشرة أو الخ ..كقياس العلامات مثلا من</a:t>
            </a:r>
            <a:r>
              <a:rPr lang="fr-FR" b="1" spc="25" dirty="0">
                <a:solidFill>
                  <a:srgbClr val="333333"/>
                </a:solidFill>
                <a:latin typeface="Traditional Arabic"/>
                <a:ea typeface="Times New Roman"/>
                <a:cs typeface="Arial"/>
              </a:rPr>
              <a:t>80-85 </a:t>
            </a:r>
            <a:r>
              <a:rPr lang="ar-SA" b="1" spc="25" dirty="0">
                <a:solidFill>
                  <a:srgbClr val="333333"/>
                </a:solidFill>
                <a:ea typeface="Times New Roman"/>
                <a:cs typeface="Traditional Arabic"/>
              </a:rPr>
              <a:t>ومن</a:t>
            </a:r>
            <a:r>
              <a:rPr lang="fr-FR" b="1" spc="25" dirty="0">
                <a:solidFill>
                  <a:srgbClr val="333333"/>
                </a:solidFill>
                <a:latin typeface="Traditional Arabic"/>
                <a:ea typeface="Times New Roman"/>
                <a:cs typeface="Arial"/>
              </a:rPr>
              <a:t> 90-95 </a:t>
            </a:r>
            <a:r>
              <a:rPr lang="ar-SA" b="1" spc="25" dirty="0">
                <a:solidFill>
                  <a:srgbClr val="333333"/>
                </a:solidFill>
                <a:ea typeface="Times New Roman"/>
                <a:cs typeface="Traditional Arabic"/>
              </a:rPr>
              <a:t>فالفترة هي واحدة اينما وقعت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وهذا المقياس يمكن أن يعطيك الفرق بين أي جزء كان تقول أن هذا حصل على ضعف الأول أو على نفس </a:t>
            </a:r>
            <a:r>
              <a:rPr lang="ar-SA" b="1" spc="25" dirty="0" err="1">
                <a:solidFill>
                  <a:srgbClr val="333333"/>
                </a:solidFill>
                <a:ea typeface="Times New Roman"/>
                <a:cs typeface="Traditional Arabic"/>
              </a:rPr>
              <a:t>الشيئ</a:t>
            </a:r>
            <a:r>
              <a:rPr lang="ar-SA" b="1" spc="25" dirty="0">
                <a:solidFill>
                  <a:srgbClr val="333333"/>
                </a:solidFill>
                <a:ea typeface="Times New Roman"/>
                <a:cs typeface="Traditional Arabic"/>
              </a:rPr>
              <a:t> مثلا</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مقياس النسبة</a:t>
            </a:r>
            <a:r>
              <a:rPr lang="fr-FR" b="1" spc="25" dirty="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وهو قليل الاستخدام في العلوم الاجتماعية وهو نفس مقياس الفترات الا أن الصفر هنا صفر مطلق</a:t>
            </a:r>
            <a:r>
              <a:rPr lang="fr-FR" b="1" spc="25" dirty="0">
                <a:solidFill>
                  <a:srgbClr val="333333"/>
                </a:solidFill>
                <a:latin typeface="Traditional Arabic"/>
                <a:ea typeface="Times New Roman"/>
                <a:cs typeface="Arial"/>
              </a:rPr>
              <a:t> ( </a:t>
            </a:r>
            <a:r>
              <a:rPr lang="ar-SA" b="1" spc="25" dirty="0">
                <a:solidFill>
                  <a:srgbClr val="333333"/>
                </a:solidFill>
                <a:ea typeface="Times New Roman"/>
                <a:cs typeface="Traditional Arabic"/>
              </a:rPr>
              <a:t>أي غياب الصفة المقاسة تماما </a:t>
            </a:r>
            <a:r>
              <a:rPr lang="fr-FR" b="1" spc="25" dirty="0">
                <a:solidFill>
                  <a:srgbClr val="333333"/>
                </a:solidFill>
                <a:latin typeface="Traditional Arabic"/>
                <a:ea typeface="Times New Roman"/>
                <a:cs typeface="Arial"/>
              </a:rPr>
              <a:t>(</a:t>
            </a:r>
            <a:r>
              <a:rPr lang="ar-DZ" b="1" spc="25" dirty="0">
                <a:solidFill>
                  <a:srgbClr val="333333"/>
                </a:solidFill>
                <a:ea typeface="Times New Roman"/>
                <a:cs typeface="Traditional Arabic"/>
              </a:rPr>
              <a:t>، </a:t>
            </a:r>
            <a:r>
              <a:rPr lang="ar-SA" b="1" spc="25" dirty="0">
                <a:solidFill>
                  <a:srgbClr val="333333"/>
                </a:solidFill>
                <a:ea typeface="Times New Roman"/>
                <a:cs typeface="Traditional Arabic"/>
              </a:rPr>
              <a:t>فعندما نقول أن الحرارة مثلا صفر مطلق أي لاوجود لها وهذا يختلف عن الصفر المئوي العايدي الذي يعنى درجة التجمد، أو الصفر النسبي أي نسبة إلى معيار </a:t>
            </a:r>
            <a:r>
              <a:rPr lang="ar-SA" b="1" spc="25" dirty="0" smtClean="0">
                <a:solidFill>
                  <a:srgbClr val="333333"/>
                </a:solidFill>
                <a:ea typeface="Times New Roman"/>
                <a:cs typeface="Traditional Arabic"/>
              </a:rPr>
              <a:t>معين</a:t>
            </a:r>
            <a:r>
              <a:rPr lang="ar-DZ" b="1" spc="25" dirty="0" smtClean="0">
                <a:solidFill>
                  <a:srgbClr val="333333"/>
                </a:solidFill>
                <a:ea typeface="Times New Roman"/>
                <a:cs typeface="Traditional Arabic"/>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أو الصفر الجامعي أي أن </a:t>
            </a:r>
            <a:r>
              <a:rPr lang="ar-SA" b="1" spc="25" dirty="0" err="1">
                <a:solidFill>
                  <a:srgbClr val="333333"/>
                </a:solidFill>
                <a:ea typeface="Times New Roman"/>
                <a:cs typeface="Traditional Arabic"/>
              </a:rPr>
              <a:t>ياخذ</a:t>
            </a:r>
            <a:r>
              <a:rPr lang="ar-SA" b="1" spc="25" dirty="0">
                <a:solidFill>
                  <a:srgbClr val="333333"/>
                </a:solidFill>
                <a:ea typeface="Times New Roman"/>
                <a:cs typeface="Traditional Arabic"/>
              </a:rPr>
              <a:t> الطالب الاقل مستوى مثلا درجة</a:t>
            </a:r>
            <a:r>
              <a:rPr lang="fr-FR" b="1" spc="25" dirty="0">
                <a:solidFill>
                  <a:srgbClr val="333333"/>
                </a:solidFill>
                <a:latin typeface="Traditional Arabic"/>
                <a:ea typeface="Times New Roman"/>
                <a:cs typeface="Arial"/>
              </a:rPr>
              <a:t> 35 </a:t>
            </a:r>
            <a:r>
              <a:rPr lang="ar-SA" b="1" spc="25" dirty="0">
                <a:solidFill>
                  <a:srgbClr val="333333"/>
                </a:solidFill>
                <a:ea typeface="Times New Roman"/>
                <a:cs typeface="Traditional Arabic"/>
              </a:rPr>
              <a:t>سواء اجاب أو لو لم يجب</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ولكن كملاحظة اساسية</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في هذه المقاييس الاربعة هي أن كل مقياس حسب هذا الترتيب يشمل على صفات المقياس الذي يسبقه </a:t>
            </a:r>
            <a:r>
              <a:rPr lang="ar-SA" b="1" spc="25" dirty="0" err="1">
                <a:solidFill>
                  <a:srgbClr val="333333"/>
                </a:solidFill>
                <a:ea typeface="Times New Roman"/>
                <a:cs typeface="Traditional Arabic"/>
              </a:rPr>
              <a:t>بالاضافة</a:t>
            </a:r>
            <a:r>
              <a:rPr lang="ar-SA" b="1" spc="25" dirty="0">
                <a:solidFill>
                  <a:srgbClr val="333333"/>
                </a:solidFill>
                <a:ea typeface="Times New Roman"/>
                <a:cs typeface="Traditional Arabic"/>
              </a:rPr>
              <a:t> إلى صفته الجديدة، فمقياس الرتب مثلا يشمل صفات مقياس الفئات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ويرتبط بهذه المقاييس تحديد نوعية تحليل البيانات فمثلا في المقياس الاسمي هناك اساليب قياس خاصة </a:t>
            </a:r>
            <a:r>
              <a:rPr lang="ar-SA" b="1" spc="25" dirty="0" err="1">
                <a:solidFill>
                  <a:srgbClr val="333333"/>
                </a:solidFill>
                <a:ea typeface="Times New Roman"/>
                <a:cs typeface="Traditional Arabic"/>
              </a:rPr>
              <a:t>لايجوز</a:t>
            </a:r>
            <a:r>
              <a:rPr lang="ar-SA" b="1" spc="25" dirty="0">
                <a:solidFill>
                  <a:srgbClr val="333333"/>
                </a:solidFill>
                <a:ea typeface="Times New Roman"/>
                <a:cs typeface="Traditional Arabic"/>
              </a:rPr>
              <a:t> استخدامها على سبيل المثال مع المقاييس </a:t>
            </a:r>
            <a:r>
              <a:rPr lang="ar-SA" b="1" spc="25" dirty="0" err="1">
                <a:solidFill>
                  <a:srgbClr val="333333"/>
                </a:solidFill>
                <a:ea typeface="Times New Roman"/>
                <a:cs typeface="Traditional Arabic"/>
              </a:rPr>
              <a:t>الاخري</a:t>
            </a:r>
            <a:r>
              <a:rPr lang="fr-FR" b="1" spc="25" dirty="0">
                <a:solidFill>
                  <a:srgbClr val="333333"/>
                </a:solidFill>
                <a:latin typeface="Traditional Arabic"/>
                <a:ea typeface="Times New Roman"/>
                <a:cs typeface="Arial"/>
              </a:rPr>
              <a:t>.</a:t>
            </a:r>
            <a:endParaRPr lang="en-US" sz="1800" b="1" dirty="0">
              <a:ea typeface="Calibri"/>
              <a:cs typeface="Arial"/>
            </a:endParaRPr>
          </a:p>
          <a:p>
            <a:endParaRPr lang="ar-DZ" dirty="0"/>
          </a:p>
        </p:txBody>
      </p:sp>
    </p:spTree>
    <p:extLst>
      <p:ext uri="{BB962C8B-B14F-4D97-AF65-F5344CB8AC3E}">
        <p14:creationId xmlns:p14="http://schemas.microsoft.com/office/powerpoint/2010/main" xmlns="" val="29383945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lnSpcReduction="10000"/>
          </a:bodyPr>
          <a:lstStyle/>
          <a:p>
            <a:pPr algn="just" fontAlgn="base">
              <a:lnSpc>
                <a:spcPct val="115000"/>
              </a:lnSpc>
            </a:pPr>
            <a:r>
              <a:rPr lang="fr-FR" b="1" spc="25" dirty="0">
                <a:solidFill>
                  <a:srgbClr val="333333"/>
                </a:solidFill>
                <a:latin typeface="Traditional Arabic"/>
                <a:ea typeface="Times New Roman"/>
                <a:cs typeface="Arial"/>
              </a:rPr>
              <a:t>6 </a:t>
            </a:r>
            <a:r>
              <a:rPr lang="ar-SA" b="1" spc="25" dirty="0">
                <a:solidFill>
                  <a:srgbClr val="333333"/>
                </a:solidFill>
                <a:ea typeface="Times New Roman"/>
                <a:cs typeface="Traditional Arabic"/>
              </a:rPr>
              <a:t>ـ الأساليب </a:t>
            </a:r>
            <a:r>
              <a:rPr lang="ar-SA" b="1" spc="25" dirty="0" err="1">
                <a:solidFill>
                  <a:srgbClr val="333333"/>
                </a:solidFill>
                <a:ea typeface="Times New Roman"/>
                <a:cs typeface="Traditional Arabic"/>
              </a:rPr>
              <a:t>الإسقاطية</a:t>
            </a:r>
            <a:r>
              <a:rPr lang="fr-FR" b="1" spc="25" dirty="0">
                <a:solidFill>
                  <a:srgbClr val="333333"/>
                </a:solidFill>
                <a:latin typeface="Traditional Arabic"/>
                <a:ea typeface="Times New Roman"/>
                <a:cs typeface="Arial"/>
              </a:rPr>
              <a:t>:</a:t>
            </a:r>
            <a:endParaRPr lang="en-US" sz="1800" b="1" dirty="0">
              <a:ea typeface="Calibri"/>
              <a:cs typeface="Arial"/>
            </a:endParaRPr>
          </a:p>
          <a:p>
            <a:pPr fontAlgn="base">
              <a:lnSpc>
                <a:spcPct val="115000"/>
              </a:lnSpc>
            </a:pPr>
            <a:r>
              <a:rPr lang="ar-SA" spc="25" dirty="0">
                <a:solidFill>
                  <a:srgbClr val="333333"/>
                </a:solidFill>
                <a:ea typeface="Times New Roman"/>
                <a:cs typeface="Traditional Arabic"/>
              </a:rPr>
              <a:t>   ستخدم </a:t>
            </a:r>
            <a:r>
              <a:rPr lang="ar-SA" spc="25" dirty="0" smtClean="0">
                <a:solidFill>
                  <a:srgbClr val="333333"/>
                </a:solidFill>
                <a:ea typeface="Times New Roman"/>
                <a:cs typeface="Traditional Arabic"/>
              </a:rPr>
              <a:t>الأساليب</a:t>
            </a:r>
            <a:r>
              <a:rPr lang="ar-DZ" spc="25" dirty="0" smtClean="0">
                <a:solidFill>
                  <a:srgbClr val="333333"/>
                </a:solidFill>
                <a:ea typeface="Times New Roman"/>
                <a:cs typeface="Traditional Arabic"/>
              </a:rPr>
              <a:t> </a:t>
            </a:r>
            <a:r>
              <a:rPr lang="ar-SA" spc="25" dirty="0" err="1" smtClean="0">
                <a:solidFill>
                  <a:srgbClr val="333333"/>
                </a:solidFill>
                <a:ea typeface="Times New Roman"/>
                <a:cs typeface="Traditional Arabic"/>
              </a:rPr>
              <a:t>الإسقاطيَّة</a:t>
            </a:r>
            <a:r>
              <a:rPr lang="fr-FR" spc="25" dirty="0">
                <a:solidFill>
                  <a:srgbClr val="333333"/>
                </a:solidFill>
                <a:latin typeface="Traditional Arabic"/>
                <a:ea typeface="Times New Roman"/>
                <a:cs typeface="Arial"/>
              </a:rPr>
              <a:t> Projective Techniques </a:t>
            </a:r>
            <a:r>
              <a:rPr lang="ar-SA" spc="25" dirty="0">
                <a:solidFill>
                  <a:srgbClr val="333333"/>
                </a:solidFill>
                <a:ea typeface="Times New Roman"/>
                <a:cs typeface="Traditional Arabic"/>
              </a:rPr>
              <a:t>بشكلٍ رئيس في دراسة جوانب الشخصيَّة والتعرُّف على اتِّجاهات الأفراد ومواقفهم وانفعالاتهم ومشاعرهم</a:t>
            </a:r>
            <a:endParaRPr lang="en-US" sz="1800" dirty="0">
              <a:ea typeface="Calibri"/>
              <a:cs typeface="Arial"/>
            </a:endParaRPr>
          </a:p>
          <a:p>
            <a:pPr fontAlgn="base">
              <a:lnSpc>
                <a:spcPct val="115000"/>
              </a:lnSpc>
            </a:pPr>
            <a:r>
              <a:rPr lang="ar-SA" spc="25" dirty="0">
                <a:solidFill>
                  <a:srgbClr val="333333"/>
                </a:solidFill>
                <a:ea typeface="Times New Roman"/>
                <a:cs typeface="Traditional Arabic"/>
              </a:rPr>
              <a:t>وهي من المصادر المهمَّة في جمع البيانات في علم النفس وعلم الاجتماع وفي التربية وتنبع أهميَّتها من الصعوبات الجمَّة التي يتعرَّض لها الباحثُ باستخدام الأدوات الأخرى.</a:t>
            </a:r>
            <a:endParaRPr lang="en-US" sz="1800" dirty="0">
              <a:ea typeface="Calibri"/>
              <a:cs typeface="Arial"/>
            </a:endParaRPr>
          </a:p>
          <a:p>
            <a:pPr fontAlgn="base">
              <a:lnSpc>
                <a:spcPct val="115000"/>
              </a:lnSpc>
            </a:pPr>
            <a:r>
              <a:rPr lang="ar-SA" spc="25" dirty="0">
                <a:solidFill>
                  <a:srgbClr val="333333"/>
                </a:solidFill>
                <a:ea typeface="Times New Roman"/>
                <a:cs typeface="Traditional Arabic"/>
              </a:rPr>
              <a:t>وذلك لكون الاتِّجاهات والمشاعر من الجوانب الخفيَّة للشخصيَّة، ولتردُّد الكثير من </a:t>
            </a:r>
            <a:r>
              <a:rPr lang="ar-SA" spc="25" dirty="0" err="1">
                <a:solidFill>
                  <a:srgbClr val="333333"/>
                </a:solidFill>
                <a:ea typeface="Times New Roman"/>
                <a:cs typeface="Traditional Arabic"/>
              </a:rPr>
              <a:t>المبحوثين</a:t>
            </a:r>
            <a:r>
              <a:rPr lang="ar-SA" spc="25" dirty="0">
                <a:solidFill>
                  <a:srgbClr val="333333"/>
                </a:solidFill>
                <a:ea typeface="Times New Roman"/>
                <a:cs typeface="Traditional Arabic"/>
              </a:rPr>
              <a:t> في الكشف عن حقيقة اتِّجاهاتهم ومواقفهم، أو لعدم إدراكهم لها شعوريّاً، أو لعدم قدرتهم على التعبير عنها لفظيّاً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4035426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904656"/>
          </a:xfrm>
        </p:spPr>
        <p:txBody>
          <a:bodyPr/>
          <a:lstStyle/>
          <a:p>
            <a:pPr algn="just" fontAlgn="base">
              <a:lnSpc>
                <a:spcPct val="115000"/>
              </a:lnSpc>
            </a:pPr>
            <a:r>
              <a:rPr lang="ar-SA" spc="25" dirty="0">
                <a:solidFill>
                  <a:srgbClr val="333333"/>
                </a:solidFill>
                <a:ea typeface="Times New Roman"/>
                <a:cs typeface="Traditional Arabic"/>
              </a:rPr>
              <a:t>وتقوم الأساليب </a:t>
            </a:r>
            <a:r>
              <a:rPr lang="ar-SA" spc="25" dirty="0" err="1">
                <a:solidFill>
                  <a:srgbClr val="333333"/>
                </a:solidFill>
                <a:ea typeface="Times New Roman"/>
                <a:cs typeface="Traditional Arabic"/>
              </a:rPr>
              <a:t>الإسقاطيَّة</a:t>
            </a:r>
            <a:r>
              <a:rPr lang="ar-SA" spc="25" dirty="0">
                <a:solidFill>
                  <a:srgbClr val="333333"/>
                </a:solidFill>
                <a:ea typeface="Times New Roman"/>
                <a:cs typeface="Traditional Arabic"/>
              </a:rPr>
              <a:t> على أساس الافتراض بأنَّ تنظيم الفرد لموقف غامض غير محدَّد البناء يدلُّ على إدراكه للعالم المحيط به واستجابته </a:t>
            </a:r>
            <a:r>
              <a:rPr lang="ar-SA" spc="25" dirty="0" smtClean="0">
                <a:solidFill>
                  <a:srgbClr val="333333"/>
                </a:solidFill>
                <a:ea typeface="Times New Roman"/>
                <a:cs typeface="Traditional Arabic"/>
              </a:rPr>
              <a:t>له</a:t>
            </a:r>
            <a:r>
              <a:rPr lang="ar-DZ" spc="25" dirty="0" smtClean="0">
                <a:solidFill>
                  <a:srgbClr val="333333"/>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ولذلك فإنَّ هذه الأساليب تتضمَّن تقديم مثير غامض دون أن يتبيَّن الفرد المبحوث حقيقة المقصودِ من تقديم المثير أو الموقف وبذلك فإنَّه يُسقِط أو يعكس انفعالاته ومشاعره فيقوم الباحث بتحليل استجاباته للتعرُّف على بعض جوانب شخصيَّته كاتِّجاهاته أو مشاعره أو مواقفه من موضوع معيَّن وذلك على أساس الافتراض بأنَّ طريقة استجابته للموقف الغامض تعكس بعض جوانب شخصيَّته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يمكن تقسيم الأساليب </a:t>
            </a:r>
            <a:r>
              <a:rPr lang="ar-SA" spc="25" dirty="0" err="1">
                <a:solidFill>
                  <a:srgbClr val="333333"/>
                </a:solidFill>
                <a:ea typeface="Times New Roman"/>
                <a:cs typeface="Traditional Arabic"/>
              </a:rPr>
              <a:t>الإسقاطيَّة</a:t>
            </a:r>
            <a:r>
              <a:rPr lang="ar-SA" spc="25" dirty="0">
                <a:solidFill>
                  <a:srgbClr val="333333"/>
                </a:solidFill>
                <a:ea typeface="Times New Roman"/>
                <a:cs typeface="Traditional Arabic"/>
              </a:rPr>
              <a:t> بحسب طبيعة المثير الذي يقدَّم للفرد ويطلبُ منه الاستجابة له إلى الآتي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571440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4525963"/>
          </a:xfrm>
        </p:spPr>
        <p:txBody>
          <a:bodyPr>
            <a:normAutofit fontScale="77500" lnSpcReduction="20000"/>
          </a:bodyPr>
          <a:lstStyle/>
          <a:p>
            <a:pPr algn="just" fontAlgn="base">
              <a:lnSpc>
                <a:spcPct val="115000"/>
              </a:lnSpc>
            </a:pPr>
            <a:r>
              <a:rPr lang="ar-SA" spc="25" dirty="0">
                <a:solidFill>
                  <a:srgbClr val="333333"/>
                </a:solidFill>
                <a:ea typeface="Times New Roman"/>
                <a:cs typeface="Traditional Arabic"/>
              </a:rPr>
              <a:t>وجاء تعريفه في قاموس</a:t>
            </a:r>
            <a:r>
              <a:rPr lang="fr-FR"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أكسفورد لعام 1974</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بأنه</a:t>
            </a:r>
            <a:r>
              <a:rPr lang="fr-FR" spc="25" dirty="0">
                <a:solidFill>
                  <a:srgbClr val="333333"/>
                </a:solidFill>
                <a:latin typeface="Traditional Arabic"/>
                <a:ea typeface="Times New Roman"/>
                <a:cs typeface="Arial"/>
              </a:rPr>
              <a:t>: </a:t>
            </a:r>
            <a:r>
              <a:rPr lang="fr-FR" b="1" spc="25" dirty="0">
                <a:solidFill>
                  <a:srgbClr val="333333"/>
                </a:solidFill>
                <a:latin typeface="Traditional Arabic"/>
                <a:ea typeface="Times New Roman"/>
                <a:cs typeface="Arial"/>
              </a:rPr>
              <a:t>” … </a:t>
            </a:r>
            <a:r>
              <a:rPr lang="ar-SA" b="1" spc="25" dirty="0">
                <a:solidFill>
                  <a:srgbClr val="333333"/>
                </a:solidFill>
                <a:ea typeface="Times New Roman"/>
                <a:cs typeface="Traditional Arabic"/>
              </a:rPr>
              <a:t>ذلك الفرع من الدراسة الذي يتعلق بجسد مترابط من الحقائق الثابتة المصنفة ، والتي تحكمها قوانين عامة ، تستخدم طرق ومناهج موثوق بها لاكتشاف الحقائق الجديدة في نطاق الدراسة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وقد عرفه جوليان </a:t>
            </a:r>
            <a:r>
              <a:rPr lang="ar-SA" spc="25" dirty="0" err="1">
                <a:solidFill>
                  <a:srgbClr val="333333"/>
                </a:solidFill>
                <a:ea typeface="Times New Roman"/>
                <a:cs typeface="Traditional Arabic"/>
              </a:rPr>
              <a:t>هكسلي</a:t>
            </a:r>
            <a:r>
              <a:rPr lang="ar-SA" spc="25" dirty="0">
                <a:solidFill>
                  <a:srgbClr val="333333"/>
                </a:solidFill>
                <a:ea typeface="Times New Roman"/>
                <a:cs typeface="Traditional Arabic"/>
              </a:rPr>
              <a:t> في كتابه</a:t>
            </a:r>
            <a:r>
              <a:rPr lang="fr-FR" spc="25" dirty="0">
                <a:solidFill>
                  <a:srgbClr val="333333"/>
                </a:solidFill>
                <a:latin typeface="Traditional Arabic"/>
                <a:ea typeface="Times New Roman"/>
                <a:cs typeface="Arial"/>
              </a:rPr>
              <a:t> </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الإنسان في العالم الحديث</a:t>
            </a:r>
            <a:r>
              <a:rPr lang="fr-FR" b="1" spc="25" dirty="0">
                <a:solidFill>
                  <a:srgbClr val="333333"/>
                </a:solidFill>
                <a:latin typeface="Traditional Arabic"/>
                <a:ea typeface="Times New Roman"/>
                <a:cs typeface="Arial"/>
              </a:rPr>
              <a:t> “</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بأنه</a:t>
            </a:r>
            <a:r>
              <a:rPr lang="fr-FR" spc="25" dirty="0">
                <a:solidFill>
                  <a:srgbClr val="333333"/>
                </a:solidFill>
                <a:latin typeface="Traditional Arabic"/>
                <a:ea typeface="Times New Roman"/>
                <a:cs typeface="Arial"/>
              </a:rPr>
              <a:t>: </a:t>
            </a:r>
            <a:r>
              <a:rPr lang="fr-FR" b="1" spc="25" dirty="0">
                <a:solidFill>
                  <a:srgbClr val="333333"/>
                </a:solidFill>
                <a:latin typeface="Traditional Arabic"/>
                <a:ea typeface="Times New Roman"/>
                <a:cs typeface="Arial"/>
              </a:rPr>
              <a:t>“</a:t>
            </a:r>
            <a:r>
              <a:rPr lang="ar-SA" b="1" spc="25" dirty="0">
                <a:solidFill>
                  <a:srgbClr val="333333"/>
                </a:solidFill>
                <a:ea typeface="Times New Roman"/>
                <a:cs typeface="Traditional Arabic"/>
              </a:rPr>
              <a:t>هو النشاط الذي يحصل به الإنسان على قدر كبير من المعرفة لحقائق الطبيعة وكيفية السيطرة عليها</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وتدور جل محاولات تحديد مفهوم العلم وتعريفه حول حقيقة أن العلم هو</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جزء من المعرفة, يتضمن الحقائق والمبادئ والقوانين والنظريات والمعلومات الثابتة والمنسقة والمصنفة, والطرق والمناهج العملية الموثوق بها لمعرفة واكتشاف الحقيقة بصورة قاطعة يقينية</a:t>
            </a:r>
            <a:r>
              <a:rPr lang="fr-FR" b="1" spc="25" dirty="0">
                <a:solidFill>
                  <a:srgbClr val="333333"/>
                </a:solidFill>
                <a:latin typeface="Traditional Arabic"/>
                <a:ea typeface="Times New Roman"/>
                <a:cs typeface="Arial"/>
              </a:rPr>
              <a:t> ”</a:t>
            </a:r>
            <a:endParaRPr lang="en-US" sz="2000" dirty="0">
              <a:ea typeface="Calibri"/>
              <a:cs typeface="Arial"/>
            </a:endParaRPr>
          </a:p>
          <a:p>
            <a:endParaRPr lang="ar-DZ" dirty="0"/>
          </a:p>
        </p:txBody>
      </p:sp>
    </p:spTree>
    <p:extLst>
      <p:ext uri="{BB962C8B-B14F-4D97-AF65-F5344CB8AC3E}">
        <p14:creationId xmlns:p14="http://schemas.microsoft.com/office/powerpoint/2010/main" xmlns="" val="35974998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192688"/>
          </a:xfrm>
        </p:spPr>
        <p:txBody>
          <a:bodyPr>
            <a:normAutofit fontScale="85000" lnSpcReduction="10000"/>
          </a:bodyPr>
          <a:lstStyle/>
          <a:p>
            <a:pPr algn="just" fontAlgn="base">
              <a:lnSpc>
                <a:spcPct val="115000"/>
              </a:lnSpc>
            </a:pPr>
            <a:r>
              <a:rPr lang="ar-SA" b="1" spc="25" dirty="0">
                <a:solidFill>
                  <a:srgbClr val="333333"/>
                </a:solidFill>
                <a:ea typeface="Times New Roman"/>
                <a:cs typeface="Traditional Arabic"/>
              </a:rPr>
              <a:t>أ- الأساليب </a:t>
            </a:r>
            <a:r>
              <a:rPr lang="ar-SA" b="1" spc="25" dirty="0" err="1">
                <a:solidFill>
                  <a:srgbClr val="333333"/>
                </a:solidFill>
                <a:ea typeface="Times New Roman"/>
                <a:cs typeface="Traditional Arabic"/>
              </a:rPr>
              <a:t>الإسقاطيَّة</a:t>
            </a:r>
            <a:r>
              <a:rPr lang="ar-SA" b="1" spc="25" dirty="0">
                <a:solidFill>
                  <a:srgbClr val="333333"/>
                </a:solidFill>
                <a:ea typeface="Times New Roman"/>
                <a:cs typeface="Traditional Arabic"/>
              </a:rPr>
              <a:t> المصوَّرة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وهي الأساليب التي تستخدِم صورة أو مجموعة من الصور الغامضة ويطلب من المبحوث أن يذكر ما يرى في الصور ومنها اختبار </a:t>
            </a:r>
            <a:r>
              <a:rPr lang="ar-SA" spc="25" dirty="0" err="1">
                <a:solidFill>
                  <a:srgbClr val="333333"/>
                </a:solidFill>
                <a:ea typeface="Times New Roman"/>
                <a:cs typeface="Traditional Arabic"/>
              </a:rPr>
              <a:t>رور</a:t>
            </a:r>
            <a:r>
              <a:rPr lang="ar-SA" spc="25" dirty="0">
                <a:solidFill>
                  <a:srgbClr val="333333"/>
                </a:solidFill>
                <a:ea typeface="Times New Roman"/>
                <a:cs typeface="Traditional Arabic"/>
              </a:rPr>
              <a:t> شاخ بعرض عدَّة صور لبقع من الحبر ليس لها شكلٌ معيَّن أو معنى محدَّد ويطلب من الفرد أن يصفَ ما يراه من أشكال في هذه الصور وما توحي له من معانٍ </a:t>
            </a:r>
            <a:r>
              <a:rPr lang="ar-SA" spc="25" dirty="0" err="1">
                <a:solidFill>
                  <a:srgbClr val="333333"/>
                </a:solidFill>
                <a:ea typeface="Times New Roman"/>
                <a:cs typeface="Traditional Arabic"/>
              </a:rPr>
              <a:t>ومشاعرومنها</a:t>
            </a:r>
            <a:r>
              <a:rPr lang="ar-SA" spc="25" dirty="0">
                <a:solidFill>
                  <a:srgbClr val="333333"/>
                </a:solidFill>
                <a:ea typeface="Times New Roman"/>
                <a:cs typeface="Traditional Arabic"/>
              </a:rPr>
              <a:t> اختبار تفهُّم الموضوع ويطلق عليه أحياناً اختبار</a:t>
            </a:r>
            <a:r>
              <a:rPr lang="fr-FR" spc="25" dirty="0">
                <a:solidFill>
                  <a:srgbClr val="333333"/>
                </a:solidFill>
                <a:latin typeface="Traditional Arabic"/>
                <a:ea typeface="Times New Roman"/>
                <a:cs typeface="Arial"/>
              </a:rPr>
              <a:t> TAT </a:t>
            </a:r>
            <a:r>
              <a:rPr lang="ar-SA" spc="25" dirty="0">
                <a:solidFill>
                  <a:srgbClr val="333333"/>
                </a:solidFill>
                <a:ea typeface="Times New Roman"/>
                <a:cs typeface="Traditional Arabic"/>
              </a:rPr>
              <a:t>اختصاراً ويحتوي هذا الاختبار على عدَّة صور تتضمَّن مواقف مختلفة تعرض على الفرد المبحوث.</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ويطلب منه ذكر ما توحي به كلُّ صورة له من مشاعر أو انفعالات وما يرى فيها من معانٍ أو أن يتخيَّلَ قصَّةً تدور حوادثها حول صورة ما كصورة معلِّم أو صورة شرطي،</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فمثلاً قد توحي صورة فَلاَّحَين ممسِكَين بدلو لمبحوثٍ ما بصورة من الشجار، فيما توحي لمبحوثٍ آخر بصورة من التعاون، ولمبحوثٍ ثالث بشيءٍ آخر</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ويسجل الباحث انفعالات المبحوث وتعابيره الجسديَّة وطول فترة عرض الصورة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5729356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80"/>
          </a:xfrm>
        </p:spPr>
        <p:txBody>
          <a:bodyPr>
            <a:normAutofit fontScale="92500" lnSpcReduction="20000"/>
          </a:bodyPr>
          <a:lstStyle/>
          <a:p>
            <a:pPr algn="just" fontAlgn="base">
              <a:lnSpc>
                <a:spcPct val="115000"/>
              </a:lnSpc>
            </a:pPr>
            <a:r>
              <a:rPr lang="ar-SA" b="1" spc="25" dirty="0">
                <a:solidFill>
                  <a:srgbClr val="333333"/>
                </a:solidFill>
                <a:ea typeface="Times New Roman"/>
                <a:cs typeface="Traditional Arabic"/>
              </a:rPr>
              <a:t>ب- الأساليب </a:t>
            </a:r>
            <a:r>
              <a:rPr lang="ar-SA" b="1" spc="25" dirty="0" err="1">
                <a:solidFill>
                  <a:srgbClr val="333333"/>
                </a:solidFill>
                <a:ea typeface="Times New Roman"/>
                <a:cs typeface="Traditional Arabic"/>
              </a:rPr>
              <a:t>الإسقاطيَّة</a:t>
            </a:r>
            <a:r>
              <a:rPr lang="ar-SA" b="1" spc="25" dirty="0">
                <a:solidFill>
                  <a:srgbClr val="333333"/>
                </a:solidFill>
                <a:ea typeface="Times New Roman"/>
                <a:cs typeface="Traditional Arabic"/>
              </a:rPr>
              <a:t> اللفظيَّة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وفيها تُسْتَخْدَم الألفاظُ بدلاً من الصور ومنها اختبار تداعي الكلمات ويكون ذلك بخلط كلمات ذات علاقة بالبحث بأخرى عاديَّة مألوفة على أن يستجيب الفرد بأقصى سرعةٍ ممكنة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وتكون استجابته تلقائيَّة قدر الإمكان، فإن رهبة الاختبارات يمكن أن تكون الكلمات التالية اختباراً إسقاطيّاً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مدرسة، طالب، معلِّم، تقويم، علامة، اختبار، نجاح</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ومن الأساليب </a:t>
            </a:r>
            <a:r>
              <a:rPr lang="ar-SA" spc="25" dirty="0" err="1">
                <a:solidFill>
                  <a:srgbClr val="333333"/>
                </a:solidFill>
                <a:ea typeface="Times New Roman"/>
                <a:cs typeface="Traditional Arabic"/>
              </a:rPr>
              <a:t>الإسقاطيَّة</a:t>
            </a:r>
            <a:r>
              <a:rPr lang="ar-SA" spc="25" dirty="0">
                <a:solidFill>
                  <a:srgbClr val="333333"/>
                </a:solidFill>
                <a:ea typeface="Times New Roman"/>
                <a:cs typeface="Traditional Arabic"/>
              </a:rPr>
              <a:t> اللفظيَّة اختبار تكملة الجمل وذلك بإعداد مجموعة من الجمل الناقصة التي لها علاقة بموضوع البحث وعرضها على المبحوث وطلب تكملتها بسرعة حتى تكونَ الإجابة تلقائيَّة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ومنها أيضاً اختبار تكملة القصص وذلك بعرض قصَّة ناقصة تدور حوادثها حول موضوع البحث ويطلب من المبحوث تكملة القصَّة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5402169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4464496"/>
          </a:xfrm>
        </p:spPr>
        <p:txBody>
          <a:bodyPr/>
          <a:lstStyle/>
          <a:p>
            <a:pPr algn="just" fontAlgn="base">
              <a:lnSpc>
                <a:spcPct val="115000"/>
              </a:lnSpc>
            </a:pPr>
            <a:r>
              <a:rPr lang="ar-SA" b="1" spc="25" dirty="0">
                <a:solidFill>
                  <a:srgbClr val="333333"/>
                </a:solidFill>
                <a:ea typeface="Times New Roman"/>
                <a:cs typeface="Traditional Arabic"/>
              </a:rPr>
              <a:t>جـ- الأساليب </a:t>
            </a:r>
            <a:r>
              <a:rPr lang="ar-SA" b="1" spc="25" dirty="0" err="1">
                <a:solidFill>
                  <a:srgbClr val="333333"/>
                </a:solidFill>
                <a:ea typeface="Times New Roman"/>
                <a:cs typeface="Traditional Arabic"/>
              </a:rPr>
              <a:t>السكيودراميَّة</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وهي التي يطلب فيها من الفرد أن يمثِّل دوراً معيَّناً بوقت محدود</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كأن يطلب منه تقليد شخصيَّة معيَّنة كالمعلِّم أو الشرطي، أو تمثيل موقف معيِّن كالاختبار أو تحرير مخالفة سير دون أن يعطى تفصيلات عن طبيعة الدور الذي سيلعبه</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فسوف يعكس هذا الدور التمثيلي ما يضيفه المبحوث من حركات وانفعالات وسلوك</a:t>
            </a:r>
            <a:r>
              <a:rPr lang="fr-FR" b="1" spc="25" dirty="0">
                <a:solidFill>
                  <a:srgbClr val="333333"/>
                </a:solidFill>
                <a:latin typeface="Traditional Arabic"/>
                <a:ea typeface="Times New Roman"/>
                <a:cs typeface="Arial"/>
              </a:rPr>
              <a:t>.</a:t>
            </a:r>
            <a:endParaRPr lang="en-US" sz="1800" b="1" dirty="0">
              <a:ea typeface="Calibri"/>
              <a:cs typeface="Arial"/>
            </a:endParaRPr>
          </a:p>
        </p:txBody>
      </p:sp>
    </p:spTree>
    <p:extLst>
      <p:ext uri="{BB962C8B-B14F-4D97-AF65-F5344CB8AC3E}">
        <p14:creationId xmlns:p14="http://schemas.microsoft.com/office/powerpoint/2010/main" xmlns="" val="35444162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548680"/>
            <a:ext cx="8229600" cy="5472608"/>
          </a:xfrm>
        </p:spPr>
        <p:txBody>
          <a:bodyPr>
            <a:normAutofit fontScale="92500"/>
          </a:bodyPr>
          <a:lstStyle/>
          <a:p>
            <a:pPr algn="just" fontAlgn="base">
              <a:lnSpc>
                <a:spcPct val="115000"/>
              </a:lnSpc>
            </a:pPr>
            <a:r>
              <a:rPr lang="ar-SA" spc="25" dirty="0">
                <a:solidFill>
                  <a:srgbClr val="333333"/>
                </a:solidFill>
                <a:ea typeface="Times New Roman"/>
                <a:cs typeface="Traditional Arabic"/>
              </a:rPr>
              <a:t>ـ </a:t>
            </a:r>
            <a:r>
              <a:rPr lang="ar-SA" b="1" spc="25" dirty="0">
                <a:solidFill>
                  <a:srgbClr val="333333"/>
                </a:solidFill>
                <a:ea typeface="Times New Roman"/>
                <a:cs typeface="Traditional Arabic"/>
              </a:rPr>
              <a:t>الاستبيان</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ويسمى أيضا بالاستقصاء وهو إحدى الوسائل الشائعة الاستعمال للحصول على المعلومات, وحقائق تتعلق بآراء واتجاهات الجمهور حول موضوع معين أو موقف معين</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ويتكون الاستبيان من جدول من الأسئلة توزع على فئة من المجتمع ( عينة ) بواسطة البريد أو باليد أو قد تنشر في الصحف أو التليفزيون أو الإنترنت</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حيث يطلب منهم الإجابة عليها وإعادتها إلى الباحث. والهدف منه هو الحصول على بيانات واقعية وليس مجرد انطباعات وآراء هامشية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484667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76664"/>
          </a:xfrm>
        </p:spPr>
        <p:txBody>
          <a:bodyPr>
            <a:normAutofit fontScale="85000" lnSpcReduction="10000"/>
          </a:bodyPr>
          <a:lstStyle/>
          <a:p>
            <a:pPr marL="0" indent="0" algn="just" fontAlgn="base">
              <a:lnSpc>
                <a:spcPct val="115000"/>
              </a:lnSpc>
              <a:buNone/>
            </a:pPr>
            <a:endParaRPr lang="en-US" sz="18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8 </a:t>
            </a:r>
            <a:r>
              <a:rPr lang="ar-SA" b="1" spc="25" dirty="0">
                <a:solidFill>
                  <a:srgbClr val="333333"/>
                </a:solidFill>
                <a:ea typeface="Times New Roman"/>
                <a:cs typeface="Traditional Arabic"/>
              </a:rPr>
              <a:t>ـ المصادر والوثائق المختلفة</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الوسائل الإحصائية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يستطيع الباحث أو الباحثون في أي بحثٍ علميٍّ كان حول أيّ ظاهرةٍ أو مشكلةٍ علميّةٍ يحاولون تفسيرها أو إيجاد الحلول العلميّة والمنطقيّة لها اتباع أحد الأساليب الإحصائيّة أو أكثر من أسلوبٍ بحسب طبيعة المعلومات، ونوع المشكلة وغيرها من العوامل المتحكمة في منهجية البحث العلمي ، ومن تلك الأساليب ما يلي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الأسلوب الإحصائيّ الوصفيّ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هو الأسلوب الذي يقوم على جمع البيانات والمعلومات حول ظاهرةٍ ما ثم تنظيمها وترتيبها وتبويبها، عن طريق استخدام الجداول والرسومات</a:t>
            </a:r>
            <a:endParaRPr lang="en-US" sz="1800" dirty="0">
              <a:ea typeface="Calibri"/>
              <a:cs typeface="Arial"/>
            </a:endParaRPr>
          </a:p>
          <a:p>
            <a:r>
              <a:rPr lang="ar-SA" spc="25" dirty="0">
                <a:solidFill>
                  <a:srgbClr val="333333"/>
                </a:solidFill>
                <a:ea typeface="Times New Roman"/>
                <a:cs typeface="Traditional Arabic"/>
              </a:rPr>
              <a:t>ويمكن الاعتماد على قوانين الإحصاء في ذلك ومنها: قانون الوسط والوسيط والمنوال والنزعة المركزيّة ويتم استخدامه في البحوث العلميّة من أجل التقييم واستخلاص النتائج والاستدلال على الظاهرة المدروسة ومدى انتشارها أو </a:t>
            </a:r>
            <a:r>
              <a:rPr lang="ar-SA" spc="25" dirty="0" smtClean="0">
                <a:solidFill>
                  <a:srgbClr val="333333"/>
                </a:solidFill>
                <a:ea typeface="Times New Roman"/>
                <a:cs typeface="Traditional Arabic"/>
              </a:rPr>
              <a:t>أهميتها</a:t>
            </a:r>
            <a:r>
              <a:rPr lang="ar-DZ" spc="25" dirty="0" smtClean="0">
                <a:solidFill>
                  <a:srgbClr val="333333"/>
                </a:solidFill>
                <a:ea typeface="Times New Roman"/>
                <a:cs typeface="Traditional Arabic"/>
              </a:rPr>
              <a:t>.</a:t>
            </a:r>
            <a:endParaRPr lang="ar-DZ" dirty="0"/>
          </a:p>
        </p:txBody>
      </p:sp>
    </p:spTree>
    <p:extLst>
      <p:ext uri="{BB962C8B-B14F-4D97-AF65-F5344CB8AC3E}">
        <p14:creationId xmlns:p14="http://schemas.microsoft.com/office/powerpoint/2010/main" xmlns="" val="22840784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048672"/>
          </a:xfrm>
        </p:spPr>
        <p:txBody>
          <a:bodyPr>
            <a:normAutofit/>
          </a:bodyPr>
          <a:lstStyle/>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الأسلوب الإحصائيّ التحليليّ أو الاستنتاجيّ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هو الأسلوب الذي يقوم على جمع البيانات والمعلومات عن طريق الاستقصاء والاختبار والاستفتاء والاستبيانات</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وتحديد عينة عشوائيّة أو انتقائيّة لإجراء الدراسة البحثيّة عليها حول ظاهرةٍ ما من أجل الوصول إلى كافة النتائج الممكنة مع تحييد رأي الباحث الشخصيّ حول تلك الظاهرة،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ومن ثم تحليل النتائج بحسب المعطيات الموجودة بين يديّ الباحث، ثم الخروج بالاستنتاج أو مجموعة استنتاجات منطقيّة وعقلانيّة يُمكن تطبيقها والاستفادة منها في الواقع، وكذلك توصيات للمستقبل</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4646216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04664"/>
            <a:ext cx="8229600" cy="5976664"/>
          </a:xfrm>
        </p:spPr>
        <p:txBody>
          <a:bodyPr>
            <a:normAutofit fontScale="70000" lnSpcReduction="20000"/>
          </a:bodyPr>
          <a:lstStyle/>
          <a:p>
            <a:pPr algn="just" fontAlgn="base">
              <a:lnSpc>
                <a:spcPct val="115000"/>
              </a:lnSpc>
            </a:pPr>
            <a:endParaRPr lang="en-US" sz="1800" dirty="0">
              <a:ea typeface="Calibri"/>
              <a:cs typeface="Arial"/>
            </a:endParaRPr>
          </a:p>
          <a:p>
            <a:pPr algn="just" fontAlgn="base">
              <a:lnSpc>
                <a:spcPct val="115000"/>
              </a:lnSpc>
            </a:pPr>
            <a:r>
              <a:rPr lang="ar-SA" b="1" spc="25" dirty="0">
                <a:solidFill>
                  <a:srgbClr val="222222"/>
                </a:solidFill>
                <a:ea typeface="Times New Roman"/>
                <a:cs typeface="Traditional Arabic"/>
              </a:rPr>
              <a:t>مراحل إعداد البحث </a:t>
            </a:r>
            <a:r>
              <a:rPr lang="ar-SA" b="1" spc="25" dirty="0" smtClean="0">
                <a:solidFill>
                  <a:srgbClr val="222222"/>
                </a:solidFill>
                <a:ea typeface="Times New Roman"/>
                <a:cs typeface="Traditional Arabic"/>
              </a:rPr>
              <a:t>العلمي</a:t>
            </a:r>
            <a:r>
              <a:rPr lang="ar-DZ" b="1" spc="25" dirty="0" smtClean="0">
                <a:solidFill>
                  <a:srgbClr val="222222"/>
                </a:solidFill>
                <a:ea typeface="Times New Roman"/>
                <a:cs typeface="Traditional Arabic"/>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نتناول ضمن الفصل الثاني مراحل اعداد البحث العلمي : ويتضمن النقاط التالية</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مرحلة اختيار الموضوع.</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مرحلة البحث عن الوثائق.</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مرحلة القراءة والتفكير.</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مرحلة تقسيم الموضوع.</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مرحلة جمع المعلومات.</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مرحلة الكتابة.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تخضع عملية إنجاز وإعداد البحث العلمي في ميدان العلوم القانونية, مثل بقية الفروع الأخرى, إلى طرق وإجراءات وأساليب علمية وعملية منطقية صارمة ودقيقة يجب احترامها والتقيد بها وإتباعها بدقة وعناية, حتى يتمكن الباحث من إعداد بحثه وإنجازه بصورة سليمة وناجحة وفعالة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وتعتبر هذه الطرق والإجراءات من صميم تطبيقات علم المنهجية في مفهومه الواسع</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كما تجب الإشارة هنا إلى أن اصطلاح منهجية البحث العلمي يشمل كل التقارير العلمية المنهجية والموضوعية مثل</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مذكرات التخرج في مستوى الليسانس, وأبحاث رسائل الماجستير والدراسات العليا, وغيرها من التقارير العلمية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3264614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229600" cy="5832648"/>
          </a:xfrm>
        </p:spPr>
        <p:txBody>
          <a:bodyPr/>
          <a:lstStyle/>
          <a:p>
            <a:pPr algn="just" fontAlgn="base">
              <a:lnSpc>
                <a:spcPct val="115000"/>
              </a:lnSpc>
            </a:pPr>
            <a:r>
              <a:rPr lang="ar-SA" b="1" spc="25" dirty="0">
                <a:solidFill>
                  <a:srgbClr val="333333"/>
                </a:solidFill>
                <a:ea typeface="Times New Roman"/>
                <a:cs typeface="Traditional Arabic"/>
              </a:rPr>
              <a:t> وتمر عملية إعداد البحث العلمي بعدة مراحل متسلسلة ومتتابعة ، متكاملة ومتناسقة ، في تكوين وبناء البحث وإنجازه وهذه المراحل هي</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مرحلة تحديد المشكلة واختيار الموضوع.</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مرحلة حصر وجمع الوثائق العلمية المتعلقة بالموضوع.</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مرحلة القراءة والتفكير.</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مرحلة تقسيم وتبويب الموضوع.</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مرحلة جمع وتخزين المعلومات.</a:t>
            </a:r>
            <a:endParaRPr lang="en-US" sz="1800" b="1" dirty="0">
              <a:ea typeface="Calibri"/>
              <a:cs typeface="Arial"/>
            </a:endParaRPr>
          </a:p>
          <a:p>
            <a:pPr lvl="0" algn="just" fontAlgn="base">
              <a:lnSpc>
                <a:spcPct val="115000"/>
              </a:lnSpc>
              <a:buSzPts val="1000"/>
              <a:buFont typeface="Symbol"/>
              <a:buChar char=""/>
              <a:tabLst>
                <a:tab pos="228600" algn="l"/>
              </a:tabLst>
            </a:pPr>
            <a:r>
              <a:rPr lang="ar-SA" b="1" spc="25" dirty="0">
                <a:solidFill>
                  <a:srgbClr val="333333"/>
                </a:solidFill>
                <a:ea typeface="Times New Roman"/>
                <a:cs typeface="Traditional Arabic"/>
              </a:rPr>
              <a:t>مرحلة الصياغة </a:t>
            </a:r>
            <a:r>
              <a:rPr lang="ar-SA" b="1" spc="25" dirty="0" smtClean="0">
                <a:solidFill>
                  <a:srgbClr val="333333"/>
                </a:solidFill>
                <a:ea typeface="Times New Roman"/>
                <a:cs typeface="Traditional Arabic"/>
              </a:rPr>
              <a:t>والكتابة.</a:t>
            </a:r>
          </a:p>
          <a:p>
            <a:pPr marL="0" indent="0" algn="just" fontAlgn="base">
              <a:lnSpc>
                <a:spcPct val="115000"/>
              </a:lnSpc>
              <a:buNone/>
            </a:pPr>
            <a:endParaRPr lang="ar-DZ" b="1" dirty="0"/>
          </a:p>
        </p:txBody>
      </p:sp>
    </p:spTree>
    <p:extLst>
      <p:ext uri="{BB962C8B-B14F-4D97-AF65-F5344CB8AC3E}">
        <p14:creationId xmlns:p14="http://schemas.microsoft.com/office/powerpoint/2010/main" xmlns="" val="3577992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462067"/>
          </a:xfrm>
        </p:spPr>
        <p:txBody>
          <a:bodyPr>
            <a:normAutofit fontScale="92500" lnSpcReduction="20000"/>
          </a:bodyPr>
          <a:lstStyle/>
          <a:p>
            <a:pPr algn="just" fontAlgn="base">
              <a:lnSpc>
                <a:spcPct val="115000"/>
              </a:lnSpc>
            </a:pPr>
            <a:r>
              <a:rPr lang="ar-SA" b="1" spc="25" dirty="0">
                <a:solidFill>
                  <a:srgbClr val="222222"/>
                </a:solidFill>
                <a:ea typeface="Times New Roman"/>
                <a:cs typeface="Traditional Arabic"/>
              </a:rPr>
              <a:t>مرحلة اختيار الموضوع:</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وهي عملية تحديد المشكلة العلمية التي تتطلب حلا علميا لها من عدة فرضيات علمية بواسطة الدراسة والبحث والتحليل لاكتشاف الحقيقة أو الحقائق العلمية المختلفة المتعلقة بالمشكلة محل البحث وتفسيرها واستغلالها في حل ومعالجة القضية المطروحة للبحث العلمي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b="1" spc="25" dirty="0">
                <a:solidFill>
                  <a:srgbClr val="222222"/>
                </a:solidFill>
                <a:ea typeface="Times New Roman"/>
                <a:cs typeface="Traditional Arabic"/>
              </a:rPr>
              <a:t>الإحساس بالمشكلة:</a:t>
            </a:r>
            <a:endParaRPr lang="en-US" sz="1800" b="1" dirty="0">
              <a:ea typeface="Calibri"/>
              <a:cs typeface="Arial"/>
            </a:endParaRPr>
          </a:p>
          <a:p>
            <a:pPr algn="just" fontAlgn="base">
              <a:lnSpc>
                <a:spcPct val="115000"/>
              </a:lnSpc>
            </a:pPr>
            <a:r>
              <a:rPr lang="ar-SA" spc="25" dirty="0" smtClean="0">
                <a:solidFill>
                  <a:srgbClr val="333333"/>
                </a:solidFill>
                <a:ea typeface="Times New Roman"/>
                <a:cs typeface="Traditional Arabic"/>
              </a:rPr>
              <a:t>  </a:t>
            </a:r>
            <a:r>
              <a:rPr lang="ar-SA" spc="25" dirty="0">
                <a:solidFill>
                  <a:srgbClr val="333333"/>
                </a:solidFill>
                <a:ea typeface="Times New Roman"/>
                <a:cs typeface="Traditional Arabic"/>
              </a:rPr>
              <a:t>الإحساس بالمشكلة يعتبر نقطة البداية في أي مجهود للبحث العلمي, فهي تتطلب</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المشكلة</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إجابات شافية على تساؤلات الفرد واستفساراته</a:t>
            </a:r>
            <a:r>
              <a:rPr lang="fr-FR" spc="25" dirty="0">
                <a:solidFill>
                  <a:srgbClr val="333333"/>
                </a:solidFill>
                <a:latin typeface="Traditional Arabic"/>
                <a:ea typeface="Times New Roman"/>
                <a:cs typeface="Arial"/>
              </a:rPr>
              <a:t>.</a:t>
            </a:r>
            <a:endParaRPr lang="en-US" sz="1800" dirty="0">
              <a:ea typeface="Calibri"/>
              <a:cs typeface="Arial"/>
            </a:endParaRPr>
          </a:p>
          <a:p>
            <a:r>
              <a:rPr lang="ar-SA" spc="25" dirty="0">
                <a:solidFill>
                  <a:srgbClr val="333333"/>
                </a:solidFill>
                <a:ea typeface="Times New Roman"/>
                <a:cs typeface="Traditional Arabic"/>
              </a:rPr>
              <a:t>وتعتبر هذه المرحلة من أولى مراحل إعداد منهجية البحث العلمي والأكثر صعوبة ودقة نظرا لتعدد واختلاف عوامل ومقاييس </a:t>
            </a:r>
            <a:r>
              <a:rPr lang="ar-SA" spc="25" dirty="0" err="1">
                <a:solidFill>
                  <a:srgbClr val="333333"/>
                </a:solidFill>
                <a:ea typeface="Times New Roman"/>
                <a:cs typeface="Traditional Arabic"/>
              </a:rPr>
              <a:t>الاختيارحيث</a:t>
            </a:r>
            <a:r>
              <a:rPr lang="ar-SA" spc="25" dirty="0">
                <a:solidFill>
                  <a:srgbClr val="333333"/>
                </a:solidFill>
                <a:ea typeface="Times New Roman"/>
                <a:cs typeface="Traditional Arabic"/>
              </a:rPr>
              <a:t> توجد عوامل ومعايير مقاييس ذاتية نفسية وعقلية واجتماعية واقتصادية ومهنية تتحكم في عملية اختيار الموضوع</a:t>
            </a:r>
            <a:r>
              <a:rPr lang="fr-FR" spc="25" dirty="0">
                <a:solidFill>
                  <a:srgbClr val="333333"/>
                </a:solidFill>
                <a:latin typeface="Traditional Arabic"/>
                <a:ea typeface="Times New Roman"/>
              </a:rPr>
              <a:t>.</a:t>
            </a:r>
            <a:endParaRPr lang="ar-DZ" dirty="0"/>
          </a:p>
        </p:txBody>
      </p:sp>
    </p:spTree>
    <p:extLst>
      <p:ext uri="{BB962C8B-B14F-4D97-AF65-F5344CB8AC3E}">
        <p14:creationId xmlns:p14="http://schemas.microsoft.com/office/powerpoint/2010/main" xmlns="" val="36013268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92500"/>
          </a:bodyPr>
          <a:lstStyle/>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أ ـ العوامل الذاتية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الاستعداد والرغبة النفسية الذاتية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يحقق عملية الارتباط النفسي بين الباحث وموضوعه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وينتج عن ذلك المثابرة والصبر والمعاناة والتحمس المعقول والتضحية الكاملة للبحث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القدرات</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العقلية ، سعة الاطلاع ، التفكير والتأمل ، الصفات الأخلاقية مثل هدوء الأعصاب وقوة الملاحظة وشدة الصبر والموضوعية والنزاهة والابتكار إلى غير ذلك من الصفات والقدرات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نوعية التخصص العلمي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يختار الباحث موضوع بحثه في نطاق تخصصه العلمي بوجه عام أو في أحد فروع تخصصه فهو عامل أساسي في اختيار الموضوع</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765795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4525963"/>
          </a:xfrm>
        </p:spPr>
        <p:txBody>
          <a:bodyPr>
            <a:normAutofit fontScale="92500"/>
          </a:bodyPr>
          <a:lstStyle/>
          <a:p>
            <a:pPr algn="just" fontAlgn="base">
              <a:lnSpc>
                <a:spcPct val="115000"/>
              </a:lnSpc>
            </a:pPr>
            <a:r>
              <a:rPr lang="ar-SA" spc="25" dirty="0">
                <a:solidFill>
                  <a:srgbClr val="333333"/>
                </a:solidFill>
                <a:ea typeface="Times New Roman"/>
                <a:cs typeface="Traditional Arabic"/>
              </a:rPr>
              <a:t>وليتضح لنا معنى العلم أكثر علينا أن نميزه عن غيره من المصطلحات والمفاهيم المشابهة له واللصيقة به في غالب الأحيان</a:t>
            </a:r>
            <a:r>
              <a:rPr lang="fr-FR"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مثل: المعرفة ، الثقافة ، الفن</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وغيرها من المصطلحات وكذا تحديد وبيان أهدافه ووظائفه</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b="1" spc="25" dirty="0">
                <a:solidFill>
                  <a:srgbClr val="222222"/>
                </a:solidFill>
                <a:ea typeface="Times New Roman"/>
                <a:cs typeface="Traditional Arabic"/>
              </a:rPr>
              <a:t>مفهوم المعرفة:</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تعني المعرفة في أبسط معانيها تصورا عقليا لإدراك كنه الشيء بعد أن كان غائبا</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وتتضمن المعرفة المدركات الإنسانية أثر تراكمات فكرية عبر الأبعاد الزمانية والمكانية والحضارية والعلمية</a:t>
            </a:r>
            <a:r>
              <a:rPr lang="fr-FR" spc="25" dirty="0">
                <a:solidFill>
                  <a:srgbClr val="333333"/>
                </a:solidFill>
                <a:latin typeface="Traditional Arabic"/>
                <a:ea typeface="Times New Roman"/>
                <a:cs typeface="Arial"/>
              </a:rPr>
              <a:t>.</a:t>
            </a:r>
            <a:endParaRPr lang="en-US" sz="2000" dirty="0">
              <a:ea typeface="Calibri"/>
              <a:cs typeface="Arial"/>
            </a:endParaRPr>
          </a:p>
        </p:txBody>
      </p:sp>
    </p:spTree>
    <p:extLst>
      <p:ext uri="{BB962C8B-B14F-4D97-AF65-F5344CB8AC3E}">
        <p14:creationId xmlns:p14="http://schemas.microsoft.com/office/powerpoint/2010/main" xmlns="" val="41810515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229600" cy="2880320"/>
          </a:xfrm>
        </p:spPr>
        <p:txBody>
          <a:bodyPr/>
          <a:lstStyle/>
          <a:p>
            <a:pPr algn="just" fontAlgn="base">
              <a:lnSpc>
                <a:spcPct val="115000"/>
              </a:lnSpc>
            </a:pPr>
            <a:r>
              <a:rPr lang="ar-SA" b="1" spc="25" dirty="0">
                <a:solidFill>
                  <a:srgbClr val="333333"/>
                </a:solidFill>
                <a:ea typeface="Times New Roman"/>
                <a:cs typeface="Traditional Arabic"/>
              </a:rPr>
              <a:t>طبيعة موقف الباحث</a:t>
            </a:r>
            <a:r>
              <a:rPr lang="fr-FR" b="1" spc="25" dirty="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a:t>
            </a:r>
            <a:r>
              <a:rPr lang="ar-SA" b="1" spc="25" dirty="0">
                <a:solidFill>
                  <a:srgbClr val="333333"/>
                </a:solidFill>
                <a:ea typeface="Times New Roman"/>
                <a:cs typeface="Traditional Arabic"/>
              </a:rPr>
              <a:t>يختار الباحث موضوع بحثه بما يتناسب مع مركزه العلمي والاجتماعي </a:t>
            </a:r>
            <a:r>
              <a:rPr lang="ar-SA" b="1" spc="25" dirty="0" err="1">
                <a:solidFill>
                  <a:srgbClr val="333333"/>
                </a:solidFill>
                <a:ea typeface="Times New Roman"/>
                <a:cs typeface="Traditional Arabic"/>
              </a:rPr>
              <a:t>والسياسيوما</a:t>
            </a:r>
            <a:r>
              <a:rPr lang="ar-SA" b="1" spc="25" dirty="0">
                <a:solidFill>
                  <a:srgbClr val="333333"/>
                </a:solidFill>
                <a:ea typeface="Times New Roman"/>
                <a:cs typeface="Traditional Arabic"/>
              </a:rPr>
              <a:t> إليها من الاعتبارات تسهيلا على الباحث في عملية البحث في نطاق الوظيفة الممارسة</a:t>
            </a:r>
            <a:r>
              <a:rPr lang="fr-FR" b="1" spc="25" dirty="0">
                <a:solidFill>
                  <a:srgbClr val="333333"/>
                </a:solidFill>
                <a:latin typeface="Traditional Arabic"/>
                <a:ea typeface="Times New Roman"/>
                <a:cs typeface="Arial"/>
              </a:rPr>
              <a:t>.</a:t>
            </a:r>
            <a:endParaRPr lang="en-US" sz="1800" b="1" dirty="0">
              <a:ea typeface="Calibri"/>
              <a:cs typeface="Arial"/>
            </a:endParaRPr>
          </a:p>
          <a:p>
            <a:pPr marL="0" indent="0">
              <a:buNone/>
            </a:pPr>
            <a:endParaRPr lang="ar-DZ" dirty="0"/>
          </a:p>
        </p:txBody>
      </p:sp>
    </p:spTree>
    <p:extLst>
      <p:ext uri="{BB962C8B-B14F-4D97-AF65-F5344CB8AC3E}">
        <p14:creationId xmlns:p14="http://schemas.microsoft.com/office/powerpoint/2010/main" xmlns="" val="31519133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548680"/>
            <a:ext cx="8229600" cy="5649491"/>
          </a:xfrm>
        </p:spPr>
        <p:txBody>
          <a:bodyPr>
            <a:normAutofit fontScale="92500"/>
          </a:bodyPr>
          <a:lstStyle/>
          <a:p>
            <a:pPr lvl="0" algn="just" fontAlgn="base">
              <a:lnSpc>
                <a:spcPct val="115000"/>
              </a:lnSpc>
              <a:buSzPts val="1000"/>
              <a:buFont typeface="Symbol"/>
              <a:buChar char=""/>
              <a:tabLst>
                <a:tab pos="457200" algn="l"/>
              </a:tabLst>
            </a:pPr>
            <a:r>
              <a:rPr lang="ar-SA" sz="2400" b="1" spc="25" dirty="0">
                <a:solidFill>
                  <a:srgbClr val="333333"/>
                </a:solidFill>
                <a:ea typeface="Times New Roman"/>
                <a:cs typeface="Traditional Arabic"/>
              </a:rPr>
              <a:t>ب ـ العوامل الموضوعية</a:t>
            </a:r>
            <a:r>
              <a:rPr lang="fr-FR" sz="2400" b="1" spc="25" dirty="0">
                <a:solidFill>
                  <a:srgbClr val="333333"/>
                </a:solidFill>
                <a:latin typeface="Traditional Arabic"/>
                <a:ea typeface="Times New Roman"/>
                <a:cs typeface="Arial"/>
              </a:rPr>
              <a:t>:</a:t>
            </a:r>
            <a:endParaRPr lang="en-US" sz="1400" b="1" dirty="0">
              <a:ea typeface="Calibri"/>
              <a:cs typeface="Arial"/>
            </a:endParaRPr>
          </a:p>
          <a:p>
            <a:pPr algn="just" fontAlgn="base">
              <a:lnSpc>
                <a:spcPct val="115000"/>
              </a:lnSpc>
            </a:pPr>
            <a:r>
              <a:rPr lang="fr-FR" sz="2400" b="1" spc="25" dirty="0">
                <a:solidFill>
                  <a:srgbClr val="333333"/>
                </a:solidFill>
                <a:latin typeface="Traditional Arabic"/>
                <a:ea typeface="Times New Roman"/>
                <a:cs typeface="Arial"/>
              </a:rPr>
              <a:t>1 </a:t>
            </a:r>
            <a:r>
              <a:rPr lang="ar-SA" sz="2400" b="1" spc="25" dirty="0">
                <a:solidFill>
                  <a:srgbClr val="333333"/>
                </a:solidFill>
                <a:ea typeface="Times New Roman"/>
                <a:cs typeface="Traditional Arabic"/>
              </a:rPr>
              <a:t>ـ القيمة العلمية للموضوع</a:t>
            </a:r>
            <a:r>
              <a:rPr lang="fr-FR" sz="2400" b="1" spc="25" dirty="0">
                <a:solidFill>
                  <a:srgbClr val="333333"/>
                </a:solidFill>
                <a:latin typeface="Traditional Arabic"/>
                <a:ea typeface="Times New Roman"/>
                <a:cs typeface="Arial"/>
              </a:rPr>
              <a:t>: </a:t>
            </a:r>
            <a:r>
              <a:rPr lang="ar-SA" sz="2400" b="1" spc="25" dirty="0">
                <a:solidFill>
                  <a:srgbClr val="333333"/>
                </a:solidFill>
                <a:ea typeface="Times New Roman"/>
                <a:cs typeface="Traditional Arabic"/>
              </a:rPr>
              <a:t>يجب أن يكون الموضوع ذو قيمة علمية نظرية وعملية حية ومفيدة في كافة مجالات الحياة العامة والخاصة مثل حل المشكلات الاجتماعية والاقتصادية القائمة</a:t>
            </a:r>
            <a:r>
              <a:rPr lang="fr-FR" sz="2400" b="1" spc="25" dirty="0">
                <a:solidFill>
                  <a:srgbClr val="333333"/>
                </a:solidFill>
                <a:latin typeface="Traditional Arabic"/>
                <a:ea typeface="Times New Roman"/>
                <a:cs typeface="Arial"/>
              </a:rPr>
              <a:t>.</a:t>
            </a:r>
            <a:endParaRPr lang="en-US" sz="1400" b="1" dirty="0">
              <a:ea typeface="Calibri"/>
              <a:cs typeface="Arial"/>
            </a:endParaRPr>
          </a:p>
          <a:p>
            <a:pPr algn="just" fontAlgn="base">
              <a:lnSpc>
                <a:spcPct val="115000"/>
              </a:lnSpc>
            </a:pPr>
            <a:r>
              <a:rPr lang="fr-FR" sz="2400" b="1" spc="25" dirty="0">
                <a:solidFill>
                  <a:srgbClr val="333333"/>
                </a:solidFill>
                <a:latin typeface="Traditional Arabic"/>
                <a:ea typeface="Times New Roman"/>
                <a:cs typeface="Arial"/>
              </a:rPr>
              <a:t>2 </a:t>
            </a:r>
            <a:r>
              <a:rPr lang="ar-SA" sz="2400" b="1" spc="25" dirty="0">
                <a:solidFill>
                  <a:srgbClr val="333333"/>
                </a:solidFill>
                <a:ea typeface="Times New Roman"/>
                <a:cs typeface="Traditional Arabic"/>
              </a:rPr>
              <a:t>ـ أهداف سياسة البحث العلمي المعتمدة</a:t>
            </a:r>
            <a:r>
              <a:rPr lang="fr-FR" sz="2400" b="1" spc="25" dirty="0">
                <a:solidFill>
                  <a:srgbClr val="333333"/>
                </a:solidFill>
                <a:latin typeface="Traditional Arabic"/>
                <a:ea typeface="Times New Roman"/>
                <a:cs typeface="Arial"/>
              </a:rPr>
              <a:t>: </a:t>
            </a:r>
            <a:r>
              <a:rPr lang="ar-SA" sz="2400" b="1" spc="25" dirty="0">
                <a:solidFill>
                  <a:srgbClr val="333333"/>
                </a:solidFill>
                <a:ea typeface="Times New Roman"/>
                <a:cs typeface="Traditional Arabic"/>
              </a:rPr>
              <a:t>وذلك نظرا لارتباط منهجية البحث العلمي بالحياة العامة الوطنية والدولية ،ونظرا لارتباط وتفاعل التكوين والبحث العلمي بالحياة الاجتماعية والاقتصادية والسياسية في الدولة</a:t>
            </a:r>
            <a:r>
              <a:rPr lang="fr-FR" sz="2400" b="1" spc="25" dirty="0">
                <a:solidFill>
                  <a:srgbClr val="333333"/>
                </a:solidFill>
                <a:latin typeface="Traditional Arabic"/>
                <a:ea typeface="Times New Roman"/>
                <a:cs typeface="Arial"/>
              </a:rPr>
              <a:t>.</a:t>
            </a:r>
            <a:endParaRPr lang="en-US" sz="1400" b="1" dirty="0">
              <a:ea typeface="Calibri"/>
              <a:cs typeface="Arial"/>
            </a:endParaRPr>
          </a:p>
          <a:p>
            <a:pPr algn="just" fontAlgn="base">
              <a:lnSpc>
                <a:spcPct val="115000"/>
              </a:lnSpc>
            </a:pPr>
            <a:r>
              <a:rPr lang="ar-SA" sz="2400" b="1" spc="25" dirty="0">
                <a:solidFill>
                  <a:srgbClr val="333333"/>
                </a:solidFill>
                <a:ea typeface="Times New Roman"/>
                <a:cs typeface="Traditional Arabic"/>
              </a:rPr>
              <a:t>وذلك دون التضحية بقيم حرية الفكر والحياة العلمية, وبدون التضحية بقيم التفتح على عالم الخلق والإبداع الإنسانيين</a:t>
            </a:r>
            <a:r>
              <a:rPr lang="fr-FR" sz="2400" b="1" spc="25" dirty="0">
                <a:solidFill>
                  <a:srgbClr val="333333"/>
                </a:solidFill>
                <a:latin typeface="Traditional Arabic"/>
                <a:ea typeface="Times New Roman"/>
                <a:cs typeface="Arial"/>
              </a:rPr>
              <a:t>.</a:t>
            </a:r>
            <a:endParaRPr lang="en-US" sz="1400" b="1" dirty="0">
              <a:ea typeface="Calibri"/>
              <a:cs typeface="Arial"/>
            </a:endParaRPr>
          </a:p>
          <a:p>
            <a:pPr algn="just" fontAlgn="base">
              <a:lnSpc>
                <a:spcPct val="115000"/>
              </a:lnSpc>
            </a:pPr>
            <a:r>
              <a:rPr lang="fr-FR" sz="2400" b="1" spc="25" dirty="0">
                <a:solidFill>
                  <a:srgbClr val="333333"/>
                </a:solidFill>
                <a:latin typeface="Traditional Arabic"/>
                <a:ea typeface="Times New Roman"/>
                <a:cs typeface="Arial"/>
              </a:rPr>
              <a:t>3 </a:t>
            </a:r>
            <a:r>
              <a:rPr lang="ar-SA" sz="2400" b="1" spc="25" dirty="0">
                <a:solidFill>
                  <a:srgbClr val="333333"/>
                </a:solidFill>
                <a:ea typeface="Times New Roman"/>
                <a:cs typeface="Traditional Arabic"/>
              </a:rPr>
              <a:t>ـ مكانة البحث بين أنواع البحوث العلمية الأخرى</a:t>
            </a:r>
            <a:r>
              <a:rPr lang="fr-FR" sz="2400" b="1" spc="25" dirty="0">
                <a:solidFill>
                  <a:srgbClr val="333333"/>
                </a:solidFill>
                <a:latin typeface="Traditional Arabic"/>
                <a:ea typeface="Times New Roman"/>
                <a:cs typeface="Arial"/>
              </a:rPr>
              <a:t>: </a:t>
            </a:r>
            <a:r>
              <a:rPr lang="ar-SA" sz="2400" b="1" spc="25" dirty="0">
                <a:solidFill>
                  <a:srgbClr val="333333"/>
                </a:solidFill>
                <a:ea typeface="Times New Roman"/>
                <a:cs typeface="Traditional Arabic"/>
              </a:rPr>
              <a:t>فقد يكون البحث مذكرة الليسانس أو الماجستير وقد يكون في صورة دراسة خبرة مقدمة لمكاتب الدراسات ومخابر الأبحاث</a:t>
            </a:r>
            <a:r>
              <a:rPr lang="fr-FR" sz="2400" b="1" spc="25" dirty="0">
                <a:solidFill>
                  <a:srgbClr val="333333"/>
                </a:solidFill>
                <a:latin typeface="Traditional Arabic"/>
                <a:ea typeface="Times New Roman"/>
                <a:cs typeface="Arial"/>
              </a:rPr>
              <a:t>.</a:t>
            </a:r>
            <a:endParaRPr lang="en-US" sz="1400" b="1" dirty="0">
              <a:ea typeface="Calibri"/>
              <a:cs typeface="Arial"/>
            </a:endParaRPr>
          </a:p>
          <a:p>
            <a:pPr algn="just" fontAlgn="base">
              <a:lnSpc>
                <a:spcPct val="115000"/>
              </a:lnSpc>
            </a:pPr>
            <a:r>
              <a:rPr lang="ar-SA" sz="2400" b="1" spc="25" dirty="0">
                <a:solidFill>
                  <a:srgbClr val="333333"/>
                </a:solidFill>
                <a:ea typeface="Times New Roman"/>
                <a:cs typeface="Traditional Arabic"/>
              </a:rPr>
              <a:t>فنوعية البحث تتحكم في تحديد الموضوع الصالح للبحث</a:t>
            </a:r>
            <a:r>
              <a:rPr lang="fr-FR" sz="2400" b="1" spc="25" dirty="0">
                <a:solidFill>
                  <a:srgbClr val="333333"/>
                </a:solidFill>
                <a:latin typeface="Traditional Arabic"/>
                <a:ea typeface="Times New Roman"/>
                <a:cs typeface="Arial"/>
              </a:rPr>
              <a:t>.</a:t>
            </a:r>
            <a:endParaRPr lang="en-US" sz="1400" b="1" dirty="0">
              <a:ea typeface="Calibri"/>
              <a:cs typeface="Arial"/>
            </a:endParaRPr>
          </a:p>
          <a:p>
            <a:pPr algn="just" fontAlgn="base">
              <a:lnSpc>
                <a:spcPct val="115000"/>
              </a:lnSpc>
            </a:pPr>
            <a:r>
              <a:rPr lang="fr-FR" sz="2400" b="1" spc="25" dirty="0">
                <a:solidFill>
                  <a:srgbClr val="333333"/>
                </a:solidFill>
                <a:latin typeface="Traditional Arabic"/>
                <a:ea typeface="Times New Roman"/>
                <a:cs typeface="Arial"/>
              </a:rPr>
              <a:t>4 </a:t>
            </a:r>
            <a:r>
              <a:rPr lang="ar-SA" sz="2400" b="1" spc="25" dirty="0">
                <a:solidFill>
                  <a:srgbClr val="333333"/>
                </a:solidFill>
                <a:ea typeface="Times New Roman"/>
                <a:cs typeface="Traditional Arabic"/>
              </a:rPr>
              <a:t>ـ مدى توفر الوثائق والمراجع</a:t>
            </a:r>
            <a:r>
              <a:rPr lang="fr-FR" sz="2400" b="1" spc="25" dirty="0">
                <a:solidFill>
                  <a:srgbClr val="333333"/>
                </a:solidFill>
                <a:latin typeface="Traditional Arabic"/>
                <a:ea typeface="Times New Roman"/>
                <a:cs typeface="Arial"/>
              </a:rPr>
              <a:t>: </a:t>
            </a:r>
            <a:r>
              <a:rPr lang="ar-SA" sz="2400" b="1" spc="25" dirty="0">
                <a:solidFill>
                  <a:srgbClr val="333333"/>
                </a:solidFill>
                <a:ea typeface="Times New Roman"/>
                <a:cs typeface="Traditional Arabic"/>
              </a:rPr>
              <a:t>حيث توجد الموضوعات النادرة المصادر والوثائق العلمية وهناك الموضوعات التي تقل فيها الوثائق العلمية المتعلقة بحقائقها.</a:t>
            </a:r>
            <a:endParaRPr lang="en-US" sz="1400" b="1" dirty="0">
              <a:ea typeface="Calibri"/>
              <a:cs typeface="Arial"/>
            </a:endParaRPr>
          </a:p>
          <a:p>
            <a:pPr marL="0" lvl="0" indent="0" algn="just" fontAlgn="base">
              <a:lnSpc>
                <a:spcPct val="115000"/>
              </a:lnSpc>
              <a:buSzPts val="1000"/>
              <a:buNone/>
              <a:tabLst>
                <a:tab pos="457200" algn="l"/>
              </a:tabLst>
            </a:pPr>
            <a:endParaRPr lang="en-US" sz="1800" dirty="0">
              <a:ea typeface="Calibri"/>
              <a:cs typeface="Arial"/>
            </a:endParaRPr>
          </a:p>
        </p:txBody>
      </p:sp>
    </p:spTree>
    <p:extLst>
      <p:ext uri="{BB962C8B-B14F-4D97-AF65-F5344CB8AC3E}">
        <p14:creationId xmlns:p14="http://schemas.microsoft.com/office/powerpoint/2010/main" xmlns="" val="18811044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5"/>
            <a:ext cx="8229600" cy="4896544"/>
          </a:xfrm>
        </p:spPr>
        <p:txBody>
          <a:bodyPr/>
          <a:lstStyle/>
          <a:p>
            <a:pPr algn="just" fontAlgn="base">
              <a:lnSpc>
                <a:spcPct val="115000"/>
              </a:lnSpc>
            </a:pPr>
            <a:r>
              <a:rPr lang="ar-SA" spc="25" dirty="0">
                <a:solidFill>
                  <a:srgbClr val="333333"/>
                </a:solidFill>
                <a:ea typeface="Times New Roman"/>
                <a:cs typeface="Traditional Arabic"/>
              </a:rPr>
              <a:t>كما توجد الموضوعات الغنية بالوثائق والمصادر العلمية الأصلية. وهو عامل أساسي جوهري في تحديد واختيار الموضوع</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والوثائق العلمية هي جميع المصادر والمراجع الأولية والثانوية التي تحتوي على جميع المواد والمعلومات والمعارف المكونة للموضوع والتي تشكل في مجموعها طاقة للإنتاج الفكري والعقلي في ميدان منهجية البحث العلمي</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وهذه الوثائق قد تكون مخطوطة أو مطبوعة أو مسموعة أو مرئية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222222"/>
                </a:solidFill>
                <a:ea typeface="Times New Roman"/>
                <a:cs typeface="Traditional Arabic"/>
              </a:rPr>
              <a:t>القواعد الأساسية في تحديد المشكلة.</a:t>
            </a:r>
            <a:endParaRPr lang="en-US" sz="1800" dirty="0">
              <a:ea typeface="Calibri"/>
              <a:cs typeface="Arial"/>
            </a:endParaRPr>
          </a:p>
          <a:p>
            <a:pPr marL="0" indent="0">
              <a:buNone/>
            </a:pPr>
            <a:endParaRPr lang="ar-DZ" dirty="0"/>
          </a:p>
        </p:txBody>
      </p:sp>
    </p:spTree>
    <p:extLst>
      <p:ext uri="{BB962C8B-B14F-4D97-AF65-F5344CB8AC3E}">
        <p14:creationId xmlns:p14="http://schemas.microsoft.com/office/powerpoint/2010/main" xmlns="" val="13558929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548680"/>
            <a:ext cx="8229600" cy="4536504"/>
          </a:xfrm>
        </p:spPr>
        <p:txBody>
          <a:bodyPr/>
          <a:lstStyle/>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وضوح موضوع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أن يكون موضوع البحث محددا وغير غامض أو عام حتى لا يصعب على الباحث التعرف على جوانبه المختلفة فيما بعد فقد يبدو له الموضوع سهلا للوهلة الأولى ثم إذا دقق فيه ظهرت له صعوبات جمة قد لا يستطيع تجاوزها أو قد يكتشف أن هناك من سبقه إلى دراسة المشكلة ذاتها أو أن المعلومات التي جمعها مشتتة وضعيفة الصلة بالمشكلة. وهذا كله نتيجة عدم وضوح الموضوع في ذهن الباحث وتصوره</a:t>
            </a:r>
            <a:r>
              <a:rPr lang="fr-FR" spc="25" dirty="0" smtClean="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44364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70000" lnSpcReduction="20000"/>
          </a:bodyPr>
          <a:lstStyle/>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تحديد المشكلة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وهي أن تصاغ مشكلة البحث صياغة واضحة بحيث تعبر عما يدور في ذهن الباحث وتبين الأمر الذي يرغب في إيجاد حل له ولا يتم صياغة المشكلة بوضوح إلا إذا استطاعت تحديد العلاقة بين عاملين متغيرين أو أكثر ومن ثم تصاغ بشكل سؤال يتطلب إجابة محددة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وضوح المصطلحات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يحذر المتخصصون من إمكانية وقوع البحث في متاعب وصعوبات نتيجة إهمال الباحث وعدم دقته في تحديد المصطلحات المستخدمة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والاصطلاح هو ذلك المفهوم العلمي أو الوسيلة الرمزية التي يستخدمها الإنسان في التعبير عن أفكاره ومعانيه من أجل توصيلها للآخرين ؛فهي إذن التعريفات المحددة والواضحة للمفاهيم الإنسانية ذات الصفات المجردة التي تشترك فيها الظواهر والحوادث والوقائع دون تعيين حادثة أو ظاهرة معينة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وتحديد المشكلة أو الإشكالية ليس أمرا سهلا كما يتصور البعض حيث أنه يتطلب من الباحث دراسة جميع نواحي المشكلة ثم تعريفها تعريفا واضحا والتثبت من أهميتها العلمية حتى تكون جديرة بالدراسة فيقوم الباحث بقراءة مبدئية عنها ويستنير بآراء المختصين في ذلك المجال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ويذهب بعض الباحثين إلى القول بأن أفضل طريقة لتحديد الإشكالية هي وضعها في شكل سؤال يبين العلاقة بين متغيرين</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ويمكن للباحث أن يحدد الإشكالية دون وضعها على شكل سؤال.</a:t>
            </a:r>
            <a:endParaRPr lang="en-US" sz="1800" dirty="0">
              <a:ea typeface="Calibri"/>
              <a:cs typeface="Arial"/>
            </a:endParaRPr>
          </a:p>
          <a:p>
            <a:endParaRPr lang="ar-DZ" dirty="0"/>
          </a:p>
        </p:txBody>
      </p:sp>
    </p:spTree>
    <p:extLst>
      <p:ext uri="{BB962C8B-B14F-4D97-AF65-F5344CB8AC3E}">
        <p14:creationId xmlns:p14="http://schemas.microsoft.com/office/powerpoint/2010/main" xmlns="" val="41276323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476672"/>
            <a:ext cx="8229600" cy="5616624"/>
          </a:xfrm>
        </p:spPr>
        <p:txBody>
          <a:bodyPr>
            <a:normAutofit fontScale="92500" lnSpcReduction="20000"/>
          </a:bodyPr>
          <a:lstStyle/>
          <a:p>
            <a:pPr algn="just" fontAlgn="base">
              <a:lnSpc>
                <a:spcPct val="115000"/>
              </a:lnSpc>
            </a:pPr>
            <a:r>
              <a:rPr lang="ar-SA" b="1" spc="25" dirty="0">
                <a:solidFill>
                  <a:srgbClr val="222222"/>
                </a:solidFill>
                <a:ea typeface="Times New Roman"/>
                <a:cs typeface="Traditional Arabic"/>
              </a:rPr>
              <a:t>صياغة الفرضيات:</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بعد أن يحدد الباحث المشكلة ينتقل إلى مرحلة الفرضيات المتعلقة بموضوع البحث ولا يعني هذا أن الفرضيات تأتي في مرحلة فكرية متأخرة عن مرحلة الإشكالية ،وما الفرضيات إلا إجابات مبدئية للسؤال الأساسي الذي يدور حوله موضوع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ويعتبر الافتراض مبدئيا لأن موضوع البحث لا يكون في صورته الأخيرة الواضحة وتأخذ الافتراضات بالتبلور والوضوح كلما اتضحت صورة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فالافتراضات ما هي إلا تخمينات أو توقعات أو استنتاجات يتبناها الباحث مؤقتا كحلول لمشكلة البحث ؛فهي تعمل كدليل ومرشد له ويرى بعض الكتاب أن الفرض ما هو إلا عبارة مجردة لا تحمل صفة الصدق أو الكذب بل هي نقطة انطلاق للوصول إلى نتيجة يستطيع عندها الباحث من قبول الفرض أو رفضه</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5368215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lstStyle/>
          <a:p>
            <a:pPr algn="just" fontAlgn="base">
              <a:lnSpc>
                <a:spcPct val="115000"/>
              </a:lnSpc>
            </a:pPr>
            <a:r>
              <a:rPr lang="ar-SA" spc="25" dirty="0">
                <a:solidFill>
                  <a:srgbClr val="333333"/>
                </a:solidFill>
                <a:ea typeface="Times New Roman"/>
                <a:cs typeface="Traditional Arabic"/>
              </a:rPr>
              <a:t> وقد وجد الباحثون والمختصون أن الافتراضات الجيدة تتميز بالصفات التالية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 يكون الفرض موجزا مفيدا وواضحا يسهل فهمه</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 يكون الفرض مبنيا على الحقائق الحسية والنظرية والذهنية لتفسير جميع جوانب المشكلة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 يكون الفرض قابلا للاختبار والتحقيق</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 لا يكون متناقضا مع الفروض الأخرى للمشكلة الواحدة, أو متناقضا مع النظريات والمفاهيم العلمية الثابتة. تغطية الفرض لجميع احتمالات المشكلة وتوقعاتها, وذلك باعتماد مبدأ الفروض المتعددة لمشكلة البحث</a:t>
            </a:r>
            <a:r>
              <a:rPr lang="fr-FR" spc="25" dirty="0">
                <a:solidFill>
                  <a:srgbClr val="333333"/>
                </a:solidFill>
                <a:latin typeface="Traditional Arabic"/>
                <a:ea typeface="Times New Roman"/>
                <a:cs typeface="Arial"/>
              </a:rPr>
              <a:t>.</a:t>
            </a:r>
            <a:endParaRPr lang="ar-DZ" dirty="0"/>
          </a:p>
        </p:txBody>
      </p:sp>
    </p:spTree>
    <p:extLst>
      <p:ext uri="{BB962C8B-B14F-4D97-AF65-F5344CB8AC3E}">
        <p14:creationId xmlns:p14="http://schemas.microsoft.com/office/powerpoint/2010/main" xmlns="" val="8535535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404664"/>
            <a:ext cx="8229600" cy="5904656"/>
          </a:xfrm>
        </p:spPr>
        <p:txBody>
          <a:bodyPr>
            <a:normAutofit fontScale="70000" lnSpcReduction="20000"/>
          </a:bodyPr>
          <a:lstStyle/>
          <a:p>
            <a:pPr algn="just" fontAlgn="base">
              <a:lnSpc>
                <a:spcPct val="115000"/>
              </a:lnSpc>
            </a:pPr>
            <a:r>
              <a:rPr lang="ar-SA" b="1" spc="25" dirty="0">
                <a:solidFill>
                  <a:srgbClr val="222222"/>
                </a:solidFill>
                <a:ea typeface="Times New Roman"/>
                <a:cs typeface="Traditional Arabic"/>
              </a:rPr>
              <a:t>مرحلة البحث عن الوثائق:</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يتعين على الباحث الحصول على بيانات بحثه من خلال المصادر والمراجع الموجودة </a:t>
            </a:r>
            <a:r>
              <a:rPr lang="ar-SA" spc="25" dirty="0" err="1">
                <a:solidFill>
                  <a:srgbClr val="333333"/>
                </a:solidFill>
                <a:ea typeface="Times New Roman"/>
                <a:cs typeface="Traditional Arabic"/>
              </a:rPr>
              <a:t>بالمكتباتوتسمى</a:t>
            </a:r>
            <a:r>
              <a:rPr lang="ar-SA" spc="25" dirty="0">
                <a:solidFill>
                  <a:srgbClr val="333333"/>
                </a:solidFill>
                <a:ea typeface="Times New Roman"/>
                <a:cs typeface="Traditional Arabic"/>
              </a:rPr>
              <a:t> هذه العملية عملية التوثيق أو </a:t>
            </a:r>
            <a:r>
              <a:rPr lang="ar-SA" spc="25" dirty="0" err="1">
                <a:solidFill>
                  <a:srgbClr val="333333"/>
                </a:solidFill>
                <a:ea typeface="Times New Roman"/>
                <a:cs typeface="Traditional Arabic"/>
              </a:rPr>
              <a:t>البيبليوغرافيا</a:t>
            </a:r>
            <a:r>
              <a:rPr lang="ar-SA" spc="25" dirty="0">
                <a:solidFill>
                  <a:srgbClr val="333333"/>
                </a:solidFill>
                <a:ea typeface="Times New Roman"/>
                <a:cs typeface="Traditional Arabic"/>
              </a:rPr>
              <a:t> وتعتبر من أهم العمليات اللازمة للقيام بأي </a:t>
            </a:r>
            <a:r>
              <a:rPr lang="ar-SA" spc="25" dirty="0" err="1">
                <a:solidFill>
                  <a:srgbClr val="333333"/>
                </a:solidFill>
                <a:ea typeface="Times New Roman"/>
                <a:cs typeface="Traditional Arabic"/>
              </a:rPr>
              <a:t>بحثوذلك</a:t>
            </a:r>
            <a:r>
              <a:rPr lang="ar-SA" spc="25" dirty="0">
                <a:solidFill>
                  <a:srgbClr val="333333"/>
                </a:solidFill>
                <a:ea typeface="Times New Roman"/>
                <a:cs typeface="Traditional Arabic"/>
              </a:rPr>
              <a:t> بنقل المعلومات أو الاستشهاد ببعض الفقرات أو تعزيز وجهة النظر الخاصة بالباحث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222222"/>
                </a:solidFill>
                <a:ea typeface="Times New Roman"/>
                <a:cs typeface="Traditional Arabic"/>
              </a:rPr>
              <a:t>الوثائق الأصلية الأولية والمباشرة: ( المصادر)</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وهي تلك الوثائق التي تتضمن الحقائق والمعلومات الأصلية المتعلقة بالموضوع وبدون استعمال وثائق ومصادر وسيطة في نقل هذه المعلومات وهي التي يجوز أن نطلق عليها اصطلاح</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المصادر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وأنواع الوثائق الأولية والأصلية العلمية في ميدان العلوم القانونية والإدارية هي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المواثيق القانونية العامة والخاصة, الوطنية والدولية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محاضر ومقررات وتوصيات هيئات المؤسسات العامة الأساسية مثل المؤسسة السياسية التشريعية والتنفيذية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التشريعات والقوانين والنصوص التنظيمية المختلفة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العقود والاتفاقيات والمعاهدات المبرمة والمصادق عليها رسميا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الشهادات والمراسلات الرسمية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الأحكام والمبادئ والاجتهادات القضائية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الإحصائيات الرسمية</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27785592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76664"/>
          </a:xfrm>
        </p:spPr>
        <p:txBody>
          <a:bodyPr>
            <a:normAutofit fontScale="85000" lnSpcReduction="20000"/>
          </a:bodyPr>
          <a:lstStyle/>
          <a:p>
            <a:pPr algn="just" fontAlgn="base">
              <a:lnSpc>
                <a:spcPct val="115000"/>
              </a:lnSpc>
            </a:pPr>
            <a:r>
              <a:rPr lang="ar-SA" b="1" spc="25" dirty="0">
                <a:solidFill>
                  <a:srgbClr val="222222"/>
                </a:solidFill>
                <a:ea typeface="Times New Roman"/>
                <a:cs typeface="Traditional Arabic"/>
              </a:rPr>
              <a:t>الوثائق غير الأصلية وغير المباشرة: ( المراجع)</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وهي المراجع العلمية التي تستمد قوتها من مصادر ووثائق أصلية ومباشرة أي أنها الوثائق والمراجع التي نقلت الحقائق والمعلومات عن الموضوع محل البحث أو عن بعض جوانبه من مصادر ووثائق أخرى وهي التي يجـوز أن نطلق عليها لفظ</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المراجع</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ومن أمثلتها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الكتب والمؤلفات القانونية الأكاديمية العامة والمتخصصة في موضوع من الموضوعات مثل</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كتب القانون الدولي والعلاقات الدولية القانون الإداري الدستوري العلوم السياسية القانون المدني التجاري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الدوريات والمقالات العلمية المتخصصة وأحكام القضاء والنصوص القانونية مثل</a:t>
            </a:r>
            <a:r>
              <a:rPr lang="fr-FR" spc="25" dirty="0">
                <a:solidFill>
                  <a:srgbClr val="333333"/>
                </a:solidFill>
                <a:latin typeface="Traditional Arabic"/>
                <a:ea typeface="Times New Roman"/>
                <a:cs typeface="Arial"/>
              </a:rPr>
              <a:t> </a:t>
            </a:r>
            <a:r>
              <a:rPr lang="ar-SA" spc="25" dirty="0" err="1">
                <a:solidFill>
                  <a:srgbClr val="333333"/>
                </a:solidFill>
                <a:ea typeface="Times New Roman"/>
                <a:cs typeface="Traditional Arabic"/>
              </a:rPr>
              <a:t>نشرية</a:t>
            </a:r>
            <a:r>
              <a:rPr lang="ar-SA" spc="25" dirty="0">
                <a:solidFill>
                  <a:srgbClr val="333333"/>
                </a:solidFill>
                <a:ea typeface="Times New Roman"/>
                <a:cs typeface="Traditional Arabic"/>
              </a:rPr>
              <a:t> وزارة العدل والدوريات المتخصصة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الرسائل العلمية الأكاديمية المتخصصة ومجموع البحوث والدراسات العلمية والجامعية التي تقدم من أجل الحصول على درجات علمية أكاديمية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الموسوعات ودوائر المعارف والقواميس</a:t>
            </a:r>
            <a:r>
              <a:rPr lang="fr-FR" spc="25" dirty="0" smtClean="0">
                <a:solidFill>
                  <a:srgbClr val="333333"/>
                </a:solidFill>
                <a:latin typeface="Traditional Arabic"/>
                <a:ea typeface="Times New Roman"/>
                <a:cs typeface="Arial"/>
              </a:rPr>
              <a:t>.</a:t>
            </a:r>
            <a:r>
              <a:rPr lang="fr-FR" spc="25" dirty="0">
                <a:solidFill>
                  <a:srgbClr val="333333"/>
                </a:solidFill>
                <a:latin typeface="Traditional Arabic"/>
                <a:ea typeface="Times New Roman"/>
                <a:cs typeface="Arial"/>
              </a:rPr>
              <a:t> </a:t>
            </a:r>
            <a:endParaRPr lang="en-US" sz="1800" dirty="0">
              <a:ea typeface="Calibri"/>
              <a:cs typeface="Arial"/>
            </a:endParaRPr>
          </a:p>
          <a:p>
            <a:endParaRPr lang="ar-DZ" dirty="0"/>
          </a:p>
        </p:txBody>
      </p:sp>
    </p:spTree>
    <p:extLst>
      <p:ext uri="{BB962C8B-B14F-4D97-AF65-F5344CB8AC3E}">
        <p14:creationId xmlns:p14="http://schemas.microsoft.com/office/powerpoint/2010/main" xmlns="" val="10188272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256584"/>
          </a:xfrm>
        </p:spPr>
        <p:txBody>
          <a:bodyPr>
            <a:normAutofit fontScale="92500" lnSpcReduction="10000"/>
          </a:bodyPr>
          <a:lstStyle/>
          <a:p>
            <a:pPr algn="just" fontAlgn="base">
              <a:lnSpc>
                <a:spcPct val="115000"/>
              </a:lnSpc>
            </a:pPr>
            <a:r>
              <a:rPr lang="ar-SA" b="1" spc="25" dirty="0">
                <a:solidFill>
                  <a:srgbClr val="222222"/>
                </a:solidFill>
                <a:ea typeface="Times New Roman"/>
                <a:cs typeface="Traditional Arabic"/>
              </a:rPr>
              <a:t>مرحلة القراءة </a:t>
            </a:r>
            <a:r>
              <a:rPr lang="ar-SA" b="1" spc="25" dirty="0" smtClean="0">
                <a:solidFill>
                  <a:srgbClr val="222222"/>
                </a:solidFill>
                <a:ea typeface="Times New Roman"/>
                <a:cs typeface="Traditional Arabic"/>
              </a:rPr>
              <a:t>والتفك</a:t>
            </a:r>
            <a:r>
              <a:rPr lang="ar-DZ" b="1" spc="25" dirty="0" smtClean="0">
                <a:solidFill>
                  <a:srgbClr val="222222"/>
                </a:solidFill>
                <a:ea typeface="Times New Roman"/>
                <a:cs typeface="Traditional Arabic"/>
              </a:rPr>
              <a:t>ير:</a:t>
            </a:r>
            <a:endParaRPr lang="fr-FR" b="1" spc="25" dirty="0" smtClean="0">
              <a:solidFill>
                <a:srgbClr val="222222"/>
              </a:solidFill>
              <a:ea typeface="Times New Roman"/>
              <a:cs typeface="Traditional Arabic"/>
            </a:endParaRPr>
          </a:p>
          <a:p>
            <a:pPr algn="just" fontAlgn="base">
              <a:lnSpc>
                <a:spcPct val="115000"/>
              </a:lnSpc>
            </a:pP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مرحلة القراءة والتفكير في منهجية البحث العلمي هي من أهم المراحل ويمكن تعريفها بأنها هي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عمليات الاطلاع والفهم لكافة الأفكار والحقائق التي تتصل بالموضوع</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وتأمل هذه المعلومات والأفكار تأملا عقليا فكريا حتى يتولد في ذهن الباحث النظام التحليلي للموضوع </a:t>
            </a: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تجعل الباحث مسيطرا على الموضوع مستوعبا لكل أسراره وحقائقه متعمقا في فهمه قادرا على استنتاج الفرضيات والأفكار والنظريات </a:t>
            </a:r>
            <a:r>
              <a:rPr lang="ar-SA" spc="25" dirty="0" smtClean="0">
                <a:solidFill>
                  <a:srgbClr val="333333"/>
                </a:solidFill>
                <a:ea typeface="Times New Roman"/>
                <a:cs typeface="Traditional Arabic"/>
              </a:rPr>
              <a:t>منها</a:t>
            </a:r>
            <a:r>
              <a:rPr lang="fr-FR" spc="25" dirty="0" smtClean="0">
                <a:solidFill>
                  <a:srgbClr val="333333"/>
                </a:solidFill>
                <a:latin typeface="Traditional Arabic"/>
                <a:ea typeface="Times New Roman"/>
                <a:cs typeface="Arial"/>
              </a:rPr>
              <a:t>.</a:t>
            </a:r>
          </a:p>
          <a:p>
            <a:pPr marL="0" indent="0" algn="just" fontAlgn="base">
              <a:lnSpc>
                <a:spcPct val="115000"/>
              </a:lnSpc>
              <a:buNone/>
            </a:pPr>
            <a:r>
              <a:rPr lang="ar-DZ" spc="25" dirty="0" smtClean="0">
                <a:solidFill>
                  <a:srgbClr val="333333"/>
                </a:solidFill>
                <a:ea typeface="Times New Roman"/>
                <a:cs typeface="Traditional Arabic"/>
              </a:rPr>
              <a:t> </a:t>
            </a:r>
          </a:p>
          <a:p>
            <a:pPr marL="0" indent="0" algn="just" fontAlgn="base">
              <a:lnSpc>
                <a:spcPct val="115000"/>
              </a:lnSpc>
              <a:buNone/>
            </a:pPr>
            <a:endParaRPr lang="en-US" sz="1800" dirty="0">
              <a:ea typeface="Calibri"/>
              <a:cs typeface="Arial"/>
            </a:endParaRPr>
          </a:p>
        </p:txBody>
      </p:sp>
    </p:spTree>
    <p:extLst>
      <p:ext uri="{BB962C8B-B14F-4D97-AF65-F5344CB8AC3E}">
        <p14:creationId xmlns:p14="http://schemas.microsoft.com/office/powerpoint/2010/main" xmlns="" val="353896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62500" lnSpcReduction="20000"/>
          </a:bodyPr>
          <a:lstStyle/>
          <a:p>
            <a:pPr algn="just" fontAlgn="base">
              <a:lnSpc>
                <a:spcPct val="115000"/>
              </a:lnSpc>
            </a:pPr>
            <a:r>
              <a:rPr lang="ar-SA" spc="25" dirty="0">
                <a:solidFill>
                  <a:srgbClr val="333333"/>
                </a:solidFill>
                <a:ea typeface="Times New Roman"/>
                <a:cs typeface="Traditional Arabic"/>
              </a:rPr>
              <a:t>أو بعبارة أخرى المعرفة هي كل ذلك الرصيد الواسع والضخم من المعلومات والمعارف التي استطاع الإنسان أن يجمعها عبر التاريخ، بحواسه وفكره</a:t>
            </a:r>
            <a:r>
              <a:rPr lang="fr-FR"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وهي تنقسم إلى ثلاثة أقسام</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1 </a:t>
            </a:r>
            <a:r>
              <a:rPr lang="ar-SA" b="1" spc="25" dirty="0">
                <a:solidFill>
                  <a:srgbClr val="333333"/>
                </a:solidFill>
                <a:ea typeface="Times New Roman"/>
                <a:cs typeface="Traditional Arabic"/>
              </a:rPr>
              <a:t>ـ المعرفة الحسية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وتكون بواسطة الملاحظات البسيطة والمباشرة والعفوية عن طريق حواس الإنسان المعروفة</a:t>
            </a:r>
            <a:r>
              <a:rPr lang="fr-FR"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مثل تعاقب الليل والنهار, طلوع الشمس وغروبها, تهاطل الأمطار…الخ</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وذلك دون إدراك للعلاقات القائمة بين هذه الظواهر الطبيعية وأسبابها</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2 </a:t>
            </a:r>
            <a:r>
              <a:rPr lang="ar-SA" b="1" spc="25" dirty="0">
                <a:solidFill>
                  <a:srgbClr val="333333"/>
                </a:solidFill>
                <a:ea typeface="Times New Roman"/>
                <a:cs typeface="Traditional Arabic"/>
              </a:rPr>
              <a:t>ـ المعرفة الفلسفية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وهي مجموع المعارف والمعلومات التي يتحصل عليها الإنسان بواسطة استعمال الفكر لا الحواس</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حيث يستخدم أساليب التفكير والتأمل الفلسفي لمعرفة الأسباب الحتميات البعيدة للظواهر مثل التفكير والتأمل في أسباب الحياة والموت خلق الوجود والكون</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smtClean="0">
                <a:solidFill>
                  <a:srgbClr val="333333"/>
                </a:solidFill>
                <a:latin typeface="Traditional Arabic"/>
                <a:ea typeface="Times New Roman"/>
                <a:cs typeface="Arial"/>
              </a:rPr>
              <a:t>3 </a:t>
            </a:r>
            <a:r>
              <a:rPr lang="ar-SA" b="1" spc="25" dirty="0">
                <a:solidFill>
                  <a:srgbClr val="333333"/>
                </a:solidFill>
                <a:ea typeface="Times New Roman"/>
                <a:cs typeface="Traditional Arabic"/>
              </a:rPr>
              <a:t>ـ المعرفة العلمية والتجريبية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وهي المعرفة التي تتحقق على أساس الملاحظات العلمية المنظمة والتجارب المنظمة والمقصودة للظواهر والأشياء ووضع الفروض واكتشاف النظريات العامة والقوانين العلمية الثابتة القادرة على تفسير الظواهر والأمور تفسيرا علميا والتنبؤ بما سيحدث مستقبلا والتحكم فيه</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وهذا النوع الأخير من المعرفة هو وحده الذي يكَّون العلم والمعرفة بذلك تكون مشتملة على العلم وهو جزء من أجزائها</a:t>
            </a:r>
            <a:endParaRPr lang="en-US" sz="2000" dirty="0">
              <a:ea typeface="Calibri"/>
              <a:cs typeface="Arial"/>
            </a:endParaRPr>
          </a:p>
          <a:p>
            <a:pPr marL="0" indent="0">
              <a:buNone/>
            </a:pPr>
            <a:endParaRPr lang="ar-DZ" dirty="0" smtClean="0"/>
          </a:p>
        </p:txBody>
      </p:sp>
    </p:spTree>
    <p:extLst>
      <p:ext uri="{BB962C8B-B14F-4D97-AF65-F5344CB8AC3E}">
        <p14:creationId xmlns:p14="http://schemas.microsoft.com/office/powerpoint/2010/main" xmlns="" val="39042690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332656"/>
            <a:ext cx="8229600" cy="5688632"/>
          </a:xfrm>
        </p:spPr>
        <p:txBody>
          <a:bodyPr>
            <a:normAutofit fontScale="55000" lnSpcReduction="20000"/>
          </a:bodyPr>
          <a:lstStyle/>
          <a:p>
            <a:pPr algn="just" fontAlgn="base">
              <a:lnSpc>
                <a:spcPct val="115000"/>
              </a:lnSpc>
            </a:pPr>
            <a:r>
              <a:rPr lang="ar-SA" b="1" spc="25" dirty="0">
                <a:solidFill>
                  <a:srgbClr val="333333"/>
                </a:solidFill>
                <a:ea typeface="Times New Roman"/>
                <a:cs typeface="Traditional Arabic"/>
              </a:rPr>
              <a:t>أهداف مرحلة القراءة والتفكير</a:t>
            </a:r>
            <a:r>
              <a:rPr lang="fr-FR" b="1" spc="25" dirty="0">
                <a:solidFill>
                  <a:srgbClr val="333333"/>
                </a:solidFill>
                <a:latin typeface="Traditional Arabic"/>
                <a:ea typeface="Times New Roman"/>
                <a:cs typeface="Arial"/>
              </a:rPr>
              <a:t>:</a:t>
            </a:r>
            <a:endParaRPr lang="en-US" sz="1800" b="1" dirty="0">
              <a:ea typeface="Calibri"/>
              <a:cs typeface="Arial"/>
            </a:endParaRPr>
          </a:p>
          <a:p>
            <a:pPr indent="-228600" algn="just" fontAlgn="base">
              <a:lnSpc>
                <a:spcPct val="115000"/>
              </a:lnSpc>
              <a:tabLst>
                <a:tab pos="457200" algn="l"/>
              </a:tabLst>
            </a:pPr>
            <a:r>
              <a:rPr lang="ar-SA" spc="25" dirty="0">
                <a:solidFill>
                  <a:srgbClr val="333333"/>
                </a:solidFill>
                <a:ea typeface="Times New Roman"/>
                <a:cs typeface="Traditional Arabic"/>
              </a:rPr>
              <a:t>التعمق في التخصص وفهم الموضوع والسيطرة على جل جوانبه</a:t>
            </a:r>
            <a:r>
              <a:rPr lang="fr-FR" spc="25" dirty="0">
                <a:solidFill>
                  <a:srgbClr val="333333"/>
                </a:solidFill>
                <a:latin typeface="Traditional Arabic"/>
                <a:ea typeface="Times New Roman"/>
                <a:cs typeface="Arial"/>
              </a:rPr>
              <a:t>.</a:t>
            </a:r>
            <a:endParaRPr lang="en-US" sz="1800" dirty="0">
              <a:ea typeface="Calibri"/>
              <a:cs typeface="Arial"/>
            </a:endParaRPr>
          </a:p>
          <a:p>
            <a:pPr indent="-228600" algn="just" fontAlgn="base">
              <a:lnSpc>
                <a:spcPct val="115000"/>
              </a:lnSpc>
              <a:tabLst>
                <a:tab pos="457200" algn="l"/>
              </a:tabLst>
            </a:pPr>
            <a:r>
              <a:rPr lang="ar-SA" spc="25" dirty="0">
                <a:solidFill>
                  <a:srgbClr val="333333"/>
                </a:solidFill>
                <a:ea typeface="Times New Roman"/>
                <a:cs typeface="Traditional Arabic"/>
              </a:rPr>
              <a:t>اكتساب نظام التحليل قوي ومتخصص, أي اكتساب ذخيرة كبيرة من المعلومات والحقائق تؤدي في الأخير إلى التأمل والتحليل</a:t>
            </a:r>
            <a:r>
              <a:rPr lang="fr-FR" spc="25" dirty="0">
                <a:solidFill>
                  <a:srgbClr val="333333"/>
                </a:solidFill>
                <a:latin typeface="Traditional Arabic"/>
                <a:ea typeface="Times New Roman"/>
                <a:cs typeface="Arial"/>
              </a:rPr>
              <a:t>.</a:t>
            </a:r>
            <a:endParaRPr lang="en-US" sz="1800" dirty="0">
              <a:ea typeface="Calibri"/>
              <a:cs typeface="Arial"/>
            </a:endParaRPr>
          </a:p>
          <a:p>
            <a:pPr indent="-228600" algn="just" fontAlgn="base">
              <a:lnSpc>
                <a:spcPct val="115000"/>
              </a:lnSpc>
              <a:tabLst>
                <a:tab pos="457200" algn="l"/>
              </a:tabLst>
            </a:pPr>
            <a:r>
              <a:rPr lang="ar-SA" spc="25" dirty="0">
                <a:solidFill>
                  <a:srgbClr val="333333"/>
                </a:solidFill>
                <a:ea typeface="Times New Roman"/>
                <a:cs typeface="Traditional Arabic"/>
              </a:rPr>
              <a:t>اكتساب الأسلوب العلمي القوي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القدرة على إعداد خطة الموضوع</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الثروة اللغوية الفنية والمتخصصة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الشجاعة الأدبية لدى الباحث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شروط وقواعد القراءة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أن تكون واسعة شاملة لجميع الوثائق والمصادر والمراجع المتعلقة بالموضوع</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الذكاء والقدرة على تقييم الوثائق والمصادر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الانتباه والتركيز أثناء عملية القراءة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تكون مرتبة ومنظمة لا ارتجالية وعشوائية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احترام القواعد الصحية والنفسية أثناء عملية القراءة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اختيار الأوقات المناسبة للقراءة</a:t>
            </a:r>
            <a:r>
              <a:rPr lang="fr-FR" spc="25" dirty="0">
                <a:solidFill>
                  <a:srgbClr val="333333"/>
                </a:solidFill>
                <a:latin typeface="Traditional Arabic"/>
                <a:ea typeface="Times New Roman"/>
                <a:cs typeface="Arial"/>
              </a:rPr>
              <a:t>.</a:t>
            </a:r>
            <a:endParaRPr lang="en-US" sz="1800" dirty="0">
              <a:ea typeface="Calibri"/>
              <a:cs typeface="Arial"/>
            </a:endParaRPr>
          </a:p>
          <a:p>
            <a:pPr indent="-228600" algn="just" fontAlgn="base">
              <a:lnSpc>
                <a:spcPct val="115000"/>
              </a:lnSpc>
              <a:tabLst>
                <a:tab pos="457200" algn="l"/>
              </a:tabLst>
            </a:pPr>
            <a:r>
              <a:rPr lang="ar-SA" spc="25" dirty="0">
                <a:solidFill>
                  <a:srgbClr val="333333"/>
                </a:solidFill>
                <a:ea typeface="Times New Roman"/>
                <a:cs typeface="Traditional Arabic"/>
              </a:rPr>
              <a:t>اختيار الأماكن الصحية والمريحة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ترك فترات للتأمل والتفكير ما بين القراءات المختلفة</a:t>
            </a:r>
            <a:r>
              <a:rPr lang="fr-FR" spc="25" dirty="0">
                <a:solidFill>
                  <a:srgbClr val="333333"/>
                </a:solidFill>
                <a:latin typeface="Traditional Arabic"/>
                <a:ea typeface="Times New Roman"/>
                <a:cs typeface="Arial"/>
              </a:rPr>
              <a:t>.</a:t>
            </a:r>
            <a:endParaRPr lang="en-US" sz="1800" dirty="0">
              <a:ea typeface="Calibri"/>
              <a:cs typeface="Arial"/>
            </a:endParaRPr>
          </a:p>
          <a:p>
            <a:pPr indent="-228600" algn="just" fontAlgn="base">
              <a:lnSpc>
                <a:spcPct val="115000"/>
              </a:lnSpc>
              <a:tabLst>
                <a:tab pos="457200" algn="l"/>
              </a:tabLst>
            </a:pPr>
            <a:r>
              <a:rPr lang="ar-SA" spc="25" dirty="0">
                <a:solidFill>
                  <a:srgbClr val="333333"/>
                </a:solidFill>
                <a:ea typeface="Times New Roman"/>
                <a:cs typeface="Traditional Arabic"/>
              </a:rPr>
              <a:t>الابتعاد عن عملية القراءة خلال فترات الأزمات النفسية والاجتماعية </a:t>
            </a:r>
            <a:r>
              <a:rPr lang="ar-SA" spc="25" dirty="0" smtClean="0">
                <a:solidFill>
                  <a:srgbClr val="333333"/>
                </a:solidFill>
                <a:ea typeface="Times New Roman"/>
                <a:cs typeface="Traditional Arabic"/>
              </a:rPr>
              <a:t>والصحية</a:t>
            </a:r>
            <a:r>
              <a:rPr lang="fr-FR" spc="25" dirty="0" smtClean="0">
                <a:solidFill>
                  <a:srgbClr val="333333"/>
                </a:solidFill>
                <a:latin typeface="Traditional Arabic"/>
                <a:ea typeface="Times New Roman"/>
                <a:cs typeface="Arial"/>
              </a:rPr>
              <a:t>.</a:t>
            </a:r>
          </a:p>
          <a:p>
            <a:pPr marL="0" indent="0">
              <a:buNone/>
            </a:pPr>
            <a:endParaRPr lang="ar-DZ" dirty="0"/>
          </a:p>
        </p:txBody>
      </p:sp>
    </p:spTree>
    <p:extLst>
      <p:ext uri="{BB962C8B-B14F-4D97-AF65-F5344CB8AC3E}">
        <p14:creationId xmlns:p14="http://schemas.microsoft.com/office/powerpoint/2010/main" xmlns="" val="9562717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55000" lnSpcReduction="20000"/>
          </a:bodyPr>
          <a:lstStyle/>
          <a:p>
            <a:pPr algn="just" fontAlgn="base">
              <a:lnSpc>
                <a:spcPct val="115000"/>
              </a:lnSpc>
            </a:pPr>
            <a:r>
              <a:rPr lang="ar-SA" b="1" spc="25" dirty="0">
                <a:solidFill>
                  <a:srgbClr val="333333"/>
                </a:solidFill>
                <a:ea typeface="Times New Roman"/>
                <a:cs typeface="Traditional Arabic"/>
              </a:rPr>
              <a:t>أنـواع القـراءة</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القراءة السريعة الكاشفة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وهي القراءة السريعة الخاطفة التي تتحقق عن طريق الاطلاع عن الفهارس ورؤوس الموضوعات في قوائم المصادر والمراجع المختلفة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كما تشمل الاطلاع على مقدمات وبعض فصول وعنوانين المصادر والمراجع</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كما تستهدف تدعيم قائمة المصادر والمراجع المجمعة بوثائق جديدة وكذا معرفة سعة وآفاق الموضوع وجوانبه المختلفة وتكشف القيم والجديد والمتخصص والخاص من الوثائق والعام</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القراءة العادية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وهي القراءة التي تتركز حول الموضوعات التي تم اكتشافها بواسطة القراءة السريعة يقوم بها الباحث بهدوء وتؤدة وفقا لشروط القراءة السابقة الذكر, واستخلاص النتائج وتدوينها في بطاقات</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القراءة العميقة والمركزة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z="3800" spc="25" dirty="0">
                <a:solidFill>
                  <a:srgbClr val="333333"/>
                </a:solidFill>
                <a:ea typeface="Times New Roman"/>
                <a:cs typeface="Traditional Arabic"/>
              </a:rPr>
              <a:t>وهي التي تتركز حول بعض الوثائق دون البعض الآخر لما لها من أهمية في الموضع وصلة مباشرة به الأمر الذي يتطلب التركيز في القراءة والتكرار والتمعن والدقة </a:t>
            </a:r>
            <a:r>
              <a:rPr lang="ar-SA" sz="3800" spc="25" dirty="0" smtClean="0">
                <a:solidFill>
                  <a:srgbClr val="333333"/>
                </a:solidFill>
                <a:ea typeface="Times New Roman"/>
                <a:cs typeface="Traditional Arabic"/>
              </a:rPr>
              <a:t>والتأمل</a:t>
            </a:r>
            <a:r>
              <a:rPr lang="ar-DZ" sz="3800" spc="25" dirty="0" smtClean="0">
                <a:solidFill>
                  <a:srgbClr val="333333"/>
                </a:solidFill>
                <a:ea typeface="Times New Roman"/>
                <a:cs typeface="Traditional Arabic"/>
              </a:rPr>
              <a:t> </a:t>
            </a:r>
            <a:r>
              <a:rPr lang="ar-SA" sz="3800" spc="25" dirty="0" smtClean="0">
                <a:solidFill>
                  <a:srgbClr val="333333"/>
                </a:solidFill>
                <a:ea typeface="Times New Roman"/>
                <a:cs typeface="Traditional Arabic"/>
              </a:rPr>
              <a:t>وتتطلب </a:t>
            </a:r>
            <a:r>
              <a:rPr lang="ar-SA" sz="3800" spc="25" dirty="0">
                <a:solidFill>
                  <a:srgbClr val="333333"/>
                </a:solidFill>
                <a:ea typeface="Times New Roman"/>
                <a:cs typeface="Traditional Arabic"/>
              </a:rPr>
              <a:t>صرامة والتزاما أكثر من غيرها من أنواع القراءات</a:t>
            </a:r>
            <a:r>
              <a:rPr lang="fr-FR" sz="3800" spc="25" dirty="0">
                <a:solidFill>
                  <a:srgbClr val="333333"/>
                </a:solidFill>
                <a:latin typeface="Traditional Arabic"/>
                <a:ea typeface="Times New Roman"/>
                <a:cs typeface="Arial"/>
              </a:rPr>
              <a:t>.</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وتختلف أهداف القراءة المركزة في منهجية البحث العلمي عنها في القراءة </a:t>
            </a:r>
            <a:r>
              <a:rPr lang="ar-SA" sz="3800" spc="25" dirty="0" smtClean="0">
                <a:solidFill>
                  <a:srgbClr val="333333"/>
                </a:solidFill>
                <a:ea typeface="Times New Roman"/>
                <a:cs typeface="Traditional Arabic"/>
              </a:rPr>
              <a:t>العادية</a:t>
            </a:r>
            <a:r>
              <a:rPr lang="ar-DZ" sz="3800" spc="25" dirty="0" smtClean="0">
                <a:solidFill>
                  <a:srgbClr val="333333"/>
                </a:solidFill>
                <a:ea typeface="Times New Roman"/>
                <a:cs typeface="Traditional Arabic"/>
              </a:rPr>
              <a:t> ،</a:t>
            </a:r>
            <a:r>
              <a:rPr lang="ar-SA" sz="3800" spc="25" dirty="0" smtClean="0">
                <a:solidFill>
                  <a:srgbClr val="333333"/>
                </a:solidFill>
                <a:ea typeface="Times New Roman"/>
                <a:cs typeface="Traditional Arabic"/>
              </a:rPr>
              <a:t>حيث </a:t>
            </a:r>
            <a:r>
              <a:rPr lang="ar-SA" sz="3800" spc="25" dirty="0">
                <a:solidFill>
                  <a:srgbClr val="333333"/>
                </a:solidFill>
                <a:ea typeface="Times New Roman"/>
                <a:cs typeface="Traditional Arabic"/>
              </a:rPr>
              <a:t>يعنى الباحث في التعرف على إطار المشكلة ذاتها والآراء الفكرية التي تناولتها والفروض التي تبناها الباحثون والمناهج العلمية التي استخدموها</a:t>
            </a:r>
            <a:endParaRPr lang="en-US" sz="1900" dirty="0">
              <a:ea typeface="Calibri"/>
              <a:cs typeface="Arial"/>
            </a:endParaRPr>
          </a:p>
          <a:p>
            <a:pPr algn="just" fontAlgn="base">
              <a:lnSpc>
                <a:spcPct val="115000"/>
              </a:lnSpc>
            </a:pPr>
            <a:r>
              <a:rPr lang="ar-SA" sz="3800" spc="25" dirty="0">
                <a:solidFill>
                  <a:srgbClr val="333333"/>
                </a:solidFill>
                <a:ea typeface="Times New Roman"/>
                <a:cs typeface="Traditional Arabic"/>
              </a:rPr>
              <a:t>وذلك بهدف الاسترشاد والتوضيح في تقرير مسيرة دراسته من حيث المعلومات التي يحتاجها</a:t>
            </a:r>
            <a:r>
              <a:rPr lang="fr-FR" sz="3800" spc="25" dirty="0" smtClean="0">
                <a:solidFill>
                  <a:srgbClr val="333333"/>
                </a:solidFill>
                <a:latin typeface="Traditional Arabic"/>
                <a:ea typeface="Times New Roman"/>
                <a:cs typeface="Arial"/>
              </a:rPr>
              <a:t>.</a:t>
            </a:r>
            <a:endParaRPr lang="en-US" sz="1900" dirty="0">
              <a:ea typeface="Calibri"/>
              <a:cs typeface="Arial"/>
            </a:endParaRPr>
          </a:p>
        </p:txBody>
      </p:sp>
    </p:spTree>
    <p:extLst>
      <p:ext uri="{BB962C8B-B14F-4D97-AF65-F5344CB8AC3E}">
        <p14:creationId xmlns:p14="http://schemas.microsoft.com/office/powerpoint/2010/main" xmlns="" val="34276536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332656"/>
            <a:ext cx="8229600" cy="6048672"/>
          </a:xfrm>
        </p:spPr>
        <p:txBody>
          <a:bodyPr>
            <a:normAutofit fontScale="85000" lnSpcReduction="20000"/>
          </a:bodyPr>
          <a:lstStyle/>
          <a:p>
            <a:pPr algn="just" fontAlgn="base">
              <a:lnSpc>
                <a:spcPct val="115000"/>
              </a:lnSpc>
            </a:pPr>
            <a:r>
              <a:rPr lang="ar-SA" b="1" spc="25" dirty="0">
                <a:solidFill>
                  <a:srgbClr val="222222"/>
                </a:solidFill>
                <a:ea typeface="Times New Roman"/>
                <a:cs typeface="Traditional Arabic"/>
              </a:rPr>
              <a:t>مرحلة تقسيم وتبويب الموضوع:</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مرحلة تقسيم تبويب الموضوع في منهجية البحث العلمي هي من أهم المراحل ويمكن تعريفها بأنها</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عملية جوهرية وحيوية للباحث في إعداد بحثه, وتتضمن تقسيمات الموضوع الأساسية والكلية والفرعية والجزئية والخاصة على أسس ومعايير علمية ومنهجية واضحة ودقيقة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فيجب أن تخضع عملية التقسيم إلى أساس سليم وفكرة منظمة ورابطة خاصة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كالترتيب الزمني أو الأهمية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وتقسيم الموضوع يعني تحديد الفكرة الأساسية والكلية للموضوع تحديدا جامعا مانعا وواضحا وإعطائها عنوانا رئيسا ثم تحديد مدخل الموضوع في صورة مقدمة البحث والقيام بتفتيت و تقسيم الفكرة الأساسية إلى أفكار فرعية وجزئية خاصة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بحيث يشكل التقسيم هيكلة وبناء البحث ثم القيام بإعطاء العنوانين الفرعية والجزئية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((الأجزاء ، الأقسام، الأبواب ، الفصول ، الفروع ، المباحث ، المطالب. ثم: أولا ، ثانيا ، ثالثا….ثم أ ب ج…ثم 1 ، 2 ، 3</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7602533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822107"/>
          </a:xfrm>
        </p:spPr>
        <p:txBody>
          <a:bodyPr>
            <a:normAutofit fontScale="85000" lnSpcReduction="20000"/>
          </a:bodyPr>
          <a:lstStyle/>
          <a:p>
            <a:pPr algn="just" fontAlgn="base">
              <a:lnSpc>
                <a:spcPct val="115000"/>
              </a:lnSpc>
            </a:pPr>
            <a:r>
              <a:rPr lang="ar-SA" b="1" spc="25" dirty="0">
                <a:solidFill>
                  <a:srgbClr val="333333"/>
                </a:solidFill>
                <a:ea typeface="Times New Roman"/>
                <a:cs typeface="Traditional Arabic"/>
              </a:rPr>
              <a:t>شروط التقسيم والتبويب</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هناك مجموعة من الشروط والقواعد يجب إتباعها لتقسيم البحث بصورة سليمة وناجحة ومن هذه الشروط والقواعد والإرشادات</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التعمق والشمول في تأمل كافة جوانب وأجزاء وفروع ونقاط الموضوع بصورة جيدة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الاعتماد الكلي على المنطق والموضوعية و منهجية البحث العلمي في التقسيم والتبويب</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احترام مبدأ مرونة خطة وتقسيم البحث</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يجب أن يكون تحليليا وحيا ودالا, وليس تجميعا لموضوعات وعناوين فارغة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تحاشي التكرار والتداخل والاختلاط بين محتويات العناصر والموضوعات والعناوين الأساسية والفرعية والعامة والخاصة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ضرورة تحقيق التقابل والتوازن بين التقسيمات الأساسية والفرعية أفقيا وعموديا كأن يتساوى ويتوازن عدد أبواب الأقسام والأجزاء وكذا عدد فصول الأبواب وعدد فروع الفصول وهلم جرا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8458479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721499"/>
          </a:xfrm>
        </p:spPr>
        <p:txBody>
          <a:bodyPr>
            <a:normAutofit fontScale="85000" lnSpcReduction="20000"/>
          </a:bodyPr>
          <a:lstStyle/>
          <a:p>
            <a:pPr algn="just" fontAlgn="base">
              <a:lnSpc>
                <a:spcPct val="115000"/>
              </a:lnSpc>
            </a:pPr>
            <a:r>
              <a:rPr lang="ar-SA" b="1" spc="25" dirty="0">
                <a:solidFill>
                  <a:srgbClr val="222222"/>
                </a:solidFill>
                <a:ea typeface="Times New Roman"/>
                <a:cs typeface="Traditional Arabic"/>
              </a:rPr>
              <a:t>مرحلة جمع وتخزين المعلومات:</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مرحلة جمع وتخزين المعلومات في منهجية البحث العلمي تعد كذلك أهم المراحل حيث يسرت التطورات التقنية المتسارعة والمتلاحقة, عملية جمع المعلومات </a:t>
            </a:r>
            <a:r>
              <a:rPr lang="ar-SA" spc="25" dirty="0" err="1">
                <a:solidFill>
                  <a:srgbClr val="333333"/>
                </a:solidFill>
                <a:ea typeface="Times New Roman"/>
                <a:cs typeface="Traditional Arabic"/>
              </a:rPr>
              <a:t>البحثيةخاصة</a:t>
            </a:r>
            <a:r>
              <a:rPr lang="ar-SA" spc="25" dirty="0">
                <a:solidFill>
                  <a:srgbClr val="333333"/>
                </a:solidFill>
                <a:ea typeface="Times New Roman"/>
                <a:cs typeface="Traditional Arabic"/>
              </a:rPr>
              <a:t> بعد الفترة التي أطلق عليها</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الثورة المعلوماتية</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في العقدين الأخيرين والتي تبلورت معالمها في سهولة نقل المعلومات وتدفقها عبر وسائل الاتصالات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وتعتبر المعلومات المجمعة ركيزة الباحث الأساسية, كمقومات محورية للبحث وكلما جمع الباحث أكبر عدد من المعلومات وبنوعية حديثة وممتازة كلما أدى ذلك إلى تمكنه من تغطية متطلبات بحثه بكل فروعه ونقاطه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خاصة إذا اعتمدت المعلومات المجمعة على قواعد بيانات تتصف بالشفافية والمصداقية والتسلسل والمنطقية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وتعكس المعلومات المجمعة مدى إلمام الباحث بما كتب ونشر حول موضوعه والوقوف على مختلف الآراء والأفكار خاصة إذا تمكن الباحث من جمع معلومات بلغات أجنبية حية وتمكن من ترجمتها بدقة وموضوعية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8390709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lnSpcReduction="10000"/>
          </a:bodyPr>
          <a:lstStyle/>
          <a:p>
            <a:pPr algn="just" fontAlgn="base">
              <a:lnSpc>
                <a:spcPct val="115000"/>
              </a:lnSpc>
            </a:pPr>
            <a:r>
              <a:rPr lang="ar-SA" b="1" spc="25" dirty="0">
                <a:solidFill>
                  <a:srgbClr val="333333"/>
                </a:solidFill>
                <a:ea typeface="Times New Roman"/>
                <a:cs typeface="Traditional Arabic"/>
              </a:rPr>
              <a:t>أهم مصادر المعلومات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وأهم مصادر المعلومات في عصرنا هذا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شبكة المعلومات الالكترونية (الانترنت)</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الدوريات المتخصصة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المؤتمرات العلمية والندوات</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الرسائل العلمية ( الماجستير والدكتوراه)</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الكتب العلمية المتخصصة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الموسوعات والقواميس ودوائر المعارف وأمهات الكتب</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كتب التراث والمخطوطات</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3911722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62500" lnSpcReduction="20000"/>
          </a:bodyPr>
          <a:lstStyle/>
          <a:p>
            <a:pPr algn="just" fontAlgn="base">
              <a:lnSpc>
                <a:spcPct val="115000"/>
              </a:lnSpc>
            </a:pPr>
            <a:r>
              <a:rPr lang="ar-SA" b="1" spc="25" dirty="0">
                <a:solidFill>
                  <a:srgbClr val="333333"/>
                </a:solidFill>
                <a:ea typeface="Times New Roman"/>
                <a:cs typeface="Traditional Arabic"/>
              </a:rPr>
              <a:t>تصفية المعلومات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وسرعان ما يجد الباحث نفسه يغوص في بحر من المعلومات والبحوث والمؤتمرات والرسائل الجامعية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فماذا يفعل؟</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الخطوة الأولى والأساسية تتمثل في تنقية وغربلة المعلومات التي حصل عليها وذلك</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بواسطة الطرق التالية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إعطاء الأولوية للمصادر الأصلية المباشرة وتقديمها على غيرها من المراجع الثانوية وغير المباشرة والتي تعتمد أساسا على المصادر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التركيز على المصادر والمراجع الأكثر حداثة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سواء في احصاءاتها وأرقامها, أو توثيقها أو صياغة نظرياتها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حذف واستبعاد المراجع أو المعلومات المكررة الركيكة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والضعيفة والمنقولة عن مصادر متوفرة حرصا على دقة وقوة ومصداقية المعلومات واحتياطا لتوثيقها باعتمادها على أمهات الكتب والمصادر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البعد عن المعلومات غير العلمية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والمستندة إلى تعصب أو تحيز لفكر معين أو مذهب معين أو قائمة على العاطفة والحماس بعيدا عن الموضوعية المجردة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استبعاد المعلومات التي تتعارض مع الحقائق العلمية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تخلصا وبعدا عن بلبلة الأفكار والتكهنات وكل الأمور التي تغاير الدراسات العلمية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الحرص على استبعاد المعلومات التي لا تتعلق وبصفة مباشرة بموضوع البحث</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تلافيا للتشعب والتوسع وتجنب الاستطراد وتوفير الوقت والجهد</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تركيز الباحث على مصادر المعلومات الدولية الأكثر والأدق توثيقا ومصداقية ما أمكن ذلك مثل مصادر ونشرات الأمم المتحدة مع الأخذ بعين الاعتبار أن المص در الدولية يحشد لها أفضل العلماء وأكثرهم تخصصا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323755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lnSpcReduction="10000"/>
          </a:bodyPr>
          <a:lstStyle/>
          <a:p>
            <a:pPr algn="just" fontAlgn="base">
              <a:lnSpc>
                <a:spcPct val="115000"/>
              </a:lnSpc>
            </a:pPr>
            <a:r>
              <a:rPr lang="ar-SA" b="1" spc="25" dirty="0">
                <a:solidFill>
                  <a:srgbClr val="333333"/>
                </a:solidFill>
                <a:ea typeface="Times New Roman"/>
                <a:cs typeface="Traditional Arabic"/>
              </a:rPr>
              <a:t>أساليب تخزين المعلومات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أما بالنسبة لجمع وتخزين المعلومات, فهناك أسلوبان أساسيان هما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fr-FR" b="1" spc="25" dirty="0">
                <a:solidFill>
                  <a:srgbClr val="333333"/>
                </a:solidFill>
                <a:latin typeface="Traditional Arabic"/>
                <a:ea typeface="Times New Roman"/>
                <a:cs typeface="Arial"/>
              </a:rPr>
              <a:t>1 </a:t>
            </a:r>
            <a:r>
              <a:rPr lang="ar-SA" b="1" spc="25" dirty="0">
                <a:solidFill>
                  <a:srgbClr val="333333"/>
                </a:solidFill>
                <a:ea typeface="Times New Roman"/>
                <a:cs typeface="Traditional Arabic"/>
              </a:rPr>
              <a:t>ـ أسلوب البطاقات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على إعداد بطاقات صغيرة الحجم أو متوسطة ثم ترتب على حسب أجزاء وأقسام وعناوين البحث</a:t>
            </a:r>
            <a:r>
              <a:rPr lang="ar-DZ" spc="25" dirty="0">
                <a:solidFill>
                  <a:srgbClr val="333333"/>
                </a:solidFill>
                <a:ea typeface="Times New Roman"/>
                <a:cs typeface="Traditional Arabic"/>
              </a:rPr>
              <a:t> ، </a:t>
            </a:r>
            <a:r>
              <a:rPr lang="ar-SA" spc="25" dirty="0">
                <a:solidFill>
                  <a:srgbClr val="333333"/>
                </a:solidFill>
                <a:ea typeface="Times New Roman"/>
                <a:cs typeface="Traditional Arabic"/>
              </a:rPr>
              <a:t>ويشترط أن تكون متساوية الحجم مجهزة للكتابة فيها على وجه واحد فقط وتوضع البطاقات المتجانسة من حيث عنوانها الرئيس في ظرف واحد خاص</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ويجب أن تكتب في البطاقة كافة المعلومات المتعلقة بالوثيقة أو المصدر أو المرجع الذي نقلت منه المعلومات مثل اسم المؤلف ، العنوان ، بلد ودار الإصدار والنشر ، رقم الطبعة ، تاريخها ، ورقم الصفحة أو الصفحات</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7716213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85000" lnSpcReduction="20000"/>
          </a:bodyPr>
          <a:lstStyle/>
          <a:p>
            <a:pPr lvl="0" algn="just" fontAlgn="base">
              <a:lnSpc>
                <a:spcPct val="115000"/>
              </a:lnSpc>
              <a:buSzPts val="1000"/>
              <a:buFont typeface="Symbol"/>
              <a:buChar char=""/>
              <a:tabLst>
                <a:tab pos="228600" algn="l"/>
              </a:tabLst>
            </a:pPr>
            <a:r>
              <a:rPr lang="fr-FR" spc="25" dirty="0">
                <a:solidFill>
                  <a:srgbClr val="333333"/>
                </a:solidFill>
                <a:latin typeface="Traditional Arabic"/>
                <a:ea typeface="Times New Roman"/>
                <a:cs typeface="Arial"/>
              </a:rPr>
              <a:t>2</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ـ أسلوب الملفات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يتكون الملف من غلاف سميك ومعد لاحتواء أوراق مثقوبة متحركة يقوم الباحث بتقسيم الملف أو الملفات على حسب خطة تقسيم البحث المعتمدة مع ترك فراغات لاحتمالات الإضافة وتسجيل معلومات مستجدة أو احتمالات التغيير والتعديل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ويتميز أسلوب الملفات بمجموعة من الميزات منها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السيطرة الكاملة على معلومات الموضوع من حيث الحيز</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ضمان حفظ المعلومات المدونة وعدم تعرضها للضياع</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المرونة حيث يسهل على الباحث أن يعدل أو يغير أو يضيف في المعلومات</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سهولة المراجعة والمتابعة من طرف الباحث لما تم جمعه من المعلومات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هذان هما الأسلوبان الأساسيان في الجمع والتخزين ويوجد أسلوب التصوير كأسلوب استثنائي جدا حيث ينحصر استعماله في الوثائق التي تتضمن معلومات قيمة وهامة جدا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9188956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7"/>
            <a:ext cx="8229600" cy="5544616"/>
          </a:xfrm>
        </p:spPr>
        <p:txBody>
          <a:bodyPr>
            <a:normAutofit fontScale="85000" lnSpcReduction="10000"/>
          </a:bodyPr>
          <a:lstStyle/>
          <a:p>
            <a:pPr algn="just" fontAlgn="base">
              <a:lnSpc>
                <a:spcPct val="115000"/>
              </a:lnSpc>
            </a:pPr>
            <a:r>
              <a:rPr lang="ar-SA" b="1" spc="25" dirty="0">
                <a:solidFill>
                  <a:srgbClr val="222222"/>
                </a:solidFill>
                <a:ea typeface="Times New Roman"/>
                <a:cs typeface="Traditional Arabic"/>
              </a:rPr>
              <a:t>مرحلة الكتابة:</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الكتابة في منهجية البحث العلمي هي مرحلة مهمة وتأتي بعد مراحل اختيار الموضوع ، جمع الوثائق والمصادر والمراجع ، القراءة والتفكير والتأمل في تقسيم البحث ومرحلة جمع وتخزين المعلومات</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تأتي المرحلة الأخيرة والنهائية وهي مرحلة صياغة وكتابة البحث في صورته النهائية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وتتجسد عملية كتابة البحث العلمي في صياغة وتحرير نتائج الدراسة وذلك وفقا لقواعد وأساليب منهجية البحث العلمي بصورة منطقية دقيقة وإخراجه وإعلامه بصورة واضحة وجيدة للقارئ بهدف إقناعه بمضمون البحث العلمي المعد</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فعميلة الكتابة تتضمن أهدافا معينة ومحددة وتتكون من مجموعة من المقدمات والدعائم يجب على الباحث احترامها والالتزام بها أثناء مرحلة الكتابة ولبيان ذلك يجب التطرق إلى</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نقطتين أساسيتين هما</a:t>
            </a:r>
            <a:r>
              <a:rPr lang="fr-FR" spc="25" dirty="0">
                <a:solidFill>
                  <a:srgbClr val="333333"/>
                </a:solidFill>
                <a:latin typeface="Traditional Arabic"/>
                <a:ea typeface="Times New Roman"/>
                <a:cs typeface="Arial"/>
              </a:rPr>
              <a:t>:</a:t>
            </a:r>
            <a:r>
              <a:rPr lang="ar-SA" spc="25" dirty="0">
                <a:solidFill>
                  <a:srgbClr val="222222"/>
                </a:solidFill>
                <a:ea typeface="Times New Roman"/>
                <a:cs typeface="Traditional Arabic"/>
              </a:rPr>
              <a:t>أهداف كتابة البحث العلمي</a:t>
            </a:r>
            <a:r>
              <a:rPr lang="ar-SA" spc="25" dirty="0">
                <a:solidFill>
                  <a:srgbClr val="333333"/>
                </a:solidFill>
                <a:ea typeface="Times New Roman"/>
                <a:cs typeface="Traditional Arabic"/>
              </a:rPr>
              <a:t> /إعلان وإعلام نتائج البحث</a:t>
            </a:r>
            <a:r>
              <a:rPr lang="ar-SA" spc="25" dirty="0" smtClean="0">
                <a:solidFill>
                  <a:srgbClr val="333333"/>
                </a:solidFill>
                <a:ea typeface="Times New Roman"/>
                <a:cs typeface="Traditional Arabic"/>
              </a:rPr>
              <a:t>.</a:t>
            </a:r>
            <a:endParaRPr lang="en-US" sz="1800" dirty="0">
              <a:ea typeface="Calibri"/>
              <a:cs typeface="Arial"/>
            </a:endParaRPr>
          </a:p>
        </p:txBody>
      </p:sp>
    </p:spTree>
    <p:extLst>
      <p:ext uri="{BB962C8B-B14F-4D97-AF65-F5344CB8AC3E}">
        <p14:creationId xmlns:p14="http://schemas.microsoft.com/office/powerpoint/2010/main" xmlns="" val="307606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مفهوم </a:t>
            </a:r>
            <a:r>
              <a:rPr lang="ar-SA" b="1" spc="25" dirty="0" smtClean="0">
                <a:solidFill>
                  <a:srgbClr val="222222"/>
                </a:solidFill>
                <a:ea typeface="Times New Roman"/>
                <a:cs typeface="Traditional Arabic"/>
              </a:rPr>
              <a:t>الثقافة</a:t>
            </a:r>
            <a:r>
              <a:rPr lang="ar-DZ" b="1" spc="25" dirty="0" smtClean="0">
                <a:solidFill>
                  <a:srgbClr val="222222"/>
                </a:solidFill>
                <a:ea typeface="Times New Roman"/>
                <a:cs typeface="Traditional Arabic"/>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عرّفت الثقافة عدة تعريفات لعلَّ أشهرها تعريف</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تايلور</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القائل أن الثقافة</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هي ذلك الكل المعقد الذي يشمل المعرفة والعقيدة والفن والأخلاق والقانون والعادات وسائر القدرات التي يكتسبها الإنسان كعضو في المجتمع</a:t>
            </a:r>
            <a:r>
              <a:rPr lang="fr-FR" b="1" spc="25" dirty="0">
                <a:solidFill>
                  <a:srgbClr val="333333"/>
                </a:solidFill>
                <a:latin typeface="Traditional Arabic"/>
                <a:ea typeface="Times New Roman"/>
                <a:cs typeface="Arial"/>
              </a:rPr>
              <a:t>.” </a:t>
            </a:r>
            <a:endParaRPr lang="en-US" sz="2000" dirty="0">
              <a:ea typeface="Calibri"/>
              <a:cs typeface="Arial"/>
            </a:endParaRPr>
          </a:p>
          <a:p>
            <a:pPr algn="just" fontAlgn="base">
              <a:lnSpc>
                <a:spcPct val="115000"/>
              </a:lnSpc>
            </a:pPr>
            <a:r>
              <a:rPr lang="ar-SA" b="1" spc="25" dirty="0">
                <a:solidFill>
                  <a:srgbClr val="333333"/>
                </a:solidFill>
                <a:ea typeface="Times New Roman"/>
                <a:cs typeface="Traditional Arabic"/>
              </a:rPr>
              <a:t>أو تعرّف أنها</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أنماط وعادات سلوكية ومعارف وقيم واتجاهات اجتماعية ومعتقدات وأنماط تفكير ومعاملات ومعايير يشترك فيها أفراد جيل معين ثم تتناقلها الأجيال جيلا بعد جيل</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b="1" spc="25" dirty="0">
                <a:solidFill>
                  <a:srgbClr val="333333"/>
                </a:solidFill>
                <a:ea typeface="Times New Roman"/>
                <a:cs typeface="Traditional Arabic"/>
              </a:rPr>
              <a:t>وعرفها آخر بأنها</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مجموعة العادات والتقاليد والقيم والفنون المنتشرة داخل مجتمع معين, حيث ينعكس ذلك على اتجاهات الأفراد وميولهم ومفاهيمهم للمواقف المختلفة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فالثقافة بذلك تشمل العلم والمعرفة والدين والأخلاق والقوانين والعادات والتقاليد وأنماط الحياة والسلوك في المجتمع</a:t>
            </a:r>
            <a:r>
              <a:rPr lang="fr-FR" spc="25" dirty="0">
                <a:solidFill>
                  <a:srgbClr val="333333"/>
                </a:solidFill>
                <a:latin typeface="Traditional Arabic"/>
                <a:ea typeface="Times New Roman"/>
                <a:cs typeface="Arial"/>
              </a:rPr>
              <a:t>.</a:t>
            </a:r>
            <a:endParaRPr lang="en-US" sz="2000" dirty="0">
              <a:ea typeface="Calibri"/>
              <a:cs typeface="Arial"/>
            </a:endParaRPr>
          </a:p>
          <a:p>
            <a:pPr marL="0" indent="0">
              <a:buNone/>
            </a:pPr>
            <a:endParaRPr lang="ar-DZ" dirty="0"/>
          </a:p>
        </p:txBody>
      </p:sp>
    </p:spTree>
    <p:extLst>
      <p:ext uri="{BB962C8B-B14F-4D97-AF65-F5344CB8AC3E}">
        <p14:creationId xmlns:p14="http://schemas.microsoft.com/office/powerpoint/2010/main" xmlns="" val="100494064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4713387"/>
          </a:xfrm>
        </p:spPr>
        <p:txBody>
          <a:bodyPr/>
          <a:lstStyle/>
          <a:p>
            <a:pPr algn="just" fontAlgn="base">
              <a:lnSpc>
                <a:spcPct val="115000"/>
              </a:lnSpc>
            </a:pPr>
            <a:r>
              <a:rPr lang="ar-SA" b="1" spc="25" dirty="0">
                <a:solidFill>
                  <a:srgbClr val="222222"/>
                </a:solidFill>
                <a:ea typeface="Times New Roman"/>
                <a:cs typeface="Traditional Arabic"/>
              </a:rPr>
              <a:t>أهداف كتابة البحث العلمي</a:t>
            </a:r>
            <a:r>
              <a:rPr lang="fr-FR" b="1" spc="25" dirty="0">
                <a:solidFill>
                  <a:srgbClr val="333333"/>
                </a:solidFill>
                <a:latin typeface="Traditional Arabic"/>
                <a:ea typeface="Times New Roman"/>
                <a:cs typeface="Arial"/>
              </a:rPr>
              <a:t> </a:t>
            </a:r>
            <a:r>
              <a:rPr lang="ar-DZ" b="1" spc="25" dirty="0">
                <a:solidFill>
                  <a:srgbClr val="333333"/>
                </a:solidFill>
                <a:ea typeface="Times New Roman"/>
                <a:cs typeface="Traditional Arabic"/>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إن الهدف الأساس والجوهري من عملية الكتابة هو إعلام القارئ بطريقة علمية منهجية ودقيقة عن مجهودات وكيفيات إعداد البحث وإنجازه وإعلان النتائج العلمية التي توصل إليها الباحث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فكتابة البحث العلمي لا تستهدف التشويق أو المتعة الأدبية أو الجمالية والأخلاقية كما تفعل الروايات والقصص والمسرحيات مثلا بل تستهدف تحقيق عملية إعلام القارئ بمجهدات البحث وإعلان النتائج</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33421272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3993307"/>
          </a:xfrm>
        </p:spPr>
        <p:txBody>
          <a:bodyPr>
            <a:normAutofit/>
          </a:bodyPr>
          <a:lstStyle/>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عرض وإعلان أفكار الباحث وآرائه:</a:t>
            </a:r>
            <a:endParaRPr lang="en-US" sz="1800" b="1" dirty="0">
              <a:ea typeface="Calibri"/>
              <a:cs typeface="Arial"/>
            </a:endParaRPr>
          </a:p>
          <a:p>
            <a:pPr lvl="0" algn="just" fontAlgn="base">
              <a:lnSpc>
                <a:spcPct val="115000"/>
              </a:lnSpc>
              <a:buSzPts val="1000"/>
              <a:buFont typeface="Symbol"/>
              <a:buChar char=""/>
              <a:tabLst>
                <a:tab pos="457200" algn="l"/>
              </a:tabLst>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مدعمة بالأسانيد والحجج المنطقية وذلك بصورة منهجية ودقيقة وواضحة لإبراز شخصية الباحث وإبداعه العلمي الجديد في الموضوع محل الدراسة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اكتشاف النظريات والقوانين العلمية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وذلك عن طريق الملاحظة العلمية ووضع الفرضيات العلمية المختلفة ودراستها وتحليلها وتقييمها بهدف استخراج نظريات جديدة أو قوانين علمية حول موضوع الدراسة وإعلانها</a:t>
            </a:r>
            <a:r>
              <a:rPr lang="fr-FR" spc="25" dirty="0" smtClean="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endParaRPr lang="en-US" sz="1800" dirty="0">
              <a:ea typeface="Calibri"/>
              <a:cs typeface="Arial"/>
            </a:endParaRPr>
          </a:p>
          <a:p>
            <a:endParaRPr lang="ar-DZ" dirty="0"/>
          </a:p>
        </p:txBody>
      </p:sp>
    </p:spTree>
    <p:extLst>
      <p:ext uri="{BB962C8B-B14F-4D97-AF65-F5344CB8AC3E}">
        <p14:creationId xmlns:p14="http://schemas.microsoft.com/office/powerpoint/2010/main" xmlns="" val="11044226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620688"/>
            <a:ext cx="8229600" cy="5289451"/>
          </a:xfrm>
        </p:spPr>
        <p:txBody>
          <a:bodyPr>
            <a:normAutofit fontScale="92500" lnSpcReduction="10000"/>
          </a:bodyPr>
          <a:lstStyle/>
          <a:p>
            <a:pPr algn="just" fontAlgn="base">
              <a:lnSpc>
                <a:spcPct val="115000"/>
              </a:lnSpc>
            </a:pPr>
            <a:r>
              <a:rPr lang="ar-SA" b="1" spc="25" dirty="0">
                <a:solidFill>
                  <a:srgbClr val="222222"/>
                </a:solidFill>
                <a:ea typeface="Times New Roman"/>
                <a:cs typeface="Traditional Arabic"/>
              </a:rPr>
              <a:t>مقومات كتابة البحث العلمي</a:t>
            </a:r>
            <a:r>
              <a:rPr lang="ar-DZ" b="1" spc="25" dirty="0" smtClean="0">
                <a:solidFill>
                  <a:srgbClr val="222222"/>
                </a:solidFill>
                <a:ea typeface="Times New Roman"/>
                <a:cs typeface="Traditional Arabic"/>
              </a:rPr>
              <a:t>:</a:t>
            </a:r>
            <a:endParaRPr lang="en-US" sz="1800" b="1"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من أهم مقومات كتابة البحث العلمي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أ ـ تحديد واعتماد منهج البحث ( أو مناهج البحث ) وتطبيقه في الدراسة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مقوم جوهري وحيوي في كتابة البحث حيث يسير الباحث ويتنقل بطريقة علمية منهجية في ترتيب وتحليل وتركيب وتفسير الأفكار والحقائق حتى يصل إلى النتائج العلمية لبحثه بطريقة مضمونة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يؤدي تطبيق منهجية البحث العلمي بدقة وصرامة إلى إضفاء الدقة والوضوح والعلمية والموضوعية على عملية الصياغة والتحرير ويوفر ضمانات السير المتناسق والمنظم لها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8416404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77500" lnSpcReduction="20000"/>
          </a:bodyPr>
          <a:lstStyle/>
          <a:p>
            <a:pPr algn="just" fontAlgn="base">
              <a:lnSpc>
                <a:spcPct val="115000"/>
              </a:lnSpc>
            </a:pPr>
            <a:r>
              <a:rPr lang="ar-SA" b="1" spc="25" dirty="0">
                <a:solidFill>
                  <a:srgbClr val="333333"/>
                </a:solidFill>
                <a:ea typeface="Times New Roman"/>
                <a:cs typeface="Traditional Arabic"/>
              </a:rPr>
              <a:t>ب ـ الأسلوب العلمي والمنهجي الجيد</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الأسلوب في منهجية البحث العلمي يتضمن العديد من العناصر والخصائص حتى يكون أسلوبا علميا مفيدا ودالا مثل</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سلامة اللغة, وفنيتها وسلامتها ووضوحها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الإيجاز والتركيز الدال والمفيد</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عدم التكرار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القدرة على تنظيم المعلومات والأفكار, وعرضها بطريقة منطقية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الدقة والوضوح والتحديد والبعد عن الغموض والإطناب والعمومية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تدعيم الأفكار بأكبر وأقوى الأدلة المناسبة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التماسك والتسلسل بين أجزاء وفروع وعناصر الموضوع</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قوة وجودة الربط في عملية الانتقال من كلمة إلى أخرى ومن فقرة إلى أخرى</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هذه بعض عناصر وخصائص الأسلوب العلمي الجيد اللازم لصياغة البحوث العلمية وكتابتها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2535398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70000" lnSpcReduction="20000"/>
          </a:bodyPr>
          <a:lstStyle/>
          <a:p>
            <a:pPr algn="just" fontAlgn="base">
              <a:lnSpc>
                <a:spcPct val="115000"/>
              </a:lnSpc>
            </a:pPr>
            <a:r>
              <a:rPr lang="ar-SA" b="1" spc="25" dirty="0">
                <a:solidFill>
                  <a:srgbClr val="333333"/>
                </a:solidFill>
                <a:ea typeface="Times New Roman"/>
                <a:cs typeface="Traditional Arabic"/>
              </a:rPr>
              <a:t>ج ـ احترام قانون الاقتباس وقانون الإسناد والتوثيق</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توجد مجموعة من الضوابط والقواعد المنهجية يجب على الباحث العلمي احترامها والتقيد بها عند القيام بعملية الاقتباس</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الدقة والفطنة في فهم القواعد والأحكام والفرضيات العلمية وآراء الغير المراد اقتباسها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عدم التسليم والاعتقاد بأن الأحكام والآراء التي يراد اقتباسها هي حجج ومسلمات مطلقة ونهائية بل يجب اعتبارها دائما أنها مجرد فرضيات قابلة للتحليل والمناقشة والنقد</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الدقة والجدية والموضوعية في اختيار ما يقتبس منه وما يقتبس, يجب اختيار العينات الجديرة بالاقتباس في البحوث العلمية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تجنب الأخطاء والهفوات في عملية النقل والاقتباس</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حسن الانسجام والتوافق بين المقتبس وبين ما يتصل به وتحاشي التنافر والتعارض وعدم الانسجام بين العينات المقتبسة وسياق </a:t>
            </a:r>
            <a:r>
              <a:rPr lang="ar-SA" spc="25" dirty="0" smtClean="0">
                <a:solidFill>
                  <a:srgbClr val="333333"/>
                </a:solidFill>
                <a:ea typeface="Times New Roman"/>
                <a:cs typeface="Traditional Arabic"/>
              </a:rPr>
              <a:t>الموضوع</a:t>
            </a:r>
            <a:r>
              <a:rPr lang="fr-FR" spc="25" dirty="0" smtClean="0">
                <a:solidFill>
                  <a:srgbClr val="333333"/>
                </a:solidFill>
                <a:ea typeface="Times New Roman"/>
                <a:cs typeface="Traditional Arabic"/>
              </a:rPr>
              <a:t> </a:t>
            </a:r>
            <a:r>
              <a:rPr lang="ar-DZ" spc="25" dirty="0" smtClean="0">
                <a:solidFill>
                  <a:srgbClr val="333333"/>
                </a:solidFill>
                <a:ea typeface="Times New Roman"/>
                <a:cs typeface="Traditional Arabic"/>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عدم المبالغة والتطويل في الاقتباس والحد الأقصى المتفق هو ألا يتجاوز الاقتباس الحرفي المباشر على ستة أسطر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عدم ذوبان شخصية الباحث العلمية بين ثنايا الاقتباسات بل لابد من تأكيد وجود شخصية الباحث أثناء عملية الاقتباس عن طريق دقة وحسن الاقتباس والتقديم والتعليق والنقد والتقييم  للعينات المقتبسة</a:t>
            </a:r>
            <a:r>
              <a:rPr lang="fr-FR" spc="25" dirty="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9614011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620688"/>
            <a:ext cx="8229600" cy="5328592"/>
          </a:xfrm>
        </p:spPr>
        <p:txBody>
          <a:bodyPr>
            <a:normAutofit fontScale="85000" lnSpcReduction="10000"/>
          </a:bodyPr>
          <a:lstStyle/>
          <a:p>
            <a:pPr algn="just" fontAlgn="base">
              <a:lnSpc>
                <a:spcPct val="115000"/>
              </a:lnSpc>
            </a:pPr>
            <a:r>
              <a:rPr lang="ar-SA" b="1" spc="25" dirty="0">
                <a:solidFill>
                  <a:srgbClr val="333333"/>
                </a:solidFill>
                <a:ea typeface="Times New Roman"/>
                <a:cs typeface="Traditional Arabic"/>
              </a:rPr>
              <a:t>د ـ الأمانة العلمية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في منهجية البحث العلمي تتجلى الأمانة العلمية لدى الباحث في عدم نسبة أفكار الغير وآرائهم إلى نفسه وفي الاقتباس الجيد والإسناد لكل رأي أو فكرة أو معلومة إلى صاحبها الأصلي وبيان مكان وجودها بدقة وعناية في المصادر والمراجع المعتمدة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وعلى الباحث التقيد بأخلاقيات وقواعد الأمانة العلمية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الدقة الكاملة والعناية في فهم أفكار الآخرين ونقلها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الرجوع والاعتماد الدائم على الوثائق الأصلية</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الاحترام الكامل والالتزام التام بقواعد الإسناد والاقتباس وتوثيق الهوامش السالفة الذكر</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الاعتداد بالشخصية واحترام الذات والمكانة العلمية من طرف الباحث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وكلما تقيد بقواعد الأمانة العلمية كلما ازدادت شخصيته العلمية قوة وأصالة</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22349802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lstStyle/>
          <a:p>
            <a:pPr algn="just" fontAlgn="base">
              <a:lnSpc>
                <a:spcPct val="115000"/>
              </a:lnSpc>
            </a:pPr>
            <a:r>
              <a:rPr lang="ar-SA" b="1" spc="25" dirty="0">
                <a:solidFill>
                  <a:srgbClr val="333333"/>
                </a:solidFill>
                <a:ea typeface="Times New Roman"/>
                <a:cs typeface="Traditional Arabic"/>
              </a:rPr>
              <a:t>هـ ـ ظهور شخصية الباحث</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ويتجلى ذلك من خلال إبراز آرائه الخاصة وأحكامه الشخصية على الوقائع والأحداث وعدم الاعتماد الكلي على آراء غيره من الباحثين ونقلها دون تمحيص أو دراسة، كما تتضح لنا من خلال تعليقاته وتحليلاته الأصيلة مما يضفي على عمله نوعا من التميز والخصوصية والأصالة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b="1" spc="25" dirty="0">
                <a:solidFill>
                  <a:srgbClr val="333333"/>
                </a:solidFill>
                <a:ea typeface="Times New Roman"/>
                <a:cs typeface="Traditional Arabic"/>
              </a:rPr>
              <a:t>و ـ التجديد والابتكار في موضوع البحث</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إن المطلوب دائما في منهجية البحث العلمي و البحوث العلمية أن تنتج وتقدم الجديد في النتائج والحقائق العلمية المبينة على أدلة وأسس علمية حقيقية وذلك في صورة فرضيات ونظريات وقوانين علمية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0653707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760640"/>
          </a:xfrm>
        </p:spPr>
        <p:txBody>
          <a:bodyPr>
            <a:normAutofit fontScale="92500" lnSpcReduction="10000"/>
          </a:bodyPr>
          <a:lstStyle/>
          <a:p>
            <a:pPr algn="just" fontAlgn="base">
              <a:lnSpc>
                <a:spcPct val="115000"/>
              </a:lnSpc>
            </a:pPr>
            <a:r>
              <a:rPr lang="ar-SA" spc="25" dirty="0">
                <a:solidFill>
                  <a:srgbClr val="333333"/>
                </a:solidFill>
                <a:ea typeface="Times New Roman"/>
                <a:cs typeface="Traditional Arabic"/>
              </a:rPr>
              <a:t> </a:t>
            </a:r>
            <a:r>
              <a:rPr lang="ar-SA" b="1" spc="25" dirty="0">
                <a:solidFill>
                  <a:srgbClr val="333333"/>
                </a:solidFill>
                <a:ea typeface="Times New Roman"/>
                <a:cs typeface="Traditional Arabic"/>
              </a:rPr>
              <a:t>وتتحقق عملية التجديد والابتكار في منهجية البحث العلمي عن طريق العوامل التالية</a:t>
            </a:r>
            <a:r>
              <a:rPr lang="fr-FR" b="1" spc="25" dirty="0">
                <a:solidFill>
                  <a:srgbClr val="333333"/>
                </a:solidFill>
                <a:latin typeface="Traditional Arabic"/>
                <a:ea typeface="Times New Roman"/>
                <a:cs typeface="Arial"/>
              </a:rPr>
              <a:t>:</a:t>
            </a:r>
            <a:endParaRPr lang="en-US" sz="1800" b="1"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اكتشاف معلومات وحقائق جديدة متعلقة بموضوع البحث لم تكن موجودة من قبل وتحليلها وتركيبها وتفسيرها وإعلامها في صورة فرضية علمية أو في صورة نظرية علمية أو قانون علمي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اكتشاف معلومات وأسباب وحقائق جديدة إضافية عن الموضوع محل الدراسة والبحث تضاف إلى المعلومات والحقائق القديمة المتعلقة بذات الموضوع</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اكتشاف أدلة وفرضيات علمية جديدة بالإضافة على الفرضيات القديمة</a:t>
            </a:r>
            <a:r>
              <a:rPr lang="fr-FR" spc="25" dirty="0">
                <a:solidFill>
                  <a:srgbClr val="333333"/>
                </a:solidFill>
                <a:latin typeface="Traditional Arabic"/>
                <a:ea typeface="Times New Roman"/>
                <a:cs typeface="Arial"/>
              </a:rPr>
              <a:t>.</a:t>
            </a:r>
            <a:endParaRPr lang="en-US" sz="1800" dirty="0">
              <a:ea typeface="Calibri"/>
              <a:cs typeface="Arial"/>
            </a:endParaRPr>
          </a:p>
          <a:p>
            <a:r>
              <a:rPr lang="ar-SA" spc="25" dirty="0">
                <a:solidFill>
                  <a:srgbClr val="333333"/>
                </a:solidFill>
                <a:ea typeface="Times New Roman"/>
                <a:cs typeface="Traditional Arabic"/>
              </a:rPr>
              <a:t>إعادة وترتيب وتنظيم وصياغة الموضوع محل الدراسة والبحث ترتيبا وصياغة جديدة وحديثة بصورة تعطي للموضوع قوة وتوضيحا وعصرنة أكثر مما كان عليه من </a:t>
            </a:r>
            <a:r>
              <a:rPr lang="ar-SA" spc="25" dirty="0" smtClean="0">
                <a:solidFill>
                  <a:srgbClr val="333333"/>
                </a:solidFill>
                <a:ea typeface="Times New Roman"/>
                <a:cs typeface="Traditional Arabic"/>
              </a:rPr>
              <a:t>قبل</a:t>
            </a:r>
            <a:r>
              <a:rPr lang="ar-DZ" spc="25" dirty="0" smtClean="0">
                <a:solidFill>
                  <a:srgbClr val="333333"/>
                </a:solidFill>
                <a:ea typeface="Times New Roman"/>
                <a:cs typeface="Traditional Arabic"/>
              </a:rPr>
              <a:t> .</a:t>
            </a:r>
            <a:endParaRPr lang="ar-DZ" dirty="0"/>
          </a:p>
        </p:txBody>
      </p:sp>
    </p:spTree>
    <p:extLst>
      <p:ext uri="{BB962C8B-B14F-4D97-AF65-F5344CB8AC3E}">
        <p14:creationId xmlns:p14="http://schemas.microsoft.com/office/powerpoint/2010/main" xmlns="" val="8270223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85000" lnSpcReduction="20000"/>
          </a:bodyPr>
          <a:lstStyle/>
          <a:p>
            <a:pPr algn="just" fontAlgn="base">
              <a:lnSpc>
                <a:spcPct val="115000"/>
              </a:lnSpc>
            </a:pPr>
            <a:r>
              <a:rPr lang="ar-SA" b="1" spc="25" dirty="0">
                <a:solidFill>
                  <a:srgbClr val="222222"/>
                </a:solidFill>
                <a:ea typeface="Times New Roman"/>
                <a:cs typeface="Traditional Arabic"/>
              </a:rPr>
              <a:t>ثبت وتوثيق المصادر والهوامش:</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تقاس مدى مصداقية وجدية البحث أساسا بمقدار عدد وتنوع المصادر والمراجع التي استند إليها الباحث واستفاد منها بالفعل كما ونوعا والأهم حداثة وتطور هذه المصادر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وما دامت منهجية البحث العلمي و البحوث العلمية هي مجموعة من معلومات </a:t>
            </a:r>
            <a:r>
              <a:rPr lang="ar-SA" spc="25" dirty="0" err="1">
                <a:solidFill>
                  <a:srgbClr val="333333"/>
                </a:solidFill>
                <a:ea typeface="Times New Roman"/>
                <a:cs typeface="Traditional Arabic"/>
              </a:rPr>
              <a:t>مستقاة</a:t>
            </a:r>
            <a:r>
              <a:rPr lang="ar-SA" spc="25" dirty="0">
                <a:solidFill>
                  <a:srgbClr val="333333"/>
                </a:solidFill>
                <a:ea typeface="Times New Roman"/>
                <a:cs typeface="Traditional Arabic"/>
              </a:rPr>
              <a:t> من مختلف الوثائق والمصادر والمراجع بالدرجة الأولى وليست مثل المقالات العلمية والأدبية التي تعبر عن الآراء الشخصية </a:t>
            </a:r>
            <a:r>
              <a:rPr lang="ar-SA" spc="25" dirty="0" err="1">
                <a:solidFill>
                  <a:srgbClr val="333333"/>
                </a:solidFill>
                <a:ea typeface="Times New Roman"/>
                <a:cs typeface="Traditional Arabic"/>
              </a:rPr>
              <a:t>لكاتبيهافإنه</a:t>
            </a:r>
            <a:r>
              <a:rPr lang="ar-SA" spc="25" dirty="0">
                <a:solidFill>
                  <a:srgbClr val="333333"/>
                </a:solidFill>
                <a:ea typeface="Times New Roman"/>
                <a:cs typeface="Traditional Arabic"/>
              </a:rPr>
              <a:t> لابد من استخدام قواعد الإسناد وتوثيق الوثائق في الهوامش طبقا لقواعد وأساليب منهجية البحث العلمي الحديثة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فيجب على الباحث عندما يقتبس معلومات من وثائق مختلفة أن يضع في نهاية الاقتباس رقما في نهاية الصفحة ،ثم يعطي في الهامش كافة المعلومات المتعلقة بهذه الوثائق مثل: اسم المؤلف ، عنوان الوثيقة ، بلد ومدينة الطبع والنشر ، رقم الطبعة ، تاريخها ، رقم الصفحة التي توجد فيها المعلومات المقتبسة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6204952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7500" lnSpcReduction="20000"/>
          </a:bodyPr>
          <a:lstStyle/>
          <a:p>
            <a:pPr algn="just" fontAlgn="base">
              <a:lnSpc>
                <a:spcPct val="115000"/>
              </a:lnSpc>
            </a:pPr>
            <a:r>
              <a:rPr lang="ar-SA" b="1" spc="25" dirty="0">
                <a:solidFill>
                  <a:srgbClr val="333333"/>
                </a:solidFill>
                <a:ea typeface="Times New Roman"/>
                <a:cs typeface="Traditional Arabic"/>
              </a:rPr>
              <a:t>ونظرا لأهمية الموضوع وصعوبته سنعالجه ببعض من التفصيل ونتناوله في ثلاثة نقاط رئيسة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222222"/>
                </a:solidFill>
                <a:ea typeface="Times New Roman"/>
                <a:cs typeface="Traditional Arabic"/>
              </a:rPr>
              <a:t>الهـامش:</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الهامش هو ما يخرج عن النص من إحالات وتعاليق وشروح ويعتبر الهامش </a:t>
            </a:r>
            <a:r>
              <a:rPr lang="ar-SA" spc="25" dirty="0" err="1">
                <a:solidFill>
                  <a:srgbClr val="333333"/>
                </a:solidFill>
                <a:ea typeface="Times New Roman"/>
                <a:cs typeface="Traditional Arabic"/>
              </a:rPr>
              <a:t>بمتضمناته</a:t>
            </a:r>
            <a:r>
              <a:rPr lang="ar-SA" spc="25" dirty="0">
                <a:solidFill>
                  <a:srgbClr val="333333"/>
                </a:solidFill>
                <a:ea typeface="Times New Roman"/>
                <a:cs typeface="Traditional Arabic"/>
              </a:rPr>
              <a:t> من </a:t>
            </a:r>
            <a:r>
              <a:rPr lang="ar-SA" b="1" spc="25" dirty="0">
                <a:solidFill>
                  <a:srgbClr val="333333"/>
                </a:solidFill>
                <a:ea typeface="Times New Roman"/>
                <a:cs typeface="Traditional Arabic"/>
              </a:rPr>
              <a:t>أهم أجزاء البحث بل جوهره خاصة وأنه يكتب فيه ما يلي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1 </a:t>
            </a:r>
            <a:r>
              <a:rPr lang="ar-SA" spc="25" dirty="0">
                <a:solidFill>
                  <a:srgbClr val="333333"/>
                </a:solidFill>
                <a:ea typeface="Times New Roman"/>
                <a:cs typeface="Traditional Arabic"/>
              </a:rPr>
              <a:t>ـ ثبت المصادر والمراجع</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وفق ترقيمها وتعددها وتنوعها كما هو متعارف عليه عند الباحثين</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2 </a:t>
            </a:r>
            <a:r>
              <a:rPr lang="ar-SA" spc="25" dirty="0">
                <a:solidFill>
                  <a:srgbClr val="333333"/>
                </a:solidFill>
                <a:ea typeface="Times New Roman"/>
                <a:cs typeface="Traditional Arabic"/>
              </a:rPr>
              <a:t>ـ إيضاح تفسير كما يرى الباحث</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سواء لمعلومة غامضة أو لكونها غير مألوفة أو مصطلح علمي وهنا لا يشترط وضع رقم فوق أو بجانب أي إيضاح أو تفسير فيكتفى بعلامة (*) في المتن يقابلها الثبت في الهامش لنفس الإشارة والهدف دعم ما كتب في المتن حول هذه الجزئية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3 </a:t>
            </a:r>
            <a:r>
              <a:rPr lang="ar-SA" spc="25" dirty="0">
                <a:solidFill>
                  <a:srgbClr val="333333"/>
                </a:solidFill>
                <a:ea typeface="Times New Roman"/>
                <a:cs typeface="Traditional Arabic"/>
              </a:rPr>
              <a:t>ـ التراجم</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والتي يركز عليها كثير من الباحثين اعترافا بفضل أو التذكير بسيرة علم أو رائد أو قدوة أو لإيضاح تطور فكر وكيف تبلور ومن أسهم فيه</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وذكر التراجم تدل على اتساع أفق الباحث وزيادة اطلاعه ودعم توثيق بحثه وتجسيد أمانته العلمية ورد الفضل لأهله وإبراز الرواد من الفكر الإنساني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347880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04664"/>
            <a:ext cx="8229600" cy="5750099"/>
          </a:xfrm>
        </p:spPr>
        <p:txBody>
          <a:bodyPr>
            <a:normAutofit fontScale="62500" lnSpcReduction="20000"/>
          </a:bodyPr>
          <a:lstStyle/>
          <a:p>
            <a:pPr algn="just" fontAlgn="base">
              <a:lnSpc>
                <a:spcPct val="115000"/>
              </a:lnSpc>
            </a:pPr>
            <a:r>
              <a:rPr lang="ar-SA" b="1" spc="25" dirty="0">
                <a:solidFill>
                  <a:srgbClr val="222222"/>
                </a:solidFill>
                <a:ea typeface="Times New Roman"/>
                <a:cs typeface="Traditional Arabic"/>
              </a:rPr>
              <a:t>مفهوم الفن:</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الفن في اللغة حسن الشيء وجماله والإبداع وحسن القيام بالشيء</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ويعرف</a:t>
            </a:r>
            <a:r>
              <a:rPr lang="fr-FR" spc="25" dirty="0">
                <a:solidFill>
                  <a:srgbClr val="333333"/>
                </a:solidFill>
                <a:latin typeface="Traditional Arabic"/>
                <a:ea typeface="Times New Roman"/>
                <a:cs typeface="Arial"/>
              </a:rPr>
              <a:t> </a:t>
            </a:r>
            <a:r>
              <a:rPr lang="fr-FR" b="1" spc="25" dirty="0">
                <a:solidFill>
                  <a:srgbClr val="333333"/>
                </a:solidFill>
                <a:latin typeface="Traditional Arabic"/>
                <a:ea typeface="Times New Roman"/>
                <a:cs typeface="Arial"/>
              </a:rPr>
              <a:t>(L`ART)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قاموسيا بأنه</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نشاط إنساني خاص, ينبئ ويدل على قدرات وملكات إحساسية وتأملية وأخلاقية وذهنية خارقة مبدعة</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كما تدل كلمة</a:t>
            </a:r>
            <a:r>
              <a:rPr lang="fr-FR" spc="25" dirty="0">
                <a:solidFill>
                  <a:srgbClr val="333333"/>
                </a:solidFill>
                <a:latin typeface="Traditional Arabic"/>
                <a:ea typeface="Times New Roman"/>
                <a:cs typeface="Arial"/>
              </a:rPr>
              <a:t> </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فن</a:t>
            </a:r>
            <a:r>
              <a:rPr lang="fr-FR" b="1" spc="25" dirty="0">
                <a:solidFill>
                  <a:srgbClr val="333333"/>
                </a:solidFill>
                <a:latin typeface="Traditional Arabic"/>
                <a:ea typeface="Times New Roman"/>
                <a:cs typeface="Arial"/>
              </a:rPr>
              <a:t> ” ART </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على المهارة والقدرة الاستثنائية الخاصة في تطبيق المبادئ والنظريات والقوانين العلمية في الواقع والميدان</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الفنون الأدبية ، الفنون العسكرية ، فن القيادة السياسية والاجتماعية والإدارية ، الفنون الرياضية ، فن الموسيقى والغناء</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أمَّا كلمة</a:t>
            </a:r>
            <a:r>
              <a:rPr lang="fr-FR" spc="25" dirty="0">
                <a:solidFill>
                  <a:srgbClr val="333333"/>
                </a:solidFill>
                <a:latin typeface="Traditional Arabic"/>
                <a:ea typeface="Times New Roman"/>
                <a:cs typeface="Arial"/>
              </a:rPr>
              <a:t> </a:t>
            </a: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فن</a:t>
            </a:r>
            <a:r>
              <a:rPr lang="fr-FR" b="1" spc="25" dirty="0">
                <a:solidFill>
                  <a:srgbClr val="333333"/>
                </a:solidFill>
                <a:latin typeface="Traditional Arabic"/>
                <a:ea typeface="Times New Roman"/>
                <a:cs typeface="Arial"/>
              </a:rPr>
              <a:t> “</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في الاصطلاح فإنها تعني</a:t>
            </a:r>
            <a:r>
              <a:rPr lang="fr-FR"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fr-FR" b="1" spc="25" dirty="0">
                <a:solidFill>
                  <a:srgbClr val="333333"/>
                </a:solidFill>
                <a:latin typeface="Traditional Arabic"/>
                <a:ea typeface="Times New Roman"/>
                <a:cs typeface="Arial"/>
              </a:rPr>
              <a:t>” </a:t>
            </a:r>
            <a:r>
              <a:rPr lang="ar-SA" b="1" spc="25" dirty="0">
                <a:solidFill>
                  <a:srgbClr val="333333"/>
                </a:solidFill>
                <a:ea typeface="Times New Roman"/>
                <a:cs typeface="Traditional Arabic"/>
              </a:rPr>
              <a:t>المهارة الإنسانية والمقدرة على الابتكار والإبداع والمبادرة</a:t>
            </a:r>
            <a:endParaRPr lang="en-US" sz="2000" dirty="0">
              <a:ea typeface="Calibri"/>
              <a:cs typeface="Arial"/>
            </a:endParaRPr>
          </a:p>
          <a:p>
            <a:pPr algn="just" fontAlgn="base">
              <a:lnSpc>
                <a:spcPct val="115000"/>
              </a:lnSpc>
            </a:pPr>
            <a:r>
              <a:rPr lang="ar-SA" b="1" spc="25" dirty="0">
                <a:solidFill>
                  <a:srgbClr val="333333"/>
                </a:solidFill>
                <a:ea typeface="Times New Roman"/>
                <a:cs typeface="Traditional Arabic"/>
              </a:rPr>
              <a:t>وهذه المقدرة تعتمد على عدة عوامل وصفات مختلفة ومتغيرة مثل: درجة الذكاء، قوة الصبر ، صواب الحكم ، الاستعدادات القيادية لدى الأشخاص</a:t>
            </a:r>
            <a:r>
              <a:rPr lang="fr-FR" b="1" spc="25" dirty="0">
                <a:solidFill>
                  <a:srgbClr val="333333"/>
                </a:solidFill>
                <a:latin typeface="Traditional Arabic"/>
                <a:ea typeface="Times New Roman"/>
                <a:cs typeface="Arial"/>
              </a:rPr>
              <a:t>”</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يرى بعض المفكرين والعلماء أن عناصر الفن الأساسية شبيهة إلى حد كبير بعناصر العلم لأن كلاهما يستنكر الاعتماد على حفظ الحقائق والمعلومات المجردة والجامدة</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وكلاها يدعو إلى ضرورة اكتشاف وتفهم العلاقات بين الظواهر المختلفة والتي بدورها تؤدي إلى الابتكار والانطلاق الفكري</a:t>
            </a:r>
            <a:endParaRPr lang="en-US" sz="2000" dirty="0">
              <a:ea typeface="Calibri"/>
              <a:cs typeface="Arial"/>
            </a:endParaRPr>
          </a:p>
          <a:p>
            <a:pPr algn="just" fontAlgn="base">
              <a:lnSpc>
                <a:spcPct val="115000"/>
              </a:lnSpc>
            </a:pPr>
            <a:r>
              <a:rPr lang="ar-SA" spc="25" dirty="0">
                <a:solidFill>
                  <a:srgbClr val="333333"/>
                </a:solidFill>
                <a:ea typeface="Times New Roman"/>
                <a:cs typeface="Traditional Arabic"/>
              </a:rPr>
              <a:t>وكما أن العلم يؤدي بالضرورة إلى ابتكار علمي فإن الفن أيضا ينتهي بابتكار فني</a:t>
            </a:r>
            <a:r>
              <a:rPr lang="fr-FR" spc="25" dirty="0">
                <a:solidFill>
                  <a:srgbClr val="333333"/>
                </a:solidFill>
                <a:latin typeface="Traditional Arabic"/>
                <a:ea typeface="Times New Roman"/>
                <a:cs typeface="Arial"/>
              </a:rPr>
              <a:t>.</a:t>
            </a:r>
            <a:endParaRPr lang="en-US" sz="2000" dirty="0">
              <a:ea typeface="Calibri"/>
              <a:cs typeface="Arial"/>
            </a:endParaRPr>
          </a:p>
          <a:p>
            <a:pPr marL="0" indent="0">
              <a:buNone/>
            </a:pPr>
            <a:endParaRPr lang="ar-DZ" dirty="0"/>
          </a:p>
        </p:txBody>
      </p:sp>
    </p:spTree>
    <p:extLst>
      <p:ext uri="{BB962C8B-B14F-4D97-AF65-F5344CB8AC3E}">
        <p14:creationId xmlns:p14="http://schemas.microsoft.com/office/powerpoint/2010/main" xmlns="" val="19804860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904656"/>
          </a:xfrm>
        </p:spPr>
        <p:txBody>
          <a:bodyPr>
            <a:normAutofit fontScale="92500" lnSpcReduction="10000"/>
          </a:bodyPr>
          <a:lstStyle/>
          <a:p>
            <a:pPr algn="just" fontAlgn="base">
              <a:lnSpc>
                <a:spcPct val="115000"/>
              </a:lnSpc>
            </a:pPr>
            <a:r>
              <a:rPr lang="ar-SA" b="1" spc="25" dirty="0">
                <a:solidFill>
                  <a:srgbClr val="222222"/>
                </a:solidFill>
                <a:ea typeface="Times New Roman"/>
                <a:cs typeface="Traditional Arabic"/>
              </a:rPr>
              <a:t>كيفية الإسناد وتوثيق الهوامش:</a:t>
            </a:r>
            <a:endParaRPr lang="en-US" sz="1800" b="1"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الإسناد وتوثيق الهوامش في حالة الاقتباس من المؤلفات والكتب العامة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ينقل الباحث عبارات بالنص من المصادر وهذه يضعها بين قوسين ويضع بعد الانتهاء منها رقم مرجع ليوثق المصدر في الهامش</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ويتم ترقيم المصادر في متن البحث لتوثق في الهامش أمام نفس الرقم. ويتخذ الترقيم عدة أشكال الشائع والعام منها هو وضع ترقيم للمصادر لكل صفحة على حدة </a:t>
            </a:r>
            <a:r>
              <a:rPr lang="ar-SA" spc="25" dirty="0" smtClean="0">
                <a:solidFill>
                  <a:srgbClr val="333333"/>
                </a:solidFill>
                <a:ea typeface="Times New Roman"/>
                <a:cs typeface="Traditional Arabic"/>
              </a:rPr>
              <a:t>وباستقلالية</a:t>
            </a:r>
            <a:r>
              <a:rPr lang="ar-DZ" spc="25" dirty="0" smtClean="0">
                <a:solidFill>
                  <a:srgbClr val="333333"/>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ويلجأ بعض الباحثين لترقيم مصادر كل فصل باستقلالية بحيث يبدأ الباحث مصادر فصله من رقم (1) ويستمر لنهاية الفصل وفق عدد المصادر</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فقد يصل الرقم إلى 35 أو 45 وهكذا على أن يثبت أو يوثق مصادره أسفل الصفحة للأرقام التي وردت في نفس الصفحة.</a:t>
            </a:r>
            <a:endParaRPr lang="en-US" sz="1800" dirty="0">
              <a:ea typeface="Calibri"/>
              <a:cs typeface="Arial"/>
            </a:endParaRPr>
          </a:p>
          <a:p>
            <a:endParaRPr lang="ar-DZ" dirty="0"/>
          </a:p>
        </p:txBody>
      </p:sp>
    </p:spTree>
    <p:extLst>
      <p:ext uri="{BB962C8B-B14F-4D97-AF65-F5344CB8AC3E}">
        <p14:creationId xmlns:p14="http://schemas.microsoft.com/office/powerpoint/2010/main" xmlns="" val="27480662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85000" lnSpcReduction="20000"/>
          </a:bodyPr>
          <a:lstStyle/>
          <a:p>
            <a:pPr algn="just" fontAlgn="base">
              <a:lnSpc>
                <a:spcPct val="115000"/>
              </a:lnSpc>
            </a:pPr>
            <a:r>
              <a:rPr lang="ar-SA" b="1" spc="25" dirty="0">
                <a:solidFill>
                  <a:srgbClr val="333333"/>
                </a:solidFill>
                <a:ea typeface="Times New Roman"/>
                <a:cs typeface="Traditional Arabic"/>
              </a:rPr>
              <a:t> ويرى بعض الباحثين ذكر التوثيق وثبت المراجع مسلسلة وفق أرقامها في نهاية الفصل تلافيا للتداخل بين المصادر</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ويرى بعض الباحثين ترقيم مصادر البحث وفق تسلسل مستمر من أول البحث إلى آخره على أن تثبت المصادر لكل رقم ما يقابله في نفس الصفحة</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وإن كان البعض يرى أن الأدق والأفضل ثبت المصادر كلها مسلسلة في نهاية البحث</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والتباين السابق في كيفية الترقيم تصح في كل الأحوال وفق رؤى الباحث وطبيعة البحث ولا يعتبر من الأخطاء منهجية البحث العلمي</a:t>
            </a:r>
            <a:r>
              <a:rPr lang="fr-FR" b="1" spc="25" dirty="0">
                <a:solidFill>
                  <a:srgbClr val="333333"/>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فلابد من ذكر المعلومات المتعلقة بالكتاب أو المؤلف العام الذي نقلت منه أو اقتبست منه المعلومات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ـ اسم الكاتب ـ عنوان الكتاب ـ بلد ومدينة الطبع والنشر ـ رقم الطبعة ـ تاريخ الطبعة ـ رقم الصفحة أو الصفحات .</a:t>
            </a:r>
            <a:endParaRPr lang="en-US" sz="1800" b="1" dirty="0">
              <a:ea typeface="Calibri"/>
              <a:cs typeface="Arial"/>
            </a:endParaRPr>
          </a:p>
          <a:p>
            <a:pPr algn="just" fontAlgn="base">
              <a:lnSpc>
                <a:spcPct val="115000"/>
              </a:lnSpc>
            </a:pPr>
            <a:r>
              <a:rPr lang="ar-SA" b="1" spc="25" dirty="0">
                <a:solidFill>
                  <a:srgbClr val="333333"/>
                </a:solidFill>
                <a:ea typeface="Times New Roman"/>
                <a:cs typeface="Traditional Arabic"/>
              </a:rPr>
              <a:t>وفي حالة استخدام ذات المرجع ولنفس المؤلف, فإنه يكتفى بذكر المرجع .</a:t>
            </a:r>
            <a:endParaRPr lang="ar-DZ" b="1" dirty="0"/>
          </a:p>
        </p:txBody>
      </p:sp>
    </p:spTree>
    <p:extLst>
      <p:ext uri="{BB962C8B-B14F-4D97-AF65-F5344CB8AC3E}">
        <p14:creationId xmlns:p14="http://schemas.microsoft.com/office/powerpoint/2010/main" xmlns="" val="594271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832648"/>
          </a:xfrm>
        </p:spPr>
        <p:txBody>
          <a:bodyPr>
            <a:normAutofit fontScale="85000" lnSpcReduction="10000"/>
          </a:bodyPr>
          <a:lstStyle/>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الإسناد والتوثيق في حالة الاقتباس من مقال منشور في مجلة دورية</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يذكر اسم الكاتب ، عنوان المقال بين قوسين ، المجلة وتحتها خط ، اسم الهيئة التي تصدرها ، بلد ومدينة الطبع والنشر ، السنة ورقم العدد ، تاريخ ورقم الصفحة أو الصفحات</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الإسناد والتوثيق من أبحاث ورسائل الماجستير والدكتوراه غير المنشورة</a:t>
            </a:r>
            <a:r>
              <a:rPr lang="ar-DZ" spc="25" dirty="0">
                <a:solidFill>
                  <a:srgbClr val="333333"/>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وتكون كالتالي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اسم الباحث، عنوان البحث أو الرسالة ويوضع تحته خط, بيان صورة البحث من حيث هو, هل هو رسالة ماجستير أو دكتوراه, ثم ذكر اسم الجامعة أو الكلية أو المعهد التي تم فيها إعداد ومناقشة البحث, تاريخ المناقشة, رقم الصفحة أو الصفحات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ثم بيان الوثيقة العامة التي احتوت النصوص مثل المجموعة أو الجريدة الرسمية وفي حالة الجريدة الرسمية لا بد من ذكر السنة ورقم العدد تاريخ الصدور رقم الصفحة أو الصفحات</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283294017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836712"/>
            <a:ext cx="8229600" cy="3672408"/>
          </a:xfrm>
        </p:spPr>
        <p:txBody>
          <a:bodyPr/>
          <a:lstStyle/>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في حالة الاقتباس من مطبوعات</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اسم الكتاب ـ عنوان المطبوعة ـ الجهة التي صدرت فيها ـ السنة الجامعية أو تاريخ الطبع ـ رقم الصفحة أو الصفحات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هذه بعض المعلومات والحقائق المتعلقة بقواعد الإسناد وتوثيق المعلومات كمقوم من مقومات كتابة وصياغة البحث العلمي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0317356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229600" cy="6192688"/>
          </a:xfrm>
        </p:spPr>
        <p:txBody>
          <a:bodyPr>
            <a:normAutofit fontScale="62500" lnSpcReduction="20000"/>
          </a:bodyPr>
          <a:lstStyle/>
          <a:p>
            <a:pPr algn="just" fontAlgn="base">
              <a:lnSpc>
                <a:spcPct val="115000"/>
              </a:lnSpc>
            </a:pPr>
            <a:r>
              <a:rPr lang="ar-SA" b="1" spc="25" dirty="0">
                <a:solidFill>
                  <a:srgbClr val="222222"/>
                </a:solidFill>
                <a:ea typeface="Times New Roman"/>
                <a:cs typeface="Traditional Arabic"/>
              </a:rPr>
              <a:t>ثبت المصادر والمراجع:</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هل هناك نمط موحد وعالمي لثبت المصادر والمراجع؟</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هل يجب توثيق أي مصدر أو مرجع استند إليه الباحث؟</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كيف يكون التوثيق في حالة تعدد المؤلفين وتعدد المصادر؟</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وهل يتم ثبت وتوثيق مصدر أو مرجع بدون مؤلف أو باحث؟</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وهل يختلف ثبت المراجع وفق تنوعها من كتب ودوريات ومؤتمرات وانترنت؟</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ثبت مصدر لمؤلف واحد في الهامش أمام الرقم الخاص به والذي ذكر في المتن كتوثيق للمعلومات</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ويكون بكتابة اسم المؤلف كما هو مكتوب على غلاف المصدر ثم يكتب شرطة ( ـ ) وبعدها يكتب عنوان البحث أو الرسالة أو الكتاب كما هو مكتوب في </a:t>
            </a:r>
            <a:r>
              <a:rPr lang="ar-SA" spc="25" dirty="0" err="1">
                <a:solidFill>
                  <a:srgbClr val="333333"/>
                </a:solidFill>
                <a:ea typeface="Times New Roman"/>
                <a:cs typeface="Traditional Arabic"/>
              </a:rPr>
              <a:t>المصدر،ثم</a:t>
            </a:r>
            <a:r>
              <a:rPr lang="ar-SA" spc="25" dirty="0">
                <a:solidFill>
                  <a:srgbClr val="333333"/>
                </a:solidFill>
                <a:ea typeface="Times New Roman"/>
                <a:cs typeface="Traditional Arabic"/>
              </a:rPr>
              <a:t> فاصلة (،) وبعدها يكتب اسم الناشر ثم فاصلة (،) ثم بلد النشر ثم فاصلة </a:t>
            </a:r>
            <a:r>
              <a:rPr lang="fr-FR" spc="25" dirty="0">
                <a:solidFill>
                  <a:srgbClr val="333333"/>
                </a:solidFill>
                <a:latin typeface="Traditional Arabic"/>
                <a:ea typeface="Times New Roman"/>
                <a:cs typeface="Arial"/>
              </a:rPr>
              <a:t>)</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a:t>
            </a:r>
            <a:r>
              <a:rPr lang="ar-DZ" spc="25" dirty="0">
                <a:solidFill>
                  <a:srgbClr val="333333"/>
                </a:solidFill>
                <a:ea typeface="Times New Roman"/>
                <a:cs typeface="Traditional Arabic"/>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ويكتب بعدها سنة أو تاريخ النشر ثم فاصلة (،) ثم يذكر رقم الصفحة أو الصفحات التي أخذ منها ثم يكتب نقطة. مثل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(1) </a:t>
            </a:r>
            <a:r>
              <a:rPr lang="ar-SA" spc="25" dirty="0">
                <a:solidFill>
                  <a:srgbClr val="333333"/>
                </a:solidFill>
                <a:ea typeface="Times New Roman"/>
                <a:cs typeface="Traditional Arabic"/>
              </a:rPr>
              <a:t>عبد الكريم صادق بركات ـ اقتصاديات الدول العربية ، دار الجامعات المصرية ، الإسكندرية ، 1986 ، ص 15</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ـ عند د عمار </a:t>
            </a:r>
            <a:r>
              <a:rPr lang="ar-SA" spc="25" dirty="0" err="1">
                <a:solidFill>
                  <a:srgbClr val="333333"/>
                </a:solidFill>
                <a:ea typeface="Times New Roman"/>
                <a:cs typeface="Traditional Arabic"/>
              </a:rPr>
              <a:t>عوابدي</a:t>
            </a:r>
            <a:r>
              <a:rPr lang="ar-SA" spc="25" dirty="0">
                <a:solidFill>
                  <a:srgbClr val="333333"/>
                </a:solidFill>
                <a:ea typeface="Times New Roman"/>
                <a:cs typeface="Traditional Arabic"/>
              </a:rPr>
              <a:t>: ـ اسم الكاتب ـ عنوان الكتاب ـ بلد ومدينة الطبع والنشر ـ رقم الطبعة ـ تاريخ الطبعة ـ رقم الصفحة أو الصفحات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ـ وعند د محمد كامل المغربي: الرقم ـ اللقب ـ اسم المؤلف ـ اسم العائلة ـ فاصلة ـ عنوان الكتاب ـ فاصلة ـ رقم الطبعة ـ مكان النشر ـ اسم الناشر ـ تاريخ النشر ـ اختصار لكلمة صفحة ـ رقم الصفحة أو الصفحات .</a:t>
            </a:r>
            <a:endParaRPr lang="en-US" sz="1800" dirty="0">
              <a:ea typeface="Calibri"/>
              <a:cs typeface="Arial"/>
            </a:endParaRPr>
          </a:p>
          <a:p>
            <a:endParaRPr lang="ar-DZ" dirty="0"/>
          </a:p>
        </p:txBody>
      </p:sp>
    </p:spTree>
    <p:extLst>
      <p:ext uri="{BB962C8B-B14F-4D97-AF65-F5344CB8AC3E}">
        <p14:creationId xmlns:p14="http://schemas.microsoft.com/office/powerpoint/2010/main" xmlns="" val="41799023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lnSpcReduction="10000"/>
          </a:bodyPr>
          <a:lstStyle/>
          <a:p>
            <a:pPr algn="just" fontAlgn="base">
              <a:lnSpc>
                <a:spcPct val="115000"/>
              </a:lnSpc>
            </a:pPr>
            <a:r>
              <a:rPr lang="ar-SA" b="1" spc="25" dirty="0">
                <a:solidFill>
                  <a:srgbClr val="222222"/>
                </a:solidFill>
                <a:ea typeface="Times New Roman"/>
                <a:cs typeface="Traditional Arabic"/>
              </a:rPr>
              <a:t>أجزاء البحث العلمي: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يتركب البحث العلمي من عدة أجزاء وأقسام تتكامل في مجموعها في هيكل بناء البحث العلمي المعد, وأجزاؤه هي</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العنوان.</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المقدمة.</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جذع البحث.</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الخاتمة.</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ملاحق البحث.</a:t>
            </a:r>
            <a:endParaRPr lang="en-US" sz="1800" dirty="0">
              <a:ea typeface="Calibri"/>
              <a:cs typeface="Arial"/>
            </a:endParaRPr>
          </a:p>
          <a:p>
            <a:pPr lvl="0" algn="just" fontAlgn="base">
              <a:lnSpc>
                <a:spcPct val="115000"/>
              </a:lnSpc>
              <a:buSzPts val="1000"/>
              <a:buFont typeface="Symbol"/>
              <a:buChar char=""/>
              <a:tabLst>
                <a:tab pos="228600" algn="l"/>
              </a:tabLst>
            </a:pPr>
            <a:r>
              <a:rPr lang="ar-SA" spc="25" dirty="0">
                <a:solidFill>
                  <a:srgbClr val="333333"/>
                </a:solidFill>
                <a:ea typeface="Times New Roman"/>
                <a:cs typeface="Traditional Arabic"/>
              </a:rPr>
              <a:t>الفهرس.</a:t>
            </a:r>
            <a:endParaRPr lang="en-US" sz="1800" dirty="0">
              <a:ea typeface="Calibri"/>
              <a:cs typeface="Arial"/>
            </a:endParaRPr>
          </a:p>
          <a:p>
            <a:endParaRPr lang="ar-DZ" dirty="0"/>
          </a:p>
        </p:txBody>
      </p:sp>
    </p:spTree>
    <p:extLst>
      <p:ext uri="{BB962C8B-B14F-4D97-AF65-F5344CB8AC3E}">
        <p14:creationId xmlns:p14="http://schemas.microsoft.com/office/powerpoint/2010/main" xmlns="" val="372329880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832648"/>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العنوان:</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عنوان البحث العلمي هو عنوان ودليل الموضوع أو المشكلة أو الفكرة محل الدراسة والبحث</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ويشتمل ويدل على كافة عناصر وأجزاء ومقدمات وتفاصيل البحث بصورة واضحة دقيقة شاملة ودالة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يخضع اختيار العنوان لعدة ضوابط وأحكام موضوعية وشكلية ومنهجية لعل أبرزها ما يلي</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الدقة والوضوح</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مع سهولة الفهم في إطار محدد بعيدا عن العموميات والإبهام وقبو التأويل وأكثر من تفسير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الإيجاز بدون إخلال بعيدا عن الإطالة المملة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فلا يكون مختصرا جدا لا يوضح أبعاد الموضوع ولا طويلا فضفاضا مملا يحتمل كل التفسيرات والتفصيلات</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أن يدل على المحتوى</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فالاسم لابد أن يدل على المسمى واختيار موضوع محدد في مسماه لابد أن يعكس محتواه في إطار من التخصص الدقيق</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الحداثة والتفرد وإثارة الاهتمام</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لتميز الباحث عن غيره من الباحثين ومن ثم يبتعد عن الأنماط التقليدية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80013723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332656"/>
            <a:ext cx="8229600" cy="5904656"/>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المقدمـة:</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في منهجية البحث العلمي المقدمة هي الافتتاح العام والمدخل الرئيس والشامل والدال على آفاق موضوع البحث وجوانبه المختلفة</a:t>
            </a: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وتتضمن المحاور الأساسية للبحث بصورة مركزة وموجزة ومفيدة ودالة في ذات الوقت</a:t>
            </a: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حيث يقدم الباحث ملخصا لأفكاره واتجاه موضوع البحث من الناحية النظرية ويحدد مشكلة البحث وأهميتها والأهداف التي يرمي إلى تحقيقها كما يشير أيضا إلى مجالات البحث والفروض التي وضعها للاختبار و منهجية البحث العلمي الذي اتبعه في دراسته والأدوات التي استخدمها وكيفية اختيارها والصعوبات التي اعترضت طريق البحث والخطوات الميدانية التي اتخذت في جمع البيانات أو تحقيقها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وتتمثل وظيفتها الأساسية في تحضير وإعداد ذهنية القارئ لفهم موضوع البحث وقراءته فهو يشكل فكرته ورأيه عن البحث بداية من تحليل المقدمة ومدى </a:t>
            </a:r>
            <a:r>
              <a:rPr lang="ar-SA" spc="25" dirty="0" err="1">
                <a:solidFill>
                  <a:srgbClr val="333333"/>
                </a:solidFill>
                <a:ea typeface="Times New Roman"/>
                <a:cs typeface="Traditional Arabic"/>
              </a:rPr>
              <a:t>منهجيتهاالعلمية</a:t>
            </a: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وبالتالي توضح مدى اقتناع القارئ بالاستمرار أو التوقف في قراءة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ولهذا ينصح كثير من المشرفين بأن تكتب المقدمة بعد الانتهاء من كل أجزاء البحث بما في ذلك الخاتمة</a:t>
            </a:r>
            <a:r>
              <a:rPr lang="ar-DZ" spc="25" dirty="0">
                <a:solidFill>
                  <a:srgbClr val="333333"/>
                </a:solidFill>
                <a:ea typeface="Times New Roman"/>
                <a:cs typeface="Traditional Arabic"/>
              </a:rPr>
              <a:t> ؛ </a:t>
            </a:r>
            <a:r>
              <a:rPr lang="ar-SA" spc="25" dirty="0">
                <a:solidFill>
                  <a:srgbClr val="333333"/>
                </a:solidFill>
                <a:ea typeface="Times New Roman"/>
                <a:cs typeface="Traditional Arabic"/>
              </a:rPr>
              <a:t>لأن هذا يتيح كافة الرؤى والآراء أمام الباحث ليضفي عناية وأهمية على المقدمة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132529159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92500"/>
          </a:bodyPr>
          <a:lstStyle/>
          <a:p>
            <a:pPr lvl="0" algn="just" fontAlgn="base">
              <a:lnSpc>
                <a:spcPct val="115000"/>
              </a:lnSpc>
            </a:pPr>
            <a:r>
              <a:rPr lang="ar-SA" sz="2200" b="1" spc="25" dirty="0">
                <a:solidFill>
                  <a:srgbClr val="333333"/>
                </a:solidFill>
                <a:ea typeface="Times New Roman"/>
                <a:cs typeface="Traditional Arabic"/>
              </a:rPr>
              <a:t>ويشترط في المقدمة</a:t>
            </a:r>
            <a:r>
              <a:rPr lang="fr-FR" sz="2200" b="1" spc="25" dirty="0">
                <a:solidFill>
                  <a:srgbClr val="333333"/>
                </a:solidFill>
                <a:latin typeface="Traditional Arabic"/>
                <a:ea typeface="Times New Roman"/>
                <a:cs typeface="Arial"/>
              </a:rPr>
              <a:t>:</a:t>
            </a:r>
            <a:endParaRPr lang="en-US" sz="1300" b="1"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ـ الإيجاز ـ الدقـة ـ الوضوح ـ الدلالة على الموضوع</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تتكون المقدمة من العناصر التالية</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ـ أهمية ودواعي البحث</a:t>
            </a:r>
            <a:r>
              <a:rPr lang="fr-FR" sz="2200" spc="25" dirty="0">
                <a:solidFill>
                  <a:srgbClr val="333333"/>
                </a:solidFill>
                <a:latin typeface="Traditional Arabic"/>
                <a:ea typeface="Times New Roman"/>
                <a:cs typeface="Arial"/>
              </a:rPr>
              <a:t>: </a:t>
            </a:r>
            <a:r>
              <a:rPr lang="ar-SA" sz="2200" spc="25" dirty="0">
                <a:solidFill>
                  <a:srgbClr val="333333"/>
                </a:solidFill>
                <a:ea typeface="Times New Roman"/>
                <a:cs typeface="Traditional Arabic"/>
              </a:rPr>
              <a:t>إبراز أهمية ودواعي البحث يمثل المدخل الرئيس لأي بحث سواء لأسباب اختيار البحث ( الذاتية والموضوعية) أو تحديد مسار البحث أو بلورة مشروع البحث فلا بد من إبراز ذلك في المقدمة</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ـ الإشكالية والفرضيات</a:t>
            </a:r>
            <a:r>
              <a:rPr lang="fr-FR" sz="2200" spc="25" dirty="0">
                <a:solidFill>
                  <a:srgbClr val="333333"/>
                </a:solidFill>
                <a:latin typeface="Traditional Arabic"/>
                <a:ea typeface="Times New Roman"/>
                <a:cs typeface="Arial"/>
              </a:rPr>
              <a:t>: </a:t>
            </a:r>
            <a:r>
              <a:rPr lang="ar-SA" sz="2200" spc="25" dirty="0">
                <a:solidFill>
                  <a:srgbClr val="333333"/>
                </a:solidFill>
                <a:ea typeface="Times New Roman"/>
                <a:cs typeface="Traditional Arabic"/>
              </a:rPr>
              <a:t>فأساس قيام البحث والهدف منه هو حل مشكلة محددة يذكرها الباحث في المقدمة</a:t>
            </a:r>
            <a:r>
              <a:rPr lang="ar-DZ" sz="2200" spc="25" dirty="0">
                <a:solidFill>
                  <a:srgbClr val="333333"/>
                </a:solidFill>
                <a:ea typeface="Times New Roman"/>
                <a:cs typeface="Traditional Arabic"/>
              </a:rPr>
              <a:t> ،</a:t>
            </a:r>
            <a:r>
              <a:rPr lang="ar-SA" sz="2200" spc="25" dirty="0">
                <a:solidFill>
                  <a:srgbClr val="333333"/>
                </a:solidFill>
                <a:ea typeface="Times New Roman"/>
                <a:cs typeface="Traditional Arabic"/>
              </a:rPr>
              <a:t>ويضع منذ البداية الفرضيات التي اقترحها لحل هذه الإشكالية بحيث يصل في نهاية بحثه إلى الإجابة عن استفسار أساسي</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هل حلت مشكلة البحث؟ وهل تحقق إثبات فرضية البحث والبرهنة عليها؟</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ـ خلفية عن الموضوع</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ـ هيكل الموضوع</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ـ المنهج أو المناهج المتبعة</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lgn="just" fontAlgn="base">
              <a:lnSpc>
                <a:spcPct val="115000"/>
              </a:lnSpc>
            </a:pPr>
            <a:r>
              <a:rPr lang="ar-SA" sz="2200" spc="25" dirty="0">
                <a:solidFill>
                  <a:srgbClr val="333333"/>
                </a:solidFill>
                <a:ea typeface="Times New Roman"/>
                <a:cs typeface="Traditional Arabic"/>
              </a:rPr>
              <a:t>ـ الدراسات السابقة</a:t>
            </a:r>
            <a:r>
              <a:rPr lang="fr-FR" sz="2200" spc="25" dirty="0">
                <a:solidFill>
                  <a:srgbClr val="333333"/>
                </a:solidFill>
                <a:latin typeface="Traditional Arabic"/>
                <a:ea typeface="Times New Roman"/>
                <a:cs typeface="Arial"/>
              </a:rPr>
              <a:t>:</a:t>
            </a:r>
            <a:endParaRPr lang="en-US" sz="1300" dirty="0">
              <a:solidFill>
                <a:prstClr val="black"/>
              </a:solidFill>
              <a:ea typeface="Calibri"/>
              <a:cs typeface="Arial"/>
            </a:endParaRPr>
          </a:p>
          <a:p>
            <a:pPr lvl="0"/>
            <a:r>
              <a:rPr lang="ar-SA" sz="2200" spc="25" dirty="0">
                <a:solidFill>
                  <a:srgbClr val="333333"/>
                </a:solidFill>
                <a:ea typeface="Times New Roman"/>
                <a:cs typeface="Traditional Arabic"/>
              </a:rPr>
              <a:t>ـ أهداف البحث</a:t>
            </a:r>
            <a:r>
              <a:rPr lang="fr-FR" sz="2200" spc="25" dirty="0">
                <a:solidFill>
                  <a:srgbClr val="333333"/>
                </a:solidFill>
                <a:latin typeface="Traditional Arabic"/>
                <a:ea typeface="Times New Roman"/>
              </a:rPr>
              <a:t>: </a:t>
            </a:r>
            <a:r>
              <a:rPr lang="ar-SA" sz="2200" spc="25" dirty="0">
                <a:solidFill>
                  <a:srgbClr val="333333"/>
                </a:solidFill>
                <a:ea typeface="Times New Roman"/>
                <a:cs typeface="Traditional Arabic"/>
              </a:rPr>
              <a:t>يكون بذكر الأهداف التي يسعى إليها الباحث وكذا أهمية النتائج التي قد يتوصل إليها البحث وأهمية الأسئلة التي يجيب عنها البحث</a:t>
            </a:r>
            <a:r>
              <a:rPr lang="fr-FR" sz="2200" spc="25" dirty="0">
                <a:solidFill>
                  <a:srgbClr val="333333"/>
                </a:solidFill>
                <a:latin typeface="Traditional Arabic"/>
                <a:ea typeface="Times New Roman"/>
              </a:rPr>
              <a:t>.</a:t>
            </a:r>
            <a:endParaRPr lang="ar-DZ" sz="2200" dirty="0">
              <a:solidFill>
                <a:prstClr val="black"/>
              </a:solidFill>
            </a:endParaRPr>
          </a:p>
          <a:p>
            <a:endParaRPr lang="ar-DZ" dirty="0"/>
          </a:p>
        </p:txBody>
      </p:sp>
    </p:spTree>
    <p:extLst>
      <p:ext uri="{BB962C8B-B14F-4D97-AF65-F5344CB8AC3E}">
        <p14:creationId xmlns:p14="http://schemas.microsoft.com/office/powerpoint/2010/main" xmlns="" val="34597134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548680"/>
            <a:ext cx="8229600" cy="5832648"/>
          </a:xfrm>
        </p:spPr>
        <p:txBody>
          <a:bodyPr>
            <a:normAutofit lnSpcReduction="10000"/>
          </a:bodyPr>
          <a:lstStyle/>
          <a:p>
            <a:pPr lvl="0" algn="just" fontAlgn="base">
              <a:lnSpc>
                <a:spcPct val="115000"/>
              </a:lnSpc>
            </a:pPr>
            <a:r>
              <a:rPr lang="ar-SA" b="1" spc="25" dirty="0">
                <a:solidFill>
                  <a:srgbClr val="222222"/>
                </a:solidFill>
                <a:ea typeface="Times New Roman"/>
                <a:cs typeface="Traditional Arabic"/>
              </a:rPr>
              <a:t>المتن أو الجذع الرئيس للبحث:</a:t>
            </a:r>
            <a:endParaRPr lang="en-US" sz="1800" b="1" dirty="0">
              <a:solidFill>
                <a:prstClr val="black"/>
              </a:solidFill>
              <a:ea typeface="Calibri"/>
              <a:cs typeface="Arial"/>
            </a:endParaRPr>
          </a:p>
          <a:p>
            <a:pPr lvl="0" algn="just" fontAlgn="base">
              <a:lnSpc>
                <a:spcPct val="115000"/>
              </a:lnSpc>
            </a:pPr>
            <a:r>
              <a:rPr lang="ar-SA" spc="25" dirty="0">
                <a:solidFill>
                  <a:srgbClr val="333333"/>
                </a:solidFill>
                <a:ea typeface="Times New Roman"/>
                <a:cs typeface="Traditional Arabic"/>
              </a:rPr>
              <a:t>  وهو الجزء الأكبر والأهم والحيوي في البحث العلمي, لأنه يتضمن كافة الأقسام والأفكار والعناوين والحقائق الأساسية والفرعية التي يتكون منها موضوع البحث العلمي</a:t>
            </a:r>
            <a:r>
              <a:rPr lang="fr-FR" spc="25" dirty="0">
                <a:solidFill>
                  <a:srgbClr val="333333"/>
                </a:solidFill>
                <a:latin typeface="Traditional Arabic"/>
                <a:ea typeface="Times New Roman"/>
                <a:cs typeface="Arial"/>
              </a:rPr>
              <a:t>.</a:t>
            </a:r>
            <a:endParaRPr lang="en-US" sz="1800" dirty="0">
              <a:solidFill>
                <a:prstClr val="black"/>
              </a:solidFill>
              <a:ea typeface="Calibri"/>
              <a:cs typeface="Arial"/>
            </a:endParaRPr>
          </a:p>
          <a:p>
            <a:pPr lvl="0" algn="just" fontAlgn="base">
              <a:lnSpc>
                <a:spcPct val="115000"/>
              </a:lnSpc>
            </a:pPr>
            <a:r>
              <a:rPr lang="ar-SA" spc="25" dirty="0">
                <a:solidFill>
                  <a:srgbClr val="333333"/>
                </a:solidFill>
                <a:ea typeface="Times New Roman"/>
                <a:cs typeface="Traditional Arabic"/>
              </a:rPr>
              <a:t>كما يشتمل على كافة مقومات صياغة وتحرير البحث من مناهج وطرق البحث، وأسلوب الكتابة والتحرير والصياغة, وقوانين الاقتباس, وقواعد الإسناد وقواعد توثيق الهوامش, والأمانة العلمية, والإبداع والابتكار, وشخصية الباحث</a:t>
            </a:r>
            <a:r>
              <a:rPr lang="fr-FR" spc="25" dirty="0">
                <a:solidFill>
                  <a:srgbClr val="333333"/>
                </a:solidFill>
                <a:latin typeface="Traditional Arabic"/>
                <a:ea typeface="Times New Roman"/>
                <a:cs typeface="Arial"/>
              </a:rPr>
              <a:t>.</a:t>
            </a:r>
            <a:endParaRPr lang="en-US" sz="1800" dirty="0">
              <a:solidFill>
                <a:prstClr val="black"/>
              </a:solidFill>
              <a:ea typeface="Calibri"/>
              <a:cs typeface="Arial"/>
            </a:endParaRPr>
          </a:p>
          <a:p>
            <a:pPr lvl="0" algn="just" fontAlgn="base">
              <a:lnSpc>
                <a:spcPct val="115000"/>
              </a:lnSpc>
            </a:pPr>
            <a:r>
              <a:rPr lang="ar-SA" spc="25" dirty="0">
                <a:solidFill>
                  <a:srgbClr val="333333"/>
                </a:solidFill>
                <a:ea typeface="Times New Roman"/>
                <a:cs typeface="Traditional Arabic"/>
              </a:rPr>
              <a:t>كما يشتمل على كافة عمليات المناقشة والتحليل والتركيب لجوانب الموضوع</a:t>
            </a:r>
            <a:r>
              <a:rPr lang="fr-FR" spc="25" dirty="0">
                <a:solidFill>
                  <a:srgbClr val="333333"/>
                </a:solidFill>
                <a:latin typeface="Traditional Arabic"/>
                <a:ea typeface="Times New Roman"/>
                <a:cs typeface="Arial"/>
              </a:rPr>
              <a:t>.</a:t>
            </a:r>
            <a:endParaRPr lang="en-US" sz="1800" dirty="0">
              <a:solidFill>
                <a:prstClr val="black"/>
              </a:solidFill>
              <a:ea typeface="Calibri"/>
              <a:cs typeface="Arial"/>
            </a:endParaRPr>
          </a:p>
          <a:p>
            <a:pPr algn="just" fontAlgn="base">
              <a:lnSpc>
                <a:spcPct val="115000"/>
              </a:lnSpc>
            </a:pPr>
            <a:endParaRPr lang="ar-DZ" dirty="0"/>
          </a:p>
        </p:txBody>
      </p:sp>
    </p:spTree>
    <p:extLst>
      <p:ext uri="{BB962C8B-B14F-4D97-AF65-F5344CB8AC3E}">
        <p14:creationId xmlns:p14="http://schemas.microsoft.com/office/powerpoint/2010/main" xmlns="" val="697854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6632"/>
            <a:ext cx="8229600" cy="6480720"/>
          </a:xfrm>
        </p:spPr>
        <p:txBody>
          <a:bodyPr>
            <a:normAutofit lnSpcReduction="10000"/>
          </a:bodyPr>
          <a:lstStyle/>
          <a:p>
            <a:pPr algn="just" fontAlgn="base">
              <a:lnSpc>
                <a:spcPct val="115000"/>
              </a:lnSpc>
            </a:pPr>
            <a:r>
              <a:rPr lang="ar-SA" b="1" spc="25" dirty="0">
                <a:solidFill>
                  <a:srgbClr val="333333"/>
                </a:solidFill>
                <a:ea typeface="Times New Roman"/>
                <a:cs typeface="Traditional Arabic"/>
              </a:rPr>
              <a:t>وهناك فريق آخر من المفكرين والعلماء يرون أن هناك فروقا جذرية بين العلم والفن منها</a:t>
            </a:r>
            <a:r>
              <a:rPr lang="fr-FR" b="1" spc="25" dirty="0">
                <a:solidFill>
                  <a:srgbClr val="333333"/>
                </a:solidFill>
                <a:latin typeface="Traditional Arabic"/>
                <a:ea typeface="Times New Roman"/>
                <a:cs typeface="Arial"/>
              </a:rPr>
              <a:t>:</a:t>
            </a:r>
            <a:endParaRPr lang="en-US" sz="2000" b="1" dirty="0">
              <a:ea typeface="Calibri"/>
              <a:cs typeface="Arial"/>
            </a:endParaRPr>
          </a:p>
          <a:p>
            <a:pPr algn="just" fontAlgn="base">
              <a:lnSpc>
                <a:spcPct val="115000"/>
              </a:lnSpc>
            </a:pPr>
            <a:r>
              <a:rPr lang="ar-SA" b="1" spc="25" dirty="0">
                <a:solidFill>
                  <a:srgbClr val="333333"/>
                </a:solidFill>
                <a:ea typeface="Times New Roman"/>
                <a:cs typeface="Traditional Arabic"/>
              </a:rPr>
              <a:t>أن العلم يقوم على أساس مجموعة من القوانين العلمية الموضوعية والمجردة التي تحدد العلاقة بين ظاهرتين أو أكثر من الظواهر التي يتناولها بالدراسة</a:t>
            </a:r>
            <a:endParaRPr lang="en-US" sz="2000" b="1" dirty="0">
              <a:ea typeface="Calibri"/>
              <a:cs typeface="Arial"/>
            </a:endParaRPr>
          </a:p>
          <a:p>
            <a:pPr algn="just" fontAlgn="base">
              <a:lnSpc>
                <a:spcPct val="115000"/>
              </a:lnSpc>
            </a:pPr>
            <a:r>
              <a:rPr lang="ar-SA" b="1" spc="25" dirty="0">
                <a:solidFill>
                  <a:srgbClr val="333333"/>
                </a:solidFill>
                <a:ea typeface="Times New Roman"/>
                <a:cs typeface="Traditional Arabic"/>
              </a:rPr>
              <a:t>وهذه العلاقات معيارها الحتمية والاحتمال ويبحث العلم فيما هو موجود وكائن</a:t>
            </a:r>
            <a:endParaRPr lang="en-US" sz="2000" b="1" dirty="0">
              <a:ea typeface="Calibri"/>
              <a:cs typeface="Arial"/>
            </a:endParaRPr>
          </a:p>
          <a:p>
            <a:pPr algn="just" fontAlgn="base">
              <a:lnSpc>
                <a:spcPct val="115000"/>
              </a:lnSpc>
            </a:pPr>
            <a:r>
              <a:rPr lang="ar-SA" b="1" spc="25" dirty="0">
                <a:solidFill>
                  <a:srgbClr val="333333"/>
                </a:solidFill>
                <a:ea typeface="Times New Roman"/>
                <a:cs typeface="Traditional Arabic"/>
              </a:rPr>
              <a:t>بينما الفن يقوم ويعتمد على أساس المهارة الإنسانية ويرتكز على الملكات الذاتية والمواهب الفردية</a:t>
            </a:r>
            <a:endParaRPr lang="en-US" sz="2000" b="1" dirty="0">
              <a:ea typeface="Calibri"/>
              <a:cs typeface="Arial"/>
            </a:endParaRPr>
          </a:p>
          <a:p>
            <a:pPr algn="just" fontAlgn="base">
              <a:lnSpc>
                <a:spcPct val="115000"/>
              </a:lnSpc>
            </a:pPr>
            <a:r>
              <a:rPr lang="ar-SA" b="1" spc="25" dirty="0">
                <a:solidFill>
                  <a:srgbClr val="333333"/>
                </a:solidFill>
                <a:ea typeface="Times New Roman"/>
                <a:cs typeface="Traditional Arabic"/>
              </a:rPr>
              <a:t>وهو يستند إلى الاعتبارات العملية أكثر من استناده إلى الاعتبارات النظرية</a:t>
            </a:r>
            <a:r>
              <a:rPr lang="fr-FR" b="1" spc="25" dirty="0">
                <a:solidFill>
                  <a:srgbClr val="333333"/>
                </a:solidFill>
                <a:latin typeface="Traditional Arabic"/>
                <a:ea typeface="Times New Roman"/>
                <a:cs typeface="Arial"/>
              </a:rPr>
              <a:t>.</a:t>
            </a:r>
            <a:endParaRPr lang="en-US" sz="2000" b="1" dirty="0">
              <a:ea typeface="Calibri"/>
              <a:cs typeface="Arial"/>
            </a:endParaRPr>
          </a:p>
          <a:p>
            <a:endParaRPr lang="ar-DZ" dirty="0"/>
          </a:p>
        </p:txBody>
      </p:sp>
    </p:spTree>
    <p:extLst>
      <p:ext uri="{BB962C8B-B14F-4D97-AF65-F5344CB8AC3E}">
        <p14:creationId xmlns:p14="http://schemas.microsoft.com/office/powerpoint/2010/main" xmlns="" val="32479480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85000" lnSpcReduction="10000"/>
          </a:bodyPr>
          <a:lstStyle/>
          <a:p>
            <a:pPr algn="just" fontAlgn="base">
              <a:lnSpc>
                <a:spcPct val="115000"/>
              </a:lnSpc>
            </a:pPr>
            <a:r>
              <a:rPr lang="ar-SA" b="1" spc="25" dirty="0">
                <a:solidFill>
                  <a:srgbClr val="222222"/>
                </a:solidFill>
                <a:ea typeface="Times New Roman"/>
                <a:cs typeface="Traditional Arabic"/>
              </a:rPr>
              <a:t>الخاتمـة:</a:t>
            </a:r>
            <a:r>
              <a:rPr lang="fr-FR" b="1" spc="25" dirty="0">
                <a:solidFill>
                  <a:srgbClr val="222222"/>
                </a:solidFill>
                <a:latin typeface="Traditional Arabic"/>
                <a:ea typeface="Times New Roman"/>
                <a:cs typeface="Arial"/>
              </a:rPr>
              <a:t>  </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خاتمة البحث هي عرض موجز مركز وشامل لكافة المراحل والجهود والأعمال التي قام بها الباحث خلال مراحل عملية إعداد البحث, وهي حوصلة مختصرة للنتائج والحقائق التي توصل إليها من خلال بحثه</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كما تتضمن عرض لكافة العراقيل التي قامت أمام عملية إعداد البحث وكيفيات التغلب عليها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الخاتمة إجابة مختصرة ومركزة ومفيدة على السؤال الذي يقول: كيف قام الباحث بإعداد بحثه وإنجازه؟ وما هي النتائج التي تم التوصل إليها؟</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وذلك عكس المقدمة التي تشكل إجابة مختصرة ومركزة ومفيدة على السؤال الذي يقرر: لماذا وكيف يقوم الباحث بإعداد بحثه حول هذا الموضوع؟</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ويشترط في الخاتمة الجيدة ألا تتضمن جديدا لما تم القيام به والحصول عليه من نتائج علمية نهائية، وآراء واجتهادات في البحث</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9302761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404664"/>
            <a:ext cx="8229600" cy="5760640"/>
          </a:xfrm>
        </p:spPr>
        <p:txBody>
          <a:bodyPr>
            <a:normAutofit fontScale="92500" lnSpcReduction="20000"/>
          </a:bodyPr>
          <a:lstStyle/>
          <a:p>
            <a:pPr algn="just" fontAlgn="base">
              <a:lnSpc>
                <a:spcPct val="115000"/>
              </a:lnSpc>
            </a:pPr>
            <a:r>
              <a:rPr lang="ar-SA" b="1" spc="25" dirty="0">
                <a:solidFill>
                  <a:srgbClr val="222222"/>
                </a:solidFill>
                <a:ea typeface="Times New Roman"/>
                <a:cs typeface="Traditional Arabic"/>
              </a:rPr>
              <a:t>المــلاحق:</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غالبا ما تحتوي البحوث العلمية على ملاحق أو ملحق يتضمن الوثائق الرسمية أو القانونية التي اعتمد عليها الباحث, واستغل مادتها في بحثه, أو تتضمن وثائق تاريخية, أو صور حية أو أدلة وعينات, فإذا تضمن البحث ملحقا فإنه يعتبر جزء من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222222"/>
                </a:solidFill>
                <a:ea typeface="Times New Roman"/>
                <a:cs typeface="Traditional Arabic"/>
              </a:rPr>
              <a:t>الفهــارس:</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المقصود بفهرسة موضوعات وعناوين البحث العلمي, هو إقامة دليل ومرشد في نهاية البحث يبين أهم العناوين الأساسية والفرعية وفقا لتقسيمات خطة البحث, وأرقام الصفحات التي تحتويها, ليمكن الاسترشاد به بطريقة عملية سهلة ومنظمة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ويحتوي فهرس العناوين والتقسيمات الأساسية والفرعية للبحث وأرقام صفحاتها.</a:t>
            </a:r>
            <a:endParaRPr lang="en-US" sz="1800" dirty="0">
              <a:ea typeface="Calibri"/>
              <a:cs typeface="Arial"/>
            </a:endParaRPr>
          </a:p>
          <a:p>
            <a:pPr algn="just" fontAlgn="base">
              <a:lnSpc>
                <a:spcPct val="115000"/>
              </a:lnSpc>
            </a:pPr>
            <a:endParaRPr lang="en-US" sz="1800" dirty="0">
              <a:ea typeface="Calibri"/>
              <a:cs typeface="Arial"/>
            </a:endParaRPr>
          </a:p>
        </p:txBody>
      </p:sp>
    </p:spTree>
    <p:extLst>
      <p:ext uri="{BB962C8B-B14F-4D97-AF65-F5344CB8AC3E}">
        <p14:creationId xmlns:p14="http://schemas.microsoft.com/office/powerpoint/2010/main" xmlns="" val="13636227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70000" lnSpcReduction="20000"/>
          </a:bodyPr>
          <a:lstStyle/>
          <a:p>
            <a:pPr algn="just" fontAlgn="base">
              <a:lnSpc>
                <a:spcPct val="115000"/>
              </a:lnSpc>
            </a:pPr>
            <a:r>
              <a:rPr lang="ar-SA" b="1" spc="25" dirty="0">
                <a:solidFill>
                  <a:srgbClr val="222222"/>
                </a:solidFill>
                <a:ea typeface="Times New Roman"/>
                <a:cs typeface="Traditional Arabic"/>
              </a:rPr>
              <a:t>مناهج البحث العلمي:</a:t>
            </a:r>
            <a:endParaRPr lang="en-US" sz="1800" b="1" dirty="0">
              <a:ea typeface="Calibri"/>
              <a:cs typeface="Arial"/>
            </a:endParaRPr>
          </a:p>
          <a:p>
            <a:pPr algn="justLow" fontAlgn="base">
              <a:lnSpc>
                <a:spcPct val="115000"/>
              </a:lnSpc>
            </a:pPr>
            <a:r>
              <a:rPr lang="ar-SA" spc="25" dirty="0">
                <a:solidFill>
                  <a:srgbClr val="333333"/>
                </a:solidFill>
                <a:ea typeface="Times New Roman"/>
                <a:cs typeface="Traditional Arabic"/>
              </a:rPr>
              <a:t>    بعد دراستنا في منهجية البحث العلمي كل من</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مفهوم البحث العلمي ومقوماته</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خصائصه</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أنواعه</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وأدوات البحث العلمي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في الفصل الاول</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ودراستنا في المحور الثاني مراحل إعداد البحث العلمي والتي تناولنا فيها</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مرحلة اختيار البحث</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مرحلة البحث عن الوثائق</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مرحلة القراءة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مرحلة تقسيم الموضوع</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جمع المعلومات</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مرحلة الكتابة.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جاء اهم محور في دراسة منهجية البحث العلمي وهو المحور الثالث بعنوان مناهج البحث العلمي والذي سوف نتناول فيه</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علم المناهج</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ندرس في علم المناهج نقطتين وهما</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أهميته ، نشأته</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أهم المناهج</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المنهج الاستدلالي ، التجريبي ، </a:t>
            </a:r>
            <a:r>
              <a:rPr lang="ar-SA" spc="25" dirty="0" err="1">
                <a:solidFill>
                  <a:srgbClr val="333333"/>
                </a:solidFill>
                <a:ea typeface="Times New Roman"/>
                <a:cs typeface="Traditional Arabic"/>
              </a:rPr>
              <a:t>الديالكتيكي</a:t>
            </a:r>
            <a:r>
              <a:rPr lang="ar-SA" spc="25" dirty="0">
                <a:solidFill>
                  <a:srgbClr val="333333"/>
                </a:solidFill>
                <a:ea typeface="Times New Roman"/>
                <a:cs typeface="Traditional Arabic"/>
              </a:rPr>
              <a:t> ، الوصفي ، المقارن ثم المنهج التاريخي</a:t>
            </a:r>
            <a:r>
              <a:rPr lang="ar-DZ" spc="25" dirty="0">
                <a:solidFill>
                  <a:srgbClr val="333333"/>
                </a:solidFill>
                <a:ea typeface="Times New Roman"/>
                <a:cs typeface="Traditional Arabic"/>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قال تعالى: لكل جعلنا منكم شرعة ومنهاجا ( المائدة آية 50</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لكل علم من العلوم مادة ومنهج ومادة العلم هي الظواهر التي يتناولها بالتحليل</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أمَّا منهجه فهو طريقة المعرفة التي يسلكها الباحث في سبيله إلى التعرف على حقيقة تلك الظواهر.</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فنقول مثلا</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العلوم الطبيعية ونعني بها المناهج العلمية التي تتناول بالتحليل الظواهر الطبيعية حال الفيزياء والأحياء وغيرهما، ونقول العلوم الاجتماعية ونعني بها المناهج العلمية التي تتناول الظواهر الاجتماعية بالتحليل</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endParaRPr lang="en-US" sz="1800" dirty="0">
              <a:ea typeface="Calibri"/>
              <a:cs typeface="Arial"/>
            </a:endParaRPr>
          </a:p>
        </p:txBody>
      </p:sp>
    </p:spTree>
    <p:extLst>
      <p:ext uri="{BB962C8B-B14F-4D97-AF65-F5344CB8AC3E}">
        <p14:creationId xmlns:p14="http://schemas.microsoft.com/office/powerpoint/2010/main" xmlns="" val="41624325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836712"/>
            <a:ext cx="8229600" cy="4464496"/>
          </a:xfrm>
        </p:spPr>
        <p:txBody>
          <a:bodyPr/>
          <a:lstStyle/>
          <a:p>
            <a:pPr algn="just" fontAlgn="base">
              <a:lnSpc>
                <a:spcPct val="115000"/>
              </a:lnSpc>
            </a:pPr>
            <a:r>
              <a:rPr lang="ar-SA" spc="25" dirty="0">
                <a:solidFill>
                  <a:srgbClr val="222222"/>
                </a:solidFill>
                <a:ea typeface="Times New Roman"/>
                <a:cs typeface="Traditional Arabic"/>
              </a:rPr>
              <a:t>مفهوم المنهج في اللغة: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المناهج جمع منهج والمنهج</a:t>
            </a:r>
            <a:r>
              <a:rPr lang="fr-FR" spc="25" dirty="0">
                <a:solidFill>
                  <a:srgbClr val="333333"/>
                </a:solidFill>
                <a:latin typeface="Traditional Arabic"/>
                <a:ea typeface="Times New Roman"/>
                <a:cs typeface="Arial"/>
              </a:rPr>
              <a:t> (Méthode) </a:t>
            </a:r>
            <a:r>
              <a:rPr lang="ar-SA" spc="25" dirty="0">
                <a:solidFill>
                  <a:srgbClr val="333333"/>
                </a:solidFill>
                <a:ea typeface="Times New Roman"/>
                <a:cs typeface="Traditional Arabic"/>
              </a:rPr>
              <a:t>في اللغة يعني الطريق الواضح ونهجَ الطريق بمعنى أبانه وأوضحه ونهجه بمعنى سلكه بوضوح واستبانة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فالمنهج هو الطريق الواضح المستقيم والبين والمستمر للوصول إلى الغرض المطلوب أو تحقيق الهدف المنشود</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كما يعني كيفية أو طريقة فعل أو تعليم شيء معين وفقا لبعض المبادئ بصورة مرتبة ومنسقة ومنظمة</a:t>
            </a:r>
            <a:r>
              <a:rPr lang="fr-FR" spc="25" dirty="0" smtClean="0">
                <a:solidFill>
                  <a:srgbClr val="333333"/>
                </a:solidFill>
                <a:latin typeface="Traditional Arabic"/>
                <a:ea typeface="Times New Roman"/>
                <a:cs typeface="Arial"/>
              </a:rPr>
              <a:t>.</a:t>
            </a:r>
            <a:endParaRPr lang="en-US" sz="1800" dirty="0">
              <a:ea typeface="Calibri"/>
              <a:cs typeface="Arial"/>
            </a:endParaRPr>
          </a:p>
        </p:txBody>
      </p:sp>
    </p:spTree>
    <p:extLst>
      <p:ext uri="{BB962C8B-B14F-4D97-AF65-F5344CB8AC3E}">
        <p14:creationId xmlns:p14="http://schemas.microsoft.com/office/powerpoint/2010/main" xmlns="" val="41627957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62500" lnSpcReduction="20000"/>
          </a:bodyPr>
          <a:lstStyle/>
          <a:p>
            <a:pPr algn="just" fontAlgn="base">
              <a:lnSpc>
                <a:spcPct val="115000"/>
              </a:lnSpc>
            </a:pPr>
            <a:r>
              <a:rPr lang="ar-SA" b="1" spc="25" dirty="0">
                <a:solidFill>
                  <a:srgbClr val="222222"/>
                </a:solidFill>
                <a:ea typeface="Times New Roman"/>
                <a:cs typeface="Traditional Arabic"/>
              </a:rPr>
              <a:t>مفهوم المنهج العلمي كمصطلح:</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والمنهج بمعناه الفني العلمي والاصطلاحي الدقيق يقصد به</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الطريق الأقصر والأسلم للوصول إلى الهدف المنشود</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كما عرف أنه</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فن التنظيم الصحيح لسلسلة من الأفكار العديدة إما من أجل الكشف عن الحقيقة حين نكون جاهلين بها إما من أجل البرهنة عليها للآخرين حين نكون عارفين بها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أو أنه</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الطريق المؤدي إلى الكشف عن الحقيقة في العلوم بواسطة طائفة من القواعد العامة التي تهيمن على سير العقل وتحدد عملياته حتى يصل إلى نتيجة معلومة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أو هو</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مجموعة الإجراءات الذهنية التي </a:t>
            </a:r>
            <a:r>
              <a:rPr lang="ar-SA" spc="25" dirty="0" err="1">
                <a:solidFill>
                  <a:srgbClr val="333333"/>
                </a:solidFill>
                <a:ea typeface="Times New Roman"/>
                <a:cs typeface="Traditional Arabic"/>
              </a:rPr>
              <a:t>يتمثلها</a:t>
            </a:r>
            <a:r>
              <a:rPr lang="ar-SA" spc="25" dirty="0">
                <a:solidFill>
                  <a:srgbClr val="333333"/>
                </a:solidFill>
                <a:ea typeface="Times New Roman"/>
                <a:cs typeface="Traditional Arabic"/>
              </a:rPr>
              <a:t> الباحث مقدما لعميلة المعرفة التي سيقبل عليها من أجل التوصل إلى حقيقة المادة التي يستهدفها</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فالمنهج أو منهجية البحث العلمي هي عملية فكرية منظمة أو أسلوب أو طريق منظم دقيق وهادف يسلكه الباحث المتميز بالموهبة والمعرفة والقدرة على الإبداع مستهدفا إيجاد حلول لمشاكل أو ظاهرة بحثية معينة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ويلتزم الباحث بمجموعة من القواعد والضوابط لاتخاذ القرارات وإتباع الإجراءات المقيدة لمسيرته البحثية في إطار المنهاج وإجراء التجارب الضرورية اللازمة مستعينا بالأدوات البحثية الأكثر ملائمة لبحثه وإيضاح العلاقات والعلل السببية في إطار تحليل المشاهدات والملاحظات وإجراء المقارنات المنطقية للوصول إلى نتائج واختبار مدى صحتها </a:t>
            </a:r>
            <a:r>
              <a:rPr lang="ar-DZ" spc="25" dirty="0">
                <a:solidFill>
                  <a:srgbClr val="333333"/>
                </a:solidFill>
                <a:ea typeface="Times New Roman"/>
                <a:cs typeface="Traditional Arabic"/>
              </a:rPr>
              <a:t>، </a:t>
            </a:r>
            <a:r>
              <a:rPr lang="ar-SA" spc="25" dirty="0">
                <a:solidFill>
                  <a:srgbClr val="333333"/>
                </a:solidFill>
                <a:ea typeface="Times New Roman"/>
                <a:cs typeface="Traditional Arabic"/>
              </a:rPr>
              <a:t>ثم بلورة هذه النتائج في إطار التسلسل والتأطير النظري المنسق في صورة قواعد مبرهن على صحتها كحقائق علمية تقود إلى حل الظاهرة محل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 منهجية البحث العلمي وفق المفهوم السابق تصح تطبيقها في كل العلوم الطبيعية والاجتماعية بكل تفريعاتها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040276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688632"/>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النشأة والتطور:</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بحث الإنسان منذ بداية الخليقة عن أساليب أو طرق يحل بها المعضلات التي </a:t>
            </a:r>
            <a:r>
              <a:rPr lang="ar-SA" spc="25" dirty="0" err="1">
                <a:solidFill>
                  <a:srgbClr val="333333"/>
                </a:solidFill>
                <a:ea typeface="Times New Roman"/>
                <a:cs typeface="Traditional Arabic"/>
              </a:rPr>
              <a:t>يواجهها</a:t>
            </a:r>
            <a:r>
              <a:rPr lang="ar-SA" spc="25" dirty="0">
                <a:solidFill>
                  <a:srgbClr val="333333"/>
                </a:solidFill>
                <a:ea typeface="Times New Roman"/>
                <a:cs typeface="Traditional Arabic"/>
              </a:rPr>
              <a:t>, خاصة عن طريق المعارف والمدركات العقلية وبصفة أساسية العلم ،وسجلت بعض الأفكار المتناثرة من الحضارات القديمة كملامح منهجية خاصة ما خلفته الحضارة اليونانية من فكر فلسفي في القرن الثالث ق م ، ولكن لم تترسخ هذه الأفكار وترتفع إلى مستوى منهج علمي متميز حتى جاءت الحضارة العربية الإسلامية ؛فأرست دعائم مناهج راسخة ومحددة في شتى المعارف الإنسانية وبرزت المناهج العلمية في مئات الكتب والمخطوطات العربية والتي عرفت أوج نشاطها بداية من منتصف القرن السابع الميلادي حتى منتصف القرن الخامس عشر</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وجاءت النهضة الأوربية الحديثة لتضيف إلى هذه الثروة الموجودة الشيء الجديد</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فكان أول من كتب عن المناهج العلمية في أوربا المعاصرة</a:t>
            </a:r>
            <a:r>
              <a:rPr lang="fr-FR" spc="25" dirty="0">
                <a:solidFill>
                  <a:srgbClr val="333333"/>
                </a:solidFill>
                <a:latin typeface="Traditional Arabic"/>
                <a:ea typeface="Times New Roman"/>
                <a:cs typeface="Arial"/>
              </a:rPr>
              <a:t> </a:t>
            </a:r>
            <a:r>
              <a:rPr lang="ar-SA" u="sng" spc="25" dirty="0">
                <a:solidFill>
                  <a:srgbClr val="C61111"/>
                </a:solidFill>
                <a:ea typeface="Times New Roman"/>
                <a:cs typeface="Traditional Arabic"/>
                <a:hlinkClick r:id="rId2"/>
              </a:rPr>
              <a:t>فرنسيس بيكون</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سنة</a:t>
            </a:r>
            <a:r>
              <a:rPr lang="fr-FR" spc="25" dirty="0">
                <a:solidFill>
                  <a:srgbClr val="333333"/>
                </a:solidFill>
                <a:latin typeface="Traditional Arabic"/>
                <a:ea typeface="Times New Roman"/>
                <a:cs typeface="Arial"/>
              </a:rPr>
              <a:t> 1620 </a:t>
            </a:r>
            <a:r>
              <a:rPr lang="ar-SA" spc="25" dirty="0">
                <a:solidFill>
                  <a:srgbClr val="333333"/>
                </a:solidFill>
                <a:ea typeface="Times New Roman"/>
                <a:cs typeface="Traditional Arabic"/>
              </a:rPr>
              <a:t>حيث كتب</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قواعد المنهج</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تبعه الفيلسوف الفرنسي</a:t>
            </a:r>
            <a:r>
              <a:rPr lang="fr-FR" spc="25" dirty="0">
                <a:solidFill>
                  <a:srgbClr val="333333"/>
                </a:solidFill>
                <a:latin typeface="Traditional Arabic"/>
                <a:ea typeface="Times New Roman"/>
                <a:cs typeface="Arial"/>
              </a:rPr>
              <a:t> </a:t>
            </a:r>
            <a:r>
              <a:rPr lang="ar-SA" u="sng" spc="25" dirty="0">
                <a:solidFill>
                  <a:srgbClr val="C61111"/>
                </a:solidFill>
                <a:ea typeface="Times New Roman"/>
                <a:cs typeface="Traditional Arabic"/>
                <a:hlinkClick r:id="rId3"/>
              </a:rPr>
              <a:t>ديكارت</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سنة 1637</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وركز كلاهما على المنهج الاستدلالي</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ثم كتب</a:t>
            </a:r>
            <a:r>
              <a:rPr lang="fr-FR" spc="25" dirty="0">
                <a:solidFill>
                  <a:srgbClr val="333333"/>
                </a:solidFill>
                <a:latin typeface="Traditional Arabic"/>
                <a:ea typeface="Times New Roman"/>
                <a:cs typeface="Arial"/>
              </a:rPr>
              <a:t> </a:t>
            </a:r>
            <a:r>
              <a:rPr lang="ar-SA" u="sng" spc="25" dirty="0">
                <a:solidFill>
                  <a:srgbClr val="C61111"/>
                </a:solidFill>
                <a:ea typeface="Times New Roman"/>
                <a:cs typeface="Traditional Arabic"/>
                <a:hlinkClick r:id="rId4"/>
              </a:rPr>
              <a:t>جون لوك</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كتابه في المناهج سنة</a:t>
            </a:r>
            <a:r>
              <a:rPr lang="fr-FR" spc="25" dirty="0">
                <a:solidFill>
                  <a:srgbClr val="333333"/>
                </a:solidFill>
                <a:latin typeface="Traditional Arabic"/>
                <a:ea typeface="Times New Roman"/>
                <a:cs typeface="Arial"/>
              </a:rPr>
              <a:t> 1690 </a:t>
            </a:r>
            <a:r>
              <a:rPr lang="ar-SA" spc="25" dirty="0">
                <a:solidFill>
                  <a:srgbClr val="333333"/>
                </a:solidFill>
                <a:ea typeface="Times New Roman"/>
                <a:cs typeface="Traditional Arabic"/>
              </a:rPr>
              <a:t>ثم توالت البحوث والكتب في هذا الميدان</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a:t>
            </a:r>
            <a:endParaRPr lang="en-US" sz="1800" dirty="0">
              <a:ea typeface="Calibri"/>
              <a:cs typeface="Arial"/>
            </a:endParaRPr>
          </a:p>
          <a:p>
            <a:endParaRPr lang="ar-DZ" dirty="0"/>
          </a:p>
        </p:txBody>
      </p:sp>
    </p:spTree>
    <p:extLst>
      <p:ext uri="{BB962C8B-B14F-4D97-AF65-F5344CB8AC3E}">
        <p14:creationId xmlns:p14="http://schemas.microsoft.com/office/powerpoint/2010/main" xmlns="" val="189000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904656"/>
          </a:xfrm>
        </p:spPr>
        <p:txBody>
          <a:bodyPr/>
          <a:lstStyle/>
          <a:p>
            <a:pPr algn="just" fontAlgn="base">
              <a:lnSpc>
                <a:spcPct val="115000"/>
              </a:lnSpc>
            </a:pPr>
            <a:r>
              <a:rPr lang="ar-SA" b="1" spc="25" dirty="0">
                <a:solidFill>
                  <a:srgbClr val="222222"/>
                </a:solidFill>
                <a:ea typeface="Times New Roman"/>
                <a:cs typeface="Traditional Arabic"/>
              </a:rPr>
              <a:t>التصنيفات التقليدية لمناهج البحث العلمي:</a:t>
            </a:r>
            <a:endParaRPr lang="en-US" sz="1800" b="1" dirty="0">
              <a:ea typeface="Calibri"/>
              <a:cs typeface="Arial"/>
            </a:endParaRPr>
          </a:p>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المنهج التحليلي والمنهج التركيبي: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المنهج التحليلي </a:t>
            </a:r>
            <a:r>
              <a:rPr lang="ar-SA" spc="25" dirty="0" err="1">
                <a:solidFill>
                  <a:srgbClr val="333333"/>
                </a:solidFill>
                <a:ea typeface="Times New Roman"/>
                <a:cs typeface="Traditional Arabic"/>
              </a:rPr>
              <a:t>الاكتشافي</a:t>
            </a:r>
            <a:r>
              <a:rPr lang="ar-SA" spc="25" dirty="0">
                <a:solidFill>
                  <a:srgbClr val="333333"/>
                </a:solidFill>
                <a:ea typeface="Times New Roman"/>
                <a:cs typeface="Traditional Arabic"/>
              </a:rPr>
              <a:t> أو منهج الاختراع وهو يستهدف الكشف عن الحقيقة</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أمَّا المنهج التركيبي أو التأليفي فهو يستهدف تركيب وتأليف الحقائق التي تم اكتشافها عن طريق المنهج التحليلي. وذل بهدف تعميمها ونشرها للآخرين</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ويعاب على هذا التقسيم أنه ناقص لأنه يتحدث عن الأفكار فقط ولا يشمل القوانين والظواهر كما أنه لا يصح لكافة فروع المعرفة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408411388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lvl="0" algn="just" fontAlgn="base">
              <a:lnSpc>
                <a:spcPct val="115000"/>
              </a:lnSpc>
              <a:buSzPts val="1000"/>
              <a:buFont typeface="Symbol"/>
              <a:buChar char=""/>
              <a:tabLst>
                <a:tab pos="457200" algn="l"/>
              </a:tabLst>
            </a:pPr>
            <a:r>
              <a:rPr lang="ar-SA" b="1" spc="25" dirty="0">
                <a:solidFill>
                  <a:srgbClr val="333333"/>
                </a:solidFill>
                <a:ea typeface="Times New Roman"/>
                <a:cs typeface="Traditional Arabic"/>
              </a:rPr>
              <a:t>المنهج التلقائي والمنهج العقلي</a:t>
            </a:r>
            <a:r>
              <a:rPr lang="fr-FR" b="1" spc="25" dirty="0">
                <a:solidFill>
                  <a:srgbClr val="333333"/>
                </a:solidFill>
                <a:latin typeface="Traditional Arabic"/>
                <a:ea typeface="Times New Roman"/>
                <a:cs typeface="Arial"/>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المنهج التلقائي هو الذي يسير فيه العقل سيرا طبيعيا نحو المعرفة أو الحقيقة دون تحديد سابق لأساليب وأصول وقواعد منظمة ومقصودة ،أمَّا المنهج العقلي التأملي فهو ذلك المنهج الذي يسير فيه العقل في نطاق أصول وقواعد منظمة ومرتبة ومقصودة من أجل اكتشاف الحقيقة أو الحصول على المعرفة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   وانتقد هذا التقسيم الكلاسيكي من حيث أته يتحدث عن طرق ووسائل الحصول على المعرفة وليس على منهجية البحث العلمي كمناهج علمية لها أصولها وقوانينها</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8086687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904656"/>
          </a:xfrm>
        </p:spPr>
        <p:txBody>
          <a:bodyPr>
            <a:normAutofit fontScale="85000" lnSpcReduction="20000"/>
          </a:bodyPr>
          <a:lstStyle/>
          <a:p>
            <a:pPr algn="just" fontAlgn="base">
              <a:lnSpc>
                <a:spcPct val="115000"/>
              </a:lnSpc>
            </a:pPr>
            <a:r>
              <a:rPr lang="ar-SA" b="1" spc="25" dirty="0">
                <a:solidFill>
                  <a:srgbClr val="222222"/>
                </a:solidFill>
                <a:ea typeface="Times New Roman"/>
                <a:cs typeface="Traditional Arabic"/>
              </a:rPr>
              <a:t>التصنيفات الحديثة لمناهج البحث العلمي:</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توجد عدة تصنيفات حديثة لأنواع المناهج العلمية, لعل من أشهرها</a:t>
            </a:r>
            <a:r>
              <a:rPr lang="fr-FR" spc="25" dirty="0">
                <a:solidFill>
                  <a:srgbClr val="333333"/>
                </a:solidFill>
                <a:latin typeface="Traditional Arabic"/>
                <a:ea typeface="Times New Roman"/>
                <a:cs typeface="Arial"/>
              </a:rPr>
              <a:t>:</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تقسيم هويتني</a:t>
            </a:r>
            <a:r>
              <a:rPr lang="fr-FR" spc="25" dirty="0">
                <a:solidFill>
                  <a:srgbClr val="333333"/>
                </a:solidFill>
                <a:latin typeface="Traditional Arabic"/>
                <a:ea typeface="Times New Roman"/>
                <a:cs typeface="Arial"/>
              </a:rPr>
              <a:t> Whitney: </a:t>
            </a:r>
            <a:r>
              <a:rPr lang="ar-SA" spc="25" dirty="0">
                <a:solidFill>
                  <a:srgbClr val="333333"/>
                </a:solidFill>
                <a:ea typeface="Times New Roman"/>
                <a:cs typeface="Traditional Arabic"/>
              </a:rPr>
              <a:t>وانواع مناهج البحث عنده هي</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المنهج الوصفي ، المنهج التاريخي ، المنهج التجريبي ، البحث الفلسفي ، البحث </a:t>
            </a:r>
            <a:r>
              <a:rPr lang="ar-SA" spc="25" dirty="0" err="1">
                <a:solidFill>
                  <a:srgbClr val="333333"/>
                </a:solidFill>
                <a:ea typeface="Times New Roman"/>
                <a:cs typeface="Traditional Arabic"/>
              </a:rPr>
              <a:t>التنبؤي</a:t>
            </a:r>
            <a:r>
              <a:rPr lang="ar-SA" spc="25" dirty="0">
                <a:solidFill>
                  <a:srgbClr val="333333"/>
                </a:solidFill>
                <a:ea typeface="Times New Roman"/>
                <a:cs typeface="Traditional Arabic"/>
              </a:rPr>
              <a:t> ، البحث الاجتماعي ، البحث الإبداعي</a:t>
            </a:r>
            <a:r>
              <a:rPr lang="fr-FR" spc="25" dirty="0">
                <a:solidFill>
                  <a:srgbClr val="333333"/>
                </a:solidFill>
                <a:latin typeface="Traditional Arabic"/>
                <a:ea typeface="Times New Roman"/>
                <a:cs typeface="Arial"/>
              </a:rPr>
              <a:t> .</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تقسيم ماركيز</a:t>
            </a:r>
            <a:r>
              <a:rPr lang="fr-FR" spc="25" dirty="0">
                <a:solidFill>
                  <a:srgbClr val="333333"/>
                </a:solidFill>
                <a:latin typeface="Traditional Arabic"/>
                <a:ea typeface="Times New Roman"/>
                <a:cs typeface="Arial"/>
              </a:rPr>
              <a:t> Marquis: </a:t>
            </a:r>
            <a:r>
              <a:rPr lang="ar-SA" spc="25" dirty="0">
                <a:solidFill>
                  <a:srgbClr val="333333"/>
                </a:solidFill>
                <a:ea typeface="Times New Roman"/>
                <a:cs typeface="Traditional Arabic"/>
              </a:rPr>
              <a:t>وانواع مناهج البحث عنده هي</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المنهج </a:t>
            </a:r>
            <a:r>
              <a:rPr lang="ar-SA" spc="25" dirty="0" err="1">
                <a:solidFill>
                  <a:srgbClr val="333333"/>
                </a:solidFill>
                <a:ea typeface="Times New Roman"/>
                <a:cs typeface="Traditional Arabic"/>
              </a:rPr>
              <a:t>الأنثربولوجي</a:t>
            </a:r>
            <a:r>
              <a:rPr lang="ar-SA" spc="25" dirty="0">
                <a:solidFill>
                  <a:srgbClr val="333333"/>
                </a:solidFill>
                <a:ea typeface="Times New Roman"/>
                <a:cs typeface="Traditional Arabic"/>
              </a:rPr>
              <a:t> ، المنهج الفلسفي ، منهج دراسة الحالة ، المنهج التاريخي ، منهج المسح ، المنهج التجريبي</a:t>
            </a:r>
            <a:r>
              <a:rPr lang="fr-FR" spc="25" dirty="0">
                <a:solidFill>
                  <a:srgbClr val="333333"/>
                </a:solidFill>
                <a:latin typeface="Traditional Arabic"/>
                <a:ea typeface="Times New Roman"/>
                <a:cs typeface="Arial"/>
              </a:rPr>
              <a:t> .</a:t>
            </a:r>
            <a:endParaRPr lang="en-US" sz="1800" dirty="0">
              <a:ea typeface="Calibri"/>
              <a:cs typeface="Arial"/>
            </a:endParaRPr>
          </a:p>
          <a:p>
            <a:pPr lvl="0" algn="just" fontAlgn="base">
              <a:lnSpc>
                <a:spcPct val="115000"/>
              </a:lnSpc>
              <a:buSzPts val="1000"/>
              <a:buFont typeface="Symbol"/>
              <a:buChar char=""/>
              <a:tabLst>
                <a:tab pos="457200" algn="l"/>
              </a:tabLst>
            </a:pPr>
            <a:r>
              <a:rPr lang="ar-SA" spc="25" dirty="0">
                <a:solidFill>
                  <a:srgbClr val="333333"/>
                </a:solidFill>
                <a:ea typeface="Times New Roman"/>
                <a:cs typeface="Traditional Arabic"/>
              </a:rPr>
              <a:t>تقسيم جود </a:t>
            </a:r>
            <a:r>
              <a:rPr lang="ar-SA" spc="25" dirty="0" err="1">
                <a:solidFill>
                  <a:srgbClr val="333333"/>
                </a:solidFill>
                <a:ea typeface="Times New Roman"/>
                <a:cs typeface="Traditional Arabic"/>
              </a:rPr>
              <a:t>وسكيتس</a:t>
            </a:r>
            <a:r>
              <a:rPr lang="fr-FR" spc="25" dirty="0">
                <a:solidFill>
                  <a:srgbClr val="333333"/>
                </a:solidFill>
                <a:latin typeface="Traditional Arabic"/>
                <a:ea typeface="Times New Roman"/>
                <a:cs typeface="Arial"/>
              </a:rPr>
              <a:t> Good and </a:t>
            </a:r>
            <a:r>
              <a:rPr lang="fr-FR" spc="25" dirty="0" err="1">
                <a:solidFill>
                  <a:srgbClr val="333333"/>
                </a:solidFill>
                <a:latin typeface="Traditional Arabic"/>
                <a:ea typeface="Times New Roman"/>
                <a:cs typeface="Arial"/>
              </a:rPr>
              <a:t>Scates</a:t>
            </a:r>
            <a:r>
              <a:rPr lang="fr-FR" spc="25" dirty="0">
                <a:solidFill>
                  <a:srgbClr val="333333"/>
                </a:solidFill>
                <a:latin typeface="Traditional Arabic"/>
                <a:ea typeface="Times New Roman"/>
                <a:cs typeface="Arial"/>
              </a:rPr>
              <a:t> :</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المنهج التاريخي ، المنهج الوصفي ، منهج المسح الوصفي ، المنهج التجريبي ، منهج دراسة الحالة ، منهج دراسات النمو والتطور على أننا سنأخذ في هذا البحث المناهج الكبرى والأصلية المتفق عليها بين علماء المناهج وهي</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الاستدلالي ، التجريبي ، التاريخي ، الجدلي</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34912066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976664"/>
          </a:xfrm>
        </p:spPr>
        <p:txBody>
          <a:bodyPr>
            <a:normAutofit fontScale="77500" lnSpcReduction="20000"/>
          </a:bodyPr>
          <a:lstStyle/>
          <a:p>
            <a:pPr algn="just" fontAlgn="base">
              <a:lnSpc>
                <a:spcPct val="115000"/>
              </a:lnSpc>
            </a:pPr>
            <a:r>
              <a:rPr lang="ar-SA" b="1" spc="25" dirty="0">
                <a:solidFill>
                  <a:srgbClr val="222222"/>
                </a:solidFill>
                <a:ea typeface="Times New Roman"/>
                <a:cs typeface="Traditional Arabic"/>
              </a:rPr>
              <a:t>علم المناهج</a:t>
            </a:r>
            <a:r>
              <a:rPr lang="fr-FR" b="1" spc="25" dirty="0">
                <a:solidFill>
                  <a:srgbClr val="222222"/>
                </a:solidFill>
                <a:latin typeface="Traditional Arabic"/>
                <a:ea typeface="Times New Roman"/>
                <a:cs typeface="Arial"/>
              </a:rPr>
              <a:t> Méthodologie</a:t>
            </a:r>
            <a:r>
              <a:rPr lang="ar-SA" b="1" spc="25" dirty="0">
                <a:solidFill>
                  <a:srgbClr val="222222"/>
                </a:solidFill>
                <a:ea typeface="Times New Roman"/>
                <a:cs typeface="Traditional Arabic"/>
              </a:rPr>
              <a:t>:</a:t>
            </a:r>
            <a:endParaRPr lang="en-US" sz="1800" b="1" dirty="0">
              <a:ea typeface="Calibri"/>
              <a:cs typeface="Arial"/>
            </a:endParaRPr>
          </a:p>
          <a:p>
            <a:pPr algn="just" fontAlgn="base">
              <a:lnSpc>
                <a:spcPct val="115000"/>
              </a:lnSpc>
            </a:pPr>
            <a:r>
              <a:rPr lang="ar-SA" spc="25" dirty="0">
                <a:solidFill>
                  <a:srgbClr val="333333"/>
                </a:solidFill>
                <a:ea typeface="Times New Roman"/>
                <a:cs typeface="Traditional Arabic"/>
              </a:rPr>
              <a:t>   عرف علم المناهج تطورا كبيرا نتيجة لتطور أنواع المناهج واستعمالاتها المتزايدة وبتزايد حركة البحث العلمي وتنوع مجالاته ازدادت أهمية هذا العلم تعددت المناهج وتنوع الاختصاصات العلمية بل إننا نجد العلم الواحد يستعين بمناهج مختلفة بحسب ما </a:t>
            </a:r>
            <a:r>
              <a:rPr lang="ar-SA" spc="25" dirty="0" err="1">
                <a:solidFill>
                  <a:srgbClr val="333333"/>
                </a:solidFill>
                <a:ea typeface="Times New Roman"/>
                <a:cs typeface="Traditional Arabic"/>
              </a:rPr>
              <a:t>يقتضيه</a:t>
            </a:r>
            <a:r>
              <a:rPr lang="ar-SA" spc="25" dirty="0">
                <a:solidFill>
                  <a:srgbClr val="333333"/>
                </a:solidFill>
                <a:ea typeface="Times New Roman"/>
                <a:cs typeface="Traditional Arabic"/>
              </a:rPr>
              <a:t> موضوع البحث</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إن أول من استعمل كلمة</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علم المناهج</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أو</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المنهجية</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هو الفيلسوف الألماني</a:t>
            </a:r>
            <a:r>
              <a:rPr lang="fr-FR" spc="25" dirty="0">
                <a:solidFill>
                  <a:srgbClr val="333333"/>
                </a:solidFill>
                <a:latin typeface="Traditional Arabic"/>
                <a:ea typeface="Times New Roman"/>
                <a:cs typeface="Arial"/>
              </a:rPr>
              <a:t> ” </a:t>
            </a:r>
            <a:r>
              <a:rPr lang="ar-SA" u="sng" spc="25" dirty="0" err="1">
                <a:solidFill>
                  <a:srgbClr val="C61111"/>
                </a:solidFill>
                <a:ea typeface="Times New Roman"/>
                <a:cs typeface="Traditional Arabic"/>
                <a:hlinkClick r:id="rId2"/>
              </a:rPr>
              <a:t>كانط</a:t>
            </a:r>
            <a:r>
              <a:rPr lang="fr-FR" spc="25" dirty="0">
                <a:solidFill>
                  <a:srgbClr val="333333"/>
                </a:solidFill>
                <a:latin typeface="Traditional Arabic"/>
                <a:ea typeface="Times New Roman"/>
                <a:cs typeface="Arial"/>
              </a:rPr>
              <a:t> “ </a:t>
            </a:r>
            <a:r>
              <a:rPr lang="ar-SA" spc="25" dirty="0">
                <a:solidFill>
                  <a:srgbClr val="333333"/>
                </a:solidFill>
                <a:ea typeface="Times New Roman"/>
                <a:cs typeface="Traditional Arabic"/>
              </a:rPr>
              <a:t>وذلك عندما قسم المنطق إلى قسمين</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أولا</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مذهب المبادئ وهو الذي يبحث في الشروط والطرق الصحيحة للحصول على المعرفة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ثانيا</a:t>
            </a:r>
            <a:r>
              <a:rPr lang="fr-FR" spc="25" dirty="0">
                <a:solidFill>
                  <a:srgbClr val="333333"/>
                </a:solidFill>
                <a:latin typeface="Traditional Arabic"/>
                <a:ea typeface="Times New Roman"/>
                <a:cs typeface="Arial"/>
              </a:rPr>
              <a:t>: </a:t>
            </a:r>
            <a:r>
              <a:rPr lang="ar-SA" spc="25" dirty="0">
                <a:solidFill>
                  <a:srgbClr val="333333"/>
                </a:solidFill>
                <a:ea typeface="Times New Roman"/>
                <a:cs typeface="Traditional Arabic"/>
              </a:rPr>
              <a:t>علم المناهج الذي يهتم بتحديد الشكل العام لكل علم وبتحديد الطريقة التي يتشكل بها أي علم من العلوم</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فعلم المناهج هو الذي يبحث في مناهج البحث العلمي والطرق العلمية التي يكتشفها ويستخدمها العلماء والباحثون من أجل الوصول إلى الحقيقة</a:t>
            </a:r>
            <a:r>
              <a:rPr lang="fr-FR" spc="25" dirty="0">
                <a:solidFill>
                  <a:srgbClr val="333333"/>
                </a:solidFill>
                <a:latin typeface="Traditional Arabic"/>
                <a:ea typeface="Times New Roman"/>
                <a:cs typeface="Arial"/>
              </a:rPr>
              <a:t>.</a:t>
            </a:r>
            <a:endParaRPr lang="en-US" sz="1800" dirty="0">
              <a:ea typeface="Calibri"/>
              <a:cs typeface="Arial"/>
            </a:endParaRPr>
          </a:p>
          <a:p>
            <a:pPr algn="just" fontAlgn="base">
              <a:lnSpc>
                <a:spcPct val="115000"/>
              </a:lnSpc>
            </a:pPr>
            <a:r>
              <a:rPr lang="ar-SA" spc="25" dirty="0">
                <a:solidFill>
                  <a:srgbClr val="333333"/>
                </a:solidFill>
                <a:ea typeface="Times New Roman"/>
                <a:cs typeface="Traditional Arabic"/>
              </a:rPr>
              <a:t>فإذا كانت مناهج البحث العلمي هي الطرق المؤدية إلى معرفة الحقائق والكشف عنها في مختلف العلوم ـ وذلك بواسطة مجموعة من القواعد والقوانين العامة التي تنظم سير العقل حتى يصل إلى نتائج معلومة ،فإن علم المناهج هو العلم الباحث والدارس لهذه المناهج العلمية</a:t>
            </a:r>
            <a:r>
              <a:rPr lang="fr-FR" spc="25" dirty="0">
                <a:solidFill>
                  <a:srgbClr val="333333"/>
                </a:solidFill>
                <a:latin typeface="Traditional Arabic"/>
                <a:ea typeface="Times New Roman"/>
                <a:cs typeface="Arial"/>
              </a:rPr>
              <a:t>.</a:t>
            </a:r>
            <a:endParaRPr lang="en-US" sz="1800" dirty="0">
              <a:ea typeface="Calibri"/>
              <a:cs typeface="Arial"/>
            </a:endParaRPr>
          </a:p>
          <a:p>
            <a:endParaRPr lang="ar-DZ" dirty="0"/>
          </a:p>
        </p:txBody>
      </p:sp>
    </p:spTree>
    <p:extLst>
      <p:ext uri="{BB962C8B-B14F-4D97-AF65-F5344CB8AC3E}">
        <p14:creationId xmlns:p14="http://schemas.microsoft.com/office/powerpoint/2010/main" xmlns="" val="26010251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879</TotalTime>
  <Words>8833</Words>
  <Application>Microsoft Office PowerPoint</Application>
  <PresentationFormat>عرض على الشاشة (3:4)‏</PresentationFormat>
  <Paragraphs>890</Paragraphs>
  <Slides>126</Slides>
  <Notes>1</Notes>
  <HiddenSlides>0</HiddenSlides>
  <MMClips>0</MMClips>
  <ScaleCrop>false</ScaleCrop>
  <HeadingPairs>
    <vt:vector size="4" baseType="variant">
      <vt:variant>
        <vt:lpstr>سمة</vt:lpstr>
      </vt:variant>
      <vt:variant>
        <vt:i4>1</vt:i4>
      </vt:variant>
      <vt:variant>
        <vt:lpstr>عناوين الشرائح</vt:lpstr>
      </vt:variant>
      <vt:variant>
        <vt:i4>126</vt:i4>
      </vt:variant>
    </vt:vector>
  </HeadingPairs>
  <TitlesOfParts>
    <vt:vector size="127" baseType="lpstr">
      <vt:lpstr>Thème Office</vt:lpstr>
      <vt:lpstr>  محاضرات في منهجية البحث العلمي موجهة لطلبة السنة الثانية ماستر  السداسي الثالث تخصص أدب حديث ومعاصر  د. حياة بوعافية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الشريحة 53</vt:lpstr>
      <vt:lpstr>الشريحة 54</vt:lpstr>
      <vt:lpstr>الشريحة 55</vt:lpstr>
      <vt:lpstr>الشريحة 56</vt:lpstr>
      <vt:lpstr>الشريحة 57</vt:lpstr>
      <vt:lpstr>الشريحة 58</vt:lpstr>
      <vt:lpstr>الشريحة 59</vt:lpstr>
      <vt:lpstr>الشريحة 60</vt:lpstr>
      <vt:lpstr>الشريحة 61</vt:lpstr>
      <vt:lpstr>الشريحة 62</vt:lpstr>
      <vt:lpstr>الشريحة 63</vt:lpstr>
      <vt:lpstr>الشريحة 64</vt:lpstr>
      <vt:lpstr>الشريحة 65</vt:lpstr>
      <vt:lpstr>الشريحة 66</vt:lpstr>
      <vt:lpstr>الشريحة 67</vt:lpstr>
      <vt:lpstr>الشريحة 68</vt:lpstr>
      <vt:lpstr>الشريحة 69</vt:lpstr>
      <vt:lpstr>الشريحة 70</vt:lpstr>
      <vt:lpstr>الشريحة 71</vt:lpstr>
      <vt:lpstr>الشريحة 72</vt:lpstr>
      <vt:lpstr>الشريحة 73</vt:lpstr>
      <vt:lpstr>الشريحة 74</vt:lpstr>
      <vt:lpstr>الشريحة 75</vt:lpstr>
      <vt:lpstr>الشريحة 76</vt:lpstr>
      <vt:lpstr>الشريحة 77</vt:lpstr>
      <vt:lpstr>الشريحة 78</vt:lpstr>
      <vt:lpstr>الشريحة 79</vt:lpstr>
      <vt:lpstr>الشريحة 80</vt:lpstr>
      <vt:lpstr>الشريحة 81</vt:lpstr>
      <vt:lpstr>الشريحة 82</vt:lpstr>
      <vt:lpstr>الشريحة 83</vt:lpstr>
      <vt:lpstr>الشريحة 84</vt:lpstr>
      <vt:lpstr>الشريحة 85</vt:lpstr>
      <vt:lpstr>الشريحة 86</vt:lpstr>
      <vt:lpstr>الشريحة 87</vt:lpstr>
      <vt:lpstr>الشريحة 88</vt:lpstr>
      <vt:lpstr>الشريحة 89</vt:lpstr>
      <vt:lpstr>الشريحة 90</vt:lpstr>
      <vt:lpstr>الشريحة 91</vt:lpstr>
      <vt:lpstr>الشريحة 92</vt:lpstr>
      <vt:lpstr>الشريحة 93</vt:lpstr>
      <vt:lpstr>الشريحة 94</vt:lpstr>
      <vt:lpstr>الشريحة 95</vt:lpstr>
      <vt:lpstr>الشريحة 96</vt:lpstr>
      <vt:lpstr>الشريحة 97</vt:lpstr>
      <vt:lpstr>الشريحة 98</vt:lpstr>
      <vt:lpstr>الشريحة 99</vt:lpstr>
      <vt:lpstr>الشريحة 100</vt:lpstr>
      <vt:lpstr>الشريحة 101</vt:lpstr>
      <vt:lpstr>الشريحة 102</vt:lpstr>
      <vt:lpstr>الشريحة 103</vt:lpstr>
      <vt:lpstr>الشريحة 104</vt:lpstr>
      <vt:lpstr>الشريحة 105</vt:lpstr>
      <vt:lpstr>الشريحة 106</vt:lpstr>
      <vt:lpstr>الشريحة 107</vt:lpstr>
      <vt:lpstr>الشريحة 108</vt:lpstr>
      <vt:lpstr>الشريحة 109</vt:lpstr>
      <vt:lpstr>الشريحة 110</vt:lpstr>
      <vt:lpstr>الشريحة 111</vt:lpstr>
      <vt:lpstr>الشريحة 112</vt:lpstr>
      <vt:lpstr>الشريحة 113</vt:lpstr>
      <vt:lpstr>الشريحة 114</vt:lpstr>
      <vt:lpstr>الشريحة 115</vt:lpstr>
      <vt:lpstr>الشريحة 116</vt:lpstr>
      <vt:lpstr>الشريحة 117</vt:lpstr>
      <vt:lpstr>الشريحة 118</vt:lpstr>
      <vt:lpstr>الشريحة 119</vt:lpstr>
      <vt:lpstr>الشريحة 120</vt:lpstr>
      <vt:lpstr>الشريحة 121</vt:lpstr>
      <vt:lpstr>الشريحة 122</vt:lpstr>
      <vt:lpstr>الشريحة 123</vt:lpstr>
      <vt:lpstr>الشريحة 124</vt:lpstr>
      <vt:lpstr>الشريحة 125</vt:lpstr>
      <vt:lpstr>الشريحة 126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دروس عبر الخط موجهة لطلبة السنة الأولى جذع مشترك في مقياس تقنيات البحث  الفوج 5/6/7/8</dc:title>
  <dc:creator>a</dc:creator>
  <cp:lastModifiedBy>GRUPE</cp:lastModifiedBy>
  <cp:revision>35</cp:revision>
  <dcterms:created xsi:type="dcterms:W3CDTF">2022-04-30T14:08:32Z</dcterms:created>
  <dcterms:modified xsi:type="dcterms:W3CDTF">2022-05-22T00:19:46Z</dcterms:modified>
</cp:coreProperties>
</file>