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4" r:id="rId8"/>
    <p:sldId id="263"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ar-DZ"/>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ar-DZ"/>
          </a:p>
        </p:txBody>
      </p:sp>
      <p:sp>
        <p:nvSpPr>
          <p:cNvPr id="4" name="Espace réservé de la date 3"/>
          <p:cNvSpPr>
            <a:spLocks noGrp="1"/>
          </p:cNvSpPr>
          <p:nvPr>
            <p:ph type="dt" sz="half" idx="10"/>
          </p:nvPr>
        </p:nvSpPr>
        <p:spPr/>
        <p:txBody>
          <a:bodyPr/>
          <a:lstStyle/>
          <a:p>
            <a:fld id="{B177DF25-15C4-4CE5-913F-92C825BC526E}" type="datetimeFigureOut">
              <a:rPr lang="ar-DZ" smtClean="0"/>
              <a:pPr/>
              <a:t>05-08-1441</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B287FB30-630A-44D6-A5FD-C013134B589E}" type="slidenum">
              <a:rPr lang="ar-DZ" smtClean="0"/>
              <a:pPr/>
              <a:t>‹N°›</a:t>
            </a:fld>
            <a:endParaRPr lang="ar-D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DZ"/>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p>
            <a:fld id="{B177DF25-15C4-4CE5-913F-92C825BC526E}" type="datetimeFigureOut">
              <a:rPr lang="ar-DZ" smtClean="0"/>
              <a:pPr/>
              <a:t>05-08-1441</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B287FB30-630A-44D6-A5FD-C013134B589E}" type="slidenum">
              <a:rPr lang="ar-DZ" smtClean="0"/>
              <a:pPr/>
              <a:t>‹N°›</a:t>
            </a:fld>
            <a:endParaRPr lang="ar-D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ar-DZ"/>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p>
            <a:fld id="{B177DF25-15C4-4CE5-913F-92C825BC526E}" type="datetimeFigureOut">
              <a:rPr lang="ar-DZ" smtClean="0"/>
              <a:pPr/>
              <a:t>05-08-1441</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B287FB30-630A-44D6-A5FD-C013134B589E}" type="slidenum">
              <a:rPr lang="ar-DZ" smtClean="0"/>
              <a:pPr/>
              <a:t>‹N°›</a:t>
            </a:fld>
            <a:endParaRPr lang="ar-D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DZ"/>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p>
            <a:fld id="{B177DF25-15C4-4CE5-913F-92C825BC526E}" type="datetimeFigureOut">
              <a:rPr lang="ar-DZ" smtClean="0"/>
              <a:pPr/>
              <a:t>05-08-1441</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B287FB30-630A-44D6-A5FD-C013134B589E}" type="slidenum">
              <a:rPr lang="ar-DZ" smtClean="0"/>
              <a:pPr/>
              <a:t>‹N°›</a:t>
            </a:fld>
            <a:endParaRPr lang="ar-D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r">
              <a:defRPr sz="4000" b="1" cap="all"/>
            </a:lvl1pPr>
          </a:lstStyle>
          <a:p>
            <a:r>
              <a:rPr lang="fr-FR" smtClean="0"/>
              <a:t>Cliquez pour modifier le style du titre</a:t>
            </a:r>
            <a:endParaRPr lang="ar-DZ"/>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177DF25-15C4-4CE5-913F-92C825BC526E}" type="datetimeFigureOut">
              <a:rPr lang="ar-DZ" smtClean="0"/>
              <a:pPr/>
              <a:t>05-08-1441</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B287FB30-630A-44D6-A5FD-C013134B589E}" type="slidenum">
              <a:rPr lang="ar-DZ" smtClean="0"/>
              <a:pPr/>
              <a:t>‹N°›</a:t>
            </a:fld>
            <a:endParaRPr lang="ar-D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DZ"/>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5" name="Espace réservé de la date 4"/>
          <p:cNvSpPr>
            <a:spLocks noGrp="1"/>
          </p:cNvSpPr>
          <p:nvPr>
            <p:ph type="dt" sz="half" idx="10"/>
          </p:nvPr>
        </p:nvSpPr>
        <p:spPr/>
        <p:txBody>
          <a:bodyPr/>
          <a:lstStyle/>
          <a:p>
            <a:fld id="{B177DF25-15C4-4CE5-913F-92C825BC526E}" type="datetimeFigureOut">
              <a:rPr lang="ar-DZ" smtClean="0"/>
              <a:pPr/>
              <a:t>05-08-1441</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B287FB30-630A-44D6-A5FD-C013134B589E}" type="slidenum">
              <a:rPr lang="ar-DZ" smtClean="0"/>
              <a:pPr/>
              <a:t>‹N°›</a:t>
            </a:fld>
            <a:endParaRPr lang="ar-D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ar-DZ"/>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7" name="Espace réservé de la date 6"/>
          <p:cNvSpPr>
            <a:spLocks noGrp="1"/>
          </p:cNvSpPr>
          <p:nvPr>
            <p:ph type="dt" sz="half" idx="10"/>
          </p:nvPr>
        </p:nvSpPr>
        <p:spPr/>
        <p:txBody>
          <a:bodyPr/>
          <a:lstStyle/>
          <a:p>
            <a:fld id="{B177DF25-15C4-4CE5-913F-92C825BC526E}" type="datetimeFigureOut">
              <a:rPr lang="ar-DZ" smtClean="0"/>
              <a:pPr/>
              <a:t>05-08-1441</a:t>
            </a:fld>
            <a:endParaRPr lang="ar-DZ"/>
          </a:p>
        </p:txBody>
      </p:sp>
      <p:sp>
        <p:nvSpPr>
          <p:cNvPr id="8" name="Espace réservé du pied de page 7"/>
          <p:cNvSpPr>
            <a:spLocks noGrp="1"/>
          </p:cNvSpPr>
          <p:nvPr>
            <p:ph type="ftr" sz="quarter" idx="11"/>
          </p:nvPr>
        </p:nvSpPr>
        <p:spPr/>
        <p:txBody>
          <a:bodyPr/>
          <a:lstStyle/>
          <a:p>
            <a:endParaRPr lang="ar-DZ"/>
          </a:p>
        </p:txBody>
      </p:sp>
      <p:sp>
        <p:nvSpPr>
          <p:cNvPr id="9" name="Espace réservé du numéro de diapositive 8"/>
          <p:cNvSpPr>
            <a:spLocks noGrp="1"/>
          </p:cNvSpPr>
          <p:nvPr>
            <p:ph type="sldNum" sz="quarter" idx="12"/>
          </p:nvPr>
        </p:nvSpPr>
        <p:spPr/>
        <p:txBody>
          <a:bodyPr/>
          <a:lstStyle/>
          <a:p>
            <a:fld id="{B287FB30-630A-44D6-A5FD-C013134B589E}" type="slidenum">
              <a:rPr lang="ar-DZ" smtClean="0"/>
              <a:pPr/>
              <a:t>‹N°›</a:t>
            </a:fld>
            <a:endParaRPr lang="ar-D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ar-DZ"/>
          </a:p>
        </p:txBody>
      </p:sp>
      <p:sp>
        <p:nvSpPr>
          <p:cNvPr id="3" name="Espace réservé de la date 2"/>
          <p:cNvSpPr>
            <a:spLocks noGrp="1"/>
          </p:cNvSpPr>
          <p:nvPr>
            <p:ph type="dt" sz="half" idx="10"/>
          </p:nvPr>
        </p:nvSpPr>
        <p:spPr/>
        <p:txBody>
          <a:bodyPr/>
          <a:lstStyle/>
          <a:p>
            <a:fld id="{B177DF25-15C4-4CE5-913F-92C825BC526E}" type="datetimeFigureOut">
              <a:rPr lang="ar-DZ" smtClean="0"/>
              <a:pPr/>
              <a:t>05-08-1441</a:t>
            </a:fld>
            <a:endParaRPr lang="ar-DZ"/>
          </a:p>
        </p:txBody>
      </p:sp>
      <p:sp>
        <p:nvSpPr>
          <p:cNvPr id="4" name="Espace réservé du pied de page 3"/>
          <p:cNvSpPr>
            <a:spLocks noGrp="1"/>
          </p:cNvSpPr>
          <p:nvPr>
            <p:ph type="ftr" sz="quarter" idx="11"/>
          </p:nvPr>
        </p:nvSpPr>
        <p:spPr/>
        <p:txBody>
          <a:bodyPr/>
          <a:lstStyle/>
          <a:p>
            <a:endParaRPr lang="ar-DZ"/>
          </a:p>
        </p:txBody>
      </p:sp>
      <p:sp>
        <p:nvSpPr>
          <p:cNvPr id="5" name="Espace réservé du numéro de diapositive 4"/>
          <p:cNvSpPr>
            <a:spLocks noGrp="1"/>
          </p:cNvSpPr>
          <p:nvPr>
            <p:ph type="sldNum" sz="quarter" idx="12"/>
          </p:nvPr>
        </p:nvSpPr>
        <p:spPr/>
        <p:txBody>
          <a:bodyPr/>
          <a:lstStyle/>
          <a:p>
            <a:fld id="{B287FB30-630A-44D6-A5FD-C013134B589E}" type="slidenum">
              <a:rPr lang="ar-DZ" smtClean="0"/>
              <a:pPr/>
              <a:t>‹N°›</a:t>
            </a:fld>
            <a:endParaRPr lang="ar-D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177DF25-15C4-4CE5-913F-92C825BC526E}" type="datetimeFigureOut">
              <a:rPr lang="ar-DZ" smtClean="0"/>
              <a:pPr/>
              <a:t>05-08-1441</a:t>
            </a:fld>
            <a:endParaRPr lang="ar-DZ"/>
          </a:p>
        </p:txBody>
      </p:sp>
      <p:sp>
        <p:nvSpPr>
          <p:cNvPr id="3" name="Espace réservé du pied de page 2"/>
          <p:cNvSpPr>
            <a:spLocks noGrp="1"/>
          </p:cNvSpPr>
          <p:nvPr>
            <p:ph type="ftr" sz="quarter" idx="11"/>
          </p:nvPr>
        </p:nvSpPr>
        <p:spPr/>
        <p:txBody>
          <a:bodyPr/>
          <a:lstStyle/>
          <a:p>
            <a:endParaRPr lang="ar-DZ"/>
          </a:p>
        </p:txBody>
      </p:sp>
      <p:sp>
        <p:nvSpPr>
          <p:cNvPr id="4" name="Espace réservé du numéro de diapositive 3"/>
          <p:cNvSpPr>
            <a:spLocks noGrp="1"/>
          </p:cNvSpPr>
          <p:nvPr>
            <p:ph type="sldNum" sz="quarter" idx="12"/>
          </p:nvPr>
        </p:nvSpPr>
        <p:spPr/>
        <p:txBody>
          <a:bodyPr/>
          <a:lstStyle/>
          <a:p>
            <a:fld id="{B287FB30-630A-44D6-A5FD-C013134B589E}" type="slidenum">
              <a:rPr lang="ar-DZ" smtClean="0"/>
              <a:pPr/>
              <a:t>‹N°›</a:t>
            </a:fld>
            <a:endParaRPr lang="ar-D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r">
              <a:defRPr sz="2000" b="1"/>
            </a:lvl1pPr>
          </a:lstStyle>
          <a:p>
            <a:r>
              <a:rPr lang="fr-FR" smtClean="0"/>
              <a:t>Cliquez pour modifier le style du titre</a:t>
            </a:r>
            <a:endParaRPr lang="ar-DZ"/>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177DF25-15C4-4CE5-913F-92C825BC526E}" type="datetimeFigureOut">
              <a:rPr lang="ar-DZ" smtClean="0"/>
              <a:pPr/>
              <a:t>05-08-1441</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B287FB30-630A-44D6-A5FD-C013134B589E}" type="slidenum">
              <a:rPr lang="ar-DZ" smtClean="0"/>
              <a:pPr/>
              <a:t>‹N°›</a:t>
            </a:fld>
            <a:endParaRPr lang="ar-D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r">
              <a:defRPr sz="2000" b="1"/>
            </a:lvl1pPr>
          </a:lstStyle>
          <a:p>
            <a:r>
              <a:rPr lang="fr-FR" smtClean="0"/>
              <a:t>Cliquez pour modifier le style du titre</a:t>
            </a:r>
            <a:endParaRPr lang="ar-DZ"/>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177DF25-15C4-4CE5-913F-92C825BC526E}" type="datetimeFigureOut">
              <a:rPr lang="ar-DZ" smtClean="0"/>
              <a:pPr/>
              <a:t>05-08-1441</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B287FB30-630A-44D6-A5FD-C013134B589E}" type="slidenum">
              <a:rPr lang="ar-DZ" smtClean="0"/>
              <a:pPr/>
              <a:t>‹N°›</a:t>
            </a:fld>
            <a:endParaRPr lang="ar-D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fr-FR" smtClean="0"/>
              <a:t>Cliquez pour modifier le style du titre</a:t>
            </a:r>
            <a:endParaRPr lang="ar-DZ"/>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177DF25-15C4-4CE5-913F-92C825BC526E}" type="datetimeFigureOut">
              <a:rPr lang="ar-DZ" smtClean="0"/>
              <a:pPr/>
              <a:t>05-08-1441</a:t>
            </a:fld>
            <a:endParaRPr lang="ar-DZ"/>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DZ"/>
          </a:p>
        </p:txBody>
      </p:sp>
      <p:sp>
        <p:nvSpPr>
          <p:cNvPr id="6" name="Espace réservé du numéro de diapositive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287FB30-630A-44D6-A5FD-C013134B589E}" type="slidenum">
              <a:rPr lang="ar-DZ" smtClean="0"/>
              <a:pPr/>
              <a:t>‹N°›</a:t>
            </a:fld>
            <a:endParaRPr lang="ar-D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214291"/>
            <a:ext cx="7772400" cy="571504"/>
          </a:xfrm>
        </p:spPr>
        <p:txBody>
          <a:bodyPr>
            <a:normAutofit/>
          </a:bodyPr>
          <a:lstStyle/>
          <a:p>
            <a:r>
              <a:rPr lang="fr-FR" sz="2800" b="1" dirty="0" smtClean="0">
                <a:solidFill>
                  <a:srgbClr val="FF0000"/>
                </a:solidFill>
                <a:latin typeface="Times New Roman" pitchFamily="18" charset="0"/>
                <a:cs typeface="Times New Roman" pitchFamily="18" charset="0"/>
              </a:rPr>
              <a:t>Les cellules du sang</a:t>
            </a:r>
            <a:endParaRPr lang="ar-DZ" sz="2800" b="1" dirty="0">
              <a:solidFill>
                <a:srgbClr val="FF0000"/>
              </a:solidFill>
              <a:latin typeface="Times New Roman" pitchFamily="18" charset="0"/>
              <a:cs typeface="Times New Roman" pitchFamily="18" charset="0"/>
            </a:endParaRPr>
          </a:p>
        </p:txBody>
      </p:sp>
      <p:sp>
        <p:nvSpPr>
          <p:cNvPr id="3" name="Sous-titre 2"/>
          <p:cNvSpPr>
            <a:spLocks noGrp="1"/>
          </p:cNvSpPr>
          <p:nvPr>
            <p:ph type="subTitle" idx="1"/>
          </p:nvPr>
        </p:nvSpPr>
        <p:spPr>
          <a:xfrm>
            <a:off x="142844" y="1071546"/>
            <a:ext cx="8858312" cy="5429288"/>
          </a:xfrm>
        </p:spPr>
        <p:txBody>
          <a:bodyPr>
            <a:noAutofit/>
          </a:bodyPr>
          <a:lstStyle/>
          <a:p>
            <a:pPr algn="l">
              <a:lnSpc>
                <a:spcPct val="150000"/>
              </a:lnSpc>
            </a:pPr>
            <a:r>
              <a:rPr lang="fr-FR" sz="2400" dirty="0">
                <a:solidFill>
                  <a:schemeClr val="tx1"/>
                </a:solidFill>
                <a:latin typeface="Times New Roman" pitchFamily="18" charset="0"/>
                <a:cs typeface="Times New Roman" pitchFamily="18" charset="0"/>
              </a:rPr>
              <a:t>Le sang contient des cellules anucléées, les </a:t>
            </a:r>
            <a:r>
              <a:rPr lang="fr-FR" sz="2400" b="1" dirty="0">
                <a:solidFill>
                  <a:schemeClr val="tx1"/>
                </a:solidFill>
                <a:latin typeface="Times New Roman" pitchFamily="18" charset="0"/>
                <a:cs typeface="Times New Roman" pitchFamily="18" charset="0"/>
              </a:rPr>
              <a:t>hématies</a:t>
            </a:r>
            <a:r>
              <a:rPr lang="fr-FR" sz="2400" dirty="0">
                <a:solidFill>
                  <a:schemeClr val="tx1"/>
                </a:solidFill>
                <a:latin typeface="Times New Roman" pitchFamily="18" charset="0"/>
                <a:cs typeface="Times New Roman" pitchFamily="18" charset="0"/>
              </a:rPr>
              <a:t> (également nommées globules rouges  (érythrocytes), de cellules nucléées, les </a:t>
            </a:r>
            <a:r>
              <a:rPr lang="fr-FR" sz="2400" b="1" dirty="0">
                <a:solidFill>
                  <a:schemeClr val="tx1"/>
                </a:solidFill>
                <a:latin typeface="Times New Roman" pitchFamily="18" charset="0"/>
                <a:cs typeface="Times New Roman" pitchFamily="18" charset="0"/>
              </a:rPr>
              <a:t>leucocytes</a:t>
            </a:r>
            <a:r>
              <a:rPr lang="fr-FR" sz="2400" dirty="0">
                <a:solidFill>
                  <a:schemeClr val="tx1"/>
                </a:solidFill>
                <a:latin typeface="Times New Roman" pitchFamily="18" charset="0"/>
                <a:cs typeface="Times New Roman" pitchFamily="18" charset="0"/>
              </a:rPr>
              <a:t> (ou globules blancs) et de fragments de cytoplasme, les  </a:t>
            </a:r>
            <a:r>
              <a:rPr lang="fr-FR" sz="2400" b="1" dirty="0">
                <a:solidFill>
                  <a:schemeClr val="tx1"/>
                </a:solidFill>
                <a:latin typeface="Times New Roman" pitchFamily="18" charset="0"/>
                <a:cs typeface="Times New Roman" pitchFamily="18" charset="0"/>
              </a:rPr>
              <a:t>plaquettes</a:t>
            </a:r>
            <a:r>
              <a:rPr lang="fr-FR" sz="2400" dirty="0">
                <a:solidFill>
                  <a:schemeClr val="tx1"/>
                </a:solidFill>
                <a:latin typeface="Times New Roman" pitchFamily="18" charset="0"/>
                <a:cs typeface="Times New Roman" pitchFamily="18" charset="0"/>
              </a:rPr>
              <a:t> (ou thrombocytes). </a:t>
            </a:r>
            <a:endParaRPr lang="en-US" sz="2400" dirty="0">
              <a:solidFill>
                <a:schemeClr val="tx1"/>
              </a:solidFill>
              <a:latin typeface="Times New Roman" pitchFamily="18" charset="0"/>
              <a:cs typeface="Times New Roman" pitchFamily="18" charset="0"/>
            </a:endParaRPr>
          </a:p>
          <a:p>
            <a:pPr algn="l">
              <a:lnSpc>
                <a:spcPct val="150000"/>
              </a:lnSpc>
            </a:pPr>
            <a:r>
              <a:rPr lang="fr-FR" sz="2400" dirty="0">
                <a:solidFill>
                  <a:schemeClr val="tx1"/>
                </a:solidFill>
                <a:latin typeface="Times New Roman" pitchFamily="18" charset="0"/>
                <a:cs typeface="Times New Roman" pitchFamily="18" charset="0"/>
              </a:rPr>
              <a:t>Leur origine est </a:t>
            </a:r>
            <a:r>
              <a:rPr lang="fr-FR" sz="2400" b="1" dirty="0">
                <a:solidFill>
                  <a:schemeClr val="tx1"/>
                </a:solidFill>
                <a:latin typeface="Times New Roman" pitchFamily="18" charset="0"/>
                <a:cs typeface="Times New Roman" pitchFamily="18" charset="0"/>
              </a:rPr>
              <a:t>médullaire</a:t>
            </a:r>
            <a:r>
              <a:rPr lang="fr-FR" sz="2400" dirty="0">
                <a:solidFill>
                  <a:schemeClr val="tx1"/>
                </a:solidFill>
                <a:latin typeface="Times New Roman" pitchFamily="18" charset="0"/>
                <a:cs typeface="Times New Roman" pitchFamily="18" charset="0"/>
              </a:rPr>
              <a:t>, provenant d'une même cellule souche  hématopoïétique totipotente, après intervention directe ou indirecte de facteurs de croissance  hématopoïétiques agissant sur la différenciation et la maturation de lignées cellulaires médullaires,  avec  passage dans le sang d'éléments ayant fini leur maturation</a:t>
            </a:r>
            <a:endParaRPr lang="ar-DZ"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p:spPr>
        <p:txBody>
          <a:bodyPr>
            <a:normAutofit/>
          </a:bodyPr>
          <a:lstStyle/>
          <a:p>
            <a:r>
              <a:rPr lang="fr-FR" sz="2800" dirty="0" smtClean="0">
                <a:solidFill>
                  <a:srgbClr val="FF0000"/>
                </a:solidFill>
                <a:latin typeface="Times New Roman" pitchFamily="18" charset="0"/>
                <a:cs typeface="Times New Roman" pitchFamily="18" charset="0"/>
              </a:rPr>
              <a:t>Erythrocytes mammifères</a:t>
            </a:r>
            <a:endParaRPr lang="ar-DZ" sz="28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071546"/>
            <a:ext cx="8643998" cy="5429288"/>
          </a:xfrm>
        </p:spPr>
        <p:txBody>
          <a:bodyPr>
            <a:normAutofit fontScale="47500" lnSpcReduction="20000"/>
          </a:bodyPr>
          <a:lstStyle/>
          <a:p>
            <a:pPr algn="l">
              <a:lnSpc>
                <a:spcPct val="170000"/>
              </a:lnSpc>
              <a:buNone/>
            </a:pPr>
            <a:r>
              <a:rPr lang="fr-FR" dirty="0" smtClean="0">
                <a:latin typeface="Times New Roman" pitchFamily="18" charset="0"/>
                <a:cs typeface="Times New Roman" pitchFamily="18" charset="0"/>
              </a:rPr>
              <a:t>Les </a:t>
            </a:r>
            <a:r>
              <a:rPr lang="fr-FR" dirty="0">
                <a:latin typeface="Times New Roman" pitchFamily="18" charset="0"/>
                <a:cs typeface="Times New Roman" pitchFamily="18" charset="0"/>
              </a:rPr>
              <a:t>érythrocytes dans les films de sang de mammifères sont </a:t>
            </a:r>
            <a:r>
              <a:rPr lang="fr-FR" b="1" dirty="0">
                <a:latin typeface="Times New Roman" pitchFamily="18" charset="0"/>
                <a:cs typeface="Times New Roman" pitchFamily="18" charset="0"/>
              </a:rPr>
              <a:t>anucléés</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ronds</a:t>
            </a:r>
            <a:r>
              <a:rPr lang="fr-FR" dirty="0">
                <a:latin typeface="Times New Roman" pitchFamily="18" charset="0"/>
                <a:cs typeface="Times New Roman" pitchFamily="18" charset="0"/>
              </a:rPr>
              <a:t> (sauf ceux provenant de camélidés) et </a:t>
            </a:r>
            <a:r>
              <a:rPr lang="fr-FR" b="1" dirty="0">
                <a:latin typeface="Times New Roman" pitchFamily="18" charset="0"/>
                <a:cs typeface="Times New Roman" pitchFamily="18" charset="0"/>
              </a:rPr>
              <a:t>biconcave</a:t>
            </a:r>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algn="l">
              <a:lnSpc>
                <a:spcPct val="170000"/>
              </a:lnSpc>
              <a:buNone/>
            </a:pPr>
            <a:r>
              <a:rPr lang="fr-FR" dirty="0" smtClean="0">
                <a:latin typeface="Times New Roman" pitchFamily="18" charset="0"/>
                <a:cs typeface="Times New Roman" pitchFamily="18" charset="0"/>
              </a:rPr>
              <a:t>Les </a:t>
            </a:r>
            <a:r>
              <a:rPr lang="fr-FR" dirty="0">
                <a:latin typeface="Times New Roman" pitchFamily="18" charset="0"/>
                <a:cs typeface="Times New Roman" pitchFamily="18" charset="0"/>
              </a:rPr>
              <a:t>films de sang colorés par </a:t>
            </a:r>
            <a:r>
              <a:rPr lang="fr-FR" dirty="0" err="1">
                <a:latin typeface="Times New Roman" pitchFamily="18" charset="0"/>
                <a:cs typeface="Times New Roman" pitchFamily="18" charset="0"/>
              </a:rPr>
              <a:t>Romanowsky</a:t>
            </a:r>
            <a:r>
              <a:rPr lang="fr-FR" dirty="0">
                <a:latin typeface="Times New Roman" pitchFamily="18" charset="0"/>
                <a:cs typeface="Times New Roman" pitchFamily="18" charset="0"/>
              </a:rPr>
              <a:t> provenant de mammifères révèlent souvent des érythrocytes avec une </a:t>
            </a:r>
            <a:r>
              <a:rPr lang="fr-FR" b="1" dirty="0">
                <a:latin typeface="Times New Roman" pitchFamily="18" charset="0"/>
                <a:cs typeface="Times New Roman" pitchFamily="18" charset="0"/>
              </a:rPr>
              <a:t>zone distincte de pâleur centrale</a:t>
            </a:r>
            <a:r>
              <a:rPr lang="fr-FR" dirty="0">
                <a:latin typeface="Times New Roman" pitchFamily="18" charset="0"/>
                <a:cs typeface="Times New Roman" pitchFamily="18" charset="0"/>
              </a:rPr>
              <a:t> résultant de leur </a:t>
            </a:r>
            <a:r>
              <a:rPr lang="fr-FR" b="1" dirty="0" err="1">
                <a:latin typeface="Times New Roman" pitchFamily="18" charset="0"/>
                <a:cs typeface="Times New Roman" pitchFamily="18" charset="0"/>
              </a:rPr>
              <a:t>biconcavité</a:t>
            </a:r>
            <a:r>
              <a:rPr lang="fr-FR" dirty="0">
                <a:latin typeface="Times New Roman" pitchFamily="18" charset="0"/>
                <a:cs typeface="Times New Roman" pitchFamily="18" charset="0"/>
              </a:rPr>
              <a:t>. Cette forme permet un échange efficace d'oxygène en permettant au globule rouge de </a:t>
            </a:r>
            <a:r>
              <a:rPr lang="fr-FR" b="1" dirty="0">
                <a:latin typeface="Times New Roman" pitchFamily="18" charset="0"/>
                <a:cs typeface="Times New Roman" pitchFamily="18" charset="0"/>
              </a:rPr>
              <a:t>déformer sa forme pour se déplacer à travers des vaisseaux sanguins</a:t>
            </a:r>
            <a:r>
              <a:rPr lang="fr-FR" dirty="0">
                <a:latin typeface="Times New Roman" pitchFamily="18" charset="0"/>
                <a:cs typeface="Times New Roman" pitchFamily="18" charset="0"/>
              </a:rPr>
              <a:t> d'un diamètre plus petit que le sien. </a:t>
            </a:r>
            <a:endParaRPr lang="fr-FR" dirty="0" smtClean="0">
              <a:latin typeface="Times New Roman" pitchFamily="18" charset="0"/>
              <a:cs typeface="Times New Roman" pitchFamily="18" charset="0"/>
            </a:endParaRPr>
          </a:p>
          <a:p>
            <a:pPr algn="l">
              <a:lnSpc>
                <a:spcPct val="170000"/>
              </a:lnSpc>
              <a:buNone/>
            </a:pPr>
            <a:r>
              <a:rPr lang="fr-FR" dirty="0" smtClean="0">
                <a:latin typeface="Times New Roman" pitchFamily="18" charset="0"/>
                <a:cs typeface="Times New Roman" pitchFamily="18" charset="0"/>
              </a:rPr>
              <a:t>La </a:t>
            </a:r>
            <a:r>
              <a:rPr lang="fr-FR" dirty="0">
                <a:latin typeface="Times New Roman" pitchFamily="18" charset="0"/>
                <a:cs typeface="Times New Roman" pitchFamily="18" charset="0"/>
              </a:rPr>
              <a:t>morphologie des érythrocytes dans le film de sang coloré est utile pour fournir des indices quant à la nature des troubles des globules rouges, une telle anémie</a:t>
            </a:r>
            <a:r>
              <a:rPr lang="fr-FR" dirty="0" smtClean="0">
                <a:latin typeface="Times New Roman" pitchFamily="18" charset="0"/>
                <a:cs typeface="Times New Roman" pitchFamily="18" charset="0"/>
              </a:rPr>
              <a:t>. </a:t>
            </a:r>
          </a:p>
          <a:p>
            <a:pPr algn="l">
              <a:lnSpc>
                <a:spcPct val="170000"/>
              </a:lnSpc>
              <a:buNone/>
            </a:pPr>
            <a:r>
              <a:rPr lang="fr-FR" dirty="0" err="1" smtClean="0">
                <a:latin typeface="Times New Roman" pitchFamily="18" charset="0"/>
                <a:cs typeface="Times New Roman" pitchFamily="18" charset="0"/>
              </a:rPr>
              <a:t>Diagnostiquement</a:t>
            </a:r>
            <a:r>
              <a:rPr lang="fr-FR" dirty="0">
                <a:latin typeface="Times New Roman" pitchFamily="18" charset="0"/>
                <a:cs typeface="Times New Roman" pitchFamily="18" charset="0"/>
              </a:rPr>
              <a:t>, les caractéristiques morphologiques importantes des érythrocytes de mammifères comprennent les érythrocytes poly chromatiques, hypo chromatiques, microcytaires et macrocytaires; </a:t>
            </a:r>
            <a:r>
              <a:rPr lang="fr-FR" dirty="0" err="1">
                <a:latin typeface="Times New Roman" pitchFamily="18" charset="0"/>
                <a:cs typeface="Times New Roman" pitchFamily="18" charset="0"/>
              </a:rPr>
              <a:t>Poikilocytose</a:t>
            </a:r>
            <a:r>
              <a:rPr lang="fr-FR" dirty="0">
                <a:latin typeface="Times New Roman" pitchFamily="18" charset="0"/>
                <a:cs typeface="Times New Roman" pitchFamily="18" charset="0"/>
              </a:rPr>
              <a:t>; Et inclusions de globules rouges</a:t>
            </a:r>
            <a:r>
              <a:rPr lang="fr-FR" dirty="0" smtClean="0">
                <a:latin typeface="Times New Roman" pitchFamily="18" charset="0"/>
                <a:cs typeface="Times New Roman" pitchFamily="18" charset="0"/>
              </a:rPr>
              <a:t>.</a:t>
            </a:r>
          </a:p>
          <a:p>
            <a:pPr algn="l">
              <a:lnSpc>
                <a:spcPct val="170000"/>
              </a:lnSpc>
              <a:buNone/>
            </a:pPr>
            <a:r>
              <a:rPr lang="fr-FR" b="1" dirty="0" smtClean="0">
                <a:latin typeface="Times New Roman" pitchFamily="18" charset="0"/>
                <a:cs typeface="Times New Roman" pitchFamily="18" charset="0"/>
              </a:rPr>
              <a:t>Les </a:t>
            </a:r>
            <a:r>
              <a:rPr lang="fr-FR" b="1" dirty="0">
                <a:latin typeface="Times New Roman" pitchFamily="18" charset="0"/>
                <a:cs typeface="Times New Roman" pitchFamily="18" charset="0"/>
              </a:rPr>
              <a:t>structures érythrocytaires importantes comprennent les corps de Heinz, les pointillés basophiles, les érythrocytes nucléés et les corps de </a:t>
            </a:r>
            <a:r>
              <a:rPr lang="fr-FR" b="1" dirty="0" err="1">
                <a:latin typeface="Times New Roman" pitchFamily="18" charset="0"/>
                <a:cs typeface="Times New Roman" pitchFamily="18" charset="0"/>
              </a:rPr>
              <a:t>Howell</a:t>
            </a:r>
            <a:r>
              <a:rPr lang="fr-FR" b="1" dirty="0">
                <a:latin typeface="Times New Roman" pitchFamily="18" charset="0"/>
                <a:cs typeface="Times New Roman" pitchFamily="18" charset="0"/>
              </a:rPr>
              <a:t>-Jolly.</a:t>
            </a:r>
            <a:endParaRPr lang="ar-DZ"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latin typeface="Times New Roman" pitchFamily="18" charset="0"/>
                <a:cs typeface="Times New Roman" pitchFamily="18" charset="0"/>
              </a:rPr>
              <a:t>Figure:</a:t>
            </a:r>
            <a:r>
              <a:rPr lang="fr-FR" sz="2400" dirty="0">
                <a:latin typeface="Times New Roman" pitchFamily="18" charset="0"/>
                <a:cs typeface="Times New Roman" pitchFamily="18" charset="0"/>
              </a:rPr>
              <a:t> Érythrocytes et érythrocyte nucléé dans le film sanguin d'un hérisson </a:t>
            </a:r>
            <a:r>
              <a:rPr lang="fr-FR" sz="2400" dirty="0" smtClean="0">
                <a:latin typeface="Times New Roman" pitchFamily="18" charset="0"/>
                <a:cs typeface="Times New Roman" pitchFamily="18" charset="0"/>
              </a:rPr>
              <a:t>africain, </a:t>
            </a:r>
            <a:r>
              <a:rPr lang="fr-FR" sz="2400" dirty="0">
                <a:latin typeface="Times New Roman" pitchFamily="18" charset="0"/>
                <a:cs typeface="Times New Roman" pitchFamily="18" charset="0"/>
              </a:rPr>
              <a:t>tache de Wright-</a:t>
            </a:r>
            <a:r>
              <a:rPr lang="fr-FR" sz="2400" dirty="0" err="1">
                <a:latin typeface="Times New Roman" pitchFamily="18" charset="0"/>
                <a:cs typeface="Times New Roman" pitchFamily="18" charset="0"/>
              </a:rPr>
              <a:t>Giemsa</a:t>
            </a:r>
            <a:r>
              <a:rPr lang="fr-FR" sz="2400" dirty="0">
                <a:latin typeface="Times New Roman" pitchFamily="18" charset="0"/>
                <a:cs typeface="Times New Roman" pitchFamily="18" charset="0"/>
              </a:rPr>
              <a:t>.</a:t>
            </a:r>
            <a:endParaRPr lang="ar-DZ" sz="2400" dirty="0">
              <a:latin typeface="Times New Roman" pitchFamily="18" charset="0"/>
              <a:cs typeface="Times New Roman" pitchFamily="18" charset="0"/>
            </a:endParaRPr>
          </a:p>
        </p:txBody>
      </p:sp>
      <p:pic>
        <p:nvPicPr>
          <p:cNvPr id="4" name="Espace réservé du contenu 3"/>
          <p:cNvPicPr>
            <a:picLocks noGrp="1"/>
          </p:cNvPicPr>
          <p:nvPr>
            <p:ph idx="1"/>
          </p:nvPr>
        </p:nvPicPr>
        <p:blipFill>
          <a:blip r:embed="rId2"/>
          <a:srcRect/>
          <a:stretch>
            <a:fillRect/>
          </a:stretch>
        </p:blipFill>
        <p:spPr bwMode="auto">
          <a:xfrm>
            <a:off x="1546956" y="1600200"/>
            <a:ext cx="605008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39718"/>
          </a:xfrm>
        </p:spPr>
        <p:txBody>
          <a:bodyPr>
            <a:normAutofit fontScale="90000"/>
          </a:bodyPr>
          <a:lstStyle/>
          <a:p>
            <a:r>
              <a:rPr lang="fr-FR" sz="2800" dirty="0">
                <a:solidFill>
                  <a:srgbClr val="FF0000"/>
                </a:solidFill>
                <a:latin typeface="Times New Roman" pitchFamily="18" charset="0"/>
                <a:cs typeface="Times New Roman" pitchFamily="18" charset="0"/>
              </a:rPr>
              <a:t>Érythrocytes aviaires</a:t>
            </a:r>
            <a:endParaRPr lang="ar-DZ" sz="28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000108"/>
            <a:ext cx="8715436" cy="5572164"/>
          </a:xfrm>
        </p:spPr>
        <p:txBody>
          <a:bodyPr>
            <a:normAutofit lnSpcReduction="10000"/>
          </a:bodyPr>
          <a:lstStyle/>
          <a:p>
            <a:pPr algn="l">
              <a:buNone/>
            </a:pPr>
            <a:r>
              <a:rPr lang="fr-FR" sz="1800" dirty="0">
                <a:latin typeface="Times New Roman" pitchFamily="18" charset="0"/>
                <a:cs typeface="Times New Roman" pitchFamily="18" charset="0"/>
              </a:rPr>
              <a:t>Les </a:t>
            </a:r>
            <a:r>
              <a:rPr lang="fr-FR" sz="1800" b="1" dirty="0">
                <a:latin typeface="Times New Roman" pitchFamily="18" charset="0"/>
                <a:cs typeface="Times New Roman" pitchFamily="18" charset="0"/>
              </a:rPr>
              <a:t>érythrocytes aviaires adultes</a:t>
            </a:r>
            <a:r>
              <a:rPr lang="fr-FR" sz="1800" dirty="0">
                <a:latin typeface="Times New Roman" pitchFamily="18" charset="0"/>
                <a:cs typeface="Times New Roman" pitchFamily="18" charset="0"/>
              </a:rPr>
              <a:t> sont généralement </a:t>
            </a:r>
            <a:r>
              <a:rPr lang="fr-FR" sz="1800" b="1" dirty="0">
                <a:latin typeface="Times New Roman" pitchFamily="18" charset="0"/>
                <a:cs typeface="Times New Roman" pitchFamily="18" charset="0"/>
              </a:rPr>
              <a:t>plus grands</a:t>
            </a:r>
            <a:r>
              <a:rPr lang="fr-FR" sz="1800" dirty="0">
                <a:latin typeface="Times New Roman" pitchFamily="18" charset="0"/>
                <a:cs typeface="Times New Roman" pitchFamily="18" charset="0"/>
              </a:rPr>
              <a:t> que les </a:t>
            </a:r>
            <a:r>
              <a:rPr lang="fr-FR" sz="1800" b="1" dirty="0">
                <a:latin typeface="Times New Roman" pitchFamily="18" charset="0"/>
                <a:cs typeface="Times New Roman" pitchFamily="18" charset="0"/>
              </a:rPr>
              <a:t>érythrocytes de mammifères</a:t>
            </a:r>
            <a:r>
              <a:rPr lang="fr-FR" sz="1800" dirty="0">
                <a:latin typeface="Times New Roman" pitchFamily="18" charset="0"/>
                <a:cs typeface="Times New Roman" pitchFamily="18" charset="0"/>
              </a:rPr>
              <a:t>, mais </a:t>
            </a:r>
            <a:r>
              <a:rPr lang="fr-FR" sz="1800" b="1" dirty="0">
                <a:latin typeface="Times New Roman" pitchFamily="18" charset="0"/>
                <a:cs typeface="Times New Roman" pitchFamily="18" charset="0"/>
              </a:rPr>
              <a:t>plus petits</a:t>
            </a:r>
            <a:r>
              <a:rPr lang="fr-FR" sz="1800" dirty="0">
                <a:latin typeface="Times New Roman" pitchFamily="18" charset="0"/>
                <a:cs typeface="Times New Roman" pitchFamily="18" charset="0"/>
              </a:rPr>
              <a:t> que les </a:t>
            </a:r>
            <a:r>
              <a:rPr lang="fr-FR" sz="1800" b="1" dirty="0">
                <a:latin typeface="Times New Roman" pitchFamily="18" charset="0"/>
                <a:cs typeface="Times New Roman" pitchFamily="18" charset="0"/>
              </a:rPr>
              <a:t>érythrocytes </a:t>
            </a:r>
            <a:r>
              <a:rPr lang="fr-FR" sz="1800" b="1" dirty="0" err="1">
                <a:latin typeface="Times New Roman" pitchFamily="18" charset="0"/>
                <a:cs typeface="Times New Roman" pitchFamily="18" charset="0"/>
              </a:rPr>
              <a:t>reptiliens</a:t>
            </a:r>
            <a:r>
              <a:rPr lang="fr-FR" sz="1800" dirty="0" err="1">
                <a:latin typeface="Times New Roman" pitchFamily="18" charset="0"/>
                <a:cs typeface="Times New Roman" pitchFamily="18" charset="0"/>
              </a:rPr>
              <a:t>.Les</a:t>
            </a:r>
            <a:r>
              <a:rPr lang="fr-FR" sz="1800" dirty="0">
                <a:latin typeface="Times New Roman" pitchFamily="18" charset="0"/>
                <a:cs typeface="Times New Roman" pitchFamily="18" charset="0"/>
              </a:rPr>
              <a:t> érythrocytes aviaires varient selon leur espèce, mais ils varient généralement entre </a:t>
            </a:r>
            <a:r>
              <a:rPr lang="fr-FR" sz="1800" b="1" dirty="0">
                <a:latin typeface="Times New Roman" pitchFamily="18" charset="0"/>
                <a:cs typeface="Times New Roman" pitchFamily="18" charset="0"/>
              </a:rPr>
              <a:t>10,7 × 6,1 et 15,8 × 10,2 </a:t>
            </a:r>
            <a:r>
              <a:rPr lang="fr-FR" sz="1800" b="1" dirty="0" err="1">
                <a:latin typeface="Times New Roman" pitchFamily="18" charset="0"/>
                <a:cs typeface="Times New Roman" pitchFamily="18" charset="0"/>
              </a:rPr>
              <a:t>μm</a:t>
            </a:r>
            <a:r>
              <a:rPr lang="fr-FR" sz="1800" dirty="0">
                <a:latin typeface="Times New Roman" pitchFamily="18" charset="0"/>
                <a:cs typeface="Times New Roman" pitchFamily="18" charset="0"/>
              </a:rPr>
              <a:t>.      </a:t>
            </a:r>
            <a:endParaRPr lang="fr-FR" sz="1800" dirty="0" smtClean="0">
              <a:latin typeface="Times New Roman" pitchFamily="18" charset="0"/>
              <a:cs typeface="Times New Roman" pitchFamily="18" charset="0"/>
            </a:endParaRPr>
          </a:p>
          <a:p>
            <a:pPr algn="l">
              <a:buNone/>
            </a:pPr>
            <a:r>
              <a:rPr lang="fr-FR" sz="1800" b="1" dirty="0" smtClean="0">
                <a:latin typeface="Times New Roman" pitchFamily="18" charset="0"/>
                <a:cs typeface="Times New Roman" pitchFamily="18" charset="0"/>
              </a:rPr>
              <a:t>EX</a:t>
            </a:r>
            <a:r>
              <a:rPr lang="fr-FR" sz="1800" b="1" dirty="0">
                <a:latin typeface="Times New Roman" pitchFamily="18" charset="0"/>
                <a:cs typeface="Times New Roman" pitchFamily="18" charset="0"/>
              </a:rPr>
              <a:t>:</a:t>
            </a:r>
            <a:r>
              <a:rPr lang="fr-FR" sz="1800" dirty="0">
                <a:latin typeface="Times New Roman" pitchFamily="18" charset="0"/>
                <a:cs typeface="Times New Roman" pitchFamily="18" charset="0"/>
              </a:rPr>
              <a:t> Les </a:t>
            </a:r>
            <a:r>
              <a:rPr lang="fr-FR" sz="1800" b="1" dirty="0">
                <a:latin typeface="Times New Roman" pitchFamily="18" charset="0"/>
                <a:cs typeface="Times New Roman" pitchFamily="18" charset="0"/>
              </a:rPr>
              <a:t>érythrocytes de</a:t>
            </a:r>
            <a:r>
              <a:rPr lang="fr-FR" sz="1800" dirty="0">
                <a:latin typeface="Times New Roman" pitchFamily="18" charset="0"/>
                <a:cs typeface="Times New Roman" pitchFamily="18" charset="0"/>
              </a:rPr>
              <a:t> </a:t>
            </a:r>
            <a:r>
              <a:rPr lang="fr-FR" sz="1800" b="1" dirty="0">
                <a:latin typeface="Times New Roman" pitchFamily="18" charset="0"/>
                <a:cs typeface="Times New Roman" pitchFamily="18" charset="0"/>
              </a:rPr>
              <a:t>cailles adultes</a:t>
            </a:r>
            <a:r>
              <a:rPr lang="fr-FR" sz="1800" dirty="0">
                <a:latin typeface="Times New Roman" pitchFamily="18" charset="0"/>
                <a:cs typeface="Times New Roman" pitchFamily="18" charset="0"/>
              </a:rPr>
              <a:t> de </a:t>
            </a:r>
            <a:r>
              <a:rPr lang="fr-FR" sz="1800" dirty="0" err="1">
                <a:latin typeface="Times New Roman" pitchFamily="18" charset="0"/>
                <a:cs typeface="Times New Roman" pitchFamily="18" charset="0"/>
              </a:rPr>
              <a:t>Coturnix</a:t>
            </a:r>
            <a:r>
              <a:rPr lang="fr-FR" sz="1800" dirty="0">
                <a:latin typeface="Times New Roman" pitchFamily="18" charset="0"/>
                <a:cs typeface="Times New Roman" pitchFamily="18" charset="0"/>
              </a:rPr>
              <a:t>, mesurent 11,06 ± 0,70 </a:t>
            </a:r>
            <a:r>
              <a:rPr lang="fr-FR" sz="1800" dirty="0" err="1">
                <a:latin typeface="Times New Roman" pitchFamily="18" charset="0"/>
                <a:cs typeface="Times New Roman" pitchFamily="18" charset="0"/>
              </a:rPr>
              <a:t>μm</a:t>
            </a:r>
            <a:r>
              <a:rPr lang="fr-FR" sz="1800" dirty="0">
                <a:latin typeface="Times New Roman" pitchFamily="18" charset="0"/>
                <a:cs typeface="Times New Roman" pitchFamily="18" charset="0"/>
              </a:rPr>
              <a:t> de longueur et 6,80 ± 0,67 </a:t>
            </a:r>
            <a:r>
              <a:rPr lang="fr-FR" sz="1800" dirty="0" err="1">
                <a:latin typeface="Times New Roman" pitchFamily="18" charset="0"/>
                <a:cs typeface="Times New Roman" pitchFamily="18" charset="0"/>
              </a:rPr>
              <a:t>μm</a:t>
            </a:r>
            <a:r>
              <a:rPr lang="fr-FR" sz="1800" dirty="0">
                <a:latin typeface="Times New Roman" pitchFamily="18" charset="0"/>
                <a:cs typeface="Times New Roman" pitchFamily="18" charset="0"/>
              </a:rPr>
              <a:t> de largeur chez </a:t>
            </a:r>
            <a:r>
              <a:rPr lang="fr-FR" sz="1800" b="1" dirty="0">
                <a:latin typeface="Times New Roman" pitchFamily="18" charset="0"/>
                <a:cs typeface="Times New Roman" pitchFamily="18" charset="0"/>
              </a:rPr>
              <a:t>les mâles</a:t>
            </a:r>
            <a:r>
              <a:rPr lang="fr-FR" sz="1800" dirty="0">
                <a:latin typeface="Times New Roman" pitchFamily="18" charset="0"/>
                <a:cs typeface="Times New Roman" pitchFamily="18" charset="0"/>
              </a:rPr>
              <a:t> et 11,40 ± 0,63 </a:t>
            </a:r>
            <a:r>
              <a:rPr lang="fr-FR" sz="1800" dirty="0" err="1">
                <a:latin typeface="Times New Roman" pitchFamily="18" charset="0"/>
                <a:cs typeface="Times New Roman" pitchFamily="18" charset="0"/>
              </a:rPr>
              <a:t>μm</a:t>
            </a:r>
            <a:r>
              <a:rPr lang="fr-FR" sz="1800" dirty="0">
                <a:latin typeface="Times New Roman" pitchFamily="18" charset="0"/>
                <a:cs typeface="Times New Roman" pitchFamily="18" charset="0"/>
              </a:rPr>
              <a:t> de longueur et 6,73 ± 0,45 </a:t>
            </a:r>
            <a:r>
              <a:rPr lang="fr-FR" sz="1800" dirty="0" err="1">
                <a:latin typeface="Times New Roman" pitchFamily="18" charset="0"/>
                <a:cs typeface="Times New Roman" pitchFamily="18" charset="0"/>
              </a:rPr>
              <a:t>μm</a:t>
            </a:r>
            <a:r>
              <a:rPr lang="fr-FR" sz="1800" dirty="0">
                <a:latin typeface="Times New Roman" pitchFamily="18" charset="0"/>
                <a:cs typeface="Times New Roman" pitchFamily="18" charset="0"/>
              </a:rPr>
              <a:t> de largeur chez </a:t>
            </a:r>
            <a:r>
              <a:rPr lang="fr-FR" sz="1800" b="1" dirty="0">
                <a:latin typeface="Times New Roman" pitchFamily="18" charset="0"/>
                <a:cs typeface="Times New Roman" pitchFamily="18" charset="0"/>
              </a:rPr>
              <a:t>les femelles</a:t>
            </a:r>
            <a:r>
              <a:rPr lang="fr-FR" sz="1800" dirty="0">
                <a:latin typeface="Times New Roman" pitchFamily="18" charset="0"/>
                <a:cs typeface="Times New Roman" pitchFamily="18" charset="0"/>
              </a:rPr>
              <a:t>.      </a:t>
            </a:r>
            <a:endParaRPr lang="fr-FR" sz="1800" dirty="0" smtClean="0">
              <a:latin typeface="Times New Roman" pitchFamily="18" charset="0"/>
              <a:cs typeface="Times New Roman" pitchFamily="18" charset="0"/>
            </a:endParaRPr>
          </a:p>
          <a:p>
            <a:pPr algn="l">
              <a:buNone/>
            </a:pPr>
            <a:r>
              <a:rPr lang="fr-FR" sz="1800" dirty="0" smtClean="0">
                <a:latin typeface="Times New Roman" pitchFamily="18" charset="0"/>
                <a:cs typeface="Times New Roman" pitchFamily="18" charset="0"/>
              </a:rPr>
              <a:t>Les </a:t>
            </a:r>
            <a:r>
              <a:rPr lang="fr-FR" sz="1800" dirty="0">
                <a:latin typeface="Times New Roman" pitchFamily="18" charset="0"/>
                <a:cs typeface="Times New Roman" pitchFamily="18" charset="0"/>
              </a:rPr>
              <a:t>érythrocytes aviaires adultes sont </a:t>
            </a:r>
            <a:r>
              <a:rPr lang="fr-FR" sz="1800" b="1" dirty="0">
                <a:latin typeface="Times New Roman" pitchFamily="18" charset="0"/>
                <a:cs typeface="Times New Roman" pitchFamily="18" charset="0"/>
              </a:rPr>
              <a:t>elliptiques</a:t>
            </a:r>
            <a:r>
              <a:rPr lang="fr-FR" sz="1800" dirty="0">
                <a:latin typeface="Times New Roman" pitchFamily="18" charset="0"/>
                <a:cs typeface="Times New Roman" pitchFamily="18" charset="0"/>
              </a:rPr>
              <a:t> et ont un </a:t>
            </a:r>
            <a:r>
              <a:rPr lang="fr-FR" sz="1800" b="1" dirty="0">
                <a:latin typeface="Times New Roman" pitchFamily="18" charset="0"/>
                <a:cs typeface="Times New Roman" pitchFamily="18" charset="0"/>
              </a:rPr>
              <a:t>noyau elliptique</a:t>
            </a:r>
            <a:r>
              <a:rPr lang="fr-FR" sz="1800" dirty="0">
                <a:latin typeface="Times New Roman" pitchFamily="18" charset="0"/>
                <a:cs typeface="Times New Roman" pitchFamily="18" charset="0"/>
              </a:rPr>
              <a:t> </a:t>
            </a:r>
            <a:r>
              <a:rPr lang="fr-FR" sz="1800" b="1" dirty="0">
                <a:latin typeface="Times New Roman" pitchFamily="18" charset="0"/>
                <a:cs typeface="Times New Roman" pitchFamily="18" charset="0"/>
              </a:rPr>
              <a:t>centralement positionné</a:t>
            </a:r>
            <a:r>
              <a:rPr lang="fr-FR" sz="1800" dirty="0">
                <a:latin typeface="Times New Roman" pitchFamily="18" charset="0"/>
                <a:cs typeface="Times New Roman" pitchFamily="18" charset="0"/>
              </a:rPr>
              <a:t>. La chromatine nucléaire est uniformément agrégée et se condensant de plus en plus avec l'âge. </a:t>
            </a:r>
            <a:endParaRPr lang="fr-FR" sz="1800" dirty="0" smtClean="0">
              <a:latin typeface="Times New Roman" pitchFamily="18" charset="0"/>
              <a:cs typeface="Times New Roman" pitchFamily="18" charset="0"/>
            </a:endParaRPr>
          </a:p>
          <a:p>
            <a:pPr algn="l">
              <a:buNone/>
            </a:pPr>
            <a:r>
              <a:rPr lang="fr-FR" sz="1800" dirty="0" smtClean="0">
                <a:latin typeface="Times New Roman" pitchFamily="18" charset="0"/>
                <a:cs typeface="Times New Roman" pitchFamily="18" charset="0"/>
              </a:rPr>
              <a:t>Dans </a:t>
            </a:r>
            <a:r>
              <a:rPr lang="fr-FR" sz="1800" dirty="0">
                <a:latin typeface="Times New Roman" pitchFamily="18" charset="0"/>
                <a:cs typeface="Times New Roman" pitchFamily="18" charset="0"/>
              </a:rPr>
              <a:t>les films de sang colorés par Wright, le </a:t>
            </a:r>
            <a:r>
              <a:rPr lang="fr-FR" sz="1800" b="1" dirty="0">
                <a:latin typeface="Times New Roman" pitchFamily="18" charset="0"/>
                <a:cs typeface="Times New Roman" pitchFamily="18" charset="0"/>
              </a:rPr>
              <a:t>noyau tache violet</a:t>
            </a:r>
            <a:r>
              <a:rPr lang="fr-FR" sz="1800" dirty="0">
                <a:latin typeface="Times New Roman" pitchFamily="18" charset="0"/>
                <a:cs typeface="Times New Roman" pitchFamily="18" charset="0"/>
              </a:rPr>
              <a:t>, tandis que le </a:t>
            </a:r>
            <a:r>
              <a:rPr lang="fr-FR" sz="1800" b="1" dirty="0">
                <a:latin typeface="Times New Roman" pitchFamily="18" charset="0"/>
                <a:cs typeface="Times New Roman" pitchFamily="18" charset="0"/>
              </a:rPr>
              <a:t>cytoplasme taches orange-rose</a:t>
            </a:r>
            <a:r>
              <a:rPr lang="fr-FR" sz="1800" dirty="0">
                <a:latin typeface="Times New Roman" pitchFamily="18" charset="0"/>
                <a:cs typeface="Times New Roman" pitchFamily="18" charset="0"/>
              </a:rPr>
              <a:t> avec une texture uniforme.</a:t>
            </a:r>
            <a:r>
              <a:rPr lang="en-US" sz="1800" dirty="0" smtClean="0">
                <a:latin typeface="Times New Roman" pitchFamily="18" charset="0"/>
                <a:cs typeface="Times New Roman" pitchFamily="18" charset="0"/>
              </a:rPr>
              <a:t> </a:t>
            </a:r>
            <a:r>
              <a:rPr lang="fr-FR" sz="1800" dirty="0">
                <a:latin typeface="Times New Roman" pitchFamily="18" charset="0"/>
                <a:cs typeface="Times New Roman" pitchFamily="18" charset="0"/>
              </a:rPr>
              <a:t>Afin de pallier à la grande demande en  oxygène, les érythrocytes  ont tendance à être plus petits chez les oiseaux  adaptés aux vols de longue distance,  leur procurant ainsi une meilleure  surface d’échange gazeux.</a:t>
            </a:r>
            <a:endParaRPr lang="en-US" sz="1800" dirty="0">
              <a:latin typeface="Times New Roman" pitchFamily="18" charset="0"/>
              <a:cs typeface="Times New Roman" pitchFamily="18" charset="0"/>
            </a:endParaRPr>
          </a:p>
          <a:p>
            <a:pPr algn="l">
              <a:buNone/>
            </a:pPr>
            <a:r>
              <a:rPr lang="fr-FR" sz="1800" dirty="0">
                <a:latin typeface="Times New Roman" pitchFamily="18" charset="0"/>
                <a:cs typeface="Times New Roman" pitchFamily="18" charset="0"/>
              </a:rPr>
              <a:t>À cause de la faible capacité des GR  aviaires à se déformer, le sang des  oiseaux est très visqueux. Cette lacune est cependant compensée par l’importante  densité capillaire. </a:t>
            </a:r>
            <a:endParaRPr lang="en-US" sz="1800" dirty="0">
              <a:latin typeface="Times New Roman" pitchFamily="18" charset="0"/>
              <a:cs typeface="Times New Roman" pitchFamily="18" charset="0"/>
            </a:endParaRPr>
          </a:p>
          <a:p>
            <a:pPr algn="l" rtl="0">
              <a:buNone/>
            </a:pPr>
            <a:r>
              <a:rPr lang="fr-FR" sz="1800" dirty="0">
                <a:latin typeface="Times New Roman" pitchFamily="18" charset="0"/>
                <a:cs typeface="Times New Roman" pitchFamily="18" charset="0"/>
              </a:rPr>
              <a:t>Le métabolisme et la température corporelle élevée des oiseaux ont pour effet d’écourter la durée de vie des GR. En effet, la durée de vie des érythrocytes varie de 28-35  jours chez le poulet, de 35-45 jours chez le pigeon, de 33-35 jours chez la caille, d’environ 42 jours chez le canard versus 100-115 jours chez le chien, environ 120 jours chez l’homme et  73 jours chez le chat.</a:t>
            </a:r>
            <a:endParaRPr lang="en-US" sz="1800" dirty="0">
              <a:latin typeface="Times New Roman" pitchFamily="18" charset="0"/>
              <a:cs typeface="Times New Roman" pitchFamily="18" charset="0"/>
            </a:endParaRPr>
          </a:p>
          <a:p>
            <a:pPr algn="l"/>
            <a:endParaRPr lang="ar-DZ"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rtl="0"/>
            <a:r>
              <a:rPr lang="fr-FR" sz="1600" b="1" dirty="0">
                <a:latin typeface="Times New Roman" pitchFamily="18" charset="0"/>
                <a:cs typeface="Times New Roman" pitchFamily="18" charset="0"/>
              </a:rPr>
              <a:t>Figure:</a:t>
            </a:r>
            <a:r>
              <a:rPr lang="fr-FR" sz="1600" dirty="0">
                <a:latin typeface="Times New Roman" pitchFamily="18" charset="0"/>
                <a:cs typeface="Times New Roman" pitchFamily="18" charset="0"/>
              </a:rPr>
              <a:t> Érythrocytes normaux dans le film sanguin d'un poulet domestique (Gallus </a:t>
            </a:r>
            <a:r>
              <a:rPr lang="fr-FR" sz="1600" dirty="0" err="1">
                <a:latin typeface="Times New Roman" pitchFamily="18" charset="0"/>
                <a:cs typeface="Times New Roman" pitchFamily="18" charset="0"/>
              </a:rPr>
              <a:t>gallus</a:t>
            </a:r>
            <a:r>
              <a:rPr lang="fr-FR" sz="1600" dirty="0">
                <a:latin typeface="Times New Roman" pitchFamily="18" charset="0"/>
                <a:cs typeface="Times New Roman" pitchFamily="18" charset="0"/>
              </a:rPr>
              <a:t> </a:t>
            </a:r>
            <a:r>
              <a:rPr lang="fr-FR" sz="1600" dirty="0" err="1">
                <a:latin typeface="Times New Roman" pitchFamily="18" charset="0"/>
                <a:cs typeface="Times New Roman" pitchFamily="18" charset="0"/>
              </a:rPr>
              <a:t>domesticus</a:t>
            </a:r>
            <a:r>
              <a:rPr lang="fr-FR" sz="1600" dirty="0">
                <a:latin typeface="Times New Roman" pitchFamily="18" charset="0"/>
                <a:cs typeface="Times New Roman" pitchFamily="18" charset="0"/>
              </a:rPr>
              <a:t>), tache de Wright-</a:t>
            </a:r>
            <a:r>
              <a:rPr lang="fr-FR" sz="1600" dirty="0" err="1">
                <a:latin typeface="Times New Roman" pitchFamily="18" charset="0"/>
                <a:cs typeface="Times New Roman" pitchFamily="18" charset="0"/>
              </a:rPr>
              <a:t>Giemsa</a:t>
            </a:r>
            <a:r>
              <a:rPr lang="fr-FR" sz="1600" dirty="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fr-FR"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fr-FR" sz="1600" b="1" dirty="0" smtClean="0">
                <a:latin typeface="Times New Roman" pitchFamily="18" charset="0"/>
                <a:cs typeface="Times New Roman" pitchFamily="18" charset="0"/>
              </a:rPr>
              <a:t>Figure</a:t>
            </a:r>
            <a:r>
              <a:rPr lang="fr-FR" sz="1600" b="1" dirty="0">
                <a:latin typeface="Times New Roman" pitchFamily="18" charset="0"/>
                <a:cs typeface="Times New Roman" pitchFamily="18" charset="0"/>
              </a:rPr>
              <a:t>:</a:t>
            </a:r>
            <a:r>
              <a:rPr lang="fr-FR" sz="1600" dirty="0">
                <a:latin typeface="Times New Roman" pitchFamily="18" charset="0"/>
                <a:cs typeface="Times New Roman" pitchFamily="18" charset="0"/>
              </a:rPr>
              <a:t> des érythrocytes normaux dans le film sanguin d'un perroquet (</a:t>
            </a:r>
            <a:r>
              <a:rPr lang="fr-FR" sz="1600" dirty="0" err="1">
                <a:latin typeface="Times New Roman" pitchFamily="18" charset="0"/>
                <a:cs typeface="Times New Roman" pitchFamily="18" charset="0"/>
              </a:rPr>
              <a:t>Eclectus</a:t>
            </a:r>
            <a:r>
              <a:rPr lang="fr-FR" sz="1600" dirty="0">
                <a:latin typeface="Times New Roman" pitchFamily="18" charset="0"/>
                <a:cs typeface="Times New Roman" pitchFamily="18" charset="0"/>
              </a:rPr>
              <a:t> </a:t>
            </a:r>
            <a:r>
              <a:rPr lang="fr-FR" sz="1600" dirty="0" err="1">
                <a:latin typeface="Times New Roman" pitchFamily="18" charset="0"/>
                <a:cs typeface="Times New Roman" pitchFamily="18" charset="0"/>
              </a:rPr>
              <a:t>roratus</a:t>
            </a:r>
            <a:r>
              <a:rPr lang="fr-FR" sz="1600" dirty="0">
                <a:latin typeface="Times New Roman" pitchFamily="18" charset="0"/>
                <a:cs typeface="Times New Roman" pitchFamily="18" charset="0"/>
              </a:rPr>
              <a:t>), tache de Wright-</a:t>
            </a:r>
            <a:r>
              <a:rPr lang="fr-FR" sz="1600" dirty="0" err="1">
                <a:latin typeface="Times New Roman" pitchFamily="18" charset="0"/>
                <a:cs typeface="Times New Roman" pitchFamily="18" charset="0"/>
              </a:rPr>
              <a:t>Giemsa</a:t>
            </a:r>
            <a:r>
              <a:rPr lang="fr-FR" sz="1600" dirty="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fr-FR" sz="1600" dirty="0">
                <a:latin typeface="Times New Roman" pitchFamily="18" charset="0"/>
                <a:cs typeface="Times New Roman" pitchFamily="18" charset="0"/>
              </a:rPr>
              <a:t> </a:t>
            </a:r>
            <a:r>
              <a:rPr lang="en-US" sz="1600" dirty="0"/>
              <a:t/>
            </a:r>
            <a:br>
              <a:rPr lang="en-US" sz="1600" dirty="0"/>
            </a:br>
            <a:endParaRPr lang="ar-DZ" sz="1600" dirty="0"/>
          </a:p>
        </p:txBody>
      </p:sp>
      <p:pic>
        <p:nvPicPr>
          <p:cNvPr id="4" name="Espace réservé du contenu 3"/>
          <p:cNvPicPr>
            <a:picLocks noGrp="1"/>
          </p:cNvPicPr>
          <p:nvPr>
            <p:ph idx="1"/>
          </p:nvPr>
        </p:nvPicPr>
        <p:blipFill>
          <a:blip r:embed="rId2"/>
          <a:srcRect/>
          <a:stretch>
            <a:fillRect/>
          </a:stretch>
        </p:blipFill>
        <p:spPr bwMode="auto">
          <a:xfrm>
            <a:off x="2929712" y="1600200"/>
            <a:ext cx="3284576"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8229600" cy="582594"/>
          </a:xfrm>
        </p:spPr>
        <p:txBody>
          <a:bodyPr>
            <a:normAutofit/>
          </a:bodyPr>
          <a:lstStyle/>
          <a:p>
            <a:r>
              <a:rPr lang="fr-FR" sz="2800" dirty="0" smtClean="0">
                <a:solidFill>
                  <a:srgbClr val="FF0000"/>
                </a:solidFill>
                <a:latin typeface="Times New Roman" pitchFamily="18" charset="0"/>
                <a:cs typeface="Times New Roman" pitchFamily="18" charset="0"/>
              </a:rPr>
              <a:t>Érythrocytes des reptiles</a:t>
            </a:r>
            <a:endParaRPr lang="ar-DZ" sz="28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85720" y="857232"/>
            <a:ext cx="8643998" cy="5715040"/>
          </a:xfrm>
        </p:spPr>
        <p:txBody>
          <a:bodyPr>
            <a:normAutofit/>
          </a:bodyPr>
          <a:lstStyle/>
          <a:p>
            <a:pPr algn="l">
              <a:buNone/>
            </a:pPr>
            <a:r>
              <a:rPr lang="fr-FR" sz="1800" b="1" dirty="0" smtClean="0">
                <a:latin typeface="Times New Roman" pitchFamily="18" charset="0"/>
                <a:cs typeface="Times New Roman" pitchFamily="18" charset="0"/>
              </a:rPr>
              <a:t>Les </a:t>
            </a:r>
            <a:r>
              <a:rPr lang="fr-FR" sz="1800" b="1" dirty="0">
                <a:latin typeface="Times New Roman" pitchFamily="18" charset="0"/>
                <a:cs typeface="Times New Roman" pitchFamily="18" charset="0"/>
              </a:rPr>
              <a:t>érythrocytes adultes des reptiles sont généralement plus grands que les érythrocytes des oiseaux, des poissons osseux et des mammifères, mais ils sont plus petits que les érythrocytes de la plupart des amphibiens</a:t>
            </a:r>
            <a:r>
              <a:rPr lang="fr-FR" sz="1800" b="1" dirty="0" smtClean="0">
                <a:latin typeface="Times New Roman" pitchFamily="18" charset="0"/>
                <a:cs typeface="Times New Roman" pitchFamily="18" charset="0"/>
              </a:rPr>
              <a:t>.</a:t>
            </a:r>
          </a:p>
          <a:p>
            <a:pPr algn="l">
              <a:buNone/>
            </a:pPr>
            <a:r>
              <a:rPr lang="fr-FR" sz="1800" dirty="0" smtClean="0">
                <a:latin typeface="Times New Roman" pitchFamily="18" charset="0"/>
                <a:cs typeface="Times New Roman" pitchFamily="18" charset="0"/>
              </a:rPr>
              <a:t>Les </a:t>
            </a:r>
            <a:r>
              <a:rPr lang="fr-FR" sz="1800" dirty="0">
                <a:latin typeface="Times New Roman" pitchFamily="18" charset="0"/>
                <a:cs typeface="Times New Roman" pitchFamily="18" charset="0"/>
              </a:rPr>
              <a:t>érythrocytes des reptiles sont des cellules </a:t>
            </a:r>
            <a:r>
              <a:rPr lang="fr-FR" sz="1800" b="1" dirty="0">
                <a:latin typeface="Times New Roman" pitchFamily="18" charset="0"/>
                <a:cs typeface="Times New Roman" pitchFamily="18" charset="0"/>
              </a:rPr>
              <a:t>ellipsoïdales</a:t>
            </a:r>
            <a:r>
              <a:rPr lang="fr-FR" sz="1800" dirty="0">
                <a:latin typeface="Times New Roman" pitchFamily="18" charset="0"/>
                <a:cs typeface="Times New Roman" pitchFamily="18" charset="0"/>
              </a:rPr>
              <a:t> à extrémités franches avec des </a:t>
            </a:r>
            <a:r>
              <a:rPr lang="fr-FR" sz="1800" b="1" dirty="0">
                <a:latin typeface="Times New Roman" pitchFamily="18" charset="0"/>
                <a:cs typeface="Times New Roman" pitchFamily="18" charset="0"/>
              </a:rPr>
              <a:t>noyaux permanents</a:t>
            </a:r>
            <a:r>
              <a:rPr lang="fr-FR" sz="1800" dirty="0">
                <a:latin typeface="Times New Roman" pitchFamily="18" charset="0"/>
                <a:cs typeface="Times New Roman" pitchFamily="18" charset="0"/>
              </a:rPr>
              <a:t>, </a:t>
            </a:r>
            <a:r>
              <a:rPr lang="fr-FR" sz="1800" b="1" dirty="0">
                <a:latin typeface="Times New Roman" pitchFamily="18" charset="0"/>
                <a:cs typeface="Times New Roman" pitchFamily="18" charset="0"/>
              </a:rPr>
              <a:t>centralisés</a:t>
            </a:r>
            <a:r>
              <a:rPr lang="fr-FR" sz="1800" dirty="0">
                <a:latin typeface="Times New Roman" pitchFamily="18" charset="0"/>
                <a:cs typeface="Times New Roman" pitchFamily="18" charset="0"/>
              </a:rPr>
              <a:t>, </a:t>
            </a:r>
            <a:r>
              <a:rPr lang="fr-FR" sz="1800" b="1" dirty="0">
                <a:latin typeface="Times New Roman" pitchFamily="18" charset="0"/>
                <a:cs typeface="Times New Roman" pitchFamily="18" charset="0"/>
              </a:rPr>
              <a:t>ovales à ronds</a:t>
            </a:r>
            <a:r>
              <a:rPr lang="fr-FR" sz="1800" dirty="0">
                <a:latin typeface="Times New Roman" pitchFamily="18" charset="0"/>
                <a:cs typeface="Times New Roman" pitchFamily="18" charset="0"/>
              </a:rPr>
              <a:t>, contenant une </a:t>
            </a:r>
            <a:r>
              <a:rPr lang="fr-FR" sz="1800" b="1" dirty="0">
                <a:latin typeface="Times New Roman" pitchFamily="18" charset="0"/>
                <a:cs typeface="Times New Roman" pitchFamily="18" charset="0"/>
              </a:rPr>
              <a:t>chromatine pourpre dense</a:t>
            </a:r>
            <a:r>
              <a:rPr lang="fr-FR" sz="1800" dirty="0">
                <a:latin typeface="Times New Roman" pitchFamily="18" charset="0"/>
                <a:cs typeface="Times New Roman" pitchFamily="18" charset="0"/>
              </a:rPr>
              <a:t>. Contrairement aux marges nucléaires lisses des érythrocytes aviaires, celles des reptiles ont tendance à être irrégulières. </a:t>
            </a:r>
            <a:endParaRPr lang="fr-FR" sz="1800" dirty="0" smtClean="0">
              <a:latin typeface="Times New Roman" pitchFamily="18" charset="0"/>
              <a:cs typeface="Times New Roman" pitchFamily="18" charset="0"/>
            </a:endParaRPr>
          </a:p>
          <a:p>
            <a:pPr algn="l">
              <a:buNone/>
            </a:pPr>
            <a:r>
              <a:rPr lang="fr-FR" sz="1800" dirty="0" smtClean="0">
                <a:latin typeface="Times New Roman" pitchFamily="18" charset="0"/>
                <a:cs typeface="Times New Roman" pitchFamily="18" charset="0"/>
              </a:rPr>
              <a:t>Les </a:t>
            </a:r>
            <a:r>
              <a:rPr lang="fr-FR" sz="1800" dirty="0">
                <a:latin typeface="Times New Roman" pitchFamily="18" charset="0"/>
                <a:cs typeface="Times New Roman" pitchFamily="18" charset="0"/>
              </a:rPr>
              <a:t>taches de </a:t>
            </a:r>
            <a:r>
              <a:rPr lang="fr-FR" sz="1800" b="1" dirty="0">
                <a:latin typeface="Times New Roman" pitchFamily="18" charset="0"/>
                <a:cs typeface="Times New Roman" pitchFamily="18" charset="0"/>
              </a:rPr>
              <a:t>cytoplasme</a:t>
            </a:r>
            <a:r>
              <a:rPr lang="fr-FR" sz="1800" dirty="0">
                <a:latin typeface="Times New Roman" pitchFamily="18" charset="0"/>
                <a:cs typeface="Times New Roman" pitchFamily="18" charset="0"/>
              </a:rPr>
              <a:t> uniformément </a:t>
            </a:r>
            <a:r>
              <a:rPr lang="fr-FR" sz="1800" b="1" dirty="0">
                <a:latin typeface="Times New Roman" pitchFamily="18" charset="0"/>
                <a:cs typeface="Times New Roman" pitchFamily="18" charset="0"/>
              </a:rPr>
              <a:t>orange-rose</a:t>
            </a:r>
            <a:r>
              <a:rPr lang="fr-FR" sz="1800" dirty="0">
                <a:latin typeface="Times New Roman" pitchFamily="18" charset="0"/>
                <a:cs typeface="Times New Roman" pitchFamily="18" charset="0"/>
              </a:rPr>
              <a:t> avec des taches </a:t>
            </a:r>
            <a:r>
              <a:rPr lang="fr-FR" sz="1800" dirty="0" err="1">
                <a:latin typeface="Times New Roman" pitchFamily="18" charset="0"/>
                <a:cs typeface="Times New Roman" pitchFamily="18" charset="0"/>
              </a:rPr>
              <a:t>Romanowsky</a:t>
            </a:r>
            <a:r>
              <a:rPr lang="fr-FR" sz="1800" dirty="0">
                <a:latin typeface="Times New Roman" pitchFamily="18" charset="0"/>
                <a:cs typeface="Times New Roman" pitchFamily="18" charset="0"/>
              </a:rPr>
              <a:t> comme la tache de Wright. Les </a:t>
            </a:r>
            <a:r>
              <a:rPr lang="fr-FR" sz="1800" b="1" dirty="0">
                <a:latin typeface="Times New Roman" pitchFamily="18" charset="0"/>
                <a:cs typeface="Times New Roman" pitchFamily="18" charset="0"/>
              </a:rPr>
              <a:t>érythrocytes poly </a:t>
            </a:r>
            <a:r>
              <a:rPr lang="fr-FR" sz="1800" b="1" dirty="0" err="1">
                <a:latin typeface="Times New Roman" pitchFamily="18" charset="0"/>
                <a:cs typeface="Times New Roman" pitchFamily="18" charset="0"/>
              </a:rPr>
              <a:t>chromatophiles</a:t>
            </a:r>
            <a:r>
              <a:rPr lang="fr-FR" sz="1800" dirty="0">
                <a:latin typeface="Times New Roman" pitchFamily="18" charset="0"/>
                <a:cs typeface="Times New Roman" pitchFamily="18" charset="0"/>
              </a:rPr>
              <a:t> ont une chromatine nucléaire </a:t>
            </a:r>
            <a:r>
              <a:rPr lang="fr-FR" sz="1800" b="1" dirty="0">
                <a:latin typeface="Times New Roman" pitchFamily="18" charset="0"/>
                <a:cs typeface="Times New Roman" pitchFamily="18" charset="0"/>
              </a:rPr>
              <a:t>moins dense</a:t>
            </a:r>
            <a:r>
              <a:rPr lang="fr-FR" sz="1800" dirty="0">
                <a:latin typeface="Times New Roman" pitchFamily="18" charset="0"/>
                <a:cs typeface="Times New Roman" pitchFamily="18" charset="0"/>
              </a:rPr>
              <a:t> et un cytoplasme </a:t>
            </a:r>
            <a:r>
              <a:rPr lang="fr-FR" sz="1800" b="1" dirty="0">
                <a:latin typeface="Times New Roman" pitchFamily="18" charset="0"/>
                <a:cs typeface="Times New Roman" pitchFamily="18" charset="0"/>
              </a:rPr>
              <a:t>plus basophile</a:t>
            </a:r>
            <a:r>
              <a:rPr lang="fr-FR" sz="1800" dirty="0">
                <a:latin typeface="Times New Roman" pitchFamily="18" charset="0"/>
                <a:cs typeface="Times New Roman" pitchFamily="18" charset="0"/>
              </a:rPr>
              <a:t> que les érythrocytes matures. Des érythrocytes immatures sont parfois observés dans le sang périphérique des reptiles, en particulier des animaux très jeunes ou ceux qui subissent une </a:t>
            </a:r>
            <a:r>
              <a:rPr lang="fr-FR" sz="1800" dirty="0" err="1">
                <a:latin typeface="Times New Roman" pitchFamily="18" charset="0"/>
                <a:cs typeface="Times New Roman" pitchFamily="18" charset="0"/>
              </a:rPr>
              <a:t>ecdysie</a:t>
            </a:r>
            <a:r>
              <a:rPr lang="fr-FR" sz="1800" dirty="0" smtClean="0">
                <a:latin typeface="Times New Roman" pitchFamily="18" charset="0"/>
                <a:cs typeface="Times New Roman" pitchFamily="18" charset="0"/>
              </a:rPr>
              <a:t>.</a:t>
            </a:r>
          </a:p>
          <a:p>
            <a:pPr algn="l">
              <a:buNone/>
            </a:pPr>
            <a:r>
              <a:rPr lang="fr-FR" sz="1800" dirty="0" smtClean="0">
                <a:latin typeface="Times New Roman" pitchFamily="18" charset="0"/>
                <a:cs typeface="Times New Roman" pitchFamily="18" charset="0"/>
              </a:rPr>
              <a:t>Les </a:t>
            </a:r>
            <a:r>
              <a:rPr lang="fr-FR" sz="1800" dirty="0">
                <a:latin typeface="Times New Roman" pitchFamily="18" charset="0"/>
                <a:cs typeface="Times New Roman" pitchFamily="18" charset="0"/>
              </a:rPr>
              <a:t>érythrocytes immatures sont des cellules rondes à légèrement irrégulières avec de gros noyaux ronds et un cytoplasme basophile</a:t>
            </a:r>
            <a:r>
              <a:rPr lang="fr-FR" sz="1800" dirty="0" smtClean="0">
                <a:latin typeface="Times New Roman" pitchFamily="18" charset="0"/>
                <a:cs typeface="Times New Roman" pitchFamily="18" charset="0"/>
              </a:rPr>
              <a:t>.</a:t>
            </a:r>
          </a:p>
          <a:p>
            <a:pPr algn="l">
              <a:buNone/>
            </a:pPr>
            <a:r>
              <a:rPr lang="fr-FR" sz="1800" dirty="0" smtClean="0">
                <a:latin typeface="Times New Roman" pitchFamily="18" charset="0"/>
                <a:cs typeface="Times New Roman" pitchFamily="18" charset="0"/>
              </a:rPr>
              <a:t>Le </a:t>
            </a:r>
            <a:r>
              <a:rPr lang="fr-FR" sz="1800" dirty="0">
                <a:latin typeface="Times New Roman" pitchFamily="18" charset="0"/>
                <a:cs typeface="Times New Roman" pitchFamily="18" charset="0"/>
              </a:rPr>
              <a:t>noyau ne possède pas l'agglutination dense de la cellule mature. Les érythrocytes immatures apparaissent souvent plus petits que les érythrocytes matures, probablement parce qu'ils sont de forme sphérique et n'ont pas encore été </a:t>
            </a:r>
            <a:r>
              <a:rPr lang="fr-FR" sz="1800" dirty="0" smtClean="0">
                <a:latin typeface="Times New Roman" pitchFamily="18" charset="0"/>
                <a:cs typeface="Times New Roman" pitchFamily="18" charset="0"/>
              </a:rPr>
              <a:t>aplaties Ellipsoïdes</a:t>
            </a:r>
            <a:r>
              <a:rPr lang="fr-FR" sz="1800" dirty="0">
                <a:latin typeface="Times New Roman" pitchFamily="18" charset="0"/>
                <a:cs typeface="Times New Roman" pitchFamily="18" charset="0"/>
              </a:rPr>
              <a:t>. L'activité mitotique associée aux érythrocytes est courante dans le sang périphérique des reptiles.</a:t>
            </a:r>
            <a:endParaRPr lang="ar-DZ"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a:latin typeface="Times New Roman" pitchFamily="18" charset="0"/>
                <a:cs typeface="Times New Roman" pitchFamily="18" charset="0"/>
              </a:rPr>
              <a:t>Figure :</a:t>
            </a:r>
            <a:r>
              <a:rPr lang="fr-FR" sz="1800" dirty="0">
                <a:latin typeface="Times New Roman" pitchFamily="18" charset="0"/>
                <a:cs typeface="Times New Roman" pitchFamily="18" charset="0"/>
              </a:rPr>
              <a:t> Érythrocytes normaux dans le film de sang d'un </a:t>
            </a:r>
            <a:r>
              <a:rPr lang="fr-FR" sz="1800" dirty="0" smtClean="0">
                <a:latin typeface="Times New Roman" pitchFamily="18" charset="0"/>
                <a:cs typeface="Times New Roman" pitchFamily="18" charset="0"/>
              </a:rPr>
              <a:t>lézard, </a:t>
            </a:r>
            <a:r>
              <a:rPr lang="fr-FR" sz="1800" dirty="0">
                <a:latin typeface="Times New Roman" pitchFamily="18" charset="0"/>
                <a:cs typeface="Times New Roman" pitchFamily="18" charset="0"/>
              </a:rPr>
              <a:t>tache de Wright-</a:t>
            </a:r>
            <a:r>
              <a:rPr lang="fr-FR" sz="1800" dirty="0" err="1">
                <a:latin typeface="Times New Roman" pitchFamily="18" charset="0"/>
                <a:cs typeface="Times New Roman" pitchFamily="18" charset="0"/>
              </a:rPr>
              <a:t>Giemsa</a:t>
            </a:r>
            <a:r>
              <a:rPr lang="fr-FR" sz="1800" dirty="0">
                <a:latin typeface="Times New Roman" pitchFamily="18" charset="0"/>
                <a:cs typeface="Times New Roman" pitchFamily="18" charset="0"/>
              </a:rPr>
              <a:t>;</a:t>
            </a:r>
            <a:endParaRPr lang="ar-DZ" sz="1800" dirty="0">
              <a:latin typeface="Times New Roman" pitchFamily="18" charset="0"/>
              <a:cs typeface="Times New Roman" pitchFamily="18" charset="0"/>
            </a:endParaRPr>
          </a:p>
        </p:txBody>
      </p:sp>
      <p:pic>
        <p:nvPicPr>
          <p:cNvPr id="4" name="Espace réservé du contenu 3"/>
          <p:cNvPicPr>
            <a:picLocks noGrp="1"/>
          </p:cNvPicPr>
          <p:nvPr>
            <p:ph idx="1"/>
          </p:nvPr>
        </p:nvPicPr>
        <p:blipFill>
          <a:blip r:embed="rId2"/>
          <a:srcRect/>
          <a:stretch>
            <a:fillRect/>
          </a:stretch>
        </p:blipFill>
        <p:spPr bwMode="auto">
          <a:xfrm>
            <a:off x="1952879" y="1600200"/>
            <a:ext cx="5238242"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a:latin typeface="Times New Roman" pitchFamily="18" charset="0"/>
                <a:cs typeface="Times New Roman" pitchFamily="18" charset="0"/>
              </a:rPr>
              <a:t>Figure :</a:t>
            </a:r>
            <a:r>
              <a:rPr lang="fr-FR" sz="1800" dirty="0">
                <a:latin typeface="Times New Roman" pitchFamily="18" charset="0"/>
                <a:cs typeface="Times New Roman" pitchFamily="18" charset="0"/>
              </a:rPr>
              <a:t> Erythrocytes normaux dans le film de sang d'une </a:t>
            </a:r>
            <a:r>
              <a:rPr lang="fr-FR" sz="1800" dirty="0" smtClean="0">
                <a:latin typeface="Times New Roman" pitchFamily="18" charset="0"/>
                <a:cs typeface="Times New Roman" pitchFamily="18" charset="0"/>
              </a:rPr>
              <a:t>tortue, </a:t>
            </a:r>
            <a:r>
              <a:rPr lang="fr-FR" sz="1800" dirty="0">
                <a:latin typeface="Times New Roman" pitchFamily="18" charset="0"/>
                <a:cs typeface="Times New Roman" pitchFamily="18" charset="0"/>
              </a:rPr>
              <a:t>Wright-</a:t>
            </a:r>
            <a:r>
              <a:rPr lang="fr-FR" sz="1800" dirty="0" err="1">
                <a:latin typeface="Times New Roman" pitchFamily="18" charset="0"/>
                <a:cs typeface="Times New Roman" pitchFamily="18" charset="0"/>
              </a:rPr>
              <a:t>Giemsa</a:t>
            </a:r>
            <a:r>
              <a:rPr lang="fr-FR" sz="1800" dirty="0">
                <a:latin typeface="Times New Roman" pitchFamily="18" charset="0"/>
                <a:cs typeface="Times New Roman" pitchFamily="18" charset="0"/>
              </a:rPr>
              <a:t>;</a:t>
            </a:r>
            <a:r>
              <a:rPr lang="en-US" sz="1800" dirty="0" smtClean="0">
                <a:latin typeface="Times New Roman" pitchFamily="18" charset="0"/>
                <a:cs typeface="Times New Roman" pitchFamily="18" charset="0"/>
              </a:rPr>
              <a:t> </a:t>
            </a:r>
            <a:r>
              <a:rPr lang="fr-FR" sz="1800" dirty="0">
                <a:latin typeface="Times New Roman" pitchFamily="18" charset="0"/>
                <a:cs typeface="Times New Roman" pitchFamily="18" charset="0"/>
              </a:rPr>
              <a:t> </a:t>
            </a: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endParaRPr lang="ar-DZ" sz="1800" dirty="0">
              <a:latin typeface="Times New Roman" pitchFamily="18" charset="0"/>
              <a:cs typeface="Times New Roman" pitchFamily="18" charset="0"/>
            </a:endParaRPr>
          </a:p>
        </p:txBody>
      </p:sp>
      <p:pic>
        <p:nvPicPr>
          <p:cNvPr id="4" name="Espace réservé du contenu 3"/>
          <p:cNvPicPr>
            <a:picLocks noGrp="1"/>
          </p:cNvPicPr>
          <p:nvPr>
            <p:ph idx="1"/>
          </p:nvPr>
        </p:nvPicPr>
        <p:blipFill>
          <a:blip r:embed="rId2"/>
          <a:srcRect/>
          <a:stretch>
            <a:fillRect/>
          </a:stretch>
        </p:blipFill>
        <p:spPr bwMode="auto">
          <a:xfrm>
            <a:off x="1886104" y="1600200"/>
            <a:ext cx="5371792"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a:latin typeface="Times New Roman" pitchFamily="18" charset="0"/>
                <a:cs typeface="Times New Roman" pitchFamily="18" charset="0"/>
              </a:rPr>
              <a:t>Figure :</a:t>
            </a:r>
            <a:r>
              <a:rPr lang="fr-FR" sz="1800" dirty="0">
                <a:latin typeface="Times New Roman" pitchFamily="18" charset="0"/>
                <a:cs typeface="Times New Roman" pitchFamily="18" charset="0"/>
              </a:rPr>
              <a:t> Érythrocytes normaux dans le film sanguin d'un </a:t>
            </a:r>
            <a:r>
              <a:rPr lang="fr-FR" sz="1800" dirty="0" smtClean="0">
                <a:latin typeface="Times New Roman" pitchFamily="18" charset="0"/>
                <a:cs typeface="Times New Roman" pitchFamily="18" charset="0"/>
              </a:rPr>
              <a:t>serpent, </a:t>
            </a:r>
            <a:r>
              <a:rPr lang="fr-FR" sz="1800" dirty="0">
                <a:latin typeface="Times New Roman" pitchFamily="18" charset="0"/>
                <a:cs typeface="Times New Roman" pitchFamily="18" charset="0"/>
              </a:rPr>
              <a:t>tache de Wright-</a:t>
            </a:r>
            <a:r>
              <a:rPr lang="fr-FR" sz="1800" dirty="0" err="1">
                <a:latin typeface="Times New Roman" pitchFamily="18" charset="0"/>
                <a:cs typeface="Times New Roman" pitchFamily="18" charset="0"/>
              </a:rPr>
              <a:t>Giemsa</a:t>
            </a:r>
            <a:r>
              <a:rPr lang="fr-FR" sz="1800" dirty="0">
                <a:latin typeface="Times New Roman" pitchFamily="18" charset="0"/>
                <a:cs typeface="Times New Roman" pitchFamily="18" charset="0"/>
              </a:rPr>
              <a:t>.</a:t>
            </a:r>
            <a:r>
              <a:rPr lang="en-US" sz="1800" dirty="0" smtClean="0">
                <a:latin typeface="Times New Roman" pitchFamily="18" charset="0"/>
                <a:cs typeface="Times New Roman" pitchFamily="18" charset="0"/>
              </a:rPr>
              <a:t> </a:t>
            </a:r>
            <a:r>
              <a:rPr lang="fr-FR" sz="1800" dirty="0">
                <a:latin typeface="Times New Roman" pitchFamily="18" charset="0"/>
                <a:cs typeface="Times New Roman" pitchFamily="18" charset="0"/>
              </a:rPr>
              <a:t> </a:t>
            </a: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endParaRPr lang="ar-DZ" sz="1800" dirty="0">
              <a:latin typeface="Times New Roman" pitchFamily="18" charset="0"/>
              <a:cs typeface="Times New Roman" pitchFamily="18" charset="0"/>
            </a:endParaRPr>
          </a:p>
        </p:txBody>
      </p:sp>
      <p:pic>
        <p:nvPicPr>
          <p:cNvPr id="4" name="Espace réservé du contenu 3"/>
          <p:cNvPicPr>
            <a:picLocks noGrp="1"/>
          </p:cNvPicPr>
          <p:nvPr>
            <p:ph idx="1"/>
          </p:nvPr>
        </p:nvPicPr>
        <p:blipFill>
          <a:blip r:embed="rId2"/>
          <a:srcRect/>
          <a:stretch>
            <a:fillRect/>
          </a:stretch>
        </p:blipFill>
        <p:spPr bwMode="auto">
          <a:xfrm>
            <a:off x="1815253" y="1600200"/>
            <a:ext cx="5513494"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rmAutofit fontScale="90000"/>
          </a:bodyPr>
          <a:lstStyle/>
          <a:p>
            <a:r>
              <a:rPr lang="fr-FR" sz="2800" dirty="0" smtClean="0">
                <a:solidFill>
                  <a:srgbClr val="FF0000"/>
                </a:solidFill>
              </a:rPr>
              <a:t/>
            </a:r>
            <a:br>
              <a:rPr lang="fr-FR" sz="2800" dirty="0" smtClean="0">
                <a:solidFill>
                  <a:srgbClr val="FF0000"/>
                </a:solidFill>
              </a:rPr>
            </a:br>
            <a:r>
              <a:rPr lang="fr-FR" sz="2800" dirty="0" smtClean="0">
                <a:solidFill>
                  <a:srgbClr val="FF0000"/>
                </a:solidFill>
                <a:latin typeface="Times New Roman" pitchFamily="18" charset="0"/>
                <a:cs typeface="Times New Roman" pitchFamily="18" charset="0"/>
              </a:rPr>
              <a:t>Les </a:t>
            </a:r>
            <a:r>
              <a:rPr lang="fr-FR" sz="2800" dirty="0" smtClean="0">
                <a:solidFill>
                  <a:srgbClr val="FF0000"/>
                </a:solidFill>
                <a:latin typeface="Times New Roman" pitchFamily="18" charset="0"/>
                <a:cs typeface="Times New Roman" pitchFamily="18" charset="0"/>
              </a:rPr>
              <a:t>érythrocytes des amphibiens</a:t>
            </a:r>
            <a:r>
              <a:rPr lang="en-US" sz="2800" dirty="0" smtClean="0"/>
              <a:t/>
            </a:r>
            <a:br>
              <a:rPr lang="en-US" sz="2800" dirty="0" smtClean="0"/>
            </a:br>
            <a:endParaRPr lang="ar-DZ" sz="2800" dirty="0"/>
          </a:p>
        </p:txBody>
      </p:sp>
      <p:sp>
        <p:nvSpPr>
          <p:cNvPr id="3" name="Espace réservé du contenu 2"/>
          <p:cNvSpPr>
            <a:spLocks noGrp="1"/>
          </p:cNvSpPr>
          <p:nvPr>
            <p:ph idx="1"/>
          </p:nvPr>
        </p:nvSpPr>
        <p:spPr>
          <a:xfrm>
            <a:off x="285720" y="928670"/>
            <a:ext cx="8501122" cy="5572164"/>
          </a:xfrm>
        </p:spPr>
        <p:txBody>
          <a:bodyPr>
            <a:normAutofit/>
          </a:bodyPr>
          <a:lstStyle/>
          <a:p>
            <a:pPr algn="l">
              <a:buNone/>
            </a:pPr>
            <a:r>
              <a:rPr lang="fr-FR" sz="1800" dirty="0" smtClean="0">
                <a:latin typeface="Times New Roman" pitchFamily="18" charset="0"/>
                <a:cs typeface="Times New Roman" pitchFamily="18" charset="0"/>
              </a:rPr>
              <a:t>Les </a:t>
            </a:r>
            <a:r>
              <a:rPr lang="fr-FR" sz="1800" dirty="0">
                <a:latin typeface="Times New Roman" pitchFamily="18" charset="0"/>
                <a:cs typeface="Times New Roman" pitchFamily="18" charset="0"/>
              </a:rPr>
              <a:t>érythrocytes des amphibiens sont grands comparés à ceux d'autres vertébrés dont les tailles varient de 10 à 70 </a:t>
            </a:r>
            <a:r>
              <a:rPr lang="fr-FR" sz="1800" dirty="0" err="1">
                <a:latin typeface="Times New Roman" pitchFamily="18" charset="0"/>
                <a:cs typeface="Times New Roman" pitchFamily="18" charset="0"/>
              </a:rPr>
              <a:t>μm</a:t>
            </a:r>
            <a:r>
              <a:rPr lang="fr-FR" sz="1800" dirty="0">
                <a:latin typeface="Times New Roman" pitchFamily="18" charset="0"/>
                <a:cs typeface="Times New Roman" pitchFamily="18" charset="0"/>
              </a:rPr>
              <a:t> de diamètre. La plupart des érythrocytes amphibiens sont </a:t>
            </a:r>
            <a:r>
              <a:rPr lang="fr-FR" sz="1800" b="1" dirty="0">
                <a:latin typeface="Times New Roman" pitchFamily="18" charset="0"/>
                <a:cs typeface="Times New Roman" pitchFamily="18" charset="0"/>
              </a:rPr>
              <a:t>nucléés</a:t>
            </a:r>
            <a:r>
              <a:rPr lang="fr-FR" sz="1800" dirty="0">
                <a:latin typeface="Times New Roman" pitchFamily="18" charset="0"/>
                <a:cs typeface="Times New Roman" pitchFamily="18" charset="0"/>
              </a:rPr>
              <a:t> et de </a:t>
            </a:r>
            <a:r>
              <a:rPr lang="fr-FR" sz="1800" b="1" dirty="0">
                <a:latin typeface="Times New Roman" pitchFamily="18" charset="0"/>
                <a:cs typeface="Times New Roman" pitchFamily="18" charset="0"/>
              </a:rPr>
              <a:t>forme elliptique</a:t>
            </a:r>
            <a:r>
              <a:rPr lang="fr-FR" sz="1800" dirty="0">
                <a:latin typeface="Times New Roman" pitchFamily="18" charset="0"/>
                <a:cs typeface="Times New Roman" pitchFamily="18" charset="0"/>
              </a:rPr>
              <a:t>, ont un </a:t>
            </a:r>
            <a:r>
              <a:rPr lang="fr-FR" sz="1800" b="1" dirty="0">
                <a:latin typeface="Times New Roman" pitchFamily="18" charset="0"/>
                <a:cs typeface="Times New Roman" pitchFamily="18" charset="0"/>
              </a:rPr>
              <a:t>renflement nucléaire distinct</a:t>
            </a:r>
            <a:r>
              <a:rPr lang="fr-FR" sz="1800" dirty="0">
                <a:latin typeface="Times New Roman" pitchFamily="18" charset="0"/>
                <a:cs typeface="Times New Roman" pitchFamily="18" charset="0"/>
              </a:rPr>
              <a:t>, et ont souvent des </a:t>
            </a:r>
            <a:r>
              <a:rPr lang="fr-FR" sz="1800" b="1" dirty="0">
                <a:latin typeface="Times New Roman" pitchFamily="18" charset="0"/>
                <a:cs typeface="Times New Roman" pitchFamily="18" charset="0"/>
              </a:rPr>
              <a:t>marges nucléaires irrégulières</a:t>
            </a:r>
            <a:r>
              <a:rPr lang="fr-FR" sz="1800" dirty="0">
                <a:latin typeface="Times New Roman" pitchFamily="18" charset="0"/>
                <a:cs typeface="Times New Roman" pitchFamily="18" charset="0"/>
              </a:rPr>
              <a:t>.   </a:t>
            </a:r>
            <a:endParaRPr lang="fr-FR" sz="1800" dirty="0" smtClean="0">
              <a:latin typeface="Times New Roman" pitchFamily="18" charset="0"/>
              <a:cs typeface="Times New Roman" pitchFamily="18" charset="0"/>
            </a:endParaRPr>
          </a:p>
          <a:p>
            <a:pPr algn="l">
              <a:buNone/>
            </a:pPr>
            <a:r>
              <a:rPr lang="fr-FR" sz="1800" dirty="0" smtClean="0">
                <a:latin typeface="Times New Roman" pitchFamily="18" charset="0"/>
                <a:cs typeface="Times New Roman" pitchFamily="18" charset="0"/>
              </a:rPr>
              <a:t>Certains </a:t>
            </a:r>
            <a:r>
              <a:rPr lang="fr-FR" sz="1800" dirty="0">
                <a:latin typeface="Times New Roman" pitchFamily="18" charset="0"/>
                <a:cs typeface="Times New Roman" pitchFamily="18" charset="0"/>
              </a:rPr>
              <a:t>amphibiens, tels que la </a:t>
            </a:r>
            <a:r>
              <a:rPr lang="fr-FR" sz="1800" b="1" dirty="0">
                <a:latin typeface="Times New Roman" pitchFamily="18" charset="0"/>
                <a:cs typeface="Times New Roman" pitchFamily="18" charset="0"/>
              </a:rPr>
              <a:t>salamandre </a:t>
            </a:r>
            <a:r>
              <a:rPr lang="fr-FR" sz="1800" b="1" dirty="0" smtClean="0">
                <a:latin typeface="Times New Roman" pitchFamily="18" charset="0"/>
                <a:cs typeface="Times New Roman" pitchFamily="18" charset="0"/>
              </a:rPr>
              <a:t>mince</a:t>
            </a:r>
            <a:r>
              <a:rPr lang="fr-FR" sz="1800" dirty="0" smtClean="0">
                <a:latin typeface="Times New Roman" pitchFamily="18" charset="0"/>
                <a:cs typeface="Times New Roman" pitchFamily="18" charset="0"/>
              </a:rPr>
              <a:t>, </a:t>
            </a:r>
            <a:r>
              <a:rPr lang="fr-FR" sz="1800" dirty="0">
                <a:latin typeface="Times New Roman" pitchFamily="18" charset="0"/>
                <a:cs typeface="Times New Roman" pitchFamily="18" charset="0"/>
              </a:rPr>
              <a:t>n'ont pas de </a:t>
            </a:r>
            <a:r>
              <a:rPr lang="fr-FR" sz="1800" b="1" dirty="0">
                <a:latin typeface="Times New Roman" pitchFamily="18" charset="0"/>
                <a:cs typeface="Times New Roman" pitchFamily="18" charset="0"/>
              </a:rPr>
              <a:t>globules rouges nucléés</a:t>
            </a:r>
            <a:r>
              <a:rPr lang="fr-FR" sz="1800" dirty="0">
                <a:latin typeface="Times New Roman" pitchFamily="18" charset="0"/>
                <a:cs typeface="Times New Roman" pitchFamily="18" charset="0"/>
              </a:rPr>
              <a:t>. Le </a:t>
            </a:r>
            <a:r>
              <a:rPr lang="fr-FR" sz="1800" b="1" dirty="0">
                <a:latin typeface="Times New Roman" pitchFamily="18" charset="0"/>
                <a:cs typeface="Times New Roman" pitchFamily="18" charset="0"/>
              </a:rPr>
              <a:t>cytoplasme</a:t>
            </a:r>
            <a:r>
              <a:rPr lang="fr-FR" sz="1800" dirty="0">
                <a:latin typeface="Times New Roman" pitchFamily="18" charset="0"/>
                <a:cs typeface="Times New Roman" pitchFamily="18" charset="0"/>
              </a:rPr>
              <a:t> des érythrocytes de grenouille et de crapaud est </a:t>
            </a:r>
            <a:r>
              <a:rPr lang="fr-FR" sz="1800" b="1" dirty="0">
                <a:latin typeface="Times New Roman" pitchFamily="18" charset="0"/>
                <a:cs typeface="Times New Roman" pitchFamily="18" charset="0"/>
              </a:rPr>
              <a:t>homogène</a:t>
            </a:r>
            <a:r>
              <a:rPr lang="fr-FR" sz="1800" dirty="0">
                <a:latin typeface="Times New Roman" pitchFamily="18" charset="0"/>
                <a:cs typeface="Times New Roman" pitchFamily="18" charset="0"/>
              </a:rPr>
              <a:t> et est rempli d</a:t>
            </a:r>
            <a:r>
              <a:rPr lang="fr-FR" sz="1800" b="1" dirty="0">
                <a:latin typeface="Times New Roman" pitchFamily="18" charset="0"/>
                <a:cs typeface="Times New Roman" pitchFamily="18" charset="0"/>
              </a:rPr>
              <a:t>'hémoglobine</a:t>
            </a:r>
            <a:r>
              <a:rPr lang="fr-FR" sz="1800" dirty="0">
                <a:latin typeface="Times New Roman" pitchFamily="18" charset="0"/>
                <a:cs typeface="Times New Roman" pitchFamily="18" charset="0"/>
              </a:rPr>
              <a:t>. Les érythrocytes des salamandres et des tritons complètent leur maturation dans la circulation périphérique; Par conséquent, le </a:t>
            </a:r>
            <a:r>
              <a:rPr lang="fr-FR" sz="1800" b="1" dirty="0">
                <a:latin typeface="Times New Roman" pitchFamily="18" charset="0"/>
                <a:cs typeface="Times New Roman" pitchFamily="18" charset="0"/>
              </a:rPr>
              <a:t>cytoplasme des érythrocytes immatures</a:t>
            </a:r>
            <a:r>
              <a:rPr lang="fr-FR" sz="1800" dirty="0">
                <a:latin typeface="Times New Roman" pitchFamily="18" charset="0"/>
                <a:cs typeface="Times New Roman" pitchFamily="18" charset="0"/>
              </a:rPr>
              <a:t> n'est pas homogène et l'examen ultra structural démontre des </a:t>
            </a:r>
            <a:r>
              <a:rPr lang="fr-FR" sz="1800" b="1" dirty="0">
                <a:latin typeface="Times New Roman" pitchFamily="18" charset="0"/>
                <a:cs typeface="Times New Roman" pitchFamily="18" charset="0"/>
              </a:rPr>
              <a:t>grappes de corps granulaires</a:t>
            </a:r>
            <a:r>
              <a:rPr lang="fr-FR" sz="1800" dirty="0">
                <a:latin typeface="Times New Roman" pitchFamily="18" charset="0"/>
                <a:cs typeface="Times New Roman" pitchFamily="18" charset="0"/>
              </a:rPr>
              <a:t> et </a:t>
            </a:r>
            <a:r>
              <a:rPr lang="fr-FR" sz="1800" b="1" dirty="0">
                <a:latin typeface="Times New Roman" pitchFamily="18" charset="0"/>
                <a:cs typeface="Times New Roman" pitchFamily="18" charset="0"/>
              </a:rPr>
              <a:t>vacuolaires</a:t>
            </a:r>
            <a:r>
              <a:rPr lang="fr-FR" sz="1800" dirty="0">
                <a:latin typeface="Times New Roman" pitchFamily="18" charset="0"/>
                <a:cs typeface="Times New Roman" pitchFamily="18" charset="0"/>
              </a:rPr>
              <a:t>. </a:t>
            </a:r>
            <a:endParaRPr lang="fr-FR" sz="1800" dirty="0" smtClean="0">
              <a:latin typeface="Times New Roman" pitchFamily="18" charset="0"/>
              <a:cs typeface="Times New Roman" pitchFamily="18" charset="0"/>
            </a:endParaRPr>
          </a:p>
          <a:p>
            <a:pPr algn="l">
              <a:buNone/>
            </a:pPr>
            <a:r>
              <a:rPr lang="fr-FR" sz="1800" dirty="0" smtClean="0">
                <a:latin typeface="Times New Roman" pitchFamily="18" charset="0"/>
                <a:cs typeface="Times New Roman" pitchFamily="18" charset="0"/>
              </a:rPr>
              <a:t>Le </a:t>
            </a:r>
            <a:r>
              <a:rPr lang="fr-FR" sz="1800" dirty="0">
                <a:latin typeface="Times New Roman" pitchFamily="18" charset="0"/>
                <a:cs typeface="Times New Roman" pitchFamily="18" charset="0"/>
              </a:rPr>
              <a:t>cytoplasme des cellules immatures également </a:t>
            </a:r>
            <a:r>
              <a:rPr lang="fr-FR" sz="1800" b="1" dirty="0">
                <a:latin typeface="Times New Roman" pitchFamily="18" charset="0"/>
                <a:cs typeface="Times New Roman" pitchFamily="18" charset="0"/>
              </a:rPr>
              <a:t>taches plus basophiles</a:t>
            </a:r>
            <a:r>
              <a:rPr lang="fr-FR" sz="1800" dirty="0">
                <a:latin typeface="Times New Roman" pitchFamily="18" charset="0"/>
                <a:cs typeface="Times New Roman" pitchFamily="18" charset="0"/>
              </a:rPr>
              <a:t> comparé aux cellules matures avec la tache de Wright. </a:t>
            </a:r>
            <a:endParaRPr lang="fr-FR" sz="1800" dirty="0" smtClean="0">
              <a:latin typeface="Times New Roman" pitchFamily="18" charset="0"/>
              <a:cs typeface="Times New Roman" pitchFamily="18" charset="0"/>
            </a:endParaRPr>
          </a:p>
          <a:p>
            <a:pPr algn="l">
              <a:buNone/>
            </a:pPr>
            <a:r>
              <a:rPr lang="fr-FR" sz="1800" dirty="0" smtClean="0">
                <a:latin typeface="Times New Roman" pitchFamily="18" charset="0"/>
                <a:cs typeface="Times New Roman" pitchFamily="18" charset="0"/>
              </a:rPr>
              <a:t>La </a:t>
            </a:r>
            <a:r>
              <a:rPr lang="fr-FR" sz="1800" dirty="0">
                <a:latin typeface="Times New Roman" pitchFamily="18" charset="0"/>
                <a:cs typeface="Times New Roman" pitchFamily="18" charset="0"/>
              </a:rPr>
              <a:t>coloration </a:t>
            </a:r>
            <a:r>
              <a:rPr lang="fr-FR" sz="1800" b="1" dirty="0">
                <a:latin typeface="Times New Roman" pitchFamily="18" charset="0"/>
                <a:cs typeface="Times New Roman" pitchFamily="18" charset="0"/>
              </a:rPr>
              <a:t>bleue du cytoplasme érythrocytaire amphibien</a:t>
            </a:r>
            <a:r>
              <a:rPr lang="fr-FR" sz="1800" dirty="0">
                <a:latin typeface="Times New Roman" pitchFamily="18" charset="0"/>
                <a:cs typeface="Times New Roman" pitchFamily="18" charset="0"/>
              </a:rPr>
              <a:t> peut également être associée, en partie, aux effets de l'</a:t>
            </a:r>
            <a:r>
              <a:rPr lang="fr-FR" sz="1800" b="1" dirty="0">
                <a:latin typeface="Times New Roman" pitchFamily="18" charset="0"/>
                <a:cs typeface="Times New Roman" pitchFamily="18" charset="0"/>
              </a:rPr>
              <a:t>héparine</a:t>
            </a:r>
            <a:r>
              <a:rPr lang="fr-FR" sz="1800" dirty="0">
                <a:latin typeface="Times New Roman" pitchFamily="18" charset="0"/>
                <a:cs typeface="Times New Roman" pitchFamily="18" charset="0"/>
              </a:rPr>
              <a:t> sur les films de sang colorés par Wright car l'héparine est un anticoagulant couramment utilisé lors de la collecte du sang chez les amphibiens.</a:t>
            </a:r>
            <a:endParaRPr lang="ar-DZ"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a:latin typeface="Times New Roman" pitchFamily="18" charset="0"/>
                <a:cs typeface="Times New Roman" pitchFamily="18" charset="0"/>
              </a:rPr>
              <a:t>Figure </a:t>
            </a:r>
            <a:r>
              <a:rPr lang="fr-FR" sz="18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Érythrocytes </a:t>
            </a:r>
            <a:r>
              <a:rPr lang="fr-FR" sz="2000" dirty="0">
                <a:latin typeface="Times New Roman" pitchFamily="18" charset="0"/>
                <a:cs typeface="Times New Roman" pitchFamily="18" charset="0"/>
              </a:rPr>
              <a:t>normaux dans le film sanguin d'une </a:t>
            </a:r>
            <a:r>
              <a:rPr lang="fr-FR" sz="2000" dirty="0" smtClean="0">
                <a:latin typeface="Times New Roman" pitchFamily="18" charset="0"/>
                <a:cs typeface="Times New Roman" pitchFamily="18" charset="0"/>
              </a:rPr>
              <a:t>salamandre</a:t>
            </a:r>
            <a:r>
              <a:rPr lang="fr-FR" sz="1800" dirty="0" smtClean="0">
                <a:latin typeface="Times New Roman" pitchFamily="18" charset="0"/>
                <a:cs typeface="Times New Roman" pitchFamily="18" charset="0"/>
              </a:rPr>
              <a:t>, </a:t>
            </a:r>
            <a:r>
              <a:rPr lang="fr-FR" sz="1800" dirty="0">
                <a:latin typeface="Times New Roman" pitchFamily="18" charset="0"/>
                <a:cs typeface="Times New Roman" pitchFamily="18" charset="0"/>
              </a:rPr>
              <a:t>tache de Wright-</a:t>
            </a:r>
            <a:r>
              <a:rPr lang="fr-FR" sz="1800" dirty="0" err="1">
                <a:latin typeface="Times New Roman" pitchFamily="18" charset="0"/>
                <a:cs typeface="Times New Roman" pitchFamily="18" charset="0"/>
              </a:rPr>
              <a:t>Giemsa</a:t>
            </a:r>
            <a:endParaRPr lang="ar-DZ" sz="1800" dirty="0">
              <a:latin typeface="Times New Roman" pitchFamily="18" charset="0"/>
              <a:cs typeface="Times New Roman" pitchFamily="18" charset="0"/>
            </a:endParaRPr>
          </a:p>
        </p:txBody>
      </p:sp>
      <p:pic>
        <p:nvPicPr>
          <p:cNvPr id="4" name="Espace réservé du contenu 3"/>
          <p:cNvPicPr>
            <a:picLocks noGrp="1"/>
          </p:cNvPicPr>
          <p:nvPr>
            <p:ph idx="1"/>
          </p:nvPr>
        </p:nvPicPr>
        <p:blipFill>
          <a:blip r:embed="rId2"/>
          <a:srcRect/>
          <a:stretch>
            <a:fillRect/>
          </a:stretch>
        </p:blipFill>
        <p:spPr bwMode="auto">
          <a:xfrm>
            <a:off x="1546956" y="1600200"/>
            <a:ext cx="605008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725470"/>
          </a:xfrm>
        </p:spPr>
        <p:txBody>
          <a:bodyPr>
            <a:normAutofit/>
          </a:bodyPr>
          <a:lstStyle/>
          <a:p>
            <a:r>
              <a:rPr lang="fr-FR" sz="2800" b="1" dirty="0" smtClean="0">
                <a:solidFill>
                  <a:srgbClr val="FF0000"/>
                </a:solidFill>
                <a:latin typeface="Times New Roman" pitchFamily="18" charset="0"/>
                <a:cs typeface="Times New Roman" pitchFamily="18" charset="0"/>
              </a:rPr>
              <a:t>Les hématies</a:t>
            </a:r>
            <a:endParaRPr lang="ar-DZ" sz="28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14282" y="928670"/>
            <a:ext cx="8715436" cy="5572164"/>
          </a:xfrm>
        </p:spPr>
        <p:txBody>
          <a:bodyPr>
            <a:normAutofit fontScale="62500" lnSpcReduction="20000"/>
          </a:bodyPr>
          <a:lstStyle/>
          <a:p>
            <a:pPr algn="l">
              <a:lnSpc>
                <a:spcPct val="170000"/>
              </a:lnSpc>
              <a:buNone/>
            </a:pPr>
            <a:r>
              <a:rPr lang="fr-FR" dirty="0"/>
              <a:t> </a:t>
            </a:r>
            <a:r>
              <a:rPr lang="fr-FR" sz="3100" b="1" dirty="0">
                <a:latin typeface="Times New Roman" pitchFamily="18" charset="0"/>
                <a:cs typeface="Times New Roman" pitchFamily="18" charset="0"/>
              </a:rPr>
              <a:t>L'hématie, cellule anucléée</a:t>
            </a:r>
            <a:r>
              <a:rPr lang="fr-FR" sz="3100" dirty="0">
                <a:latin typeface="Times New Roman" pitchFamily="18" charset="0"/>
                <a:cs typeface="Times New Roman" pitchFamily="18" charset="0"/>
              </a:rPr>
              <a:t>, a pour fonction première de transporter l’oxygène dans l’organisme. Sa  production est finement régulée par la production d’une hormone, l’érythropoïétine (EPO), par les cellules du  rein selon la concentration  d’oxygène disponible dans ce tissu. </a:t>
            </a:r>
            <a:r>
              <a:rPr lang="fr-FR" sz="3100" dirty="0" smtClean="0">
                <a:latin typeface="Times New Roman" pitchFamily="18" charset="0"/>
                <a:cs typeface="Times New Roman" pitchFamily="18" charset="0"/>
              </a:rPr>
              <a:t>Elle </a:t>
            </a:r>
            <a:r>
              <a:rPr lang="fr-FR" sz="3100" dirty="0">
                <a:latin typeface="Times New Roman" pitchFamily="18" charset="0"/>
                <a:cs typeface="Times New Roman" pitchFamily="18" charset="0"/>
              </a:rPr>
              <a:t>se compose d’une </a:t>
            </a:r>
            <a:r>
              <a:rPr lang="fr-FR" sz="3100" b="1" dirty="0">
                <a:latin typeface="Times New Roman" pitchFamily="18" charset="0"/>
                <a:cs typeface="Times New Roman" pitchFamily="18" charset="0"/>
              </a:rPr>
              <a:t>membrane</a:t>
            </a:r>
            <a:r>
              <a:rPr lang="fr-FR" sz="3100" dirty="0">
                <a:latin typeface="Times New Roman" pitchFamily="18" charset="0"/>
                <a:cs typeface="Times New Roman" pitchFamily="18" charset="0"/>
              </a:rPr>
              <a:t> et d’un </a:t>
            </a:r>
            <a:r>
              <a:rPr lang="fr-FR" sz="3100" b="1" dirty="0">
                <a:latin typeface="Times New Roman" pitchFamily="18" charset="0"/>
                <a:cs typeface="Times New Roman" pitchFamily="18" charset="0"/>
              </a:rPr>
              <a:t>cytoplasme</a:t>
            </a:r>
            <a:r>
              <a:rPr lang="fr-FR" sz="3100" dirty="0">
                <a:latin typeface="Times New Roman" pitchFamily="18" charset="0"/>
                <a:cs typeface="Times New Roman" pitchFamily="18" charset="0"/>
              </a:rPr>
              <a:t>.</a:t>
            </a:r>
            <a:endParaRPr lang="en-US" sz="3100" dirty="0">
              <a:latin typeface="Times New Roman" pitchFamily="18" charset="0"/>
              <a:cs typeface="Times New Roman" pitchFamily="18" charset="0"/>
            </a:endParaRPr>
          </a:p>
          <a:p>
            <a:pPr algn="l">
              <a:lnSpc>
                <a:spcPct val="170000"/>
              </a:lnSpc>
              <a:buNone/>
            </a:pPr>
            <a:r>
              <a:rPr lang="fr-FR" sz="3100" dirty="0">
                <a:latin typeface="Times New Roman" pitchFamily="18" charset="0"/>
                <a:cs typeface="Times New Roman" pitchFamily="18" charset="0"/>
              </a:rPr>
              <a:t>La </a:t>
            </a:r>
            <a:r>
              <a:rPr lang="fr-FR" sz="3100" b="1" dirty="0">
                <a:latin typeface="Times New Roman" pitchFamily="18" charset="0"/>
                <a:cs typeface="Times New Roman" pitchFamily="18" charset="0"/>
              </a:rPr>
              <a:t>membrane</a:t>
            </a:r>
            <a:r>
              <a:rPr lang="fr-FR" sz="3100" dirty="0">
                <a:latin typeface="Times New Roman" pitchFamily="18" charset="0"/>
                <a:cs typeface="Times New Roman" pitchFamily="18" charset="0"/>
              </a:rPr>
              <a:t> de l’hématie est très complexe composée d’une bicouche lipidique, de glycoprotéines  membranaires dont certaines supportent les </a:t>
            </a:r>
            <a:r>
              <a:rPr lang="fr-FR" sz="3100" b="1" dirty="0">
                <a:latin typeface="Times New Roman" pitchFamily="18" charset="0"/>
                <a:cs typeface="Times New Roman" pitchFamily="18" charset="0"/>
              </a:rPr>
              <a:t>antigènes de groupes sanguins et de protéines de soutien dont   la </a:t>
            </a:r>
            <a:r>
              <a:rPr lang="fr-FR" sz="3100" b="1" dirty="0" err="1">
                <a:latin typeface="Times New Roman" pitchFamily="18" charset="0"/>
                <a:cs typeface="Times New Roman" pitchFamily="18" charset="0"/>
              </a:rPr>
              <a:t>spectrine</a:t>
            </a:r>
            <a:r>
              <a:rPr lang="fr-FR" sz="3100" dirty="0">
                <a:latin typeface="Times New Roman" pitchFamily="18" charset="0"/>
                <a:cs typeface="Times New Roman" pitchFamily="18" charset="0"/>
              </a:rPr>
              <a:t>, véritable cytosquelette au rôle prépondérant dans le maintien de la forme en </a:t>
            </a:r>
            <a:r>
              <a:rPr lang="fr-FR" sz="3100" b="1" dirty="0">
                <a:latin typeface="Times New Roman" pitchFamily="18" charset="0"/>
                <a:cs typeface="Times New Roman" pitchFamily="18" charset="0"/>
              </a:rPr>
              <a:t>disque biconcave</a:t>
            </a:r>
            <a:r>
              <a:rPr lang="fr-FR" sz="3100" dirty="0">
                <a:latin typeface="Times New Roman" pitchFamily="18" charset="0"/>
                <a:cs typeface="Times New Roman" pitchFamily="18" charset="0"/>
              </a:rPr>
              <a:t>,  indispensable à la survie de la cellule. </a:t>
            </a:r>
            <a:r>
              <a:rPr lang="fr-FR" sz="3100" dirty="0" smtClean="0">
                <a:latin typeface="Times New Roman" pitchFamily="18" charset="0"/>
                <a:cs typeface="Times New Roman" pitchFamily="18" charset="0"/>
              </a:rPr>
              <a:t> </a:t>
            </a:r>
            <a:r>
              <a:rPr lang="fr-FR" sz="3100" dirty="0" smtClean="0">
                <a:latin typeface="Times New Roman" pitchFamily="18" charset="0"/>
                <a:cs typeface="Times New Roman" pitchFamily="18" charset="0"/>
              </a:rPr>
              <a:t>Cette </a:t>
            </a:r>
            <a:r>
              <a:rPr lang="fr-FR" sz="3100" dirty="0">
                <a:latin typeface="Times New Roman" pitchFamily="18" charset="0"/>
                <a:cs typeface="Times New Roman" pitchFamily="18" charset="0"/>
              </a:rPr>
              <a:t>membrane permet les échanges entre plasma et cytoplasme. </a:t>
            </a:r>
            <a:endParaRPr lang="fr-FR" sz="3100" dirty="0" smtClean="0">
              <a:latin typeface="Times New Roman" pitchFamily="18" charset="0"/>
              <a:cs typeface="Times New Roman" pitchFamily="18" charset="0"/>
            </a:endParaRPr>
          </a:p>
          <a:p>
            <a:pPr algn="l">
              <a:lnSpc>
                <a:spcPct val="170000"/>
              </a:lnSpc>
              <a:buNone/>
            </a:pPr>
            <a:r>
              <a:rPr lang="fr-FR" sz="3100" dirty="0" smtClean="0">
                <a:latin typeface="Times New Roman" pitchFamily="18" charset="0"/>
                <a:cs typeface="Times New Roman" pitchFamily="18" charset="0"/>
              </a:rPr>
              <a:t>À  </a:t>
            </a:r>
            <a:r>
              <a:rPr lang="fr-FR" sz="3100" dirty="0">
                <a:latin typeface="Times New Roman" pitchFamily="18" charset="0"/>
                <a:cs typeface="Times New Roman" pitchFamily="18" charset="0"/>
              </a:rPr>
              <a:t>sa surface, les </a:t>
            </a:r>
            <a:r>
              <a:rPr lang="fr-FR" sz="3100" b="1" dirty="0">
                <a:latin typeface="Times New Roman" pitchFamily="18" charset="0"/>
                <a:cs typeface="Times New Roman" pitchFamily="18" charset="0"/>
              </a:rPr>
              <a:t>charges électronégatives </a:t>
            </a:r>
            <a:r>
              <a:rPr lang="fr-FR" sz="3100" dirty="0">
                <a:latin typeface="Times New Roman" pitchFamily="18" charset="0"/>
                <a:cs typeface="Times New Roman" pitchFamily="18" charset="0"/>
              </a:rPr>
              <a:t>assurent une certaine force répulsive (empêchant les hématies de  s'agglomérer (</a:t>
            </a:r>
            <a:r>
              <a:rPr lang="fr-FR" sz="3100" b="1" dirty="0">
                <a:latin typeface="Times New Roman" pitchFamily="18" charset="0"/>
                <a:cs typeface="Times New Roman" pitchFamily="18" charset="0"/>
              </a:rPr>
              <a:t>potentiel Zêta</a:t>
            </a:r>
            <a:r>
              <a:rPr lang="fr-FR" sz="3100" dirty="0">
                <a:latin typeface="Times New Roman" pitchFamily="18" charset="0"/>
                <a:cs typeface="Times New Roman" pitchFamily="18" charset="0"/>
              </a:rPr>
              <a:t>)</a:t>
            </a:r>
            <a:endParaRPr lang="ar-DZ" sz="3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a:bodyPr>
          <a:lstStyle/>
          <a:p>
            <a:r>
              <a:rPr lang="fr-FR" sz="2800" dirty="0" smtClean="0">
                <a:solidFill>
                  <a:srgbClr val="FF0000"/>
                </a:solidFill>
                <a:latin typeface="Times New Roman" pitchFamily="18" charset="0"/>
                <a:cs typeface="Times New Roman" pitchFamily="18" charset="0"/>
              </a:rPr>
              <a:t>Les érythrocytes des poissons</a:t>
            </a:r>
            <a:endParaRPr lang="ar-DZ" sz="28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142984"/>
            <a:ext cx="8715436" cy="5429288"/>
          </a:xfrm>
        </p:spPr>
        <p:txBody>
          <a:bodyPr>
            <a:noAutofit/>
          </a:bodyPr>
          <a:lstStyle/>
          <a:p>
            <a:pPr algn="l">
              <a:lnSpc>
                <a:spcPct val="150000"/>
              </a:lnSpc>
              <a:buNone/>
            </a:pPr>
            <a:r>
              <a:rPr lang="fr-FR" sz="2000" dirty="0">
                <a:latin typeface="Times New Roman" pitchFamily="18" charset="0"/>
                <a:cs typeface="Times New Roman" pitchFamily="18" charset="0"/>
              </a:rPr>
              <a:t>Les érythrocytes des poissons téléostéens sont semblables en apparence et ultra structure à ceux des oiseaux et des reptiles. </a:t>
            </a:r>
            <a:r>
              <a:rPr lang="fr-FR" sz="2000" dirty="0" smtClean="0">
                <a:latin typeface="Times New Roman" pitchFamily="18" charset="0"/>
                <a:cs typeface="Times New Roman" pitchFamily="18" charset="0"/>
              </a:rPr>
              <a:t>  </a:t>
            </a:r>
          </a:p>
          <a:p>
            <a:pPr algn="l">
              <a:lnSpc>
                <a:spcPct val="150000"/>
              </a:lnSpc>
              <a:buNone/>
            </a:pPr>
            <a:r>
              <a:rPr lang="fr-FR" sz="2000" dirty="0" smtClean="0">
                <a:latin typeface="Times New Roman" pitchFamily="18" charset="0"/>
                <a:cs typeface="Times New Roman" pitchFamily="18" charset="0"/>
              </a:rPr>
              <a:t>Les </a:t>
            </a:r>
            <a:r>
              <a:rPr lang="fr-FR" sz="2000" dirty="0">
                <a:latin typeface="Times New Roman" pitchFamily="18" charset="0"/>
                <a:cs typeface="Times New Roman" pitchFamily="18" charset="0"/>
              </a:rPr>
              <a:t>érythrocytes matures des poissons élasmobranches sont également semblables en apparence aux érythrocytes aviaires et reptiliens, mais sont beaucoup plus grands.      </a:t>
            </a:r>
            <a:endParaRPr lang="fr-FR" sz="2000" dirty="0" smtClean="0">
              <a:latin typeface="Times New Roman" pitchFamily="18" charset="0"/>
              <a:cs typeface="Times New Roman" pitchFamily="18" charset="0"/>
            </a:endParaRPr>
          </a:p>
          <a:p>
            <a:pPr algn="l">
              <a:lnSpc>
                <a:spcPct val="150000"/>
              </a:lnSpc>
              <a:buNone/>
            </a:pPr>
            <a:r>
              <a:rPr lang="fr-FR" sz="2000" dirty="0" smtClean="0">
                <a:latin typeface="Times New Roman" pitchFamily="18" charset="0"/>
                <a:cs typeface="Times New Roman" pitchFamily="18" charset="0"/>
              </a:rPr>
              <a:t>Les </a:t>
            </a:r>
            <a:r>
              <a:rPr lang="fr-FR" sz="2000" b="1" dirty="0">
                <a:latin typeface="Times New Roman" pitchFamily="18" charset="0"/>
                <a:cs typeface="Times New Roman" pitchFamily="18" charset="0"/>
              </a:rPr>
              <a:t>érythrocytes mûrs</a:t>
            </a:r>
            <a:r>
              <a:rPr lang="fr-FR" sz="2000" dirty="0">
                <a:latin typeface="Times New Roman" pitchFamily="18" charset="0"/>
                <a:cs typeface="Times New Roman" pitchFamily="18" charset="0"/>
              </a:rPr>
              <a:t> normaux du poisson sont </a:t>
            </a:r>
            <a:r>
              <a:rPr lang="fr-FR" sz="2000" b="1" dirty="0">
                <a:latin typeface="Times New Roman" pitchFamily="18" charset="0"/>
                <a:cs typeface="Times New Roman" pitchFamily="18" charset="0"/>
              </a:rPr>
              <a:t>ovales</a:t>
            </a:r>
            <a:r>
              <a:rPr lang="fr-FR" sz="2000" dirty="0">
                <a:latin typeface="Times New Roman" pitchFamily="18" charset="0"/>
                <a:cs typeface="Times New Roman" pitchFamily="18" charset="0"/>
              </a:rPr>
              <a:t> à </a:t>
            </a:r>
            <a:r>
              <a:rPr lang="fr-FR" sz="2000" b="1" dirty="0">
                <a:latin typeface="Times New Roman" pitchFamily="18" charset="0"/>
                <a:cs typeface="Times New Roman" pitchFamily="18" charset="0"/>
              </a:rPr>
              <a:t>ellipsoïdales</a:t>
            </a:r>
            <a:r>
              <a:rPr lang="fr-FR" sz="2000" dirty="0">
                <a:latin typeface="Times New Roman" pitchFamily="18" charset="0"/>
                <a:cs typeface="Times New Roman" pitchFamily="18" charset="0"/>
              </a:rPr>
              <a:t> avec un </a:t>
            </a:r>
            <a:r>
              <a:rPr lang="fr-FR" sz="2000" b="1" dirty="0">
                <a:latin typeface="Times New Roman" pitchFamily="18" charset="0"/>
                <a:cs typeface="Times New Roman" pitchFamily="18" charset="0"/>
              </a:rPr>
              <a:t>cytoplasme éosinophile pâle abondant</a:t>
            </a:r>
            <a:r>
              <a:rPr lang="fr-FR" sz="2000" dirty="0">
                <a:latin typeface="Times New Roman" pitchFamily="18" charset="0"/>
                <a:cs typeface="Times New Roman" pitchFamily="18" charset="0"/>
              </a:rPr>
              <a:t> et des </a:t>
            </a:r>
            <a:r>
              <a:rPr lang="fr-FR" sz="2000" b="1" dirty="0">
                <a:latin typeface="Times New Roman" pitchFamily="18" charset="0"/>
                <a:cs typeface="Times New Roman" pitchFamily="18" charset="0"/>
              </a:rPr>
              <a:t>noyaux ovales à ellipsoïdes</a:t>
            </a:r>
            <a:r>
              <a:rPr lang="fr-FR" sz="2000" dirty="0">
                <a:latin typeface="Times New Roman" pitchFamily="18" charset="0"/>
                <a:cs typeface="Times New Roman" pitchFamily="18" charset="0"/>
              </a:rPr>
              <a:t> positionnés </a:t>
            </a:r>
            <a:r>
              <a:rPr lang="fr-FR" sz="2000" b="1" dirty="0">
                <a:latin typeface="Times New Roman" pitchFamily="18" charset="0"/>
                <a:cs typeface="Times New Roman" pitchFamily="18" charset="0"/>
              </a:rPr>
              <a:t>centralement </a:t>
            </a:r>
            <a:r>
              <a:rPr lang="fr-FR" sz="2000" dirty="0">
                <a:latin typeface="Times New Roman" pitchFamily="18" charset="0"/>
                <a:cs typeface="Times New Roman" pitchFamily="18" charset="0"/>
              </a:rPr>
              <a:t>dans des films de sang colorés par </a:t>
            </a:r>
            <a:r>
              <a:rPr lang="fr-FR" sz="2000" dirty="0" err="1">
                <a:latin typeface="Times New Roman" pitchFamily="18" charset="0"/>
                <a:cs typeface="Times New Roman" pitchFamily="18" charset="0"/>
              </a:rPr>
              <a:t>Romanowsky</a:t>
            </a:r>
            <a:r>
              <a:rPr lang="fr-FR" sz="2000" dirty="0">
                <a:latin typeface="Times New Roman" pitchFamily="18" charset="0"/>
                <a:cs typeface="Times New Roman" pitchFamily="18" charset="0"/>
              </a:rPr>
              <a:t>      </a:t>
            </a:r>
            <a:endParaRPr lang="fr-FR" sz="2000" dirty="0" smtClean="0">
              <a:latin typeface="Times New Roman" pitchFamily="18" charset="0"/>
              <a:cs typeface="Times New Roman" pitchFamily="18" charset="0"/>
            </a:endParaRPr>
          </a:p>
          <a:p>
            <a:pPr algn="l">
              <a:lnSpc>
                <a:spcPct val="150000"/>
              </a:lnSpc>
              <a:buNone/>
            </a:pPr>
            <a:r>
              <a:rPr lang="fr-FR" sz="2000" dirty="0" smtClean="0">
                <a:latin typeface="Times New Roman" pitchFamily="18" charset="0"/>
                <a:cs typeface="Times New Roman" pitchFamily="18" charset="0"/>
              </a:rPr>
              <a:t>Les </a:t>
            </a:r>
            <a:r>
              <a:rPr lang="fr-FR" sz="2000" dirty="0">
                <a:latin typeface="Times New Roman" pitchFamily="18" charset="0"/>
                <a:cs typeface="Times New Roman" pitchFamily="18" charset="0"/>
              </a:rPr>
              <a:t>érythrocytes adultes de certains poissons sont </a:t>
            </a:r>
            <a:r>
              <a:rPr lang="fr-FR" sz="2000" b="1" dirty="0">
                <a:latin typeface="Times New Roman" pitchFamily="18" charset="0"/>
                <a:cs typeface="Times New Roman" pitchFamily="18" charset="0"/>
              </a:rPr>
              <a:t>biconvexes</a:t>
            </a:r>
            <a:r>
              <a:rPr lang="fr-FR" sz="2000" dirty="0">
                <a:latin typeface="Times New Roman" pitchFamily="18" charset="0"/>
                <a:cs typeface="Times New Roman" pitchFamily="18" charset="0"/>
              </a:rPr>
              <a:t> avec un gonflement </a:t>
            </a:r>
            <a:r>
              <a:rPr lang="fr-FR" sz="2000" b="1" dirty="0">
                <a:latin typeface="Times New Roman" pitchFamily="18" charset="0"/>
                <a:cs typeface="Times New Roman" pitchFamily="18" charset="0"/>
              </a:rPr>
              <a:t>central</a:t>
            </a:r>
            <a:r>
              <a:rPr lang="fr-FR" sz="2000" dirty="0">
                <a:latin typeface="Times New Roman" pitchFamily="18" charset="0"/>
                <a:cs typeface="Times New Roman" pitchFamily="18" charset="0"/>
              </a:rPr>
              <a:t> qui correspond à la </a:t>
            </a:r>
            <a:r>
              <a:rPr lang="fr-FR" sz="2000" b="1" dirty="0">
                <a:latin typeface="Times New Roman" pitchFamily="18" charset="0"/>
                <a:cs typeface="Times New Roman" pitchFamily="18" charset="0"/>
              </a:rPr>
              <a:t>position du noyau</a:t>
            </a:r>
            <a:r>
              <a:rPr lang="fr-FR" sz="2000" dirty="0">
                <a:latin typeface="Times New Roman" pitchFamily="18" charset="0"/>
                <a:cs typeface="Times New Roman" pitchFamily="18" charset="0"/>
              </a:rPr>
              <a:t>, alors que d'autres espèces ont des érythrocytes </a:t>
            </a:r>
            <a:r>
              <a:rPr lang="fr-FR" sz="2000" b="1" dirty="0">
                <a:latin typeface="Times New Roman" pitchFamily="18" charset="0"/>
                <a:cs typeface="Times New Roman" pitchFamily="18" charset="0"/>
              </a:rPr>
              <a:t>biconcaves aplaties</a:t>
            </a:r>
            <a:r>
              <a:rPr lang="fr-FR" sz="2000" dirty="0">
                <a:latin typeface="Times New Roman" pitchFamily="18" charset="0"/>
                <a:cs typeface="Times New Roman" pitchFamily="18" charset="0"/>
              </a:rPr>
              <a:t>.</a:t>
            </a:r>
            <a:endParaRPr lang="ar-DZ"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428604"/>
            <a:ext cx="8715436" cy="6000792"/>
          </a:xfrm>
        </p:spPr>
        <p:txBody>
          <a:bodyPr>
            <a:normAutofit/>
          </a:bodyPr>
          <a:lstStyle/>
          <a:p>
            <a:pPr algn="l">
              <a:lnSpc>
                <a:spcPct val="150000"/>
              </a:lnSpc>
              <a:buNone/>
            </a:pPr>
            <a:r>
              <a:rPr lang="fr-FR" sz="2000" dirty="0">
                <a:latin typeface="Times New Roman" pitchFamily="18" charset="0"/>
                <a:cs typeface="Times New Roman" pitchFamily="18" charset="0"/>
              </a:rPr>
              <a:t>Le </a:t>
            </a:r>
            <a:r>
              <a:rPr lang="fr-FR" sz="2000" b="1" dirty="0">
                <a:latin typeface="Times New Roman" pitchFamily="18" charset="0"/>
                <a:cs typeface="Times New Roman" pitchFamily="18" charset="0"/>
              </a:rPr>
              <a:t>cytoplasme</a:t>
            </a:r>
            <a:r>
              <a:rPr lang="fr-FR" sz="2000" dirty="0">
                <a:latin typeface="Times New Roman" pitchFamily="18" charset="0"/>
                <a:cs typeface="Times New Roman" pitchFamily="18" charset="0"/>
              </a:rPr>
              <a:t> est typiquement </a:t>
            </a:r>
            <a:r>
              <a:rPr lang="fr-FR" sz="2000" b="1" dirty="0">
                <a:latin typeface="Times New Roman" pitchFamily="18" charset="0"/>
                <a:cs typeface="Times New Roman" pitchFamily="18" charset="0"/>
              </a:rPr>
              <a:t>homogène</a:t>
            </a:r>
            <a:r>
              <a:rPr lang="fr-FR" sz="2000" dirty="0">
                <a:latin typeface="Times New Roman" pitchFamily="18" charset="0"/>
                <a:cs typeface="Times New Roman" pitchFamily="18" charset="0"/>
              </a:rPr>
              <a:t>, mais peut contenir des quantités variables de zones ou de </a:t>
            </a:r>
            <a:r>
              <a:rPr lang="fr-FR" sz="2000" b="1" dirty="0">
                <a:latin typeface="Times New Roman" pitchFamily="18" charset="0"/>
                <a:cs typeface="Times New Roman" pitchFamily="18" charset="0"/>
              </a:rPr>
              <a:t>vacuoles rares ou pâles</a:t>
            </a:r>
            <a:r>
              <a:rPr lang="fr-FR" sz="2000" dirty="0">
                <a:latin typeface="Times New Roman" pitchFamily="18" charset="0"/>
                <a:cs typeface="Times New Roman" pitchFamily="18" charset="0"/>
              </a:rPr>
              <a:t> qui sont associées à une dégénérescence des organites, comme les mitochondries     Les noyaux d'érythrocytes de poisson peuvent être </a:t>
            </a:r>
            <a:r>
              <a:rPr lang="fr-FR" sz="2000" b="1" dirty="0">
                <a:latin typeface="Times New Roman" pitchFamily="18" charset="0"/>
                <a:cs typeface="Times New Roman" pitchFamily="18" charset="0"/>
              </a:rPr>
              <a:t>grands</a:t>
            </a:r>
            <a:r>
              <a:rPr lang="fr-FR" sz="2000" dirty="0">
                <a:latin typeface="Times New Roman" pitchFamily="18" charset="0"/>
                <a:cs typeface="Times New Roman" pitchFamily="18" charset="0"/>
              </a:rPr>
              <a:t> et peuvent occuper jusqu'à </a:t>
            </a:r>
            <a:r>
              <a:rPr lang="fr-FR" sz="2000" b="1" dirty="0">
                <a:latin typeface="Times New Roman" pitchFamily="18" charset="0"/>
                <a:cs typeface="Times New Roman" pitchFamily="18" charset="0"/>
              </a:rPr>
              <a:t>un quart du volume cellulaire ou plus</a:t>
            </a:r>
            <a:r>
              <a:rPr lang="fr-FR" sz="2000" dirty="0">
                <a:latin typeface="Times New Roman" pitchFamily="18" charset="0"/>
                <a:cs typeface="Times New Roman" pitchFamily="18" charset="0"/>
              </a:rPr>
              <a:t>. Le long axe du noyau est parallèle à l'axe long de la cellule, sauf dans quelques espèces de poissons qui ont des </a:t>
            </a:r>
            <a:r>
              <a:rPr lang="fr-FR" sz="2000" b="1" dirty="0">
                <a:latin typeface="Times New Roman" pitchFamily="18" charset="0"/>
                <a:cs typeface="Times New Roman" pitchFamily="18" charset="0"/>
              </a:rPr>
              <a:t>noyaux d'érythrocytes ronds.</a:t>
            </a: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La </a:t>
            </a:r>
            <a:r>
              <a:rPr lang="fr-FR" sz="2000" b="1" dirty="0">
                <a:latin typeface="Times New Roman" pitchFamily="18" charset="0"/>
                <a:cs typeface="Times New Roman" pitchFamily="18" charset="0"/>
              </a:rPr>
              <a:t>chromatine</a:t>
            </a:r>
            <a:r>
              <a:rPr lang="fr-FR" sz="2000" dirty="0">
                <a:latin typeface="Times New Roman" pitchFamily="18" charset="0"/>
                <a:cs typeface="Times New Roman" pitchFamily="18" charset="0"/>
              </a:rPr>
              <a:t> nucléaire est densément agglutinée et taches </a:t>
            </a:r>
            <a:r>
              <a:rPr lang="fr-FR" sz="2000" b="1" dirty="0">
                <a:latin typeface="Times New Roman" pitchFamily="18" charset="0"/>
                <a:cs typeface="Times New Roman" pitchFamily="18" charset="0"/>
              </a:rPr>
              <a:t>violet foncé</a:t>
            </a:r>
            <a:r>
              <a:rPr lang="fr-FR" sz="2000" dirty="0">
                <a:latin typeface="Times New Roman" pitchFamily="18" charset="0"/>
                <a:cs typeface="Times New Roman" pitchFamily="18" charset="0"/>
              </a:rPr>
              <a:t>.     La taille et le nombre d'érythrocytes varient entre et à l'intérieur des espèces selon les conditions physiologiques présentes.  Par exemple, les érythrocytes de poissons appartenant à la classe </a:t>
            </a:r>
            <a:r>
              <a:rPr lang="fr-FR" sz="2000" b="1" dirty="0" err="1">
                <a:latin typeface="Times New Roman" pitchFamily="18" charset="0"/>
                <a:cs typeface="Times New Roman" pitchFamily="18" charset="0"/>
              </a:rPr>
              <a:t>Chondrichthyes</a:t>
            </a:r>
            <a:r>
              <a:rPr lang="fr-FR" sz="2000" dirty="0">
                <a:latin typeface="Times New Roman" pitchFamily="18" charset="0"/>
                <a:cs typeface="Times New Roman" pitchFamily="18" charset="0"/>
              </a:rPr>
              <a:t> (poissons élasmobranches ou cartilagineux), qui comprennent les </a:t>
            </a:r>
            <a:r>
              <a:rPr lang="fr-FR" sz="2000" b="1" dirty="0">
                <a:latin typeface="Times New Roman" pitchFamily="18" charset="0"/>
                <a:cs typeface="Times New Roman" pitchFamily="18" charset="0"/>
              </a:rPr>
              <a:t>requins</a:t>
            </a:r>
            <a:r>
              <a:rPr lang="fr-FR" sz="2000" dirty="0">
                <a:latin typeface="Times New Roman" pitchFamily="18" charset="0"/>
                <a:cs typeface="Times New Roman" pitchFamily="18" charset="0"/>
              </a:rPr>
              <a:t> et les </a:t>
            </a:r>
            <a:r>
              <a:rPr lang="fr-FR" sz="2000" b="1" dirty="0">
                <a:latin typeface="Times New Roman" pitchFamily="18" charset="0"/>
                <a:cs typeface="Times New Roman" pitchFamily="18" charset="0"/>
              </a:rPr>
              <a:t>raies</a:t>
            </a:r>
            <a:r>
              <a:rPr lang="fr-FR" sz="2000" dirty="0">
                <a:latin typeface="Times New Roman" pitchFamily="18" charset="0"/>
                <a:cs typeface="Times New Roman" pitchFamily="18" charset="0"/>
              </a:rPr>
              <a:t>, sont généralement </a:t>
            </a:r>
            <a:r>
              <a:rPr lang="fr-FR" sz="2000" b="1" dirty="0">
                <a:latin typeface="Times New Roman" pitchFamily="18" charset="0"/>
                <a:cs typeface="Times New Roman" pitchFamily="18" charset="0"/>
              </a:rPr>
              <a:t>plus grands que</a:t>
            </a:r>
            <a:r>
              <a:rPr lang="fr-FR" sz="2000" dirty="0">
                <a:latin typeface="Times New Roman" pitchFamily="18" charset="0"/>
                <a:cs typeface="Times New Roman" pitchFamily="18" charset="0"/>
              </a:rPr>
              <a:t> ceux de la classe </a:t>
            </a:r>
            <a:r>
              <a:rPr lang="fr-FR" sz="2000" b="1" dirty="0" err="1">
                <a:latin typeface="Times New Roman" pitchFamily="18" charset="0"/>
                <a:cs typeface="Times New Roman" pitchFamily="18" charset="0"/>
              </a:rPr>
              <a:t>Osteichthyes</a:t>
            </a:r>
            <a:r>
              <a:rPr lang="fr-FR" sz="2000" dirty="0">
                <a:latin typeface="Times New Roman" pitchFamily="18" charset="0"/>
                <a:cs typeface="Times New Roman" pitchFamily="18" charset="0"/>
              </a:rPr>
              <a:t> (poissons téléostéens ou osseux).</a:t>
            </a:r>
            <a:endParaRPr lang="ar-DZ"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a:latin typeface="Times New Roman" pitchFamily="18" charset="0"/>
                <a:cs typeface="Times New Roman" pitchFamily="18" charset="0"/>
              </a:rPr>
              <a:t>Figure: </a:t>
            </a:r>
            <a:r>
              <a:rPr lang="fr-FR" sz="1800" dirty="0">
                <a:latin typeface="Times New Roman" pitchFamily="18" charset="0"/>
                <a:cs typeface="Times New Roman" pitchFamily="18" charset="0"/>
              </a:rPr>
              <a:t>Érythrocytes normaux dans le film sanguin d'un poisson </a:t>
            </a:r>
            <a:r>
              <a:rPr lang="fr-FR" sz="1800" dirty="0" smtClean="0">
                <a:latin typeface="Times New Roman" pitchFamily="18" charset="0"/>
                <a:cs typeface="Times New Roman" pitchFamily="18" charset="0"/>
              </a:rPr>
              <a:t>téléostéen, </a:t>
            </a:r>
            <a:r>
              <a:rPr lang="fr-FR" sz="1800" dirty="0">
                <a:latin typeface="Times New Roman" pitchFamily="18" charset="0"/>
                <a:cs typeface="Times New Roman" pitchFamily="18" charset="0"/>
              </a:rPr>
              <a:t>tache Wright-</a:t>
            </a:r>
            <a:r>
              <a:rPr lang="fr-FR" sz="1800" dirty="0" err="1">
                <a:latin typeface="Times New Roman" pitchFamily="18" charset="0"/>
                <a:cs typeface="Times New Roman" pitchFamily="18" charset="0"/>
              </a:rPr>
              <a:t>Giemsa</a:t>
            </a:r>
            <a:r>
              <a:rPr lang="fr-FR" sz="1800" dirty="0">
                <a:latin typeface="Times New Roman" pitchFamily="18" charset="0"/>
                <a:cs typeface="Times New Roman" pitchFamily="18" charset="0"/>
              </a:rPr>
              <a:t>;</a:t>
            </a:r>
            <a:r>
              <a:rPr lang="en-US" sz="1800" dirty="0" smtClean="0">
                <a:latin typeface="Times New Roman" pitchFamily="18" charset="0"/>
                <a:cs typeface="Times New Roman" pitchFamily="18" charset="0"/>
              </a:rPr>
              <a:t> </a:t>
            </a:r>
            <a:r>
              <a:rPr lang="fr-FR" sz="1800" b="1" dirty="0"/>
              <a:t> </a:t>
            </a:r>
            <a:r>
              <a:rPr lang="en-US" sz="1800" dirty="0"/>
              <a:t/>
            </a:r>
            <a:br>
              <a:rPr lang="en-US" sz="1800" dirty="0"/>
            </a:br>
            <a:endParaRPr lang="ar-DZ" sz="1800" dirty="0"/>
          </a:p>
        </p:txBody>
      </p:sp>
      <p:pic>
        <p:nvPicPr>
          <p:cNvPr id="4" name="Espace réservé du contenu 3"/>
          <p:cNvPicPr>
            <a:picLocks noGrp="1"/>
          </p:cNvPicPr>
          <p:nvPr>
            <p:ph idx="1"/>
          </p:nvPr>
        </p:nvPicPr>
        <p:blipFill>
          <a:blip r:embed="rId2"/>
          <a:srcRect/>
          <a:stretch>
            <a:fillRect/>
          </a:stretch>
        </p:blipFill>
        <p:spPr bwMode="auto">
          <a:xfrm>
            <a:off x="1407591" y="1600200"/>
            <a:ext cx="632881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a:latin typeface="Times New Roman" pitchFamily="18" charset="0"/>
                <a:cs typeface="Times New Roman" pitchFamily="18" charset="0"/>
              </a:rPr>
              <a:t>Figure: </a:t>
            </a:r>
            <a:r>
              <a:rPr lang="fr-FR" sz="1800" dirty="0">
                <a:latin typeface="Times New Roman" pitchFamily="18" charset="0"/>
                <a:cs typeface="Times New Roman" pitchFamily="18" charset="0"/>
              </a:rPr>
              <a:t>Érythrocytes normaux dans le film sanguin d'un poisson </a:t>
            </a:r>
            <a:r>
              <a:rPr lang="fr-FR" sz="1800" dirty="0" smtClean="0">
                <a:latin typeface="Times New Roman" pitchFamily="18" charset="0"/>
                <a:cs typeface="Times New Roman" pitchFamily="18" charset="0"/>
              </a:rPr>
              <a:t>téléostéen, </a:t>
            </a:r>
            <a:r>
              <a:rPr lang="fr-FR" sz="1800" dirty="0">
                <a:latin typeface="Times New Roman" pitchFamily="18" charset="0"/>
                <a:cs typeface="Times New Roman" pitchFamily="18" charset="0"/>
              </a:rPr>
              <a:t>tache Wright-</a:t>
            </a:r>
            <a:r>
              <a:rPr lang="fr-FR" sz="1800" dirty="0" err="1">
                <a:latin typeface="Times New Roman" pitchFamily="18" charset="0"/>
                <a:cs typeface="Times New Roman" pitchFamily="18" charset="0"/>
              </a:rPr>
              <a:t>Giemsa</a:t>
            </a:r>
            <a:r>
              <a:rPr lang="fr-FR" sz="1800" dirty="0">
                <a:latin typeface="Times New Roman" pitchFamily="18" charset="0"/>
                <a:cs typeface="Times New Roman" pitchFamily="18" charset="0"/>
              </a:rPr>
              <a:t>;</a:t>
            </a:r>
            <a:endParaRPr lang="ar-DZ" sz="1800" dirty="0">
              <a:latin typeface="Times New Roman" pitchFamily="18" charset="0"/>
              <a:cs typeface="Times New Roman" pitchFamily="18" charset="0"/>
            </a:endParaRPr>
          </a:p>
        </p:txBody>
      </p:sp>
      <p:pic>
        <p:nvPicPr>
          <p:cNvPr id="4" name="Espace réservé du contenu 3"/>
          <p:cNvPicPr>
            <a:picLocks noGrp="1"/>
          </p:cNvPicPr>
          <p:nvPr>
            <p:ph idx="1"/>
          </p:nvPr>
        </p:nvPicPr>
        <p:blipFill>
          <a:blip r:embed="rId2"/>
          <a:srcRect/>
          <a:stretch>
            <a:fillRect/>
          </a:stretch>
        </p:blipFill>
        <p:spPr bwMode="auto">
          <a:xfrm>
            <a:off x="1381653" y="1600200"/>
            <a:ext cx="6380694"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a:latin typeface="Times New Roman" pitchFamily="18" charset="0"/>
                <a:cs typeface="Times New Roman" pitchFamily="18" charset="0"/>
              </a:rPr>
              <a:t>Figure: </a:t>
            </a:r>
            <a:r>
              <a:rPr lang="fr-FR" sz="1800" dirty="0">
                <a:latin typeface="Times New Roman" pitchFamily="18" charset="0"/>
                <a:cs typeface="Times New Roman" pitchFamily="18" charset="0"/>
              </a:rPr>
              <a:t>Érythrocytes normaux dans le film sanguin d'un poisson </a:t>
            </a:r>
            <a:r>
              <a:rPr lang="fr-FR" sz="1800" dirty="0" smtClean="0">
                <a:latin typeface="Times New Roman" pitchFamily="18" charset="0"/>
                <a:cs typeface="Times New Roman" pitchFamily="18" charset="0"/>
              </a:rPr>
              <a:t>téléostéen, </a:t>
            </a:r>
            <a:r>
              <a:rPr lang="fr-FR" sz="1800" dirty="0">
                <a:latin typeface="Times New Roman" pitchFamily="18" charset="0"/>
                <a:cs typeface="Times New Roman" pitchFamily="18" charset="0"/>
              </a:rPr>
              <a:t>tache Wright-</a:t>
            </a:r>
            <a:r>
              <a:rPr lang="fr-FR" sz="1800" dirty="0" err="1">
                <a:latin typeface="Times New Roman" pitchFamily="18" charset="0"/>
                <a:cs typeface="Times New Roman" pitchFamily="18" charset="0"/>
              </a:rPr>
              <a:t>Giemsa</a:t>
            </a:r>
            <a:endParaRPr lang="ar-DZ" sz="1800" dirty="0">
              <a:latin typeface="Times New Roman" pitchFamily="18" charset="0"/>
              <a:cs typeface="Times New Roman" pitchFamily="18" charset="0"/>
            </a:endParaRPr>
          </a:p>
        </p:txBody>
      </p:sp>
      <p:pic>
        <p:nvPicPr>
          <p:cNvPr id="4" name="Espace réservé du contenu 3"/>
          <p:cNvPicPr>
            <a:picLocks noGrp="1"/>
          </p:cNvPicPr>
          <p:nvPr>
            <p:ph idx="1"/>
          </p:nvPr>
        </p:nvPicPr>
        <p:blipFill>
          <a:blip r:embed="rId2"/>
          <a:srcRect/>
          <a:stretch>
            <a:fillRect/>
          </a:stretch>
        </p:blipFill>
        <p:spPr bwMode="auto">
          <a:xfrm>
            <a:off x="1372912" y="1600200"/>
            <a:ext cx="639817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a:latin typeface="Times New Roman" pitchFamily="18" charset="0"/>
                <a:cs typeface="Times New Roman" pitchFamily="18" charset="0"/>
              </a:rPr>
              <a:t>Figure: </a:t>
            </a:r>
            <a:r>
              <a:rPr lang="fr-FR" sz="1800" dirty="0">
                <a:latin typeface="Times New Roman" pitchFamily="18" charset="0"/>
                <a:cs typeface="Times New Roman" pitchFamily="18" charset="0"/>
              </a:rPr>
              <a:t>Érythrocytes normaux dans le film sanguin d'un poisson </a:t>
            </a:r>
            <a:r>
              <a:rPr lang="fr-FR" sz="1800" dirty="0" smtClean="0">
                <a:latin typeface="Times New Roman" pitchFamily="18" charset="0"/>
                <a:cs typeface="Times New Roman" pitchFamily="18" charset="0"/>
              </a:rPr>
              <a:t>cartilagineux, </a:t>
            </a:r>
            <a:r>
              <a:rPr lang="fr-FR" sz="1800" dirty="0">
                <a:latin typeface="Times New Roman" pitchFamily="18" charset="0"/>
                <a:cs typeface="Times New Roman" pitchFamily="18" charset="0"/>
              </a:rPr>
              <a:t>tache Wright-</a:t>
            </a:r>
            <a:r>
              <a:rPr lang="fr-FR" sz="1800" dirty="0" err="1">
                <a:latin typeface="Times New Roman" pitchFamily="18" charset="0"/>
                <a:cs typeface="Times New Roman" pitchFamily="18" charset="0"/>
              </a:rPr>
              <a:t>Giemsa</a:t>
            </a:r>
            <a:r>
              <a:rPr lang="fr-FR" sz="1800" dirty="0">
                <a:latin typeface="Times New Roman" pitchFamily="18" charset="0"/>
                <a:cs typeface="Times New Roman" pitchFamily="18" charset="0"/>
              </a:rPr>
              <a:t>.</a:t>
            </a:r>
            <a:endParaRPr lang="ar-DZ" sz="1800" dirty="0">
              <a:latin typeface="Times New Roman" pitchFamily="18" charset="0"/>
              <a:cs typeface="Times New Roman" pitchFamily="18" charset="0"/>
            </a:endParaRPr>
          </a:p>
        </p:txBody>
      </p:sp>
      <p:pic>
        <p:nvPicPr>
          <p:cNvPr id="4" name="Espace réservé du contenu 3"/>
          <p:cNvPicPr>
            <a:picLocks noGrp="1"/>
          </p:cNvPicPr>
          <p:nvPr>
            <p:ph idx="1"/>
          </p:nvPr>
        </p:nvPicPr>
        <p:blipFill>
          <a:blip r:embed="rId2"/>
          <a:srcRect/>
          <a:stretch>
            <a:fillRect/>
          </a:stretch>
        </p:blipFill>
        <p:spPr bwMode="auto">
          <a:xfrm>
            <a:off x="1737857" y="1600200"/>
            <a:ext cx="5668286"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357166"/>
            <a:ext cx="8715436" cy="6072230"/>
          </a:xfrm>
        </p:spPr>
        <p:txBody>
          <a:bodyPr>
            <a:normAutofit fontScale="92500" lnSpcReduction="10000"/>
          </a:bodyPr>
          <a:lstStyle/>
          <a:p>
            <a:pPr algn="l">
              <a:lnSpc>
                <a:spcPct val="150000"/>
              </a:lnSpc>
              <a:buNone/>
            </a:pPr>
            <a:r>
              <a:rPr lang="fr-FR" sz="2400" dirty="0">
                <a:latin typeface="Times New Roman" pitchFamily="18" charset="0"/>
                <a:cs typeface="Times New Roman" pitchFamily="18" charset="0"/>
              </a:rPr>
              <a:t>Le cytoplasme, outre de l'eau (65% du poids de la cellule), contient des ions minéraux (K+, Na+, Ca++ ...),  du glucose en provenance du plasma (nécessaire au métabolisme énergétique) et deux constituants  essentiels de nature protéique : l'hémoglobine (</a:t>
            </a:r>
            <a:r>
              <a:rPr lang="fr-FR" sz="2400" dirty="0" err="1">
                <a:latin typeface="Times New Roman" pitchFamily="18" charset="0"/>
                <a:cs typeface="Times New Roman" pitchFamily="18" charset="0"/>
              </a:rPr>
              <a:t>Hb</a:t>
            </a:r>
            <a:r>
              <a:rPr lang="fr-FR" sz="2400" dirty="0">
                <a:latin typeface="Times New Roman" pitchFamily="18" charset="0"/>
                <a:cs typeface="Times New Roman" pitchFamily="18" charset="0"/>
              </a:rPr>
              <a:t>) et l’ensemble des enzymes érythrocytaires. </a:t>
            </a:r>
            <a:endParaRPr lang="en-US" sz="2400" dirty="0">
              <a:latin typeface="Times New Roman" pitchFamily="18" charset="0"/>
              <a:cs typeface="Times New Roman" pitchFamily="18" charset="0"/>
            </a:endParaRPr>
          </a:p>
          <a:p>
            <a:pPr algn="l">
              <a:lnSpc>
                <a:spcPct val="150000"/>
              </a:lnSpc>
              <a:buNone/>
            </a:pPr>
            <a:r>
              <a:rPr lang="fr-FR" sz="2400" dirty="0">
                <a:latin typeface="Times New Roman" pitchFamily="18" charset="0"/>
                <a:cs typeface="Times New Roman" pitchFamily="18" charset="0"/>
              </a:rPr>
              <a:t>L'hémoglobine (environ 34% du poids du globule, 300 millions de molécules par cellule) est un </a:t>
            </a:r>
            <a:r>
              <a:rPr lang="fr-FR" sz="2400" b="1" dirty="0">
                <a:latin typeface="Times New Roman" pitchFamily="18" charset="0"/>
                <a:cs typeface="Times New Roman" pitchFamily="18" charset="0"/>
              </a:rPr>
              <a:t>tétramère</a:t>
            </a:r>
            <a:r>
              <a:rPr lang="fr-FR" sz="2400" dirty="0">
                <a:latin typeface="Times New Roman" pitchFamily="18" charset="0"/>
                <a:cs typeface="Times New Roman" pitchFamily="18" charset="0"/>
              </a:rPr>
              <a:t>  constitué de deux dimères associant 1 chaîne α et 1 chaîne autre que α (dans les conditions physiologiques   β et  δ ou  γ selon l'âge). </a:t>
            </a:r>
            <a:endParaRPr lang="fr-FR" sz="2400" dirty="0" smtClean="0">
              <a:latin typeface="Times New Roman" pitchFamily="18" charset="0"/>
              <a:cs typeface="Times New Roman" pitchFamily="18" charset="0"/>
            </a:endParaRPr>
          </a:p>
          <a:p>
            <a:pPr algn="l">
              <a:lnSpc>
                <a:spcPct val="150000"/>
              </a:lnSpc>
              <a:buNone/>
            </a:pPr>
            <a:r>
              <a:rPr lang="fr-FR" sz="2400" dirty="0" smtClean="0">
                <a:latin typeface="Times New Roman" pitchFamily="18" charset="0"/>
                <a:cs typeface="Times New Roman" pitchFamily="18" charset="0"/>
              </a:rPr>
              <a:t>À </a:t>
            </a:r>
            <a:r>
              <a:rPr lang="fr-FR" sz="2400" dirty="0">
                <a:latin typeface="Times New Roman" pitchFamily="18" charset="0"/>
                <a:cs typeface="Times New Roman" pitchFamily="18" charset="0"/>
              </a:rPr>
              <a:t>chacune des </a:t>
            </a:r>
            <a:r>
              <a:rPr lang="fr-FR" sz="2400" b="1" dirty="0">
                <a:latin typeface="Times New Roman" pitchFamily="18" charset="0"/>
                <a:cs typeface="Times New Roman" pitchFamily="18" charset="0"/>
              </a:rPr>
              <a:t>4 chaînes de globine </a:t>
            </a:r>
            <a:r>
              <a:rPr lang="fr-FR" sz="2400" dirty="0">
                <a:latin typeface="Times New Roman" pitchFamily="18" charset="0"/>
                <a:cs typeface="Times New Roman" pitchFamily="18" charset="0"/>
              </a:rPr>
              <a:t>est accroché un groupe prosthétique (non  protéique), l'</a:t>
            </a:r>
            <a:r>
              <a:rPr lang="fr-FR" sz="2400" b="1" dirty="0">
                <a:latin typeface="Times New Roman" pitchFamily="18" charset="0"/>
                <a:cs typeface="Times New Roman" pitchFamily="18" charset="0"/>
              </a:rPr>
              <a:t>hème</a:t>
            </a:r>
            <a:r>
              <a:rPr lang="fr-FR" sz="2400" dirty="0">
                <a:latin typeface="Times New Roman" pitchFamily="18" charset="0"/>
                <a:cs typeface="Times New Roman" pitchFamily="18" charset="0"/>
              </a:rPr>
              <a:t> contenant un atome de Fer. </a:t>
            </a:r>
            <a:r>
              <a:rPr lang="fr-FR" sz="2400" dirty="0" smtClean="0">
                <a:latin typeface="Times New Roman" pitchFamily="18" charset="0"/>
                <a:cs typeface="Times New Roman" pitchFamily="18" charset="0"/>
              </a:rPr>
              <a:t> </a:t>
            </a:r>
            <a:r>
              <a:rPr lang="fr-FR" sz="2400" b="1" dirty="0">
                <a:latin typeface="Times New Roman" pitchFamily="18" charset="0"/>
                <a:cs typeface="Times New Roman" pitchFamily="18" charset="0"/>
              </a:rPr>
              <a:t>C'est sur cet atome de fer que vient se fixer la molécule d'O2  transportée</a:t>
            </a:r>
            <a:r>
              <a:rPr lang="fr-FR"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500042"/>
            <a:ext cx="8715436" cy="6000792"/>
          </a:xfrm>
        </p:spPr>
        <p:txBody>
          <a:bodyPr>
            <a:normAutofit/>
          </a:bodyPr>
          <a:lstStyle/>
          <a:p>
            <a:pPr algn="l">
              <a:lnSpc>
                <a:spcPct val="150000"/>
              </a:lnSpc>
              <a:buNone/>
            </a:pPr>
            <a:r>
              <a:rPr lang="fr-FR" sz="2400" dirty="0">
                <a:latin typeface="Times New Roman" pitchFamily="18" charset="0"/>
                <a:cs typeface="Times New Roman" pitchFamily="18" charset="0"/>
              </a:rPr>
              <a:t>Les enzymes érythrocytaires de la glycolyse fournissent l'énergie nécessaire à la survie de l’hématie. Cette  énergie, sous forme d'ATP, joue un rôle essentiel dans le maintien structural et fonctionnel de la membrane  érythrocytaire tandis que d'autres nucléotides associés à d'autres enzymes protègent l'hémoglobine de  l'oxydation. Un métabolite intermédiaire de la glycolyse intra-érythrocytaire, le 2-3 di </a:t>
            </a:r>
            <a:r>
              <a:rPr lang="fr-FR" sz="2400" dirty="0" err="1">
                <a:latin typeface="Times New Roman" pitchFamily="18" charset="0"/>
                <a:cs typeface="Times New Roman" pitchFamily="18" charset="0"/>
              </a:rPr>
              <a:t>phospho</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glycérate</a:t>
            </a:r>
            <a:r>
              <a:rPr lang="fr-FR" sz="2400" dirty="0">
                <a:latin typeface="Times New Roman" pitchFamily="18" charset="0"/>
                <a:cs typeface="Times New Roman" pitchFamily="18" charset="0"/>
              </a:rPr>
              <a:t> (2-3  DPG) joue un rôle capital dans la régulation de la  fixation de l’oxygène à l'hémoglobine en influençant la  courbe de dissociation de l'hémoglobine.</a:t>
            </a:r>
            <a:endParaRPr lang="ar-DZ"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85728"/>
            <a:ext cx="8715436" cy="6286544"/>
          </a:xfrm>
        </p:spPr>
        <p:txBody>
          <a:bodyPr>
            <a:normAutofit lnSpcReduction="10000"/>
          </a:bodyPr>
          <a:lstStyle/>
          <a:p>
            <a:pPr algn="l">
              <a:lnSpc>
                <a:spcPct val="150000"/>
              </a:lnSpc>
              <a:buNone/>
            </a:pPr>
            <a:r>
              <a:rPr lang="fr-FR" sz="2200" dirty="0">
                <a:latin typeface="Times New Roman" pitchFamily="18" charset="0"/>
                <a:cs typeface="Times New Roman" pitchFamily="18" charset="0"/>
              </a:rPr>
              <a:t>La </a:t>
            </a:r>
            <a:r>
              <a:rPr lang="fr-FR" sz="2200" b="1" dirty="0">
                <a:latin typeface="Times New Roman" pitchFamily="18" charset="0"/>
                <a:cs typeface="Times New Roman" pitchFamily="18" charset="0"/>
              </a:rPr>
              <a:t>survie </a:t>
            </a:r>
            <a:r>
              <a:rPr lang="fr-FR" sz="2200" dirty="0">
                <a:latin typeface="Times New Roman" pitchFamily="18" charset="0"/>
                <a:cs typeface="Times New Roman" pitchFamily="18" charset="0"/>
              </a:rPr>
              <a:t>de l'</a:t>
            </a:r>
            <a:r>
              <a:rPr lang="fr-FR" sz="2200" b="1" dirty="0">
                <a:latin typeface="Times New Roman" pitchFamily="18" charset="0"/>
                <a:cs typeface="Times New Roman" pitchFamily="18" charset="0"/>
              </a:rPr>
              <a:t>hématie</a:t>
            </a:r>
            <a:r>
              <a:rPr lang="fr-FR" sz="2200" dirty="0">
                <a:latin typeface="Times New Roman" pitchFamily="18" charset="0"/>
                <a:cs typeface="Times New Roman" pitchFamily="18" charset="0"/>
              </a:rPr>
              <a:t> dans la circulation est d'environ </a:t>
            </a:r>
            <a:r>
              <a:rPr lang="fr-FR" sz="2200" b="1" dirty="0">
                <a:latin typeface="Times New Roman" pitchFamily="18" charset="0"/>
                <a:cs typeface="Times New Roman" pitchFamily="18" charset="0"/>
              </a:rPr>
              <a:t>120</a:t>
            </a:r>
            <a:r>
              <a:rPr lang="fr-FR" sz="2200" dirty="0">
                <a:latin typeface="Times New Roman" pitchFamily="18" charset="0"/>
                <a:cs typeface="Times New Roman" pitchFamily="18" charset="0"/>
              </a:rPr>
              <a:t> </a:t>
            </a:r>
            <a:r>
              <a:rPr lang="fr-FR" sz="2200" b="1" dirty="0">
                <a:latin typeface="Times New Roman" pitchFamily="18" charset="0"/>
                <a:cs typeface="Times New Roman" pitchFamily="18" charset="0"/>
              </a:rPr>
              <a:t>jours</a:t>
            </a:r>
            <a:r>
              <a:rPr lang="fr-FR" sz="2200" dirty="0">
                <a:latin typeface="Times New Roman" pitchFamily="18" charset="0"/>
                <a:cs typeface="Times New Roman" pitchFamily="18" charset="0"/>
              </a:rPr>
              <a:t> dans les conditions physiologiques. </a:t>
            </a:r>
            <a:endParaRPr lang="fr-FR" sz="2200" dirty="0" smtClean="0">
              <a:latin typeface="Times New Roman" pitchFamily="18" charset="0"/>
              <a:cs typeface="Times New Roman" pitchFamily="18" charset="0"/>
            </a:endParaRPr>
          </a:p>
          <a:p>
            <a:pPr algn="l">
              <a:lnSpc>
                <a:spcPct val="150000"/>
              </a:lnSpc>
              <a:buNone/>
            </a:pPr>
            <a:r>
              <a:rPr lang="fr-FR" sz="2200" dirty="0" smtClean="0">
                <a:latin typeface="Times New Roman" pitchFamily="18" charset="0"/>
                <a:cs typeface="Times New Roman" pitchFamily="18" charset="0"/>
              </a:rPr>
              <a:t>Elle  </a:t>
            </a:r>
            <a:r>
              <a:rPr lang="fr-FR" sz="2200" dirty="0">
                <a:latin typeface="Times New Roman" pitchFamily="18" charset="0"/>
                <a:cs typeface="Times New Roman" pitchFamily="18" charset="0"/>
              </a:rPr>
              <a:t>nécessite l'aptitude de l'hématie à se déformer pour traverser les capillaires les plus étroits de la circulation,  en particulier dans la rate, le foie et la moelle osseuse. </a:t>
            </a:r>
            <a:endParaRPr lang="fr-FR" sz="2200" dirty="0" smtClean="0">
              <a:latin typeface="Times New Roman" pitchFamily="18" charset="0"/>
              <a:cs typeface="Times New Roman" pitchFamily="18" charset="0"/>
            </a:endParaRPr>
          </a:p>
          <a:p>
            <a:pPr algn="l">
              <a:lnSpc>
                <a:spcPct val="150000"/>
              </a:lnSpc>
              <a:buNone/>
            </a:pPr>
            <a:r>
              <a:rPr lang="fr-FR" sz="2200" dirty="0" smtClean="0">
                <a:latin typeface="Times New Roman" pitchFamily="18" charset="0"/>
                <a:cs typeface="Times New Roman" pitchFamily="18" charset="0"/>
              </a:rPr>
              <a:t>Cette </a:t>
            </a:r>
            <a:r>
              <a:rPr lang="fr-FR" sz="2200" dirty="0">
                <a:latin typeface="Times New Roman" pitchFamily="18" charset="0"/>
                <a:cs typeface="Times New Roman" pitchFamily="18" charset="0"/>
              </a:rPr>
              <a:t>déformabilité exige le maintien des propriétés  de la membrane et la fourniture d'énergie dont la disponibilité est limitée dans le temps (épuisement du stock  d'enzymes érythrocytaires). </a:t>
            </a:r>
            <a:endParaRPr lang="fr-FR" sz="2200" dirty="0" smtClean="0">
              <a:latin typeface="Times New Roman" pitchFamily="18" charset="0"/>
              <a:cs typeface="Times New Roman" pitchFamily="18" charset="0"/>
            </a:endParaRPr>
          </a:p>
          <a:p>
            <a:pPr algn="l">
              <a:lnSpc>
                <a:spcPct val="150000"/>
              </a:lnSpc>
              <a:buNone/>
            </a:pPr>
            <a:r>
              <a:rPr lang="fr-FR" sz="2200" dirty="0" smtClean="0">
                <a:latin typeface="Times New Roman" pitchFamily="18" charset="0"/>
                <a:cs typeface="Times New Roman" pitchFamily="18" charset="0"/>
              </a:rPr>
              <a:t>A </a:t>
            </a:r>
            <a:r>
              <a:rPr lang="fr-FR" sz="2200" b="1" dirty="0">
                <a:latin typeface="Times New Roman" pitchFamily="18" charset="0"/>
                <a:cs typeface="Times New Roman" pitchFamily="18" charset="0"/>
              </a:rPr>
              <a:t>terme</a:t>
            </a:r>
            <a:r>
              <a:rPr lang="fr-FR" sz="2200" dirty="0">
                <a:latin typeface="Times New Roman" pitchFamily="18" charset="0"/>
                <a:cs typeface="Times New Roman" pitchFamily="18" charset="0"/>
              </a:rPr>
              <a:t>, les </a:t>
            </a:r>
            <a:r>
              <a:rPr lang="fr-FR" sz="2200" b="1" dirty="0">
                <a:latin typeface="Times New Roman" pitchFamily="18" charset="0"/>
                <a:cs typeface="Times New Roman" pitchFamily="18" charset="0"/>
              </a:rPr>
              <a:t>cellules vieillies </a:t>
            </a:r>
            <a:r>
              <a:rPr lang="fr-FR" sz="2200" dirty="0">
                <a:latin typeface="Times New Roman" pitchFamily="18" charset="0"/>
                <a:cs typeface="Times New Roman" pitchFamily="18" charset="0"/>
              </a:rPr>
              <a:t>deviennent </a:t>
            </a:r>
            <a:r>
              <a:rPr lang="fr-FR" sz="2200" b="1" dirty="0">
                <a:latin typeface="Times New Roman" pitchFamily="18" charset="0"/>
                <a:cs typeface="Times New Roman" pitchFamily="18" charset="0"/>
              </a:rPr>
              <a:t>rigides</a:t>
            </a:r>
            <a:r>
              <a:rPr lang="fr-FR" sz="2200" dirty="0">
                <a:latin typeface="Times New Roman" pitchFamily="18" charset="0"/>
                <a:cs typeface="Times New Roman" pitchFamily="18" charset="0"/>
              </a:rPr>
              <a:t> et sont retenues, dans  les  conditions physiologiques, au niveau de la </a:t>
            </a:r>
            <a:r>
              <a:rPr lang="fr-FR" sz="2200" b="1" dirty="0">
                <a:latin typeface="Times New Roman" pitchFamily="18" charset="0"/>
                <a:cs typeface="Times New Roman" pitchFamily="18" charset="0"/>
              </a:rPr>
              <a:t>moelle osseuse </a:t>
            </a:r>
            <a:r>
              <a:rPr lang="fr-FR" sz="2200" dirty="0">
                <a:latin typeface="Times New Roman" pitchFamily="18" charset="0"/>
                <a:cs typeface="Times New Roman" pitchFamily="18" charset="0"/>
              </a:rPr>
              <a:t>essentiellement. Elles sont alors </a:t>
            </a:r>
            <a:r>
              <a:rPr lang="fr-FR" sz="2200" b="1" dirty="0">
                <a:latin typeface="Times New Roman" pitchFamily="18" charset="0"/>
                <a:cs typeface="Times New Roman" pitchFamily="18" charset="0"/>
              </a:rPr>
              <a:t>phagocytées</a:t>
            </a:r>
            <a:r>
              <a:rPr lang="fr-FR" sz="2200" dirty="0">
                <a:latin typeface="Times New Roman" pitchFamily="18" charset="0"/>
                <a:cs typeface="Times New Roman" pitchFamily="18" charset="0"/>
              </a:rPr>
              <a:t>  par les </a:t>
            </a:r>
            <a:r>
              <a:rPr lang="fr-FR" sz="2200" b="1" dirty="0">
                <a:latin typeface="Times New Roman" pitchFamily="18" charset="0"/>
                <a:cs typeface="Times New Roman" pitchFamily="18" charset="0"/>
              </a:rPr>
              <a:t>macrophages</a:t>
            </a:r>
            <a:r>
              <a:rPr lang="fr-FR" sz="2200" dirty="0">
                <a:latin typeface="Times New Roman" pitchFamily="18" charset="0"/>
                <a:cs typeface="Times New Roman" pitchFamily="18" charset="0"/>
              </a:rPr>
              <a:t> : c'est l'</a:t>
            </a:r>
            <a:r>
              <a:rPr lang="fr-FR" sz="2200" b="1" dirty="0">
                <a:latin typeface="Times New Roman" pitchFamily="18" charset="0"/>
                <a:cs typeface="Times New Roman" pitchFamily="18" charset="0"/>
              </a:rPr>
              <a:t>hémolyse physiologique </a:t>
            </a:r>
            <a:r>
              <a:rPr lang="fr-FR" sz="2200" dirty="0">
                <a:latin typeface="Times New Roman" pitchFamily="18" charset="0"/>
                <a:cs typeface="Times New Roman" pitchFamily="18" charset="0"/>
              </a:rPr>
              <a:t>(ou </a:t>
            </a:r>
            <a:r>
              <a:rPr lang="fr-FR" sz="2200" b="1" dirty="0" err="1">
                <a:latin typeface="Times New Roman" pitchFamily="18" charset="0"/>
                <a:cs typeface="Times New Roman" pitchFamily="18" charset="0"/>
              </a:rPr>
              <a:t>érythrolyse</a:t>
            </a:r>
            <a:r>
              <a:rPr lang="fr-FR" sz="2200" dirty="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gn="l">
              <a:buNone/>
            </a:pPr>
            <a:endParaRPr lang="ar-D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a:bodyPr>
          <a:lstStyle/>
          <a:p>
            <a:r>
              <a:rPr lang="fr-FR" sz="2800" dirty="0" smtClean="0">
                <a:solidFill>
                  <a:srgbClr val="FF0000"/>
                </a:solidFill>
                <a:latin typeface="Times New Roman" pitchFamily="18" charset="0"/>
                <a:cs typeface="Times New Roman" pitchFamily="18" charset="0"/>
              </a:rPr>
              <a:t>Le globule rouge humain</a:t>
            </a:r>
            <a:endParaRPr lang="ar-DZ" sz="28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285860"/>
            <a:ext cx="8715436" cy="5357850"/>
          </a:xfrm>
        </p:spPr>
        <p:txBody>
          <a:bodyPr/>
          <a:lstStyle/>
          <a:p>
            <a:pPr algn="l">
              <a:lnSpc>
                <a:spcPct val="150000"/>
              </a:lnSpc>
              <a:buNone/>
            </a:pPr>
            <a:r>
              <a:rPr lang="fr-FR" sz="1800" dirty="0" smtClean="0">
                <a:latin typeface="Times New Roman" pitchFamily="18" charset="0"/>
                <a:cs typeface="Times New Roman" pitchFamily="18" charset="0"/>
              </a:rPr>
              <a:t>Un érythrocyte normal se présente de profil comme un disque à centre clair: c’est une sorte de poche contenant l’hémoglobine. Cette forme lui confère une élasticité importante, qui permet le transport de </a:t>
            </a:r>
            <a:r>
              <a:rPr lang="fr-FR" sz="1800" b="1" dirty="0" smtClean="0">
                <a:latin typeface="Times New Roman" pitchFamily="18" charset="0"/>
                <a:cs typeface="Times New Roman" pitchFamily="18" charset="0"/>
              </a:rPr>
              <a:t>dioxygène</a:t>
            </a:r>
            <a:r>
              <a:rPr lang="fr-FR" sz="1800" dirty="0" smtClean="0">
                <a:latin typeface="Times New Roman" pitchFamily="18" charset="0"/>
                <a:cs typeface="Times New Roman" pitchFamily="18" charset="0"/>
              </a:rPr>
              <a:t> à travers certains capillaires étroits. Le </a:t>
            </a:r>
            <a:r>
              <a:rPr lang="fr-FR" sz="1800" b="1" dirty="0" smtClean="0">
                <a:latin typeface="Times New Roman" pitchFamily="18" charset="0"/>
                <a:cs typeface="Times New Roman" pitchFamily="18" charset="0"/>
              </a:rPr>
              <a:t>diamètre normal </a:t>
            </a:r>
            <a:r>
              <a:rPr lang="fr-FR" sz="1800" dirty="0" smtClean="0">
                <a:latin typeface="Times New Roman" pitchFamily="18" charset="0"/>
                <a:cs typeface="Times New Roman" pitchFamily="18" charset="0"/>
              </a:rPr>
              <a:t>des globules rouges de face varie de 6,7 à 7,7 </a:t>
            </a:r>
            <a:r>
              <a:rPr lang="fr-FR" sz="1800" dirty="0" smtClean="0">
                <a:latin typeface="Times New Roman" pitchFamily="18" charset="0"/>
                <a:cs typeface="Times New Roman" pitchFamily="18" charset="0"/>
              </a:rPr>
              <a:t> micromètres </a:t>
            </a:r>
            <a:r>
              <a:rPr lang="fr-FR" sz="1800" dirty="0" smtClean="0">
                <a:latin typeface="Times New Roman" pitchFamily="18" charset="0"/>
                <a:cs typeface="Times New Roman" pitchFamily="18" charset="0"/>
              </a:rPr>
              <a:t>(</a:t>
            </a:r>
            <a:r>
              <a:rPr lang="fr-FR" sz="1800" b="1" dirty="0" smtClean="0">
                <a:latin typeface="Times New Roman" pitchFamily="18" charset="0"/>
                <a:cs typeface="Times New Roman" pitchFamily="18" charset="0"/>
              </a:rPr>
              <a:t>moyenne 7,2 micromètre</a:t>
            </a:r>
            <a:r>
              <a:rPr lang="fr-FR" sz="1800" dirty="0" smtClean="0">
                <a:latin typeface="Times New Roman" pitchFamily="18" charset="0"/>
                <a:cs typeface="Times New Roman" pitchFamily="18" charset="0"/>
              </a:rPr>
              <a:t>).                                                                                </a:t>
            </a:r>
          </a:p>
          <a:p>
            <a:pPr algn="l">
              <a:lnSpc>
                <a:spcPct val="150000"/>
              </a:lnSpc>
              <a:buNone/>
            </a:pPr>
            <a:r>
              <a:rPr lang="fr-FR" sz="1800" dirty="0" smtClean="0">
                <a:latin typeface="Times New Roman" pitchFamily="18" charset="0"/>
                <a:cs typeface="Times New Roman" pitchFamily="18" charset="0"/>
              </a:rPr>
              <a:t>Vus au </a:t>
            </a:r>
            <a:r>
              <a:rPr lang="fr-FR" sz="1800" b="1" dirty="0" smtClean="0">
                <a:latin typeface="Times New Roman" pitchFamily="18" charset="0"/>
                <a:cs typeface="Times New Roman" pitchFamily="18" charset="0"/>
              </a:rPr>
              <a:t>microscope optique </a:t>
            </a:r>
            <a:r>
              <a:rPr lang="fr-FR" sz="1800" dirty="0" smtClean="0">
                <a:latin typeface="Times New Roman" pitchFamily="18" charset="0"/>
                <a:cs typeface="Times New Roman" pitchFamily="18" charset="0"/>
              </a:rPr>
              <a:t>à l’</a:t>
            </a:r>
            <a:r>
              <a:rPr lang="fr-FR" sz="1800" b="1" dirty="0" smtClean="0">
                <a:latin typeface="Times New Roman" pitchFamily="18" charset="0"/>
                <a:cs typeface="Times New Roman" pitchFamily="18" charset="0"/>
              </a:rPr>
              <a:t>état frais</a:t>
            </a:r>
            <a:r>
              <a:rPr lang="fr-FR" sz="1800" dirty="0" smtClean="0">
                <a:latin typeface="Times New Roman" pitchFamily="18" charset="0"/>
                <a:cs typeface="Times New Roman" pitchFamily="18" charset="0"/>
              </a:rPr>
              <a:t>, ils sont de </a:t>
            </a:r>
            <a:r>
              <a:rPr lang="fr-FR" sz="1800" b="1" dirty="0" smtClean="0">
                <a:latin typeface="Times New Roman" pitchFamily="18" charset="0"/>
                <a:cs typeface="Times New Roman" pitchFamily="18" charset="0"/>
              </a:rPr>
              <a:t>couleur rouge-orangé</a:t>
            </a:r>
            <a:r>
              <a:rPr lang="fr-FR" sz="1800" dirty="0" smtClean="0">
                <a:latin typeface="Times New Roman" pitchFamily="18" charset="0"/>
                <a:cs typeface="Times New Roman" pitchFamily="18" charset="0"/>
              </a:rPr>
              <a:t>; sur un       frottis mince coloré au </a:t>
            </a:r>
            <a:r>
              <a:rPr lang="fr-FR" sz="1800" b="1" dirty="0" smtClean="0">
                <a:latin typeface="Times New Roman" pitchFamily="18" charset="0"/>
                <a:cs typeface="Times New Roman" pitchFamily="18" charset="0"/>
              </a:rPr>
              <a:t>May-Grunwald </a:t>
            </a:r>
            <a:r>
              <a:rPr lang="fr-FR" sz="1800" b="1" dirty="0" err="1" smtClean="0">
                <a:latin typeface="Times New Roman" pitchFamily="18" charset="0"/>
                <a:cs typeface="Times New Roman" pitchFamily="18" charset="0"/>
              </a:rPr>
              <a:t>Giemsa</a:t>
            </a:r>
            <a:r>
              <a:rPr lang="fr-FR" sz="1800" b="1" dirty="0">
                <a:latin typeface="Times New Roman" pitchFamily="18" charset="0"/>
                <a:cs typeface="Times New Roman" pitchFamily="18" charset="0"/>
              </a:rPr>
              <a:t> </a:t>
            </a:r>
            <a:r>
              <a:rPr lang="fr-FR" sz="1800" dirty="0" smtClean="0">
                <a:latin typeface="Times New Roman" pitchFamily="18" charset="0"/>
                <a:cs typeface="Times New Roman" pitchFamily="18" charset="0"/>
              </a:rPr>
              <a:t>ou à la </a:t>
            </a:r>
            <a:r>
              <a:rPr lang="fr-FR" sz="1800" b="1" dirty="0" smtClean="0">
                <a:latin typeface="Times New Roman" pitchFamily="18" charset="0"/>
                <a:cs typeface="Times New Roman" pitchFamily="18" charset="0"/>
              </a:rPr>
              <a:t>coloration de Wright</a:t>
            </a:r>
            <a:r>
              <a:rPr lang="fr-FR" sz="1800" dirty="0" smtClean="0">
                <a:latin typeface="Times New Roman" pitchFamily="18" charset="0"/>
                <a:cs typeface="Times New Roman" pitchFamily="18" charset="0"/>
              </a:rPr>
              <a:t>, ils apparaissent </a:t>
            </a:r>
            <a:r>
              <a:rPr lang="fr-FR" sz="1800" b="1" dirty="0" smtClean="0">
                <a:latin typeface="Times New Roman" pitchFamily="18" charset="0"/>
                <a:cs typeface="Times New Roman" pitchFamily="18" charset="0"/>
              </a:rPr>
              <a:t>plus rose</a:t>
            </a:r>
            <a:r>
              <a:rPr lang="fr-FR" sz="1800" dirty="0" smtClean="0">
                <a:latin typeface="Times New Roman" pitchFamily="18" charset="0"/>
                <a:cs typeface="Times New Roman" pitchFamily="18" charset="0"/>
              </a:rPr>
              <a:t>. </a:t>
            </a:r>
            <a:endParaRPr lang="fr-FR" sz="1800" dirty="0" smtClean="0">
              <a:latin typeface="Times New Roman" pitchFamily="18" charset="0"/>
              <a:cs typeface="Times New Roman" pitchFamily="18" charset="0"/>
            </a:endParaRPr>
          </a:p>
          <a:p>
            <a:pPr algn="l">
              <a:buNone/>
            </a:pPr>
            <a:r>
              <a:rPr lang="fr-FR" sz="1800" dirty="0" smtClean="0">
                <a:latin typeface="Times New Roman" pitchFamily="18" charset="0"/>
                <a:cs typeface="Times New Roman" pitchFamily="18" charset="0"/>
              </a:rPr>
              <a:t>Leur </a:t>
            </a:r>
            <a:r>
              <a:rPr lang="fr-FR" sz="1800" dirty="0" smtClean="0">
                <a:latin typeface="Times New Roman" pitchFamily="18" charset="0"/>
                <a:cs typeface="Times New Roman" pitchFamily="18" charset="0"/>
              </a:rPr>
              <a:t>forme est très bien visualisée au microscope électronique à balayage (MEB). Sur frottis épais, les globules rouges se disposent volontiers en </a:t>
            </a:r>
            <a:r>
              <a:rPr lang="fr-FR" sz="1800" b="1" dirty="0" smtClean="0">
                <a:latin typeface="Times New Roman" pitchFamily="18" charset="0"/>
                <a:cs typeface="Times New Roman" pitchFamily="18" charset="0"/>
              </a:rPr>
              <a:t>rouleaux</a:t>
            </a:r>
            <a:r>
              <a:rPr lang="fr-FR" sz="1800" dirty="0" smtClean="0">
                <a:latin typeface="Times New Roman" pitchFamily="18" charset="0"/>
                <a:cs typeface="Times New Roman" pitchFamily="18" charset="0"/>
              </a:rPr>
              <a:t> (particulièrement en en présence d’un excès fibrinogène) et sont alors vus de profil.</a:t>
            </a:r>
            <a:r>
              <a:rPr lang="fr-FR" dirty="0" smtClean="0"/>
              <a:t> </a:t>
            </a:r>
            <a:endParaRPr lang="ar-D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571480"/>
            <a:ext cx="8643998" cy="6000792"/>
          </a:xfrm>
        </p:spPr>
        <p:txBody>
          <a:bodyPr>
            <a:normAutofit fontScale="85000" lnSpcReduction="10000"/>
          </a:bodyPr>
          <a:lstStyle/>
          <a:p>
            <a:pPr algn="l">
              <a:buNone/>
            </a:pPr>
            <a:r>
              <a:rPr lang="fr-FR" b="1" dirty="0">
                <a:latin typeface="Times New Roman" pitchFamily="18" charset="0"/>
                <a:cs typeface="Times New Roman" pitchFamily="18" charset="0"/>
              </a:rPr>
              <a:t>Lignée érythrocytaire </a:t>
            </a:r>
            <a:endParaRPr lang="en-US" dirty="0">
              <a:latin typeface="Times New Roman" pitchFamily="18" charset="0"/>
              <a:cs typeface="Times New Roman" pitchFamily="18" charset="0"/>
            </a:endParaRPr>
          </a:p>
          <a:p>
            <a:pPr algn="l">
              <a:buNone/>
            </a:pPr>
            <a:r>
              <a:rPr lang="fr-FR" dirty="0">
                <a:latin typeface="Times New Roman" pitchFamily="18" charset="0"/>
                <a:cs typeface="Times New Roman" pitchFamily="18" charset="0"/>
              </a:rPr>
              <a:t>Production de globules rouges </a:t>
            </a:r>
            <a:r>
              <a:rPr lang="en-US" dirty="0" err="1" smtClean="0">
                <a:latin typeface="Times New Roman" pitchFamily="18" charset="0"/>
                <a:cs typeface="Times New Roman" pitchFamily="18" charset="0"/>
              </a:rPr>
              <a:t>ou</a:t>
            </a:r>
            <a:r>
              <a:rPr lang="en-US" dirty="0" smtClean="0">
                <a:latin typeface="Times New Roman" pitchFamily="18" charset="0"/>
                <a:cs typeface="Times New Roman" pitchFamily="18" charset="0"/>
              </a:rPr>
              <a:t> </a:t>
            </a:r>
            <a:r>
              <a:rPr lang="fr-FR" dirty="0">
                <a:latin typeface="Times New Roman" pitchFamily="18" charset="0"/>
                <a:cs typeface="Times New Roman" pitchFamily="18" charset="0"/>
              </a:rPr>
              <a:t>érythropoïèse </a:t>
            </a:r>
            <a:endParaRPr lang="en-US" dirty="0">
              <a:latin typeface="Times New Roman" pitchFamily="18" charset="0"/>
              <a:cs typeface="Times New Roman" pitchFamily="18" charset="0"/>
            </a:endParaRPr>
          </a:p>
          <a:p>
            <a:pPr algn="l">
              <a:buNone/>
            </a:pPr>
            <a:r>
              <a:rPr lang="fr-FR" b="1" dirty="0">
                <a:latin typeface="Times New Roman" pitchFamily="18" charset="0"/>
                <a:cs typeface="Times New Roman" pitchFamily="18" charset="0"/>
              </a:rPr>
              <a:t>Précurseur </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macro </a:t>
            </a:r>
            <a:r>
              <a:rPr lang="fr-FR" dirty="0" err="1" smtClean="0">
                <a:latin typeface="Times New Roman" pitchFamily="18" charset="0"/>
                <a:cs typeface="Times New Roman" pitchFamily="18" charset="0"/>
              </a:rPr>
              <a:t>normoblaste</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 érythroblaste basophile → érythroblaste poly-</a:t>
            </a:r>
            <a:r>
              <a:rPr lang="fr-FR" dirty="0" err="1">
                <a:latin typeface="Times New Roman" pitchFamily="18" charset="0"/>
                <a:cs typeface="Times New Roman" pitchFamily="18" charset="0"/>
              </a:rPr>
              <a:t>chromatophile</a:t>
            </a:r>
            <a:r>
              <a:rPr lang="fr-FR" dirty="0">
                <a:latin typeface="Times New Roman" pitchFamily="18" charset="0"/>
                <a:cs typeface="Times New Roman" pitchFamily="18" charset="0"/>
              </a:rPr>
              <a:t> → érythroblaste acidophile → réticulocyte (sang, jeunes globules rouges de 24h) </a:t>
            </a:r>
            <a:endParaRPr lang="en-US" dirty="0">
              <a:latin typeface="Times New Roman" pitchFamily="18" charset="0"/>
              <a:cs typeface="Times New Roman" pitchFamily="18" charset="0"/>
            </a:endParaRPr>
          </a:p>
          <a:p>
            <a:pPr algn="l">
              <a:buNone/>
            </a:pPr>
            <a:r>
              <a:rPr lang="fr-FR" b="1" dirty="0">
                <a:latin typeface="Times New Roman" pitchFamily="18" charset="0"/>
                <a:cs typeface="Times New Roman" pitchFamily="18" charset="0"/>
              </a:rPr>
              <a:t>Durée </a:t>
            </a:r>
            <a:r>
              <a:rPr lang="fr-FR" dirty="0">
                <a:latin typeface="Times New Roman" pitchFamily="18" charset="0"/>
                <a:cs typeface="Times New Roman" pitchFamily="18" charset="0"/>
              </a:rPr>
              <a:t>: 7jours </a:t>
            </a:r>
            <a:endParaRPr lang="en-US" dirty="0">
              <a:latin typeface="Times New Roman" pitchFamily="18" charset="0"/>
              <a:cs typeface="Times New Roman" pitchFamily="18" charset="0"/>
            </a:endParaRPr>
          </a:p>
          <a:p>
            <a:pPr algn="l">
              <a:buNone/>
            </a:pPr>
            <a:r>
              <a:rPr lang="fr-FR" b="1" dirty="0">
                <a:latin typeface="Times New Roman" pitchFamily="18" charset="0"/>
                <a:cs typeface="Times New Roman" pitchFamily="18" charset="0"/>
              </a:rPr>
              <a:t>Nécessité </a:t>
            </a:r>
            <a:r>
              <a:rPr lang="fr-FR" dirty="0">
                <a:latin typeface="Times New Roman" pitchFamily="18" charset="0"/>
                <a:cs typeface="Times New Roman" pitchFamily="18" charset="0"/>
              </a:rPr>
              <a:t>: Fer, vitamine B9, B12, Zn++, acides aminés... </a:t>
            </a:r>
            <a:endParaRPr lang="en-US" dirty="0">
              <a:latin typeface="Times New Roman" pitchFamily="18" charset="0"/>
              <a:cs typeface="Times New Roman" pitchFamily="18" charset="0"/>
            </a:endParaRPr>
          </a:p>
          <a:p>
            <a:pPr algn="l">
              <a:buNone/>
            </a:pPr>
            <a:r>
              <a:rPr lang="fr-FR" b="1" dirty="0">
                <a:latin typeface="Times New Roman" pitchFamily="18" charset="0"/>
                <a:cs typeface="Times New Roman" pitchFamily="18" charset="0"/>
              </a:rPr>
              <a:t>Numération </a:t>
            </a:r>
            <a:r>
              <a:rPr lang="fr-FR" dirty="0">
                <a:latin typeface="Times New Roman" pitchFamily="18" charset="0"/>
                <a:cs typeface="Times New Roman" pitchFamily="18" charset="0"/>
              </a:rPr>
              <a:t>: appareils compteurs </a:t>
            </a:r>
            <a:endParaRPr lang="en-US" dirty="0">
              <a:latin typeface="Times New Roman" pitchFamily="18" charset="0"/>
              <a:cs typeface="Times New Roman" pitchFamily="18" charset="0"/>
            </a:endParaRPr>
          </a:p>
          <a:p>
            <a:pPr algn="l">
              <a:buNone/>
            </a:pPr>
            <a:r>
              <a:rPr lang="fr-FR" b="1" dirty="0">
                <a:latin typeface="Times New Roman" pitchFamily="18" charset="0"/>
                <a:cs typeface="Times New Roman" pitchFamily="18" charset="0"/>
              </a:rPr>
              <a:t>* Taux de globules rouges</a:t>
            </a:r>
            <a:r>
              <a:rPr lang="en-US" dirty="0">
                <a:latin typeface="Times New Roman" pitchFamily="18" charset="0"/>
                <a:cs typeface="Times New Roman" pitchFamily="18" charset="0"/>
              </a:rPr>
              <a:t> </a:t>
            </a:r>
          </a:p>
          <a:p>
            <a:pPr algn="l">
              <a:buNone/>
            </a:pPr>
            <a:r>
              <a:rPr lang="en-US" dirty="0">
                <a:latin typeface="Times New Roman" pitchFamily="18" charset="0"/>
                <a:cs typeface="Times New Roman" pitchFamily="18" charset="0"/>
              </a:rPr>
              <a:t>§ </a:t>
            </a:r>
            <a:r>
              <a:rPr lang="fr-FR" b="1" dirty="0">
                <a:latin typeface="Times New Roman" pitchFamily="18" charset="0"/>
                <a:cs typeface="Times New Roman" pitchFamily="18" charset="0"/>
              </a:rPr>
              <a:t>Homme </a:t>
            </a:r>
            <a:r>
              <a:rPr lang="fr-FR" dirty="0">
                <a:latin typeface="Times New Roman" pitchFamily="18" charset="0"/>
                <a:cs typeface="Times New Roman" pitchFamily="18" charset="0"/>
              </a:rPr>
              <a:t>: 4,5 à 6 M/mm3 </a:t>
            </a:r>
            <a:endParaRPr lang="en-US" dirty="0">
              <a:latin typeface="Times New Roman" pitchFamily="18" charset="0"/>
              <a:cs typeface="Times New Roman" pitchFamily="18" charset="0"/>
            </a:endParaRPr>
          </a:p>
          <a:p>
            <a:pPr algn="l">
              <a:buNone/>
            </a:pPr>
            <a:r>
              <a:rPr lang="en-US" dirty="0">
                <a:latin typeface="Times New Roman" pitchFamily="18" charset="0"/>
                <a:cs typeface="Times New Roman" pitchFamily="18" charset="0"/>
              </a:rPr>
              <a:t>§ </a:t>
            </a:r>
            <a:r>
              <a:rPr lang="fr-FR" b="1" dirty="0">
                <a:latin typeface="Times New Roman" pitchFamily="18" charset="0"/>
                <a:cs typeface="Times New Roman" pitchFamily="18" charset="0"/>
              </a:rPr>
              <a:t>Femme </a:t>
            </a:r>
            <a:r>
              <a:rPr lang="fr-FR" dirty="0">
                <a:latin typeface="Times New Roman" pitchFamily="18" charset="0"/>
                <a:cs typeface="Times New Roman" pitchFamily="18" charset="0"/>
              </a:rPr>
              <a:t>: 4 à 5,5 M/mm3 </a:t>
            </a:r>
            <a:endParaRPr lang="en-US" dirty="0">
              <a:latin typeface="Times New Roman" pitchFamily="18" charset="0"/>
              <a:cs typeface="Times New Roman" pitchFamily="18" charset="0"/>
            </a:endParaRPr>
          </a:p>
          <a:p>
            <a:pPr algn="l">
              <a:buNone/>
            </a:pPr>
            <a:r>
              <a:rPr lang="en-US" dirty="0"/>
              <a:t>§ </a:t>
            </a:r>
            <a:r>
              <a:rPr lang="fr-FR" b="1" dirty="0"/>
              <a:t>Nouveau-né </a:t>
            </a:r>
            <a:r>
              <a:rPr lang="fr-FR" dirty="0"/>
              <a:t>: &gt; 6M/mm3 </a:t>
            </a:r>
            <a:endParaRPr lang="en-US" dirty="0"/>
          </a:p>
          <a:p>
            <a:pPr algn="l">
              <a:buNone/>
            </a:pPr>
            <a:endParaRPr lang="ar-D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r>
              <a:rPr lang="fr-FR" sz="3100" b="1" dirty="0" smtClean="0">
                <a:solidFill>
                  <a:srgbClr val="FF0000"/>
                </a:solidFill>
                <a:latin typeface="Times New Roman" pitchFamily="18" charset="0"/>
                <a:cs typeface="Times New Roman" pitchFamily="18" charset="0"/>
              </a:rPr>
              <a:t>Lignée </a:t>
            </a:r>
            <a:r>
              <a:rPr lang="fr-FR" sz="3100" b="1" dirty="0" smtClean="0">
                <a:solidFill>
                  <a:srgbClr val="FF0000"/>
                </a:solidFill>
                <a:latin typeface="Times New Roman" pitchFamily="18" charset="0"/>
                <a:cs typeface="Times New Roman" pitchFamily="18" charset="0"/>
              </a:rPr>
              <a:t>érythrocytaire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ar-DZ" dirty="0"/>
          </a:p>
        </p:txBody>
      </p:sp>
      <p:pic>
        <p:nvPicPr>
          <p:cNvPr id="4" name="Espace réservé du contenu 3"/>
          <p:cNvPicPr>
            <a:picLocks noGrp="1"/>
          </p:cNvPicPr>
          <p:nvPr>
            <p:ph idx="1"/>
          </p:nvPr>
        </p:nvPicPr>
        <p:blipFill>
          <a:blip r:embed="rId2"/>
          <a:srcRect/>
          <a:stretch>
            <a:fillRect/>
          </a:stretch>
        </p:blipFill>
        <p:spPr bwMode="auto">
          <a:xfrm>
            <a:off x="357158" y="1357298"/>
            <a:ext cx="8358246"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600" b="1" dirty="0">
                <a:latin typeface="Times New Roman" pitchFamily="18" charset="0"/>
                <a:cs typeface="Times New Roman" pitchFamily="18" charset="0"/>
              </a:rPr>
              <a:t>Figure </a:t>
            </a:r>
            <a:r>
              <a:rPr lang="fr-FR" sz="1600" b="1" dirty="0" smtClean="0">
                <a:latin typeface="Times New Roman" pitchFamily="18" charset="0"/>
                <a:cs typeface="Times New Roman" pitchFamily="18" charset="0"/>
              </a:rPr>
              <a:t>:</a:t>
            </a:r>
            <a:r>
              <a:rPr lang="fr-FR" sz="1600" dirty="0" smtClean="0">
                <a:latin typeface="Times New Roman" pitchFamily="18" charset="0"/>
                <a:cs typeface="Times New Roman" pitchFamily="18" charset="0"/>
              </a:rPr>
              <a:t> </a:t>
            </a:r>
            <a:r>
              <a:rPr lang="fr-FR" sz="1600" b="1" dirty="0">
                <a:latin typeface="Times New Roman" pitchFamily="18" charset="0"/>
                <a:cs typeface="Times New Roman" pitchFamily="18" charset="0"/>
              </a:rPr>
              <a:t>Érythrocytes canins normaux.</a:t>
            </a:r>
            <a:r>
              <a:rPr lang="fr-FR" sz="1600" dirty="0">
                <a:latin typeface="Times New Roman" pitchFamily="18" charset="0"/>
                <a:cs typeface="Times New Roman" pitchFamily="18" charset="0"/>
              </a:rPr>
              <a:t> </a:t>
            </a:r>
            <a:r>
              <a:rPr lang="fr-FR" sz="1600" dirty="0" smtClean="0">
                <a:latin typeface="Times New Roman" pitchFamily="18" charset="0"/>
                <a:cs typeface="Times New Roman" pitchFamily="18" charset="0"/>
              </a:rPr>
              <a:t/>
            </a:r>
            <a:br>
              <a:rPr lang="fr-FR" sz="1600" dirty="0" smtClean="0">
                <a:latin typeface="Times New Roman" pitchFamily="18" charset="0"/>
                <a:cs typeface="Times New Roman" pitchFamily="18" charset="0"/>
              </a:rPr>
            </a:br>
            <a:r>
              <a:rPr lang="fr-FR" sz="1600" dirty="0" smtClean="0">
                <a:latin typeface="Times New Roman" pitchFamily="18" charset="0"/>
                <a:cs typeface="Times New Roman" pitchFamily="18" charset="0"/>
              </a:rPr>
              <a:t>Les </a:t>
            </a:r>
            <a:r>
              <a:rPr lang="fr-FR" sz="1600" dirty="0">
                <a:latin typeface="Times New Roman" pitchFamily="18" charset="0"/>
                <a:cs typeface="Times New Roman" pitchFamily="18" charset="0"/>
              </a:rPr>
              <a:t>zones blanches centrales sont dues à la nature biconcave des cellules. </a:t>
            </a:r>
            <a:endParaRPr lang="ar-DZ" sz="1600" dirty="0">
              <a:latin typeface="Times New Roman" pitchFamily="18" charset="0"/>
              <a:cs typeface="Times New Roman" pitchFamily="18" charset="0"/>
            </a:endParaRPr>
          </a:p>
        </p:txBody>
      </p:sp>
      <p:pic>
        <p:nvPicPr>
          <p:cNvPr id="4" name="Espace réservé du contenu 3"/>
          <p:cNvPicPr>
            <a:picLocks noGrp="1"/>
          </p:cNvPicPr>
          <p:nvPr>
            <p:ph idx="1"/>
          </p:nvPr>
        </p:nvPicPr>
        <p:blipFill>
          <a:blip r:embed="rId2" cstate="print"/>
          <a:srcRect/>
          <a:stretch>
            <a:fillRect/>
          </a:stretch>
        </p:blipFill>
        <p:spPr bwMode="auto">
          <a:xfrm>
            <a:off x="1428728" y="1571612"/>
            <a:ext cx="6500858" cy="50720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927</TotalTime>
  <Words>2078</Words>
  <Application>Microsoft Office PowerPoint</Application>
  <PresentationFormat>Affichage à l'écran (4:3)</PresentationFormat>
  <Paragraphs>71</Paragraphs>
  <Slides>25</Slides>
  <Notes>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Les cellules du sang</vt:lpstr>
      <vt:lpstr>Les hématies</vt:lpstr>
      <vt:lpstr>Diapositive 3</vt:lpstr>
      <vt:lpstr>Diapositive 4</vt:lpstr>
      <vt:lpstr>Diapositive 5</vt:lpstr>
      <vt:lpstr>Le globule rouge humain</vt:lpstr>
      <vt:lpstr>Diapositive 7</vt:lpstr>
      <vt:lpstr> Lignée érythrocytaire  </vt:lpstr>
      <vt:lpstr>Figure : Érythrocytes canins normaux.  Les zones blanches centrales sont dues à la nature biconcave des cellules. </vt:lpstr>
      <vt:lpstr>Erythrocytes mammifères</vt:lpstr>
      <vt:lpstr>Figure: Érythrocytes et érythrocyte nucléé dans le film sanguin d'un hérisson africain, tache de Wright-Giemsa.</vt:lpstr>
      <vt:lpstr>Érythrocytes aviaires</vt:lpstr>
      <vt:lpstr>Figure: Érythrocytes normaux dans le film sanguin d'un poulet domestique (Gallus gallus domesticus), tache de Wright-Giemsa;   Figure: des érythrocytes normaux dans le film sanguin d'un perroquet (Eclectus roratus), tache de Wright-Giemsa;   </vt:lpstr>
      <vt:lpstr>Érythrocytes des reptiles</vt:lpstr>
      <vt:lpstr>Figure : Érythrocytes normaux dans le film de sang d'un lézard, tache de Wright-Giemsa;</vt:lpstr>
      <vt:lpstr>Figure : Erythrocytes normaux dans le film de sang d'une tortue, Wright-Giemsa;   </vt:lpstr>
      <vt:lpstr>Figure : Érythrocytes normaux dans le film sanguin d'un serpent, tache de Wright-Giemsa.   </vt:lpstr>
      <vt:lpstr> Les érythrocytes des amphibiens </vt:lpstr>
      <vt:lpstr>Figure : Érythrocytes normaux dans le film sanguin d'une salamandre, tache de Wright-Giemsa</vt:lpstr>
      <vt:lpstr>Les érythrocytes des poissons</vt:lpstr>
      <vt:lpstr>Diapositive 21</vt:lpstr>
      <vt:lpstr>Figure: Érythrocytes normaux dans le film sanguin d'un poisson téléostéen, tache Wright-Giemsa;   </vt:lpstr>
      <vt:lpstr>Figure: Érythrocytes normaux dans le film sanguin d'un poisson téléostéen, tache Wright-Giemsa;</vt:lpstr>
      <vt:lpstr>Figure: Érythrocytes normaux dans le film sanguin d'un poisson téléostéen, tache Wright-Giemsa</vt:lpstr>
      <vt:lpstr>Figure: Érythrocytes normaux dans le film sanguin d'un poisson cartilagineux, tache Wright-Giemsa.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cellules du sang</dc:title>
  <dc:creator>boumehrasse ali</dc:creator>
  <cp:lastModifiedBy>aa</cp:lastModifiedBy>
  <cp:revision>58</cp:revision>
  <dcterms:created xsi:type="dcterms:W3CDTF">2017-03-12T07:17:49Z</dcterms:created>
  <dcterms:modified xsi:type="dcterms:W3CDTF">2020-03-29T14:04:24Z</dcterms:modified>
</cp:coreProperties>
</file>