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0ACF7-70ED-4B91-9D33-AE4FC3B7F0C6}" type="datetimeFigureOut">
              <a:rPr lang="fr-FR" smtClean="0"/>
              <a:pPr/>
              <a:t>11/11/2012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567F7-39AC-4D17-BEAC-A8B2BDBEAA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5567F7-39AC-4D17-BEAC-A8B2BDBEAAC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11/11/2012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11/11/2012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11/11/2012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11/11/2012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11/11/2012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11/11/2012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11/11/2012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11/11/2012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11/11/2012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11/11/2012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11/11/2012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11/11/2012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223224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 rtl="1"/>
            <a:r>
              <a:rPr lang="ar-DZ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جامعة زيان عاشور الجلفة </a:t>
            </a:r>
            <a:br>
              <a:rPr lang="ar-DZ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ar-DZ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كلية الحقوق و العلوم السياسية</a:t>
            </a:r>
            <a:br>
              <a:rPr lang="ar-DZ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ar-DZ" sz="4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قسم العلوم السياسية </a:t>
            </a:r>
            <a:endParaRPr lang="fr-FR" sz="4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subTitle" idx="1"/>
          </p:nvPr>
        </p:nvSpPr>
        <p:spPr>
          <a:xfrm>
            <a:off x="539552" y="2996952"/>
            <a:ext cx="7776864" cy="323998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fr-FR" dirty="0" smtClean="0"/>
          </a:p>
          <a:p>
            <a:pPr algn="ctr"/>
            <a:r>
              <a:rPr lang="ar-DZ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ادارة الموارد البشرية</a:t>
            </a:r>
          </a:p>
          <a:p>
            <a:pPr algn="ctr"/>
            <a:r>
              <a:rPr lang="ar-DZ" sz="4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الأستاذ: الكر محمد </a:t>
            </a:r>
            <a:endParaRPr lang="fr-FR" sz="4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numCol="1" rtlCol="1">
            <a:normAutofit/>
          </a:bodyPr>
          <a:lstStyle/>
          <a:p>
            <a:pPr marL="0" algn="just" rtl="1">
              <a:spcBef>
                <a:spcPts val="600"/>
              </a:spcBef>
              <a:buNone/>
            </a:pPr>
            <a:r>
              <a:rPr lang="ar-DZ" dirty="0" smtClean="0">
                <a:cs typeface="AL-Mateen" pitchFamily="2" charset="-78"/>
              </a:rPr>
              <a:t>تمثل الموارد البشرية أهمية استراتجية كبيرة لنجاح أي منظمة فلا يمكن أن يتحقق الاستخدام الأمثل للموارد الأخرى(المادية و المالية) إذا كانت المنظمة تفتقر الى الأفراد ذوي المهارات و المؤهلين و القادرين على أداء  وظائفهم المطلوبة منهم.</a:t>
            </a:r>
          </a:p>
          <a:p>
            <a:pPr marL="0" algn="just" rtl="1">
              <a:spcBef>
                <a:spcPts val="600"/>
              </a:spcBef>
              <a:buNone/>
            </a:pPr>
            <a:r>
              <a:rPr lang="ar-DZ" dirty="0" smtClean="0">
                <a:cs typeface="AL-Mateen" pitchFamily="2" charset="-78"/>
              </a:rPr>
              <a:t>حيث يوضح الكثير من المفكرين ومن بينهم </a:t>
            </a:r>
            <a:r>
              <a:rPr lang="ar-DZ" b="1" dirty="0" smtClean="0">
                <a:solidFill>
                  <a:srgbClr val="002060"/>
                </a:solidFill>
                <a:cs typeface="AL-Mateen" pitchFamily="2" charset="-78"/>
              </a:rPr>
              <a:t>جيفري فيفر </a:t>
            </a:r>
            <a:r>
              <a:rPr lang="ar-DZ" dirty="0" smtClean="0">
                <a:cs typeface="AL-Mateen" pitchFamily="2" charset="-78"/>
              </a:rPr>
              <a:t>ذلك </a:t>
            </a:r>
            <a:r>
              <a:rPr lang="ar-DZ" b="1" dirty="0" smtClean="0">
                <a:cs typeface="AL-Mateen" pitchFamily="2" charset="-78"/>
              </a:rPr>
              <a:t>بقوله</a:t>
            </a:r>
          </a:p>
          <a:p>
            <a:pPr marL="0" algn="just" rtl="1">
              <a:spcBef>
                <a:spcPts val="600"/>
              </a:spcBef>
              <a:buNone/>
            </a:pPr>
            <a:r>
              <a:rPr lang="ar-DZ" b="1" dirty="0" smtClean="0">
                <a:cs typeface="AL-Mateen" pitchFamily="2" charset="-78"/>
              </a:rPr>
              <a:t>”</a:t>
            </a:r>
            <a:r>
              <a:rPr lang="ar-DZ" b="1" dirty="0" smtClean="0">
                <a:solidFill>
                  <a:srgbClr val="FF0000"/>
                </a:solidFill>
                <a:cs typeface="AL-Mateen" pitchFamily="2" charset="-78"/>
              </a:rPr>
              <a:t>إن أهمية مواردنا البشرية و كيفية ادارتها تزداد يوما بعد يوم لأن المنطلقات الأخرى للتنافس بدأت تفقد ميزتها من يوم </a:t>
            </a:r>
            <a:r>
              <a:rPr lang="ar-DZ" b="1" dirty="0" err="1" smtClean="0">
                <a:solidFill>
                  <a:srgbClr val="FF0000"/>
                </a:solidFill>
                <a:cs typeface="AL-Mateen" pitchFamily="2" charset="-78"/>
              </a:rPr>
              <a:t>لأخر </a:t>
            </a:r>
            <a:r>
              <a:rPr lang="ar-DZ" b="1" dirty="0" err="1" smtClean="0">
                <a:cs typeface="AL-Mateen" pitchFamily="2" charset="-78"/>
              </a:rPr>
              <a:t>”</a:t>
            </a:r>
            <a:r>
              <a:rPr lang="ar-DZ" b="1" dirty="0" smtClean="0"/>
              <a:t> </a:t>
            </a:r>
          </a:p>
        </p:txBody>
      </p:sp>
      <p:sp>
        <p:nvSpPr>
          <p:cNvPr id="4" name="Espace réservé du texte 4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144016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DZ" dirty="0" smtClean="0">
                <a:cs typeface="Al-Kharashi 5" pitchFamily="2" charset="-78"/>
              </a:rPr>
              <a:t>أهمية إدارة الموارد البشرية</a:t>
            </a:r>
            <a:endParaRPr lang="fr-FR" dirty="0" smtClean="0">
              <a:cs typeface="Al-Kharashi 5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just" rtl="1">
              <a:spcBef>
                <a:spcPts val="0"/>
              </a:spcBef>
            </a:pPr>
            <a:r>
              <a:rPr lang="ar-DZ" dirty="0" smtClean="0">
                <a:cs typeface="AL-Mateen" pitchFamily="2" charset="-78"/>
              </a:rPr>
              <a:t>حيث يطرح التساؤل نفسه </a:t>
            </a:r>
            <a:r>
              <a:rPr lang="ar-DZ" dirty="0" smtClean="0">
                <a:solidFill>
                  <a:srgbClr val="7030A0"/>
                </a:solidFill>
                <a:cs typeface="AL-Mateen" pitchFamily="2" charset="-78"/>
              </a:rPr>
              <a:t>هو:لماذا تنجح بعض المنظمات في الاستفادة من الفرص المتاحة و الممكنة لها في السوق بينما تفشل أخرى في هذا </a:t>
            </a:r>
            <a:r>
              <a:rPr lang="ar-DZ" dirty="0" err="1" smtClean="0">
                <a:solidFill>
                  <a:srgbClr val="7030A0"/>
                </a:solidFill>
                <a:cs typeface="AL-Mateen" pitchFamily="2" charset="-78"/>
              </a:rPr>
              <a:t>الشأن</a:t>
            </a:r>
            <a:r>
              <a:rPr lang="ar-DZ" dirty="0" err="1" smtClean="0">
                <a:cs typeface="AL-Mateen" pitchFamily="2" charset="-78"/>
              </a:rPr>
              <a:t> ؟</a:t>
            </a:r>
            <a:r>
              <a:rPr lang="ar-DZ" dirty="0" smtClean="0">
                <a:cs typeface="AL-Mateen" pitchFamily="2" charset="-78"/>
              </a:rPr>
              <a:t> يجيب عن هذا التساؤل </a:t>
            </a:r>
            <a:r>
              <a:rPr lang="ar-DZ" b="1" u="sng" dirty="0" smtClean="0">
                <a:solidFill>
                  <a:srgbClr val="002060"/>
                </a:solidFill>
                <a:cs typeface="AL-Mateen" pitchFamily="2" charset="-78"/>
              </a:rPr>
              <a:t>توماس </a:t>
            </a:r>
            <a:r>
              <a:rPr lang="ar-DZ" b="1" u="sng" dirty="0" err="1" smtClean="0">
                <a:solidFill>
                  <a:srgbClr val="002060"/>
                </a:solidFill>
                <a:cs typeface="AL-Mateen" pitchFamily="2" charset="-78"/>
              </a:rPr>
              <a:t>بيترز</a:t>
            </a:r>
            <a:r>
              <a:rPr lang="ar-DZ" b="1" u="sng" dirty="0" smtClean="0">
                <a:solidFill>
                  <a:srgbClr val="002060"/>
                </a:solidFill>
                <a:cs typeface="AL-Mateen" pitchFamily="2" charset="-78"/>
              </a:rPr>
              <a:t>  </a:t>
            </a:r>
            <a:r>
              <a:rPr lang="ar-DZ" dirty="0" err="1" smtClean="0">
                <a:cs typeface="AL-Mateen" pitchFamily="2" charset="-78"/>
              </a:rPr>
              <a:t>بقوله:</a:t>
            </a:r>
            <a:endParaRPr lang="ar-DZ" dirty="0" smtClean="0">
              <a:cs typeface="AL-Mateen" pitchFamily="2" charset="-78"/>
            </a:endParaRPr>
          </a:p>
          <a:p>
            <a:pPr marL="0" algn="just" rtl="1">
              <a:spcBef>
                <a:spcPts val="0"/>
              </a:spcBef>
            </a:pPr>
            <a:r>
              <a:rPr lang="ar-DZ" dirty="0" smtClean="0">
                <a:cs typeface="AL-Mateen" pitchFamily="2" charset="-78"/>
              </a:rPr>
              <a:t>”</a:t>
            </a:r>
            <a:r>
              <a:rPr lang="ar-DZ" b="1" u="sng" dirty="0" smtClean="0">
                <a:solidFill>
                  <a:srgbClr val="FF0000"/>
                </a:solidFill>
                <a:cs typeface="AL-Mateen" pitchFamily="2" charset="-78"/>
              </a:rPr>
              <a:t>إن المدخل الرئيسي لتحقيق الاستمرار و النجاح في ظل بيئة أعمال غير مستقرة لا يتمثل في الاعتماد على الأساليب الكمية أو العقلية بقدر ما يتمثل في العوامل صعبة القياس مثل سلوك العاملين و الجودة و خدمة العملاء و فوق ذلك توافر المرونة الكافية للتعامل مع الظروف و </a:t>
            </a:r>
            <a:r>
              <a:rPr lang="ar-DZ" b="1" u="sng" dirty="0" err="1" smtClean="0">
                <a:solidFill>
                  <a:srgbClr val="FF0000"/>
                </a:solidFill>
                <a:cs typeface="AL-Mateen" pitchFamily="2" charset="-78"/>
              </a:rPr>
              <a:t>المتغيرات</a:t>
            </a:r>
            <a:r>
              <a:rPr lang="ar-DZ" dirty="0" err="1" smtClean="0">
                <a:solidFill>
                  <a:srgbClr val="FF0000"/>
                </a:solidFill>
                <a:cs typeface="AL-Mateen" pitchFamily="2" charset="-78"/>
              </a:rPr>
              <a:t>”</a:t>
            </a:r>
            <a:endParaRPr lang="ar-DZ" dirty="0" smtClean="0">
              <a:solidFill>
                <a:srgbClr val="FF0000"/>
              </a:solidFill>
              <a:cs typeface="AL-Mateen" pitchFamily="2" charset="-78"/>
            </a:endParaRPr>
          </a:p>
          <a:p>
            <a:pPr marL="0" algn="just" rtl="1">
              <a:spcBef>
                <a:spcPts val="0"/>
              </a:spcBef>
              <a:buNone/>
            </a:pPr>
            <a:r>
              <a:rPr lang="ar-DZ" sz="3200" dirty="0" smtClean="0">
                <a:cs typeface="AL-Mateen" pitchFamily="2" charset="-78"/>
              </a:rPr>
              <a:t>ومن هنا يتبين أن إدارة الموارد البشرية هي مصدر النجاح لأي منظمة أو مجتمع </a:t>
            </a:r>
            <a:endParaRPr lang="fr-FR" sz="3200" dirty="0" smtClean="0">
              <a:cs typeface="AL-Mateen" pitchFamily="2" charset="-78"/>
            </a:endParaRPr>
          </a:p>
          <a:p>
            <a:pPr marL="0" algn="just" rtl="1">
              <a:spcBef>
                <a:spcPts val="0"/>
              </a:spcBef>
            </a:pPr>
            <a:endParaRPr lang="fr-FR" dirty="0">
              <a:cs typeface="AL-Mateen" pitchFamily="2" charset="-78"/>
            </a:endParaRPr>
          </a:p>
        </p:txBody>
      </p:sp>
      <p:sp>
        <p:nvSpPr>
          <p:cNvPr id="4" name="Espace réservé du texte 4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DZ" dirty="0" smtClean="0">
                <a:cs typeface="Al-Kharashi 5" pitchFamily="2" charset="-78"/>
              </a:rPr>
              <a:t>أهمية إدارة الموارد البشرية</a:t>
            </a:r>
            <a:endParaRPr lang="fr-FR" dirty="0" smtClean="0">
              <a:cs typeface="Al-Kharashi 5" pitchFamily="2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algn="just" rtl="1">
              <a:spcBef>
                <a:spcPts val="0"/>
              </a:spcBef>
            </a:pPr>
            <a:r>
              <a:rPr lang="ar-DZ" dirty="0" smtClean="0">
                <a:cs typeface="AL-Mateen" pitchFamily="2" charset="-78"/>
              </a:rPr>
              <a:t>تتسم إدارة الموارد البشرية بمختلف الأنشطة الوظيفية و المتعلقة بالعاملين في المنظمة إذ أنه لا تختلف عن الوظائف التي تمارسها الإدارات الوظيفية الأخرى من حيث المهام الادارية كالتخطيط و التنظيم و التحفيز و الرقابة غير أن كل من تلك الادارات تمارس أنشطة فنية تتعلق بطبيعة الأداء المناط </a:t>
            </a:r>
            <a:r>
              <a:rPr lang="ar-DZ" dirty="0" err="1" smtClean="0">
                <a:cs typeface="AL-Mateen" pitchFamily="2" charset="-78"/>
              </a:rPr>
              <a:t>بها</a:t>
            </a:r>
            <a:r>
              <a:rPr lang="ar-DZ" dirty="0" smtClean="0">
                <a:cs typeface="AL-Mateen" pitchFamily="2" charset="-78"/>
              </a:rPr>
              <a:t> فإدارة العمليات يرتبط عملها الفني بإدارة النشاطات الانتاجية و الهندسية و الفنية...الخ</a:t>
            </a:r>
          </a:p>
          <a:p>
            <a:pPr marL="0" algn="just" rtl="1">
              <a:spcBef>
                <a:spcPts val="0"/>
              </a:spcBef>
            </a:pPr>
            <a:r>
              <a:rPr lang="ar-DZ" dirty="0" smtClean="0">
                <a:cs typeface="AL-Mateen" pitchFamily="2" charset="-78"/>
              </a:rPr>
              <a:t>و لذا فان إدارة الموارد البشرية تركز اهتمامها بالأنشطة التخصصية المتعلقة بالأفراد العاملين بالمنظمة و التي تتضمن ما </a:t>
            </a:r>
            <a:r>
              <a:rPr lang="ar-DZ" dirty="0" err="1" smtClean="0">
                <a:cs typeface="AL-Mateen" pitchFamily="2" charset="-78"/>
              </a:rPr>
              <a:t>يلي :</a:t>
            </a:r>
            <a:endParaRPr lang="ar-DZ" dirty="0" smtClean="0">
              <a:cs typeface="AL-Mateen" pitchFamily="2" charset="-78"/>
            </a:endParaRPr>
          </a:p>
          <a:p>
            <a:pPr marL="0" algn="just" rtl="1">
              <a:spcBef>
                <a:spcPts val="0"/>
              </a:spcBef>
              <a:buNone/>
            </a:pPr>
            <a:endParaRPr lang="fr-FR" dirty="0">
              <a:cs typeface="AL-Mateen" pitchFamily="2" charset="-78"/>
            </a:endParaRPr>
          </a:p>
        </p:txBody>
      </p:sp>
      <p:sp>
        <p:nvSpPr>
          <p:cNvPr id="4" name="Espace réservé du texte 4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DZ" dirty="0" smtClean="0">
                <a:cs typeface="Al-Kharashi 5" pitchFamily="2" charset="-78"/>
              </a:rPr>
              <a:t>وظائف إدارة الموارد البشرية</a:t>
            </a:r>
            <a:endParaRPr lang="fr-FR" dirty="0" smtClean="0">
              <a:cs typeface="Al-Kharashi 5" pitchFamily="2" charset="-78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71450" indent="-514350" algn="r" rtl="1">
              <a:spcBef>
                <a:spcPts val="0"/>
              </a:spcBef>
              <a:buFont typeface="+mj-lt"/>
              <a:buAutoNum type="arabicPeriod"/>
            </a:pPr>
            <a:r>
              <a:rPr lang="ar-DZ" sz="3600" dirty="0" smtClean="0">
                <a:cs typeface="AL-Mateen" pitchFamily="2" charset="-78"/>
              </a:rPr>
              <a:t>تخطيط الموارد البشرية.</a:t>
            </a:r>
          </a:p>
          <a:p>
            <a:pPr marL="171450" indent="-514350" algn="r" rtl="1">
              <a:spcBef>
                <a:spcPts val="0"/>
              </a:spcBef>
              <a:buFont typeface="+mj-lt"/>
              <a:buAutoNum type="arabicPeriod"/>
            </a:pPr>
            <a:r>
              <a:rPr lang="ar-DZ" sz="3600" dirty="0" smtClean="0">
                <a:cs typeface="AL-Mateen" pitchFamily="2" charset="-78"/>
              </a:rPr>
              <a:t>تحليل و تصميم الوظائف</a:t>
            </a:r>
          </a:p>
          <a:p>
            <a:pPr marL="171450" indent="-514350" algn="r" rtl="1">
              <a:spcBef>
                <a:spcPts val="0"/>
              </a:spcBef>
              <a:buFont typeface="+mj-lt"/>
              <a:buAutoNum type="arabicPeriod"/>
            </a:pPr>
            <a:r>
              <a:rPr lang="ar-DZ" sz="3600" dirty="0" smtClean="0">
                <a:cs typeface="AL-Mateen" pitchFamily="2" charset="-78"/>
              </a:rPr>
              <a:t>نظام الاختيار و التعيين </a:t>
            </a:r>
          </a:p>
          <a:p>
            <a:pPr marL="171450" indent="-514350" algn="r" rtl="1">
              <a:spcBef>
                <a:spcPts val="0"/>
              </a:spcBef>
              <a:buFont typeface="+mj-lt"/>
              <a:buAutoNum type="arabicPeriod"/>
            </a:pPr>
            <a:r>
              <a:rPr lang="ar-DZ" sz="3600" dirty="0" smtClean="0">
                <a:cs typeface="AL-Mateen" pitchFamily="2" charset="-78"/>
              </a:rPr>
              <a:t>تصميم نظام الأجور و الحوافز </a:t>
            </a:r>
          </a:p>
          <a:p>
            <a:pPr marL="171450" indent="-514350" algn="r" rtl="1">
              <a:spcBef>
                <a:spcPts val="0"/>
              </a:spcBef>
              <a:buFont typeface="+mj-lt"/>
              <a:buAutoNum type="arabicPeriod"/>
            </a:pPr>
            <a:r>
              <a:rPr lang="ar-DZ" sz="3600" dirty="0" smtClean="0">
                <a:cs typeface="AL-Mateen" pitchFamily="2" charset="-78"/>
              </a:rPr>
              <a:t>اعداد خطة التدريب </a:t>
            </a:r>
          </a:p>
          <a:p>
            <a:pPr marL="171450" indent="-514350" algn="r" rtl="1">
              <a:spcBef>
                <a:spcPts val="0"/>
              </a:spcBef>
              <a:buFont typeface="+mj-lt"/>
              <a:buAutoNum type="arabicPeriod"/>
            </a:pPr>
            <a:r>
              <a:rPr lang="ar-DZ" sz="3600" dirty="0" smtClean="0">
                <a:cs typeface="AL-Mateen" pitchFamily="2" charset="-78"/>
              </a:rPr>
              <a:t>تصميم نظام تقويم الأداء </a:t>
            </a:r>
          </a:p>
          <a:p>
            <a:pPr marL="171450" indent="-514350" algn="r" rtl="1">
              <a:spcBef>
                <a:spcPts val="0"/>
              </a:spcBef>
              <a:buFont typeface="+mj-lt"/>
              <a:buAutoNum type="arabicPeriod"/>
            </a:pPr>
            <a:r>
              <a:rPr lang="ar-DZ" sz="3600" dirty="0" smtClean="0">
                <a:cs typeface="AL-Mateen" pitchFamily="2" charset="-78"/>
              </a:rPr>
              <a:t>وضع نظام الترقيات و النقل </a:t>
            </a:r>
          </a:p>
          <a:p>
            <a:pPr marL="171450" indent="-514350" algn="r" rtl="1">
              <a:spcBef>
                <a:spcPts val="0"/>
              </a:spcBef>
              <a:buFont typeface="+mj-lt"/>
              <a:buAutoNum type="arabicPeriod"/>
            </a:pPr>
            <a:r>
              <a:rPr lang="ar-DZ" sz="3600" dirty="0" smtClean="0">
                <a:cs typeface="AL-Mateen" pitchFamily="2" charset="-78"/>
              </a:rPr>
              <a:t>صيانة و رعاية العاملين </a:t>
            </a:r>
          </a:p>
          <a:p>
            <a:pPr marL="171450" indent="-514350" algn="r" rtl="1">
              <a:spcBef>
                <a:spcPts val="0"/>
              </a:spcBef>
              <a:buFont typeface="+mj-lt"/>
              <a:buAutoNum type="arabicPeriod"/>
            </a:pPr>
            <a:r>
              <a:rPr lang="ar-DZ" sz="3600" dirty="0" smtClean="0">
                <a:cs typeface="AL-Mateen" pitchFamily="2" charset="-78"/>
              </a:rPr>
              <a:t>تقديم الخدمات للعاملين</a:t>
            </a:r>
            <a:r>
              <a:rPr lang="ar-DZ" sz="3600" dirty="0" smtClean="0"/>
              <a:t> </a:t>
            </a:r>
            <a:endParaRPr lang="fr-FR" sz="3600" dirty="0"/>
          </a:p>
        </p:txBody>
      </p:sp>
      <p:sp>
        <p:nvSpPr>
          <p:cNvPr id="4" name="Espace réservé du texte 4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DZ" dirty="0" smtClean="0">
                <a:cs typeface="Al-Kharashi 5" pitchFamily="2" charset="-78"/>
              </a:rPr>
              <a:t>وظائف إدارة الموارد البشرية</a:t>
            </a:r>
            <a:endParaRPr lang="fr-FR" dirty="0" smtClean="0">
              <a:cs typeface="Al-Kharashi 5" pitchFamily="2" charset="-78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rtl="1">
              <a:spcBef>
                <a:spcPts val="0"/>
              </a:spcBef>
            </a:pPr>
            <a:r>
              <a:rPr lang="ar-DZ" dirty="0" smtClean="0">
                <a:cs typeface="AL-Mateen" pitchFamily="2" charset="-78"/>
              </a:rPr>
              <a:t>لقد زخر القرن الحادي و العشرين بتحديات عديدة امتدت أثارها بصورة شاملة على مختلف نواحي الحياة الاقتصادية و الاجتماعية و الثقافية و السياسية...الخ و التي من بينها ما </a:t>
            </a:r>
            <a:r>
              <a:rPr lang="ar-DZ" dirty="0" err="1" smtClean="0">
                <a:cs typeface="AL-Mateen" pitchFamily="2" charset="-78"/>
              </a:rPr>
              <a:t>يلي:</a:t>
            </a:r>
            <a:endParaRPr lang="ar-DZ" dirty="0" smtClean="0">
              <a:cs typeface="AL-Mateen" pitchFamily="2" charset="-78"/>
            </a:endParaRPr>
          </a:p>
          <a:p>
            <a:pPr marL="514350" indent="-514350" algn="r" rtl="1">
              <a:spcBef>
                <a:spcPts val="0"/>
              </a:spcBef>
              <a:buFont typeface="+mj-lt"/>
              <a:buAutoNum type="arabicPeriod"/>
            </a:pPr>
            <a:r>
              <a:rPr lang="ar-DZ" dirty="0" smtClean="0">
                <a:cs typeface="AL-Mateen" pitchFamily="2" charset="-78"/>
              </a:rPr>
              <a:t>ظهور العولمة </a:t>
            </a:r>
          </a:p>
          <a:p>
            <a:pPr marL="514350" indent="-514350" algn="r" rtl="1">
              <a:spcBef>
                <a:spcPts val="0"/>
              </a:spcBef>
              <a:buFont typeface="+mj-lt"/>
              <a:buAutoNum type="arabicPeriod"/>
            </a:pPr>
            <a:r>
              <a:rPr lang="ar-DZ" dirty="0" smtClean="0">
                <a:cs typeface="AL-Mateen" pitchFamily="2" charset="-78"/>
              </a:rPr>
              <a:t>شدة المنافسة العالمية </a:t>
            </a:r>
          </a:p>
          <a:p>
            <a:pPr marL="514350" indent="-514350" algn="r" rtl="1">
              <a:spcBef>
                <a:spcPts val="0"/>
              </a:spcBef>
              <a:buFont typeface="+mj-lt"/>
              <a:buAutoNum type="arabicPeriod"/>
            </a:pPr>
            <a:r>
              <a:rPr lang="ar-DZ" dirty="0" smtClean="0">
                <a:cs typeface="AL-Mateen" pitchFamily="2" charset="-78"/>
              </a:rPr>
              <a:t>الطلب المتغير على الجودة من قبل العملاء </a:t>
            </a:r>
          </a:p>
          <a:p>
            <a:pPr marL="514350" indent="-514350" algn="r" rtl="1">
              <a:spcBef>
                <a:spcPts val="0"/>
              </a:spcBef>
              <a:buFont typeface="+mj-lt"/>
              <a:buAutoNum type="arabicPeriod"/>
            </a:pPr>
            <a:r>
              <a:rPr lang="ar-DZ" dirty="0" smtClean="0">
                <a:cs typeface="AL-Mateen" pitchFamily="2" charset="-78"/>
              </a:rPr>
              <a:t>تطور التكنولوجيا بمعدلات متسارعة </a:t>
            </a:r>
          </a:p>
          <a:p>
            <a:pPr marL="514350" indent="-514350" algn="r" rtl="1">
              <a:spcBef>
                <a:spcPts val="0"/>
              </a:spcBef>
              <a:buFont typeface="+mj-lt"/>
              <a:buAutoNum type="arabicPeriod"/>
            </a:pPr>
            <a:r>
              <a:rPr lang="ar-DZ" dirty="0" smtClean="0">
                <a:cs typeface="AL-Mateen" pitchFamily="2" charset="-78"/>
              </a:rPr>
              <a:t>تحديات البيئة الاجتماعية و الثقافية </a:t>
            </a:r>
          </a:p>
          <a:p>
            <a:pPr marL="514350" indent="-514350" algn="r" rtl="1">
              <a:spcBef>
                <a:spcPts val="0"/>
              </a:spcBef>
              <a:buFont typeface="+mj-lt"/>
              <a:buAutoNum type="arabicPeriod"/>
            </a:pPr>
            <a:r>
              <a:rPr lang="ar-DZ" dirty="0" smtClean="0">
                <a:cs typeface="AL-Mateen" pitchFamily="2" charset="-78"/>
              </a:rPr>
              <a:t>الاندماجات المختلفة بين مختلف الشركات الكبرى</a:t>
            </a:r>
          </a:p>
          <a:p>
            <a:pPr marL="514350" indent="-514350" algn="r" rtl="1">
              <a:spcBef>
                <a:spcPts val="0"/>
              </a:spcBef>
              <a:buFont typeface="+mj-lt"/>
              <a:buAutoNum type="arabicPeriod"/>
            </a:pPr>
            <a:r>
              <a:rPr lang="ar-DZ" dirty="0" smtClean="0">
                <a:cs typeface="AL-Mateen" pitchFamily="2" charset="-78"/>
              </a:rPr>
              <a:t>ديناميكية البيئة الاقتصادية </a:t>
            </a:r>
          </a:p>
          <a:p>
            <a:pPr marL="514350" indent="-514350" algn="r" rtl="1">
              <a:spcBef>
                <a:spcPts val="0"/>
              </a:spcBef>
              <a:buFont typeface="+mj-lt"/>
              <a:buAutoNum type="arabicPeriod"/>
            </a:pPr>
            <a:r>
              <a:rPr lang="ar-DZ" dirty="0" smtClean="0">
                <a:cs typeface="AL-Mateen" pitchFamily="2" charset="-78"/>
              </a:rPr>
              <a:t>التحديات التشريعية و تطورات التخصص</a:t>
            </a:r>
            <a:r>
              <a:rPr lang="ar-DZ" dirty="0" smtClean="0"/>
              <a:t> </a:t>
            </a:r>
          </a:p>
          <a:p>
            <a:pPr marL="514350" indent="-514350" algn="r" rtl="1">
              <a:spcBef>
                <a:spcPts val="0"/>
              </a:spcBef>
              <a:buFont typeface="+mj-lt"/>
              <a:buAutoNum type="arabicPeriod"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DZ" dirty="0" smtClean="0">
                <a:cs typeface="Al-Kharashi 5" pitchFamily="2" charset="-78"/>
              </a:rPr>
              <a:t>التحديات التي تواجه إدارة الموارد البشرية </a:t>
            </a:r>
            <a:endParaRPr lang="fr-FR" dirty="0">
              <a:cs typeface="Al-Kharashi 5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aljawhara\AutoPlay\Docs\divers\ariereplans\صور في غاية الجمال من الطبيعه الخلابه\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ZoneTexte 4"/>
          <p:cNvSpPr txBox="1"/>
          <p:nvPr/>
        </p:nvSpPr>
        <p:spPr>
          <a:xfrm>
            <a:off x="1763688" y="6027003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4800" dirty="0" smtClean="0">
                <a:cs typeface="Al-Kharashi 5" pitchFamily="2" charset="-78"/>
              </a:rPr>
              <a:t>شكرا على </a:t>
            </a:r>
            <a:r>
              <a:rPr lang="ar-DZ" sz="4800" dirty="0" smtClean="0">
                <a:cs typeface="Al-Kharashi 5" pitchFamily="2" charset="-78"/>
              </a:rPr>
              <a:t>المتابعة</a:t>
            </a:r>
            <a:endParaRPr lang="fr-FR" sz="4800" dirty="0">
              <a:cs typeface="Al-Kharashi 5" pitchFamily="2" charset="-78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</TotalTime>
  <Words>391</Words>
  <Application>Microsoft Office PowerPoint</Application>
  <PresentationFormat>Affichage à l'écran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Rotonde</vt:lpstr>
      <vt:lpstr>جامعة زيان عاشور الجلفة  كلية الحقوق و العلوم السياسية قسم العلوم السياسية </vt:lpstr>
      <vt:lpstr>أهمية إدارة الموارد البشرية</vt:lpstr>
      <vt:lpstr>أهمية إدارة الموارد البشرية</vt:lpstr>
      <vt:lpstr>وظائف إدارة الموارد البشرية</vt:lpstr>
      <vt:lpstr>وظائف إدارة الموارد البشرية</vt:lpstr>
      <vt:lpstr>التحديات التي تواجه إدارة الموارد البشرية 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زيان عاشور الجلفة  كلية الحقوق و العلوم السياسية قسم العلوم السياسية </dc:title>
  <dc:creator>ker</dc:creator>
  <cp:lastModifiedBy>ker</cp:lastModifiedBy>
  <cp:revision>31</cp:revision>
  <dcterms:created xsi:type="dcterms:W3CDTF">2012-11-10T17:18:39Z</dcterms:created>
  <dcterms:modified xsi:type="dcterms:W3CDTF">2012-11-11T00:07:43Z</dcterms:modified>
</cp:coreProperties>
</file>