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1"/>
  </p:notesMasterIdLst>
  <p:sldIdLst>
    <p:sldId id="256" r:id="rId2"/>
    <p:sldId id="277" r:id="rId3"/>
    <p:sldId id="257" r:id="rId4"/>
    <p:sldId id="276" r:id="rId5"/>
    <p:sldId id="258" r:id="rId6"/>
    <p:sldId id="259" r:id="rId7"/>
    <p:sldId id="260" r:id="rId8"/>
    <p:sldId id="278" r:id="rId9"/>
    <p:sldId id="261" r:id="rId10"/>
    <p:sldId id="263" r:id="rId11"/>
    <p:sldId id="264" r:id="rId12"/>
    <p:sldId id="265" r:id="rId13"/>
    <p:sldId id="279" r:id="rId14"/>
    <p:sldId id="280" r:id="rId15"/>
    <p:sldId id="281" r:id="rId16"/>
    <p:sldId id="282" r:id="rId17"/>
    <p:sldId id="283" r:id="rId18"/>
    <p:sldId id="267" r:id="rId19"/>
    <p:sldId id="262"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_rels/data2.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E45104-B858-4CCE-A157-D126B093AB07}" type="doc">
      <dgm:prSet loTypeId="urn:microsoft.com/office/officeart/2005/8/layout/venn1" loCatId="relationship" qsTypeId="urn:microsoft.com/office/officeart/2005/8/quickstyle/simple1" qsCatId="simple" csTypeId="urn:microsoft.com/office/officeart/2005/8/colors/accent1_2" csCatId="accent1" phldr="1"/>
      <dgm:spPr/>
    </dgm:pt>
    <dgm:pt modelId="{13DBCCA5-B080-4BBD-89F2-2133B8ACB92B}">
      <dgm:prSet phldrT="[Texte]" custT="1"/>
      <dgm:spPr/>
      <dgm:t>
        <a:bodyPr/>
        <a:lstStyle/>
        <a:p>
          <a:r>
            <a:rPr lang="ar-DZ" sz="4800" dirty="0" smtClean="0">
              <a:cs typeface="AL-Mateen" pitchFamily="2" charset="-78"/>
            </a:rPr>
            <a:t>طبيعة الوظائف </a:t>
          </a:r>
          <a:endParaRPr lang="fr-FR" sz="4800" dirty="0">
            <a:cs typeface="AL-Mateen" pitchFamily="2" charset="-78"/>
          </a:endParaRPr>
        </a:p>
      </dgm:t>
    </dgm:pt>
    <dgm:pt modelId="{26720B8B-7B32-452B-A787-9C5A3DE585F5}" type="parTrans" cxnId="{CBC1A0C4-9DB1-46AB-8094-9DA02CC7C928}">
      <dgm:prSet/>
      <dgm:spPr/>
      <dgm:t>
        <a:bodyPr/>
        <a:lstStyle/>
        <a:p>
          <a:endParaRPr lang="fr-FR"/>
        </a:p>
      </dgm:t>
    </dgm:pt>
    <dgm:pt modelId="{16175889-C6E7-4D03-97F9-1E6761773476}" type="sibTrans" cxnId="{CBC1A0C4-9DB1-46AB-8094-9DA02CC7C928}">
      <dgm:prSet/>
      <dgm:spPr/>
      <dgm:t>
        <a:bodyPr/>
        <a:lstStyle/>
        <a:p>
          <a:endParaRPr lang="fr-FR"/>
        </a:p>
      </dgm:t>
    </dgm:pt>
    <dgm:pt modelId="{DCE52EC1-0CAF-440C-8FC1-486FF1C437C9}">
      <dgm:prSet phldrT="[Texte]" custT="1"/>
      <dgm:spPr/>
      <dgm:t>
        <a:bodyPr/>
        <a:lstStyle/>
        <a:p>
          <a:pPr algn="ctr"/>
          <a:r>
            <a:rPr lang="ar-DZ" sz="3600" dirty="0" smtClean="0">
              <a:cs typeface="AL-Mateen" pitchFamily="2" charset="-78"/>
            </a:rPr>
            <a:t>الوظائف الأساسية </a:t>
          </a:r>
          <a:endParaRPr lang="fr-FR" sz="3600" dirty="0">
            <a:cs typeface="AL-Mateen" pitchFamily="2" charset="-78"/>
          </a:endParaRPr>
        </a:p>
      </dgm:t>
    </dgm:pt>
    <dgm:pt modelId="{0B103152-0438-4906-9731-90310D32499C}" type="parTrans" cxnId="{54CF7B78-3732-468E-8A52-5469F33EF39D}">
      <dgm:prSet/>
      <dgm:spPr/>
      <dgm:t>
        <a:bodyPr/>
        <a:lstStyle/>
        <a:p>
          <a:endParaRPr lang="fr-FR"/>
        </a:p>
      </dgm:t>
    </dgm:pt>
    <dgm:pt modelId="{DCA85231-0DB1-4E57-BAAB-50230C9DEF42}" type="sibTrans" cxnId="{54CF7B78-3732-468E-8A52-5469F33EF39D}">
      <dgm:prSet/>
      <dgm:spPr/>
      <dgm:t>
        <a:bodyPr/>
        <a:lstStyle/>
        <a:p>
          <a:endParaRPr lang="fr-FR"/>
        </a:p>
      </dgm:t>
    </dgm:pt>
    <dgm:pt modelId="{023D7663-F23F-4EA1-A03F-4BB6911BB67F}">
      <dgm:prSet phldrT="[Texte]" custT="1"/>
      <dgm:spPr/>
      <dgm:t>
        <a:bodyPr/>
        <a:lstStyle/>
        <a:p>
          <a:pPr algn="r"/>
          <a:r>
            <a:rPr lang="ar-DZ" sz="4000" dirty="0" smtClean="0">
              <a:cs typeface="AL-Mateen" pitchFamily="2" charset="-78"/>
            </a:rPr>
            <a:t>الوظائف المساندة</a:t>
          </a:r>
          <a:endParaRPr lang="fr-FR" sz="4000" dirty="0">
            <a:cs typeface="AL-Mateen" pitchFamily="2" charset="-78"/>
          </a:endParaRPr>
        </a:p>
      </dgm:t>
    </dgm:pt>
    <dgm:pt modelId="{80E6394D-8A42-464B-AF59-BA18B6E38399}" type="parTrans" cxnId="{2A7A4C65-C483-4F5F-8318-DC1146D5B38C}">
      <dgm:prSet/>
      <dgm:spPr/>
      <dgm:t>
        <a:bodyPr/>
        <a:lstStyle/>
        <a:p>
          <a:endParaRPr lang="fr-FR"/>
        </a:p>
      </dgm:t>
    </dgm:pt>
    <dgm:pt modelId="{9451DCF1-2235-4F33-8F47-38555685F64D}" type="sibTrans" cxnId="{2A7A4C65-C483-4F5F-8318-DC1146D5B38C}">
      <dgm:prSet/>
      <dgm:spPr/>
      <dgm:t>
        <a:bodyPr/>
        <a:lstStyle/>
        <a:p>
          <a:endParaRPr lang="fr-FR"/>
        </a:p>
      </dgm:t>
    </dgm:pt>
    <dgm:pt modelId="{32131471-24A2-4BDB-8B8E-ECFA28BE5994}" type="pres">
      <dgm:prSet presAssocID="{FEE45104-B858-4CCE-A157-D126B093AB07}" presName="compositeShape" presStyleCnt="0">
        <dgm:presLayoutVars>
          <dgm:chMax val="7"/>
          <dgm:dir/>
          <dgm:resizeHandles val="exact"/>
        </dgm:presLayoutVars>
      </dgm:prSet>
      <dgm:spPr/>
    </dgm:pt>
    <dgm:pt modelId="{9B58F25D-366C-481E-9A13-8AAD32F70580}" type="pres">
      <dgm:prSet presAssocID="{13DBCCA5-B080-4BBD-89F2-2133B8ACB92B}" presName="circ1" presStyleLbl="vennNode1" presStyleIdx="0" presStyleCnt="3" custScaleX="146036" custScaleY="58850" custLinFactNeighborX="-8992" custLinFactNeighborY="-13319"/>
      <dgm:spPr/>
      <dgm:t>
        <a:bodyPr/>
        <a:lstStyle/>
        <a:p>
          <a:endParaRPr lang="fr-FR"/>
        </a:p>
      </dgm:t>
    </dgm:pt>
    <dgm:pt modelId="{28554DEB-A818-4860-BB08-E43EE6E7DA87}" type="pres">
      <dgm:prSet presAssocID="{13DBCCA5-B080-4BBD-89F2-2133B8ACB92B}" presName="circ1Tx" presStyleLbl="revTx" presStyleIdx="0" presStyleCnt="0">
        <dgm:presLayoutVars>
          <dgm:chMax val="0"/>
          <dgm:chPref val="0"/>
          <dgm:bulletEnabled val="1"/>
        </dgm:presLayoutVars>
      </dgm:prSet>
      <dgm:spPr/>
      <dgm:t>
        <a:bodyPr/>
        <a:lstStyle/>
        <a:p>
          <a:endParaRPr lang="fr-FR"/>
        </a:p>
      </dgm:t>
    </dgm:pt>
    <dgm:pt modelId="{79857092-7EEA-4BCA-BCE2-4DE89C689D7A}" type="pres">
      <dgm:prSet presAssocID="{DCE52EC1-0CAF-440C-8FC1-486FF1C437C9}" presName="circ2" presStyleLbl="vennNode1" presStyleIdx="1" presStyleCnt="3" custScaleX="112519" custScaleY="66215" custLinFactNeighborX="36383" custLinFactNeighborY="1233"/>
      <dgm:spPr/>
      <dgm:t>
        <a:bodyPr/>
        <a:lstStyle/>
        <a:p>
          <a:endParaRPr lang="fr-FR"/>
        </a:p>
      </dgm:t>
    </dgm:pt>
    <dgm:pt modelId="{9861AE25-247B-4154-BDE4-1F6B21F5F0DE}" type="pres">
      <dgm:prSet presAssocID="{DCE52EC1-0CAF-440C-8FC1-486FF1C437C9}" presName="circ2Tx" presStyleLbl="revTx" presStyleIdx="0" presStyleCnt="0">
        <dgm:presLayoutVars>
          <dgm:chMax val="0"/>
          <dgm:chPref val="0"/>
          <dgm:bulletEnabled val="1"/>
        </dgm:presLayoutVars>
      </dgm:prSet>
      <dgm:spPr/>
      <dgm:t>
        <a:bodyPr/>
        <a:lstStyle/>
        <a:p>
          <a:endParaRPr lang="fr-FR"/>
        </a:p>
      </dgm:t>
    </dgm:pt>
    <dgm:pt modelId="{3E812755-8026-4864-918A-A161C61F26F3}" type="pres">
      <dgm:prSet presAssocID="{023D7663-F23F-4EA1-A03F-4BB6911BB67F}" presName="circ3" presStyleLbl="vennNode1" presStyleIdx="2" presStyleCnt="3" custScaleX="118532" custScaleY="65713" custLinFactNeighborX="-33098" custLinFactNeighborY="15"/>
      <dgm:spPr/>
      <dgm:t>
        <a:bodyPr/>
        <a:lstStyle/>
        <a:p>
          <a:endParaRPr lang="fr-FR"/>
        </a:p>
      </dgm:t>
    </dgm:pt>
    <dgm:pt modelId="{56EC0C1B-ECFF-4902-8AB5-7ACBEBB978A1}" type="pres">
      <dgm:prSet presAssocID="{023D7663-F23F-4EA1-A03F-4BB6911BB67F}" presName="circ3Tx" presStyleLbl="revTx" presStyleIdx="0" presStyleCnt="0">
        <dgm:presLayoutVars>
          <dgm:chMax val="0"/>
          <dgm:chPref val="0"/>
          <dgm:bulletEnabled val="1"/>
        </dgm:presLayoutVars>
      </dgm:prSet>
      <dgm:spPr/>
      <dgm:t>
        <a:bodyPr/>
        <a:lstStyle/>
        <a:p>
          <a:endParaRPr lang="fr-FR"/>
        </a:p>
      </dgm:t>
    </dgm:pt>
  </dgm:ptLst>
  <dgm:cxnLst>
    <dgm:cxn modelId="{0E13C7BE-209B-4A48-B07E-1EF6D3812FF3}" type="presOf" srcId="{13DBCCA5-B080-4BBD-89F2-2133B8ACB92B}" destId="{28554DEB-A818-4860-BB08-E43EE6E7DA87}" srcOrd="1" destOrd="0" presId="urn:microsoft.com/office/officeart/2005/8/layout/venn1"/>
    <dgm:cxn modelId="{B1AA8B9A-58F7-4117-90BF-BF8D35BDD021}" type="presOf" srcId="{FEE45104-B858-4CCE-A157-D126B093AB07}" destId="{32131471-24A2-4BDB-8B8E-ECFA28BE5994}" srcOrd="0" destOrd="0" presId="urn:microsoft.com/office/officeart/2005/8/layout/venn1"/>
    <dgm:cxn modelId="{CBC1A0C4-9DB1-46AB-8094-9DA02CC7C928}" srcId="{FEE45104-B858-4CCE-A157-D126B093AB07}" destId="{13DBCCA5-B080-4BBD-89F2-2133B8ACB92B}" srcOrd="0" destOrd="0" parTransId="{26720B8B-7B32-452B-A787-9C5A3DE585F5}" sibTransId="{16175889-C6E7-4D03-97F9-1E6761773476}"/>
    <dgm:cxn modelId="{2A7A4C65-C483-4F5F-8318-DC1146D5B38C}" srcId="{FEE45104-B858-4CCE-A157-D126B093AB07}" destId="{023D7663-F23F-4EA1-A03F-4BB6911BB67F}" srcOrd="2" destOrd="0" parTransId="{80E6394D-8A42-464B-AF59-BA18B6E38399}" sibTransId="{9451DCF1-2235-4F33-8F47-38555685F64D}"/>
    <dgm:cxn modelId="{FB9D733C-F89F-4A6C-86A3-102189DE9073}" type="presOf" srcId="{13DBCCA5-B080-4BBD-89F2-2133B8ACB92B}" destId="{9B58F25D-366C-481E-9A13-8AAD32F70580}" srcOrd="0" destOrd="0" presId="urn:microsoft.com/office/officeart/2005/8/layout/venn1"/>
    <dgm:cxn modelId="{CE219F07-31A4-4705-A9D5-F79830CFA6B7}" type="presOf" srcId="{DCE52EC1-0CAF-440C-8FC1-486FF1C437C9}" destId="{9861AE25-247B-4154-BDE4-1F6B21F5F0DE}" srcOrd="1" destOrd="0" presId="urn:microsoft.com/office/officeart/2005/8/layout/venn1"/>
    <dgm:cxn modelId="{54CF7B78-3732-468E-8A52-5469F33EF39D}" srcId="{FEE45104-B858-4CCE-A157-D126B093AB07}" destId="{DCE52EC1-0CAF-440C-8FC1-486FF1C437C9}" srcOrd="1" destOrd="0" parTransId="{0B103152-0438-4906-9731-90310D32499C}" sibTransId="{DCA85231-0DB1-4E57-BAAB-50230C9DEF42}"/>
    <dgm:cxn modelId="{C835AD57-F0C5-4627-A4CB-4AC563884BE9}" type="presOf" srcId="{023D7663-F23F-4EA1-A03F-4BB6911BB67F}" destId="{3E812755-8026-4864-918A-A161C61F26F3}" srcOrd="0" destOrd="0" presId="urn:microsoft.com/office/officeart/2005/8/layout/venn1"/>
    <dgm:cxn modelId="{2A762BF8-B704-4C58-9576-364D75DCD1AF}" type="presOf" srcId="{023D7663-F23F-4EA1-A03F-4BB6911BB67F}" destId="{56EC0C1B-ECFF-4902-8AB5-7ACBEBB978A1}" srcOrd="1" destOrd="0" presId="urn:microsoft.com/office/officeart/2005/8/layout/venn1"/>
    <dgm:cxn modelId="{FBE9C1CE-E488-45AB-998F-A07D56E98C0A}" type="presOf" srcId="{DCE52EC1-0CAF-440C-8FC1-486FF1C437C9}" destId="{79857092-7EEA-4BCA-BCE2-4DE89C689D7A}" srcOrd="0" destOrd="0" presId="urn:microsoft.com/office/officeart/2005/8/layout/venn1"/>
    <dgm:cxn modelId="{0F860A83-F45E-4703-BF3F-2539C523B0DD}" type="presParOf" srcId="{32131471-24A2-4BDB-8B8E-ECFA28BE5994}" destId="{9B58F25D-366C-481E-9A13-8AAD32F70580}" srcOrd="0" destOrd="0" presId="urn:microsoft.com/office/officeart/2005/8/layout/venn1"/>
    <dgm:cxn modelId="{24401F2A-A003-4A3B-9BBD-EC1E218A1D9E}" type="presParOf" srcId="{32131471-24A2-4BDB-8B8E-ECFA28BE5994}" destId="{28554DEB-A818-4860-BB08-E43EE6E7DA87}" srcOrd="1" destOrd="0" presId="urn:microsoft.com/office/officeart/2005/8/layout/venn1"/>
    <dgm:cxn modelId="{B7EE098D-E67F-4EE4-A323-61FF9A2A0151}" type="presParOf" srcId="{32131471-24A2-4BDB-8B8E-ECFA28BE5994}" destId="{79857092-7EEA-4BCA-BCE2-4DE89C689D7A}" srcOrd="2" destOrd="0" presId="urn:microsoft.com/office/officeart/2005/8/layout/venn1"/>
    <dgm:cxn modelId="{BC655531-2972-4526-BD18-8176A5EC2D9D}" type="presParOf" srcId="{32131471-24A2-4BDB-8B8E-ECFA28BE5994}" destId="{9861AE25-247B-4154-BDE4-1F6B21F5F0DE}" srcOrd="3" destOrd="0" presId="urn:microsoft.com/office/officeart/2005/8/layout/venn1"/>
    <dgm:cxn modelId="{CF88C229-07CB-49FF-80EB-DFCB4843B64F}" type="presParOf" srcId="{32131471-24A2-4BDB-8B8E-ECFA28BE5994}" destId="{3E812755-8026-4864-918A-A161C61F26F3}" srcOrd="4" destOrd="0" presId="urn:microsoft.com/office/officeart/2005/8/layout/venn1"/>
    <dgm:cxn modelId="{14837C46-28BB-4643-8AA9-B497862BCDD1}" type="presParOf" srcId="{32131471-24A2-4BDB-8B8E-ECFA28BE5994}" destId="{56EC0C1B-ECFF-4902-8AB5-7ACBEBB978A1}" srcOrd="5" destOrd="0" presId="urn:microsoft.com/office/officeart/2005/8/layout/venn1"/>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8D75DF-FBEE-48FE-B1CF-E17EDC5DB5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81DE3C1A-6E35-4DBA-A7D0-A9032CEAACDD}">
      <dgm:prSet phldrT="[Texte]" custT="1"/>
      <dgm:spPr/>
      <dgm:t>
        <a:bodyPr/>
        <a:lstStyle/>
        <a:p>
          <a:r>
            <a:rPr lang="ar-DZ" sz="2800" b="1" dirty="0" smtClean="0">
              <a:solidFill>
                <a:schemeClr val="tx1"/>
              </a:solidFill>
              <a:cs typeface="AL-Mateen" pitchFamily="2" charset="-78"/>
            </a:rPr>
            <a:t>المسؤوليات التنفيذية  </a:t>
          </a:r>
          <a:endParaRPr lang="fr-FR" sz="2800" b="1" dirty="0">
            <a:solidFill>
              <a:schemeClr val="tx1"/>
            </a:solidFill>
            <a:cs typeface="AL-Mateen" pitchFamily="2" charset="-78"/>
          </a:endParaRPr>
        </a:p>
      </dgm:t>
    </dgm:pt>
    <dgm:pt modelId="{E0352E8A-7208-45CB-A13D-716E8B4A327A}" type="parTrans" cxnId="{43361840-D21D-4A19-A534-2BE315B2951A}">
      <dgm:prSet/>
      <dgm:spPr/>
      <dgm:t>
        <a:bodyPr/>
        <a:lstStyle/>
        <a:p>
          <a:endParaRPr lang="fr-FR"/>
        </a:p>
      </dgm:t>
    </dgm:pt>
    <dgm:pt modelId="{A8A7F31A-9048-4E32-A9D9-BD71A8C10124}" type="sibTrans" cxnId="{43361840-D21D-4A19-A534-2BE315B2951A}">
      <dgm:prSet/>
      <dgm:spPr/>
      <dgm:t>
        <a:bodyPr/>
        <a:lstStyle/>
        <a:p>
          <a:endParaRPr lang="fr-FR"/>
        </a:p>
      </dgm:t>
    </dgm:pt>
    <dgm:pt modelId="{45C1DE2C-8FE5-4171-99E4-CD462D8F59D3}">
      <dgm:prSet phldrT="[Texte]"/>
      <dgm:spPr>
        <a:blipFill rotWithShape="0">
          <a:blip xmlns:r="http://schemas.openxmlformats.org/officeDocument/2006/relationships" r:embed="rId1"/>
          <a:tile tx="0" ty="0" sx="100000" sy="100000" flip="none" algn="tl"/>
        </a:blipFill>
      </dgm:spPr>
      <dgm:t>
        <a:bodyPr/>
        <a:lstStyle/>
        <a:p>
          <a:pPr marL="285750" algn="just" rtl="1">
            <a:lnSpc>
              <a:spcPct val="90000"/>
            </a:lnSpc>
            <a:spcAft>
              <a:spcPct val="15000"/>
            </a:spcAft>
          </a:pPr>
          <a:r>
            <a:rPr lang="ar-DZ" dirty="0" smtClean="0"/>
            <a:t>هي مسؤولة عن التنفيذ و الانجاز الفعلي لعمل معين و هذا يقتضي منحهم  السلطة و حق الامر </a:t>
          </a:r>
          <a:endParaRPr lang="fr-FR" dirty="0"/>
        </a:p>
      </dgm:t>
    </dgm:pt>
    <dgm:pt modelId="{715B9CE7-D881-49F9-869F-A9A5CCD97D3A}" type="parTrans" cxnId="{FF75B386-D12E-4FAD-BF0B-1F9F7780284D}">
      <dgm:prSet/>
      <dgm:spPr/>
      <dgm:t>
        <a:bodyPr/>
        <a:lstStyle/>
        <a:p>
          <a:endParaRPr lang="fr-FR"/>
        </a:p>
      </dgm:t>
    </dgm:pt>
    <dgm:pt modelId="{31E57714-60D1-4216-A006-B733216AEDCD}" type="sibTrans" cxnId="{FF75B386-D12E-4FAD-BF0B-1F9F7780284D}">
      <dgm:prSet/>
      <dgm:spPr/>
      <dgm:t>
        <a:bodyPr/>
        <a:lstStyle/>
        <a:p>
          <a:endParaRPr lang="fr-FR"/>
        </a:p>
      </dgm:t>
    </dgm:pt>
    <dgm:pt modelId="{B0BBD646-A14A-499A-A5E6-AB8EB41E8EA0}">
      <dgm:prSet phldrT="[Texte]" custT="1"/>
      <dgm:spPr/>
      <dgm:t>
        <a:bodyPr/>
        <a:lstStyle/>
        <a:p>
          <a:r>
            <a:rPr lang="ar-DZ" sz="2800" b="1" dirty="0" smtClean="0">
              <a:solidFill>
                <a:schemeClr val="tx1"/>
              </a:solidFill>
              <a:cs typeface="AL-Mateen" pitchFamily="2" charset="-78"/>
            </a:rPr>
            <a:t>المسؤوليات الاستشارية </a:t>
          </a:r>
          <a:endParaRPr lang="fr-FR" sz="2800" b="1" dirty="0">
            <a:solidFill>
              <a:schemeClr val="tx1"/>
            </a:solidFill>
            <a:cs typeface="AL-Mateen" pitchFamily="2" charset="-78"/>
          </a:endParaRPr>
        </a:p>
      </dgm:t>
    </dgm:pt>
    <dgm:pt modelId="{743AC413-6768-4C58-89F9-80484674097F}" type="parTrans" cxnId="{8400941E-FDB6-4ED3-AC63-7533D9FBAF70}">
      <dgm:prSet/>
      <dgm:spPr/>
      <dgm:t>
        <a:bodyPr/>
        <a:lstStyle/>
        <a:p>
          <a:endParaRPr lang="fr-FR"/>
        </a:p>
      </dgm:t>
    </dgm:pt>
    <dgm:pt modelId="{E16733F9-35D7-4932-B539-8B3A1D430270}" type="sibTrans" cxnId="{8400941E-FDB6-4ED3-AC63-7533D9FBAF70}">
      <dgm:prSet/>
      <dgm:spPr/>
      <dgm:t>
        <a:bodyPr/>
        <a:lstStyle/>
        <a:p>
          <a:endParaRPr lang="fr-FR"/>
        </a:p>
      </dgm:t>
    </dgm:pt>
    <dgm:pt modelId="{7855522C-F960-4440-8BFA-295F3C086B5E}">
      <dgm:prSet phldrT="[Texte]"/>
      <dgm:spPr>
        <a:blipFill rotWithShape="0">
          <a:blip xmlns:r="http://schemas.openxmlformats.org/officeDocument/2006/relationships" r:embed="rId1"/>
          <a:tile tx="0" ty="0" sx="100000" sy="100000" flip="none" algn="tl"/>
        </a:blipFill>
      </dgm:spPr>
      <dgm:t>
        <a:bodyPr/>
        <a:lstStyle/>
        <a:p>
          <a:pPr algn="just" rtl="1"/>
          <a:r>
            <a:rPr lang="ar-DZ" dirty="0" smtClean="0"/>
            <a:t>هي واجب تقديم الاستشارة عندما يسأل صاحبها </a:t>
          </a:r>
          <a:endParaRPr lang="fr-FR" dirty="0"/>
        </a:p>
      </dgm:t>
    </dgm:pt>
    <dgm:pt modelId="{75E684AD-A632-4C71-A218-61A910E47A9A}" type="parTrans" cxnId="{99A740DA-DFB0-4E8E-A5A2-ACA7E73019AF}">
      <dgm:prSet/>
      <dgm:spPr/>
      <dgm:t>
        <a:bodyPr/>
        <a:lstStyle/>
        <a:p>
          <a:endParaRPr lang="fr-FR"/>
        </a:p>
      </dgm:t>
    </dgm:pt>
    <dgm:pt modelId="{F84564D0-6A7B-4526-BF0C-7C4619F2DA01}" type="sibTrans" cxnId="{99A740DA-DFB0-4E8E-A5A2-ACA7E73019AF}">
      <dgm:prSet/>
      <dgm:spPr/>
      <dgm:t>
        <a:bodyPr/>
        <a:lstStyle/>
        <a:p>
          <a:endParaRPr lang="fr-FR"/>
        </a:p>
      </dgm:t>
    </dgm:pt>
    <dgm:pt modelId="{1A8306F6-429A-4BC7-BF1C-E157EA8A4B27}" type="pres">
      <dgm:prSet presAssocID="{388D75DF-FBEE-48FE-B1CF-E17EDC5DB5A1}" presName="Name0" presStyleCnt="0">
        <dgm:presLayoutVars>
          <dgm:dir/>
          <dgm:animLvl val="lvl"/>
          <dgm:resizeHandles val="exact"/>
        </dgm:presLayoutVars>
      </dgm:prSet>
      <dgm:spPr/>
      <dgm:t>
        <a:bodyPr/>
        <a:lstStyle/>
        <a:p>
          <a:endParaRPr lang="fr-FR"/>
        </a:p>
      </dgm:t>
    </dgm:pt>
    <dgm:pt modelId="{884E488B-1F77-4934-AC60-FF90804319DD}" type="pres">
      <dgm:prSet presAssocID="{81DE3C1A-6E35-4DBA-A7D0-A9032CEAACDD}" presName="linNode" presStyleCnt="0"/>
      <dgm:spPr/>
    </dgm:pt>
    <dgm:pt modelId="{3878619E-6E28-4496-AF79-17491C602BB2}" type="pres">
      <dgm:prSet presAssocID="{81DE3C1A-6E35-4DBA-A7D0-A9032CEAACDD}" presName="parentText" presStyleLbl="node1" presStyleIdx="0" presStyleCnt="2" custScaleX="70607" custScaleY="56886">
        <dgm:presLayoutVars>
          <dgm:chMax val="1"/>
          <dgm:bulletEnabled val="1"/>
        </dgm:presLayoutVars>
      </dgm:prSet>
      <dgm:spPr/>
      <dgm:t>
        <a:bodyPr/>
        <a:lstStyle/>
        <a:p>
          <a:endParaRPr lang="fr-FR"/>
        </a:p>
      </dgm:t>
    </dgm:pt>
    <dgm:pt modelId="{EE349169-9B99-4620-A222-68C9B7C1962C}" type="pres">
      <dgm:prSet presAssocID="{81DE3C1A-6E35-4DBA-A7D0-A9032CEAACDD}" presName="descendantText" presStyleLbl="alignAccFollowNode1" presStyleIdx="0" presStyleCnt="2" custScaleX="172312">
        <dgm:presLayoutVars>
          <dgm:bulletEnabled val="1"/>
        </dgm:presLayoutVars>
      </dgm:prSet>
      <dgm:spPr/>
      <dgm:t>
        <a:bodyPr/>
        <a:lstStyle/>
        <a:p>
          <a:endParaRPr lang="fr-FR"/>
        </a:p>
      </dgm:t>
    </dgm:pt>
    <dgm:pt modelId="{F03BB0F4-E77A-4A34-9014-A482F02D1DD5}" type="pres">
      <dgm:prSet presAssocID="{A8A7F31A-9048-4E32-A9D9-BD71A8C10124}" presName="sp" presStyleCnt="0"/>
      <dgm:spPr/>
    </dgm:pt>
    <dgm:pt modelId="{09DDFF66-96CE-4CBE-9095-620101C0DC46}" type="pres">
      <dgm:prSet presAssocID="{B0BBD646-A14A-499A-A5E6-AB8EB41E8EA0}" presName="linNode" presStyleCnt="0"/>
      <dgm:spPr/>
    </dgm:pt>
    <dgm:pt modelId="{0F538E5A-BDB4-4410-B0E0-1443A9F720D0}" type="pres">
      <dgm:prSet presAssocID="{B0BBD646-A14A-499A-A5E6-AB8EB41E8EA0}" presName="parentText" presStyleLbl="node1" presStyleIdx="1" presStyleCnt="2" custScaleX="52367" custScaleY="67140" custLinFactNeighborX="-659" custLinFactNeighborY="-5022">
        <dgm:presLayoutVars>
          <dgm:chMax val="1"/>
          <dgm:bulletEnabled val="1"/>
        </dgm:presLayoutVars>
      </dgm:prSet>
      <dgm:spPr/>
      <dgm:t>
        <a:bodyPr/>
        <a:lstStyle/>
        <a:p>
          <a:endParaRPr lang="fr-FR"/>
        </a:p>
      </dgm:t>
    </dgm:pt>
    <dgm:pt modelId="{C9217994-D1CE-4324-A4D4-E82FEBC82BB2}" type="pres">
      <dgm:prSet presAssocID="{B0BBD646-A14A-499A-A5E6-AB8EB41E8EA0}" presName="descendantText" presStyleLbl="alignAccFollowNode1" presStyleIdx="1" presStyleCnt="2" custScaleX="125971" custLinFactNeighborX="26696" custLinFactNeighborY="-1113">
        <dgm:presLayoutVars>
          <dgm:bulletEnabled val="1"/>
        </dgm:presLayoutVars>
      </dgm:prSet>
      <dgm:spPr/>
      <dgm:t>
        <a:bodyPr/>
        <a:lstStyle/>
        <a:p>
          <a:endParaRPr lang="fr-FR"/>
        </a:p>
      </dgm:t>
    </dgm:pt>
  </dgm:ptLst>
  <dgm:cxnLst>
    <dgm:cxn modelId="{630D63B6-FCFE-4D46-BF5D-37E00B8EE5D6}" type="presOf" srcId="{81DE3C1A-6E35-4DBA-A7D0-A9032CEAACDD}" destId="{3878619E-6E28-4496-AF79-17491C602BB2}" srcOrd="0" destOrd="0" presId="urn:microsoft.com/office/officeart/2005/8/layout/vList5"/>
    <dgm:cxn modelId="{B407ED06-2104-4002-9BFB-812639D687F4}" type="presOf" srcId="{45C1DE2C-8FE5-4171-99E4-CD462D8F59D3}" destId="{EE349169-9B99-4620-A222-68C9B7C1962C}" srcOrd="0" destOrd="0" presId="urn:microsoft.com/office/officeart/2005/8/layout/vList5"/>
    <dgm:cxn modelId="{07DF8817-E652-4234-9891-ED2E460C2AB1}" type="presOf" srcId="{B0BBD646-A14A-499A-A5E6-AB8EB41E8EA0}" destId="{0F538E5A-BDB4-4410-B0E0-1443A9F720D0}" srcOrd="0" destOrd="0" presId="urn:microsoft.com/office/officeart/2005/8/layout/vList5"/>
    <dgm:cxn modelId="{FF75B386-D12E-4FAD-BF0B-1F9F7780284D}" srcId="{81DE3C1A-6E35-4DBA-A7D0-A9032CEAACDD}" destId="{45C1DE2C-8FE5-4171-99E4-CD462D8F59D3}" srcOrd="0" destOrd="0" parTransId="{715B9CE7-D881-49F9-869F-A9A5CCD97D3A}" sibTransId="{31E57714-60D1-4216-A006-B733216AEDCD}"/>
    <dgm:cxn modelId="{75F1FABA-28B7-41A0-AC54-940964C538C0}" type="presOf" srcId="{7855522C-F960-4440-8BFA-295F3C086B5E}" destId="{C9217994-D1CE-4324-A4D4-E82FEBC82BB2}" srcOrd="0" destOrd="0" presId="urn:microsoft.com/office/officeart/2005/8/layout/vList5"/>
    <dgm:cxn modelId="{8400941E-FDB6-4ED3-AC63-7533D9FBAF70}" srcId="{388D75DF-FBEE-48FE-B1CF-E17EDC5DB5A1}" destId="{B0BBD646-A14A-499A-A5E6-AB8EB41E8EA0}" srcOrd="1" destOrd="0" parTransId="{743AC413-6768-4C58-89F9-80484674097F}" sibTransId="{E16733F9-35D7-4932-B539-8B3A1D430270}"/>
    <dgm:cxn modelId="{43361840-D21D-4A19-A534-2BE315B2951A}" srcId="{388D75DF-FBEE-48FE-B1CF-E17EDC5DB5A1}" destId="{81DE3C1A-6E35-4DBA-A7D0-A9032CEAACDD}" srcOrd="0" destOrd="0" parTransId="{E0352E8A-7208-45CB-A13D-716E8B4A327A}" sibTransId="{A8A7F31A-9048-4E32-A9D9-BD71A8C10124}"/>
    <dgm:cxn modelId="{99A740DA-DFB0-4E8E-A5A2-ACA7E73019AF}" srcId="{B0BBD646-A14A-499A-A5E6-AB8EB41E8EA0}" destId="{7855522C-F960-4440-8BFA-295F3C086B5E}" srcOrd="0" destOrd="0" parTransId="{75E684AD-A632-4C71-A218-61A910E47A9A}" sibTransId="{F84564D0-6A7B-4526-BF0C-7C4619F2DA01}"/>
    <dgm:cxn modelId="{86620D24-53CB-41D0-808B-C4FBCD38C1C8}" type="presOf" srcId="{388D75DF-FBEE-48FE-B1CF-E17EDC5DB5A1}" destId="{1A8306F6-429A-4BC7-BF1C-E157EA8A4B27}" srcOrd="0" destOrd="0" presId="urn:microsoft.com/office/officeart/2005/8/layout/vList5"/>
    <dgm:cxn modelId="{E9D9EEBA-C8A4-4885-9EB2-62930FE12760}" type="presParOf" srcId="{1A8306F6-429A-4BC7-BF1C-E157EA8A4B27}" destId="{884E488B-1F77-4934-AC60-FF90804319DD}" srcOrd="0" destOrd="0" presId="urn:microsoft.com/office/officeart/2005/8/layout/vList5"/>
    <dgm:cxn modelId="{F003B9C7-2D8F-4F26-B9E0-2D30E50849C4}" type="presParOf" srcId="{884E488B-1F77-4934-AC60-FF90804319DD}" destId="{3878619E-6E28-4496-AF79-17491C602BB2}" srcOrd="0" destOrd="0" presId="urn:microsoft.com/office/officeart/2005/8/layout/vList5"/>
    <dgm:cxn modelId="{1916EB96-D5AC-4909-8B23-CC85B917767E}" type="presParOf" srcId="{884E488B-1F77-4934-AC60-FF90804319DD}" destId="{EE349169-9B99-4620-A222-68C9B7C1962C}" srcOrd="1" destOrd="0" presId="urn:microsoft.com/office/officeart/2005/8/layout/vList5"/>
    <dgm:cxn modelId="{9ECE24A9-521B-4B88-BDA1-F0A79947B0B2}" type="presParOf" srcId="{1A8306F6-429A-4BC7-BF1C-E157EA8A4B27}" destId="{F03BB0F4-E77A-4A34-9014-A482F02D1DD5}" srcOrd="1" destOrd="0" presId="urn:microsoft.com/office/officeart/2005/8/layout/vList5"/>
    <dgm:cxn modelId="{C956DA1D-3988-42B2-813D-85CC2DB98279}" type="presParOf" srcId="{1A8306F6-429A-4BC7-BF1C-E157EA8A4B27}" destId="{09DDFF66-96CE-4CBE-9095-620101C0DC46}" srcOrd="2" destOrd="0" presId="urn:microsoft.com/office/officeart/2005/8/layout/vList5"/>
    <dgm:cxn modelId="{3FF63AAC-17DE-4069-9BEF-EDEDA1443B35}" type="presParOf" srcId="{09DDFF66-96CE-4CBE-9095-620101C0DC46}" destId="{0F538E5A-BDB4-4410-B0E0-1443A9F720D0}" srcOrd="0" destOrd="0" presId="urn:microsoft.com/office/officeart/2005/8/layout/vList5"/>
    <dgm:cxn modelId="{F0E43387-3D87-45D3-85E8-41FE4F4D13D0}" type="presParOf" srcId="{09DDFF66-96CE-4CBE-9095-620101C0DC46}" destId="{C9217994-D1CE-4324-A4D4-E82FEBC82BB2}"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BCCA83-922F-42B0-96EA-050C45E2DE99}"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fr-FR"/>
        </a:p>
      </dgm:t>
    </dgm:pt>
    <dgm:pt modelId="{16FD605E-3807-468D-B19E-2124068A410C}">
      <dgm:prSet phldrT="[Texte]" custT="1"/>
      <dgm:spPr/>
      <dgm:t>
        <a:bodyPr/>
        <a:lstStyle/>
        <a:p>
          <a:r>
            <a:rPr lang="ar-DZ" sz="3200" b="1" dirty="0" smtClean="0"/>
            <a:t>المدير التنفيذي</a:t>
          </a:r>
          <a:endParaRPr lang="fr-FR" sz="3200" b="1" dirty="0"/>
        </a:p>
      </dgm:t>
    </dgm:pt>
    <dgm:pt modelId="{4F99CF3B-AD14-4D1B-826A-A555DA68236E}" type="parTrans" cxnId="{990E0994-A745-4BBE-8C5B-FFB73DCCBD51}">
      <dgm:prSet/>
      <dgm:spPr/>
      <dgm:t>
        <a:bodyPr/>
        <a:lstStyle/>
        <a:p>
          <a:endParaRPr lang="fr-FR"/>
        </a:p>
      </dgm:t>
    </dgm:pt>
    <dgm:pt modelId="{0CE80F74-B7C1-461A-8929-E9374D3A487A}" type="sibTrans" cxnId="{990E0994-A745-4BBE-8C5B-FFB73DCCBD51}">
      <dgm:prSet/>
      <dgm:spPr/>
      <dgm:t>
        <a:bodyPr/>
        <a:lstStyle/>
        <a:p>
          <a:endParaRPr lang="fr-FR"/>
        </a:p>
      </dgm:t>
    </dgm:pt>
    <dgm:pt modelId="{5104D876-A837-463E-BB6E-639186C1BCB9}">
      <dgm:prSet phldrT="[Texte]" custT="1"/>
      <dgm:spPr/>
      <dgm:t>
        <a:bodyPr/>
        <a:lstStyle/>
        <a:p>
          <a:r>
            <a:rPr lang="ar-DZ" sz="3200" b="1" dirty="0" smtClean="0"/>
            <a:t>معاون أول </a:t>
          </a:r>
          <a:endParaRPr lang="fr-FR" sz="3200" b="1" dirty="0"/>
        </a:p>
      </dgm:t>
    </dgm:pt>
    <dgm:pt modelId="{0ABC4EB0-A95D-4A56-B1CC-F5A74B3844D7}" type="parTrans" cxnId="{0F4FDF4C-615D-47E2-9A49-A82D3FE357F7}">
      <dgm:prSet/>
      <dgm:spPr/>
      <dgm:t>
        <a:bodyPr/>
        <a:lstStyle/>
        <a:p>
          <a:endParaRPr lang="fr-FR"/>
        </a:p>
      </dgm:t>
    </dgm:pt>
    <dgm:pt modelId="{55359C1D-116B-426C-BCE6-EBCBE0601576}" type="sibTrans" cxnId="{0F4FDF4C-615D-47E2-9A49-A82D3FE357F7}">
      <dgm:prSet/>
      <dgm:spPr/>
      <dgm:t>
        <a:bodyPr/>
        <a:lstStyle/>
        <a:p>
          <a:endParaRPr lang="fr-FR"/>
        </a:p>
      </dgm:t>
    </dgm:pt>
    <dgm:pt modelId="{3454716F-2EF0-4312-9F75-E0369C767FEE}">
      <dgm:prSet phldrT="[Texte]" custT="1"/>
      <dgm:spPr/>
      <dgm:t>
        <a:bodyPr/>
        <a:lstStyle/>
        <a:p>
          <a:r>
            <a:rPr lang="ar-DZ" sz="3600" b="1" dirty="0" smtClean="0"/>
            <a:t>مشرف</a:t>
          </a:r>
          <a:endParaRPr lang="fr-FR" sz="3600" b="1" dirty="0"/>
        </a:p>
      </dgm:t>
    </dgm:pt>
    <dgm:pt modelId="{B2C572C1-D396-4EA7-8A85-98535B81A0EA}" type="parTrans" cxnId="{E7B97928-B052-499A-B495-37544FC14F92}">
      <dgm:prSet/>
      <dgm:spPr/>
      <dgm:t>
        <a:bodyPr/>
        <a:lstStyle/>
        <a:p>
          <a:endParaRPr lang="fr-FR"/>
        </a:p>
      </dgm:t>
    </dgm:pt>
    <dgm:pt modelId="{E72E58BF-3B74-4665-868C-B684670EDF8B}" type="sibTrans" cxnId="{E7B97928-B052-499A-B495-37544FC14F92}">
      <dgm:prSet/>
      <dgm:spPr/>
      <dgm:t>
        <a:bodyPr/>
        <a:lstStyle/>
        <a:p>
          <a:endParaRPr lang="fr-FR"/>
        </a:p>
      </dgm:t>
    </dgm:pt>
    <dgm:pt modelId="{557E14EA-DBB7-41D5-B96B-0005CDBE011C}">
      <dgm:prSet/>
      <dgm:spPr/>
      <dgm:t>
        <a:bodyPr/>
        <a:lstStyle/>
        <a:p>
          <a:r>
            <a:rPr lang="ar-DZ" b="1" dirty="0" smtClean="0"/>
            <a:t>عمال</a:t>
          </a:r>
          <a:r>
            <a:rPr lang="ar-DZ" dirty="0" smtClean="0"/>
            <a:t> </a:t>
          </a:r>
          <a:endParaRPr lang="fr-FR" dirty="0"/>
        </a:p>
      </dgm:t>
    </dgm:pt>
    <dgm:pt modelId="{5DD865D0-9627-4A22-B3AB-F0C90C6F65AA}" type="parTrans" cxnId="{54D8CC83-9B11-4204-AF7E-D26A1C97BAF5}">
      <dgm:prSet/>
      <dgm:spPr/>
      <dgm:t>
        <a:bodyPr/>
        <a:lstStyle/>
        <a:p>
          <a:endParaRPr lang="fr-FR"/>
        </a:p>
      </dgm:t>
    </dgm:pt>
    <dgm:pt modelId="{D25D2778-F0B8-4664-8A6B-7B122898374C}" type="sibTrans" cxnId="{54D8CC83-9B11-4204-AF7E-D26A1C97BAF5}">
      <dgm:prSet/>
      <dgm:spPr/>
      <dgm:t>
        <a:bodyPr/>
        <a:lstStyle/>
        <a:p>
          <a:endParaRPr lang="fr-FR"/>
        </a:p>
      </dgm:t>
    </dgm:pt>
    <dgm:pt modelId="{B2F9FDD9-9B24-4239-9BBC-7B9F0225C3FC}" type="pres">
      <dgm:prSet presAssocID="{9FBCCA83-922F-42B0-96EA-050C45E2DE99}" presName="linearFlow" presStyleCnt="0">
        <dgm:presLayoutVars>
          <dgm:resizeHandles val="exact"/>
        </dgm:presLayoutVars>
      </dgm:prSet>
      <dgm:spPr/>
    </dgm:pt>
    <dgm:pt modelId="{8148A3CF-BFC8-441A-87DA-4A197D4FC54C}" type="pres">
      <dgm:prSet presAssocID="{16FD605E-3807-468D-B19E-2124068A410C}" presName="node" presStyleLbl="node1" presStyleIdx="0" presStyleCnt="4" custScaleY="46270" custLinFactNeighborX="-1654" custLinFactNeighborY="9036">
        <dgm:presLayoutVars>
          <dgm:bulletEnabled val="1"/>
        </dgm:presLayoutVars>
      </dgm:prSet>
      <dgm:spPr/>
    </dgm:pt>
    <dgm:pt modelId="{C4C8A84D-8369-4304-92A1-CD7D428391AA}" type="pres">
      <dgm:prSet presAssocID="{0CE80F74-B7C1-461A-8929-E9374D3A487A}" presName="sibTrans" presStyleLbl="sibTrans2D1" presStyleIdx="0" presStyleCnt="3"/>
      <dgm:spPr/>
    </dgm:pt>
    <dgm:pt modelId="{4C7A0B43-1961-40EA-A17A-41ED06BB4091}" type="pres">
      <dgm:prSet presAssocID="{0CE80F74-B7C1-461A-8929-E9374D3A487A}" presName="connectorText" presStyleLbl="sibTrans2D1" presStyleIdx="0" presStyleCnt="3"/>
      <dgm:spPr/>
    </dgm:pt>
    <dgm:pt modelId="{C8CFE299-4846-4C44-8CFD-AEC7E7B3A699}" type="pres">
      <dgm:prSet presAssocID="{5104D876-A837-463E-BB6E-639186C1BCB9}" presName="node" presStyleLbl="node1" presStyleIdx="1" presStyleCnt="4" custScaleY="45285" custLinFactNeighborX="243" custLinFactNeighborY="-47934">
        <dgm:presLayoutVars>
          <dgm:bulletEnabled val="1"/>
        </dgm:presLayoutVars>
      </dgm:prSet>
      <dgm:spPr/>
      <dgm:t>
        <a:bodyPr/>
        <a:lstStyle/>
        <a:p>
          <a:endParaRPr lang="fr-FR"/>
        </a:p>
      </dgm:t>
    </dgm:pt>
    <dgm:pt modelId="{D9B7D53D-E3B7-4485-827F-D1DCB6C80BA5}" type="pres">
      <dgm:prSet presAssocID="{55359C1D-116B-426C-BCE6-EBCBE0601576}" presName="sibTrans" presStyleLbl="sibTrans2D1" presStyleIdx="1" presStyleCnt="3" custLinFactNeighborX="3148" custLinFactNeighborY="-7839"/>
      <dgm:spPr/>
    </dgm:pt>
    <dgm:pt modelId="{11F27192-BEC2-479B-99D6-1CE67E760175}" type="pres">
      <dgm:prSet presAssocID="{55359C1D-116B-426C-BCE6-EBCBE0601576}" presName="connectorText" presStyleLbl="sibTrans2D1" presStyleIdx="1" presStyleCnt="3"/>
      <dgm:spPr/>
    </dgm:pt>
    <dgm:pt modelId="{7FB6EE80-ABFF-47BD-9EF9-AAF12610CB1A}" type="pres">
      <dgm:prSet presAssocID="{3454716F-2EF0-4312-9F75-E0369C767FEE}" presName="node" presStyleLbl="node1" presStyleIdx="2" presStyleCnt="4" custScaleY="41580" custLinFactNeighborX="-2967" custLinFactNeighborY="-99826">
        <dgm:presLayoutVars>
          <dgm:bulletEnabled val="1"/>
        </dgm:presLayoutVars>
      </dgm:prSet>
      <dgm:spPr/>
    </dgm:pt>
    <dgm:pt modelId="{34EA9C8E-46CE-4171-A0DB-C9A3DA93CFE9}" type="pres">
      <dgm:prSet presAssocID="{E72E58BF-3B74-4665-868C-B684670EDF8B}" presName="sibTrans" presStyleLbl="sibTrans2D1" presStyleIdx="2" presStyleCnt="3" custScaleX="146746" custLinFactNeighborX="4434" custLinFactNeighborY="7005"/>
      <dgm:spPr/>
    </dgm:pt>
    <dgm:pt modelId="{F43109C5-28ED-458B-A223-BB211B8BC4E0}" type="pres">
      <dgm:prSet presAssocID="{E72E58BF-3B74-4665-868C-B684670EDF8B}" presName="connectorText" presStyleLbl="sibTrans2D1" presStyleIdx="2" presStyleCnt="3"/>
      <dgm:spPr/>
    </dgm:pt>
    <dgm:pt modelId="{DD193C99-BB83-429F-961F-12098C5744D8}" type="pres">
      <dgm:prSet presAssocID="{557E14EA-DBB7-41D5-B96B-0005CDBE011C}" presName="node" presStyleLbl="node1" presStyleIdx="3" presStyleCnt="4" custScaleY="70343" custLinFactY="-14284" custLinFactNeighborX="-1654" custLinFactNeighborY="-100000">
        <dgm:presLayoutVars>
          <dgm:bulletEnabled val="1"/>
        </dgm:presLayoutVars>
      </dgm:prSet>
      <dgm:spPr/>
    </dgm:pt>
  </dgm:ptLst>
  <dgm:cxnLst>
    <dgm:cxn modelId="{E067BE85-DC45-43D3-9C15-7F7FA6B66BDB}" type="presOf" srcId="{557E14EA-DBB7-41D5-B96B-0005CDBE011C}" destId="{DD193C99-BB83-429F-961F-12098C5744D8}" srcOrd="0" destOrd="0" presId="urn:microsoft.com/office/officeart/2005/8/layout/process2"/>
    <dgm:cxn modelId="{F0E66463-AF7D-4F08-B941-2EBF3C5C4425}" type="presOf" srcId="{55359C1D-116B-426C-BCE6-EBCBE0601576}" destId="{11F27192-BEC2-479B-99D6-1CE67E760175}" srcOrd="1" destOrd="0" presId="urn:microsoft.com/office/officeart/2005/8/layout/process2"/>
    <dgm:cxn modelId="{90122018-6C33-4BE6-8483-8551D69757E9}" type="presOf" srcId="{E72E58BF-3B74-4665-868C-B684670EDF8B}" destId="{34EA9C8E-46CE-4171-A0DB-C9A3DA93CFE9}" srcOrd="0" destOrd="0" presId="urn:microsoft.com/office/officeart/2005/8/layout/process2"/>
    <dgm:cxn modelId="{54D8CC83-9B11-4204-AF7E-D26A1C97BAF5}" srcId="{9FBCCA83-922F-42B0-96EA-050C45E2DE99}" destId="{557E14EA-DBB7-41D5-B96B-0005CDBE011C}" srcOrd="3" destOrd="0" parTransId="{5DD865D0-9627-4A22-B3AB-F0C90C6F65AA}" sibTransId="{D25D2778-F0B8-4664-8A6B-7B122898374C}"/>
    <dgm:cxn modelId="{D1F239F2-3589-4966-B08E-FDE73AA4EE82}" type="presOf" srcId="{5104D876-A837-463E-BB6E-639186C1BCB9}" destId="{C8CFE299-4846-4C44-8CFD-AEC7E7B3A699}" srcOrd="0" destOrd="0" presId="urn:microsoft.com/office/officeart/2005/8/layout/process2"/>
    <dgm:cxn modelId="{A0BAE51C-C014-4DF6-821F-03F2C899068A}" type="presOf" srcId="{55359C1D-116B-426C-BCE6-EBCBE0601576}" destId="{D9B7D53D-E3B7-4485-827F-D1DCB6C80BA5}" srcOrd="0" destOrd="0" presId="urn:microsoft.com/office/officeart/2005/8/layout/process2"/>
    <dgm:cxn modelId="{990E0994-A745-4BBE-8C5B-FFB73DCCBD51}" srcId="{9FBCCA83-922F-42B0-96EA-050C45E2DE99}" destId="{16FD605E-3807-468D-B19E-2124068A410C}" srcOrd="0" destOrd="0" parTransId="{4F99CF3B-AD14-4D1B-826A-A555DA68236E}" sibTransId="{0CE80F74-B7C1-461A-8929-E9374D3A487A}"/>
    <dgm:cxn modelId="{1BC8E3A3-BE37-4523-B362-F1859025C8D8}" type="presOf" srcId="{0CE80F74-B7C1-461A-8929-E9374D3A487A}" destId="{C4C8A84D-8369-4304-92A1-CD7D428391AA}" srcOrd="0" destOrd="0" presId="urn:microsoft.com/office/officeart/2005/8/layout/process2"/>
    <dgm:cxn modelId="{CFF83345-38CC-4D5E-8A8A-B33BDB48BCA7}" type="presOf" srcId="{3454716F-2EF0-4312-9F75-E0369C767FEE}" destId="{7FB6EE80-ABFF-47BD-9EF9-AAF12610CB1A}" srcOrd="0" destOrd="0" presId="urn:microsoft.com/office/officeart/2005/8/layout/process2"/>
    <dgm:cxn modelId="{0F4FDF4C-615D-47E2-9A49-A82D3FE357F7}" srcId="{9FBCCA83-922F-42B0-96EA-050C45E2DE99}" destId="{5104D876-A837-463E-BB6E-639186C1BCB9}" srcOrd="1" destOrd="0" parTransId="{0ABC4EB0-A95D-4A56-B1CC-F5A74B3844D7}" sibTransId="{55359C1D-116B-426C-BCE6-EBCBE0601576}"/>
    <dgm:cxn modelId="{E7B97928-B052-499A-B495-37544FC14F92}" srcId="{9FBCCA83-922F-42B0-96EA-050C45E2DE99}" destId="{3454716F-2EF0-4312-9F75-E0369C767FEE}" srcOrd="2" destOrd="0" parTransId="{B2C572C1-D396-4EA7-8A85-98535B81A0EA}" sibTransId="{E72E58BF-3B74-4665-868C-B684670EDF8B}"/>
    <dgm:cxn modelId="{A30DA2A5-8C60-40EB-9BD0-4B48CE9E0EB1}" type="presOf" srcId="{9FBCCA83-922F-42B0-96EA-050C45E2DE99}" destId="{B2F9FDD9-9B24-4239-9BBC-7B9F0225C3FC}" srcOrd="0" destOrd="0" presId="urn:microsoft.com/office/officeart/2005/8/layout/process2"/>
    <dgm:cxn modelId="{D62134AB-53CF-46AB-BE7B-A1B6B9820A8F}" type="presOf" srcId="{E72E58BF-3B74-4665-868C-B684670EDF8B}" destId="{F43109C5-28ED-458B-A223-BB211B8BC4E0}" srcOrd="1" destOrd="0" presId="urn:microsoft.com/office/officeart/2005/8/layout/process2"/>
    <dgm:cxn modelId="{6A4DD4CE-D78C-4A99-9328-22A268064433}" type="presOf" srcId="{0CE80F74-B7C1-461A-8929-E9374D3A487A}" destId="{4C7A0B43-1961-40EA-A17A-41ED06BB4091}" srcOrd="1" destOrd="0" presId="urn:microsoft.com/office/officeart/2005/8/layout/process2"/>
    <dgm:cxn modelId="{54D2C38B-C3AF-4344-9CBD-5EFA93E9CE31}" type="presOf" srcId="{16FD605E-3807-468D-B19E-2124068A410C}" destId="{8148A3CF-BFC8-441A-87DA-4A197D4FC54C}" srcOrd="0" destOrd="0" presId="urn:microsoft.com/office/officeart/2005/8/layout/process2"/>
    <dgm:cxn modelId="{6A4F9679-B6E4-4D61-A9E3-F626BC95BE7D}" type="presParOf" srcId="{B2F9FDD9-9B24-4239-9BBC-7B9F0225C3FC}" destId="{8148A3CF-BFC8-441A-87DA-4A197D4FC54C}" srcOrd="0" destOrd="0" presId="urn:microsoft.com/office/officeart/2005/8/layout/process2"/>
    <dgm:cxn modelId="{B28EE761-7A3A-4FD0-B690-6F8A1231574B}" type="presParOf" srcId="{B2F9FDD9-9B24-4239-9BBC-7B9F0225C3FC}" destId="{C4C8A84D-8369-4304-92A1-CD7D428391AA}" srcOrd="1" destOrd="0" presId="urn:microsoft.com/office/officeart/2005/8/layout/process2"/>
    <dgm:cxn modelId="{DD1323BB-471E-43DC-A64D-A6E3F8C936E3}" type="presParOf" srcId="{C4C8A84D-8369-4304-92A1-CD7D428391AA}" destId="{4C7A0B43-1961-40EA-A17A-41ED06BB4091}" srcOrd="0" destOrd="0" presId="urn:microsoft.com/office/officeart/2005/8/layout/process2"/>
    <dgm:cxn modelId="{A023DB6A-2D57-4115-8CF2-79AB98A778D6}" type="presParOf" srcId="{B2F9FDD9-9B24-4239-9BBC-7B9F0225C3FC}" destId="{C8CFE299-4846-4C44-8CFD-AEC7E7B3A699}" srcOrd="2" destOrd="0" presId="urn:microsoft.com/office/officeart/2005/8/layout/process2"/>
    <dgm:cxn modelId="{A0E4B11D-ABAC-4E5F-A602-918CA6989F44}" type="presParOf" srcId="{B2F9FDD9-9B24-4239-9BBC-7B9F0225C3FC}" destId="{D9B7D53D-E3B7-4485-827F-D1DCB6C80BA5}" srcOrd="3" destOrd="0" presId="urn:microsoft.com/office/officeart/2005/8/layout/process2"/>
    <dgm:cxn modelId="{C9A298E4-8303-4DEA-8387-1F1A985BF248}" type="presParOf" srcId="{D9B7D53D-E3B7-4485-827F-D1DCB6C80BA5}" destId="{11F27192-BEC2-479B-99D6-1CE67E760175}" srcOrd="0" destOrd="0" presId="urn:microsoft.com/office/officeart/2005/8/layout/process2"/>
    <dgm:cxn modelId="{D528EB71-3F09-4D92-8901-B6A88B485F25}" type="presParOf" srcId="{B2F9FDD9-9B24-4239-9BBC-7B9F0225C3FC}" destId="{7FB6EE80-ABFF-47BD-9EF9-AAF12610CB1A}" srcOrd="4" destOrd="0" presId="urn:microsoft.com/office/officeart/2005/8/layout/process2"/>
    <dgm:cxn modelId="{21EB383B-11C3-4B68-97B2-FE204AD22DC3}" type="presParOf" srcId="{B2F9FDD9-9B24-4239-9BBC-7B9F0225C3FC}" destId="{34EA9C8E-46CE-4171-A0DB-C9A3DA93CFE9}" srcOrd="5" destOrd="0" presId="urn:microsoft.com/office/officeart/2005/8/layout/process2"/>
    <dgm:cxn modelId="{4B9C2C88-2B6F-49BF-A031-A4051B549CAA}" type="presParOf" srcId="{34EA9C8E-46CE-4171-A0DB-C9A3DA93CFE9}" destId="{F43109C5-28ED-458B-A223-BB211B8BC4E0}" srcOrd="0" destOrd="0" presId="urn:microsoft.com/office/officeart/2005/8/layout/process2"/>
    <dgm:cxn modelId="{901F58E1-61C3-4586-A508-A8099E761B2D}" type="presParOf" srcId="{B2F9FDD9-9B24-4239-9BBC-7B9F0225C3FC}" destId="{DD193C99-BB83-429F-961F-12098C5744D8}" srcOrd="6"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B58F25D-366C-481E-9A13-8AAD32F70580}">
      <dsp:nvSpPr>
        <dsp:cNvPr id="0" name=""/>
        <dsp:cNvSpPr/>
      </dsp:nvSpPr>
      <dsp:spPr>
        <a:xfrm>
          <a:off x="1823425" y="291679"/>
          <a:ext cx="4156461" cy="1674982"/>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r>
            <a:rPr lang="ar-DZ" sz="4800" kern="1200" dirty="0" smtClean="0">
              <a:cs typeface="AL-Mateen" pitchFamily="2" charset="-78"/>
            </a:rPr>
            <a:t>طبيعة الوظائف </a:t>
          </a:r>
          <a:endParaRPr lang="fr-FR" sz="4800" kern="1200" dirty="0">
            <a:cs typeface="AL-Mateen" pitchFamily="2" charset="-78"/>
          </a:endParaRPr>
        </a:p>
      </dsp:txBody>
      <dsp:txXfrm>
        <a:off x="2377620" y="584801"/>
        <a:ext cx="3048071" cy="753742"/>
      </dsp:txXfrm>
    </dsp:sp>
    <dsp:sp modelId="{79857092-7EEA-4BCA-BCE2-4DE89C689D7A}">
      <dsp:nvSpPr>
        <dsp:cNvPr id="0" name=""/>
        <dsp:cNvSpPr/>
      </dsp:nvSpPr>
      <dsp:spPr>
        <a:xfrm>
          <a:off x="4618862" y="2379915"/>
          <a:ext cx="3202504" cy="18846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r>
            <a:rPr lang="ar-DZ" sz="3600" kern="1200" dirty="0" smtClean="0">
              <a:cs typeface="AL-Mateen" pitchFamily="2" charset="-78"/>
            </a:rPr>
            <a:t>الوظائف الأساسية </a:t>
          </a:r>
          <a:endParaRPr lang="fr-FR" sz="3600" kern="1200" dirty="0">
            <a:cs typeface="AL-Mateen" pitchFamily="2" charset="-78"/>
          </a:endParaRPr>
        </a:p>
      </dsp:txBody>
      <dsp:txXfrm>
        <a:off x="5598295" y="2866771"/>
        <a:ext cx="1921502" cy="1036532"/>
      </dsp:txXfrm>
    </dsp:sp>
    <dsp:sp modelId="{3E812755-8026-4864-918A-A161C61F26F3}">
      <dsp:nvSpPr>
        <dsp:cNvPr id="0" name=""/>
        <dsp:cNvSpPr/>
      </dsp:nvSpPr>
      <dsp:spPr>
        <a:xfrm>
          <a:off x="501730" y="2352392"/>
          <a:ext cx="3373645" cy="1870316"/>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r" defTabSz="1778000">
            <a:lnSpc>
              <a:spcPct val="90000"/>
            </a:lnSpc>
            <a:spcBef>
              <a:spcPct val="0"/>
            </a:spcBef>
            <a:spcAft>
              <a:spcPct val="35000"/>
            </a:spcAft>
          </a:pPr>
          <a:r>
            <a:rPr lang="ar-DZ" sz="4000" kern="1200" dirty="0" smtClean="0">
              <a:cs typeface="AL-Mateen" pitchFamily="2" charset="-78"/>
            </a:rPr>
            <a:t>الوظائف المساندة</a:t>
          </a:r>
          <a:endParaRPr lang="fr-FR" sz="4000" kern="1200" dirty="0">
            <a:cs typeface="AL-Mateen" pitchFamily="2" charset="-78"/>
          </a:endParaRPr>
        </a:p>
      </dsp:txBody>
      <dsp:txXfrm>
        <a:off x="819415" y="2835557"/>
        <a:ext cx="2024187" cy="102867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349169-9B99-4620-A222-68C9B7C1962C}">
      <dsp:nvSpPr>
        <dsp:cNvPr id="0" name=""/>
        <dsp:cNvSpPr/>
      </dsp:nvSpPr>
      <dsp:spPr>
        <a:xfrm rot="5400000">
          <a:off x="3788809" y="-2242959"/>
          <a:ext cx="2192262" cy="6682602"/>
        </a:xfrm>
        <a:prstGeom prst="round2SameRect">
          <a:avLst/>
        </a:prstGeom>
        <a:blipFill rotWithShape="0">
          <a:blip xmlns:r="http://schemas.openxmlformats.org/officeDocument/2006/relationships" r:embed="rId1"/>
          <a:tile tx="0" ty="0" sx="100000" sy="100000" flip="none" algn="tl"/>
        </a:blip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85750" lvl="1" indent="-285750" algn="just" defTabSz="1822450" rtl="1">
            <a:lnSpc>
              <a:spcPct val="90000"/>
            </a:lnSpc>
            <a:spcBef>
              <a:spcPct val="0"/>
            </a:spcBef>
            <a:spcAft>
              <a:spcPct val="15000"/>
            </a:spcAft>
            <a:buChar char="••"/>
          </a:pPr>
          <a:r>
            <a:rPr lang="ar-DZ" sz="4100" kern="1200" dirty="0" smtClean="0"/>
            <a:t>هي مسؤولة عن التنفيذ و الانجاز الفعلي لعمل معين و هذا يقتضي منحهم  السلطة و حق الامر </a:t>
          </a:r>
          <a:endParaRPr lang="fr-FR" sz="4100" kern="1200" dirty="0"/>
        </a:p>
      </dsp:txBody>
      <dsp:txXfrm rot="5400000">
        <a:off x="3788809" y="-2242959"/>
        <a:ext cx="2192262" cy="6682602"/>
      </dsp:txXfrm>
    </dsp:sp>
    <dsp:sp modelId="{3878619E-6E28-4496-AF79-17491C602BB2}">
      <dsp:nvSpPr>
        <dsp:cNvPr id="0" name=""/>
        <dsp:cNvSpPr/>
      </dsp:nvSpPr>
      <dsp:spPr>
        <a:xfrm>
          <a:off x="3357" y="318909"/>
          <a:ext cx="1540282" cy="1558863"/>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ar-DZ" sz="2800" b="1" kern="1200" dirty="0" smtClean="0">
              <a:solidFill>
                <a:schemeClr val="tx1"/>
              </a:solidFill>
              <a:cs typeface="AL-Mateen" pitchFamily="2" charset="-78"/>
            </a:rPr>
            <a:t>المسؤوليات التنفيذية  </a:t>
          </a:r>
          <a:endParaRPr lang="fr-FR" sz="2800" b="1" kern="1200" dirty="0">
            <a:solidFill>
              <a:schemeClr val="tx1"/>
            </a:solidFill>
            <a:cs typeface="AL-Mateen" pitchFamily="2" charset="-78"/>
          </a:endParaRPr>
        </a:p>
      </dsp:txBody>
      <dsp:txXfrm>
        <a:off x="3357" y="318909"/>
        <a:ext cx="1540282" cy="1558863"/>
      </dsp:txXfrm>
    </dsp:sp>
    <dsp:sp modelId="{C9217994-D1CE-4324-A4D4-E82FEBC82BB2}">
      <dsp:nvSpPr>
        <dsp:cNvPr id="0" name=""/>
        <dsp:cNvSpPr/>
      </dsp:nvSpPr>
      <dsp:spPr>
        <a:xfrm rot="5400000">
          <a:off x="3816057" y="85809"/>
          <a:ext cx="2192262" cy="6634822"/>
        </a:xfrm>
        <a:prstGeom prst="round2SameRect">
          <a:avLst/>
        </a:prstGeom>
        <a:blipFill rotWithShape="0">
          <a:blip xmlns:r="http://schemas.openxmlformats.org/officeDocument/2006/relationships" r:embed="rId1"/>
          <a:tile tx="0" ty="0" sx="100000" sy="100000" flip="none" algn="tl"/>
        </a:blip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85750" lvl="1" indent="-285750" algn="just" defTabSz="1822450" rtl="1">
            <a:lnSpc>
              <a:spcPct val="90000"/>
            </a:lnSpc>
            <a:spcBef>
              <a:spcPct val="0"/>
            </a:spcBef>
            <a:spcAft>
              <a:spcPct val="15000"/>
            </a:spcAft>
            <a:buChar char="••"/>
          </a:pPr>
          <a:r>
            <a:rPr lang="ar-DZ" sz="4100" kern="1200" dirty="0" smtClean="0"/>
            <a:t>هي واجب تقديم الاستشارة عندما يسأل صاحبها </a:t>
          </a:r>
          <a:endParaRPr lang="fr-FR" sz="4100" kern="1200" dirty="0"/>
        </a:p>
      </dsp:txBody>
      <dsp:txXfrm rot="5400000">
        <a:off x="3816057" y="85809"/>
        <a:ext cx="2192262" cy="6634822"/>
      </dsp:txXfrm>
    </dsp:sp>
    <dsp:sp modelId="{0F538E5A-BDB4-4410-B0E0-1443A9F720D0}">
      <dsp:nvSpPr>
        <dsp:cNvPr id="0" name=""/>
        <dsp:cNvSpPr/>
      </dsp:nvSpPr>
      <dsp:spPr>
        <a:xfrm>
          <a:off x="0" y="2370073"/>
          <a:ext cx="1551454" cy="18398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ar-DZ" sz="2800" b="1" kern="1200" dirty="0" smtClean="0">
              <a:solidFill>
                <a:schemeClr val="tx1"/>
              </a:solidFill>
              <a:cs typeface="AL-Mateen" pitchFamily="2" charset="-78"/>
            </a:rPr>
            <a:t>المسؤوليات الاستشارية </a:t>
          </a:r>
          <a:endParaRPr lang="fr-FR" sz="2800" b="1" kern="1200" dirty="0">
            <a:solidFill>
              <a:schemeClr val="tx1"/>
            </a:solidFill>
            <a:cs typeface="AL-Mateen" pitchFamily="2" charset="-78"/>
          </a:endParaRPr>
        </a:p>
      </dsp:txBody>
      <dsp:txXfrm>
        <a:off x="0" y="2370073"/>
        <a:ext cx="1551454" cy="183985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148A3CF-BFC8-441A-87DA-4A197D4FC54C}">
      <dsp:nvSpPr>
        <dsp:cNvPr id="0" name=""/>
        <dsp:cNvSpPr/>
      </dsp:nvSpPr>
      <dsp:spPr>
        <a:xfrm>
          <a:off x="1612175" y="67528"/>
          <a:ext cx="4844977" cy="64978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ar-DZ" sz="3200" b="1" kern="1200" dirty="0" smtClean="0"/>
            <a:t>المدير التنفيذي</a:t>
          </a:r>
          <a:endParaRPr lang="fr-FR" sz="3200" b="1" kern="1200" dirty="0"/>
        </a:p>
      </dsp:txBody>
      <dsp:txXfrm>
        <a:off x="1612175" y="67528"/>
        <a:ext cx="4844977" cy="649788"/>
      </dsp:txXfrm>
    </dsp:sp>
    <dsp:sp modelId="{C4C8A84D-8369-4304-92A1-CD7D428391AA}">
      <dsp:nvSpPr>
        <dsp:cNvPr id="0" name=""/>
        <dsp:cNvSpPr/>
      </dsp:nvSpPr>
      <dsp:spPr>
        <a:xfrm rot="5066704">
          <a:off x="3967116" y="552412"/>
          <a:ext cx="227677" cy="63195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fr-FR" sz="800" kern="1200"/>
        </a:p>
      </dsp:txBody>
      <dsp:txXfrm rot="5066704">
        <a:off x="3967116" y="552412"/>
        <a:ext cx="227677" cy="631953"/>
      </dsp:txXfrm>
    </dsp:sp>
    <dsp:sp modelId="{C8CFE299-4846-4C44-8CFD-AEC7E7B3A699}">
      <dsp:nvSpPr>
        <dsp:cNvPr id="0" name=""/>
        <dsp:cNvSpPr/>
      </dsp:nvSpPr>
      <dsp:spPr>
        <a:xfrm>
          <a:off x="1704084" y="1019461"/>
          <a:ext cx="4844977" cy="63595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ar-DZ" sz="3200" b="1" kern="1200" dirty="0" smtClean="0"/>
            <a:t>معاون أول </a:t>
          </a:r>
          <a:endParaRPr lang="fr-FR" sz="3200" b="1" kern="1200" dirty="0"/>
        </a:p>
      </dsp:txBody>
      <dsp:txXfrm>
        <a:off x="1704084" y="1019461"/>
        <a:ext cx="4844977" cy="635956"/>
      </dsp:txXfrm>
    </dsp:sp>
    <dsp:sp modelId="{D9B7D53D-E3B7-4485-827F-D1DCB6C80BA5}">
      <dsp:nvSpPr>
        <dsp:cNvPr id="0" name=""/>
        <dsp:cNvSpPr/>
      </dsp:nvSpPr>
      <dsp:spPr>
        <a:xfrm rot="5959149">
          <a:off x="3926389" y="1458801"/>
          <a:ext cx="256738" cy="63195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r-FR" sz="900" kern="1200"/>
        </a:p>
      </dsp:txBody>
      <dsp:txXfrm rot="5959149">
        <a:off x="3926389" y="1458801"/>
        <a:ext cx="256738" cy="631953"/>
      </dsp:txXfrm>
    </dsp:sp>
    <dsp:sp modelId="{7FB6EE80-ABFF-47BD-9EF9-AAF12610CB1A}">
      <dsp:nvSpPr>
        <dsp:cNvPr id="0" name=""/>
        <dsp:cNvSpPr/>
      </dsp:nvSpPr>
      <dsp:spPr>
        <a:xfrm>
          <a:off x="1548560" y="1993217"/>
          <a:ext cx="4844977" cy="58392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DZ" sz="3600" b="1" kern="1200" dirty="0" smtClean="0"/>
            <a:t>مشرف</a:t>
          </a:r>
          <a:endParaRPr lang="fr-FR" sz="3600" b="1" kern="1200" dirty="0"/>
        </a:p>
      </dsp:txBody>
      <dsp:txXfrm>
        <a:off x="1548560" y="1993217"/>
        <a:ext cx="4844977" cy="583925"/>
      </dsp:txXfrm>
    </dsp:sp>
    <dsp:sp modelId="{34EA9C8E-46CE-4171-A0DB-C9A3DA93CFE9}">
      <dsp:nvSpPr>
        <dsp:cNvPr id="0" name=""/>
        <dsp:cNvSpPr/>
      </dsp:nvSpPr>
      <dsp:spPr>
        <a:xfrm rot="5230116">
          <a:off x="3738842" y="2555610"/>
          <a:ext cx="551358" cy="63195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rot="5230116">
        <a:off x="3738842" y="2555610"/>
        <a:ext cx="551358" cy="631953"/>
      </dsp:txXfrm>
    </dsp:sp>
    <dsp:sp modelId="{DD193C99-BB83-429F-961F-12098C5744D8}">
      <dsp:nvSpPr>
        <dsp:cNvPr id="0" name=""/>
        <dsp:cNvSpPr/>
      </dsp:nvSpPr>
      <dsp:spPr>
        <a:xfrm>
          <a:off x="1612175" y="3077495"/>
          <a:ext cx="4844977" cy="9878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DZ" sz="3600" b="1" kern="1200" dirty="0" smtClean="0"/>
            <a:t>عمال</a:t>
          </a:r>
          <a:r>
            <a:rPr lang="ar-DZ" sz="3600" kern="1200" dirty="0" smtClean="0"/>
            <a:t> </a:t>
          </a:r>
          <a:endParaRPr lang="fr-FR" sz="3600" kern="1200" dirty="0"/>
        </a:p>
      </dsp:txBody>
      <dsp:txXfrm>
        <a:off x="1612175" y="3077495"/>
        <a:ext cx="4844977" cy="98785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10ACF7-70ED-4B91-9D33-AE4FC3B7F0C6}" type="datetimeFigureOut">
              <a:rPr lang="fr-FR" smtClean="0"/>
              <a:pPr/>
              <a:t>01/12/2012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5567F7-39AC-4D17-BEAC-A8B2BDBEAAC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35567F7-39AC-4D17-BEAC-A8B2BDBEAAC0}"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35567F7-39AC-4D17-BEAC-A8B2BDBEAAC0}" type="slidenum">
              <a:rPr lang="fr-FR" smtClean="0"/>
              <a:pPr/>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AA309A6D-C09C-4548-B29A-6CF363A7E532}" type="datetimeFigureOut">
              <a:rPr lang="fr-FR" smtClean="0"/>
              <a:pPr/>
              <a:t>01/12/2012</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01/12/2012</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01/12/2012</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01/12/2012</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01/12/2012</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01/12/2012</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01/12/2012</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01/12/2012</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01/12/2012</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AA309A6D-C09C-4548-B29A-6CF363A7E532}" type="datetimeFigureOut">
              <a:rPr lang="fr-FR" smtClean="0"/>
              <a:pPr/>
              <a:t>01/12/2012</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AA309A6D-C09C-4548-B29A-6CF363A7E532}" type="datetimeFigureOut">
              <a:rPr lang="fr-FR" smtClean="0"/>
              <a:pPr/>
              <a:t>01/12/2012</a:t>
            </a:fld>
            <a:endParaRPr lang="fr-BE"/>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‹N°›</a:t>
            </a:fld>
            <a:endParaRPr lang="fr-BE"/>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309A6D-C09C-4548-B29A-6CF363A7E532}" type="datetimeFigureOut">
              <a:rPr lang="fr-FR" smtClean="0"/>
              <a:pPr/>
              <a:t>01/12/2012</a:t>
            </a:fld>
            <a:endParaRPr lang="fr-BE"/>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BE"/>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a:xfrm>
            <a:off x="539552" y="548680"/>
            <a:ext cx="7772400" cy="2232248"/>
          </a:xfrm>
          <a:solidFill>
            <a:schemeClr val="accent4">
              <a:lumMod val="60000"/>
              <a:lumOff val="40000"/>
            </a:schemeClr>
          </a:solidFill>
        </p:spPr>
        <p:txBody>
          <a:bodyPr>
            <a:normAutofit fontScale="90000"/>
          </a:bodyPr>
          <a:lstStyle/>
          <a:p>
            <a:pPr algn="ctr" rtl="1"/>
            <a:r>
              <a:rPr lang="ar-DZ" sz="4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جامعة زيان عاشور الجلفة </a:t>
            </a:r>
            <a:br>
              <a:rPr lang="ar-DZ" sz="4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br>
            <a:r>
              <a:rPr lang="ar-DZ" sz="4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كلية الحقوق و العلوم السياسية</a:t>
            </a:r>
            <a:br>
              <a:rPr lang="ar-DZ" sz="4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br>
            <a:r>
              <a:rPr lang="ar-DZ" sz="4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قسم العلوم السياسية </a:t>
            </a:r>
            <a:endParaRPr lang="fr-FR" sz="4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
        <p:nvSpPr>
          <p:cNvPr id="5" name="Espace réservé du texte 4"/>
          <p:cNvSpPr>
            <a:spLocks noGrp="1"/>
          </p:cNvSpPr>
          <p:nvPr>
            <p:ph type="subTitle" idx="1"/>
          </p:nvPr>
        </p:nvSpPr>
        <p:spPr>
          <a:xfrm>
            <a:off x="539552" y="2996952"/>
            <a:ext cx="7776864" cy="3239988"/>
          </a:xfrm>
          <a:solidFill>
            <a:schemeClr val="accent4">
              <a:lumMod val="60000"/>
              <a:lumOff val="40000"/>
            </a:schemeClr>
          </a:solidFill>
        </p:spPr>
        <p:txBody>
          <a:bodyPr>
            <a:normAutofit/>
          </a:bodyPr>
          <a:lstStyle/>
          <a:p>
            <a:endParaRPr lang="fr-FR" dirty="0" smtClean="0"/>
          </a:p>
          <a:p>
            <a:pPr algn="ctr"/>
            <a:r>
              <a:rPr lang="ar-DZ" sz="4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ادارة الموارد البشرية</a:t>
            </a:r>
          </a:p>
          <a:p>
            <a:pPr algn="ctr"/>
            <a:r>
              <a:rPr lang="ar-DZ" sz="4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الأستاذ: الكر محمد </a:t>
            </a:r>
            <a:endParaRPr lang="fr-FR" sz="4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683976"/>
          </a:xfrm>
        </p:spPr>
        <p:style>
          <a:lnRef idx="1">
            <a:schemeClr val="accent1"/>
          </a:lnRef>
          <a:fillRef idx="2">
            <a:schemeClr val="accent1"/>
          </a:fillRef>
          <a:effectRef idx="1">
            <a:schemeClr val="accent1"/>
          </a:effectRef>
          <a:fontRef idx="minor">
            <a:schemeClr val="dk1"/>
          </a:fontRef>
        </p:style>
        <p:txBody>
          <a:bodyPr/>
          <a:lstStyle/>
          <a:p>
            <a:pPr algn="just" rtl="1">
              <a:buNone/>
            </a:pPr>
            <a:r>
              <a:rPr lang="ar-DZ" sz="4000" dirty="0" smtClean="0">
                <a:cs typeface="AL-Mateen" pitchFamily="2" charset="-78"/>
              </a:rPr>
              <a:t>تعتبر الأشكال التنظيمية الأساسية من حيث توزيع السلطة أفقيا ثلاثة: تعطينا تنظيم و شكل خطي،و تنظيم وظيفي،و تنظيم خطي استشاري </a:t>
            </a:r>
            <a:endParaRPr lang="fr-FR" sz="4000" dirty="0">
              <a:cs typeface="AL-Mateen" pitchFamily="2" charset="-78"/>
            </a:endParaRPr>
          </a:p>
        </p:txBody>
      </p:sp>
      <p:sp>
        <p:nvSpPr>
          <p:cNvPr id="4" name="Titre 1"/>
          <p:cNvSpPr>
            <a:spLocks noGrp="1"/>
          </p:cNvSpPr>
          <p:nvPr>
            <p:ph type="title"/>
          </p:nvPr>
        </p:nvSpPr>
        <p:spPr>
          <a:xfrm>
            <a:off x="251520" y="274638"/>
            <a:ext cx="8435280" cy="1143000"/>
          </a:xfrm>
        </p:spPr>
        <p:style>
          <a:lnRef idx="0">
            <a:schemeClr val="accent1"/>
          </a:lnRef>
          <a:fillRef idx="3">
            <a:schemeClr val="accent1"/>
          </a:fillRef>
          <a:effectRef idx="3">
            <a:schemeClr val="accent1"/>
          </a:effectRef>
          <a:fontRef idx="minor">
            <a:schemeClr val="lt1"/>
          </a:fontRef>
        </p:style>
        <p:txBody>
          <a:bodyPr>
            <a:noAutofit/>
          </a:bodyPr>
          <a:lstStyle/>
          <a:p>
            <a:pPr algn="ctr"/>
            <a:r>
              <a:rPr lang="ar-DZ" sz="7200" dirty="0" smtClean="0">
                <a:cs typeface="AF_Tholoth" pitchFamily="2" charset="-78"/>
              </a:rPr>
              <a:t> موقع </a:t>
            </a:r>
            <a:r>
              <a:rPr lang="ar-DZ" sz="7200" dirty="0" smtClean="0">
                <a:cs typeface="AF_Tholoth" pitchFamily="2" charset="-78"/>
              </a:rPr>
              <a:t>إدارة </a:t>
            </a:r>
            <a:r>
              <a:rPr lang="ar-DZ" sz="7200" dirty="0" smtClean="0">
                <a:cs typeface="AF_Tholoth" pitchFamily="2" charset="-78"/>
              </a:rPr>
              <a:t>الموارد </a:t>
            </a:r>
            <a:r>
              <a:rPr lang="ar-DZ" sz="7200" dirty="0" smtClean="0">
                <a:cs typeface="AF_Tholoth" pitchFamily="2" charset="-78"/>
              </a:rPr>
              <a:t>البشرية في البناء التنظيمي </a:t>
            </a:r>
            <a:endParaRPr lang="fr-FR" sz="6600" dirty="0">
              <a:cs typeface="Al-Kharashi 5"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72008"/>
          </a:xfrm>
        </p:spPr>
        <p:style>
          <a:lnRef idx="1">
            <a:schemeClr val="accent1"/>
          </a:lnRef>
          <a:fillRef idx="2">
            <a:schemeClr val="accent1"/>
          </a:fillRef>
          <a:effectRef idx="1">
            <a:schemeClr val="accent1"/>
          </a:effectRef>
          <a:fontRef idx="minor">
            <a:schemeClr val="dk1"/>
          </a:fontRef>
        </p:style>
        <p:txBody>
          <a:bodyPr>
            <a:noAutofit/>
          </a:bodyPr>
          <a:lstStyle/>
          <a:p>
            <a:pPr algn="just" rtl="1">
              <a:buFont typeface="Wingdings" pitchFamily="2" charset="2"/>
              <a:buChar char="q"/>
            </a:pPr>
            <a:r>
              <a:rPr lang="ar-DZ" sz="3600" dirty="0" smtClean="0">
                <a:cs typeface="AL-Mateen" pitchFamily="2" charset="-78"/>
              </a:rPr>
              <a:t>إذا كان البناء التنظيمي  للمنظمة على شكل خطي لن نجد فيها دائرة للعاملين بل نجد بأن كل </a:t>
            </a:r>
            <a:r>
              <a:rPr lang="ar-DZ" sz="3600" dirty="0" err="1" smtClean="0">
                <a:cs typeface="AL-Mateen" pitchFamily="2" charset="-78"/>
              </a:rPr>
              <a:t>مسؤول</a:t>
            </a:r>
            <a:r>
              <a:rPr lang="ar-DZ" sz="3600" dirty="0" smtClean="0">
                <a:cs typeface="AL-Mateen" pitchFamily="2" charset="-78"/>
              </a:rPr>
              <a:t> يهتم بشؤون العاملين بالإضافة الى اهتماماته الأخرى.</a:t>
            </a:r>
          </a:p>
          <a:p>
            <a:pPr algn="just" rtl="1">
              <a:buFont typeface="Wingdings" pitchFamily="2" charset="2"/>
              <a:buChar char="q"/>
            </a:pPr>
            <a:r>
              <a:rPr lang="ar-DZ" sz="3600" dirty="0" smtClean="0">
                <a:cs typeface="AL-Mateen" pitchFamily="2" charset="-78"/>
              </a:rPr>
              <a:t>فالتنظيم الخطي هو تنظيم تنحصر فيه كافة السلطات عن كافة وظائف المنظمة بالإدارة العليا ثم بمساعديها و حسب الحاجة أين يتسم هذا التنظيم بالبساطة و وضوح علاقة السلطة و يأتي اسمه من كون  شكل الخريطة التنظيمية يكون كخط مما يؤدي الى غياب التخصص في ميدان ادارة الموارد </a:t>
            </a:r>
            <a:r>
              <a:rPr lang="ar-DZ" sz="3600" dirty="0" err="1" smtClean="0">
                <a:cs typeface="AL-Mateen" pitchFamily="2" charset="-78"/>
              </a:rPr>
              <a:t>البشرية </a:t>
            </a:r>
            <a:r>
              <a:rPr lang="ar-DZ" sz="3200" dirty="0" err="1" smtClean="0">
                <a:cs typeface="AL-Mateen" pitchFamily="2" charset="-78"/>
              </a:rPr>
              <a:t>.</a:t>
            </a:r>
            <a:endParaRPr lang="fr-FR" sz="3200" dirty="0">
              <a:cs typeface="AL-Mateen" pitchFamily="2" charset="-78"/>
            </a:endParaRPr>
          </a:p>
        </p:txBody>
      </p:sp>
      <p:sp>
        <p:nvSpPr>
          <p:cNvPr id="4" name="Titr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algn="ctr"/>
            <a:r>
              <a:rPr lang="ar-DZ" sz="7200" dirty="0" smtClean="0">
                <a:cs typeface="AF_Tholoth" pitchFamily="2" charset="-78"/>
              </a:rPr>
              <a:t>التنظيم الخطي </a:t>
            </a:r>
            <a:endParaRPr lang="fr-FR" sz="6600" dirty="0">
              <a:cs typeface="Al-Kharashi 5"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457200" y="1481138"/>
          <a:ext cx="8229600" cy="4972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r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algn="ctr"/>
            <a:r>
              <a:rPr lang="ar-DZ" sz="7200" dirty="0" smtClean="0">
                <a:cs typeface="AF_Tholoth" pitchFamily="2" charset="-78"/>
              </a:rPr>
              <a:t>التنظيم الخطي </a:t>
            </a:r>
            <a:endParaRPr lang="fr-FR" sz="6600" dirty="0">
              <a:cs typeface="Al-Kharashi 5"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algn="just" rtl="1"/>
            <a:r>
              <a:rPr lang="ar-DZ" sz="4000" dirty="0" smtClean="0">
                <a:cs typeface="AL-Mateen" pitchFamily="2" charset="-78"/>
              </a:rPr>
              <a:t>في التنظيم الوظيفي قد نجد دائرة للموارد البشرية لها سلطات امر على كل الدوائر الأخرى فالتنظيم الوظيفي هو شكل تنظيمي تقيم فيه الادارة العليا دوائر أفقية تمنحها سلطات الأمر على كافة الأفراد و في مجال تخصصها </a:t>
            </a:r>
          </a:p>
          <a:p>
            <a:pPr algn="just" rtl="1"/>
            <a:r>
              <a:rPr lang="ar-DZ" sz="4000" dirty="0" smtClean="0">
                <a:cs typeface="AL-Mateen" pitchFamily="2" charset="-78"/>
              </a:rPr>
              <a:t>أهم مشاكله الصراعات و مشاكل ازدواجية الأمر أما مزاياه استخدام أعلى المتخصصين في كل مجال</a:t>
            </a:r>
            <a:endParaRPr lang="fr-FR" sz="4000" dirty="0">
              <a:cs typeface="AL-Mateen" pitchFamily="2" charset="-78"/>
            </a:endParaRPr>
          </a:p>
        </p:txBody>
      </p:sp>
      <p:sp>
        <p:nvSpPr>
          <p:cNvPr id="4" name="Titr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algn="ctr"/>
            <a:r>
              <a:rPr lang="ar-DZ" sz="7200" dirty="0" smtClean="0">
                <a:cs typeface="AF_Tholoth" pitchFamily="2" charset="-78"/>
              </a:rPr>
              <a:t>التنظيم الوظيفي</a:t>
            </a:r>
            <a:endParaRPr lang="fr-FR" sz="6600" dirty="0">
              <a:cs typeface="Al-Kharashi 5"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e 12"/>
          <p:cNvGrpSpPr/>
          <p:nvPr/>
        </p:nvGrpSpPr>
        <p:grpSpPr>
          <a:xfrm>
            <a:off x="392154" y="1564383"/>
            <a:ext cx="7810641" cy="4846689"/>
            <a:chOff x="392154" y="1564383"/>
            <a:chExt cx="7810641" cy="4846689"/>
          </a:xfrm>
        </p:grpSpPr>
        <p:sp>
          <p:nvSpPr>
            <p:cNvPr id="14" name="Forme libre 13"/>
            <p:cNvSpPr/>
            <p:nvPr/>
          </p:nvSpPr>
          <p:spPr>
            <a:xfrm>
              <a:off x="4115778" y="2818268"/>
              <a:ext cx="2880304" cy="474313"/>
            </a:xfrm>
            <a:custGeom>
              <a:avLst/>
              <a:gdLst/>
              <a:ahLst/>
              <a:cxnLst/>
              <a:rect l="0" t="0" r="0" b="0"/>
              <a:pathLst>
                <a:path>
                  <a:moveTo>
                    <a:pt x="0" y="0"/>
                  </a:moveTo>
                  <a:lnTo>
                    <a:pt x="0" y="291386"/>
                  </a:lnTo>
                  <a:lnTo>
                    <a:pt x="2880304" y="291386"/>
                  </a:lnTo>
                  <a:lnTo>
                    <a:pt x="2880304" y="474313"/>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5" name="Forme libre 14"/>
            <p:cNvSpPr/>
            <p:nvPr/>
          </p:nvSpPr>
          <p:spPr>
            <a:xfrm>
              <a:off x="1379464" y="2818268"/>
              <a:ext cx="2736314" cy="546311"/>
            </a:xfrm>
            <a:custGeom>
              <a:avLst/>
              <a:gdLst/>
              <a:ahLst/>
              <a:cxnLst/>
              <a:rect l="0" t="0" r="0" b="0"/>
              <a:pathLst>
                <a:path>
                  <a:moveTo>
                    <a:pt x="2736314" y="0"/>
                  </a:moveTo>
                  <a:lnTo>
                    <a:pt x="2736314" y="363384"/>
                  </a:lnTo>
                  <a:lnTo>
                    <a:pt x="0" y="363384"/>
                  </a:lnTo>
                  <a:lnTo>
                    <a:pt x="0" y="546311"/>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Rectangle à coins arrondis 15"/>
            <p:cNvSpPr/>
            <p:nvPr/>
          </p:nvSpPr>
          <p:spPr>
            <a:xfrm>
              <a:off x="3128468" y="1564383"/>
              <a:ext cx="1974621" cy="125388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Forme libre 16"/>
            <p:cNvSpPr/>
            <p:nvPr/>
          </p:nvSpPr>
          <p:spPr>
            <a:xfrm>
              <a:off x="3347870" y="1772815"/>
              <a:ext cx="1974621" cy="1253884"/>
            </a:xfrm>
            <a:custGeom>
              <a:avLst/>
              <a:gdLst>
                <a:gd name="connsiteX0" fmla="*/ 0 w 1974621"/>
                <a:gd name="connsiteY0" fmla="*/ 125388 h 1253884"/>
                <a:gd name="connsiteX1" fmla="*/ 36725 w 1974621"/>
                <a:gd name="connsiteY1" fmla="*/ 36725 h 1253884"/>
                <a:gd name="connsiteX2" fmla="*/ 125388 w 1974621"/>
                <a:gd name="connsiteY2" fmla="*/ 0 h 1253884"/>
                <a:gd name="connsiteX3" fmla="*/ 1849233 w 1974621"/>
                <a:gd name="connsiteY3" fmla="*/ 0 h 1253884"/>
                <a:gd name="connsiteX4" fmla="*/ 1937896 w 1974621"/>
                <a:gd name="connsiteY4" fmla="*/ 36725 h 1253884"/>
                <a:gd name="connsiteX5" fmla="*/ 1974621 w 1974621"/>
                <a:gd name="connsiteY5" fmla="*/ 125388 h 1253884"/>
                <a:gd name="connsiteX6" fmla="*/ 1974621 w 1974621"/>
                <a:gd name="connsiteY6" fmla="*/ 1128496 h 1253884"/>
                <a:gd name="connsiteX7" fmla="*/ 1937896 w 1974621"/>
                <a:gd name="connsiteY7" fmla="*/ 1217159 h 1253884"/>
                <a:gd name="connsiteX8" fmla="*/ 1849233 w 1974621"/>
                <a:gd name="connsiteY8" fmla="*/ 1253884 h 1253884"/>
                <a:gd name="connsiteX9" fmla="*/ 125388 w 1974621"/>
                <a:gd name="connsiteY9" fmla="*/ 1253884 h 1253884"/>
                <a:gd name="connsiteX10" fmla="*/ 36725 w 1974621"/>
                <a:gd name="connsiteY10" fmla="*/ 1217159 h 1253884"/>
                <a:gd name="connsiteX11" fmla="*/ 0 w 1974621"/>
                <a:gd name="connsiteY11" fmla="*/ 1128496 h 1253884"/>
                <a:gd name="connsiteX12" fmla="*/ 0 w 1974621"/>
                <a:gd name="connsiteY12" fmla="*/ 125388 h 1253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4621" h="1253884">
                  <a:moveTo>
                    <a:pt x="0" y="125388"/>
                  </a:moveTo>
                  <a:cubicBezTo>
                    <a:pt x="0" y="92133"/>
                    <a:pt x="13211" y="60240"/>
                    <a:pt x="36725" y="36725"/>
                  </a:cubicBezTo>
                  <a:cubicBezTo>
                    <a:pt x="60240" y="13210"/>
                    <a:pt x="92133" y="0"/>
                    <a:pt x="125388" y="0"/>
                  </a:cubicBezTo>
                  <a:lnTo>
                    <a:pt x="1849233" y="0"/>
                  </a:lnTo>
                  <a:cubicBezTo>
                    <a:pt x="1882488" y="0"/>
                    <a:pt x="1914381" y="13211"/>
                    <a:pt x="1937896" y="36725"/>
                  </a:cubicBezTo>
                  <a:cubicBezTo>
                    <a:pt x="1961411" y="60240"/>
                    <a:pt x="1974621" y="92133"/>
                    <a:pt x="1974621" y="125388"/>
                  </a:cubicBezTo>
                  <a:lnTo>
                    <a:pt x="1974621" y="1128496"/>
                  </a:lnTo>
                  <a:cubicBezTo>
                    <a:pt x="1974621" y="1161751"/>
                    <a:pt x="1961411" y="1193644"/>
                    <a:pt x="1937896" y="1217159"/>
                  </a:cubicBezTo>
                  <a:cubicBezTo>
                    <a:pt x="1914381" y="1240674"/>
                    <a:pt x="1882488" y="1253884"/>
                    <a:pt x="1849233" y="1253884"/>
                  </a:cubicBezTo>
                  <a:lnTo>
                    <a:pt x="125388" y="1253884"/>
                  </a:lnTo>
                  <a:cubicBezTo>
                    <a:pt x="92133" y="1253884"/>
                    <a:pt x="60240" y="1240673"/>
                    <a:pt x="36725" y="1217159"/>
                  </a:cubicBezTo>
                  <a:cubicBezTo>
                    <a:pt x="13210" y="1193644"/>
                    <a:pt x="0" y="1161751"/>
                    <a:pt x="0" y="1128496"/>
                  </a:cubicBezTo>
                  <a:lnTo>
                    <a:pt x="0" y="125388"/>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1025" tIns="151025" rIns="151025" bIns="151025" numCol="1" spcCol="1270" anchor="ctr" anchorCtr="0">
              <a:noAutofit/>
            </a:bodyPr>
            <a:lstStyle/>
            <a:p>
              <a:pPr lvl="0" algn="ctr" defTabSz="1333500">
                <a:lnSpc>
                  <a:spcPct val="90000"/>
                </a:lnSpc>
                <a:spcBef>
                  <a:spcPct val="0"/>
                </a:spcBef>
                <a:spcAft>
                  <a:spcPct val="35000"/>
                </a:spcAft>
              </a:pPr>
              <a:r>
                <a:rPr lang="ar-DZ" sz="3000" kern="1200" dirty="0" smtClean="0"/>
                <a:t>المدير التنفيذي</a:t>
              </a:r>
              <a:endParaRPr lang="fr-FR" sz="3000" kern="1200" dirty="0"/>
            </a:p>
          </p:txBody>
        </p:sp>
        <p:sp>
          <p:nvSpPr>
            <p:cNvPr id="18" name="Rectangle à coins arrondis 17"/>
            <p:cNvSpPr/>
            <p:nvPr/>
          </p:nvSpPr>
          <p:spPr>
            <a:xfrm>
              <a:off x="392154" y="3364579"/>
              <a:ext cx="1974621" cy="125388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Forme libre 18"/>
            <p:cNvSpPr/>
            <p:nvPr/>
          </p:nvSpPr>
          <p:spPr>
            <a:xfrm>
              <a:off x="611555" y="3573012"/>
              <a:ext cx="1974621" cy="1253884"/>
            </a:xfrm>
            <a:custGeom>
              <a:avLst/>
              <a:gdLst>
                <a:gd name="connsiteX0" fmla="*/ 0 w 1974621"/>
                <a:gd name="connsiteY0" fmla="*/ 125388 h 1253884"/>
                <a:gd name="connsiteX1" fmla="*/ 36725 w 1974621"/>
                <a:gd name="connsiteY1" fmla="*/ 36725 h 1253884"/>
                <a:gd name="connsiteX2" fmla="*/ 125388 w 1974621"/>
                <a:gd name="connsiteY2" fmla="*/ 0 h 1253884"/>
                <a:gd name="connsiteX3" fmla="*/ 1849233 w 1974621"/>
                <a:gd name="connsiteY3" fmla="*/ 0 h 1253884"/>
                <a:gd name="connsiteX4" fmla="*/ 1937896 w 1974621"/>
                <a:gd name="connsiteY4" fmla="*/ 36725 h 1253884"/>
                <a:gd name="connsiteX5" fmla="*/ 1974621 w 1974621"/>
                <a:gd name="connsiteY5" fmla="*/ 125388 h 1253884"/>
                <a:gd name="connsiteX6" fmla="*/ 1974621 w 1974621"/>
                <a:gd name="connsiteY6" fmla="*/ 1128496 h 1253884"/>
                <a:gd name="connsiteX7" fmla="*/ 1937896 w 1974621"/>
                <a:gd name="connsiteY7" fmla="*/ 1217159 h 1253884"/>
                <a:gd name="connsiteX8" fmla="*/ 1849233 w 1974621"/>
                <a:gd name="connsiteY8" fmla="*/ 1253884 h 1253884"/>
                <a:gd name="connsiteX9" fmla="*/ 125388 w 1974621"/>
                <a:gd name="connsiteY9" fmla="*/ 1253884 h 1253884"/>
                <a:gd name="connsiteX10" fmla="*/ 36725 w 1974621"/>
                <a:gd name="connsiteY10" fmla="*/ 1217159 h 1253884"/>
                <a:gd name="connsiteX11" fmla="*/ 0 w 1974621"/>
                <a:gd name="connsiteY11" fmla="*/ 1128496 h 1253884"/>
                <a:gd name="connsiteX12" fmla="*/ 0 w 1974621"/>
                <a:gd name="connsiteY12" fmla="*/ 125388 h 1253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4621" h="1253884">
                  <a:moveTo>
                    <a:pt x="0" y="125388"/>
                  </a:moveTo>
                  <a:cubicBezTo>
                    <a:pt x="0" y="92133"/>
                    <a:pt x="13211" y="60240"/>
                    <a:pt x="36725" y="36725"/>
                  </a:cubicBezTo>
                  <a:cubicBezTo>
                    <a:pt x="60240" y="13210"/>
                    <a:pt x="92133" y="0"/>
                    <a:pt x="125388" y="0"/>
                  </a:cubicBezTo>
                  <a:lnTo>
                    <a:pt x="1849233" y="0"/>
                  </a:lnTo>
                  <a:cubicBezTo>
                    <a:pt x="1882488" y="0"/>
                    <a:pt x="1914381" y="13211"/>
                    <a:pt x="1937896" y="36725"/>
                  </a:cubicBezTo>
                  <a:cubicBezTo>
                    <a:pt x="1961411" y="60240"/>
                    <a:pt x="1974621" y="92133"/>
                    <a:pt x="1974621" y="125388"/>
                  </a:cubicBezTo>
                  <a:lnTo>
                    <a:pt x="1974621" y="1128496"/>
                  </a:lnTo>
                  <a:cubicBezTo>
                    <a:pt x="1974621" y="1161751"/>
                    <a:pt x="1961411" y="1193644"/>
                    <a:pt x="1937896" y="1217159"/>
                  </a:cubicBezTo>
                  <a:cubicBezTo>
                    <a:pt x="1914381" y="1240674"/>
                    <a:pt x="1882488" y="1253884"/>
                    <a:pt x="1849233" y="1253884"/>
                  </a:cubicBezTo>
                  <a:lnTo>
                    <a:pt x="125388" y="1253884"/>
                  </a:lnTo>
                  <a:cubicBezTo>
                    <a:pt x="92133" y="1253884"/>
                    <a:pt x="60240" y="1240673"/>
                    <a:pt x="36725" y="1217159"/>
                  </a:cubicBezTo>
                  <a:cubicBezTo>
                    <a:pt x="13210" y="1193644"/>
                    <a:pt x="0" y="1161751"/>
                    <a:pt x="0" y="1128496"/>
                  </a:cubicBezTo>
                  <a:lnTo>
                    <a:pt x="0" y="125388"/>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1025" tIns="151025" rIns="151025" bIns="151025" numCol="1" spcCol="1270" anchor="ctr" anchorCtr="0">
              <a:noAutofit/>
            </a:bodyPr>
            <a:lstStyle/>
            <a:p>
              <a:pPr lvl="0" algn="ctr" defTabSz="1333500">
                <a:lnSpc>
                  <a:spcPct val="90000"/>
                </a:lnSpc>
                <a:spcBef>
                  <a:spcPct val="0"/>
                </a:spcBef>
                <a:spcAft>
                  <a:spcPct val="35000"/>
                </a:spcAft>
              </a:pPr>
              <a:r>
                <a:rPr lang="ar-DZ" sz="3000" kern="1200" dirty="0" smtClean="0"/>
                <a:t>إدارة الافراد</a:t>
              </a:r>
              <a:endParaRPr lang="fr-FR" sz="3000" kern="1200" dirty="0"/>
            </a:p>
          </p:txBody>
        </p:sp>
        <p:sp>
          <p:nvSpPr>
            <p:cNvPr id="20" name="Rectangle à coins arrondis 19"/>
            <p:cNvSpPr/>
            <p:nvPr/>
          </p:nvSpPr>
          <p:spPr>
            <a:xfrm>
              <a:off x="6008772" y="3292581"/>
              <a:ext cx="1974621" cy="125388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Forme libre 20"/>
            <p:cNvSpPr/>
            <p:nvPr/>
          </p:nvSpPr>
          <p:spPr>
            <a:xfrm>
              <a:off x="6228174" y="3501014"/>
              <a:ext cx="1974621" cy="1253884"/>
            </a:xfrm>
            <a:custGeom>
              <a:avLst/>
              <a:gdLst>
                <a:gd name="connsiteX0" fmla="*/ 0 w 1974621"/>
                <a:gd name="connsiteY0" fmla="*/ 125388 h 1253884"/>
                <a:gd name="connsiteX1" fmla="*/ 36725 w 1974621"/>
                <a:gd name="connsiteY1" fmla="*/ 36725 h 1253884"/>
                <a:gd name="connsiteX2" fmla="*/ 125388 w 1974621"/>
                <a:gd name="connsiteY2" fmla="*/ 0 h 1253884"/>
                <a:gd name="connsiteX3" fmla="*/ 1849233 w 1974621"/>
                <a:gd name="connsiteY3" fmla="*/ 0 h 1253884"/>
                <a:gd name="connsiteX4" fmla="*/ 1937896 w 1974621"/>
                <a:gd name="connsiteY4" fmla="*/ 36725 h 1253884"/>
                <a:gd name="connsiteX5" fmla="*/ 1974621 w 1974621"/>
                <a:gd name="connsiteY5" fmla="*/ 125388 h 1253884"/>
                <a:gd name="connsiteX6" fmla="*/ 1974621 w 1974621"/>
                <a:gd name="connsiteY6" fmla="*/ 1128496 h 1253884"/>
                <a:gd name="connsiteX7" fmla="*/ 1937896 w 1974621"/>
                <a:gd name="connsiteY7" fmla="*/ 1217159 h 1253884"/>
                <a:gd name="connsiteX8" fmla="*/ 1849233 w 1974621"/>
                <a:gd name="connsiteY8" fmla="*/ 1253884 h 1253884"/>
                <a:gd name="connsiteX9" fmla="*/ 125388 w 1974621"/>
                <a:gd name="connsiteY9" fmla="*/ 1253884 h 1253884"/>
                <a:gd name="connsiteX10" fmla="*/ 36725 w 1974621"/>
                <a:gd name="connsiteY10" fmla="*/ 1217159 h 1253884"/>
                <a:gd name="connsiteX11" fmla="*/ 0 w 1974621"/>
                <a:gd name="connsiteY11" fmla="*/ 1128496 h 1253884"/>
                <a:gd name="connsiteX12" fmla="*/ 0 w 1974621"/>
                <a:gd name="connsiteY12" fmla="*/ 125388 h 1253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4621" h="1253884">
                  <a:moveTo>
                    <a:pt x="0" y="125388"/>
                  </a:moveTo>
                  <a:cubicBezTo>
                    <a:pt x="0" y="92133"/>
                    <a:pt x="13211" y="60240"/>
                    <a:pt x="36725" y="36725"/>
                  </a:cubicBezTo>
                  <a:cubicBezTo>
                    <a:pt x="60240" y="13210"/>
                    <a:pt x="92133" y="0"/>
                    <a:pt x="125388" y="0"/>
                  </a:cubicBezTo>
                  <a:lnTo>
                    <a:pt x="1849233" y="0"/>
                  </a:lnTo>
                  <a:cubicBezTo>
                    <a:pt x="1882488" y="0"/>
                    <a:pt x="1914381" y="13211"/>
                    <a:pt x="1937896" y="36725"/>
                  </a:cubicBezTo>
                  <a:cubicBezTo>
                    <a:pt x="1961411" y="60240"/>
                    <a:pt x="1974621" y="92133"/>
                    <a:pt x="1974621" y="125388"/>
                  </a:cubicBezTo>
                  <a:lnTo>
                    <a:pt x="1974621" y="1128496"/>
                  </a:lnTo>
                  <a:cubicBezTo>
                    <a:pt x="1974621" y="1161751"/>
                    <a:pt x="1961411" y="1193644"/>
                    <a:pt x="1937896" y="1217159"/>
                  </a:cubicBezTo>
                  <a:cubicBezTo>
                    <a:pt x="1914381" y="1240674"/>
                    <a:pt x="1882488" y="1253884"/>
                    <a:pt x="1849233" y="1253884"/>
                  </a:cubicBezTo>
                  <a:lnTo>
                    <a:pt x="125388" y="1253884"/>
                  </a:lnTo>
                  <a:cubicBezTo>
                    <a:pt x="92133" y="1253884"/>
                    <a:pt x="60240" y="1240673"/>
                    <a:pt x="36725" y="1217159"/>
                  </a:cubicBezTo>
                  <a:cubicBezTo>
                    <a:pt x="13210" y="1193644"/>
                    <a:pt x="0" y="1161751"/>
                    <a:pt x="0" y="1128496"/>
                  </a:cubicBezTo>
                  <a:lnTo>
                    <a:pt x="0" y="125388"/>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1025" tIns="151025" rIns="151025" bIns="151025" numCol="1" spcCol="1270" anchor="ctr" anchorCtr="0">
              <a:noAutofit/>
            </a:bodyPr>
            <a:lstStyle/>
            <a:p>
              <a:pPr lvl="0" algn="ctr" defTabSz="1333500">
                <a:lnSpc>
                  <a:spcPct val="90000"/>
                </a:lnSpc>
                <a:spcBef>
                  <a:spcPct val="0"/>
                </a:spcBef>
                <a:spcAft>
                  <a:spcPct val="35000"/>
                </a:spcAft>
              </a:pPr>
              <a:r>
                <a:rPr lang="ar-DZ" sz="3000" kern="1200" dirty="0" smtClean="0"/>
                <a:t>الادارة المالية</a:t>
              </a:r>
              <a:endParaRPr lang="fr-FR" sz="3000" kern="1200" dirty="0"/>
            </a:p>
          </p:txBody>
        </p:sp>
        <p:sp>
          <p:nvSpPr>
            <p:cNvPr id="22" name="Rectangle à coins arrondis 21"/>
            <p:cNvSpPr/>
            <p:nvPr/>
          </p:nvSpPr>
          <p:spPr>
            <a:xfrm>
              <a:off x="3416490" y="4948756"/>
              <a:ext cx="1974621" cy="125388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Forme libre 22"/>
            <p:cNvSpPr/>
            <p:nvPr/>
          </p:nvSpPr>
          <p:spPr>
            <a:xfrm>
              <a:off x="3635893" y="5157188"/>
              <a:ext cx="1974621" cy="1253884"/>
            </a:xfrm>
            <a:custGeom>
              <a:avLst/>
              <a:gdLst>
                <a:gd name="connsiteX0" fmla="*/ 0 w 1974621"/>
                <a:gd name="connsiteY0" fmla="*/ 125388 h 1253884"/>
                <a:gd name="connsiteX1" fmla="*/ 36725 w 1974621"/>
                <a:gd name="connsiteY1" fmla="*/ 36725 h 1253884"/>
                <a:gd name="connsiteX2" fmla="*/ 125388 w 1974621"/>
                <a:gd name="connsiteY2" fmla="*/ 0 h 1253884"/>
                <a:gd name="connsiteX3" fmla="*/ 1849233 w 1974621"/>
                <a:gd name="connsiteY3" fmla="*/ 0 h 1253884"/>
                <a:gd name="connsiteX4" fmla="*/ 1937896 w 1974621"/>
                <a:gd name="connsiteY4" fmla="*/ 36725 h 1253884"/>
                <a:gd name="connsiteX5" fmla="*/ 1974621 w 1974621"/>
                <a:gd name="connsiteY5" fmla="*/ 125388 h 1253884"/>
                <a:gd name="connsiteX6" fmla="*/ 1974621 w 1974621"/>
                <a:gd name="connsiteY6" fmla="*/ 1128496 h 1253884"/>
                <a:gd name="connsiteX7" fmla="*/ 1937896 w 1974621"/>
                <a:gd name="connsiteY7" fmla="*/ 1217159 h 1253884"/>
                <a:gd name="connsiteX8" fmla="*/ 1849233 w 1974621"/>
                <a:gd name="connsiteY8" fmla="*/ 1253884 h 1253884"/>
                <a:gd name="connsiteX9" fmla="*/ 125388 w 1974621"/>
                <a:gd name="connsiteY9" fmla="*/ 1253884 h 1253884"/>
                <a:gd name="connsiteX10" fmla="*/ 36725 w 1974621"/>
                <a:gd name="connsiteY10" fmla="*/ 1217159 h 1253884"/>
                <a:gd name="connsiteX11" fmla="*/ 0 w 1974621"/>
                <a:gd name="connsiteY11" fmla="*/ 1128496 h 1253884"/>
                <a:gd name="connsiteX12" fmla="*/ 0 w 1974621"/>
                <a:gd name="connsiteY12" fmla="*/ 125388 h 1253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4621" h="1253884">
                  <a:moveTo>
                    <a:pt x="0" y="125388"/>
                  </a:moveTo>
                  <a:cubicBezTo>
                    <a:pt x="0" y="92133"/>
                    <a:pt x="13211" y="60240"/>
                    <a:pt x="36725" y="36725"/>
                  </a:cubicBezTo>
                  <a:cubicBezTo>
                    <a:pt x="60240" y="13210"/>
                    <a:pt x="92133" y="0"/>
                    <a:pt x="125388" y="0"/>
                  </a:cubicBezTo>
                  <a:lnTo>
                    <a:pt x="1849233" y="0"/>
                  </a:lnTo>
                  <a:cubicBezTo>
                    <a:pt x="1882488" y="0"/>
                    <a:pt x="1914381" y="13211"/>
                    <a:pt x="1937896" y="36725"/>
                  </a:cubicBezTo>
                  <a:cubicBezTo>
                    <a:pt x="1961411" y="60240"/>
                    <a:pt x="1974621" y="92133"/>
                    <a:pt x="1974621" y="125388"/>
                  </a:cubicBezTo>
                  <a:lnTo>
                    <a:pt x="1974621" y="1128496"/>
                  </a:lnTo>
                  <a:cubicBezTo>
                    <a:pt x="1974621" y="1161751"/>
                    <a:pt x="1961411" y="1193644"/>
                    <a:pt x="1937896" y="1217159"/>
                  </a:cubicBezTo>
                  <a:cubicBezTo>
                    <a:pt x="1914381" y="1240674"/>
                    <a:pt x="1882488" y="1253884"/>
                    <a:pt x="1849233" y="1253884"/>
                  </a:cubicBezTo>
                  <a:lnTo>
                    <a:pt x="125388" y="1253884"/>
                  </a:lnTo>
                  <a:cubicBezTo>
                    <a:pt x="92133" y="1253884"/>
                    <a:pt x="60240" y="1240673"/>
                    <a:pt x="36725" y="1217159"/>
                  </a:cubicBezTo>
                  <a:cubicBezTo>
                    <a:pt x="13210" y="1193644"/>
                    <a:pt x="0" y="1161751"/>
                    <a:pt x="0" y="1128496"/>
                  </a:cubicBezTo>
                  <a:lnTo>
                    <a:pt x="0" y="125388"/>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1025" tIns="151025" rIns="151025" bIns="151025" numCol="1" spcCol="1270" anchor="ctr" anchorCtr="0">
              <a:noAutofit/>
            </a:bodyPr>
            <a:lstStyle/>
            <a:p>
              <a:pPr lvl="0" algn="ctr" defTabSz="1333500">
                <a:lnSpc>
                  <a:spcPct val="90000"/>
                </a:lnSpc>
                <a:spcBef>
                  <a:spcPct val="0"/>
                </a:spcBef>
                <a:spcAft>
                  <a:spcPct val="35000"/>
                </a:spcAft>
              </a:pPr>
              <a:r>
                <a:rPr lang="ar-DZ" sz="3000" kern="1200" smtClean="0"/>
                <a:t>العاملون</a:t>
              </a:r>
              <a:endParaRPr lang="fr-FR" sz="3000" kern="1200" dirty="0"/>
            </a:p>
          </p:txBody>
        </p:sp>
        <p:sp>
          <p:nvSpPr>
            <p:cNvPr id="24" name="Rectangle à coins arrondis 23"/>
            <p:cNvSpPr/>
            <p:nvPr/>
          </p:nvSpPr>
          <p:spPr>
            <a:xfrm>
              <a:off x="3200471" y="3220564"/>
              <a:ext cx="1974621" cy="125388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Forme libre 24"/>
            <p:cNvSpPr/>
            <p:nvPr/>
          </p:nvSpPr>
          <p:spPr>
            <a:xfrm>
              <a:off x="3419874" y="3428996"/>
              <a:ext cx="1974621" cy="1253884"/>
            </a:xfrm>
            <a:custGeom>
              <a:avLst/>
              <a:gdLst>
                <a:gd name="connsiteX0" fmla="*/ 0 w 1974621"/>
                <a:gd name="connsiteY0" fmla="*/ 125388 h 1253884"/>
                <a:gd name="connsiteX1" fmla="*/ 36725 w 1974621"/>
                <a:gd name="connsiteY1" fmla="*/ 36725 h 1253884"/>
                <a:gd name="connsiteX2" fmla="*/ 125388 w 1974621"/>
                <a:gd name="connsiteY2" fmla="*/ 0 h 1253884"/>
                <a:gd name="connsiteX3" fmla="*/ 1849233 w 1974621"/>
                <a:gd name="connsiteY3" fmla="*/ 0 h 1253884"/>
                <a:gd name="connsiteX4" fmla="*/ 1937896 w 1974621"/>
                <a:gd name="connsiteY4" fmla="*/ 36725 h 1253884"/>
                <a:gd name="connsiteX5" fmla="*/ 1974621 w 1974621"/>
                <a:gd name="connsiteY5" fmla="*/ 125388 h 1253884"/>
                <a:gd name="connsiteX6" fmla="*/ 1974621 w 1974621"/>
                <a:gd name="connsiteY6" fmla="*/ 1128496 h 1253884"/>
                <a:gd name="connsiteX7" fmla="*/ 1937896 w 1974621"/>
                <a:gd name="connsiteY7" fmla="*/ 1217159 h 1253884"/>
                <a:gd name="connsiteX8" fmla="*/ 1849233 w 1974621"/>
                <a:gd name="connsiteY8" fmla="*/ 1253884 h 1253884"/>
                <a:gd name="connsiteX9" fmla="*/ 125388 w 1974621"/>
                <a:gd name="connsiteY9" fmla="*/ 1253884 h 1253884"/>
                <a:gd name="connsiteX10" fmla="*/ 36725 w 1974621"/>
                <a:gd name="connsiteY10" fmla="*/ 1217159 h 1253884"/>
                <a:gd name="connsiteX11" fmla="*/ 0 w 1974621"/>
                <a:gd name="connsiteY11" fmla="*/ 1128496 h 1253884"/>
                <a:gd name="connsiteX12" fmla="*/ 0 w 1974621"/>
                <a:gd name="connsiteY12" fmla="*/ 125388 h 1253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4621" h="1253884">
                  <a:moveTo>
                    <a:pt x="0" y="125388"/>
                  </a:moveTo>
                  <a:cubicBezTo>
                    <a:pt x="0" y="92133"/>
                    <a:pt x="13211" y="60240"/>
                    <a:pt x="36725" y="36725"/>
                  </a:cubicBezTo>
                  <a:cubicBezTo>
                    <a:pt x="60240" y="13210"/>
                    <a:pt x="92133" y="0"/>
                    <a:pt x="125388" y="0"/>
                  </a:cubicBezTo>
                  <a:lnTo>
                    <a:pt x="1849233" y="0"/>
                  </a:lnTo>
                  <a:cubicBezTo>
                    <a:pt x="1882488" y="0"/>
                    <a:pt x="1914381" y="13211"/>
                    <a:pt x="1937896" y="36725"/>
                  </a:cubicBezTo>
                  <a:cubicBezTo>
                    <a:pt x="1961411" y="60240"/>
                    <a:pt x="1974621" y="92133"/>
                    <a:pt x="1974621" y="125388"/>
                  </a:cubicBezTo>
                  <a:lnTo>
                    <a:pt x="1974621" y="1128496"/>
                  </a:lnTo>
                  <a:cubicBezTo>
                    <a:pt x="1974621" y="1161751"/>
                    <a:pt x="1961411" y="1193644"/>
                    <a:pt x="1937896" y="1217159"/>
                  </a:cubicBezTo>
                  <a:cubicBezTo>
                    <a:pt x="1914381" y="1240674"/>
                    <a:pt x="1882488" y="1253884"/>
                    <a:pt x="1849233" y="1253884"/>
                  </a:cubicBezTo>
                  <a:lnTo>
                    <a:pt x="125388" y="1253884"/>
                  </a:lnTo>
                  <a:cubicBezTo>
                    <a:pt x="92133" y="1253884"/>
                    <a:pt x="60240" y="1240673"/>
                    <a:pt x="36725" y="1217159"/>
                  </a:cubicBezTo>
                  <a:cubicBezTo>
                    <a:pt x="13210" y="1193644"/>
                    <a:pt x="0" y="1161751"/>
                    <a:pt x="0" y="1128496"/>
                  </a:cubicBezTo>
                  <a:lnTo>
                    <a:pt x="0" y="125388"/>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1025" tIns="151025" rIns="151025" bIns="151025" numCol="1" spcCol="1270" anchor="ctr" anchorCtr="0">
              <a:noAutofit/>
            </a:bodyPr>
            <a:lstStyle/>
            <a:p>
              <a:pPr lvl="0" algn="ctr" defTabSz="1333500">
                <a:lnSpc>
                  <a:spcPct val="90000"/>
                </a:lnSpc>
                <a:spcBef>
                  <a:spcPct val="0"/>
                </a:spcBef>
                <a:spcAft>
                  <a:spcPct val="35000"/>
                </a:spcAft>
              </a:pPr>
              <a:r>
                <a:rPr lang="ar-DZ" sz="3000" kern="1200" dirty="0" smtClean="0"/>
                <a:t>إدارة العمليات </a:t>
              </a:r>
              <a:endParaRPr lang="fr-FR" sz="3000" kern="1200" dirty="0"/>
            </a:p>
          </p:txBody>
        </p:sp>
      </p:grpSp>
      <p:sp>
        <p:nvSpPr>
          <p:cNvPr id="4" name="Titr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algn="ctr" rtl="1"/>
            <a:r>
              <a:rPr lang="ar-DZ" sz="7200" dirty="0" smtClean="0">
                <a:cs typeface="AF_Tholoth" pitchFamily="2" charset="-78"/>
              </a:rPr>
              <a:t>التنظيم الوظيفي</a:t>
            </a:r>
            <a:endParaRPr lang="fr-FR" sz="6600" dirty="0">
              <a:cs typeface="Al-Kharashi 5" pitchFamily="2" charset="-78"/>
            </a:endParaRPr>
          </a:p>
        </p:txBody>
      </p:sp>
      <p:sp>
        <p:nvSpPr>
          <p:cNvPr id="6" name="Flèche vers le bas 5"/>
          <p:cNvSpPr/>
          <p:nvPr/>
        </p:nvSpPr>
        <p:spPr>
          <a:xfrm>
            <a:off x="4355976" y="3140968"/>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avec flèche 7"/>
          <p:cNvCxnSpPr/>
          <p:nvPr/>
        </p:nvCxnSpPr>
        <p:spPr>
          <a:xfrm>
            <a:off x="2555776" y="4797152"/>
            <a:ext cx="1512168" cy="3600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Flèche vers le bas 8"/>
          <p:cNvSpPr/>
          <p:nvPr/>
        </p:nvSpPr>
        <p:spPr>
          <a:xfrm>
            <a:off x="4427984" y="4797152"/>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p:cNvCxnSpPr/>
          <p:nvPr/>
        </p:nvCxnSpPr>
        <p:spPr>
          <a:xfrm flipH="1">
            <a:off x="5508104" y="4797152"/>
            <a:ext cx="936104" cy="2880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72008"/>
          </a:xfrm>
        </p:spPr>
        <p:txBody>
          <a:bodyPr>
            <a:noAutofit/>
          </a:bodyPr>
          <a:lstStyle/>
          <a:p>
            <a:pPr algn="just" rtl="1">
              <a:buFont typeface="Wingdings" pitchFamily="2" charset="2"/>
              <a:buChar char="q"/>
            </a:pPr>
            <a:r>
              <a:rPr lang="ar-DZ" sz="4000" dirty="0" smtClean="0">
                <a:cs typeface="AL-Mateen" pitchFamily="2" charset="-78"/>
              </a:rPr>
              <a:t>حيث يسعى كل من الشكلين  أعلاه فالأساس فيه هو تنظيم خطي و لكنه يسعى لمعالجة مشكلة الحاجة لمساعدة متخصصة في بعض الأمور </a:t>
            </a:r>
          </a:p>
          <a:p>
            <a:pPr algn="just" rtl="1">
              <a:buFont typeface="Wingdings" pitchFamily="2" charset="2"/>
              <a:buChar char="q"/>
            </a:pPr>
            <a:r>
              <a:rPr lang="ar-DZ" sz="4000" dirty="0" smtClean="0">
                <a:cs typeface="AL-Mateen" pitchFamily="2" charset="-78"/>
              </a:rPr>
              <a:t>فيقيم وظائف و دوائر تقدم الاستشارات و الخدمات التي قد تحتاجها </a:t>
            </a:r>
          </a:p>
          <a:p>
            <a:pPr algn="just" rtl="1">
              <a:buFont typeface="Wingdings" pitchFamily="2" charset="2"/>
              <a:buChar char="q"/>
            </a:pPr>
            <a:r>
              <a:rPr lang="ar-DZ" sz="4000" dirty="0" smtClean="0">
                <a:cs typeface="AL-Mateen" pitchFamily="2" charset="-78"/>
              </a:rPr>
              <a:t>ان معرفة مسؤولية دائرة ما تعود الى مراجعة الوثائق الرسمية الخاصة </a:t>
            </a:r>
            <a:r>
              <a:rPr lang="ar-DZ" sz="4000" dirty="0" err="1" smtClean="0">
                <a:cs typeface="AL-Mateen" pitchFamily="2" charset="-78"/>
              </a:rPr>
              <a:t>بها</a:t>
            </a:r>
            <a:r>
              <a:rPr lang="ar-DZ" sz="4000" dirty="0" smtClean="0">
                <a:cs typeface="AL-Mateen" pitchFamily="2" charset="-78"/>
              </a:rPr>
              <a:t> و طبيعة المهام الملقاة على عاتقها فيتبين هل هي تنفيذية أو استشارية </a:t>
            </a:r>
            <a:endParaRPr lang="fr-FR" sz="4000" dirty="0">
              <a:cs typeface="AL-Mateen" pitchFamily="2" charset="-78"/>
            </a:endParaRPr>
          </a:p>
        </p:txBody>
      </p:sp>
      <p:sp>
        <p:nvSpPr>
          <p:cNvPr id="4" name="Titr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algn="ctr" rtl="1"/>
            <a:r>
              <a:rPr lang="ar-DZ" sz="7200" dirty="0" smtClean="0">
                <a:cs typeface="AF_Tholoth" pitchFamily="2" charset="-78"/>
              </a:rPr>
              <a:t>التنظيم الخطي/الاستشاري</a:t>
            </a:r>
            <a:endParaRPr lang="fr-FR" sz="6600" dirty="0">
              <a:cs typeface="Al-Kharashi 5"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412776"/>
            <a:ext cx="8964488" cy="5445224"/>
          </a:xfrm>
        </p:spPr>
        <p:txBody>
          <a:bodyPr/>
          <a:lstStyle/>
          <a:p>
            <a:pPr algn="r" rtl="1"/>
            <a:r>
              <a:rPr lang="ar-DZ" dirty="0" smtClean="0"/>
              <a:t>الشكل</a:t>
            </a:r>
            <a:endParaRPr lang="fr-FR" dirty="0"/>
          </a:p>
        </p:txBody>
      </p:sp>
      <p:sp>
        <p:nvSpPr>
          <p:cNvPr id="4" name="Titr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algn="ctr" rtl="1"/>
            <a:r>
              <a:rPr lang="ar-DZ" sz="7200" dirty="0" smtClean="0">
                <a:cs typeface="AF_Tholoth" pitchFamily="2" charset="-78"/>
              </a:rPr>
              <a:t>التنظيم الخطي/الاستشاري</a:t>
            </a:r>
            <a:endParaRPr lang="fr-FR" sz="6600" dirty="0">
              <a:cs typeface="Al-Kharashi 5" pitchFamily="2" charset="-78"/>
            </a:endParaRPr>
          </a:p>
        </p:txBody>
      </p:sp>
      <p:cxnSp>
        <p:nvCxnSpPr>
          <p:cNvPr id="20" name="Connecteur droit 19"/>
          <p:cNvCxnSpPr/>
          <p:nvPr/>
        </p:nvCxnSpPr>
        <p:spPr>
          <a:xfrm flipH="1">
            <a:off x="1547664" y="2420888"/>
            <a:ext cx="6264696" cy="0"/>
          </a:xfrm>
          <a:prstGeom prst="line">
            <a:avLst/>
          </a:prstGeom>
        </p:spPr>
        <p:style>
          <a:lnRef idx="2">
            <a:schemeClr val="accent1"/>
          </a:lnRef>
          <a:fillRef idx="0">
            <a:schemeClr val="accent1"/>
          </a:fillRef>
          <a:effectRef idx="1">
            <a:schemeClr val="accent1"/>
          </a:effectRef>
          <a:fontRef idx="minor">
            <a:schemeClr val="tx1"/>
          </a:fontRef>
        </p:style>
      </p:cxnSp>
      <p:grpSp>
        <p:nvGrpSpPr>
          <p:cNvPr id="29" name="Groupe 28"/>
          <p:cNvGrpSpPr/>
          <p:nvPr/>
        </p:nvGrpSpPr>
        <p:grpSpPr>
          <a:xfrm>
            <a:off x="323528" y="1601416"/>
            <a:ext cx="8640960" cy="5256584"/>
            <a:chOff x="323528" y="1412776"/>
            <a:chExt cx="8640960" cy="5256584"/>
          </a:xfrm>
        </p:grpSpPr>
        <p:sp>
          <p:nvSpPr>
            <p:cNvPr id="5" name="Rectangle à coins arrondis 4"/>
            <p:cNvSpPr/>
            <p:nvPr/>
          </p:nvSpPr>
          <p:spPr>
            <a:xfrm>
              <a:off x="2699792" y="1412776"/>
              <a:ext cx="2304256" cy="64807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3600" dirty="0" smtClean="0">
                  <a:solidFill>
                    <a:schemeClr val="tx1"/>
                  </a:solidFill>
                </a:rPr>
                <a:t>مدير تنفيذي</a:t>
              </a:r>
              <a:endParaRPr lang="fr-FR" sz="3600" dirty="0">
                <a:solidFill>
                  <a:schemeClr val="tx1"/>
                </a:solidFill>
              </a:endParaRPr>
            </a:p>
          </p:txBody>
        </p:sp>
        <p:sp>
          <p:nvSpPr>
            <p:cNvPr id="6" name="Rectangle à coins arrondis 5"/>
            <p:cNvSpPr/>
            <p:nvPr/>
          </p:nvSpPr>
          <p:spPr>
            <a:xfrm>
              <a:off x="2627784" y="5877272"/>
              <a:ext cx="2304256" cy="79208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400" dirty="0" smtClean="0">
                  <a:solidFill>
                    <a:schemeClr val="tx1"/>
                  </a:solidFill>
                </a:rPr>
                <a:t>العاملون</a:t>
              </a:r>
              <a:endParaRPr lang="fr-FR" sz="2400" dirty="0">
                <a:solidFill>
                  <a:schemeClr val="tx1"/>
                </a:solidFill>
              </a:endParaRPr>
            </a:p>
          </p:txBody>
        </p:sp>
        <p:sp>
          <p:nvSpPr>
            <p:cNvPr id="7" name="Rectangle à coins arrondis 6"/>
            <p:cNvSpPr/>
            <p:nvPr/>
          </p:nvSpPr>
          <p:spPr>
            <a:xfrm>
              <a:off x="2699792" y="4869160"/>
              <a:ext cx="2304256" cy="79208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400" dirty="0" smtClean="0">
                  <a:solidFill>
                    <a:schemeClr val="tx1"/>
                  </a:solidFill>
                </a:rPr>
                <a:t>مشرف</a:t>
              </a:r>
              <a:endParaRPr lang="fr-FR" sz="2400" dirty="0">
                <a:solidFill>
                  <a:schemeClr val="tx1"/>
                </a:solidFill>
              </a:endParaRPr>
            </a:p>
          </p:txBody>
        </p:sp>
        <p:sp>
          <p:nvSpPr>
            <p:cNvPr id="8" name="Rectangle à coins arrondis 7"/>
            <p:cNvSpPr/>
            <p:nvPr/>
          </p:nvSpPr>
          <p:spPr>
            <a:xfrm>
              <a:off x="2627784" y="3717032"/>
              <a:ext cx="2304256" cy="79208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400" dirty="0" smtClean="0">
                  <a:solidFill>
                    <a:schemeClr val="tx1"/>
                  </a:solidFill>
                </a:rPr>
                <a:t>معاون أول </a:t>
              </a:r>
              <a:endParaRPr lang="fr-FR" sz="2400" dirty="0">
                <a:solidFill>
                  <a:schemeClr val="tx1"/>
                </a:solidFill>
              </a:endParaRPr>
            </a:p>
          </p:txBody>
        </p:sp>
        <p:sp>
          <p:nvSpPr>
            <p:cNvPr id="9" name="Rectangle à coins arrondis 8"/>
            <p:cNvSpPr/>
            <p:nvPr/>
          </p:nvSpPr>
          <p:spPr>
            <a:xfrm>
              <a:off x="4139952" y="2592288"/>
              <a:ext cx="2304256" cy="79208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400" dirty="0" smtClean="0">
                  <a:solidFill>
                    <a:schemeClr val="tx1"/>
                  </a:solidFill>
                </a:rPr>
                <a:t>إدارة الموارد البشرية </a:t>
              </a:r>
              <a:endParaRPr lang="fr-FR" sz="2400" dirty="0">
                <a:solidFill>
                  <a:schemeClr val="tx1"/>
                </a:solidFill>
              </a:endParaRPr>
            </a:p>
          </p:txBody>
        </p:sp>
        <p:sp>
          <p:nvSpPr>
            <p:cNvPr id="10" name="Rectangle à coins arrondis 9"/>
            <p:cNvSpPr/>
            <p:nvPr/>
          </p:nvSpPr>
          <p:spPr>
            <a:xfrm>
              <a:off x="6660232" y="2636912"/>
              <a:ext cx="2304256" cy="79208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400" dirty="0" smtClean="0">
                  <a:solidFill>
                    <a:schemeClr val="tx1"/>
                  </a:solidFill>
                </a:rPr>
                <a:t>مستشار قانوني</a:t>
              </a:r>
              <a:endParaRPr lang="fr-FR" sz="2400" dirty="0">
                <a:solidFill>
                  <a:schemeClr val="tx1"/>
                </a:solidFill>
              </a:endParaRPr>
            </a:p>
          </p:txBody>
        </p:sp>
        <p:sp>
          <p:nvSpPr>
            <p:cNvPr id="11" name="Rectangle à coins arrondis 10"/>
            <p:cNvSpPr/>
            <p:nvPr/>
          </p:nvSpPr>
          <p:spPr>
            <a:xfrm>
              <a:off x="323528" y="2636912"/>
              <a:ext cx="2304256" cy="79208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400" dirty="0" smtClean="0">
                  <a:solidFill>
                    <a:schemeClr val="tx1"/>
                  </a:solidFill>
                </a:rPr>
                <a:t>إدارة الموارد المالية </a:t>
              </a:r>
              <a:endParaRPr lang="fr-FR" sz="2400" dirty="0">
                <a:solidFill>
                  <a:schemeClr val="tx1"/>
                </a:solidFill>
              </a:endParaRPr>
            </a:p>
          </p:txBody>
        </p:sp>
        <p:cxnSp>
          <p:nvCxnSpPr>
            <p:cNvPr id="13" name="Connecteur droit avec flèche 12"/>
            <p:cNvCxnSpPr/>
            <p:nvPr/>
          </p:nvCxnSpPr>
          <p:spPr>
            <a:xfrm>
              <a:off x="3419872" y="2088232"/>
              <a:ext cx="0" cy="1628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Connecteur droit avec flèche 14"/>
            <p:cNvCxnSpPr/>
            <p:nvPr/>
          </p:nvCxnSpPr>
          <p:spPr>
            <a:xfrm>
              <a:off x="3491880" y="4581128"/>
              <a:ext cx="0" cy="2160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Connecteur droit avec flèche 17"/>
            <p:cNvCxnSpPr/>
            <p:nvPr/>
          </p:nvCxnSpPr>
          <p:spPr>
            <a:xfrm>
              <a:off x="3563888" y="5661248"/>
              <a:ext cx="0" cy="2160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Connecteur droit avec flèche 23"/>
            <p:cNvCxnSpPr/>
            <p:nvPr/>
          </p:nvCxnSpPr>
          <p:spPr>
            <a:xfrm>
              <a:off x="5148064" y="2304256"/>
              <a:ext cx="0" cy="3326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Connecteur droit avec flèche 25"/>
            <p:cNvCxnSpPr/>
            <p:nvPr/>
          </p:nvCxnSpPr>
          <p:spPr>
            <a:xfrm>
              <a:off x="7740352" y="2304256"/>
              <a:ext cx="0" cy="26064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7" name="Connecteur droit avec flèche 26"/>
            <p:cNvCxnSpPr/>
            <p:nvPr/>
          </p:nvCxnSpPr>
          <p:spPr>
            <a:xfrm>
              <a:off x="1619672" y="2304256"/>
              <a:ext cx="0" cy="3326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Connecteur droit avec flèche 27"/>
            <p:cNvCxnSpPr/>
            <p:nvPr/>
          </p:nvCxnSpPr>
          <p:spPr>
            <a:xfrm>
              <a:off x="3851920" y="2016224"/>
              <a:ext cx="0" cy="2160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5116024"/>
          </a:xfrm>
        </p:spPr>
        <p:style>
          <a:lnRef idx="1">
            <a:schemeClr val="accent1"/>
          </a:lnRef>
          <a:fillRef idx="2">
            <a:schemeClr val="accent1"/>
          </a:fillRef>
          <a:effectRef idx="1">
            <a:schemeClr val="accent1"/>
          </a:effectRef>
          <a:fontRef idx="minor">
            <a:schemeClr val="dk1"/>
          </a:fontRef>
        </p:style>
        <p:txBody>
          <a:bodyPr>
            <a:noAutofit/>
          </a:bodyPr>
          <a:lstStyle/>
          <a:p>
            <a:pPr algn="just" rtl="1">
              <a:buNone/>
            </a:pPr>
            <a:r>
              <a:rPr lang="ar-DZ" sz="3600" dirty="0" smtClean="0">
                <a:cs typeface="AL-Mateen" pitchFamily="2" charset="-78"/>
              </a:rPr>
              <a:t>تنقسم المهام الى </a:t>
            </a:r>
            <a:r>
              <a:rPr lang="ar-DZ" sz="3600" dirty="0" err="1" smtClean="0">
                <a:cs typeface="AL-Mateen" pitchFamily="2" charset="-78"/>
              </a:rPr>
              <a:t>مجموعتين:</a:t>
            </a:r>
            <a:endParaRPr lang="ar-DZ" sz="3600" dirty="0" smtClean="0">
              <a:cs typeface="AL-Mateen" pitchFamily="2" charset="-78"/>
            </a:endParaRPr>
          </a:p>
          <a:p>
            <a:pPr algn="just" rtl="1">
              <a:buNone/>
            </a:pPr>
            <a:r>
              <a:rPr lang="ar-DZ" sz="3600" dirty="0" smtClean="0">
                <a:cs typeface="AL-Mateen" pitchFamily="2" charset="-78"/>
              </a:rPr>
              <a:t>مهمات فنية تتعلق بعملها و مهمات إدارية هي مسؤولية أي مدير </a:t>
            </a:r>
          </a:p>
          <a:p>
            <a:pPr marL="624078" indent="-514350" algn="just" rtl="1">
              <a:buFont typeface="+mj-lt"/>
              <a:buAutoNum type="arabicPeriod"/>
            </a:pPr>
            <a:r>
              <a:rPr lang="ar-DZ" sz="3600" b="1" u="sng" dirty="0" smtClean="0">
                <a:cs typeface="AL-Mateen" pitchFamily="2" charset="-78"/>
              </a:rPr>
              <a:t>مهام فنية تتعلق بشؤون </a:t>
            </a:r>
            <a:r>
              <a:rPr lang="ar-DZ" sz="3600" b="1" u="sng" dirty="0" err="1" smtClean="0">
                <a:cs typeface="AL-Mateen" pitchFamily="2" charset="-78"/>
              </a:rPr>
              <a:t>العاملين:</a:t>
            </a:r>
            <a:endParaRPr lang="ar-DZ" sz="3600" dirty="0" smtClean="0">
              <a:cs typeface="AL-Mateen" pitchFamily="2" charset="-78"/>
            </a:endParaRPr>
          </a:p>
          <a:p>
            <a:pPr marL="624078" indent="-514350" algn="just" rtl="1">
              <a:buNone/>
            </a:pPr>
            <a:r>
              <a:rPr lang="ar-DZ" sz="3600" dirty="0" smtClean="0">
                <a:cs typeface="AL-Mateen" pitchFamily="2" charset="-78"/>
              </a:rPr>
              <a:t>المهام الفنية تتعلق بالوظائف الفرعية للموارد البشرية وهذه تشمل تأمين  و تهيئة قوة العمل و مكافأتها و تطويرها و حمايتها من المخاطر وصيانتها،و اجراء البحوث  الدراسات لتغيير و تطوير هذه الأنظمة،و كما وجدنا،فلها طابع استشاري خدمي مساند </a:t>
            </a:r>
          </a:p>
        </p:txBody>
      </p:sp>
      <p:sp>
        <p:nvSpPr>
          <p:cNvPr id="4" name="Titr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algn="ctr"/>
            <a:r>
              <a:rPr lang="ar-DZ" sz="7200" dirty="0" smtClean="0">
                <a:cs typeface="AF_Tholoth" pitchFamily="2" charset="-78"/>
              </a:rPr>
              <a:t>مهمات إدارة الموارد البشرية</a:t>
            </a:r>
            <a:endParaRPr lang="fr-FR" sz="6600" dirty="0">
              <a:cs typeface="Al-Kharashi 5"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00000"/>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r" rtl="1">
              <a:buNone/>
            </a:pPr>
            <a:r>
              <a:rPr lang="ar-DZ" dirty="0" smtClean="0">
                <a:cs typeface="AL-Mateen" pitchFamily="2" charset="-78"/>
              </a:rPr>
              <a:t>2</a:t>
            </a:r>
            <a:r>
              <a:rPr lang="ar-DZ" dirty="0" smtClean="0">
                <a:cs typeface="AL-Mateen" pitchFamily="2" charset="-78"/>
              </a:rPr>
              <a:t>.</a:t>
            </a:r>
            <a:r>
              <a:rPr lang="ar-DZ" sz="3600" b="1" u="sng" dirty="0" smtClean="0">
                <a:cs typeface="AL-Mateen" pitchFamily="2" charset="-78"/>
              </a:rPr>
              <a:t>مهام </a:t>
            </a:r>
            <a:r>
              <a:rPr lang="ar-DZ" sz="3600" b="1" u="sng" dirty="0" err="1" smtClean="0">
                <a:cs typeface="AL-Mateen" pitchFamily="2" charset="-78"/>
              </a:rPr>
              <a:t>إدارية:</a:t>
            </a:r>
            <a:r>
              <a:rPr lang="ar-DZ" sz="3600" b="1" u="sng" dirty="0" smtClean="0">
                <a:cs typeface="AL-Mateen" pitchFamily="2" charset="-78"/>
              </a:rPr>
              <a:t> </a:t>
            </a:r>
            <a:endParaRPr lang="ar-DZ" sz="3600" dirty="0" smtClean="0">
              <a:cs typeface="AL-Mateen" pitchFamily="2" charset="-78"/>
            </a:endParaRPr>
          </a:p>
          <a:p>
            <a:pPr algn="just" rtl="1">
              <a:buNone/>
            </a:pPr>
            <a:r>
              <a:rPr lang="ar-DZ" sz="3600" dirty="0" smtClean="0">
                <a:cs typeface="AL-Mateen" pitchFamily="2" charset="-78"/>
              </a:rPr>
              <a:t>     هذه المهام تتعلق بالدائرة نفسها لتمكينها من تنفيذ مهامها الفنية.</a:t>
            </a:r>
          </a:p>
          <a:p>
            <a:pPr algn="just" rtl="1">
              <a:buNone/>
            </a:pPr>
            <a:r>
              <a:rPr lang="ar-DZ" sz="3600" dirty="0" smtClean="0">
                <a:cs typeface="AL-Mateen" pitchFamily="2" charset="-78"/>
              </a:rPr>
              <a:t>     و تشمل  المهام الادارية،التخطيط و التنظيم و الرقابة و التوجيه بالإضافة</a:t>
            </a:r>
            <a:r>
              <a:rPr lang="ar-DZ" sz="3600" dirty="0" smtClean="0">
                <a:cs typeface="AL-Mateen" pitchFamily="2" charset="-78"/>
              </a:rPr>
              <a:t> الى مهام إنضاج الدائرة عموما لتحسين قدراتها في تحمل مسؤولياتها،أي تحديد خصائصها الأساسية و ما يتعلق بمستقبلها و ما يندرج ضمن مسؤولياتها الاستراتيجية،حيث لها طابع الأمر و التنفيذ ضمن الدائرة نفسها </a:t>
            </a:r>
            <a:endParaRPr lang="fr-FR" dirty="0">
              <a:cs typeface="AL-Mateen" pitchFamily="2" charset="-78"/>
            </a:endParaRPr>
          </a:p>
        </p:txBody>
      </p:sp>
      <p:sp>
        <p:nvSpPr>
          <p:cNvPr id="6" name="Titr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algn="ctr"/>
            <a:r>
              <a:rPr lang="ar-DZ" sz="7200" dirty="0" smtClean="0">
                <a:cs typeface="AF_Tholoth" pitchFamily="2" charset="-78"/>
              </a:rPr>
              <a:t>مهمات إدارة الموارد البشرية</a:t>
            </a:r>
            <a:endParaRPr lang="fr-FR" sz="6600" dirty="0">
              <a:cs typeface="Al-Kharashi 5"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aljawhara\AutoPlay\Docs\divers\ariereplans\صور في غاية الجمال من الطبيعه الخلابه\10.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ln w="228600" cap="sq" cmpd="thickThin">
            <a:solidFill>
              <a:srgbClr val="000000"/>
            </a:solidFill>
            <a:prstDash val="solid"/>
            <a:miter lim="800000"/>
          </a:ln>
          <a:effectLst>
            <a:innerShdw blurRad="76200">
              <a:srgbClr val="000000"/>
            </a:innerShdw>
          </a:effectLst>
        </p:spPr>
      </p:pic>
      <p:sp>
        <p:nvSpPr>
          <p:cNvPr id="5" name="ZoneTexte 4"/>
          <p:cNvSpPr txBox="1"/>
          <p:nvPr/>
        </p:nvSpPr>
        <p:spPr>
          <a:xfrm>
            <a:off x="1763688" y="6027003"/>
            <a:ext cx="4608512" cy="830997"/>
          </a:xfrm>
          <a:prstGeom prst="rect">
            <a:avLst/>
          </a:prstGeom>
          <a:noFill/>
        </p:spPr>
        <p:txBody>
          <a:bodyPr wrap="square" rtlCol="0">
            <a:spAutoFit/>
          </a:bodyPr>
          <a:lstStyle/>
          <a:p>
            <a:r>
              <a:rPr lang="ar-DZ" sz="4800" dirty="0" smtClean="0">
                <a:cs typeface="Al-Kharashi 5" pitchFamily="2" charset="-78"/>
              </a:rPr>
              <a:t>شكرا على المتابعة</a:t>
            </a:r>
            <a:endParaRPr lang="fr-FR" sz="4800" dirty="0">
              <a:cs typeface="Al-Kharashi 5" pitchFamily="2" charset="-78"/>
            </a:endParaRPr>
          </a:p>
        </p:txBody>
      </p:sp>
    </p:spTree>
  </p:cSld>
  <p:clrMapOvr>
    <a:masterClrMapping/>
  </p:clrMapOvr>
  <p:transition>
    <p:cover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4"/>
          <p:cNvSpPr>
            <a:spLocks noGrp="1"/>
          </p:cNvSpPr>
          <p:nvPr>
            <p:ph type="title"/>
          </p:nvPr>
        </p:nvSpPr>
        <p:spPr>
          <a:xfrm>
            <a:off x="395536" y="1124744"/>
            <a:ext cx="8496944" cy="3960440"/>
          </a:xfrm>
          <a:solidFill>
            <a:schemeClr val="tx2">
              <a:lumMod val="50000"/>
            </a:schemeClr>
          </a:solidFill>
          <a:ln>
            <a:solidFill>
              <a:schemeClr val="bg2">
                <a:lumMod val="50000"/>
              </a:schemeClr>
            </a:solidFill>
          </a:ln>
          <a:scene3d>
            <a:camera prst="orthographicFront"/>
            <a:lightRig rig="threePt" dir="t"/>
          </a:scene3d>
          <a:sp3d>
            <a:bevelT prst="slope"/>
          </a:sp3d>
        </p:spPr>
        <p:txBody>
          <a:bodyPr>
            <a:normAutofit fontScale="90000"/>
          </a:bodyPr>
          <a:lstStyle/>
          <a:p>
            <a:endParaRPr lang="fr-FR" dirty="0" smtClean="0"/>
          </a:p>
          <a:p>
            <a:pPr algn="ctr"/>
            <a:r>
              <a:rPr lang="ar-DZ" sz="12800" dirty="0" smtClean="0">
                <a:ln w="17780" cmpd="sng">
                  <a:solidFill>
                    <a:schemeClr val="accent1">
                      <a:tint val="3000"/>
                    </a:schemeClr>
                  </a:solidFill>
                  <a:prstDash val="solid"/>
                  <a:miter lim="800000"/>
                </a:ln>
                <a:solidFill>
                  <a:schemeClr val="bg1"/>
                </a:solidFill>
                <a:effectLst>
                  <a:outerShdw blurRad="55000" dist="50800" dir="5400000" algn="tl">
                    <a:srgbClr val="000000">
                      <a:alpha val="33000"/>
                    </a:srgbClr>
                  </a:outerShdw>
                </a:effectLst>
                <a:cs typeface="DecoType Thuluth" pitchFamily="2" charset="-78"/>
              </a:rPr>
              <a:t>موقع و مسؤوليات </a:t>
            </a:r>
            <a:r>
              <a:rPr lang="ar-DZ" sz="9800" dirty="0" smtClean="0">
                <a:ln w="17780" cmpd="sng">
                  <a:solidFill>
                    <a:schemeClr val="accent1">
                      <a:tint val="3000"/>
                    </a:schemeClr>
                  </a:solidFill>
                  <a:prstDash val="solid"/>
                  <a:miter lim="800000"/>
                </a:ln>
                <a:solidFill>
                  <a:schemeClr val="bg1"/>
                </a:solidFill>
                <a:effectLst>
                  <a:outerShdw blurRad="55000" dist="50800" dir="5400000" algn="tl">
                    <a:srgbClr val="000000">
                      <a:alpha val="33000"/>
                    </a:srgbClr>
                  </a:outerShdw>
                </a:effectLst>
                <a:cs typeface="DecoType Thuluth" pitchFamily="2" charset="-78"/>
              </a:rPr>
              <a:t/>
            </a:r>
            <a:br>
              <a:rPr lang="ar-DZ" sz="9800" dirty="0" smtClean="0">
                <a:ln w="17780" cmpd="sng">
                  <a:solidFill>
                    <a:schemeClr val="accent1">
                      <a:tint val="3000"/>
                    </a:schemeClr>
                  </a:solidFill>
                  <a:prstDash val="solid"/>
                  <a:miter lim="800000"/>
                </a:ln>
                <a:solidFill>
                  <a:schemeClr val="bg1"/>
                </a:solidFill>
                <a:effectLst>
                  <a:outerShdw blurRad="55000" dist="50800" dir="5400000" algn="tl">
                    <a:srgbClr val="000000">
                      <a:alpha val="33000"/>
                    </a:srgbClr>
                  </a:outerShdw>
                </a:effectLst>
                <a:cs typeface="DecoType Thuluth" pitchFamily="2" charset="-78"/>
              </a:rPr>
            </a:br>
            <a:r>
              <a:rPr lang="ar-DZ" sz="9800" dirty="0" smtClean="0">
                <a:ln w="17780" cmpd="sng">
                  <a:solidFill>
                    <a:schemeClr val="accent1">
                      <a:tint val="3000"/>
                    </a:schemeClr>
                  </a:solidFill>
                  <a:prstDash val="solid"/>
                  <a:miter lim="800000"/>
                </a:ln>
                <a:solidFill>
                  <a:schemeClr val="bg1"/>
                </a:solidFill>
                <a:effectLst>
                  <a:outerShdw blurRad="55000" dist="50800" dir="5400000" algn="tl">
                    <a:srgbClr val="000000">
                      <a:alpha val="33000"/>
                    </a:srgbClr>
                  </a:outerShdw>
                </a:effectLst>
                <a:cs typeface="DecoType Thuluth" pitchFamily="2" charset="-78"/>
              </a:rPr>
              <a:t>إدارة الموارد البشرية </a:t>
            </a:r>
            <a:endParaRPr lang="fr-FR" sz="9800" b="1" dirty="0">
              <a:ln w="17780" cmpd="sng">
                <a:solidFill>
                  <a:schemeClr val="accent1">
                    <a:tint val="3000"/>
                  </a:schemeClr>
                </a:solidFill>
                <a:prstDash val="solid"/>
                <a:miter lim="800000"/>
              </a:ln>
              <a:solidFill>
                <a:schemeClr val="bg1"/>
              </a:solidFill>
              <a:effectLst>
                <a:outerShdw blurRad="55000" dist="50800" dir="5400000" algn="tl">
                  <a:srgbClr val="000000">
                    <a:alpha val="33000"/>
                  </a:srgbClr>
                </a:outerShdw>
              </a:effectLst>
              <a:cs typeface="DecoType Thuluth"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916832"/>
            <a:ext cx="8229600" cy="4525963"/>
          </a:xfrm>
        </p:spPr>
        <p:style>
          <a:lnRef idx="1">
            <a:schemeClr val="accent1"/>
          </a:lnRef>
          <a:fillRef idx="2">
            <a:schemeClr val="accent1"/>
          </a:fillRef>
          <a:effectRef idx="1">
            <a:schemeClr val="accent1"/>
          </a:effectRef>
          <a:fontRef idx="minor">
            <a:schemeClr val="dk1"/>
          </a:fontRef>
        </p:style>
        <p:txBody>
          <a:bodyPr numCol="1" rtlCol="1">
            <a:normAutofit/>
          </a:bodyPr>
          <a:lstStyle/>
          <a:p>
            <a:pPr marL="0" algn="just" rtl="1">
              <a:spcBef>
                <a:spcPts val="600"/>
              </a:spcBef>
              <a:buFont typeface="Wingdings" pitchFamily="2" charset="2"/>
              <a:buChar char="q"/>
            </a:pPr>
            <a:r>
              <a:rPr lang="ar-DZ" sz="3600" dirty="0" smtClean="0">
                <a:cs typeface="AL-Mateen" pitchFamily="2" charset="-78"/>
              </a:rPr>
              <a:t>و في هذا الإطار سنحاول التطرق و التعرف على موقع إدارة الموارد البشرية في أية منظمة ثم بالمهام التي عليها القيام </a:t>
            </a:r>
            <a:r>
              <a:rPr lang="ar-DZ" sz="3600" dirty="0" err="1" smtClean="0">
                <a:cs typeface="AL-Mateen" pitchFamily="2" charset="-78"/>
              </a:rPr>
              <a:t>بها</a:t>
            </a:r>
            <a:r>
              <a:rPr lang="ar-DZ" sz="3600" dirty="0" smtClean="0">
                <a:cs typeface="AL-Mateen" pitchFamily="2" charset="-78"/>
              </a:rPr>
              <a:t> </a:t>
            </a:r>
            <a:endParaRPr lang="ar-SA" sz="3600" dirty="0" smtClean="0">
              <a:cs typeface="AL-Mateen" pitchFamily="2" charset="-78"/>
            </a:endParaRPr>
          </a:p>
        </p:txBody>
      </p:sp>
      <p:sp>
        <p:nvSpPr>
          <p:cNvPr id="4" name="Espace réservé du texte 4"/>
          <p:cNvSpPr>
            <a:spLocks noGrp="1"/>
          </p:cNvSpPr>
          <p:nvPr>
            <p:ph type="title"/>
          </p:nvPr>
        </p:nvSpPr>
        <p:spPr>
          <a:xfrm>
            <a:off x="251520" y="260648"/>
            <a:ext cx="8291264" cy="1440160"/>
          </a:xfrm>
        </p:spPr>
        <p:style>
          <a:lnRef idx="0">
            <a:schemeClr val="accent5"/>
          </a:lnRef>
          <a:fillRef idx="3">
            <a:schemeClr val="accent5"/>
          </a:fillRef>
          <a:effectRef idx="3">
            <a:schemeClr val="accent5"/>
          </a:effectRef>
          <a:fontRef idx="minor">
            <a:schemeClr val="lt1"/>
          </a:fontRef>
        </p:style>
        <p:txBody>
          <a:bodyPr>
            <a:normAutofit/>
          </a:bodyPr>
          <a:lstStyle/>
          <a:p>
            <a:pPr algn="ctr"/>
            <a:r>
              <a:rPr lang="ar-DZ" dirty="0" smtClean="0">
                <a:cs typeface="Al-Kharashi 5" pitchFamily="2" charset="-78"/>
              </a:rPr>
              <a:t>موقع و مسؤوليات إدارة </a:t>
            </a:r>
            <a:r>
              <a:rPr lang="ar-DZ" dirty="0" smtClean="0">
                <a:cs typeface="Al-Kharashi 5" pitchFamily="2" charset="-78"/>
              </a:rPr>
              <a:t>الموارد البشرية</a:t>
            </a:r>
            <a:endParaRPr lang="fr-FR" dirty="0" smtClean="0">
              <a:cs typeface="Al-Kharashi 5" pitchFamily="2" charset="-78"/>
            </a:endParaRPr>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57200" y="1481138"/>
          <a:ext cx="8229600" cy="4900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texte 4"/>
          <p:cNvSpPr>
            <a:spLocks noGrp="1"/>
          </p:cNvSpPr>
          <p:nvPr>
            <p:ph type="title"/>
          </p:nvPr>
        </p:nvSpPr>
        <p:spPr>
          <a:xfrm>
            <a:off x="467544" y="188640"/>
            <a:ext cx="8229600" cy="1143000"/>
          </a:xfrm>
        </p:spPr>
        <p:style>
          <a:lnRef idx="0">
            <a:schemeClr val="accent5"/>
          </a:lnRef>
          <a:fillRef idx="3">
            <a:schemeClr val="accent5"/>
          </a:fillRef>
          <a:effectRef idx="3">
            <a:schemeClr val="accent5"/>
          </a:effectRef>
          <a:fontRef idx="minor">
            <a:schemeClr val="lt1"/>
          </a:fontRef>
        </p:style>
        <p:txBody>
          <a:bodyPr>
            <a:normAutofit fontScale="90000"/>
          </a:bodyPr>
          <a:lstStyle/>
          <a:p>
            <a:pPr algn="ctr"/>
            <a:r>
              <a:rPr lang="ar-DZ" dirty="0" smtClean="0">
                <a:cs typeface="Al-Kharashi 5" pitchFamily="2" charset="-78"/>
              </a:rPr>
              <a:t>تصنيف وظائف منظمة الاعمال و مسؤولياتها</a:t>
            </a:r>
            <a:endParaRPr lang="fr-FR" dirty="0" smtClean="0">
              <a:cs typeface="Al-Kharashi 5" pitchFamily="2" charset="-78"/>
            </a:endParaRPr>
          </a:p>
        </p:txBody>
      </p:sp>
      <p:sp>
        <p:nvSpPr>
          <p:cNvPr id="7" name="Flèche courbée vers la droite 6"/>
          <p:cNvSpPr/>
          <p:nvPr/>
        </p:nvSpPr>
        <p:spPr>
          <a:xfrm>
            <a:off x="1907704" y="2780928"/>
            <a:ext cx="432048" cy="108012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gauche 7"/>
          <p:cNvSpPr/>
          <p:nvPr/>
        </p:nvSpPr>
        <p:spPr>
          <a:xfrm>
            <a:off x="6516216" y="2780928"/>
            <a:ext cx="360040" cy="12241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1328"/>
            <a:ext cx="8229600" cy="4972008"/>
          </a:xfrm>
        </p:spPr>
        <p:style>
          <a:lnRef idx="1">
            <a:schemeClr val="accent1"/>
          </a:lnRef>
          <a:fillRef idx="2">
            <a:schemeClr val="accent1"/>
          </a:fillRef>
          <a:effectRef idx="1">
            <a:schemeClr val="accent1"/>
          </a:effectRef>
          <a:fontRef idx="minor">
            <a:schemeClr val="dk1"/>
          </a:fontRef>
        </p:style>
        <p:txBody>
          <a:bodyPr>
            <a:normAutofit/>
          </a:bodyPr>
          <a:lstStyle/>
          <a:p>
            <a:pPr marL="0" algn="just" rtl="1">
              <a:spcBef>
                <a:spcPts val="0"/>
              </a:spcBef>
            </a:pPr>
            <a:r>
              <a:rPr lang="ar-DZ" sz="4000" dirty="0" smtClean="0">
                <a:cs typeface="AL-Mateen" pitchFamily="2" charset="-78"/>
              </a:rPr>
              <a:t>يؤكد الكثير من علماء الادارة بأن وظيفة إدارة الموارد البشرية أساسية لبقاء المنظمة و لكنها فعالية مساندة </a:t>
            </a:r>
          </a:p>
          <a:p>
            <a:pPr marL="0" algn="just" rtl="1">
              <a:spcBef>
                <a:spcPts val="0"/>
              </a:spcBef>
            </a:pPr>
            <a:r>
              <a:rPr lang="ar-DZ" sz="4000" dirty="0" smtClean="0">
                <a:cs typeface="AL-Mateen" pitchFamily="2" charset="-78"/>
              </a:rPr>
              <a:t>كما يصنف العلماء الوظائف من حيث أهميتها لبقاء المنظمة إلى مجموعتين أساسية و مساندة و يعتبرون</a:t>
            </a:r>
            <a:r>
              <a:rPr lang="ar-DZ" sz="4000" dirty="0" smtClean="0">
                <a:cs typeface="AL-Mateen" pitchFamily="2" charset="-78"/>
              </a:rPr>
              <a:t> إدارة الموارد البشرية </a:t>
            </a:r>
            <a:r>
              <a:rPr lang="ar-DZ" sz="4000" dirty="0" smtClean="0">
                <a:cs typeface="AL-Mateen" pitchFamily="2" charset="-78"/>
              </a:rPr>
              <a:t>فعالية مساندة </a:t>
            </a:r>
          </a:p>
          <a:p>
            <a:pPr marL="0" algn="just" rtl="1">
              <a:spcBef>
                <a:spcPts val="0"/>
              </a:spcBef>
            </a:pPr>
            <a:endParaRPr lang="fr-FR" sz="3200" dirty="0">
              <a:cs typeface="AL-Mateen" pitchFamily="2" charset="-78"/>
            </a:endParaRPr>
          </a:p>
        </p:txBody>
      </p:sp>
      <p:sp>
        <p:nvSpPr>
          <p:cNvPr id="6" name="Espace réservé du texte 4"/>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fontScale="90000"/>
          </a:bodyPr>
          <a:lstStyle/>
          <a:p>
            <a:pPr algn="ctr"/>
            <a:r>
              <a:rPr lang="ar-DZ" dirty="0" smtClean="0">
                <a:cs typeface="Al-Kharashi 5" pitchFamily="2" charset="-78"/>
              </a:rPr>
              <a:t>تصنيف وظائف منظمة الاعمال و مسؤولياتها</a:t>
            </a:r>
            <a:endParaRPr lang="fr-FR" dirty="0" smtClean="0">
              <a:cs typeface="Al-Kharashi 5" pitchFamily="2" charset="-78"/>
            </a:endParaRP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484784"/>
            <a:ext cx="8229600" cy="4925144"/>
          </a:xfrm>
        </p:spPr>
        <p:style>
          <a:lnRef idx="1">
            <a:schemeClr val="accent1"/>
          </a:lnRef>
          <a:fillRef idx="2">
            <a:schemeClr val="accent1"/>
          </a:fillRef>
          <a:effectRef idx="1">
            <a:schemeClr val="accent1"/>
          </a:effectRef>
          <a:fontRef idx="minor">
            <a:schemeClr val="dk1"/>
          </a:fontRef>
        </p:style>
        <p:txBody>
          <a:bodyPr>
            <a:normAutofit/>
          </a:bodyPr>
          <a:lstStyle/>
          <a:p>
            <a:pPr marL="0" algn="just" rtl="1">
              <a:spcBef>
                <a:spcPts val="0"/>
              </a:spcBef>
              <a:buNone/>
            </a:pPr>
            <a:r>
              <a:rPr lang="ar-DZ" sz="3600" b="1" u="sng" dirty="0" smtClean="0">
                <a:cs typeface="AL-Mateen" pitchFamily="2" charset="-78"/>
              </a:rPr>
              <a:t>أ.الوظائف الأساسية</a:t>
            </a:r>
            <a:r>
              <a:rPr lang="ar-DZ" sz="3600" dirty="0" smtClean="0">
                <a:cs typeface="AL-Mateen" pitchFamily="2" charset="-78"/>
              </a:rPr>
              <a:t>: هي الوظائف التي تهتم بالنشاطات التي تشكل السبب الأساس لقيام أية منظمة أعمال مثل الإنتاج و التسويق </a:t>
            </a:r>
          </a:p>
          <a:p>
            <a:pPr marL="0" algn="just" rtl="1">
              <a:spcBef>
                <a:spcPts val="0"/>
              </a:spcBef>
              <a:buNone/>
            </a:pPr>
            <a:r>
              <a:rPr lang="ar-DZ" sz="3600" b="1" u="sng" dirty="0" smtClean="0">
                <a:cs typeface="AL-Mateen" pitchFamily="2" charset="-78"/>
              </a:rPr>
              <a:t>ب.الوظائف المساندة</a:t>
            </a:r>
            <a:r>
              <a:rPr lang="ar-DZ" sz="3600" dirty="0" smtClean="0">
                <a:cs typeface="AL-Mateen" pitchFamily="2" charset="-78"/>
              </a:rPr>
              <a:t>:هي وظائف تسند الوظائف الأساسية أي الإنتاج و التسويق و تشمل وظائف التمويل و المعلومات و كذلك الأفراد أي إ.م.ب فهي لا تنفذ ليس لذاتها بل لدعم  وظيفتي العمليات و التسويق </a:t>
            </a:r>
            <a:endParaRPr lang="fr-FR" sz="3600" dirty="0">
              <a:cs typeface="AL-Mateen" pitchFamily="2" charset="-78"/>
            </a:endParaRPr>
          </a:p>
        </p:txBody>
      </p:sp>
      <p:sp>
        <p:nvSpPr>
          <p:cNvPr id="6" name="Espace réservé du texte 4"/>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fontScale="90000"/>
          </a:bodyPr>
          <a:lstStyle/>
          <a:p>
            <a:pPr algn="ctr"/>
            <a:r>
              <a:rPr lang="ar-DZ" dirty="0" smtClean="0">
                <a:cs typeface="Al-Kharashi 5" pitchFamily="2" charset="-78"/>
              </a:rPr>
              <a:t>تصنيف وظائف منظمة الاعمال و مسؤولياتها</a:t>
            </a:r>
            <a:endParaRPr lang="fr-FR" dirty="0" smtClean="0">
              <a:cs typeface="Al-Kharashi 5" pitchFamily="2" charset="-78"/>
            </a:endParaRPr>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4784"/>
            <a:ext cx="8229600" cy="5184576"/>
          </a:xfrm>
        </p:spPr>
        <p:style>
          <a:lnRef idx="1">
            <a:schemeClr val="accent1"/>
          </a:lnRef>
          <a:fillRef idx="2">
            <a:schemeClr val="accent1"/>
          </a:fillRef>
          <a:effectRef idx="1">
            <a:schemeClr val="accent1"/>
          </a:effectRef>
          <a:fontRef idx="minor">
            <a:schemeClr val="dk1"/>
          </a:fontRef>
        </p:style>
        <p:txBody>
          <a:bodyPr>
            <a:noAutofit/>
          </a:bodyPr>
          <a:lstStyle/>
          <a:p>
            <a:pPr marL="171450" indent="-514350" algn="just" rtl="1">
              <a:spcBef>
                <a:spcPts val="0"/>
              </a:spcBef>
              <a:buNone/>
            </a:pPr>
            <a:r>
              <a:rPr lang="ar-DZ" sz="3600" dirty="0" smtClean="0">
                <a:cs typeface="AL-Mateen" pitchFamily="2" charset="-78"/>
              </a:rPr>
              <a:t>نقصد بالمسؤوليات: ما يساءل و يحاسب عليه أي فرد و تحديدها مهم لأنها تحدد أيضا نوع السلطة التي يحتاجها صاحب المسؤولية فعلماء الإدارة يصنفون المسؤوليات الى نوعين:</a:t>
            </a:r>
            <a:r>
              <a:rPr lang="ar-DZ" sz="3600" dirty="0" smtClean="0">
                <a:cs typeface="AL-Mateen" pitchFamily="2" charset="-78"/>
              </a:rPr>
              <a:t>مسؤوليات تنفيذية أمرة </a:t>
            </a:r>
            <a:r>
              <a:rPr lang="ar-DZ" sz="3600" dirty="0" smtClean="0">
                <a:cs typeface="AL-Mateen" pitchFamily="2" charset="-78"/>
              </a:rPr>
              <a:t>مسؤوليات استشارية </a:t>
            </a:r>
          </a:p>
        </p:txBody>
      </p:sp>
      <p:sp>
        <p:nvSpPr>
          <p:cNvPr id="6" name="Espace réservé du texte 4"/>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a:bodyPr>
          <a:lstStyle/>
          <a:p>
            <a:pPr algn="ctr"/>
            <a:r>
              <a:rPr lang="ar-DZ" dirty="0" smtClean="0">
                <a:cs typeface="Al-Kharashi 5" pitchFamily="2" charset="-78"/>
              </a:rPr>
              <a:t>تصنيف المسؤوليات </a:t>
            </a:r>
            <a:endParaRPr lang="fr-FR" dirty="0" smtClean="0">
              <a:cs typeface="Al-Kharashi 5" pitchFamily="2" charset="-78"/>
            </a:endParaRPr>
          </a:p>
        </p:txBody>
      </p:sp>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7"/>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texte 4"/>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a:bodyPr>
          <a:lstStyle/>
          <a:p>
            <a:pPr algn="ctr"/>
            <a:r>
              <a:rPr lang="ar-DZ" dirty="0" smtClean="0">
                <a:cs typeface="Al-Kharashi 5" pitchFamily="2" charset="-78"/>
              </a:rPr>
              <a:t>تصنيف المسؤوليات </a:t>
            </a:r>
            <a:endParaRPr lang="fr-FR" dirty="0" smtClean="0">
              <a:cs typeface="Al-Kharashi 5"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925144"/>
          </a:xfrm>
        </p:spPr>
        <p:style>
          <a:lnRef idx="1">
            <a:schemeClr val="accent1"/>
          </a:lnRef>
          <a:fillRef idx="2">
            <a:schemeClr val="accent1"/>
          </a:fillRef>
          <a:effectRef idx="1">
            <a:schemeClr val="accent1"/>
          </a:effectRef>
          <a:fontRef idx="minor">
            <a:schemeClr val="dk1"/>
          </a:fontRef>
        </p:style>
        <p:txBody>
          <a:bodyPr>
            <a:normAutofit fontScale="92500"/>
          </a:bodyPr>
          <a:lstStyle/>
          <a:p>
            <a:pPr marL="514350" indent="-514350" algn="just" rtl="1">
              <a:spcBef>
                <a:spcPts val="0"/>
              </a:spcBef>
              <a:buFont typeface="Wingdings" pitchFamily="2" charset="2"/>
              <a:buChar char="q"/>
            </a:pPr>
            <a:r>
              <a:rPr lang="ar-DZ" sz="4400" dirty="0" smtClean="0">
                <a:cs typeface="AL-Mateen" pitchFamily="2" charset="-78"/>
              </a:rPr>
              <a:t>الأساس هو ان تكون مسؤوليات الوظائف المساندة هي مسؤوليات استشارية أي ان واجب و مسؤولية ادارة الموارد البشرية هي تقديم المشورة لأنشطة الانتاج و التسويق لمساعدتهم في تنفيذ مسؤولياتهم </a:t>
            </a:r>
          </a:p>
          <a:p>
            <a:pPr marL="514350" indent="-514350" algn="just" rtl="1">
              <a:spcBef>
                <a:spcPts val="0"/>
              </a:spcBef>
              <a:buFont typeface="Wingdings" pitchFamily="2" charset="2"/>
              <a:buChar char="q"/>
            </a:pPr>
            <a:r>
              <a:rPr lang="ar-DZ" sz="4400" dirty="0" smtClean="0">
                <a:cs typeface="AL-Mateen" pitchFamily="2" charset="-78"/>
              </a:rPr>
              <a:t>فمسؤولية ادارة الموارد البشرية ضمن التنظيم هي  </a:t>
            </a:r>
            <a:r>
              <a:rPr lang="ar-DZ" sz="4400" dirty="0" smtClean="0">
                <a:solidFill>
                  <a:srgbClr val="FF0000"/>
                </a:solidFill>
                <a:cs typeface="AL-Mateen" pitchFamily="2" charset="-78"/>
              </a:rPr>
              <a:t>وظيفة مساندة ومسؤولياتها هي فقط تقديم المقترحات و الخدمات و الاستشارات التي يطلبونها</a:t>
            </a:r>
            <a:endParaRPr lang="fr-FR" sz="4400" dirty="0">
              <a:solidFill>
                <a:srgbClr val="FF0000"/>
              </a:solidFill>
              <a:cs typeface="AL-Mateen" pitchFamily="2" charset="-78"/>
            </a:endParaRPr>
          </a:p>
        </p:txBody>
      </p:sp>
      <p:sp>
        <p:nvSpPr>
          <p:cNvPr id="2" name="Titr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algn="ctr"/>
            <a:r>
              <a:rPr lang="ar-DZ" sz="4800" dirty="0" smtClean="0">
                <a:cs typeface="Al-Kharashi 5" pitchFamily="2" charset="-78"/>
              </a:rPr>
              <a:t>مسؤوليات الوظائف المساندة</a:t>
            </a:r>
            <a:endParaRPr lang="fr-FR" sz="4800" dirty="0">
              <a:cs typeface="Al-Kharashi 5" pitchFamily="2" charset="-78"/>
            </a:endParaRPr>
          </a:p>
        </p:txBody>
      </p:sp>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391</TotalTime>
  <Words>656</Words>
  <Application>Microsoft Office PowerPoint</Application>
  <PresentationFormat>Affichage à l'écran (4:3)</PresentationFormat>
  <Paragraphs>72</Paragraphs>
  <Slides>19</Slides>
  <Notes>2</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Rotonde</vt:lpstr>
      <vt:lpstr>جامعة زيان عاشور الجلفة  كلية الحقوق و العلوم السياسية قسم العلوم السياسية </vt:lpstr>
      <vt:lpstr> موقع و مسؤوليات  إدارة الموارد البشرية </vt:lpstr>
      <vt:lpstr>موقع و مسؤوليات إدارة الموارد البشرية</vt:lpstr>
      <vt:lpstr>تصنيف وظائف منظمة الاعمال و مسؤولياتها</vt:lpstr>
      <vt:lpstr>تصنيف وظائف منظمة الاعمال و مسؤولياتها</vt:lpstr>
      <vt:lpstr>تصنيف وظائف منظمة الاعمال و مسؤولياتها</vt:lpstr>
      <vt:lpstr>تصنيف المسؤوليات </vt:lpstr>
      <vt:lpstr>تصنيف المسؤوليات </vt:lpstr>
      <vt:lpstr>مسؤوليات الوظائف المساندة</vt:lpstr>
      <vt:lpstr> موقع إدارة الموارد البشرية في البناء التنظيمي </vt:lpstr>
      <vt:lpstr>التنظيم الخطي </vt:lpstr>
      <vt:lpstr>التنظيم الخطي </vt:lpstr>
      <vt:lpstr>التنظيم الوظيفي</vt:lpstr>
      <vt:lpstr>التنظيم الوظيفي</vt:lpstr>
      <vt:lpstr>التنظيم الخطي/الاستشاري</vt:lpstr>
      <vt:lpstr>التنظيم الخطي/الاستشاري</vt:lpstr>
      <vt:lpstr>مهمات إدارة الموارد البشرية</vt:lpstr>
      <vt:lpstr>مهمات إدارة الموارد البشرية</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زيان عاشور الجلفة  كلية الحقوق و العلوم السياسية قسم العلوم السياسية </dc:title>
  <dc:creator>ker</dc:creator>
  <cp:lastModifiedBy>ker</cp:lastModifiedBy>
  <cp:revision>65</cp:revision>
  <dcterms:created xsi:type="dcterms:W3CDTF">2012-11-10T17:18:39Z</dcterms:created>
  <dcterms:modified xsi:type="dcterms:W3CDTF">2012-12-01T16:54:32Z</dcterms:modified>
</cp:coreProperties>
</file>