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06" r:id="rId2"/>
    <p:sldId id="297"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8" r:id="rId17"/>
    <p:sldId id="305" r:id="rId18"/>
    <p:sldId id="299" r:id="rId19"/>
    <p:sldId id="269"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70" d="100"/>
          <a:sy n="70" d="100"/>
        </p:scale>
        <p:origin x="-2022" y="-18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AF7158-8839-4FEC-AF29-560AF0E22EDB}" type="datetimeFigureOut">
              <a:rPr lang="fr-FR" smtClean="0"/>
              <a:t>24/02/2019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2A58C3-D757-4304-B403-0873ED6A6E84}" type="slidenum">
              <a:rPr lang="fr-FR" smtClean="0"/>
              <a:t>‹N°›</a:t>
            </a:fld>
            <a:endParaRPr lang="fr-FR"/>
          </a:p>
        </p:txBody>
      </p:sp>
    </p:spTree>
    <p:extLst>
      <p:ext uri="{BB962C8B-B14F-4D97-AF65-F5344CB8AC3E}">
        <p14:creationId xmlns:p14="http://schemas.microsoft.com/office/powerpoint/2010/main" val="193275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066C2C97-C935-4C60-B2DB-50E4F744DBE6}"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C2DE51CE-2DA6-48E4-8923-C783E91DF30D}"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CFC79F1-7CDC-48DD-B078-56077463D780}"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B14A90A-9DA7-4E05-A04A-B5763C8B78F1}"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CE2907F-36F3-4357-8D10-4348DB1F3250}"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ED755E0-7555-4F9B-B1C2-B685135046AC}"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76C3FEC5-A951-44DB-9525-9BF9BBDA58BB}" type="datetime1">
              <a:rPr lang="fr-FR" smtClean="0"/>
              <a:t>24/02/2019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0FCAB702-3356-471C-8C98-92BD4E36AD89}" type="datetime1">
              <a:rPr lang="fr-FR" smtClean="0"/>
              <a:t>24/02/2019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ADD8B2-7071-432C-837B-DF9167CE602B}" type="datetime1">
              <a:rPr lang="fr-FR" smtClean="0"/>
              <a:t>24/02/2019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0F4664F-2239-4468-969D-AED7FCDC1474}"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A78F25-3E02-40AD-914D-FC5B92079D8E}"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1D95E-CF8D-449C-A9DF-28797553889A}" type="datetime1">
              <a:rPr lang="fr-FR" smtClean="0"/>
              <a:t>24/02/2019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 16" descr="Description : logo de la facult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5859" y="69849"/>
            <a:ext cx="1464632" cy="1343421"/>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6" descr="Description : log_univ_djelfa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76" y="89206"/>
            <a:ext cx="1357715" cy="11075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Rectangle 4"/>
          <p:cNvSpPr>
            <a:spLocks noChangeArrowheads="1"/>
          </p:cNvSpPr>
          <p:nvPr/>
        </p:nvSpPr>
        <p:spPr bwMode="auto">
          <a:xfrm>
            <a:off x="2451869" y="120609"/>
            <a:ext cx="424026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الجمهورية الجزائرية الديمقراطية الشعبية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publique Alg</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rienne D</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mocratique et Populaire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وزارة التعليم العالي والبحث العلمي</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Minist</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de l'Enseignement Sup</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et de la Recherche Scientifique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جامعة زيان عاشور بالجلفة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05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Ziane</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Achour Djelfa</a:t>
            </a:r>
          </a:p>
          <a:p>
            <a:pPr marL="0" marR="0" lvl="0" indent="0" algn="ctr" defTabSz="914400" rtl="0" eaLnBrk="0" fontAlgn="base" latinLnBrk="0" hangingPunct="0">
              <a:lnSpc>
                <a:spcPct val="100000"/>
              </a:lnSpc>
              <a:spcBef>
                <a:spcPct val="0"/>
              </a:spcBef>
              <a:spcAft>
                <a:spcPct val="0"/>
              </a:spcAft>
              <a:buClrTx/>
              <a:buSzTx/>
              <a:buFontTx/>
              <a:buNone/>
              <a:tabLst/>
            </a:pPr>
            <a:r>
              <a:rPr lang="ar-DZ" sz="1050" b="1" dirty="0" smtClean="0">
                <a:latin typeface="Times New Roman" pitchFamily="18" charset="0"/>
                <a:cs typeface="Times New Roman" pitchFamily="18" charset="0"/>
              </a:rPr>
              <a:t>كلية علوم الطبيعة و الحياة</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cs typeface="Times New Roman" pitchFamily="18" charset="0"/>
              </a:rPr>
              <a:t>Faculté des sciences de la nature et de la vie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2311881" y="2492896"/>
            <a:ext cx="4802405" cy="2677656"/>
          </a:xfrm>
          <a:prstGeom prst="rect">
            <a:avLst/>
          </a:prstGeom>
        </p:spPr>
        <p:txBody>
          <a:bodyPr wrap="none">
            <a:spAutoFit/>
          </a:bodyPr>
          <a:lstStyle/>
          <a:p>
            <a:pPr algn="ctr"/>
            <a:r>
              <a:rPr lang="fr-FR" sz="2400" b="1" dirty="0" smtClean="0"/>
              <a:t>Licence Sol-Eau</a:t>
            </a:r>
          </a:p>
          <a:p>
            <a:pPr algn="ctr"/>
            <a:endParaRPr lang="fr-FR" sz="2400" b="1" dirty="0" smtClean="0"/>
          </a:p>
          <a:p>
            <a:pPr algn="ctr"/>
            <a:r>
              <a:rPr lang="fr-FR" sz="2400" b="1" dirty="0" smtClean="0"/>
              <a:t>Module :</a:t>
            </a:r>
            <a:r>
              <a:rPr lang="fr-FR" sz="2400" dirty="0" smtClean="0"/>
              <a:t> Epuration des Eaux usées</a:t>
            </a:r>
          </a:p>
          <a:p>
            <a:pPr algn="ctr"/>
            <a:endParaRPr lang="fr-FR" sz="2400" dirty="0" smtClean="0"/>
          </a:p>
          <a:p>
            <a:pPr algn="ctr"/>
            <a:r>
              <a:rPr lang="fr-FR" sz="2400" b="1" dirty="0" smtClean="0"/>
              <a:t>Chargé du module :</a:t>
            </a:r>
            <a:r>
              <a:rPr lang="fr-FR" sz="2400" dirty="0" smtClean="0"/>
              <a:t> Mohamed Hachi</a:t>
            </a:r>
          </a:p>
          <a:p>
            <a:pPr algn="ctr"/>
            <a:endParaRPr lang="fr-FR" sz="2400" dirty="0" smtClean="0"/>
          </a:p>
          <a:p>
            <a:pPr algn="ctr"/>
            <a:r>
              <a:rPr lang="fr-FR" sz="2400" b="1" dirty="0" smtClean="0"/>
              <a:t>E-mail :</a:t>
            </a:r>
            <a:r>
              <a:rPr lang="fr-FR" sz="2400" dirty="0" smtClean="0"/>
              <a:t> hachi.mouh3@gmail.com </a:t>
            </a:r>
            <a:endParaRPr lang="fr-FR" sz="2400"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1</a:t>
            </a:fld>
            <a:endParaRPr lang="fr-BE"/>
          </a:p>
        </p:txBody>
      </p:sp>
    </p:spTree>
    <p:extLst>
      <p:ext uri="{BB962C8B-B14F-4D97-AF65-F5344CB8AC3E}">
        <p14:creationId xmlns:p14="http://schemas.microsoft.com/office/powerpoint/2010/main" val="3304910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10</a:t>
            </a:fld>
            <a:endParaRPr lang="fr-BE"/>
          </a:p>
        </p:txBody>
      </p:sp>
      <p:pic>
        <p:nvPicPr>
          <p:cNvPr id="3" name="Picture 3"/>
          <p:cNvPicPr/>
          <p:nvPr/>
        </p:nvPicPr>
        <p:blipFill>
          <a:blip r:embed="rId2">
            <a:clrChange>
              <a:clrFrom>
                <a:srgbClr val="FFFFFF"/>
              </a:clrFrom>
              <a:clrTo>
                <a:srgbClr val="FFFFFF">
                  <a:alpha val="0"/>
                </a:srgbClr>
              </a:clrTo>
            </a:clrChange>
            <a:extLst/>
          </a:blip>
          <a:srcRect/>
          <a:stretch>
            <a:fillRect/>
          </a:stretch>
        </p:blipFill>
        <p:spPr bwMode="auto">
          <a:xfrm>
            <a:off x="107504" y="1307464"/>
            <a:ext cx="8828406" cy="4569808"/>
          </a:xfrm>
          <a:prstGeom prst="rect">
            <a:avLst/>
          </a:prstGeom>
          <a:noFill/>
        </p:spPr>
      </p:pic>
    </p:spTree>
    <p:extLst>
      <p:ext uri="{BB962C8B-B14F-4D97-AF65-F5344CB8AC3E}">
        <p14:creationId xmlns:p14="http://schemas.microsoft.com/office/powerpoint/2010/main" val="2481503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11</a:t>
            </a:fld>
            <a:endParaRPr lang="fr-BE"/>
          </a:p>
        </p:txBody>
      </p:sp>
      <p:sp>
        <p:nvSpPr>
          <p:cNvPr id="3" name="Rectangle 2"/>
          <p:cNvSpPr>
            <a:spLocks noChangeArrowheads="1"/>
          </p:cNvSpPr>
          <p:nvPr/>
        </p:nvSpPr>
        <p:spPr bwMode="auto">
          <a:xfrm>
            <a:off x="0" y="849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54038" algn="l"/>
              </a:tabLst>
            </a:pPr>
            <a:r>
              <a:rPr kumimoji="0" lang="fr-FR" sz="3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Différentiations des bactéries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4038" algn="l"/>
              </a:tabLst>
            </a:pP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Selon la température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038"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060848"/>
            <a:ext cx="8597900" cy="20875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537321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795338" algn="l"/>
              </a:tabLst>
            </a:pP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Selon le pH optimal de croissance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795338" algn="l"/>
              </a:tabLst>
            </a:pPr>
            <a:r>
              <a:rPr kumimoji="0" lang="fr-FR"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Neutrophiles : pH neutre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795338" algn="l"/>
              </a:tabLst>
            </a:pPr>
            <a:r>
              <a:rPr kumimoji="0" lang="fr-FR"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Acidophile : pH &lt; 6</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795338" algn="l"/>
              </a:tabLst>
            </a:pPr>
            <a:r>
              <a:rPr kumimoji="0" lang="fr-FR"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Alcalophile</a:t>
            </a:r>
            <a:r>
              <a:rPr kumimoji="0" lang="fr-FR"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pH &gt; 8</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3598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12</a:t>
            </a:fld>
            <a:endParaRPr lang="fr-BE"/>
          </a:p>
        </p:txBody>
      </p:sp>
      <p:sp>
        <p:nvSpPr>
          <p:cNvPr id="3" name="Rectangle 2"/>
          <p:cNvSpPr/>
          <p:nvPr/>
        </p:nvSpPr>
        <p:spPr>
          <a:xfrm>
            <a:off x="0" y="11219"/>
            <a:ext cx="9324528" cy="6740307"/>
          </a:xfrm>
          <a:prstGeom prst="rect">
            <a:avLst/>
          </a:prstGeom>
        </p:spPr>
        <p:txBody>
          <a:bodyPr wrap="square">
            <a:spAutoFit/>
          </a:bodyPr>
          <a:lstStyle/>
          <a:p>
            <a:r>
              <a:rPr lang="fr-FR" sz="2400" dirty="0"/>
              <a:t>Les performances des procédés biologiques pour le traitement des eaux usées dépendent de la dynamique d'utilisation du substrat (polluant) et de la croissance microbienne</a:t>
            </a:r>
            <a:r>
              <a:rPr lang="fr-FR" sz="2400" dirty="0" smtClean="0"/>
              <a:t>.</a:t>
            </a:r>
            <a:endParaRPr lang="fr-FR" sz="2400" dirty="0"/>
          </a:p>
          <a:p>
            <a:r>
              <a:rPr lang="fr-FR" sz="2400" dirty="0"/>
              <a:t>La conception et l'exploitation efficace de tels systèmes, nécessite une compréhension des réactions biologiques qui se produisent et une compréhension des principes fondamentaux qui régissent la croissance des microorganismes.</a:t>
            </a:r>
          </a:p>
          <a:p>
            <a:r>
              <a:rPr lang="fr-FR" sz="2400" dirty="0"/>
              <a:t>Il nous faut développer des relations pour représenter</a:t>
            </a:r>
            <a:r>
              <a:rPr lang="fr-FR" sz="2400" dirty="0" smtClean="0"/>
              <a:t>:</a:t>
            </a:r>
            <a:endParaRPr lang="fr-FR" sz="2400" dirty="0"/>
          </a:p>
          <a:p>
            <a:pPr marL="342900" indent="-342900">
              <a:buFont typeface="Wingdings" pitchFamily="2" charset="2"/>
              <a:buChar char="Ø"/>
            </a:pPr>
            <a:r>
              <a:rPr lang="fr-FR" sz="2400" dirty="0" smtClean="0"/>
              <a:t>Le </a:t>
            </a:r>
            <a:r>
              <a:rPr lang="fr-FR" sz="2400" dirty="0"/>
              <a:t>taux de croissance microbienne</a:t>
            </a:r>
          </a:p>
          <a:p>
            <a:pPr marL="342900" indent="-342900">
              <a:buFont typeface="Wingdings" pitchFamily="2" charset="2"/>
              <a:buChar char="Ø"/>
            </a:pPr>
            <a:r>
              <a:rPr lang="fr-FR" sz="2400" dirty="0" smtClean="0"/>
              <a:t>Le </a:t>
            </a:r>
            <a:r>
              <a:rPr lang="fr-FR" sz="2400" dirty="0"/>
              <a:t>taux d'utilisation du substrat soluble</a:t>
            </a:r>
          </a:p>
          <a:p>
            <a:pPr marL="342900" indent="-342900">
              <a:buFont typeface="Wingdings" pitchFamily="2" charset="2"/>
              <a:buChar char="Ø"/>
            </a:pPr>
            <a:r>
              <a:rPr lang="fr-FR" sz="2400" dirty="0"/>
              <a:t> </a:t>
            </a:r>
            <a:r>
              <a:rPr lang="fr-FR" sz="2400" dirty="0" smtClean="0"/>
              <a:t>Le </a:t>
            </a:r>
            <a:r>
              <a:rPr lang="fr-FR" sz="2400" dirty="0"/>
              <a:t>taux de production de biomasse en fonction du substrat soluble </a:t>
            </a:r>
            <a:endParaRPr lang="fr-FR" sz="2400" dirty="0" smtClean="0"/>
          </a:p>
          <a:p>
            <a:pPr marL="342900" indent="-342900">
              <a:buFont typeface="Wingdings" pitchFamily="2" charset="2"/>
              <a:buChar char="Ø"/>
            </a:pPr>
            <a:r>
              <a:rPr lang="fr-FR" sz="2400" dirty="0" smtClean="0"/>
              <a:t>Le taux </a:t>
            </a:r>
            <a:r>
              <a:rPr lang="fr-FR" sz="2400" dirty="0"/>
              <a:t>de production de substrat soluble de la matière particulaire organique </a:t>
            </a:r>
            <a:r>
              <a:rPr lang="fr-FR" sz="2400" dirty="0" smtClean="0"/>
              <a:t>biodégradable</a:t>
            </a:r>
          </a:p>
          <a:p>
            <a:pPr marL="342900" indent="-342900">
              <a:buFont typeface="Wingdings" pitchFamily="2" charset="2"/>
              <a:buChar char="Ø"/>
            </a:pPr>
            <a:r>
              <a:rPr lang="fr-FR" sz="2400" dirty="0" smtClean="0"/>
              <a:t>Le taux </a:t>
            </a:r>
            <a:r>
              <a:rPr lang="fr-FR" sz="2400" dirty="0"/>
              <a:t>de production de débris cellulaire suite au déclin de la </a:t>
            </a:r>
            <a:r>
              <a:rPr lang="fr-FR" sz="2400" dirty="0" smtClean="0"/>
              <a:t>biomasse</a:t>
            </a:r>
          </a:p>
          <a:p>
            <a:pPr marL="342900" indent="-342900">
              <a:buFont typeface="Wingdings" pitchFamily="2" charset="2"/>
              <a:buChar char="Ø"/>
            </a:pPr>
            <a:r>
              <a:rPr lang="fr-FR" sz="2400" dirty="0" smtClean="0"/>
              <a:t>Le </a:t>
            </a:r>
            <a:r>
              <a:rPr lang="fr-FR" sz="2400" dirty="0"/>
              <a:t>t</a:t>
            </a:r>
            <a:r>
              <a:rPr lang="fr-FR" sz="2400" dirty="0" smtClean="0"/>
              <a:t>aux </a:t>
            </a:r>
            <a:r>
              <a:rPr lang="fr-FR" sz="2400" dirty="0"/>
              <a:t>de consommation </a:t>
            </a:r>
            <a:r>
              <a:rPr lang="fr-FR" sz="2400" dirty="0" smtClean="0"/>
              <a:t>d'oxygène</a:t>
            </a:r>
          </a:p>
          <a:p>
            <a:pPr marL="342900" indent="-342900">
              <a:buFont typeface="Wingdings" pitchFamily="2" charset="2"/>
              <a:buChar char="Ø"/>
            </a:pPr>
            <a:r>
              <a:rPr lang="fr-FR" sz="2400" dirty="0" smtClean="0"/>
              <a:t>La fraction </a:t>
            </a:r>
            <a:r>
              <a:rPr lang="fr-FR" sz="2400" dirty="0"/>
              <a:t>de biomasse active de la production de MVS</a:t>
            </a:r>
          </a:p>
          <a:p>
            <a:pPr marL="342900" indent="-342900">
              <a:buFont typeface="Wingdings" pitchFamily="2" charset="2"/>
              <a:buChar char="Ø"/>
            </a:pPr>
            <a:r>
              <a:rPr lang="fr-FR" sz="2400" dirty="0" smtClean="0"/>
              <a:t>Le </a:t>
            </a:r>
            <a:r>
              <a:rPr lang="fr-FR" sz="2400" dirty="0"/>
              <a:t>rendement net de la biomasse et le rendement observé</a:t>
            </a:r>
          </a:p>
        </p:txBody>
      </p:sp>
    </p:spTree>
    <p:extLst>
      <p:ext uri="{BB962C8B-B14F-4D97-AF65-F5344CB8AC3E}">
        <p14:creationId xmlns:p14="http://schemas.microsoft.com/office/powerpoint/2010/main" val="999432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13</a:t>
            </a:fld>
            <a:endParaRPr lang="fr-BE"/>
          </a:p>
        </p:txBody>
      </p:sp>
      <p:sp>
        <p:nvSpPr>
          <p:cNvPr id="4" name="Rectangle 3"/>
          <p:cNvSpPr/>
          <p:nvPr/>
        </p:nvSpPr>
        <p:spPr>
          <a:xfrm>
            <a:off x="179512" y="404664"/>
            <a:ext cx="8964488" cy="4154984"/>
          </a:xfrm>
          <a:prstGeom prst="rect">
            <a:avLst/>
          </a:prstGeom>
        </p:spPr>
        <p:txBody>
          <a:bodyPr wrap="square">
            <a:spAutoFit/>
          </a:bodyPr>
          <a:lstStyle/>
          <a:p>
            <a:r>
              <a:rPr lang="fr-FR" sz="2400" b="1" dirty="0"/>
              <a:t>Profil de la croissance bactérienne en batch</a:t>
            </a:r>
            <a:endParaRPr lang="fr-FR" sz="2400" dirty="0"/>
          </a:p>
          <a:p>
            <a:r>
              <a:rPr lang="fr-FR" sz="2400" dirty="0"/>
              <a:t> </a:t>
            </a:r>
          </a:p>
          <a:p>
            <a:r>
              <a:rPr lang="fr-FR" sz="2400" dirty="0"/>
              <a:t> </a:t>
            </a:r>
            <a:r>
              <a:rPr lang="fr-FR" sz="2400" dirty="0" smtClean="0"/>
              <a:t>La </a:t>
            </a:r>
            <a:r>
              <a:rPr lang="fr-FR" sz="2400" dirty="0"/>
              <a:t>croissance bactérienne dans un réacteur batch est caractérisée par des phases identifiables.</a:t>
            </a:r>
          </a:p>
          <a:p>
            <a:r>
              <a:rPr lang="fr-FR" sz="2400" dirty="0"/>
              <a:t> </a:t>
            </a:r>
          </a:p>
          <a:p>
            <a:r>
              <a:rPr lang="fr-FR" sz="2400" dirty="0"/>
              <a:t>Que se passe-t-il dans un réacteur batch dans lequel, au temps zéro, le substrat et les éléments nutritifs sont présents en excès et seule une très petite population de biomasse existe.</a:t>
            </a:r>
          </a:p>
          <a:p>
            <a:r>
              <a:rPr lang="fr-FR" sz="2400" dirty="0"/>
              <a:t> </a:t>
            </a:r>
          </a:p>
          <a:p>
            <a:r>
              <a:rPr lang="fr-FR" sz="2400" dirty="0"/>
              <a:t>Pendant le processus de consommation du substrat, quatre phases de croissance distinctes se développent de manière séquentielle.</a:t>
            </a:r>
          </a:p>
        </p:txBody>
      </p:sp>
    </p:spTree>
    <p:extLst>
      <p:ext uri="{BB962C8B-B14F-4D97-AF65-F5344CB8AC3E}">
        <p14:creationId xmlns:p14="http://schemas.microsoft.com/office/powerpoint/2010/main" val="2377701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14</a:t>
            </a:fld>
            <a:endParaRPr lang="fr-BE"/>
          </a:p>
        </p:txBody>
      </p:sp>
      <p:sp>
        <p:nvSpPr>
          <p:cNvPr id="3" name="Rectangle 2"/>
          <p:cNvSpPr/>
          <p:nvPr/>
        </p:nvSpPr>
        <p:spPr>
          <a:xfrm>
            <a:off x="0" y="234693"/>
            <a:ext cx="9144000" cy="6370975"/>
          </a:xfrm>
          <a:prstGeom prst="rect">
            <a:avLst/>
          </a:prstGeom>
        </p:spPr>
        <p:txBody>
          <a:bodyPr wrap="square">
            <a:spAutoFit/>
          </a:bodyPr>
          <a:lstStyle/>
          <a:p>
            <a:r>
              <a:rPr lang="fr-FR" sz="2400" b="1" dirty="0"/>
              <a:t>Phase de latence</a:t>
            </a:r>
            <a:endParaRPr lang="fr-FR" sz="2400" dirty="0"/>
          </a:p>
          <a:p>
            <a:pPr lvl="0"/>
            <a:r>
              <a:rPr lang="fr-FR" sz="2400" dirty="0"/>
              <a:t>Phase d’adaptation des bactéries à leur nouvel </a:t>
            </a:r>
            <a:r>
              <a:rPr lang="fr-FR" sz="2400" dirty="0" smtClean="0"/>
              <a:t>environnement</a:t>
            </a:r>
            <a:endParaRPr lang="fr-FR" sz="2400" dirty="0"/>
          </a:p>
          <a:p>
            <a:pPr lvl="0"/>
            <a:r>
              <a:rPr lang="fr-FR" sz="2400" dirty="0"/>
              <a:t>Les cellules synthétisent les enzymes nécessaires à la métabolisation du substrat</a:t>
            </a:r>
          </a:p>
          <a:p>
            <a:r>
              <a:rPr lang="fr-FR" sz="2400" dirty="0" smtClean="0"/>
              <a:t>Presque </a:t>
            </a:r>
            <a:r>
              <a:rPr lang="fr-FR" sz="2400" dirty="0"/>
              <a:t>pas de reproduction cellulaire, taux de croissance quasi </a:t>
            </a:r>
            <a:r>
              <a:rPr lang="fr-FR" sz="2400" dirty="0" smtClean="0"/>
              <a:t>nul</a:t>
            </a:r>
            <a:r>
              <a:rPr lang="fr-FR" sz="2400" dirty="0"/>
              <a:t> </a:t>
            </a:r>
          </a:p>
          <a:p>
            <a:r>
              <a:rPr lang="fr-FR" sz="2400" b="1" dirty="0"/>
              <a:t>Phase exponentielle de croissance (ou phase logarithmique )</a:t>
            </a:r>
          </a:p>
          <a:p>
            <a:pPr lvl="0"/>
            <a:r>
              <a:rPr lang="fr-FR" sz="2400" dirty="0"/>
              <a:t>Croissance maximale et constante.</a:t>
            </a:r>
          </a:p>
          <a:p>
            <a:r>
              <a:rPr lang="fr-FR" sz="2400" dirty="0"/>
              <a:t> </a:t>
            </a:r>
            <a:r>
              <a:rPr lang="fr-FR" sz="2400" dirty="0" smtClean="0"/>
              <a:t>Le </a:t>
            </a:r>
            <a:r>
              <a:rPr lang="fr-FR" sz="2400" dirty="0"/>
              <a:t>seule facteur qui affecte le taux de croissance exponentielle est la température</a:t>
            </a:r>
            <a:r>
              <a:rPr lang="fr-FR" sz="2400" dirty="0" smtClean="0"/>
              <a:t>.</a:t>
            </a:r>
            <a:endParaRPr lang="fr-FR" sz="2400" dirty="0"/>
          </a:p>
          <a:p>
            <a:r>
              <a:rPr lang="fr-FR" sz="2400" b="1" dirty="0"/>
              <a:t>Phase stationnaire</a:t>
            </a:r>
            <a:endParaRPr lang="fr-FR" sz="2400" dirty="0"/>
          </a:p>
          <a:p>
            <a:pPr lvl="0"/>
            <a:r>
              <a:rPr lang="fr-FR" sz="2400" dirty="0"/>
              <a:t>La concentration de biomasse demeure constante.</a:t>
            </a:r>
          </a:p>
          <a:p>
            <a:r>
              <a:rPr lang="fr-FR" sz="2400" dirty="0" smtClean="0"/>
              <a:t>La </a:t>
            </a:r>
            <a:r>
              <a:rPr lang="fr-FR" sz="2400" dirty="0"/>
              <a:t>croissance globale s’arrête même si les cellules conservent leur activité bactérienne: autant de cellules naissent et meurent</a:t>
            </a:r>
            <a:r>
              <a:rPr lang="fr-FR" sz="2400" dirty="0" smtClean="0"/>
              <a:t>.</a:t>
            </a:r>
            <a:endParaRPr lang="fr-FR" sz="2400" dirty="0"/>
          </a:p>
          <a:p>
            <a:r>
              <a:rPr lang="fr-FR" sz="2400" b="1" dirty="0"/>
              <a:t>Phase de décroissance ( ou de déclin ) :</a:t>
            </a:r>
            <a:r>
              <a:rPr lang="fr-FR" sz="2400" dirty="0"/>
              <a:t> les ressources sont épuisées.</a:t>
            </a:r>
          </a:p>
          <a:p>
            <a:pPr lvl="0"/>
            <a:r>
              <a:rPr lang="fr-FR" sz="2400" dirty="0"/>
              <a:t>Les cellules épuisent </a:t>
            </a:r>
            <a:r>
              <a:rPr lang="fr-FR" sz="2400" dirty="0" smtClean="0"/>
              <a:t>leurs </a:t>
            </a:r>
            <a:r>
              <a:rPr lang="fr-FR" sz="2400" dirty="0"/>
              <a:t>réserves </a:t>
            </a:r>
            <a:r>
              <a:rPr lang="fr-FR" sz="2400" dirty="0" smtClean="0"/>
              <a:t>intracellulaires</a:t>
            </a:r>
            <a:endParaRPr lang="fr-FR" sz="2400" dirty="0"/>
          </a:p>
          <a:p>
            <a:pPr lvl="0"/>
            <a:r>
              <a:rPr lang="fr-FR" sz="2400" dirty="0"/>
              <a:t>Le taux de mortalité des cellules augmente</a:t>
            </a:r>
          </a:p>
          <a:p>
            <a:pPr lvl="0"/>
            <a:r>
              <a:rPr lang="fr-FR" sz="2400" dirty="0"/>
              <a:t>La concentration des cellules vivantes diminue.</a:t>
            </a:r>
          </a:p>
        </p:txBody>
      </p:sp>
    </p:spTree>
    <p:extLst>
      <p:ext uri="{BB962C8B-B14F-4D97-AF65-F5344CB8AC3E}">
        <p14:creationId xmlns:p14="http://schemas.microsoft.com/office/powerpoint/2010/main" val="3296457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15</a:t>
            </a:fld>
            <a:endParaRPr lang="fr-BE"/>
          </a:p>
        </p:txBody>
      </p:sp>
      <p:sp>
        <p:nvSpPr>
          <p:cNvPr id="5" name="Rectangle 3"/>
          <p:cNvSpPr>
            <a:spLocks noChangeArrowheads="1"/>
          </p:cNvSpPr>
          <p:nvPr/>
        </p:nvSpPr>
        <p:spPr bwMode="auto">
          <a:xfrm>
            <a:off x="615950" y="36972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fr-FR"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ZoneTexte 5"/>
          <p:cNvSpPr txBox="1"/>
          <p:nvPr/>
        </p:nvSpPr>
        <p:spPr>
          <a:xfrm>
            <a:off x="107504" y="-27384"/>
            <a:ext cx="5712782" cy="461665"/>
          </a:xfrm>
          <a:prstGeom prst="rect">
            <a:avLst/>
          </a:prstGeom>
          <a:noFill/>
        </p:spPr>
        <p:txBody>
          <a:bodyPr wrap="none" rtlCol="0">
            <a:spAutoFit/>
          </a:bodyPr>
          <a:lstStyle/>
          <a:p>
            <a:r>
              <a:rPr lang="fr-FR" sz="2400" b="1" dirty="0" smtClean="0"/>
              <a:t>Profil de la croissance bactérienne en batch</a:t>
            </a:r>
            <a:endParaRPr lang="fr-FR" sz="2400" b="1" dirty="0"/>
          </a:p>
        </p:txBody>
      </p:sp>
      <mc:AlternateContent xmlns:mc="http://schemas.openxmlformats.org/markup-compatibility/2006" xmlns:a14="http://schemas.microsoft.com/office/drawing/2010/main">
        <mc:Choice Requires="a14">
          <p:sp>
            <p:nvSpPr>
              <p:cNvPr id="7" name="ZoneTexte 6"/>
              <p:cNvSpPr txBox="1"/>
              <p:nvPr/>
            </p:nvSpPr>
            <p:spPr>
              <a:xfrm>
                <a:off x="899592" y="6165304"/>
                <a:ext cx="6252353" cy="6668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b="0" i="1" smtClean="0">
                          <a:latin typeface="Cambria Math"/>
                        </a:rPr>
                        <m:t>𝑅𝑒𝑛𝑑𝑒𝑚𝑒𝑛𝑡</m:t>
                      </m:r>
                      <m:r>
                        <a:rPr lang="fr-FR" b="0" i="1" smtClean="0">
                          <a:latin typeface="Cambria Math"/>
                        </a:rPr>
                        <m:t> </m:t>
                      </m:r>
                      <m:r>
                        <a:rPr lang="fr-FR" b="0" i="1" smtClean="0">
                          <a:latin typeface="Cambria Math"/>
                        </a:rPr>
                        <m:t>𝑑𝑒</m:t>
                      </m:r>
                      <m:r>
                        <a:rPr lang="fr-FR" b="0" i="1" smtClean="0">
                          <a:latin typeface="Cambria Math"/>
                        </a:rPr>
                        <m:t> </m:t>
                      </m:r>
                      <m:r>
                        <a:rPr lang="fr-FR" b="0" i="1" smtClean="0">
                          <a:latin typeface="Cambria Math"/>
                        </a:rPr>
                        <m:t>𝑙𝑎</m:t>
                      </m:r>
                      <m:r>
                        <a:rPr lang="fr-FR" b="0" i="1" smtClean="0">
                          <a:latin typeface="Cambria Math"/>
                        </a:rPr>
                        <m:t> </m:t>
                      </m:r>
                      <m:r>
                        <a:rPr lang="fr-FR" b="0" i="1" smtClean="0">
                          <a:latin typeface="Cambria Math"/>
                        </a:rPr>
                        <m:t>𝑏𝑖𝑜𝑚𝑎𝑠𝑠𝑒</m:t>
                      </m:r>
                      <m:r>
                        <a:rPr lang="fr-FR" b="0" i="1" smtClean="0">
                          <a:latin typeface="Cambria Math"/>
                        </a:rPr>
                        <m:t> </m:t>
                      </m:r>
                      <m:r>
                        <a:rPr lang="fr-FR" b="0" i="1" smtClean="0">
                          <a:latin typeface="Cambria Math"/>
                        </a:rPr>
                        <m:t>𝑌</m:t>
                      </m:r>
                      <m:r>
                        <a:rPr lang="fr-FR" b="0" i="1" smtClean="0">
                          <a:latin typeface="Cambria Math"/>
                        </a:rPr>
                        <m:t>= </m:t>
                      </m:r>
                      <m:f>
                        <m:fPr>
                          <m:ctrlPr>
                            <a:rPr lang="fr-FR" b="0" i="1" smtClean="0">
                              <a:latin typeface="Cambria Math"/>
                            </a:rPr>
                          </m:ctrlPr>
                        </m:fPr>
                        <m:num>
                          <m:r>
                            <a:rPr lang="fr-FR" b="0" i="1" smtClean="0">
                              <a:latin typeface="Cambria Math"/>
                            </a:rPr>
                            <m:t>𝑔</m:t>
                          </m:r>
                          <m:r>
                            <a:rPr lang="fr-FR" b="0" i="1" smtClean="0">
                              <a:latin typeface="Cambria Math"/>
                            </a:rPr>
                            <m:t>.</m:t>
                          </m:r>
                          <m:r>
                            <a:rPr lang="fr-FR" b="0" i="1" smtClean="0">
                              <a:latin typeface="Cambria Math"/>
                            </a:rPr>
                            <m:t>𝑑𝑒</m:t>
                          </m:r>
                          <m:r>
                            <a:rPr lang="fr-FR" b="0" i="1" smtClean="0">
                              <a:latin typeface="Cambria Math"/>
                            </a:rPr>
                            <m:t> </m:t>
                          </m:r>
                          <m:r>
                            <a:rPr lang="fr-FR" b="0" i="1" smtClean="0">
                              <a:latin typeface="Cambria Math"/>
                            </a:rPr>
                            <m:t>𝑐𝑒𝑙𝑙𝑢𝑙𝑒𝑠</m:t>
                          </m:r>
                          <m:r>
                            <a:rPr lang="fr-FR" b="0" i="1" smtClean="0">
                              <a:latin typeface="Cambria Math"/>
                            </a:rPr>
                            <m:t> </m:t>
                          </m:r>
                          <m:r>
                            <a:rPr lang="fr-FR" b="0" i="1" smtClean="0">
                              <a:latin typeface="Cambria Math"/>
                            </a:rPr>
                            <m:t>𝑝𝑟𝑜𝑑𝑢𝑖𝑡𝑒𝑠</m:t>
                          </m:r>
                        </m:num>
                        <m:den>
                          <m:r>
                            <a:rPr lang="fr-FR" b="0" i="1" smtClean="0">
                              <a:latin typeface="Cambria Math"/>
                            </a:rPr>
                            <m:t>𝑔</m:t>
                          </m:r>
                          <m:r>
                            <a:rPr lang="fr-FR" b="0" i="1" smtClean="0">
                              <a:latin typeface="Cambria Math"/>
                            </a:rPr>
                            <m:t>. </m:t>
                          </m:r>
                          <m:r>
                            <a:rPr lang="fr-FR" b="0" i="1" smtClean="0">
                              <a:latin typeface="Cambria Math"/>
                            </a:rPr>
                            <m:t>𝑑𝑒</m:t>
                          </m:r>
                          <m:r>
                            <a:rPr lang="fr-FR" b="0" i="1" smtClean="0">
                              <a:latin typeface="Cambria Math"/>
                            </a:rPr>
                            <m:t> </m:t>
                          </m:r>
                          <m:r>
                            <a:rPr lang="fr-FR" b="0" i="1" smtClean="0">
                              <a:latin typeface="Cambria Math"/>
                            </a:rPr>
                            <m:t>𝑠𝑢𝑏𝑠𝑡𝑟𝑎𝑡</m:t>
                          </m:r>
                          <m:r>
                            <a:rPr lang="fr-FR" b="0" i="1" smtClean="0">
                              <a:latin typeface="Cambria Math"/>
                            </a:rPr>
                            <m:t> </m:t>
                          </m:r>
                          <m:r>
                            <a:rPr lang="fr-FR" b="0" i="1" smtClean="0">
                              <a:latin typeface="Cambria Math"/>
                            </a:rPr>
                            <m:t>𝑐𝑜𝑛𝑠𝑜𝑚𝑚</m:t>
                          </m:r>
                          <m:r>
                            <a:rPr lang="fr-FR" b="0" i="1" smtClean="0">
                              <a:latin typeface="Cambria Math"/>
                            </a:rPr>
                            <m:t>é</m:t>
                          </m:r>
                        </m:den>
                      </m:f>
                    </m:oMath>
                  </m:oMathPara>
                </a14:m>
                <a:endParaRPr lang="fr-FR" dirty="0"/>
              </a:p>
            </p:txBody>
          </p:sp>
        </mc:Choice>
        <mc:Fallback xmlns="">
          <p:sp>
            <p:nvSpPr>
              <p:cNvPr id="7" name="ZoneTexte 6"/>
              <p:cNvSpPr txBox="1">
                <a:spLocks noRot="1" noChangeAspect="1" noMove="1" noResize="1" noEditPoints="1" noAdjustHandles="1" noChangeArrowheads="1" noChangeShapeType="1" noTextEdit="1"/>
              </p:cNvSpPr>
              <p:nvPr/>
            </p:nvSpPr>
            <p:spPr>
              <a:xfrm>
                <a:off x="899592" y="6165304"/>
                <a:ext cx="6252353" cy="666849"/>
              </a:xfrm>
              <a:prstGeom prst="rect">
                <a:avLst/>
              </a:prstGeom>
              <a:blipFill rotWithShape="1">
                <a:blip r:embed="rId3"/>
                <a:stretch>
                  <a:fillRect/>
                </a:stretch>
              </a:blipFill>
            </p:spPr>
            <p:txBody>
              <a:bodyPr/>
              <a:lstStyle/>
              <a:p>
                <a:r>
                  <a:rPr lang="fr-FR">
                    <a:noFill/>
                  </a:rPr>
                  <a:t> </a:t>
                </a:r>
              </a:p>
            </p:txBody>
          </p:sp>
        </mc:Fallback>
      </mc:AlternateContent>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950" y="620688"/>
            <a:ext cx="7844482" cy="5279585"/>
          </a:xfrm>
          <a:prstGeom prst="rect">
            <a:avLst/>
          </a:prstGeom>
        </p:spPr>
      </p:pic>
    </p:spTree>
    <p:extLst>
      <p:ext uri="{BB962C8B-B14F-4D97-AF65-F5344CB8AC3E}">
        <p14:creationId xmlns:p14="http://schemas.microsoft.com/office/powerpoint/2010/main" val="3296457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16</a:t>
            </a:fld>
            <a:endParaRPr lang="fr-BE"/>
          </a:p>
        </p:txBody>
      </p:sp>
      <p:sp>
        <p:nvSpPr>
          <p:cNvPr id="3" name="Rectangle 2"/>
          <p:cNvSpPr/>
          <p:nvPr/>
        </p:nvSpPr>
        <p:spPr>
          <a:xfrm>
            <a:off x="179512" y="332656"/>
            <a:ext cx="8856984" cy="5632311"/>
          </a:xfrm>
          <a:prstGeom prst="rect">
            <a:avLst/>
          </a:prstGeom>
        </p:spPr>
        <p:txBody>
          <a:bodyPr wrap="square">
            <a:spAutoFit/>
          </a:bodyPr>
          <a:lstStyle/>
          <a:p>
            <a:r>
              <a:rPr lang="fr-FR" sz="2400" b="1" dirty="0"/>
              <a:t>Estimation du rendement de la biomasse , Y, et de l’oxygène requis à partir de la </a:t>
            </a:r>
            <a:r>
              <a:rPr lang="fr-FR" sz="2400" b="1" dirty="0" smtClean="0"/>
              <a:t>stœchiométrie : </a:t>
            </a:r>
            <a:endParaRPr lang="fr-FR" sz="2400" dirty="0"/>
          </a:p>
          <a:p>
            <a:r>
              <a:rPr lang="fr-FR" sz="2400" dirty="0"/>
              <a:t> </a:t>
            </a:r>
          </a:p>
          <a:p>
            <a:r>
              <a:rPr lang="fr-FR" sz="2400" dirty="0"/>
              <a:t> </a:t>
            </a:r>
            <a:r>
              <a:rPr lang="fr-FR" sz="2400" dirty="0" smtClean="0"/>
              <a:t>L'approche </a:t>
            </a:r>
            <a:r>
              <a:rPr lang="fr-FR" sz="2400" dirty="0"/>
              <a:t>la plus utilisée pour définir le sort du substrat soluble biodégradable est de préparer un bilan de masse sur la DCO</a:t>
            </a:r>
            <a:r>
              <a:rPr lang="fr-FR" sz="2400" dirty="0" smtClean="0"/>
              <a:t>.</a:t>
            </a:r>
            <a:endParaRPr lang="fr-FR" sz="2400" dirty="0"/>
          </a:p>
          <a:p>
            <a:r>
              <a:rPr lang="fr-FR" sz="2400" dirty="0"/>
              <a:t>La DCO est utilisée parce que la concentration du substrat soluble biodégradable dans les eaux usées peut être définies en </a:t>
            </a:r>
            <a:r>
              <a:rPr lang="fr-FR" sz="2400" dirty="0" smtClean="0"/>
              <a:t>termes d’équivalent </a:t>
            </a:r>
            <a:r>
              <a:rPr lang="fr-FR" sz="2400" dirty="0"/>
              <a:t>en oxygène, lequel peut être conservé dans la biomasse ou servir à l’oxydation.</a:t>
            </a:r>
          </a:p>
          <a:p>
            <a:r>
              <a:rPr lang="fr-FR" sz="2400" dirty="0"/>
              <a:t> </a:t>
            </a:r>
          </a:p>
          <a:p>
            <a:r>
              <a:rPr lang="fr-FR" sz="2400" dirty="0"/>
              <a:t>En général, la stœchiométrie exacte impliqués dans l'oxydation biologique d'un mélange de composés d'eaux usées n'est jamais connu.</a:t>
            </a:r>
          </a:p>
          <a:p>
            <a:r>
              <a:rPr lang="fr-FR" sz="2400" dirty="0"/>
              <a:t> </a:t>
            </a:r>
            <a:r>
              <a:rPr lang="fr-FR" sz="2400" b="1" dirty="0" smtClean="0"/>
              <a:t>Bilan </a:t>
            </a:r>
            <a:r>
              <a:rPr lang="fr-FR" sz="2400" b="1" dirty="0"/>
              <a:t>de masse sur la DCO </a:t>
            </a:r>
            <a:r>
              <a:rPr lang="fr-FR" sz="2400" b="1" dirty="0" smtClean="0"/>
              <a:t>:</a:t>
            </a:r>
            <a:endParaRPr lang="fr-FR" sz="2400" dirty="0"/>
          </a:p>
          <a:p>
            <a:r>
              <a:rPr lang="fr-FR" sz="2400" dirty="0"/>
              <a:t>DCO utilisé = DCO (cellule) + DCO (substrat oxydé)</a:t>
            </a:r>
          </a:p>
        </p:txBody>
      </p:sp>
    </p:spTree>
    <p:extLst>
      <p:ext uri="{BB962C8B-B14F-4D97-AF65-F5344CB8AC3E}">
        <p14:creationId xmlns:p14="http://schemas.microsoft.com/office/powerpoint/2010/main" val="2706085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17</a:t>
            </a:fld>
            <a:endParaRPr lang="fr-BE"/>
          </a:p>
        </p:txBody>
      </p:sp>
      <p:sp>
        <p:nvSpPr>
          <p:cNvPr id="5" name="Rectangle 1"/>
          <p:cNvSpPr>
            <a:spLocks noChangeArrowheads="1"/>
          </p:cNvSpPr>
          <p:nvPr/>
        </p:nvSpPr>
        <p:spPr bwMode="auto">
          <a:xfrm>
            <a:off x="107504" y="3974"/>
            <a:ext cx="9145016"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quantité d’oxygène utilisé peut être calculée en considérant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L’oxygène utilisé pour l’oxydation du substrat en CO</a:t>
            </a:r>
            <a:r>
              <a:rPr kumimoji="0" lang="fr-FR"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H</a:t>
            </a:r>
            <a:r>
              <a:rPr kumimoji="0" lang="fr-FR"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La DCO de la biomasse (cellule)</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La DCO des composés non dégradable</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partir de la formulation générale pour représenter la biomasse</a:t>
            </a:r>
            <a:r>
              <a:rPr kumimoji="0" lang="fr-FR"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eaLnBrk="0" fontAlgn="base" hangingPunct="0">
              <a:spcBef>
                <a:spcPct val="0"/>
              </a:spcBef>
              <a:spcAft>
                <a:spcPct val="0"/>
              </a:spcAft>
            </a:pPr>
            <a:r>
              <a:rPr lang="fr-FR" sz="2400" dirty="0" smtClean="0">
                <a:latin typeface="Times New Roman" pitchFamily="18" charset="0"/>
                <a:cs typeface="Times New Roman" pitchFamily="18" charset="0"/>
              </a:rPr>
              <a:t>C</a:t>
            </a:r>
            <a:r>
              <a:rPr lang="fr-FR" sz="2400" baseline="-25000" dirty="0" smtClean="0">
                <a:latin typeface="Times New Roman" pitchFamily="18" charset="0"/>
                <a:cs typeface="Times New Roman" pitchFamily="18" charset="0"/>
              </a:rPr>
              <a:t>5</a:t>
            </a:r>
            <a:r>
              <a:rPr lang="fr-FR" sz="2400" dirty="0" smtClean="0">
                <a:latin typeface="Times New Roman" pitchFamily="18" charset="0"/>
                <a:cs typeface="Times New Roman" pitchFamily="18" charset="0"/>
              </a:rPr>
              <a:t>H</a:t>
            </a:r>
            <a:r>
              <a:rPr lang="fr-FR" sz="2400" baseline="-25000" dirty="0" smtClean="0">
                <a:latin typeface="Times New Roman" pitchFamily="18" charset="0"/>
                <a:cs typeface="Times New Roman" pitchFamily="18" charset="0"/>
              </a:rPr>
              <a:t>7</a:t>
            </a:r>
            <a:r>
              <a:rPr lang="fr-FR" sz="2400" dirty="0" smtClean="0">
                <a:latin typeface="Times New Roman" pitchFamily="18" charset="0"/>
                <a:cs typeface="Times New Roman" pitchFamily="18" charset="0"/>
              </a:rPr>
              <a:t>NO</a:t>
            </a:r>
            <a:r>
              <a:rPr lang="fr-FR" sz="2400" baseline="-25000" dirty="0" smtClean="0">
                <a:latin typeface="Times New Roman" pitchFamily="18" charset="0"/>
                <a:cs typeface="Times New Roman" pitchFamily="18" charset="0"/>
              </a:rPr>
              <a:t>2</a:t>
            </a:r>
            <a:endParaRPr lang="fr-FR" sz="2400" dirty="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DCO de la biomasse (cellule) peut être </a:t>
            </a:r>
            <a:r>
              <a:rPr lang="fr-FR" sz="2400" dirty="0">
                <a:latin typeface="Times New Roman" pitchFamily="18" charset="0"/>
                <a:cs typeface="Times New Roman" pitchFamily="18" charset="0"/>
              </a:rPr>
              <a:t>évaluée de </a:t>
            </a:r>
            <a:r>
              <a:rPr lang="fr-FR" sz="2400" dirty="0" smtClean="0">
                <a:latin typeface="Times New Roman" pitchFamily="18" charset="0"/>
                <a:cs typeface="Times New Roman" pitchFamily="18" charset="0"/>
              </a:rPr>
              <a:t>:</a:t>
            </a:r>
          </a:p>
          <a:p>
            <a:pPr eaLnBrk="0" fontAlgn="base" hangingPunct="0">
              <a:spcBef>
                <a:spcPct val="0"/>
              </a:spcBef>
              <a:spcAft>
                <a:spcPct val="0"/>
              </a:spcAft>
            </a:pPr>
            <a:r>
              <a:rPr lang="fr-FR" sz="2400" dirty="0">
                <a:latin typeface="Times New Roman" pitchFamily="18" charset="0"/>
                <a:ea typeface="Calibri" pitchFamily="34" charset="0"/>
                <a:cs typeface="Times New Roman" pitchFamily="18" charset="0"/>
              </a:rPr>
              <a:t>C</a:t>
            </a:r>
            <a:r>
              <a:rPr lang="fr-FR" sz="2400" baseline="-30000" dirty="0">
                <a:latin typeface="Times New Roman" pitchFamily="18" charset="0"/>
                <a:ea typeface="Calibri" pitchFamily="34" charset="0"/>
                <a:cs typeface="Times New Roman" pitchFamily="18" charset="0"/>
              </a:rPr>
              <a:t>5</a:t>
            </a:r>
            <a:r>
              <a:rPr lang="fr-FR" sz="2400" dirty="0">
                <a:latin typeface="Times New Roman" pitchFamily="18" charset="0"/>
                <a:ea typeface="Calibri" pitchFamily="34" charset="0"/>
                <a:cs typeface="Times New Roman" pitchFamily="18" charset="0"/>
              </a:rPr>
              <a:t>H</a:t>
            </a:r>
            <a:r>
              <a:rPr lang="fr-FR" sz="2400" baseline="-30000" dirty="0">
                <a:latin typeface="Times New Roman" pitchFamily="18" charset="0"/>
                <a:ea typeface="Calibri" pitchFamily="34" charset="0"/>
                <a:cs typeface="Times New Roman" pitchFamily="18" charset="0"/>
              </a:rPr>
              <a:t>7</a:t>
            </a:r>
            <a:r>
              <a:rPr lang="fr-FR" sz="2400" dirty="0">
                <a:latin typeface="Times New Roman" pitchFamily="18" charset="0"/>
                <a:ea typeface="Calibri" pitchFamily="34" charset="0"/>
                <a:cs typeface="Times New Roman" pitchFamily="18" charset="0"/>
              </a:rPr>
              <a:t>NO</a:t>
            </a:r>
            <a:r>
              <a:rPr lang="fr-FR" sz="2400" baseline="-30000" dirty="0">
                <a:latin typeface="Times New Roman" pitchFamily="18" charset="0"/>
                <a:ea typeface="Calibri" pitchFamily="34" charset="0"/>
                <a:cs typeface="Times New Roman" pitchFamily="18" charset="0"/>
              </a:rPr>
              <a:t>2 </a:t>
            </a:r>
            <a:r>
              <a:rPr lang="fr-FR" sz="2400" dirty="0">
                <a:latin typeface="Times New Roman" pitchFamily="18" charset="0"/>
                <a:cs typeface="Times New Roman" pitchFamily="18" charset="0"/>
              </a:rPr>
              <a:t>+ 5O</a:t>
            </a:r>
            <a:r>
              <a:rPr lang="fr-FR" sz="2400" baseline="-25000" dirty="0">
                <a:latin typeface="Times New Roman" pitchFamily="18" charset="0"/>
                <a:cs typeface="Times New Roman" pitchFamily="18" charset="0"/>
              </a:rPr>
              <a:t>2</a:t>
            </a:r>
            <a:r>
              <a:rPr lang="fr-FR" sz="2400" dirty="0">
                <a:latin typeface="Times New Roman" pitchFamily="18" charset="0"/>
                <a:cs typeface="Times New Roman" pitchFamily="18" charset="0"/>
              </a:rPr>
              <a:t> → 5CO</a:t>
            </a:r>
            <a:r>
              <a:rPr lang="fr-FR" sz="2400" baseline="-25000" dirty="0">
                <a:latin typeface="Times New Roman" pitchFamily="18" charset="0"/>
                <a:cs typeface="Times New Roman" pitchFamily="18" charset="0"/>
              </a:rPr>
              <a:t>2</a:t>
            </a:r>
            <a:r>
              <a:rPr lang="fr-FR" sz="2400" dirty="0">
                <a:latin typeface="Times New Roman" pitchFamily="18" charset="0"/>
                <a:cs typeface="Times New Roman" pitchFamily="18" charset="0"/>
              </a:rPr>
              <a:t> + NH</a:t>
            </a:r>
            <a:r>
              <a:rPr lang="fr-FR" sz="2400" baseline="-25000" dirty="0">
                <a:latin typeface="Times New Roman" pitchFamily="18" charset="0"/>
                <a:cs typeface="Times New Roman" pitchFamily="18" charset="0"/>
              </a:rPr>
              <a:t>3</a:t>
            </a:r>
            <a:r>
              <a:rPr lang="fr-FR" sz="2400" dirty="0">
                <a:latin typeface="Times New Roman" pitchFamily="18" charset="0"/>
                <a:cs typeface="Times New Roman" pitchFamily="18" charset="0"/>
              </a:rPr>
              <a:t> + </a:t>
            </a:r>
            <a:r>
              <a:rPr lang="fr-FR" sz="2400" dirty="0" smtClean="0">
                <a:latin typeface="Times New Roman" pitchFamily="18" charset="0"/>
                <a:cs typeface="Times New Roman" pitchFamily="18" charset="0"/>
              </a:rPr>
              <a:t>2H</a:t>
            </a:r>
            <a:r>
              <a:rPr lang="fr-FR" sz="2400"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2400" dirty="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général, la biomasse est représentée par la mesure de MVS, matières solides volatiles en suspension, la mesure est simple et se fait en très peu de temps.</a:t>
            </a:r>
            <a:r>
              <a:rPr lang="fr-FR" sz="2400" dirty="0">
                <a:latin typeface="Times New Roman" pitchFamily="18"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est à noter que les MVS mesurés inclus d'autres matières particulaires organiques, en plus de la biomasse.</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Néanmoins, la mesure des MVS est utilisée comme un indicateur apparent de la production de biomasse et fournit également une mesure utile des solides dans le réacteur.</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996952"/>
            <a:ext cx="8255694" cy="1124971"/>
          </a:xfrm>
          <a:prstGeom prst="rect">
            <a:avLst/>
          </a:prstGeom>
        </p:spPr>
      </p:pic>
    </p:spTree>
    <p:extLst>
      <p:ext uri="{BB962C8B-B14F-4D97-AF65-F5344CB8AC3E}">
        <p14:creationId xmlns:p14="http://schemas.microsoft.com/office/powerpoint/2010/main" val="2889999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18</a:t>
            </a:fld>
            <a:endParaRPr lang="fr-BE"/>
          </a:p>
        </p:txBody>
      </p:sp>
      <p:sp>
        <p:nvSpPr>
          <p:cNvPr id="3" name="Rectangle 2"/>
          <p:cNvSpPr/>
          <p:nvPr/>
        </p:nvSpPr>
        <p:spPr>
          <a:xfrm>
            <a:off x="179512" y="332656"/>
            <a:ext cx="8568952" cy="5262979"/>
          </a:xfrm>
          <a:prstGeom prst="rect">
            <a:avLst/>
          </a:prstGeom>
        </p:spPr>
        <p:txBody>
          <a:bodyPr wrap="square">
            <a:spAutoFit/>
          </a:bodyPr>
          <a:lstStyle/>
          <a:p>
            <a:r>
              <a:rPr lang="fr-FR" sz="2400" b="1" dirty="0"/>
              <a:t>Exemple :</a:t>
            </a:r>
            <a:endParaRPr lang="fr-FR" sz="2400" dirty="0"/>
          </a:p>
          <a:p>
            <a:r>
              <a:rPr lang="fr-FR" sz="2400" dirty="0"/>
              <a:t> </a:t>
            </a:r>
          </a:p>
          <a:p>
            <a:r>
              <a:rPr lang="fr-FR" sz="2400" dirty="0" smtClean="0"/>
              <a:t>Un </a:t>
            </a:r>
            <a:r>
              <a:rPr lang="fr-FR" sz="2400" dirty="0"/>
              <a:t>procédé de traitement biologique en aérobie, sans recyclage, reçoit des eaux usées avec une concentration de </a:t>
            </a:r>
            <a:r>
              <a:rPr lang="fr-FR" sz="2400" dirty="0" smtClean="0"/>
              <a:t>DCO </a:t>
            </a:r>
            <a:r>
              <a:rPr lang="fr-FR" sz="2400" dirty="0"/>
              <a:t>= 500 g /m</a:t>
            </a:r>
            <a:r>
              <a:rPr lang="fr-FR" sz="2400" baseline="30000" dirty="0"/>
              <a:t>3</a:t>
            </a:r>
            <a:r>
              <a:rPr lang="fr-FR" sz="2400" dirty="0"/>
              <a:t> . Le débit d’eau est de 1000 m</a:t>
            </a:r>
            <a:r>
              <a:rPr lang="fr-FR" sz="2400" baseline="30000" dirty="0"/>
              <a:t>3</a:t>
            </a:r>
            <a:r>
              <a:rPr lang="fr-FR" sz="2400" dirty="0"/>
              <a:t>/j . À l’effluent la concentration </a:t>
            </a:r>
            <a:r>
              <a:rPr lang="fr-FR" sz="2400" dirty="0" smtClean="0"/>
              <a:t>finale est de DCO </a:t>
            </a:r>
            <a:r>
              <a:rPr lang="fr-FR" sz="2400" dirty="0"/>
              <a:t>= 10 </a:t>
            </a:r>
            <a:r>
              <a:rPr lang="fr-FR" sz="2400" dirty="0" smtClean="0"/>
              <a:t>g/m</a:t>
            </a:r>
            <a:r>
              <a:rPr lang="fr-FR" sz="2400" baseline="30000" dirty="0" smtClean="0"/>
              <a:t>3</a:t>
            </a:r>
            <a:r>
              <a:rPr lang="fr-FR" sz="2400" dirty="0"/>
              <a:t> </a:t>
            </a:r>
            <a:r>
              <a:rPr lang="fr-FR" sz="2400" dirty="0" smtClean="0"/>
              <a:t>et </a:t>
            </a:r>
            <a:r>
              <a:rPr lang="fr-FR" sz="2400" dirty="0"/>
              <a:t>la concentration de biomasse (MVS) = 200 g /m</a:t>
            </a:r>
            <a:r>
              <a:rPr lang="fr-FR" sz="2400" baseline="30000" dirty="0"/>
              <a:t>3</a:t>
            </a:r>
            <a:r>
              <a:rPr lang="fr-FR" sz="2400" dirty="0"/>
              <a:t>.</a:t>
            </a:r>
          </a:p>
          <a:p>
            <a:r>
              <a:rPr lang="fr-FR" sz="2400" dirty="0"/>
              <a:t> </a:t>
            </a:r>
          </a:p>
          <a:p>
            <a:r>
              <a:rPr lang="fr-FR" sz="2400" dirty="0"/>
              <a:t>1- Quel est le rendement de la biomasse en terme de g MVS/g DCO consommé.</a:t>
            </a:r>
          </a:p>
          <a:p>
            <a:r>
              <a:rPr lang="fr-FR" sz="2400" dirty="0" smtClean="0"/>
              <a:t>2- </a:t>
            </a:r>
            <a:r>
              <a:rPr lang="fr-FR" sz="2400" dirty="0"/>
              <a:t>Quel est la quantité d’oxygène utilisé </a:t>
            </a:r>
            <a:r>
              <a:rPr lang="fr-FR" sz="2400" dirty="0" smtClean="0"/>
              <a:t>.</a:t>
            </a:r>
          </a:p>
          <a:p>
            <a:endParaRPr lang="fr-FR" sz="2400" dirty="0"/>
          </a:p>
          <a:p>
            <a:r>
              <a:rPr lang="fr-FR" sz="2400" dirty="0"/>
              <a:t>Réaction </a:t>
            </a:r>
            <a:r>
              <a:rPr lang="fr-FR" sz="2400" dirty="0" smtClean="0"/>
              <a:t>: MO + O2 + nutriments                </a:t>
            </a:r>
            <a:r>
              <a:rPr lang="fr-FR" sz="2400" i="1" dirty="0" smtClean="0"/>
              <a:t>C</a:t>
            </a:r>
            <a:r>
              <a:rPr lang="fr-FR" sz="2400" baseline="-25000" dirty="0" smtClean="0"/>
              <a:t>5</a:t>
            </a:r>
            <a:r>
              <a:rPr lang="fr-FR" sz="2400" dirty="0" smtClean="0"/>
              <a:t> </a:t>
            </a:r>
            <a:r>
              <a:rPr lang="fr-FR" sz="2400" i="1" dirty="0"/>
              <a:t>H</a:t>
            </a:r>
            <a:r>
              <a:rPr lang="fr-FR" sz="2400" dirty="0"/>
              <a:t> </a:t>
            </a:r>
            <a:r>
              <a:rPr lang="fr-FR" sz="2400" baseline="-25000" dirty="0"/>
              <a:t>7</a:t>
            </a:r>
            <a:r>
              <a:rPr lang="fr-FR" sz="2400" dirty="0"/>
              <a:t> </a:t>
            </a:r>
            <a:r>
              <a:rPr lang="fr-FR" sz="2400" i="1" dirty="0"/>
              <a:t>NO</a:t>
            </a:r>
            <a:r>
              <a:rPr lang="fr-FR" sz="2400" baseline="-25000" dirty="0"/>
              <a:t>2</a:t>
            </a:r>
            <a:r>
              <a:rPr lang="fr-FR" sz="2400" dirty="0"/>
              <a:t> + </a:t>
            </a:r>
            <a:r>
              <a:rPr lang="fr-FR" sz="2400" i="1" dirty="0"/>
              <a:t>CO</a:t>
            </a:r>
            <a:r>
              <a:rPr lang="fr-FR" sz="2400" baseline="-25000" dirty="0"/>
              <a:t>2</a:t>
            </a:r>
            <a:r>
              <a:rPr lang="fr-FR" sz="2400" dirty="0"/>
              <a:t> + </a:t>
            </a:r>
            <a:r>
              <a:rPr lang="fr-FR" sz="2400" i="1" dirty="0"/>
              <a:t>H</a:t>
            </a:r>
            <a:r>
              <a:rPr lang="fr-FR" sz="2400" dirty="0"/>
              <a:t> </a:t>
            </a:r>
            <a:r>
              <a:rPr lang="fr-FR" sz="2400" baseline="-25000" dirty="0"/>
              <a:t>2</a:t>
            </a:r>
            <a:r>
              <a:rPr lang="fr-FR" sz="2400" i="1" dirty="0"/>
              <a:t>O</a:t>
            </a:r>
            <a:endParaRPr lang="fr-FR" sz="2400" dirty="0"/>
          </a:p>
          <a:p>
            <a:endParaRPr lang="fr-FR" sz="2400" dirty="0"/>
          </a:p>
        </p:txBody>
      </p:sp>
      <p:cxnSp>
        <p:nvCxnSpPr>
          <p:cNvPr id="5" name="Connecteur droit avec flèche 4"/>
          <p:cNvCxnSpPr/>
          <p:nvPr/>
        </p:nvCxnSpPr>
        <p:spPr>
          <a:xfrm>
            <a:off x="4463988" y="4941168"/>
            <a:ext cx="82809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89999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19</a:t>
            </a:fld>
            <a:endParaRPr lang="fr-BE"/>
          </a:p>
        </p:txBody>
      </p:sp>
      <p:sp>
        <p:nvSpPr>
          <p:cNvPr id="3" name="ZoneTexte 2"/>
          <p:cNvSpPr txBox="1"/>
          <p:nvPr/>
        </p:nvSpPr>
        <p:spPr>
          <a:xfrm>
            <a:off x="1941184" y="2132856"/>
            <a:ext cx="5301068" cy="1200329"/>
          </a:xfrm>
          <a:prstGeom prst="rect">
            <a:avLst/>
          </a:prstGeom>
          <a:noFill/>
        </p:spPr>
        <p:txBody>
          <a:bodyPr wrap="none" rtlCol="0">
            <a:spAutoFit/>
          </a:bodyPr>
          <a:lstStyle/>
          <a:p>
            <a:pPr algn="ctr"/>
            <a:r>
              <a:rPr lang="fr-FR" sz="3600" b="1" dirty="0" smtClean="0"/>
              <a:t>Merci pour votre attention</a:t>
            </a:r>
          </a:p>
          <a:p>
            <a:pPr algn="ctr"/>
            <a:r>
              <a:rPr lang="fr-FR" sz="3600" b="1" dirty="0" smtClean="0">
                <a:sym typeface="Wingdings" pitchFamily="2" charset="2"/>
              </a:rPr>
              <a:t></a:t>
            </a:r>
            <a:endParaRPr lang="fr-FR" sz="3600" b="1" dirty="0"/>
          </a:p>
        </p:txBody>
      </p:sp>
    </p:spTree>
    <p:extLst>
      <p:ext uri="{BB962C8B-B14F-4D97-AF65-F5344CB8AC3E}">
        <p14:creationId xmlns:p14="http://schemas.microsoft.com/office/powerpoint/2010/main" val="2688188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2</a:t>
            </a:fld>
            <a:endParaRPr lang="fr-B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0"/>
            <a:ext cx="8568952" cy="463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391033" y="332656"/>
            <a:ext cx="6433942" cy="369332"/>
          </a:xfrm>
          <a:prstGeom prst="rect">
            <a:avLst/>
          </a:prstGeom>
        </p:spPr>
        <p:txBody>
          <a:bodyPr wrap="none">
            <a:spAutoFit/>
          </a:bodyPr>
          <a:lstStyle/>
          <a:p>
            <a:pPr algn="ctr"/>
            <a:r>
              <a:rPr lang="fr-FR" b="1" dirty="0"/>
              <a:t>Traitement secondaire (traitement </a:t>
            </a:r>
            <a:r>
              <a:rPr lang="fr-FR" b="1" dirty="0" smtClean="0"/>
              <a:t>biologique par boues activées)</a:t>
            </a:r>
            <a:endParaRPr lang="fr-FR" b="1" dirty="0"/>
          </a:p>
        </p:txBody>
      </p:sp>
    </p:spTree>
    <p:extLst>
      <p:ext uri="{BB962C8B-B14F-4D97-AF65-F5344CB8AC3E}">
        <p14:creationId xmlns:p14="http://schemas.microsoft.com/office/powerpoint/2010/main" val="309101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9525"/>
          <a:ext cx="9144000" cy="6867525"/>
          <a:chOff x="0" y="9525"/>
          <a:chExt cx="9144000" cy="6867525"/>
        </a:xfrm>
      </p:grpSpPr>
      <p:sp>
        <p:nvSpPr>
          <p:cNvPr id="3" name="Rectangle 2"/>
          <p:cNvSpPr/>
          <p:nvPr/>
        </p:nvSpPr>
        <p:spPr>
          <a:xfrm>
            <a:off x="323390" y="0"/>
            <a:ext cx="8352928" cy="5632311"/>
          </a:xfrm>
          <a:prstGeom prst="rect">
            <a:avLst/>
          </a:prstGeom>
        </p:spPr>
        <p:txBody>
          <a:bodyPr wrap="square">
            <a:spAutoFit/>
          </a:bodyPr>
          <a:lstStyle/>
          <a:p>
            <a:endParaRPr lang="fr-FR" sz="2400" dirty="0"/>
          </a:p>
          <a:p>
            <a:r>
              <a:rPr lang="fr-FR" sz="2400" dirty="0"/>
              <a:t>Les objectifs d’un traitement biologique</a:t>
            </a:r>
          </a:p>
          <a:p>
            <a:endParaRPr lang="fr-FR" sz="2400" dirty="0"/>
          </a:p>
          <a:p>
            <a:pPr marL="285750" indent="-285750">
              <a:buFont typeface="Wingdings" pitchFamily="2" charset="2"/>
              <a:buChar char="Ø"/>
            </a:pPr>
            <a:r>
              <a:rPr lang="fr-FR" sz="2400" dirty="0" smtClean="0"/>
              <a:t>Oxyder </a:t>
            </a:r>
            <a:r>
              <a:rPr lang="fr-FR" sz="2400" dirty="0"/>
              <a:t>biologiquement la pollution dissoute, colloïdale ou</a:t>
            </a:r>
          </a:p>
          <a:p>
            <a:pPr marL="285750" indent="-285750">
              <a:buFont typeface="Wingdings" pitchFamily="2" charset="2"/>
              <a:buChar char="Ø"/>
            </a:pPr>
            <a:endParaRPr lang="fr-FR" sz="2400" dirty="0"/>
          </a:p>
          <a:p>
            <a:pPr marL="285750" indent="-285750">
              <a:buFont typeface="Wingdings" pitchFamily="2" charset="2"/>
              <a:buChar char="Ø"/>
            </a:pPr>
            <a:r>
              <a:rPr lang="fr-FR" sz="2400" dirty="0"/>
              <a:t>particulaire, composés organiques et nutriments en composés simples tel que H2O et CO2.</a:t>
            </a:r>
          </a:p>
          <a:p>
            <a:pPr marL="285750" indent="-285750">
              <a:buFont typeface="Wingdings" pitchFamily="2" charset="2"/>
              <a:buChar char="Ø"/>
            </a:pPr>
            <a:endParaRPr lang="fr-FR" sz="2400" dirty="0"/>
          </a:p>
          <a:p>
            <a:pPr marL="285750" indent="-285750">
              <a:buFont typeface="Wingdings" pitchFamily="2" charset="2"/>
              <a:buChar char="Ø"/>
            </a:pPr>
            <a:r>
              <a:rPr lang="fr-FR" sz="2400" dirty="0" smtClean="0"/>
              <a:t>Capter/emprisonner </a:t>
            </a:r>
            <a:r>
              <a:rPr lang="fr-FR" sz="2400" dirty="0"/>
              <a:t>les particules colloïdales non </a:t>
            </a:r>
            <a:r>
              <a:rPr lang="fr-FR" sz="2400" dirty="0" err="1"/>
              <a:t>sédimentables</a:t>
            </a:r>
            <a:r>
              <a:rPr lang="fr-FR" sz="2400" dirty="0"/>
              <a:t> dans le biofilm (flocs biologiques).</a:t>
            </a:r>
          </a:p>
          <a:p>
            <a:pPr marL="285750" indent="-285750">
              <a:buFont typeface="Wingdings" pitchFamily="2" charset="2"/>
              <a:buChar char="Ø"/>
            </a:pPr>
            <a:endParaRPr lang="fr-FR" sz="2400" dirty="0"/>
          </a:p>
          <a:p>
            <a:pPr marL="285750" indent="-285750">
              <a:buFont typeface="Wingdings" pitchFamily="2" charset="2"/>
              <a:buChar char="Ø"/>
            </a:pPr>
            <a:r>
              <a:rPr lang="fr-FR" sz="2400" dirty="0" smtClean="0"/>
              <a:t>À </a:t>
            </a:r>
            <a:r>
              <a:rPr lang="fr-FR" sz="2400" dirty="0"/>
              <a:t>la fin de la biodégradation, on a une biomasse plus dense que l’eau, séparable par décantation/sédimentation.</a:t>
            </a:r>
          </a:p>
          <a:p>
            <a:r>
              <a:rPr lang="fr-FR" sz="2400" dirty="0" smtClean="0"/>
              <a:t>Réaction :</a:t>
            </a:r>
          </a:p>
          <a:p>
            <a:endParaRPr lang="fr-FR" sz="2400" dirty="0"/>
          </a:p>
        </p:txBody>
      </p:sp>
      <p:pic>
        <p:nvPicPr>
          <p:cNvPr id="4" name="Picture 1"/>
          <p:cNvPicPr/>
          <p:nvPr/>
        </p:nvPicPr>
        <p:blipFill>
          <a:blip r:embed="rId2">
            <a:extLst/>
          </a:blip>
          <a:srcRect/>
          <a:stretch>
            <a:fillRect/>
          </a:stretch>
        </p:blipFill>
        <p:spPr bwMode="auto">
          <a:xfrm>
            <a:off x="312757" y="5661248"/>
            <a:ext cx="8352790" cy="935355"/>
          </a:xfrm>
          <a:prstGeom prst="rect">
            <a:avLst/>
          </a:prstGeom>
          <a:noFill/>
        </p:spPr>
      </p:pic>
    </p:spTree>
    <p:extLst>
      <p:ext uri="{BB962C8B-B14F-4D97-AF65-F5344CB8AC3E}">
        <p14:creationId xmlns:p14="http://schemas.microsoft.com/office/powerpoint/2010/main" val="80932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4</a:t>
            </a:fld>
            <a:endParaRPr lang="fr-BE"/>
          </a:p>
        </p:txBody>
      </p:sp>
      <p:sp>
        <p:nvSpPr>
          <p:cNvPr id="3" name="Rectangle 2"/>
          <p:cNvSpPr/>
          <p:nvPr/>
        </p:nvSpPr>
        <p:spPr>
          <a:xfrm>
            <a:off x="179512" y="260648"/>
            <a:ext cx="8784976" cy="4154984"/>
          </a:xfrm>
          <a:prstGeom prst="rect">
            <a:avLst/>
          </a:prstGeom>
        </p:spPr>
        <p:txBody>
          <a:bodyPr wrap="square">
            <a:spAutoFit/>
          </a:bodyPr>
          <a:lstStyle/>
          <a:p>
            <a:r>
              <a:rPr lang="fr-FR" sz="2400" dirty="0"/>
              <a:t> </a:t>
            </a:r>
          </a:p>
          <a:p>
            <a:r>
              <a:rPr lang="fr-FR" sz="2400" dirty="0"/>
              <a:t>L’oxydation des polluants organique permet d’obtenir des produits moins nocifs.</a:t>
            </a:r>
          </a:p>
          <a:p>
            <a:r>
              <a:rPr lang="fr-FR" sz="2400" dirty="0"/>
              <a:t> </a:t>
            </a:r>
          </a:p>
          <a:p>
            <a:r>
              <a:rPr lang="fr-FR" sz="2400" dirty="0"/>
              <a:t>Dans un procédé industriels, l’objectif de ce traitement est souvent de réduire les teneurs en polluants dans les effluents pour qu’ils soient plus facilement gérés par l’environnement ou les traitements subséquents.</a:t>
            </a:r>
          </a:p>
          <a:p>
            <a:r>
              <a:rPr lang="fr-FR" sz="2400" dirty="0"/>
              <a:t> </a:t>
            </a:r>
          </a:p>
          <a:p>
            <a:r>
              <a:rPr lang="fr-FR" sz="2400" dirty="0"/>
              <a:t>La biodégradation de composés organiques est un processus naturel qui est mis à profit en accéléré dans les procédés biologiques.</a:t>
            </a:r>
          </a:p>
        </p:txBody>
      </p:sp>
    </p:spTree>
    <p:extLst>
      <p:ext uri="{BB962C8B-B14F-4D97-AF65-F5344CB8AC3E}">
        <p14:creationId xmlns:p14="http://schemas.microsoft.com/office/powerpoint/2010/main" val="54580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5</a:t>
            </a:fld>
            <a:endParaRPr lang="fr-BE"/>
          </a:p>
        </p:txBody>
      </p:sp>
      <p:sp>
        <p:nvSpPr>
          <p:cNvPr id="3" name="Rectangle 2"/>
          <p:cNvSpPr/>
          <p:nvPr/>
        </p:nvSpPr>
        <p:spPr>
          <a:xfrm>
            <a:off x="323528" y="548680"/>
            <a:ext cx="8568952" cy="4154984"/>
          </a:xfrm>
          <a:prstGeom prst="rect">
            <a:avLst/>
          </a:prstGeom>
        </p:spPr>
        <p:txBody>
          <a:bodyPr wrap="square">
            <a:spAutoFit/>
          </a:bodyPr>
          <a:lstStyle/>
          <a:p>
            <a:pPr algn="ctr"/>
            <a:r>
              <a:rPr lang="fr-FR" sz="2400" b="1" dirty="0"/>
              <a:t>Types de procédés </a:t>
            </a:r>
            <a:r>
              <a:rPr lang="fr-FR" sz="2400" b="1" dirty="0" smtClean="0"/>
              <a:t>biologiques</a:t>
            </a:r>
            <a:endParaRPr lang="fr-FR" sz="2400" b="1" dirty="0"/>
          </a:p>
          <a:p>
            <a:r>
              <a:rPr lang="fr-FR" sz="2400" dirty="0"/>
              <a:t> </a:t>
            </a:r>
          </a:p>
          <a:p>
            <a:r>
              <a:rPr lang="fr-FR" sz="2400" dirty="0"/>
              <a:t> </a:t>
            </a:r>
          </a:p>
          <a:p>
            <a:r>
              <a:rPr lang="fr-FR" sz="2400" dirty="0"/>
              <a:t> </a:t>
            </a:r>
          </a:p>
          <a:p>
            <a:pPr marL="342900" lvl="0" indent="-342900">
              <a:buFont typeface="Wingdings" pitchFamily="2" charset="2"/>
              <a:buChar char="Ø"/>
            </a:pPr>
            <a:r>
              <a:rPr lang="fr-FR" sz="2400" dirty="0"/>
              <a:t>Procédés à biomasse en </a:t>
            </a:r>
            <a:r>
              <a:rPr lang="fr-FR" sz="2400" b="1" dirty="0"/>
              <a:t>suspension</a:t>
            </a:r>
            <a:r>
              <a:rPr lang="fr-FR" sz="2400" dirty="0"/>
              <a:t> : La biomasse est maintenue en suspension grâce à l’aération; en général, aérobie par boues activées.</a:t>
            </a:r>
          </a:p>
          <a:p>
            <a:endParaRPr lang="fr-FR" sz="2400" dirty="0"/>
          </a:p>
          <a:p>
            <a:pPr marL="342900" lvl="0" indent="-342900">
              <a:buFont typeface="Wingdings" pitchFamily="2" charset="2"/>
              <a:buChar char="Ø"/>
            </a:pPr>
            <a:r>
              <a:rPr lang="fr-FR" sz="2400" dirty="0"/>
              <a:t>Procédés à biomasse </a:t>
            </a:r>
            <a:r>
              <a:rPr lang="fr-FR" sz="2400" b="1" dirty="0"/>
              <a:t>fixée</a:t>
            </a:r>
            <a:r>
              <a:rPr lang="fr-FR" sz="2400" dirty="0"/>
              <a:t>: La biomasse est fixées sur un support solide aéré à contre courant ou co-courant avec de l’air . Le lit peut aussi être submergé.</a:t>
            </a:r>
          </a:p>
        </p:txBody>
      </p:sp>
    </p:spTree>
    <p:extLst>
      <p:ext uri="{BB962C8B-B14F-4D97-AF65-F5344CB8AC3E}">
        <p14:creationId xmlns:p14="http://schemas.microsoft.com/office/powerpoint/2010/main" val="4049587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6</a:t>
            </a:fld>
            <a:endParaRPr lang="fr-BE"/>
          </a:p>
        </p:txBody>
      </p:sp>
      <p:sp>
        <p:nvSpPr>
          <p:cNvPr id="3" name="Rectangle 2"/>
          <p:cNvSpPr/>
          <p:nvPr/>
        </p:nvSpPr>
        <p:spPr>
          <a:xfrm>
            <a:off x="179512" y="472825"/>
            <a:ext cx="8856984" cy="6001643"/>
          </a:xfrm>
          <a:prstGeom prst="rect">
            <a:avLst/>
          </a:prstGeom>
        </p:spPr>
        <p:txBody>
          <a:bodyPr wrap="square">
            <a:spAutoFit/>
          </a:bodyPr>
          <a:lstStyle/>
          <a:p>
            <a:pPr algn="ctr"/>
            <a:r>
              <a:rPr lang="fr-FR" sz="2400" b="1" dirty="0"/>
              <a:t>Définition</a:t>
            </a:r>
            <a:endParaRPr lang="fr-FR" sz="2400" dirty="0"/>
          </a:p>
          <a:p>
            <a:r>
              <a:rPr lang="fr-FR" sz="2400" dirty="0"/>
              <a:t> </a:t>
            </a:r>
          </a:p>
          <a:p>
            <a:r>
              <a:rPr lang="fr-FR" sz="2400" dirty="0"/>
              <a:t> </a:t>
            </a:r>
          </a:p>
          <a:p>
            <a:r>
              <a:rPr lang="fr-FR" sz="2400" dirty="0"/>
              <a:t> </a:t>
            </a:r>
          </a:p>
          <a:p>
            <a:pPr lvl="0"/>
            <a:r>
              <a:rPr lang="fr-FR" sz="2400" dirty="0"/>
              <a:t>Dans un procédé biologique, on retrouve une diversité </a:t>
            </a:r>
            <a:r>
              <a:rPr lang="fr-FR" sz="2400" dirty="0" smtClean="0"/>
              <a:t>de microorganismes</a:t>
            </a:r>
            <a:endParaRPr lang="fr-FR" sz="2400" dirty="0"/>
          </a:p>
          <a:p>
            <a:r>
              <a:rPr lang="fr-FR" sz="2400" dirty="0"/>
              <a:t> </a:t>
            </a:r>
          </a:p>
          <a:p>
            <a:pPr marL="342900" indent="-342900">
              <a:buFont typeface="Wingdings" pitchFamily="2" charset="2"/>
              <a:buChar char="Ø"/>
            </a:pPr>
            <a:r>
              <a:rPr lang="fr-FR" sz="2400" dirty="0" smtClean="0"/>
              <a:t>Protistes </a:t>
            </a:r>
            <a:r>
              <a:rPr lang="fr-FR" sz="2400" dirty="0"/>
              <a:t>(microorganismes) inférieurs (procaryotes)</a:t>
            </a:r>
          </a:p>
          <a:p>
            <a:endParaRPr lang="fr-FR" sz="2400" dirty="0"/>
          </a:p>
          <a:p>
            <a:pPr marL="342900" indent="-342900">
              <a:buFont typeface="Wingdings" pitchFamily="2" charset="2"/>
              <a:buChar char="Ø"/>
            </a:pPr>
            <a:r>
              <a:rPr lang="fr-FR" sz="2400" dirty="0" smtClean="0"/>
              <a:t>Protistes </a:t>
            </a:r>
            <a:r>
              <a:rPr lang="fr-FR" sz="2400" dirty="0"/>
              <a:t>(microorganismes) supérieurs (eucaryotes)</a:t>
            </a:r>
          </a:p>
          <a:p>
            <a:endParaRPr lang="fr-FR" sz="2400" dirty="0"/>
          </a:p>
          <a:p>
            <a:pPr marL="342900" indent="-342900">
              <a:buFont typeface="Wingdings" pitchFamily="2" charset="2"/>
              <a:buChar char="Ø"/>
            </a:pPr>
            <a:r>
              <a:rPr lang="fr-FR" sz="2400" dirty="0" smtClean="0"/>
              <a:t>Animaux</a:t>
            </a:r>
            <a:endParaRPr lang="fr-FR" sz="2400" dirty="0"/>
          </a:p>
          <a:p>
            <a:endParaRPr lang="fr-FR" sz="2400" dirty="0"/>
          </a:p>
          <a:p>
            <a:pPr marL="342900" indent="-342900">
              <a:buFont typeface="Wingdings" pitchFamily="2" charset="2"/>
              <a:buChar char="Ø"/>
            </a:pPr>
            <a:r>
              <a:rPr lang="fr-FR" sz="2400" dirty="0" smtClean="0"/>
              <a:t>Virus</a:t>
            </a:r>
            <a:endParaRPr lang="fr-FR" sz="2400" dirty="0"/>
          </a:p>
          <a:p>
            <a:endParaRPr lang="fr-FR" sz="2400" dirty="0"/>
          </a:p>
          <a:p>
            <a:pPr marL="342900" indent="-342900">
              <a:buFont typeface="Wingdings" pitchFamily="2" charset="2"/>
              <a:buChar char="Ø"/>
            </a:pPr>
            <a:r>
              <a:rPr lang="fr-FR" sz="2400" dirty="0" smtClean="0"/>
              <a:t>Plantes </a:t>
            </a:r>
            <a:r>
              <a:rPr lang="fr-FR" sz="2400" dirty="0"/>
              <a:t>: mousse , algues ….</a:t>
            </a:r>
          </a:p>
        </p:txBody>
      </p:sp>
    </p:spTree>
    <p:extLst>
      <p:ext uri="{BB962C8B-B14F-4D97-AF65-F5344CB8AC3E}">
        <p14:creationId xmlns:p14="http://schemas.microsoft.com/office/powerpoint/2010/main" val="336783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7</a:t>
            </a:fld>
            <a:endParaRPr lang="fr-BE"/>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0"/>
            <a:ext cx="8856984" cy="6381327"/>
          </a:xfrm>
          <a:prstGeom prst="rect">
            <a:avLst/>
          </a:prstGeom>
        </p:spPr>
      </p:pic>
    </p:spTree>
    <p:extLst>
      <p:ext uri="{BB962C8B-B14F-4D97-AF65-F5344CB8AC3E}">
        <p14:creationId xmlns:p14="http://schemas.microsoft.com/office/powerpoint/2010/main" val="98629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8</a:t>
            </a:fld>
            <a:endParaRPr lang="fr-BE"/>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049"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5963" y="44624"/>
            <a:ext cx="3227387" cy="65087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 y="1532687"/>
            <a:ext cx="5795963" cy="3893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49300" algn="l"/>
              </a:tabLst>
            </a:pP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Composition typique d’une</a:t>
            </a:r>
            <a:r>
              <a:rPr lang="fr-FR" sz="2400" b="1" dirty="0">
                <a:latin typeface="Arial" pitchFamily="34" charset="0"/>
                <a:cs typeface="Arial" pitchFamily="34" charset="0"/>
              </a:rPr>
              <a:t> </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cellule bactérienne</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49300" algn="l"/>
              </a:tabLst>
            </a:pPr>
            <a:r>
              <a:rPr kumimoji="0" lang="fr-FR" sz="2400" b="0" i="0" u="none" strike="noStrike" cap="none" normalizeH="0" baseline="0" dirty="0" smtClean="0">
                <a:ln>
                  <a:noFill/>
                </a:ln>
                <a:solidFill>
                  <a:srgbClr val="33CC33"/>
                </a:solidFill>
                <a:effectLst/>
                <a:latin typeface="Arial" pitchFamily="34" charset="0"/>
                <a:ea typeface="Calibri" pitchFamily="34" charset="0"/>
                <a:cs typeface="Arial" pitchFamily="34" charset="0"/>
              </a:rPr>
              <a:t>Formule empirique d’une cellule: C</a:t>
            </a:r>
            <a:r>
              <a:rPr kumimoji="0" lang="fr-FR" sz="3100" b="0" i="0" u="none" strike="noStrike" cap="none" normalizeH="0" baseline="-30000" dirty="0" smtClean="0">
                <a:ln>
                  <a:noFill/>
                </a:ln>
                <a:solidFill>
                  <a:srgbClr val="33CC33"/>
                </a:solidFill>
                <a:effectLst/>
                <a:latin typeface="Arial" pitchFamily="34" charset="0"/>
                <a:ea typeface="Calibri" pitchFamily="34" charset="0"/>
                <a:cs typeface="Arial" pitchFamily="34" charset="0"/>
              </a:rPr>
              <a:t>5</a:t>
            </a:r>
            <a:r>
              <a:rPr kumimoji="0" lang="fr-FR" sz="2400" b="0" i="0" u="none" strike="noStrike" cap="none" normalizeH="0" baseline="0" dirty="0" smtClean="0">
                <a:ln>
                  <a:noFill/>
                </a:ln>
                <a:solidFill>
                  <a:srgbClr val="33CC33"/>
                </a:solidFill>
                <a:effectLst/>
                <a:latin typeface="Arial" pitchFamily="34" charset="0"/>
                <a:ea typeface="Calibri" pitchFamily="34" charset="0"/>
                <a:cs typeface="Arial" pitchFamily="34" charset="0"/>
              </a:rPr>
              <a:t>H</a:t>
            </a:r>
            <a:r>
              <a:rPr kumimoji="0" lang="fr-FR" sz="3100" b="0" i="0" u="none" strike="noStrike" cap="none" normalizeH="0" baseline="-30000" dirty="0" smtClean="0">
                <a:ln>
                  <a:noFill/>
                </a:ln>
                <a:solidFill>
                  <a:srgbClr val="33CC33"/>
                </a:solidFill>
                <a:effectLst/>
                <a:latin typeface="Arial" pitchFamily="34" charset="0"/>
                <a:ea typeface="Calibri" pitchFamily="34" charset="0"/>
                <a:cs typeface="Arial" pitchFamily="34" charset="0"/>
              </a:rPr>
              <a:t>7</a:t>
            </a:r>
            <a:r>
              <a:rPr kumimoji="0" lang="fr-FR" sz="2400" b="0" i="0" u="none" strike="noStrike" cap="none" normalizeH="0" baseline="0" dirty="0" smtClean="0">
                <a:ln>
                  <a:noFill/>
                </a:ln>
                <a:solidFill>
                  <a:srgbClr val="33CC33"/>
                </a:solidFill>
                <a:effectLst/>
                <a:latin typeface="Arial" pitchFamily="34" charset="0"/>
                <a:ea typeface="Calibri" pitchFamily="34" charset="0"/>
                <a:cs typeface="Arial" pitchFamily="34" charset="0"/>
              </a:rPr>
              <a:t>NO</a:t>
            </a:r>
            <a:r>
              <a:rPr kumimoji="0" lang="fr-FR" sz="3100" b="0" i="0" u="none" strike="noStrike" cap="none" normalizeH="0" baseline="-30000" dirty="0" smtClean="0">
                <a:ln>
                  <a:noFill/>
                </a:ln>
                <a:solidFill>
                  <a:srgbClr val="33CC33"/>
                </a:solidFill>
                <a:effectLst/>
                <a:latin typeface="Arial" pitchFamily="34" charset="0"/>
                <a:ea typeface="Calibri" pitchFamily="34" charset="0"/>
                <a:cs typeface="Arial" pitchFamily="34" charset="0"/>
              </a:rPr>
              <a:t>2</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749300" algn="l"/>
              </a:tabLst>
            </a:pPr>
            <a:r>
              <a:rPr kumimoji="0" lang="fr-FR"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Existent en forme de tiges, de sphères et de spirales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749300" algn="l"/>
              </a:tabLst>
            </a:pPr>
            <a:r>
              <a:rPr kumimoji="0" lang="fr-FR"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Se reproduisent en se divisant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49300" algn="l"/>
              </a:tabLst>
            </a:pPr>
            <a:r>
              <a:rPr kumimoji="0" lang="fr-FR"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Il existe des milliers d'espèces de bactéries Majoritairement de 0.45 micron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49300" algn="l"/>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27432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9</a:t>
            </a:fld>
            <a:endParaRPr lang="fr-BE"/>
          </a:p>
        </p:txBody>
      </p:sp>
      <p:sp>
        <p:nvSpPr>
          <p:cNvPr id="3" name="Rectangle 2"/>
          <p:cNvSpPr/>
          <p:nvPr/>
        </p:nvSpPr>
        <p:spPr>
          <a:xfrm>
            <a:off x="179512" y="260648"/>
            <a:ext cx="8784976" cy="6063198"/>
          </a:xfrm>
          <a:prstGeom prst="rect">
            <a:avLst/>
          </a:prstGeom>
        </p:spPr>
        <p:txBody>
          <a:bodyPr wrap="square">
            <a:spAutoFit/>
          </a:bodyPr>
          <a:lstStyle/>
          <a:p>
            <a:pPr algn="ctr"/>
            <a:r>
              <a:rPr lang="fr-FR" sz="2800" b="1" dirty="0"/>
              <a:t>Différentiations des bactéries</a:t>
            </a:r>
          </a:p>
          <a:p>
            <a:endParaRPr lang="fr-FR" sz="2400" dirty="0"/>
          </a:p>
          <a:p>
            <a:r>
              <a:rPr lang="fr-FR" sz="2400" dirty="0" smtClean="0"/>
              <a:t>Suivant </a:t>
            </a:r>
            <a:r>
              <a:rPr lang="fr-FR" sz="2400" dirty="0"/>
              <a:t>la source de carbone qu’elles consomment : </a:t>
            </a:r>
            <a:endParaRPr lang="fr-FR" sz="2400" dirty="0" smtClean="0"/>
          </a:p>
          <a:p>
            <a:endParaRPr lang="fr-FR" sz="2400" dirty="0"/>
          </a:p>
          <a:p>
            <a:r>
              <a:rPr lang="fr-FR" sz="2400" dirty="0" smtClean="0"/>
              <a:t>– </a:t>
            </a:r>
            <a:r>
              <a:rPr lang="fr-FR" sz="2400" dirty="0"/>
              <a:t>Hétérotrophes : qui utilisent le carbone de la matière organique (substrat, le composé à détruire</a:t>
            </a:r>
            <a:r>
              <a:rPr lang="fr-FR" sz="2400" dirty="0" smtClean="0"/>
              <a:t>)</a:t>
            </a:r>
            <a:endParaRPr lang="fr-FR" sz="2400" dirty="0"/>
          </a:p>
          <a:p>
            <a:r>
              <a:rPr lang="fr-FR" sz="2400" dirty="0"/>
              <a:t>– Autotrophes : qui utilisent le carbone de la matière inorganique (CO2 , par ex: bactéries nitrifiantes</a:t>
            </a:r>
            <a:r>
              <a:rPr lang="fr-FR" sz="2400" dirty="0" smtClean="0"/>
              <a:t>)</a:t>
            </a:r>
            <a:endParaRPr lang="fr-FR" sz="2400" dirty="0"/>
          </a:p>
          <a:p>
            <a:endParaRPr lang="fr-FR" sz="2400" dirty="0"/>
          </a:p>
          <a:p>
            <a:r>
              <a:rPr lang="fr-FR" sz="2400" dirty="0" smtClean="0"/>
              <a:t>Suivant </a:t>
            </a:r>
            <a:r>
              <a:rPr lang="fr-FR" sz="2400" dirty="0"/>
              <a:t>leur affinité avec l'oxygène : bactéries</a:t>
            </a:r>
          </a:p>
          <a:p>
            <a:endParaRPr lang="fr-FR" sz="2400" dirty="0"/>
          </a:p>
          <a:p>
            <a:r>
              <a:rPr lang="fr-FR" sz="2400" dirty="0"/>
              <a:t>– Aérobies obligatoires : ne peuvent subsister en l'absence d'oxygène</a:t>
            </a:r>
            <a:r>
              <a:rPr lang="fr-FR" sz="2400" dirty="0" smtClean="0"/>
              <a:t>.</a:t>
            </a:r>
            <a:endParaRPr lang="fr-FR" sz="2400" dirty="0"/>
          </a:p>
          <a:p>
            <a:r>
              <a:rPr lang="fr-FR" sz="2400" dirty="0"/>
              <a:t>– Anaérobies obligatoires : ne peuvent subsister en présence d'oxygène moléculaire</a:t>
            </a:r>
            <a:r>
              <a:rPr lang="fr-FR" sz="2400" dirty="0" smtClean="0"/>
              <a:t>.</a:t>
            </a:r>
            <a:endParaRPr lang="fr-FR" sz="2400" dirty="0"/>
          </a:p>
          <a:p>
            <a:r>
              <a:rPr lang="fr-FR" sz="2400" dirty="0"/>
              <a:t>– Facultatifs : survivent avec ou sans oxygène dissous .</a:t>
            </a:r>
          </a:p>
        </p:txBody>
      </p:sp>
    </p:spTree>
    <p:extLst>
      <p:ext uri="{BB962C8B-B14F-4D97-AF65-F5344CB8AC3E}">
        <p14:creationId xmlns:p14="http://schemas.microsoft.com/office/powerpoint/2010/main" val="23042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635</Words>
  <Application>Microsoft Office PowerPoint</Application>
  <PresentationFormat>Affichage à l'écran (4:3)</PresentationFormat>
  <Paragraphs>162</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Hachi Mohamed</cp:lastModifiedBy>
  <cp:revision>34</cp:revision>
  <dcterms:created xsi:type="dcterms:W3CDTF">2017-11-07T17:59:41Z</dcterms:created>
  <dcterms:modified xsi:type="dcterms:W3CDTF">2019-02-24T14:21:56Z</dcterms:modified>
</cp:coreProperties>
</file>