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8" r:id="rId43"/>
    <p:sldId id="309" r:id="rId44"/>
    <p:sldId id="310" r:id="rId45"/>
    <p:sldId id="311" r:id="rId46"/>
    <p:sldId id="312" r:id="rId47"/>
    <p:sldId id="315" r:id="rId48"/>
    <p:sldId id="313" r:id="rId49"/>
    <p:sldId id="316" r:id="rId50"/>
    <p:sldId id="317" r:id="rId51"/>
    <p:sldId id="318" r:id="rId52"/>
    <p:sldId id="314" r:id="rId53"/>
    <p:sldId id="325" r:id="rId54"/>
    <p:sldId id="327" r:id="rId55"/>
    <p:sldId id="329" r:id="rId56"/>
    <p:sldId id="331" r:id="rId57"/>
    <p:sldId id="333" r:id="rId58"/>
    <p:sldId id="334" r:id="rId59"/>
    <p:sldId id="335" r:id="rId60"/>
    <p:sldId id="336" r:id="rId61"/>
    <p:sldId id="337" r:id="rId62"/>
    <p:sldId id="338" r:id="rId63"/>
    <p:sldId id="339" r:id="rId64"/>
    <p:sldId id="340" r:id="rId65"/>
    <p:sldId id="341" r:id="rId66"/>
    <p:sldId id="342" r:id="rId67"/>
    <p:sldId id="297" r:id="rId68"/>
    <p:sldId id="298" r:id="rId69"/>
    <p:sldId id="299" r:id="rId70"/>
    <p:sldId id="300" r:id="rId71"/>
    <p:sldId id="301" r:id="rId72"/>
    <p:sldId id="302" r:id="rId73"/>
    <p:sldId id="303" r:id="rId74"/>
    <p:sldId id="304" r:id="rId75"/>
    <p:sldId id="305" r:id="rId76"/>
    <p:sldId id="306" r:id="rId7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274958685719841E-2"/>
          <c:y val="3.563727494278994E-2"/>
          <c:w val="0.86221189365218232"/>
          <c:h val="0.90144068471548944"/>
        </c:manualLayout>
      </c:layout>
      <c:barChart>
        <c:barDir val="col"/>
        <c:grouping val="clustered"/>
        <c:varyColors val="0"/>
        <c:ser>
          <c:idx val="0"/>
          <c:order val="0"/>
          <c:tx>
            <c:strRef>
              <c:f>Feuil1!$B$1</c:f>
              <c:strCache>
                <c:ptCount val="1"/>
                <c:pt idx="0">
                  <c:v>Série 1</c:v>
                </c:pt>
              </c:strCache>
            </c:strRef>
          </c:tx>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12</c:v>
                </c:pt>
              </c:numCache>
            </c:numRef>
          </c:val>
        </c:ser>
        <c:ser>
          <c:idx val="1"/>
          <c:order val="1"/>
          <c:tx>
            <c:strRef>
              <c:f>Feuil1!$C$1</c:f>
              <c:strCache>
                <c:ptCount val="1"/>
                <c:pt idx="0">
                  <c:v>Série 2</c:v>
                </c:pt>
              </c:strCache>
            </c:strRef>
          </c:tx>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er>
        <c:ser>
          <c:idx val="2"/>
          <c:order val="2"/>
          <c:tx>
            <c:strRef>
              <c:f>Feuil1!$D$1</c:f>
              <c:strCache>
                <c:ptCount val="1"/>
                <c:pt idx="0">
                  <c:v>Série 3</c:v>
                </c:pt>
              </c:strCache>
            </c:strRef>
          </c:tx>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102692736"/>
        <c:axId val="102694272"/>
      </c:barChart>
      <c:catAx>
        <c:axId val="102692736"/>
        <c:scaling>
          <c:orientation val="minMax"/>
        </c:scaling>
        <c:delete val="0"/>
        <c:axPos val="b"/>
        <c:majorTickMark val="out"/>
        <c:minorTickMark val="none"/>
        <c:tickLblPos val="nextTo"/>
        <c:crossAx val="102694272"/>
        <c:crosses val="autoZero"/>
        <c:auto val="1"/>
        <c:lblAlgn val="ctr"/>
        <c:lblOffset val="100"/>
        <c:noMultiLvlLbl val="0"/>
      </c:catAx>
      <c:valAx>
        <c:axId val="102694272"/>
        <c:scaling>
          <c:orientation val="minMax"/>
        </c:scaling>
        <c:delete val="0"/>
        <c:axPos val="l"/>
        <c:majorGridlines/>
        <c:numFmt formatCode="General" sourceLinked="1"/>
        <c:majorTickMark val="out"/>
        <c:minorTickMark val="none"/>
        <c:tickLblPos val="nextTo"/>
        <c:crossAx val="102692736"/>
        <c:crosses val="autoZero"/>
        <c:crossBetween val="between"/>
      </c:valAx>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F4F142A8-7162-44B3-BC27-81766CBCCE47}" type="datetimeFigureOut">
              <a:rPr lang="fr-FR" smtClean="0"/>
              <a:t>08/11/2021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9130DBED-6CF7-4970-A948-21D971A05B7F}"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F142A8-7162-44B3-BC27-81766CBCCE47}" type="datetimeFigureOut">
              <a:rPr lang="fr-FR" smtClean="0"/>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F142A8-7162-44B3-BC27-81766CBCCE47}" type="datetimeFigureOut">
              <a:rPr lang="fr-FR" smtClean="0"/>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4F142A8-7162-44B3-BC27-81766CBCCE47}" type="datetimeFigureOut">
              <a:rPr lang="fr-FR" smtClean="0"/>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F4F142A8-7162-44B3-BC27-81766CBCCE47}" type="datetimeFigureOut">
              <a:rPr lang="fr-FR" smtClean="0"/>
              <a:t>08/11/2021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9130DBED-6CF7-4970-A948-21D971A05B7F}"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4F142A8-7162-44B3-BC27-81766CBCCE47}" type="datetimeFigureOut">
              <a:rPr lang="fr-FR" smtClean="0"/>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4F142A8-7162-44B3-BC27-81766CBCCE47}" type="datetimeFigureOut">
              <a:rPr lang="fr-FR" smtClean="0"/>
              <a:t>08/11/2021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F4F142A8-7162-44B3-BC27-81766CBCCE47}" type="datetimeFigureOut">
              <a:rPr lang="fr-FR" smtClean="0"/>
              <a:t>08/11/2021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F142A8-7162-44B3-BC27-81766CBCCE47}" type="datetimeFigureOut">
              <a:rPr lang="fr-FR" smtClean="0"/>
              <a:t>08/11/2021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4F142A8-7162-44B3-BC27-81766CBCCE47}" type="datetimeFigureOut">
              <a:rPr lang="fr-FR" smtClean="0"/>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F4F142A8-7162-44B3-BC27-81766CBCCE47}" type="datetimeFigureOut">
              <a:rPr lang="fr-FR" smtClean="0"/>
              <a:t>08/11/2021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30DBED-6CF7-4970-A948-21D971A05B7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F142A8-7162-44B3-BC27-81766CBCCE47}" type="datetimeFigureOut">
              <a:rPr lang="fr-FR" smtClean="0"/>
              <a:t>08/11/2021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30DBED-6CF7-4970-A948-21D971A05B7F}"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2030" y="1371600"/>
            <a:ext cx="8229600" cy="2417440"/>
          </a:xfrm>
        </p:spPr>
        <p:txBody>
          <a:bodyPr>
            <a:normAutofit fontScale="90000"/>
          </a:bodyPr>
          <a:lstStyle/>
          <a:p>
            <a:r>
              <a:rPr lang="ar-DZ" b="1" dirty="0" smtClean="0"/>
              <a:t>دروس في مقياس </a:t>
            </a:r>
            <a:r>
              <a:rPr lang="ar-DZ" b="1" dirty="0"/>
              <a:t>إعلام آلي </a:t>
            </a:r>
            <a:r>
              <a:rPr lang="fr-FR" b="1" dirty="0" smtClean="0"/>
              <a:t/>
            </a:r>
            <a:br>
              <a:rPr lang="fr-FR" b="1" dirty="0" smtClean="0"/>
            </a:br>
            <a:r>
              <a:rPr lang="ar-DZ" b="1" dirty="0" smtClean="0"/>
              <a:t>ودراسات كمية</a:t>
            </a:r>
            <a:br>
              <a:rPr lang="ar-DZ" b="1" dirty="0" smtClean="0"/>
            </a:br>
            <a:r>
              <a:rPr lang="ar-DZ" sz="3600" dirty="0" smtClean="0">
                <a:solidFill>
                  <a:schemeClr val="bg1"/>
                </a:solidFill>
                <a:cs typeface="AdvertisingBold" pitchFamily="2" charset="-78"/>
              </a:rPr>
              <a:t>سنة اولى ليسانس علوم سياسية</a:t>
            </a:r>
            <a:r>
              <a:rPr lang="fr-FR" dirty="0"/>
              <a:t/>
            </a:r>
            <a:br>
              <a:rPr lang="fr-FR" dirty="0"/>
            </a:br>
            <a:endParaRPr lang="fr-FR" dirty="0"/>
          </a:p>
        </p:txBody>
      </p:sp>
      <p:sp>
        <p:nvSpPr>
          <p:cNvPr id="3" name="Sous-titre 2"/>
          <p:cNvSpPr>
            <a:spLocks noGrp="1"/>
          </p:cNvSpPr>
          <p:nvPr>
            <p:ph type="subTitle" idx="1"/>
          </p:nvPr>
        </p:nvSpPr>
        <p:spPr/>
        <p:txBody>
          <a:bodyPr>
            <a:normAutofit/>
          </a:bodyPr>
          <a:lstStyle/>
          <a:p>
            <a:r>
              <a:rPr lang="ar-DZ" sz="4000" b="1" dirty="0" smtClean="0"/>
              <a:t>إعداد الدكتور : قيرع </a:t>
            </a:r>
            <a:r>
              <a:rPr lang="ar-DZ" sz="4000" b="1" dirty="0" smtClean="0"/>
              <a:t>سليم</a:t>
            </a:r>
            <a:endParaRPr lang="fr-FR" sz="4000" b="1" dirty="0" smtClean="0"/>
          </a:p>
          <a:p>
            <a:endParaRPr lang="fr-FR" sz="2000" b="1" dirty="0" smtClean="0"/>
          </a:p>
          <a:p>
            <a:r>
              <a:rPr lang="fr-FR" sz="2000" b="1" dirty="0" smtClean="0"/>
              <a:t>2020-2021</a:t>
            </a:r>
            <a:endParaRPr lang="fr-FR" sz="2000" b="1" dirty="0"/>
          </a:p>
        </p:txBody>
      </p:sp>
    </p:spTree>
    <p:extLst>
      <p:ext uri="{BB962C8B-B14F-4D97-AF65-F5344CB8AC3E}">
        <p14:creationId xmlns:p14="http://schemas.microsoft.com/office/powerpoint/2010/main" val="1753956464"/>
      </p:ext>
    </p:extLst>
  </p:cSld>
  <p:clrMapOvr>
    <a:masterClrMapping/>
  </p:clrMapOvr>
  <mc:AlternateContent xmlns:mc="http://schemas.openxmlformats.org/markup-compatibility/2006" xmlns:p14="http://schemas.microsoft.com/office/powerpoint/2010/main">
    <mc:Choice Requires="p14">
      <p:transition spd="slow" p14:dur="2000" advTm="13676"/>
    </mc:Choice>
    <mc:Fallback xmlns="">
      <p:transition spd="slow" advTm="1367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fr-FR" dirty="0" smtClean="0">
                <a:effectLst/>
              </a:rPr>
              <a:t>Paragraphe</a:t>
            </a:r>
            <a:r>
              <a:rPr lang="ar-DZ" dirty="0" smtClean="0">
                <a:effectLst/>
              </a:rPr>
              <a:t>: يتم من خلالها يتم تحديد تباعد الفقرات مع تحديد بداية كل فقرة في السطر الأول ب 1 سم.</a:t>
            </a:r>
            <a:br>
              <a:rPr lang="ar-DZ" dirty="0" smtClean="0">
                <a:effectLst/>
              </a:rPr>
            </a:br>
            <a:r>
              <a:rPr lang="fr-FR" dirty="0" smtClean="0">
                <a:effectLst/>
              </a:rPr>
              <a:t/>
            </a:r>
            <a:br>
              <a:rPr lang="fr-FR" dirty="0" smtClean="0">
                <a:effectLst/>
              </a:rPr>
            </a:br>
            <a:endParaRPr lang="fr-FR" dirty="0"/>
          </a:p>
        </p:txBody>
      </p:sp>
    </p:spTree>
    <p:extLst>
      <p:ext uri="{BB962C8B-B14F-4D97-AF65-F5344CB8AC3E}">
        <p14:creationId xmlns:p14="http://schemas.microsoft.com/office/powerpoint/2010/main" val="340132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14602"/>
          </a:xfrm>
        </p:spPr>
        <p:txBody>
          <a:bodyPr>
            <a:normAutofit/>
          </a:bodyPr>
          <a:lstStyle/>
          <a:p>
            <a:r>
              <a:rPr lang="ar-DZ" dirty="0">
                <a:effectLst/>
              </a:rPr>
              <a:t>ثم نقوم بوضع مفتاح اختصار </a:t>
            </a:r>
            <a:r>
              <a:rPr lang="ar-DZ" dirty="0" smtClean="0">
                <a:effectLst/>
              </a:rPr>
              <a:t>لهذا النمط </a:t>
            </a:r>
            <a:r>
              <a:rPr lang="fr-FR" dirty="0" smtClean="0">
                <a:effectLst/>
              </a:rPr>
              <a:t>touche </a:t>
            </a:r>
            <a:r>
              <a:rPr lang="fr-FR" dirty="0">
                <a:effectLst/>
              </a:rPr>
              <a:t>de raccourci</a:t>
            </a:r>
            <a:r>
              <a:rPr lang="ar-DZ" dirty="0">
                <a:effectLst/>
              </a:rPr>
              <a:t> باختيار مفتاح </a:t>
            </a:r>
            <a:r>
              <a:rPr lang="ar-DZ" dirty="0" smtClean="0">
                <a:effectLst/>
              </a:rPr>
              <a:t/>
            </a:r>
            <a:br>
              <a:rPr lang="ar-DZ" dirty="0" smtClean="0">
                <a:effectLst/>
              </a:rPr>
            </a:br>
            <a:r>
              <a:rPr lang="ar-DZ" dirty="0" smtClean="0">
                <a:effectLst/>
              </a:rPr>
              <a:t>ليست </a:t>
            </a:r>
            <a:r>
              <a:rPr lang="ar-DZ" dirty="0">
                <a:effectLst/>
              </a:rPr>
              <a:t>لديه مهمة سابقا مثلا </a:t>
            </a:r>
            <a:r>
              <a:rPr lang="ar-DZ" dirty="0" smtClean="0">
                <a:effectLst/>
              </a:rPr>
              <a:t>نختار)</a:t>
            </a:r>
            <a:r>
              <a:rPr lang="fr-FR" dirty="0" smtClean="0">
                <a:effectLst/>
              </a:rPr>
              <a:t>Ctrl+0</a:t>
            </a:r>
            <a:r>
              <a:rPr lang="ar-DZ" dirty="0" smtClean="0">
                <a:effectLst/>
              </a:rPr>
              <a:t>(</a:t>
            </a:r>
            <a:r>
              <a:rPr lang="fr-FR" dirty="0">
                <a:effectLst/>
              </a:rPr>
              <a:t/>
            </a:r>
            <a:br>
              <a:rPr lang="fr-FR" dirty="0">
                <a:effectLst/>
              </a:rPr>
            </a:br>
            <a:endParaRPr lang="fr-FR" dirty="0"/>
          </a:p>
        </p:txBody>
      </p:sp>
    </p:spTree>
    <p:extLst>
      <p:ext uri="{BB962C8B-B14F-4D97-AF65-F5344CB8AC3E}">
        <p14:creationId xmlns:p14="http://schemas.microsoft.com/office/powerpoint/2010/main" val="1322039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ar-DZ" dirty="0">
                <a:effectLst/>
              </a:rPr>
              <a:t>بنفس الطريقة نقوم بتحديد الخط الفقرة على العناوين </a:t>
            </a:r>
            <a:r>
              <a:rPr lang="fr-FR" dirty="0">
                <a:effectLst/>
              </a:rPr>
              <a:t>Titres</a:t>
            </a:r>
            <a:r>
              <a:rPr lang="ar-DZ" dirty="0">
                <a:effectLst/>
              </a:rPr>
              <a:t> بنفس المراحل السابقة غير أن نوع الخط وحجمه يختلفان بين الأنماط مثلا:</a:t>
            </a:r>
            <a:r>
              <a:rPr lang="fr-FR" dirty="0">
                <a:effectLst/>
              </a:rPr>
              <a:t/>
            </a:r>
            <a:br>
              <a:rPr lang="fr-FR" dirty="0">
                <a:effectLst/>
              </a:rPr>
            </a:br>
            <a:endParaRPr lang="fr-FR" dirty="0"/>
          </a:p>
        </p:txBody>
      </p:sp>
    </p:spTree>
    <p:extLst>
      <p:ext uri="{BB962C8B-B14F-4D97-AF65-F5344CB8AC3E}">
        <p14:creationId xmlns:p14="http://schemas.microsoft.com/office/powerpoint/2010/main" val="2319119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32656"/>
            <a:ext cx="8229600" cy="6120680"/>
          </a:xfrm>
        </p:spPr>
        <p:txBody>
          <a:bodyPr>
            <a:normAutofit/>
          </a:bodyPr>
          <a:lstStyle/>
          <a:p>
            <a:pPr rtl="1"/>
            <a:r>
              <a:rPr lang="ar-DZ" dirty="0">
                <a:effectLst/>
              </a:rPr>
              <a:t>- (</a:t>
            </a:r>
            <a:r>
              <a:rPr lang="fr-FR" dirty="0">
                <a:effectLst/>
              </a:rPr>
              <a:t>Titre 1</a:t>
            </a:r>
            <a:r>
              <a:rPr lang="ar-DZ" dirty="0">
                <a:effectLst/>
              </a:rPr>
              <a:t>): نختار خط خشن في وسط الصفحة وحجم 20 وهو عبارة عن فصل، ونضع له مفتاح اختصار (</a:t>
            </a:r>
            <a:r>
              <a:rPr lang="fr-FR" dirty="0">
                <a:effectLst/>
              </a:rPr>
              <a:t>Ctrl+1</a:t>
            </a:r>
            <a:r>
              <a:rPr lang="ar-DZ" dirty="0">
                <a:effectLst/>
              </a:rPr>
              <a:t>)</a:t>
            </a:r>
            <a:endParaRPr lang="fr-FR" dirty="0">
              <a:effectLst/>
            </a:endParaRPr>
          </a:p>
        </p:txBody>
      </p:sp>
    </p:spTree>
    <p:extLst>
      <p:ext uri="{BB962C8B-B14F-4D97-AF65-F5344CB8AC3E}">
        <p14:creationId xmlns:p14="http://schemas.microsoft.com/office/powerpoint/2010/main" val="131289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ar-DZ" dirty="0">
                <a:effectLst/>
              </a:rPr>
              <a:t>- (</a:t>
            </a:r>
            <a:r>
              <a:rPr lang="fr-FR" dirty="0">
                <a:effectLst/>
              </a:rPr>
              <a:t>Titre 2</a:t>
            </a:r>
            <a:r>
              <a:rPr lang="ar-DZ" dirty="0">
                <a:effectLst/>
              </a:rPr>
              <a:t>): نختار خط خشن في وسط الصفحة وحجم </a:t>
            </a:r>
            <a:r>
              <a:rPr lang="fr-FR" dirty="0">
                <a:effectLst/>
              </a:rPr>
              <a:t>18</a:t>
            </a:r>
            <a:r>
              <a:rPr lang="ar-DZ" dirty="0">
                <a:effectLst/>
              </a:rPr>
              <a:t> وهو عبارة عن مبحث، ونضع له مفتاح اختصار (</a:t>
            </a:r>
            <a:r>
              <a:rPr lang="fr-FR" dirty="0">
                <a:effectLst/>
              </a:rPr>
              <a:t>Ctrl+2</a:t>
            </a:r>
            <a:r>
              <a:rPr lang="ar-DZ" dirty="0">
                <a:effectLst/>
              </a:rPr>
              <a:t>). ونفس الأمر ينطبق على باقي الأنماط إذا كان لدينا مطالب وفروع.</a:t>
            </a:r>
            <a:r>
              <a:rPr lang="fr-FR" dirty="0">
                <a:effectLst/>
              </a:rPr>
              <a:t/>
            </a:r>
            <a:br>
              <a:rPr lang="fr-FR" dirty="0">
                <a:effectLst/>
              </a:rPr>
            </a:br>
            <a:endParaRPr lang="fr-FR" dirty="0"/>
          </a:p>
        </p:txBody>
      </p:sp>
    </p:spTree>
    <p:extLst>
      <p:ext uri="{BB962C8B-B14F-4D97-AF65-F5344CB8AC3E}">
        <p14:creationId xmlns:p14="http://schemas.microsoft.com/office/powerpoint/2010/main" val="12337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Autofit/>
          </a:bodyPr>
          <a:lstStyle/>
          <a:p>
            <a:pPr rtl="1"/>
            <a:r>
              <a:rPr lang="ar-DZ" sz="3200" dirty="0">
                <a:effectLst/>
              </a:rPr>
              <a:t>تفيد هذه العملية في العديد من النواحي، فمن الناحية الأولى عند كتابة الفصل مثلا نقوم مباشرة بالضغط على مفتاح اختصاره (</a:t>
            </a:r>
            <a:r>
              <a:rPr lang="fr-FR" sz="3200" dirty="0">
                <a:effectLst/>
              </a:rPr>
              <a:t>Ctrl+1</a:t>
            </a:r>
            <a:r>
              <a:rPr lang="ar-DZ" sz="3200" dirty="0">
                <a:effectLst/>
              </a:rPr>
              <a:t>) دون الحاجة إلى الرجوع للفصل السابق لمعرفة نوع الخط وحجمه، فبالضغط على مفتاح الاختصار نتحصل على نفس نوع خط الفصل السابق وحجمه. من الناحية الثانية تفيد هذه العملية في وضع فهرس في نهاية دراستنا بكل سهول، وهو ما يسمى بالفهرس الآلي بحيث جهار الكمبيوتر يستطيع التمييز بين الفصول والمباحث والمطالب والفقرات.</a:t>
            </a:r>
            <a:endParaRPr lang="fr-FR" sz="3200" dirty="0">
              <a:effectLst/>
            </a:endParaRPr>
          </a:p>
        </p:txBody>
      </p:sp>
    </p:spTree>
    <p:extLst>
      <p:ext uri="{BB962C8B-B14F-4D97-AF65-F5344CB8AC3E}">
        <p14:creationId xmlns:p14="http://schemas.microsoft.com/office/powerpoint/2010/main" val="2605859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74642"/>
          </a:xfrm>
        </p:spPr>
        <p:txBody>
          <a:bodyPr>
            <a:normAutofit/>
          </a:bodyPr>
          <a:lstStyle/>
          <a:p>
            <a:r>
              <a:rPr lang="ar-DZ" dirty="0">
                <a:effectLst/>
              </a:rPr>
              <a:t>2. فهرس آلي:</a:t>
            </a:r>
            <a:r>
              <a:rPr lang="fr-FR" dirty="0">
                <a:effectLst/>
              </a:rPr>
              <a:t/>
            </a:r>
            <a:br>
              <a:rPr lang="fr-FR" dirty="0">
                <a:effectLst/>
              </a:rPr>
            </a:br>
            <a:endParaRPr lang="fr-FR" dirty="0"/>
          </a:p>
        </p:txBody>
      </p:sp>
    </p:spTree>
    <p:extLst>
      <p:ext uri="{BB962C8B-B14F-4D97-AF65-F5344CB8AC3E}">
        <p14:creationId xmlns:p14="http://schemas.microsoft.com/office/powerpoint/2010/main" val="1839125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r>
              <a:rPr lang="ar-DZ" dirty="0">
                <a:effectLst/>
              </a:rPr>
              <a:t>من خلال العمليات التي قمنا بها سابقا يمكن وضع فهرس للدراسة بترقيم الصفحات بثلاث نقرات    </a:t>
            </a:r>
            <a:r>
              <a:rPr lang="fr-FR" dirty="0" err="1">
                <a:effectLst/>
              </a:rPr>
              <a:t>reference</a:t>
            </a:r>
            <a:r>
              <a:rPr lang="fr-FR" dirty="0">
                <a:effectLst/>
              </a:rPr>
              <a:t> + tables des </a:t>
            </a:r>
            <a:r>
              <a:rPr lang="fr-FR" dirty="0" err="1">
                <a:effectLst/>
              </a:rPr>
              <a:t>matieres</a:t>
            </a:r>
            <a:r>
              <a:rPr lang="fr-FR" dirty="0">
                <a:effectLst/>
              </a:rPr>
              <a:t> + table </a:t>
            </a:r>
            <a:r>
              <a:rPr lang="fr-FR" dirty="0" smtClean="0">
                <a:effectLst/>
              </a:rPr>
              <a:t>automatique</a:t>
            </a:r>
            <a:endParaRPr lang="fr-FR" dirty="0"/>
          </a:p>
        </p:txBody>
      </p:sp>
    </p:spTree>
    <p:extLst>
      <p:ext uri="{BB962C8B-B14F-4D97-AF65-F5344CB8AC3E}">
        <p14:creationId xmlns:p14="http://schemas.microsoft.com/office/powerpoint/2010/main" val="350705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655"/>
            <a:ext cx="8964488" cy="612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037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22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تقديم:</a:t>
            </a:r>
            <a:r>
              <a:rPr lang="fr-FR" dirty="0">
                <a:effectLst/>
              </a:rPr>
              <a:t/>
            </a:r>
            <a:br>
              <a:rPr lang="fr-FR" dirty="0">
                <a:effectLst/>
              </a:rPr>
            </a:br>
            <a:endParaRPr lang="fr-FR" dirty="0"/>
          </a:p>
        </p:txBody>
      </p:sp>
      <p:sp>
        <p:nvSpPr>
          <p:cNvPr id="3" name="Espace réservé du contenu 2"/>
          <p:cNvSpPr>
            <a:spLocks noGrp="1"/>
          </p:cNvSpPr>
          <p:nvPr>
            <p:ph idx="1"/>
          </p:nvPr>
        </p:nvSpPr>
        <p:spPr/>
        <p:txBody>
          <a:bodyPr>
            <a:normAutofit lnSpcReduction="10000"/>
          </a:bodyPr>
          <a:lstStyle/>
          <a:p>
            <a:pPr algn="just" rtl="1"/>
            <a:r>
              <a:rPr lang="ar-DZ" sz="3200" dirty="0"/>
              <a:t>يعد الاعلام الآلي السبيل الوحيد في عالم اليوم لتحرير الكتابات، وبما أننا نحتاج في ذلك برنامج (ميكروسوفت وورد) </a:t>
            </a:r>
            <a:r>
              <a:rPr lang="fr-FR" sz="3200" dirty="0"/>
              <a:t>Microsoft </a:t>
            </a:r>
            <a:r>
              <a:rPr lang="fr-FR" sz="3200" dirty="0" err="1" smtClean="0"/>
              <a:t>word</a:t>
            </a:r>
            <a:r>
              <a:rPr lang="ar-DZ" sz="3200" dirty="0"/>
              <a:t>، فسأقوم بوضع الطريقة الصحيحة والحديثة والبسيطة والجد مجدية لكتابة البحوث ومذكرات التخرج بين أيدي الطلبة لتعلم آليات الكتابة الصحيحة على البرنامج الذي </a:t>
            </a:r>
            <a:r>
              <a:rPr lang="ar-DZ" sz="3200" dirty="0" smtClean="0"/>
              <a:t>ذكرته.</a:t>
            </a:r>
            <a:endParaRPr lang="fr-FR" sz="3200" dirty="0"/>
          </a:p>
          <a:p>
            <a:pPr algn="just" rtl="1"/>
            <a:r>
              <a:rPr lang="ar-DZ" sz="3200" dirty="0" smtClean="0"/>
              <a:t>لقد </a:t>
            </a:r>
            <a:r>
              <a:rPr lang="ar-DZ" sz="3200" dirty="0"/>
              <a:t>كنت أتمنى أن تكون المحاضرات التي اقدمها تطبيقية، ولكن الظروف غلبتنا في تحقيق ذلك، لذا سأقوم بتقديم جانب نظري وأرجوا من الطلبة تطبيق ذلك على أجهزة الكمبيوتر الخاصة بهم في منازلهم.</a:t>
            </a:r>
            <a:endParaRPr lang="fr-FR" sz="3200" dirty="0"/>
          </a:p>
          <a:p>
            <a:endParaRPr lang="fr-FR" dirty="0"/>
          </a:p>
        </p:txBody>
      </p:sp>
    </p:spTree>
    <p:extLst>
      <p:ext uri="{BB962C8B-B14F-4D97-AF65-F5344CB8AC3E}">
        <p14:creationId xmlns:p14="http://schemas.microsoft.com/office/powerpoint/2010/main" val="3195149736"/>
      </p:ext>
    </p:extLst>
  </p:cSld>
  <p:clrMapOvr>
    <a:masterClrMapping/>
  </p:clrMapOvr>
  <mc:AlternateContent xmlns:mc="http://schemas.openxmlformats.org/markup-compatibility/2006" xmlns:p14="http://schemas.microsoft.com/office/powerpoint/2010/main">
    <mc:Choice Requires="p14">
      <p:transition spd="slow" p14:dur="2000" advTm="28117"/>
    </mc:Choice>
    <mc:Fallback xmlns="">
      <p:transition spd="slow" advTm="2811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r>
              <a:rPr lang="ar-DZ" dirty="0">
                <a:effectLst/>
              </a:rPr>
              <a:t>في حالة ما إذا قمنا بإضافة فقرات بين الفصول أو المباحث فإن ترقيم الصفحات حتما سيتغير لذا بالنقر بزر الفأرة الأيمن على الفهرس تظهر لنا </a:t>
            </a:r>
            <a:r>
              <a:rPr lang="fr-FR" dirty="0">
                <a:effectLst/>
              </a:rPr>
              <a:t>Mettre à jour le champs</a:t>
            </a:r>
            <a:r>
              <a:rPr lang="ar-DZ" dirty="0">
                <a:effectLst/>
              </a:rPr>
              <a:t> (تحديث الحقل):</a:t>
            </a:r>
            <a:r>
              <a:rPr lang="fr-FR" dirty="0">
                <a:effectLst/>
              </a:rPr>
              <a:t/>
            </a:r>
            <a:br>
              <a:rPr lang="fr-FR" dirty="0">
                <a:effectLst/>
              </a:rPr>
            </a:br>
            <a:endParaRPr lang="fr-FR" dirty="0"/>
          </a:p>
        </p:txBody>
      </p:sp>
    </p:spTree>
    <p:extLst>
      <p:ext uri="{BB962C8B-B14F-4D97-AF65-F5344CB8AC3E}">
        <p14:creationId xmlns:p14="http://schemas.microsoft.com/office/powerpoint/2010/main" val="1698271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8712967" cy="6480720"/>
          </a:xfrm>
          <a:prstGeom prst="rect">
            <a:avLst/>
          </a:prstGeom>
          <a:noFill/>
          <a:ln>
            <a:noFill/>
          </a:ln>
        </p:spPr>
      </p:pic>
    </p:spTree>
    <p:extLst>
      <p:ext uri="{BB962C8B-B14F-4D97-AF65-F5344CB8AC3E}">
        <p14:creationId xmlns:p14="http://schemas.microsoft.com/office/powerpoint/2010/main" val="379129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بالنقر على تحديث الحقل تظهر لنا :</a:t>
            </a:r>
            <a:r>
              <a:rPr lang="fr-FR" dirty="0">
                <a:effectLst/>
              </a:rPr>
              <a:t/>
            </a:r>
            <a:br>
              <a:rPr lang="fr-FR" dirty="0">
                <a:effectLst/>
              </a:rPr>
            </a:b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129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40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66730"/>
          </a:xfrm>
        </p:spPr>
        <p:txBody>
          <a:bodyPr>
            <a:normAutofit/>
          </a:bodyPr>
          <a:lstStyle/>
          <a:p>
            <a:pPr rtl="1"/>
            <a:r>
              <a:rPr lang="ar-DZ" dirty="0">
                <a:effectLst/>
              </a:rPr>
              <a:t>- </a:t>
            </a:r>
            <a:r>
              <a:rPr lang="fr-FR" dirty="0">
                <a:effectLst/>
              </a:rPr>
              <a:t>Mettre à jour les numéros de page uniquement</a:t>
            </a:r>
            <a:r>
              <a:rPr lang="ar-DZ" dirty="0">
                <a:effectLst/>
              </a:rPr>
              <a:t>: في حالة ما إذا كما غيرنا في أرقام الصفحات وفقط.</a:t>
            </a:r>
            <a:r>
              <a:rPr lang="fr-FR" dirty="0">
                <a:effectLst/>
              </a:rPr>
              <a:t/>
            </a:r>
            <a:br>
              <a:rPr lang="fr-FR" dirty="0">
                <a:effectLst/>
              </a:rPr>
            </a:br>
            <a:r>
              <a:rPr lang="ar-DZ" dirty="0">
                <a:effectLst/>
              </a:rPr>
              <a:t>- </a:t>
            </a:r>
            <a:r>
              <a:rPr lang="fr-FR" dirty="0">
                <a:effectLst/>
              </a:rPr>
              <a:t>Mettre à jour toute la table</a:t>
            </a:r>
            <a:r>
              <a:rPr lang="ar-DZ" dirty="0">
                <a:effectLst/>
              </a:rPr>
              <a:t>: في حالة تغيير في عنوان فصل أول مبحث ... إلخ</a:t>
            </a:r>
            <a:r>
              <a:rPr lang="fr-FR" dirty="0">
                <a:effectLst/>
              </a:rPr>
              <a:t/>
            </a:r>
            <a:br>
              <a:rPr lang="fr-FR" dirty="0">
                <a:effectLst/>
              </a:rPr>
            </a:br>
            <a:r>
              <a:rPr lang="ar-DZ" dirty="0">
                <a:effectLst/>
              </a:rPr>
              <a:t>ثم </a:t>
            </a:r>
            <a:r>
              <a:rPr lang="fr-FR" dirty="0">
                <a:effectLst/>
              </a:rPr>
              <a:t>OK</a:t>
            </a:r>
            <a:br>
              <a:rPr lang="fr-FR" dirty="0">
                <a:effectLst/>
              </a:rPr>
            </a:br>
            <a:endParaRPr lang="fr-FR" dirty="0"/>
          </a:p>
        </p:txBody>
      </p:sp>
    </p:spTree>
    <p:extLst>
      <p:ext uri="{BB962C8B-B14F-4D97-AF65-F5344CB8AC3E}">
        <p14:creationId xmlns:p14="http://schemas.microsoft.com/office/powerpoint/2010/main" val="3251284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ar-DZ" dirty="0" smtClean="0">
                <a:effectLst/>
              </a:rPr>
              <a:t>3.</a:t>
            </a:r>
            <a:r>
              <a:rPr lang="fr-FR" dirty="0" smtClean="0">
                <a:effectLst/>
              </a:rPr>
              <a:t> (section)</a:t>
            </a:r>
            <a:r>
              <a:rPr lang="ar-DZ" dirty="0" smtClean="0">
                <a:effectLst/>
              </a:rPr>
              <a:t> المقاطع  </a:t>
            </a:r>
            <a:r>
              <a:rPr lang="fr-FR" dirty="0">
                <a:effectLst/>
              </a:rPr>
              <a:t/>
            </a:r>
            <a:br>
              <a:rPr lang="fr-FR" dirty="0">
                <a:effectLst/>
              </a:rPr>
            </a:br>
            <a:endParaRPr lang="fr-FR" dirty="0"/>
          </a:p>
        </p:txBody>
      </p:sp>
    </p:spTree>
    <p:extLst>
      <p:ext uri="{BB962C8B-B14F-4D97-AF65-F5344CB8AC3E}">
        <p14:creationId xmlns:p14="http://schemas.microsoft.com/office/powerpoint/2010/main" val="413561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83362"/>
          </a:xfrm>
        </p:spPr>
        <p:txBody>
          <a:bodyPr>
            <a:normAutofit fontScale="90000"/>
          </a:bodyPr>
          <a:lstStyle/>
          <a:p>
            <a:pPr rtl="1"/>
            <a:r>
              <a:rPr lang="ar-DZ" dirty="0">
                <a:effectLst/>
              </a:rPr>
              <a:t>من خلال ملاحظاتي المتكررة لكتابة المذكرات وجدت أن الطلبة يكتبون كل فصل على حدى ويحفظونه باسمه في مستند مستقل عن الفصول الباقية، وهذا خطأ.</a:t>
            </a:r>
            <a:r>
              <a:rPr lang="fr-FR" dirty="0">
                <a:effectLst/>
              </a:rPr>
              <a:t/>
            </a:r>
            <a:br>
              <a:rPr lang="fr-FR" dirty="0">
                <a:effectLst/>
              </a:rPr>
            </a:br>
            <a:r>
              <a:rPr lang="ar-DZ" dirty="0">
                <a:effectLst/>
              </a:rPr>
              <a:t>بحيث يمكن كتابة كل الفصول في نفس المستند وكل فصل مستقل على الفصل السابق والفصل اللاحق، بحيث يمكن كتابة رأس وتذييل الصفحة (</a:t>
            </a:r>
            <a:r>
              <a:rPr lang="fr-FR" dirty="0">
                <a:effectLst/>
              </a:rPr>
              <a:t>En-tête et pied de page</a:t>
            </a:r>
            <a:r>
              <a:rPr lang="ar-DZ" dirty="0">
                <a:effectLst/>
              </a:rPr>
              <a:t>) لكل فصل باستقلالية وفي مستند واحد من خلال المراحل التالية:</a:t>
            </a:r>
            <a:r>
              <a:rPr lang="fr-FR" dirty="0">
                <a:effectLst/>
              </a:rPr>
              <a:t/>
            </a:r>
            <a:br>
              <a:rPr lang="fr-FR" dirty="0">
                <a:effectLst/>
              </a:rPr>
            </a:br>
            <a:endParaRPr lang="fr-FR" dirty="0"/>
          </a:p>
        </p:txBody>
      </p:sp>
    </p:spTree>
    <p:extLst>
      <p:ext uri="{BB962C8B-B14F-4D97-AF65-F5344CB8AC3E}">
        <p14:creationId xmlns:p14="http://schemas.microsoft.com/office/powerpoint/2010/main" val="681950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عند الانتهاء من كتابة المقدمة نذهب إلى: - </a:t>
            </a:r>
            <a:r>
              <a:rPr lang="fr-FR" dirty="0">
                <a:effectLst/>
              </a:rPr>
              <a:t>Mise en page</a:t>
            </a:r>
            <a:endParaRPr lang="fr-FR" dirty="0"/>
          </a:p>
        </p:txBody>
      </p:sp>
      <p:pic>
        <p:nvPicPr>
          <p:cNvPr id="4" name="Espace réservé du contenu 3" descr="La mise en page des documents sous Wor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640960" cy="5040559"/>
          </a:xfrm>
          <a:prstGeom prst="rect">
            <a:avLst/>
          </a:prstGeom>
          <a:noFill/>
          <a:ln>
            <a:noFill/>
          </a:ln>
        </p:spPr>
      </p:pic>
    </p:spTree>
    <p:extLst>
      <p:ext uri="{BB962C8B-B14F-4D97-AF65-F5344CB8AC3E}">
        <p14:creationId xmlns:p14="http://schemas.microsoft.com/office/powerpoint/2010/main" val="3591586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La mise en page des documents sous Word"/>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669360"/>
          </a:xfrm>
          <a:prstGeom prst="rect">
            <a:avLst/>
          </a:prstGeom>
          <a:noFill/>
          <a:ln>
            <a:noFill/>
          </a:ln>
        </p:spPr>
      </p:pic>
    </p:spTree>
    <p:extLst>
      <p:ext uri="{BB962C8B-B14F-4D97-AF65-F5344CB8AC3E}">
        <p14:creationId xmlns:p14="http://schemas.microsoft.com/office/powerpoint/2010/main" val="419680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pPr rtl="1"/>
            <a:r>
              <a:rPr lang="ar-DZ" dirty="0">
                <a:effectLst/>
              </a:rPr>
              <a:t>ثم نختار : </a:t>
            </a:r>
            <a:r>
              <a:rPr lang="fr-FR" dirty="0">
                <a:effectLst/>
              </a:rPr>
              <a:t>A partir de ce point</a:t>
            </a:r>
            <a:br>
              <a:rPr lang="fr-FR" dirty="0">
                <a:effectLst/>
              </a:rPr>
            </a:br>
            <a:r>
              <a:rPr lang="ar-DZ" dirty="0">
                <a:effectLst/>
              </a:rPr>
              <a:t>ثم ننقر </a:t>
            </a:r>
            <a:r>
              <a:rPr lang="fr-FR" dirty="0">
                <a:effectLst/>
              </a:rPr>
              <a:t>OK</a:t>
            </a:r>
            <a:br>
              <a:rPr lang="fr-FR" dirty="0">
                <a:effectLst/>
              </a:rPr>
            </a:br>
            <a:r>
              <a:rPr lang="ar-DZ" dirty="0">
                <a:effectLst/>
              </a:rPr>
              <a:t>آليا ينتقل مؤشر الكتابة إلى صفحة جديدة وهي تسمى </a:t>
            </a:r>
            <a:r>
              <a:rPr lang="fr-FR" dirty="0">
                <a:effectLst/>
              </a:rPr>
              <a:t>Section2</a:t>
            </a:r>
            <a:r>
              <a:rPr lang="ar-DZ" dirty="0">
                <a:effectLst/>
              </a:rPr>
              <a:t> (المقطع الثاني)</a:t>
            </a:r>
            <a:r>
              <a:rPr lang="fr-FR" dirty="0">
                <a:effectLst/>
              </a:rPr>
              <a:t/>
            </a:r>
            <a:br>
              <a:rPr lang="fr-FR" dirty="0">
                <a:effectLst/>
              </a:rPr>
            </a:br>
            <a:r>
              <a:rPr lang="ar-DZ" dirty="0">
                <a:effectLst/>
              </a:rPr>
              <a:t>عندما نريد تغيير رأس الصفة ننقر مرتين على مساحة رأس الصفحة تظهر لنا ما يلي:</a:t>
            </a:r>
            <a:r>
              <a:rPr lang="fr-FR" dirty="0">
                <a:effectLst/>
              </a:rPr>
              <a:t/>
            </a:r>
            <a:br>
              <a:rPr lang="fr-FR" dirty="0">
                <a:effectLst/>
              </a:rPr>
            </a:br>
            <a:endParaRPr lang="fr-FR" dirty="0"/>
          </a:p>
        </p:txBody>
      </p:sp>
    </p:spTree>
    <p:extLst>
      <p:ext uri="{BB962C8B-B14F-4D97-AF65-F5344CB8AC3E}">
        <p14:creationId xmlns:p14="http://schemas.microsoft.com/office/powerpoint/2010/main" val="1089466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Utilisation des en-têtes et pieds de page pour Word 2007"/>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408712"/>
          </a:xfrm>
          <a:prstGeom prst="rect">
            <a:avLst/>
          </a:prstGeom>
          <a:noFill/>
          <a:ln>
            <a:noFill/>
          </a:ln>
        </p:spPr>
      </p:pic>
    </p:spTree>
    <p:extLst>
      <p:ext uri="{BB962C8B-B14F-4D97-AF65-F5344CB8AC3E}">
        <p14:creationId xmlns:p14="http://schemas.microsoft.com/office/powerpoint/2010/main" val="240556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الطريقة الصحيحة لكتابة المذكرة على برنامج (وورد):</a:t>
            </a:r>
            <a:r>
              <a:rPr lang="fr-FR" dirty="0">
                <a:effectLst/>
              </a:rPr>
              <a:t/>
            </a:r>
            <a:br>
              <a:rPr lang="fr-FR" dirty="0">
                <a:effectLst/>
              </a:rPr>
            </a:br>
            <a:endParaRPr lang="fr-FR" dirty="0"/>
          </a:p>
        </p:txBody>
      </p:sp>
      <p:sp>
        <p:nvSpPr>
          <p:cNvPr id="3" name="Espace réservé du contenu 2"/>
          <p:cNvSpPr>
            <a:spLocks noGrp="1"/>
          </p:cNvSpPr>
          <p:nvPr>
            <p:ph idx="1"/>
          </p:nvPr>
        </p:nvSpPr>
        <p:spPr/>
        <p:txBody>
          <a:bodyPr/>
          <a:lstStyle/>
          <a:p>
            <a:pPr algn="just"/>
            <a:r>
              <a:rPr lang="ar-DZ" sz="3200" b="1" dirty="0"/>
              <a:t>1. تحديد العناوين من خلال </a:t>
            </a:r>
            <a:r>
              <a:rPr lang="fr-FR" sz="3200" b="1" dirty="0"/>
              <a:t>(style et mise en forme)</a:t>
            </a:r>
            <a:r>
              <a:rPr lang="ar-DZ" sz="3200" b="1" dirty="0" smtClean="0"/>
              <a:t>:</a:t>
            </a:r>
          </a:p>
          <a:p>
            <a:pPr algn="just"/>
            <a:r>
              <a:rPr lang="ar-DZ" sz="3200" dirty="0"/>
              <a:t>قبل البدء في الكتابة يجب التعامل مع جهاز الكمبيوتر  بطريقة قد تقترب من التفاهم بين الكاتب وبرنامج وورد حيث تتيح هذه الخاصية للجهاز التمييز بين العناوين والفقرات وكذا التمييز بين الفصول والمباحث والمطالب وسأقول كيف</a:t>
            </a:r>
            <a:r>
              <a:rPr lang="ar-DZ" sz="3200" dirty="0" smtClean="0"/>
              <a:t>:</a:t>
            </a:r>
            <a:endParaRPr lang="fr-FR" sz="3200" dirty="0"/>
          </a:p>
          <a:p>
            <a:endParaRPr lang="fr-FR" dirty="0"/>
          </a:p>
        </p:txBody>
      </p:sp>
    </p:spTree>
    <p:extLst>
      <p:ext uri="{BB962C8B-B14F-4D97-AF65-F5344CB8AC3E}">
        <p14:creationId xmlns:p14="http://schemas.microsoft.com/office/powerpoint/2010/main" val="2414452953"/>
      </p:ext>
    </p:extLst>
  </p:cSld>
  <p:clrMapOvr>
    <a:masterClrMapping/>
  </p:clrMapOvr>
  <mc:AlternateContent xmlns:mc="http://schemas.openxmlformats.org/markup-compatibility/2006" xmlns:p14="http://schemas.microsoft.com/office/powerpoint/2010/main">
    <mc:Choice Requires="p14">
      <p:transition spd="slow" p14:dur="2000" advTm="20269"/>
    </mc:Choice>
    <mc:Fallback xmlns="">
      <p:transition spd="slow" advTm="2026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ar-DZ" dirty="0">
                <a:effectLst/>
              </a:rPr>
              <a:t>قبل كتابة رأس الصفحة نركز على </a:t>
            </a:r>
            <a:r>
              <a:rPr lang="fr-FR" dirty="0">
                <a:effectLst/>
              </a:rPr>
              <a:t>Lier au précédent</a:t>
            </a:r>
            <a:r>
              <a:rPr lang="ar-DZ" dirty="0">
                <a:effectLst/>
              </a:rPr>
              <a:t> (الربط بالسابق) نجدها مفعلة (</a:t>
            </a:r>
            <a:r>
              <a:rPr lang="fr-FR" dirty="0">
                <a:effectLst/>
              </a:rPr>
              <a:t>Active</a:t>
            </a:r>
            <a:r>
              <a:rPr lang="ar-DZ" dirty="0">
                <a:effectLst/>
              </a:rPr>
              <a:t>) نقوم بتعطيل هذه الخاصية، ثم نقوم بكتابة رأس الصفة دون أن يتغير في المقطع السابق.</a:t>
            </a:r>
            <a:r>
              <a:rPr lang="fr-FR" dirty="0">
                <a:effectLst/>
              </a:rPr>
              <a:t/>
            </a:r>
            <a:br>
              <a:rPr lang="fr-FR" dirty="0">
                <a:effectLst/>
              </a:rPr>
            </a:br>
            <a:endParaRPr lang="fr-FR" dirty="0"/>
          </a:p>
        </p:txBody>
      </p:sp>
    </p:spTree>
    <p:extLst>
      <p:ext uri="{BB962C8B-B14F-4D97-AF65-F5344CB8AC3E}">
        <p14:creationId xmlns:p14="http://schemas.microsoft.com/office/powerpoint/2010/main" val="286205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90666"/>
          </a:xfrm>
        </p:spPr>
        <p:txBody>
          <a:bodyPr/>
          <a:lstStyle/>
          <a:p>
            <a:pPr rtl="1"/>
            <a:r>
              <a:rPr lang="ar-DZ" dirty="0">
                <a:effectLst/>
              </a:rPr>
              <a:t>4- ترقيم الصفحات:</a:t>
            </a:r>
            <a:endParaRPr lang="fr-FR" dirty="0">
              <a:effectLst/>
            </a:endParaRPr>
          </a:p>
        </p:txBody>
      </p:sp>
    </p:spTree>
    <p:extLst>
      <p:ext uri="{BB962C8B-B14F-4D97-AF65-F5344CB8AC3E}">
        <p14:creationId xmlns:p14="http://schemas.microsoft.com/office/powerpoint/2010/main" val="3584710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pPr rtl="1"/>
            <a:r>
              <a:rPr lang="ar-DZ" dirty="0">
                <a:effectLst/>
              </a:rPr>
              <a:t>عندما نريد ترقيم الصفحات وعندما نقوم بوضع تصور في أذهاننا أين نضعها (مثلا في أسفل الصفحة) نقوم بالخطوات التالية:</a:t>
            </a:r>
            <a:r>
              <a:rPr lang="fr-FR" dirty="0">
                <a:effectLst/>
              </a:rPr>
              <a:t/>
            </a:r>
            <a:br>
              <a:rPr lang="fr-FR" dirty="0">
                <a:effectLst/>
              </a:rPr>
            </a:br>
            <a:r>
              <a:rPr lang="ar-DZ" dirty="0">
                <a:effectLst/>
              </a:rPr>
              <a:t>- إدراج + ترقيم صفحات + أسفل الصفحة</a:t>
            </a:r>
            <a:r>
              <a:rPr lang="fr-FR" dirty="0">
                <a:effectLst/>
              </a:rPr>
              <a:t/>
            </a:r>
            <a:br>
              <a:rPr lang="fr-FR" dirty="0">
                <a:effectLst/>
              </a:rPr>
            </a:br>
            <a:r>
              <a:rPr lang="ar-DZ" dirty="0">
                <a:effectLst/>
              </a:rPr>
              <a:t>- </a:t>
            </a:r>
            <a:r>
              <a:rPr lang="fr-FR" dirty="0">
                <a:effectLst/>
              </a:rPr>
              <a:t>insertion + numéros de page + bas de page</a:t>
            </a:r>
            <a:br>
              <a:rPr lang="fr-FR" dirty="0">
                <a:effectLst/>
              </a:rPr>
            </a:br>
            <a:endParaRPr lang="fr-FR" dirty="0"/>
          </a:p>
        </p:txBody>
      </p:sp>
    </p:spTree>
    <p:extLst>
      <p:ext uri="{BB962C8B-B14F-4D97-AF65-F5344CB8AC3E}">
        <p14:creationId xmlns:p14="http://schemas.microsoft.com/office/powerpoint/2010/main" val="41147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La numérotation des pages avec Word 2007"/>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960" cy="6408711"/>
          </a:xfrm>
          <a:prstGeom prst="rect">
            <a:avLst/>
          </a:prstGeom>
          <a:noFill/>
          <a:ln>
            <a:noFill/>
          </a:ln>
        </p:spPr>
      </p:pic>
    </p:spTree>
    <p:extLst>
      <p:ext uri="{BB962C8B-B14F-4D97-AF65-F5344CB8AC3E}">
        <p14:creationId xmlns:p14="http://schemas.microsoft.com/office/powerpoint/2010/main" val="1247651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ar-DZ" dirty="0">
                <a:effectLst/>
              </a:rPr>
              <a:t>عندما نقوم ترقيم الصفحات على مستوى المقاطع </a:t>
            </a:r>
            <a:r>
              <a:rPr lang="fr-FR" dirty="0">
                <a:effectLst/>
              </a:rPr>
              <a:t>section</a:t>
            </a:r>
            <a:r>
              <a:rPr lang="ar-DZ" dirty="0">
                <a:effectLst/>
              </a:rPr>
              <a:t> في مستندنا فإن نذهب إلى </a:t>
            </a:r>
            <a:r>
              <a:rPr lang="fr-FR" dirty="0">
                <a:effectLst/>
              </a:rPr>
              <a:t>Format Numéros Page</a:t>
            </a:r>
            <a:r>
              <a:rPr lang="ar-DZ" dirty="0">
                <a:effectLst/>
              </a:rPr>
              <a:t> ونختار : </a:t>
            </a:r>
            <a:r>
              <a:rPr lang="fr-FR" dirty="0">
                <a:effectLst/>
              </a:rPr>
              <a:t>A la suite de la section précédente</a:t>
            </a:r>
            <a:r>
              <a:rPr lang="ar-DZ" dirty="0">
                <a:effectLst/>
              </a:rPr>
              <a:t> سيواصل وورد الترقيم آليا.</a:t>
            </a:r>
            <a:r>
              <a:rPr lang="fr-FR" dirty="0">
                <a:effectLst/>
              </a:rPr>
              <a:t/>
            </a:r>
            <a:br>
              <a:rPr lang="fr-FR" dirty="0">
                <a:effectLst/>
              </a:rPr>
            </a:br>
            <a:endParaRPr lang="fr-FR" dirty="0"/>
          </a:p>
        </p:txBody>
      </p:sp>
    </p:spTree>
    <p:extLst>
      <p:ext uri="{BB962C8B-B14F-4D97-AF65-F5344CB8AC3E}">
        <p14:creationId xmlns:p14="http://schemas.microsoft.com/office/powerpoint/2010/main" val="3976886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9"/>
            <a:ext cx="8820472" cy="6336704"/>
          </a:xfrm>
          <a:prstGeom prst="rect">
            <a:avLst/>
          </a:prstGeom>
          <a:noFill/>
          <a:ln>
            <a:noFill/>
          </a:ln>
        </p:spPr>
      </p:pic>
    </p:spTree>
    <p:extLst>
      <p:ext uri="{BB962C8B-B14F-4D97-AF65-F5344CB8AC3E}">
        <p14:creationId xmlns:p14="http://schemas.microsoft.com/office/powerpoint/2010/main" val="96515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8229600" cy="5976664"/>
          </a:xfrm>
        </p:spPr>
        <p:txBody>
          <a:bodyPr>
            <a:normAutofit/>
          </a:bodyPr>
          <a:lstStyle/>
          <a:p>
            <a:r>
              <a:rPr lang="ar-DZ" dirty="0">
                <a:effectLst/>
              </a:rPr>
              <a:t>5. الهوامش والحواشي السفلية:</a:t>
            </a:r>
            <a:r>
              <a:rPr lang="fr-FR" dirty="0">
                <a:effectLst/>
              </a:rPr>
              <a:t/>
            </a:r>
            <a:br>
              <a:rPr lang="fr-FR" dirty="0">
                <a:effectLst/>
              </a:rPr>
            </a:br>
            <a:endParaRPr lang="fr-FR" dirty="0"/>
          </a:p>
        </p:txBody>
      </p:sp>
    </p:spTree>
    <p:extLst>
      <p:ext uri="{BB962C8B-B14F-4D97-AF65-F5344CB8AC3E}">
        <p14:creationId xmlns:p14="http://schemas.microsoft.com/office/powerpoint/2010/main" val="4122068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83362"/>
          </a:xfrm>
        </p:spPr>
        <p:txBody>
          <a:bodyPr>
            <a:noAutofit/>
          </a:bodyPr>
          <a:lstStyle/>
          <a:p>
            <a:r>
              <a:rPr lang="ar-DZ" sz="3600" dirty="0">
                <a:effectLst/>
              </a:rPr>
              <a:t>أثناء عملية الكتابة نحتاج في الكثير من المرات بإدراج مرجع أو ما يسمى هامش وهذا لإحالة المعلومات إلى مصدرها أو أصحابها، قد تكون هذه المعلومات </a:t>
            </a:r>
            <a:r>
              <a:rPr lang="ar-DZ" sz="3600" dirty="0" err="1">
                <a:effectLst/>
              </a:rPr>
              <a:t>مستقاة</a:t>
            </a:r>
            <a:r>
              <a:rPr lang="ar-DZ" sz="3600" dirty="0">
                <a:effectLst/>
              </a:rPr>
              <a:t> من كتب أو مجلات أو صحف، أو تكون في شكل مقابلات، وقد تكون بلغات عديدة. قد يكون الهامش في أسفل الصفحة، وقد يكون في نهاية المبحث أو نهاية الفصل، وكلها طرق صحيحة، لكنني سأركز على الهامش في نهاية الصفحة كونه الأكثر عملا به.</a:t>
            </a:r>
            <a:r>
              <a:rPr lang="fr-FR" sz="3600" dirty="0">
                <a:effectLst/>
              </a:rPr>
              <a:t/>
            </a:r>
            <a:br>
              <a:rPr lang="fr-FR" sz="3600" dirty="0">
                <a:effectLst/>
              </a:rPr>
            </a:br>
            <a:endParaRPr lang="fr-FR" sz="3600" dirty="0"/>
          </a:p>
        </p:txBody>
      </p:sp>
    </p:spTree>
    <p:extLst>
      <p:ext uri="{BB962C8B-B14F-4D97-AF65-F5344CB8AC3E}">
        <p14:creationId xmlns:p14="http://schemas.microsoft.com/office/powerpoint/2010/main" val="39556423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66730"/>
          </a:xfrm>
        </p:spPr>
        <p:txBody>
          <a:bodyPr>
            <a:noAutofit/>
          </a:bodyPr>
          <a:lstStyle/>
          <a:p>
            <a:r>
              <a:rPr lang="ar-DZ" sz="3200" dirty="0">
                <a:effectLst/>
              </a:rPr>
              <a:t>عند الانتهاء من الفقرة التي نريد وضع هامش لها نضغط على : </a:t>
            </a:r>
            <a:r>
              <a:rPr lang="fr-FR" sz="3200" dirty="0" err="1">
                <a:effectLst/>
              </a:rPr>
              <a:t>Ctrl+Alt+B</a:t>
            </a:r>
            <a:r>
              <a:rPr lang="ar-DZ" sz="3200" dirty="0">
                <a:effectLst/>
              </a:rPr>
              <a:t>، سيظهر رقم الهامش والخط الفاصل بين المتن والهامش </a:t>
            </a:r>
            <a:r>
              <a:rPr lang="fr-FR" sz="3200" dirty="0">
                <a:effectLst/>
              </a:rPr>
              <a:t>(Séparateur de note de bas de page)</a:t>
            </a:r>
            <a:r>
              <a:rPr lang="ar-DZ" sz="3200" dirty="0">
                <a:effectLst/>
              </a:rPr>
              <a:t> ثم نقوم بكتابة المرجع. عند كتابة المرجع الذي يليه نقوم بنفس الخطوات </a:t>
            </a:r>
            <a:r>
              <a:rPr lang="fr-FR" sz="3200" dirty="0" err="1">
                <a:effectLst/>
              </a:rPr>
              <a:t>Ctrl+Alt+B</a:t>
            </a:r>
            <a:r>
              <a:rPr lang="ar-DZ" sz="3200" dirty="0">
                <a:effectLst/>
              </a:rPr>
              <a:t> يظهر لنا ترقيم هوامش، عند كتابة الهوامش فإنها تظهر متواصلة </a:t>
            </a:r>
            <a:r>
              <a:rPr lang="fr-FR" sz="3200" dirty="0">
                <a:effectLst/>
              </a:rPr>
              <a:t>Contenu</a:t>
            </a:r>
            <a:r>
              <a:rPr lang="ar-DZ" sz="3200" dirty="0">
                <a:effectLst/>
              </a:rPr>
              <a:t> بينما نود أن نجعلها تبدأ من كل صفحة بترقيم جديد نقوم بالخطوات المبينة في الشكل التالي:</a:t>
            </a:r>
            <a:r>
              <a:rPr lang="fr-FR" sz="3200" dirty="0">
                <a:effectLst/>
              </a:rPr>
              <a:t/>
            </a:r>
            <a:br>
              <a:rPr lang="fr-FR" sz="3200" dirty="0">
                <a:effectLst/>
              </a:rPr>
            </a:br>
            <a:endParaRPr lang="fr-FR" sz="3200" dirty="0"/>
          </a:p>
        </p:txBody>
      </p:sp>
    </p:spTree>
    <p:extLst>
      <p:ext uri="{BB962C8B-B14F-4D97-AF65-F5344CB8AC3E}">
        <p14:creationId xmlns:p14="http://schemas.microsoft.com/office/powerpoint/2010/main" val="1464324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496944" cy="6480720"/>
          </a:xfrm>
          <a:prstGeom prst="rect">
            <a:avLst/>
          </a:prstGeom>
          <a:noFill/>
          <a:ln>
            <a:noFill/>
          </a:ln>
        </p:spPr>
      </p:pic>
    </p:spTree>
    <p:extLst>
      <p:ext uri="{BB962C8B-B14F-4D97-AF65-F5344CB8AC3E}">
        <p14:creationId xmlns:p14="http://schemas.microsoft.com/office/powerpoint/2010/main" val="166030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 نذهب كما هو واضح على الصورة إلى </a:t>
            </a:r>
            <a:r>
              <a:rPr lang="fr-FR" dirty="0">
                <a:effectLst/>
              </a:rPr>
              <a:t>Modifier les style</a:t>
            </a:r>
            <a:r>
              <a:rPr lang="ar-DZ" dirty="0">
                <a:effectLst/>
              </a:rPr>
              <a:t> بالنقر على السهم الموضح في الدائرة</a:t>
            </a:r>
            <a:endParaRPr lang="fr-FR"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9"/>
            <a:ext cx="7920879" cy="455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749178"/>
      </p:ext>
    </p:extLst>
  </p:cSld>
  <p:clrMapOvr>
    <a:masterClrMapping/>
  </p:clrMapOvr>
  <mc:AlternateContent xmlns:mc="http://schemas.openxmlformats.org/markup-compatibility/2006" xmlns:p14="http://schemas.microsoft.com/office/powerpoint/2010/main">
    <mc:Choice Requires="p14">
      <p:transition spd="slow" p14:dur="2000" advTm="13102"/>
    </mc:Choice>
    <mc:Fallback xmlns="">
      <p:transition spd="slow" advTm="1310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a:effectLst/>
              </a:rPr>
              <a:t>عند فتح السهم المبين في دائرة في الشكل السابق يظهر لنا:</a:t>
            </a:r>
            <a:r>
              <a:rPr lang="fr-FR" dirty="0">
                <a:effectLst/>
              </a:rPr>
              <a:t/>
            </a:r>
            <a:br>
              <a:rPr lang="fr-FR" dirty="0">
                <a:effectLst/>
              </a:rPr>
            </a:br>
            <a:endParaRPr lang="fr-FR" dirty="0"/>
          </a:p>
        </p:txBody>
      </p:sp>
      <p:pic>
        <p:nvPicPr>
          <p:cNvPr id="4" name="Espace réservé du contenu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00200"/>
            <a:ext cx="7416824" cy="5141168"/>
          </a:xfrm>
          <a:prstGeom prst="rect">
            <a:avLst/>
          </a:prstGeom>
          <a:noFill/>
          <a:ln>
            <a:noFill/>
          </a:ln>
        </p:spPr>
      </p:pic>
    </p:spTree>
    <p:extLst>
      <p:ext uri="{BB962C8B-B14F-4D97-AF65-F5344CB8AC3E}">
        <p14:creationId xmlns:p14="http://schemas.microsoft.com/office/powerpoint/2010/main" val="41711661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pPr rtl="1"/>
            <a:r>
              <a:rPr lang="ar-DZ" dirty="0">
                <a:effectLst/>
              </a:rPr>
              <a:t>نغير </a:t>
            </a:r>
            <a:r>
              <a:rPr lang="fr-FR" dirty="0">
                <a:effectLst/>
              </a:rPr>
              <a:t>Contenu </a:t>
            </a:r>
            <a:r>
              <a:rPr lang="ar-DZ" dirty="0">
                <a:effectLst/>
              </a:rPr>
              <a:t> إلى </a:t>
            </a:r>
            <a:r>
              <a:rPr lang="fr-FR" dirty="0">
                <a:effectLst/>
              </a:rPr>
              <a:t>recommencer à chaque page</a:t>
            </a:r>
            <a:r>
              <a:rPr lang="ar-DZ" dirty="0">
                <a:effectLst/>
              </a:rPr>
              <a:t> ثم ننقر </a:t>
            </a:r>
            <a:r>
              <a:rPr lang="fr-FR" dirty="0">
                <a:effectLst/>
              </a:rPr>
              <a:t>  appliquer</a:t>
            </a:r>
            <a:r>
              <a:rPr lang="ar-DZ" dirty="0">
                <a:effectLst/>
              </a:rPr>
              <a:t>.</a:t>
            </a:r>
            <a:r>
              <a:rPr lang="fr-FR" dirty="0">
                <a:effectLst/>
              </a:rPr>
              <a:t/>
            </a:r>
            <a:br>
              <a:rPr lang="fr-FR" dirty="0">
                <a:effectLst/>
              </a:rPr>
            </a:br>
            <a:endParaRPr lang="fr-FR" dirty="0"/>
          </a:p>
        </p:txBody>
      </p:sp>
    </p:spTree>
    <p:extLst>
      <p:ext uri="{BB962C8B-B14F-4D97-AF65-F5344CB8AC3E}">
        <p14:creationId xmlns:p14="http://schemas.microsoft.com/office/powerpoint/2010/main" val="1111384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lstStyle/>
          <a:p>
            <a:r>
              <a:rPr lang="ar-DZ" dirty="0" smtClean="0"/>
              <a:t>6. فهرس الجداول والأشكال</a:t>
            </a:r>
            <a:endParaRPr lang="fr-FR" dirty="0"/>
          </a:p>
        </p:txBody>
      </p:sp>
    </p:spTree>
    <p:extLst>
      <p:ext uri="{BB962C8B-B14F-4D97-AF65-F5344CB8AC3E}">
        <p14:creationId xmlns:p14="http://schemas.microsoft.com/office/powerpoint/2010/main" val="4079320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66730"/>
          </a:xfrm>
        </p:spPr>
        <p:txBody>
          <a:bodyPr>
            <a:normAutofit/>
          </a:bodyPr>
          <a:lstStyle/>
          <a:p>
            <a:pPr algn="r"/>
            <a:r>
              <a:rPr lang="ar-DZ" dirty="0" smtClean="0"/>
              <a:t>عندما نريد إدراج جدول نتبع </a:t>
            </a:r>
            <a:r>
              <a:rPr lang="ar-DZ" dirty="0" err="1" smtClean="0"/>
              <a:t>مايلي</a:t>
            </a:r>
            <a:r>
              <a:rPr lang="ar-DZ" dirty="0" smtClean="0"/>
              <a:t>:</a:t>
            </a:r>
            <a:br>
              <a:rPr lang="ar-DZ" dirty="0" smtClean="0"/>
            </a:br>
            <a:r>
              <a:rPr lang="fr-FR" dirty="0" smtClean="0"/>
              <a:t>insertion</a:t>
            </a:r>
            <a:r>
              <a:rPr lang="ar-DZ" dirty="0" smtClean="0"/>
              <a:t>1. إدراج </a:t>
            </a:r>
            <a:r>
              <a:rPr lang="fr-FR" dirty="0" smtClean="0"/>
              <a:t/>
            </a:r>
            <a:br>
              <a:rPr lang="fr-FR" dirty="0" smtClean="0"/>
            </a:br>
            <a:r>
              <a:rPr lang="fr-FR" dirty="0" smtClean="0"/>
              <a:t>Tableau</a:t>
            </a:r>
            <a:r>
              <a:rPr lang="ar-DZ" dirty="0" smtClean="0"/>
              <a:t>2. جدول </a:t>
            </a:r>
            <a:r>
              <a:rPr lang="fr-FR" dirty="0" smtClean="0"/>
              <a:t/>
            </a:r>
            <a:br>
              <a:rPr lang="fr-FR" dirty="0" smtClean="0"/>
            </a:br>
            <a:r>
              <a:rPr lang="ar-DZ" dirty="0" smtClean="0"/>
              <a:t>3. نقوم باختيار عدد الصفوف وعدد الأعمدة في الجدول المراد إدراجه</a:t>
            </a:r>
            <a:endParaRPr lang="fr-FR" dirty="0"/>
          </a:p>
        </p:txBody>
      </p:sp>
    </p:spTree>
    <p:extLst>
      <p:ext uri="{BB962C8B-B14F-4D97-AF65-F5344CB8AC3E}">
        <p14:creationId xmlns:p14="http://schemas.microsoft.com/office/powerpoint/2010/main" val="930701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im\Pictures\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3"/>
            <a:ext cx="6552728" cy="489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19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56895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flipH="1">
            <a:off x="1259632" y="2780928"/>
            <a:ext cx="1584176"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77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ar-DZ" dirty="0" smtClean="0"/>
              <a:t>عند الضغط بقفل الفأرة الأيمن على المربع المشار إليه السهم في الجدول نجد مجموعة من المهام التي يمكن من خلالها التحكم في الجدول حيث مجد </a:t>
            </a:r>
            <a:r>
              <a:rPr lang="ar-DZ" dirty="0" err="1" smtClean="0"/>
              <a:t>مايلي</a:t>
            </a:r>
            <a:r>
              <a:rPr lang="ar-DZ" dirty="0" smtClean="0"/>
              <a:t>:</a:t>
            </a:r>
            <a:endParaRPr lang="fr-FR" dirty="0"/>
          </a:p>
        </p:txBody>
      </p:sp>
    </p:spTree>
    <p:extLst>
      <p:ext uri="{BB962C8B-B14F-4D97-AF65-F5344CB8AC3E}">
        <p14:creationId xmlns:p14="http://schemas.microsoft.com/office/powerpoint/2010/main" val="1522721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C:\Users\salim\Desktop\IMG202111071337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6537"/>
            <a:ext cx="8352928" cy="6384925"/>
          </a:xfrm>
          <a:prstGeom prst="rect">
            <a:avLst/>
          </a:prstGeom>
          <a:noFill/>
          <a:ln>
            <a:noFill/>
          </a:ln>
        </p:spPr>
      </p:pic>
    </p:spTree>
    <p:extLst>
      <p:ext uri="{BB962C8B-B14F-4D97-AF65-F5344CB8AC3E}">
        <p14:creationId xmlns:p14="http://schemas.microsoft.com/office/powerpoint/2010/main" val="3778410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ar-DZ" dirty="0" smtClean="0"/>
              <a:t>:</a:t>
            </a:r>
            <a:r>
              <a:rPr lang="fr-FR" dirty="0" smtClean="0"/>
              <a:t>Couper</a:t>
            </a:r>
            <a:r>
              <a:rPr lang="ar-DZ" dirty="0" smtClean="0"/>
              <a:t> 1. قص </a:t>
            </a:r>
            <a:br>
              <a:rPr lang="ar-DZ" dirty="0" smtClean="0"/>
            </a:br>
            <a:r>
              <a:rPr lang="ar-DZ" dirty="0" smtClean="0"/>
              <a:t>يمكن من خلال هذه الخاصية قص الجدول ونقله إلى صفحة أخرى أو مستند آخر</a:t>
            </a:r>
            <a:br>
              <a:rPr lang="ar-DZ" dirty="0" smtClean="0"/>
            </a:br>
            <a:r>
              <a:rPr lang="ar-DZ" dirty="0" smtClean="0"/>
              <a:t>:</a:t>
            </a:r>
            <a:r>
              <a:rPr lang="fr-FR" dirty="0" smtClean="0"/>
              <a:t>Copier</a:t>
            </a:r>
            <a:r>
              <a:rPr lang="ar-DZ" dirty="0" smtClean="0"/>
              <a:t>2. نسخ </a:t>
            </a:r>
            <a:br>
              <a:rPr lang="ar-DZ" dirty="0" smtClean="0"/>
            </a:br>
            <a:r>
              <a:rPr lang="ar-DZ" dirty="0" smtClean="0"/>
              <a:t>يمكن من خلال هذه الخاصية نسخ الجدول ولصقه في صفحة أو مستند آخر</a:t>
            </a:r>
            <a:br>
              <a:rPr lang="ar-DZ" dirty="0" smtClean="0"/>
            </a:br>
            <a:endParaRPr lang="fr-FR" dirty="0"/>
          </a:p>
        </p:txBody>
      </p:sp>
    </p:spTree>
    <p:extLst>
      <p:ext uri="{BB962C8B-B14F-4D97-AF65-F5344CB8AC3E}">
        <p14:creationId xmlns:p14="http://schemas.microsoft.com/office/powerpoint/2010/main" val="931430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ar-DZ" dirty="0" smtClean="0"/>
              <a:t>:</a:t>
            </a:r>
            <a:r>
              <a:rPr lang="fr-FR" dirty="0" smtClean="0"/>
              <a:t>Insérer</a:t>
            </a:r>
            <a:r>
              <a:rPr lang="ar-DZ" dirty="0" smtClean="0"/>
              <a:t>3. إدراج </a:t>
            </a:r>
            <a:br>
              <a:rPr lang="ar-DZ" dirty="0" smtClean="0"/>
            </a:br>
            <a:r>
              <a:rPr lang="ar-DZ" dirty="0" smtClean="0"/>
              <a:t>تتيح لنا هذه الخاصية </a:t>
            </a:r>
            <a:r>
              <a:rPr lang="ar-DZ" dirty="0" err="1" smtClean="0"/>
              <a:t>إدارج</a:t>
            </a:r>
            <a:r>
              <a:rPr lang="ar-DZ" dirty="0" smtClean="0"/>
              <a:t> أعمدة على يسار الصف قيد التعيين أو على يمينه وصفوف  تحت الصف قيد التعيين أو فوقه مما يتيح لنا توسيع خلايا الجدول</a:t>
            </a:r>
            <a:br>
              <a:rPr lang="ar-DZ" dirty="0" smtClean="0"/>
            </a:br>
            <a:endParaRPr lang="fr-FR" dirty="0"/>
          </a:p>
        </p:txBody>
      </p:sp>
    </p:spTree>
    <p:extLst>
      <p:ext uri="{BB962C8B-B14F-4D97-AF65-F5344CB8AC3E}">
        <p14:creationId xmlns:p14="http://schemas.microsoft.com/office/powerpoint/2010/main" val="3189483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rtl="1"/>
            <a:r>
              <a:rPr lang="ar-DZ" dirty="0"/>
              <a:t>- </a:t>
            </a:r>
            <a:r>
              <a:rPr lang="fr-FR" dirty="0"/>
              <a:t>Normal</a:t>
            </a:r>
            <a:r>
              <a:rPr lang="ar-DZ" dirty="0"/>
              <a:t>: يمثل الفقرات</a:t>
            </a:r>
            <a:endParaRPr lang="fr-FR" dirty="0"/>
          </a:p>
          <a:p>
            <a:pPr rtl="1"/>
            <a:r>
              <a:rPr lang="ar-DZ" dirty="0"/>
              <a:t>- </a:t>
            </a:r>
            <a:r>
              <a:rPr lang="fr-FR" dirty="0"/>
              <a:t>Titre 1</a:t>
            </a:r>
            <a:r>
              <a:rPr lang="ar-DZ" dirty="0"/>
              <a:t>: يمثل الفصول</a:t>
            </a:r>
            <a:endParaRPr lang="fr-FR" dirty="0"/>
          </a:p>
          <a:p>
            <a:pPr rtl="1"/>
            <a:r>
              <a:rPr lang="ar-DZ" dirty="0"/>
              <a:t>- </a:t>
            </a:r>
            <a:r>
              <a:rPr lang="fr-FR" dirty="0"/>
              <a:t>Titre 2</a:t>
            </a:r>
            <a:r>
              <a:rPr lang="ar-DZ" dirty="0"/>
              <a:t>: يمثل المباحث</a:t>
            </a:r>
            <a:endParaRPr lang="fr-FR" dirty="0"/>
          </a:p>
          <a:p>
            <a:pPr rtl="1"/>
            <a:r>
              <a:rPr lang="ar-DZ" dirty="0"/>
              <a:t>ويمكن إضافة أنماط أخرى إذا كان هناك مطالب وفروع وغيرها</a:t>
            </a:r>
            <a:endParaRPr lang="fr-FR" dirty="0"/>
          </a:p>
          <a:p>
            <a:endParaRPr lang="fr-FR" dirty="0"/>
          </a:p>
        </p:txBody>
      </p:sp>
    </p:spTree>
    <p:extLst>
      <p:ext uri="{BB962C8B-B14F-4D97-AF65-F5344CB8AC3E}">
        <p14:creationId xmlns:p14="http://schemas.microsoft.com/office/powerpoint/2010/main" val="1682835429"/>
      </p:ext>
    </p:extLst>
  </p:cSld>
  <p:clrMapOvr>
    <a:masterClrMapping/>
  </p:clrMapOvr>
  <mc:AlternateContent xmlns:mc="http://schemas.openxmlformats.org/markup-compatibility/2006" xmlns:p14="http://schemas.microsoft.com/office/powerpoint/2010/main">
    <mc:Choice Requires="p14">
      <p:transition spd="slow" p14:dur="2000" advTm="17882"/>
    </mc:Choice>
    <mc:Fallback xmlns="">
      <p:transition spd="slow" advTm="1788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fontScale="90000"/>
          </a:bodyPr>
          <a:lstStyle/>
          <a:p>
            <a:r>
              <a:rPr lang="ar-DZ" dirty="0" smtClean="0"/>
              <a:t>5. التحكم في خلايا الجدول:</a:t>
            </a:r>
            <a:br>
              <a:rPr lang="ar-DZ" dirty="0" smtClean="0"/>
            </a:br>
            <a:r>
              <a:rPr lang="ar-DZ" dirty="0" smtClean="0"/>
              <a:t>وهذا من خلال الخصائص التالية:</a:t>
            </a:r>
            <a:br>
              <a:rPr lang="ar-DZ" dirty="0" smtClean="0"/>
            </a:br>
            <a:r>
              <a:rPr lang="ar-DZ" dirty="0" smtClean="0"/>
              <a:t> </a:t>
            </a:r>
            <a:r>
              <a:rPr lang="fr-FR" dirty="0" smtClean="0"/>
              <a:t>Fusionner </a:t>
            </a:r>
            <a:r>
              <a:rPr lang="ar-DZ" dirty="0" smtClean="0"/>
              <a:t>أ. دمج الخلايا</a:t>
            </a:r>
            <a:br>
              <a:rPr lang="ar-DZ" dirty="0" smtClean="0"/>
            </a:br>
            <a:r>
              <a:rPr lang="ar-DZ" dirty="0" smtClean="0"/>
              <a:t>تمكننا من دج خليتين في خلية واحدة</a:t>
            </a:r>
            <a:br>
              <a:rPr lang="ar-DZ" dirty="0" smtClean="0"/>
            </a:br>
            <a:r>
              <a:rPr lang="fr-FR" dirty="0" smtClean="0"/>
              <a:t> Uniformiser la largeur des lignes et la largeur des colonnes</a:t>
            </a:r>
            <a:r>
              <a:rPr lang="ar-DZ" dirty="0" smtClean="0"/>
              <a:t>ب.</a:t>
            </a:r>
            <a:r>
              <a:rPr lang="fr-FR" dirty="0" smtClean="0"/>
              <a:t/>
            </a:r>
            <a:br>
              <a:rPr lang="fr-FR" dirty="0" smtClean="0"/>
            </a:br>
            <a:r>
              <a:rPr lang="ar-DZ" dirty="0" smtClean="0"/>
              <a:t>تمكننا من توحيد طول الصفوف وطول الأعمدة بنفس القياسات</a:t>
            </a:r>
            <a:endParaRPr lang="fr-FR" dirty="0"/>
          </a:p>
        </p:txBody>
      </p:sp>
    </p:spTree>
    <p:extLst>
      <p:ext uri="{BB962C8B-B14F-4D97-AF65-F5344CB8AC3E}">
        <p14:creationId xmlns:p14="http://schemas.microsoft.com/office/powerpoint/2010/main" val="21394684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r>
              <a:rPr lang="ar-DZ" dirty="0" smtClean="0"/>
              <a:t>ج. يمكننا كذلك التحكم في حدود الجدول وخطوطه وإعادة رسمه والتحكم في لونه وغيرها من الخصائص الشكلية للجدول من خلال خاصية </a:t>
            </a:r>
            <a:br>
              <a:rPr lang="ar-DZ" dirty="0" smtClean="0"/>
            </a:br>
            <a:r>
              <a:rPr lang="fr-FR" dirty="0" smtClean="0"/>
              <a:t>Propriétés du tableau</a:t>
            </a:r>
            <a:endParaRPr lang="fr-FR" dirty="0"/>
          </a:p>
        </p:txBody>
      </p:sp>
    </p:spTree>
    <p:extLst>
      <p:ext uri="{BB962C8B-B14F-4D97-AF65-F5344CB8AC3E}">
        <p14:creationId xmlns:p14="http://schemas.microsoft.com/office/powerpoint/2010/main" val="2906546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ar-DZ" dirty="0" smtClean="0"/>
              <a:t>4. الأمر الجد مهم في الجدول يكمن في التسمية التوضيحية للجدول</a:t>
            </a:r>
            <a:br>
              <a:rPr lang="ar-DZ" dirty="0" smtClean="0"/>
            </a:br>
            <a:r>
              <a:rPr lang="fr-FR" dirty="0" smtClean="0"/>
              <a:t>Insérer une légende</a:t>
            </a:r>
            <a:br>
              <a:rPr lang="fr-FR" dirty="0" smtClean="0"/>
            </a:br>
            <a:r>
              <a:rPr lang="ar-DZ" dirty="0" smtClean="0"/>
              <a:t>تسمية الجدول يجب أن تتم وفق هذه الخاصية حيث يتم تحديد رقم الجدول آليا بحيث يمكن للجهاز التعرف على أرقام الجداول اللاحقة والسابقة له</a:t>
            </a:r>
            <a:endParaRPr lang="fr-FR" dirty="0"/>
          </a:p>
        </p:txBody>
      </p:sp>
    </p:spTree>
    <p:extLst>
      <p:ext uri="{BB962C8B-B14F-4D97-AF65-F5344CB8AC3E}">
        <p14:creationId xmlns:p14="http://schemas.microsoft.com/office/powerpoint/2010/main" val="1406485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96943"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478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365104"/>
            <a:ext cx="8229600" cy="1143000"/>
          </a:xfrm>
        </p:spPr>
        <p:txBody>
          <a:bodyPr>
            <a:normAutofit fontScale="90000"/>
          </a:bodyPr>
          <a:lstStyle/>
          <a:p>
            <a:r>
              <a:rPr lang="ar-DZ" dirty="0" smtClean="0">
                <a:solidFill>
                  <a:srgbClr val="FF0000"/>
                </a:solidFill>
              </a:rPr>
              <a:t>نتبع نفس الخطوات في تسمية الجداول اللاحقة، هذه الخاصية آلية فإذا ما قمنا بإضافة جدول بين جدولين سيقوم الوورد بتغيير الترقيم للجداول آليا بدون احتمال أي خطأ</a:t>
            </a:r>
            <a:endParaRPr lang="fr-FR"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6104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946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ar-DZ" dirty="0" smtClean="0"/>
              <a:t>يمكن تغيير تسمية الجدول باللغة العربية من خلال الضغط على </a:t>
            </a:r>
            <a:br>
              <a:rPr lang="ar-DZ" dirty="0" smtClean="0"/>
            </a:br>
            <a:r>
              <a:rPr lang="fr-FR" dirty="0" smtClean="0"/>
              <a:t>nouvelle étiquette</a:t>
            </a:r>
            <a:br>
              <a:rPr lang="fr-FR" dirty="0" smtClean="0"/>
            </a:br>
            <a:r>
              <a:rPr lang="ar-DZ" dirty="0" smtClean="0"/>
              <a:t>وكذا تحديد مكان التسمية أسفل الجدول أم فوقه من خلال الضغط على </a:t>
            </a:r>
            <a:br>
              <a:rPr lang="ar-DZ" dirty="0" smtClean="0"/>
            </a:br>
            <a:r>
              <a:rPr lang="fr-FR" dirty="0" smtClean="0"/>
              <a:t>Position</a:t>
            </a:r>
            <a:endParaRPr lang="fr-FR" dirty="0"/>
          </a:p>
        </p:txBody>
      </p:sp>
    </p:spTree>
    <p:extLst>
      <p:ext uri="{BB962C8B-B14F-4D97-AF65-F5344CB8AC3E}">
        <p14:creationId xmlns:p14="http://schemas.microsoft.com/office/powerpoint/2010/main" val="1022260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ar-DZ" dirty="0" smtClean="0">
                <a:solidFill>
                  <a:srgbClr val="FF0000"/>
                </a:solidFill>
              </a:rPr>
              <a:t>أخيرا فيما يتعلق بالجداول</a:t>
            </a:r>
            <a:br>
              <a:rPr lang="ar-DZ" dirty="0" smtClean="0">
                <a:solidFill>
                  <a:srgbClr val="FF0000"/>
                </a:solidFill>
              </a:rPr>
            </a:br>
            <a:r>
              <a:rPr lang="ar-DZ" dirty="0" smtClean="0">
                <a:solidFill>
                  <a:schemeClr val="bg1"/>
                </a:solidFill>
              </a:rPr>
              <a:t>يمكننا استخراج فهرس للجداول ببساطة من خلال:</a:t>
            </a:r>
            <a:br>
              <a:rPr lang="ar-DZ" dirty="0" smtClean="0">
                <a:solidFill>
                  <a:schemeClr val="bg1"/>
                </a:solidFill>
              </a:rPr>
            </a:br>
            <a:r>
              <a:rPr lang="fr-FR" dirty="0" smtClean="0">
                <a:solidFill>
                  <a:schemeClr val="bg1"/>
                </a:solidFill>
              </a:rPr>
              <a:t>Références</a:t>
            </a:r>
            <a:br>
              <a:rPr lang="fr-FR" dirty="0" smtClean="0">
                <a:solidFill>
                  <a:schemeClr val="bg1"/>
                </a:solidFill>
              </a:rPr>
            </a:br>
            <a:r>
              <a:rPr lang="fr-FR" dirty="0" smtClean="0">
                <a:solidFill>
                  <a:schemeClr val="bg1"/>
                </a:solidFill>
              </a:rPr>
              <a:t>insérer une table des illustrations</a:t>
            </a:r>
            <a:endParaRPr lang="fr-FR" dirty="0">
              <a:solidFill>
                <a:srgbClr val="FF0000"/>
              </a:solidFill>
            </a:endParaRPr>
          </a:p>
        </p:txBody>
      </p:sp>
    </p:spTree>
    <p:extLst>
      <p:ext uri="{BB962C8B-B14F-4D97-AF65-F5344CB8AC3E}">
        <p14:creationId xmlns:p14="http://schemas.microsoft.com/office/powerpoint/2010/main" val="2474892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70408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ar-DZ" dirty="0">
                <a:effectLst/>
              </a:rPr>
              <a:t>نحتاج في كثير من الاحيان عند كتابة بحوثنا أو مذكراتنا إلى القيام بعمليات إحصائية نترجمها على شكل رسوم بيانية، ولعمل وإنشاء رسم بياني في ميكروسوفت وورد نتبع </a:t>
            </a:r>
            <a:r>
              <a:rPr lang="ar-DZ" dirty="0" err="1">
                <a:effectLst/>
              </a:rPr>
              <a:t>مايلي</a:t>
            </a:r>
            <a:r>
              <a:rPr lang="ar-DZ" dirty="0">
                <a:effectLst/>
              </a:rPr>
              <a:t>:</a:t>
            </a:r>
            <a:r>
              <a:rPr lang="fr-FR" dirty="0">
                <a:effectLst/>
              </a:rPr>
              <a:t/>
            </a:r>
            <a:br>
              <a:rPr lang="fr-FR" dirty="0">
                <a:effectLst/>
              </a:rPr>
            </a:br>
            <a:endParaRPr lang="fr-FR" dirty="0"/>
          </a:p>
        </p:txBody>
      </p:sp>
    </p:spTree>
    <p:extLst>
      <p:ext uri="{BB962C8B-B14F-4D97-AF65-F5344CB8AC3E}">
        <p14:creationId xmlns:p14="http://schemas.microsoft.com/office/powerpoint/2010/main" val="1625988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rPr>
              <a:t>Insertion</a:t>
            </a:r>
            <a:r>
              <a:rPr lang="ar-DZ" dirty="0">
                <a:effectLst/>
              </a:rPr>
              <a:t>1. نضغط على </a:t>
            </a:r>
            <a:r>
              <a:rPr lang="fr-FR" dirty="0">
                <a:effectLst/>
              </a:rPr>
              <a:t/>
            </a:r>
            <a:br>
              <a:rPr lang="fr-FR" dirty="0">
                <a:effectLst/>
              </a:rPr>
            </a:br>
            <a:endParaRPr lang="fr-FR" dirty="0"/>
          </a:p>
        </p:txBody>
      </p:sp>
      <p:pic>
        <p:nvPicPr>
          <p:cNvPr id="4" name="Espace réservé du contenu 3" descr="C:\Users\salim\Pictures\Captd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229600" cy="1728192"/>
          </a:xfrm>
          <a:prstGeom prst="rect">
            <a:avLst/>
          </a:prstGeom>
          <a:noFill/>
          <a:ln>
            <a:noFill/>
          </a:ln>
        </p:spPr>
      </p:pic>
      <p:pic>
        <p:nvPicPr>
          <p:cNvPr id="5" name="Image 4" descr="C:\Users\salim\Pictures\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3693795" y="4013200"/>
            <a:ext cx="1756410" cy="1168400"/>
          </a:xfrm>
          <a:prstGeom prst="rect">
            <a:avLst/>
          </a:prstGeom>
          <a:noFill/>
          <a:ln>
            <a:noFill/>
          </a:ln>
        </p:spPr>
      </p:pic>
    </p:spTree>
    <p:extLst>
      <p:ext uri="{BB962C8B-B14F-4D97-AF65-F5344CB8AC3E}">
        <p14:creationId xmlns:p14="http://schemas.microsoft.com/office/powerpoint/2010/main" val="418050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889248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241248"/>
      </p:ext>
    </p:extLst>
  </p:cSld>
  <p:clrMapOvr>
    <a:masterClrMapping/>
  </p:clrMapOvr>
  <mc:AlternateContent xmlns:mc="http://schemas.openxmlformats.org/markup-compatibility/2006" xmlns:p14="http://schemas.microsoft.com/office/powerpoint/2010/main">
    <mc:Choice Requires="p14">
      <p:transition spd="slow" p14:dur="2000" advTm="13259"/>
    </mc:Choice>
    <mc:Fallback xmlns="">
      <p:transition spd="slow" advTm="13259"/>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effectLst/>
              </a:rPr>
              <a:t>Graphique</a:t>
            </a:r>
            <a:r>
              <a:rPr lang="ar-DZ" dirty="0" smtClean="0">
                <a:effectLst/>
              </a:rPr>
              <a:t>:</a:t>
            </a:r>
            <a:r>
              <a:rPr lang="ar-DZ" dirty="0">
                <a:effectLst/>
              </a:rPr>
              <a:t>2. نختار </a:t>
            </a:r>
            <a:r>
              <a:rPr lang="fr-FR" dirty="0">
                <a:effectLst/>
              </a:rPr>
              <a:t/>
            </a:r>
            <a:br>
              <a:rPr lang="fr-FR" dirty="0">
                <a:effectLst/>
              </a:rPr>
            </a:br>
            <a:endParaRPr lang="fr-FR" dirty="0"/>
          </a:p>
        </p:txBody>
      </p:sp>
      <p:pic>
        <p:nvPicPr>
          <p:cNvPr id="4" name="Espace réservé du contenu 3" descr="C:\Users\salim\Pictures\Cas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844824"/>
            <a:ext cx="2296129" cy="2088232"/>
          </a:xfrm>
          <a:prstGeom prst="rect">
            <a:avLst/>
          </a:prstGeom>
          <a:noFill/>
          <a:ln>
            <a:noFill/>
          </a:ln>
        </p:spPr>
      </p:pic>
    </p:spTree>
    <p:extLst>
      <p:ext uri="{BB962C8B-B14F-4D97-AF65-F5344CB8AC3E}">
        <p14:creationId xmlns:p14="http://schemas.microsoft.com/office/powerpoint/2010/main" val="6480985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46250"/>
          </a:xfrm>
        </p:spPr>
        <p:txBody>
          <a:bodyPr>
            <a:normAutofit/>
          </a:bodyPr>
          <a:lstStyle/>
          <a:p>
            <a:r>
              <a:rPr lang="fr-FR" dirty="0" smtClean="0">
                <a:effectLst/>
              </a:rPr>
              <a:t>Graphique</a:t>
            </a:r>
            <a:r>
              <a:rPr lang="ar-DZ" dirty="0" smtClean="0">
                <a:effectLst/>
              </a:rPr>
              <a:t>  </a:t>
            </a:r>
            <a:r>
              <a:rPr lang="ar-DZ" dirty="0">
                <a:effectLst/>
              </a:rPr>
              <a:t>عند الضغط على </a:t>
            </a:r>
            <a:r>
              <a:rPr lang="ar-DZ" dirty="0" smtClean="0">
                <a:effectLst/>
              </a:rPr>
              <a:t/>
            </a:r>
            <a:br>
              <a:rPr lang="ar-DZ" dirty="0" smtClean="0">
                <a:effectLst/>
              </a:rPr>
            </a:br>
            <a:r>
              <a:rPr lang="fr-FR" dirty="0" smtClean="0">
                <a:effectLst/>
              </a:rPr>
              <a:t>Excel</a:t>
            </a:r>
            <a:r>
              <a:rPr lang="ar-DZ" dirty="0" smtClean="0">
                <a:effectLst/>
              </a:rPr>
              <a:t> يظهر جدول </a:t>
            </a:r>
            <a:br>
              <a:rPr lang="ar-DZ" dirty="0" smtClean="0">
                <a:effectLst/>
              </a:rPr>
            </a:br>
            <a:r>
              <a:rPr lang="ar-DZ" dirty="0" smtClean="0">
                <a:effectLst/>
              </a:rPr>
              <a:t>والرسم البياني على اليسار</a:t>
            </a:r>
            <a:endParaRPr lang="fr-FR" dirty="0"/>
          </a:p>
        </p:txBody>
      </p:sp>
      <p:pic>
        <p:nvPicPr>
          <p:cNvPr id="4" name="Image 3" descr="C:\Users\salim\Pictures\Captqure.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8064896" cy="4176464"/>
          </a:xfrm>
          <a:prstGeom prst="rect">
            <a:avLst/>
          </a:prstGeom>
          <a:noFill/>
          <a:ln>
            <a:noFill/>
          </a:ln>
        </p:spPr>
      </p:pic>
    </p:spTree>
    <p:extLst>
      <p:ext uri="{BB962C8B-B14F-4D97-AF65-F5344CB8AC3E}">
        <p14:creationId xmlns:p14="http://schemas.microsoft.com/office/powerpoint/2010/main" val="2730599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dirty="0" smtClean="0">
                <a:effectLst/>
              </a:rPr>
              <a:t>نقوم بإدخال بيانات وأرقام الصفوف والأعمدة</a:t>
            </a:r>
            <a:r>
              <a:rPr lang="fr-FR" dirty="0">
                <a:effectLst/>
              </a:rPr>
              <a:t/>
            </a:r>
            <a:br>
              <a:rPr lang="fr-FR" dirty="0">
                <a:effectLst/>
              </a:rPr>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18303820"/>
              </p:ext>
            </p:extLst>
          </p:nvPr>
        </p:nvGraphicFramePr>
        <p:xfrm>
          <a:off x="457200" y="1600200"/>
          <a:ext cx="8229600" cy="470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32954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pPr rtl="1"/>
            <a:r>
              <a:rPr lang="ar-DZ" dirty="0">
                <a:effectLst/>
              </a:rPr>
              <a:t>يمكنك كذلك التحكم في نوع </a:t>
            </a:r>
            <a:r>
              <a:rPr lang="fr-FR" dirty="0">
                <a:effectLst/>
              </a:rPr>
              <a:t>GRAPH</a:t>
            </a:r>
            <a:r>
              <a:rPr lang="ar-DZ" dirty="0">
                <a:effectLst/>
              </a:rPr>
              <a:t> كما يمكن إعادة تعديل البيانات وتغييرها وذلك بالضغط على الشكل بالزر الأيمن للفأرة:</a:t>
            </a:r>
            <a:r>
              <a:rPr lang="fr-FR" dirty="0">
                <a:effectLst/>
              </a:rPr>
              <a:t/>
            </a:r>
            <a:br>
              <a:rPr lang="fr-FR" dirty="0">
                <a:effectLst/>
              </a:rPr>
            </a:br>
            <a:r>
              <a:rPr lang="ar-DZ" dirty="0">
                <a:effectLst/>
              </a:rPr>
              <a:t>والضغط على </a:t>
            </a:r>
            <a:r>
              <a:rPr lang="fr-FR" dirty="0">
                <a:effectLst/>
              </a:rPr>
              <a:t>Modifier le type de graphique</a:t>
            </a:r>
            <a:br>
              <a:rPr lang="fr-FR" dirty="0">
                <a:effectLst/>
              </a:rPr>
            </a:br>
            <a:r>
              <a:rPr lang="ar-DZ" dirty="0">
                <a:effectLst/>
              </a:rPr>
              <a:t>أو </a:t>
            </a:r>
            <a:r>
              <a:rPr lang="fr-FR" dirty="0">
                <a:effectLst/>
              </a:rPr>
              <a:t/>
            </a:r>
            <a:br>
              <a:rPr lang="fr-FR" dirty="0">
                <a:effectLst/>
              </a:rPr>
            </a:br>
            <a:r>
              <a:rPr lang="fr-FR" dirty="0">
                <a:effectLst/>
              </a:rPr>
              <a:t>Modifier les données</a:t>
            </a:r>
            <a:br>
              <a:rPr lang="fr-FR" dirty="0">
                <a:effectLst/>
              </a:rPr>
            </a:br>
            <a:endParaRPr lang="fr-FR" dirty="0"/>
          </a:p>
        </p:txBody>
      </p:sp>
    </p:spTree>
    <p:extLst>
      <p:ext uri="{BB962C8B-B14F-4D97-AF65-F5344CB8AC3E}">
        <p14:creationId xmlns:p14="http://schemas.microsoft.com/office/powerpoint/2010/main" val="686401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normAutofit/>
          </a:bodyPr>
          <a:lstStyle/>
          <a:p>
            <a:pPr rtl="1"/>
            <a:r>
              <a:rPr lang="ar-DZ" dirty="0">
                <a:effectLst/>
              </a:rPr>
              <a:t>كما يمكن تسمية الشكل من خلال الضغط على الزر الأيمن للفأرة في المربع الخارجي للشكل والنقر على :</a:t>
            </a:r>
            <a:r>
              <a:rPr lang="fr-FR" dirty="0">
                <a:effectLst/>
              </a:rPr>
              <a:t/>
            </a:r>
            <a:br>
              <a:rPr lang="fr-FR" dirty="0">
                <a:effectLst/>
              </a:rPr>
            </a:br>
            <a:r>
              <a:rPr lang="fr-FR" dirty="0">
                <a:effectLst/>
              </a:rPr>
              <a:t>Insérer une légende</a:t>
            </a:r>
            <a:br>
              <a:rPr lang="fr-FR" dirty="0">
                <a:effectLst/>
              </a:rPr>
            </a:br>
            <a:r>
              <a:rPr lang="ar-DZ" dirty="0">
                <a:effectLst/>
              </a:rPr>
              <a:t>مما يساعد فيما بعد بإنشاء فهرس الأشكال</a:t>
            </a:r>
            <a:r>
              <a:rPr lang="fr-FR" dirty="0">
                <a:effectLst/>
              </a:rPr>
              <a:t/>
            </a:r>
            <a:br>
              <a:rPr lang="fr-FR" dirty="0">
                <a:effectLst/>
              </a:rPr>
            </a:br>
            <a:endParaRPr lang="fr-FR" dirty="0"/>
          </a:p>
        </p:txBody>
      </p:sp>
    </p:spTree>
    <p:extLst>
      <p:ext uri="{BB962C8B-B14F-4D97-AF65-F5344CB8AC3E}">
        <p14:creationId xmlns:p14="http://schemas.microsoft.com/office/powerpoint/2010/main" val="6808719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C:\Users\salim\Pictures\Captfure.PN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496944" cy="6552727"/>
          </a:xfrm>
          <a:prstGeom prst="rect">
            <a:avLst/>
          </a:prstGeom>
          <a:noFill/>
          <a:ln>
            <a:noFill/>
          </a:ln>
        </p:spPr>
      </p:pic>
    </p:spTree>
    <p:extLst>
      <p:ext uri="{BB962C8B-B14F-4D97-AF65-F5344CB8AC3E}">
        <p14:creationId xmlns:p14="http://schemas.microsoft.com/office/powerpoint/2010/main" val="17951084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5416"/>
            <a:ext cx="8229600" cy="3082354"/>
          </a:xfrm>
        </p:spPr>
        <p:txBody>
          <a:bodyPr>
            <a:normAutofit fontScale="90000"/>
          </a:bodyPr>
          <a:lstStyle/>
          <a:p>
            <a:pPr rtl="1"/>
            <a:r>
              <a:rPr lang="ar-DZ" dirty="0">
                <a:effectLst/>
              </a:rPr>
              <a:t>وذلك من خلال:</a:t>
            </a:r>
            <a:r>
              <a:rPr lang="fr-FR" dirty="0">
                <a:effectLst/>
              </a:rPr>
              <a:t/>
            </a:r>
            <a:br>
              <a:rPr lang="fr-FR" dirty="0">
                <a:effectLst/>
              </a:rPr>
            </a:br>
            <a:r>
              <a:rPr lang="fr-FR" dirty="0">
                <a:effectLst/>
              </a:rPr>
              <a:t>Références</a:t>
            </a:r>
            <a:br>
              <a:rPr lang="fr-FR" dirty="0">
                <a:effectLst/>
              </a:rPr>
            </a:br>
            <a:r>
              <a:rPr lang="fr-FR" dirty="0">
                <a:effectLst/>
              </a:rPr>
              <a:t>Insérer une table des illustration</a:t>
            </a:r>
            <a:br>
              <a:rPr lang="fr-FR" dirty="0">
                <a:effectLst/>
              </a:rPr>
            </a:br>
            <a:endParaRPr lang="fr-FR" dirty="0"/>
          </a:p>
        </p:txBody>
      </p:sp>
      <p:pic>
        <p:nvPicPr>
          <p:cNvPr id="4" name="Image 3" descr="C:\Users\salim\Pictures\Captudfre.PNG"/>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20888"/>
            <a:ext cx="8568952" cy="3024335"/>
          </a:xfrm>
          <a:prstGeom prst="rect">
            <a:avLst/>
          </a:prstGeom>
          <a:noFill/>
          <a:ln>
            <a:noFill/>
          </a:ln>
        </p:spPr>
      </p:pic>
      <p:cxnSp>
        <p:nvCxnSpPr>
          <p:cNvPr id="6" name="Connecteur droit avec flèche 5"/>
          <p:cNvCxnSpPr/>
          <p:nvPr/>
        </p:nvCxnSpPr>
        <p:spPr>
          <a:xfrm>
            <a:off x="4355976" y="2852936"/>
            <a:ext cx="2664296" cy="1512168"/>
          </a:xfrm>
          <a:prstGeom prst="straightConnector1">
            <a:avLst/>
          </a:prstGeom>
          <a:ln w="603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8533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ar-DZ" dirty="0" smtClean="0">
                <a:effectLst/>
              </a:rPr>
              <a:t>8. بعض </a:t>
            </a:r>
            <a:r>
              <a:rPr lang="ar-DZ" dirty="0">
                <a:effectLst/>
              </a:rPr>
              <a:t>الاختصارات المهمة في لوحة المفاتيح</a:t>
            </a:r>
            <a:endParaRPr lang="fr-FR" dirty="0"/>
          </a:p>
        </p:txBody>
      </p:sp>
    </p:spTree>
    <p:extLst>
      <p:ext uri="{BB962C8B-B14F-4D97-AF65-F5344CB8AC3E}">
        <p14:creationId xmlns:p14="http://schemas.microsoft.com/office/powerpoint/2010/main" val="29675717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fontScale="90000"/>
          </a:bodyPr>
          <a:lstStyle/>
          <a:p>
            <a:r>
              <a:rPr lang="ar-DZ" dirty="0">
                <a:effectLst/>
              </a:rPr>
              <a:t>تتألف لوحة المفاتيح لجهاز الكمبيوتر من مفاتيح رقمية </a:t>
            </a:r>
            <a:r>
              <a:rPr lang="fr-FR" dirty="0">
                <a:effectLst/>
              </a:rPr>
              <a:t>Pavé Numériques </a:t>
            </a:r>
            <a:r>
              <a:rPr lang="ar-DZ" dirty="0">
                <a:effectLst/>
              </a:rPr>
              <a:t> وهو عبارة عن أرقام، ومفاتيح حرفية رقمية </a:t>
            </a:r>
            <a:r>
              <a:rPr lang="fr-FR" dirty="0">
                <a:effectLst/>
              </a:rPr>
              <a:t> Pavé Alphanumériques</a:t>
            </a:r>
            <a:r>
              <a:rPr lang="ar-DZ" dirty="0">
                <a:effectLst/>
              </a:rPr>
              <a:t>بها حروف وأرقام، وهي تحتوي كذلك على مفاتيح التوجيه </a:t>
            </a:r>
            <a:r>
              <a:rPr lang="fr-FR" dirty="0">
                <a:effectLst/>
              </a:rPr>
              <a:t>Touches des commandes</a:t>
            </a:r>
            <a:r>
              <a:rPr lang="ar-DZ" dirty="0">
                <a:effectLst/>
              </a:rPr>
              <a:t> هذه الأخيرة تغير من عمل قفل ما إلى عمل وهي (</a:t>
            </a:r>
            <a:r>
              <a:rPr lang="fr-FR" dirty="0">
                <a:effectLst/>
              </a:rPr>
              <a:t>Ctrl, </a:t>
            </a:r>
            <a:r>
              <a:rPr lang="fr-FR" dirty="0" err="1">
                <a:effectLst/>
              </a:rPr>
              <a:t>Maj</a:t>
            </a:r>
            <a:r>
              <a:rPr lang="fr-FR" dirty="0">
                <a:effectLst/>
              </a:rPr>
              <a:t>, Alt, Alt gr, </a:t>
            </a:r>
            <a:r>
              <a:rPr lang="fr-FR" dirty="0" err="1">
                <a:effectLst/>
              </a:rPr>
              <a:t>achap</a:t>
            </a:r>
            <a:r>
              <a:rPr lang="fr-FR" dirty="0">
                <a:effectLst/>
              </a:rPr>
              <a:t>, …)</a:t>
            </a:r>
            <a:br>
              <a:rPr lang="fr-FR" dirty="0">
                <a:effectLst/>
              </a:rPr>
            </a:br>
            <a:endParaRPr lang="fr-FR" dirty="0"/>
          </a:p>
        </p:txBody>
      </p:sp>
    </p:spTree>
    <p:extLst>
      <p:ext uri="{BB962C8B-B14F-4D97-AF65-F5344CB8AC3E}">
        <p14:creationId xmlns:p14="http://schemas.microsoft.com/office/powerpoint/2010/main" val="33889369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6480720"/>
          </a:xfrm>
        </p:spPr>
        <p:txBody>
          <a:bodyPr>
            <a:noAutofit/>
          </a:bodyPr>
          <a:lstStyle/>
          <a:p>
            <a:r>
              <a:rPr lang="ar-DZ" sz="3200" dirty="0">
                <a:effectLst/>
              </a:rPr>
              <a:t>مجموعة مفاتيح الاختصار الموجودة في وورد يمكن التحكم فيها وتغييرها غير أن ميكروسوفت أتاح هذه الخاصية لإضفاء نوع من الخصوصية على جهاز الكمبيوتر بحيث لا يمكن لأحد غيرك أن تعرف مفتاح اختصار (نسخ) مثلا الذي هو في الأصل </a:t>
            </a:r>
            <a:r>
              <a:rPr lang="fr-FR" sz="3200" dirty="0" err="1">
                <a:effectLst/>
              </a:rPr>
              <a:t>Ctrl+c</a:t>
            </a:r>
            <a:r>
              <a:rPr lang="ar-DZ" sz="3200" dirty="0">
                <a:effectLst/>
              </a:rPr>
              <a:t> لتغيره إلى مفتاح آخر تتم هذه الطريقة بالذهاب إلى </a:t>
            </a:r>
            <a:r>
              <a:rPr lang="fr-FR" sz="3200" dirty="0">
                <a:effectLst/>
              </a:rPr>
              <a:t>Affichage </a:t>
            </a:r>
            <a:r>
              <a:rPr lang="ar-DZ" sz="3200" dirty="0">
                <a:effectLst/>
              </a:rPr>
              <a:t> ثم </a:t>
            </a:r>
            <a:r>
              <a:rPr lang="fr-FR" sz="3200" dirty="0">
                <a:effectLst/>
              </a:rPr>
              <a:t> barre d’outils</a:t>
            </a:r>
            <a:r>
              <a:rPr lang="ar-DZ" sz="3200" dirty="0">
                <a:effectLst/>
              </a:rPr>
              <a:t>ثم</a:t>
            </a:r>
            <a:r>
              <a:rPr lang="fr-FR" sz="3200" dirty="0">
                <a:effectLst/>
              </a:rPr>
              <a:t>  personnalisé </a:t>
            </a:r>
            <a:r>
              <a:rPr lang="ar-DZ" sz="3200" dirty="0">
                <a:effectLst/>
              </a:rPr>
              <a:t>ثم</a:t>
            </a:r>
            <a:r>
              <a:rPr lang="fr-FR" sz="3200" dirty="0">
                <a:effectLst/>
              </a:rPr>
              <a:t> clavier </a:t>
            </a:r>
            <a:r>
              <a:rPr lang="ar-DZ" sz="3200" dirty="0">
                <a:effectLst/>
              </a:rPr>
              <a:t> ، سنجد كل اختصارات العمليات التي يمكن القيام بها من خلال ميكروسوفت وورد، والتي يمكن تغييرها كما نريد.</a:t>
            </a:r>
            <a:r>
              <a:rPr lang="fr-FR" sz="3200" dirty="0">
                <a:effectLst/>
              </a:rPr>
              <a:t/>
            </a:r>
            <a:br>
              <a:rPr lang="fr-FR" sz="3200" dirty="0">
                <a:effectLst/>
              </a:rPr>
            </a:br>
            <a:endParaRPr lang="fr-FR" sz="3200" dirty="0"/>
          </a:p>
        </p:txBody>
      </p:sp>
    </p:spTree>
    <p:extLst>
      <p:ext uri="{BB962C8B-B14F-4D97-AF65-F5344CB8AC3E}">
        <p14:creationId xmlns:p14="http://schemas.microsoft.com/office/powerpoint/2010/main" val="315816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ar-DZ" dirty="0">
                <a:effectLst/>
              </a:rPr>
              <a:t>كما هو واضح في الصورة عند فتح السهم الموجود بجانب النمط سواء (العادي </a:t>
            </a:r>
            <a:r>
              <a:rPr lang="fr-FR" dirty="0">
                <a:effectLst/>
              </a:rPr>
              <a:t>Normal</a:t>
            </a:r>
            <a:r>
              <a:rPr lang="ar-DZ" dirty="0">
                <a:effectLst/>
              </a:rPr>
              <a:t>) او العنوان (</a:t>
            </a:r>
            <a:r>
              <a:rPr lang="fr-FR" dirty="0">
                <a:effectLst/>
              </a:rPr>
              <a:t>Titre</a:t>
            </a:r>
            <a:r>
              <a:rPr lang="ar-DZ" dirty="0">
                <a:effectLst/>
              </a:rPr>
              <a:t>) تظهر </a:t>
            </a:r>
            <a:r>
              <a:rPr lang="fr-FR" dirty="0">
                <a:effectLst/>
              </a:rPr>
              <a:t>Modifier </a:t>
            </a:r>
            <a:r>
              <a:rPr lang="ar-DZ" dirty="0">
                <a:effectLst/>
              </a:rPr>
              <a:t> عند النقر عليها نذهب إلى </a:t>
            </a:r>
            <a:r>
              <a:rPr lang="fr-FR" dirty="0">
                <a:effectLst/>
              </a:rPr>
              <a:t>Format</a:t>
            </a:r>
            <a:r>
              <a:rPr lang="ar-DZ" dirty="0">
                <a:effectLst/>
              </a:rPr>
              <a:t> ستظهر لنا مجموعة من المهام كما يلي:</a:t>
            </a:r>
            <a:endParaRPr lang="fr-FR" dirty="0"/>
          </a:p>
        </p:txBody>
      </p:sp>
    </p:spTree>
    <p:extLst>
      <p:ext uri="{BB962C8B-B14F-4D97-AF65-F5344CB8AC3E}">
        <p14:creationId xmlns:p14="http://schemas.microsoft.com/office/powerpoint/2010/main" val="170569670"/>
      </p:ext>
    </p:extLst>
  </p:cSld>
  <p:clrMapOvr>
    <a:masterClrMapping/>
  </p:clrMapOvr>
  <mc:AlternateContent xmlns:mc="http://schemas.openxmlformats.org/markup-compatibility/2006" xmlns:p14="http://schemas.microsoft.com/office/powerpoint/2010/main">
    <mc:Choice Requires="p14">
      <p:transition spd="slow" p14:dur="2000" advTm="1405"/>
    </mc:Choice>
    <mc:Fallback xmlns="">
      <p:transition spd="slow" advTm="1405"/>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fontScale="90000"/>
          </a:bodyPr>
          <a:lstStyle/>
          <a:p>
            <a:r>
              <a:rPr lang="ar-DZ" dirty="0">
                <a:effectLst/>
              </a:rPr>
              <a:t> </a:t>
            </a:r>
            <a:r>
              <a:rPr lang="fr-FR" dirty="0">
                <a:effectLst/>
              </a:rPr>
              <a:t/>
            </a:r>
            <a:br>
              <a:rPr lang="fr-FR" dirty="0">
                <a:effectLst/>
              </a:rPr>
            </a:br>
            <a:r>
              <a:rPr lang="fr-FR" dirty="0" err="1">
                <a:effectLst/>
              </a:rPr>
              <a:t>Ctrl+A</a:t>
            </a:r>
            <a:r>
              <a:rPr lang="fr-FR" dirty="0">
                <a:effectLst/>
              </a:rPr>
              <a:t> :</a:t>
            </a:r>
            <a:r>
              <a:rPr lang="ar-DZ" dirty="0">
                <a:effectLst/>
              </a:rPr>
              <a:t>تحديد الكل إذا كانت اللغة أجنبية </a:t>
            </a:r>
            <a:r>
              <a:rPr lang="fr-FR" dirty="0">
                <a:effectLst/>
              </a:rPr>
              <a:t/>
            </a:r>
            <a:br>
              <a:rPr lang="fr-FR" dirty="0">
                <a:effectLst/>
              </a:rPr>
            </a:br>
            <a:r>
              <a:rPr lang="fr-FR" dirty="0">
                <a:effectLst/>
              </a:rPr>
              <a:t>Ctrl</a:t>
            </a:r>
            <a:r>
              <a:rPr lang="ar-DZ" dirty="0">
                <a:effectLst/>
              </a:rPr>
              <a:t>+</a:t>
            </a:r>
            <a:r>
              <a:rPr lang="fr-FR" dirty="0">
                <a:effectLst/>
              </a:rPr>
              <a:t>q :</a:t>
            </a:r>
            <a:r>
              <a:rPr lang="ar-DZ" dirty="0">
                <a:effectLst/>
              </a:rPr>
              <a:t> تحديد الكل إذا كانت اللغة عربية</a:t>
            </a:r>
            <a:r>
              <a:rPr lang="fr-FR" dirty="0">
                <a:effectLst/>
              </a:rPr>
              <a:t/>
            </a:r>
            <a:br>
              <a:rPr lang="fr-FR" dirty="0">
                <a:effectLst/>
              </a:rPr>
            </a:br>
            <a:r>
              <a:rPr lang="fr-FR" dirty="0" err="1">
                <a:effectLst/>
              </a:rPr>
              <a:t>Ctrl+z</a:t>
            </a:r>
            <a:r>
              <a:rPr lang="fr-FR" dirty="0">
                <a:effectLst/>
              </a:rPr>
              <a:t> :</a:t>
            </a:r>
            <a:r>
              <a:rPr lang="ar-DZ" dirty="0">
                <a:effectLst/>
              </a:rPr>
              <a:t>خروج من المستند إذا كانت اللغة عربية تراجع إذا كانت اللغة </a:t>
            </a:r>
            <a:r>
              <a:rPr lang="ar-DZ" dirty="0" err="1">
                <a:effectLst/>
              </a:rPr>
              <a:t>أجنبيبة</a:t>
            </a:r>
            <a:r>
              <a:rPr lang="fr-FR" dirty="0">
                <a:effectLst/>
              </a:rPr>
              <a:t/>
            </a:r>
            <a:br>
              <a:rPr lang="fr-FR" dirty="0">
                <a:effectLst/>
              </a:rPr>
            </a:br>
            <a:r>
              <a:rPr lang="fr-FR" dirty="0" err="1">
                <a:effectLst/>
              </a:rPr>
              <a:t>Ctrl+E</a:t>
            </a:r>
            <a:r>
              <a:rPr lang="fr-FR" dirty="0">
                <a:effectLst/>
              </a:rPr>
              <a:t> : </a:t>
            </a:r>
            <a:r>
              <a:rPr lang="ar-DZ" dirty="0">
                <a:effectLst/>
              </a:rPr>
              <a:t>توسيط</a:t>
            </a:r>
            <a:r>
              <a:rPr lang="fr-FR" dirty="0">
                <a:effectLst/>
              </a:rPr>
              <a:t/>
            </a:r>
            <a:br>
              <a:rPr lang="fr-FR" dirty="0">
                <a:effectLst/>
              </a:rPr>
            </a:br>
            <a:endParaRPr lang="fr-FR" dirty="0"/>
          </a:p>
        </p:txBody>
      </p:sp>
    </p:spTree>
    <p:extLst>
      <p:ext uri="{BB962C8B-B14F-4D97-AF65-F5344CB8AC3E}">
        <p14:creationId xmlns:p14="http://schemas.microsoft.com/office/powerpoint/2010/main" val="26729626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fr-FR" dirty="0" err="1">
                <a:effectLst/>
              </a:rPr>
              <a:t>Ctrl+r</a:t>
            </a:r>
            <a:r>
              <a:rPr lang="fr-FR" dirty="0">
                <a:effectLst/>
              </a:rPr>
              <a:t> : </a:t>
            </a:r>
            <a:r>
              <a:rPr lang="ar-DZ" dirty="0">
                <a:effectLst/>
              </a:rPr>
              <a:t>إعادة</a:t>
            </a:r>
            <a:r>
              <a:rPr lang="fr-FR" dirty="0">
                <a:effectLst/>
              </a:rPr>
              <a:t/>
            </a:r>
            <a:br>
              <a:rPr lang="fr-FR" dirty="0">
                <a:effectLst/>
              </a:rPr>
            </a:br>
            <a:r>
              <a:rPr lang="fr-FR" dirty="0" err="1">
                <a:effectLst/>
              </a:rPr>
              <a:t>Ctrl+U</a:t>
            </a:r>
            <a:r>
              <a:rPr lang="fr-FR" dirty="0">
                <a:effectLst/>
              </a:rPr>
              <a:t> :</a:t>
            </a:r>
            <a:r>
              <a:rPr lang="ar-DZ" dirty="0">
                <a:effectLst/>
              </a:rPr>
              <a:t> تسطير</a:t>
            </a:r>
            <a:r>
              <a:rPr lang="fr-FR" dirty="0">
                <a:effectLst/>
              </a:rPr>
              <a:t/>
            </a:r>
            <a:br>
              <a:rPr lang="fr-FR" dirty="0">
                <a:effectLst/>
              </a:rPr>
            </a:br>
            <a:r>
              <a:rPr lang="fr-FR" dirty="0" err="1">
                <a:effectLst/>
              </a:rPr>
              <a:t>Ctrl+i</a:t>
            </a:r>
            <a:r>
              <a:rPr lang="fr-FR" dirty="0">
                <a:effectLst/>
              </a:rPr>
              <a:t> : </a:t>
            </a:r>
            <a:r>
              <a:rPr lang="ar-DZ" dirty="0">
                <a:effectLst/>
              </a:rPr>
              <a:t>خط مائل</a:t>
            </a:r>
            <a:r>
              <a:rPr lang="fr-FR" dirty="0">
                <a:effectLst/>
              </a:rPr>
              <a:t/>
            </a:r>
            <a:br>
              <a:rPr lang="fr-FR" dirty="0">
                <a:effectLst/>
              </a:rPr>
            </a:br>
            <a:r>
              <a:rPr lang="fr-FR" dirty="0" err="1">
                <a:effectLst/>
              </a:rPr>
              <a:t>Ctrl+o</a:t>
            </a:r>
            <a:r>
              <a:rPr lang="fr-FR" dirty="0">
                <a:effectLst/>
              </a:rPr>
              <a:t> : </a:t>
            </a:r>
            <a:r>
              <a:rPr lang="ar-DZ" dirty="0">
                <a:effectLst/>
              </a:rPr>
              <a:t>فتح</a:t>
            </a:r>
            <a:r>
              <a:rPr lang="fr-FR" dirty="0">
                <a:effectLst/>
              </a:rPr>
              <a:t/>
            </a:r>
            <a:br>
              <a:rPr lang="fr-FR" dirty="0">
                <a:effectLst/>
              </a:rPr>
            </a:br>
            <a:r>
              <a:rPr lang="fr-FR" dirty="0" err="1">
                <a:effectLst/>
              </a:rPr>
              <a:t>Ctrl+p</a:t>
            </a:r>
            <a:r>
              <a:rPr lang="fr-FR" dirty="0">
                <a:effectLst/>
              </a:rPr>
              <a:t> :</a:t>
            </a:r>
            <a:r>
              <a:rPr lang="ar-DZ" dirty="0">
                <a:effectLst/>
              </a:rPr>
              <a:t>طباعة</a:t>
            </a:r>
            <a:r>
              <a:rPr lang="fr-FR" dirty="0">
                <a:effectLst/>
              </a:rPr>
              <a:t/>
            </a:r>
            <a:br>
              <a:rPr lang="fr-FR" dirty="0">
                <a:effectLst/>
              </a:rPr>
            </a:br>
            <a:endParaRPr lang="fr-FR" dirty="0"/>
          </a:p>
        </p:txBody>
      </p:sp>
    </p:spTree>
    <p:extLst>
      <p:ext uri="{BB962C8B-B14F-4D97-AF65-F5344CB8AC3E}">
        <p14:creationId xmlns:p14="http://schemas.microsoft.com/office/powerpoint/2010/main" val="25465226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466730"/>
          </a:xfrm>
        </p:spPr>
        <p:txBody>
          <a:bodyPr>
            <a:normAutofit fontScale="90000"/>
          </a:bodyPr>
          <a:lstStyle/>
          <a:p>
            <a:r>
              <a:rPr lang="fr-FR" dirty="0" err="1">
                <a:effectLst/>
              </a:rPr>
              <a:t>Ctrl+s</a:t>
            </a:r>
            <a:r>
              <a:rPr lang="fr-FR" dirty="0">
                <a:effectLst/>
              </a:rPr>
              <a:t> : </a:t>
            </a:r>
            <a:r>
              <a:rPr lang="ar-DZ" dirty="0">
                <a:effectLst/>
              </a:rPr>
              <a:t>حفظ</a:t>
            </a:r>
            <a:r>
              <a:rPr lang="fr-FR" dirty="0">
                <a:effectLst/>
              </a:rPr>
              <a:t/>
            </a:r>
            <a:br>
              <a:rPr lang="fr-FR" dirty="0">
                <a:effectLst/>
              </a:rPr>
            </a:br>
            <a:r>
              <a:rPr lang="fr-FR" dirty="0" err="1">
                <a:effectLst/>
              </a:rPr>
              <a:t>Ctrl+d</a:t>
            </a:r>
            <a:r>
              <a:rPr lang="fr-FR" dirty="0">
                <a:effectLst/>
              </a:rPr>
              <a:t> : </a:t>
            </a:r>
            <a:r>
              <a:rPr lang="ar-DZ" dirty="0">
                <a:effectLst/>
              </a:rPr>
              <a:t>       التحكم في الخط</a:t>
            </a:r>
            <a:r>
              <a:rPr lang="fr-FR" dirty="0">
                <a:effectLst/>
              </a:rPr>
              <a:t/>
            </a:r>
            <a:br>
              <a:rPr lang="fr-FR" dirty="0">
                <a:effectLst/>
              </a:rPr>
            </a:br>
            <a:r>
              <a:rPr lang="fr-FR" dirty="0" err="1">
                <a:effectLst/>
              </a:rPr>
              <a:t>Ctrl+f</a:t>
            </a:r>
            <a:r>
              <a:rPr lang="fr-FR" dirty="0">
                <a:effectLst/>
              </a:rPr>
              <a:t> : </a:t>
            </a:r>
            <a:r>
              <a:rPr lang="ar-DZ" dirty="0">
                <a:effectLst/>
              </a:rPr>
              <a:t>بحث</a:t>
            </a:r>
            <a:r>
              <a:rPr lang="fr-FR" dirty="0">
                <a:effectLst/>
              </a:rPr>
              <a:t/>
            </a:r>
            <a:br>
              <a:rPr lang="fr-FR" dirty="0">
                <a:effectLst/>
              </a:rPr>
            </a:br>
            <a:r>
              <a:rPr lang="fr-FR" dirty="0" err="1">
                <a:effectLst/>
              </a:rPr>
              <a:t>Ctrl+G</a:t>
            </a:r>
            <a:r>
              <a:rPr lang="fr-FR" dirty="0">
                <a:effectLst/>
              </a:rPr>
              <a:t> :</a:t>
            </a:r>
            <a:r>
              <a:rPr lang="ar-DZ" dirty="0">
                <a:effectLst/>
              </a:rPr>
              <a:t>خط خشن</a:t>
            </a:r>
            <a:r>
              <a:rPr lang="fr-FR" dirty="0">
                <a:effectLst/>
              </a:rPr>
              <a:t/>
            </a:r>
            <a:br>
              <a:rPr lang="fr-FR" dirty="0">
                <a:effectLst/>
              </a:rPr>
            </a:br>
            <a:r>
              <a:rPr lang="ar-DZ" dirty="0">
                <a:effectLst/>
              </a:rPr>
              <a:t>هذا المفتاح سأدرج له شرحا مفصلا في نهاية المستند كونه مهم لحد ما</a:t>
            </a:r>
            <a:r>
              <a:rPr lang="fr-FR" dirty="0">
                <a:effectLst/>
              </a:rPr>
              <a:t/>
            </a:r>
            <a:br>
              <a:rPr lang="fr-FR" dirty="0">
                <a:effectLst/>
              </a:rPr>
            </a:br>
            <a:r>
              <a:rPr lang="fr-FR" dirty="0" err="1">
                <a:effectLst/>
              </a:rPr>
              <a:t>Ctrl+H</a:t>
            </a:r>
            <a:r>
              <a:rPr lang="fr-FR" dirty="0">
                <a:effectLst/>
              </a:rPr>
              <a:t> : </a:t>
            </a:r>
            <a:r>
              <a:rPr lang="ar-DZ" dirty="0">
                <a:effectLst/>
              </a:rPr>
              <a:t>استبدال</a:t>
            </a:r>
            <a:r>
              <a:rPr lang="fr-FR" dirty="0">
                <a:effectLst/>
              </a:rPr>
              <a:t> </a:t>
            </a:r>
            <a:r>
              <a:rPr lang="fr-FR" dirty="0" err="1">
                <a:effectLst/>
              </a:rPr>
              <a:t>Ctrl+k</a:t>
            </a:r>
            <a:r>
              <a:rPr lang="fr-FR" dirty="0">
                <a:effectLst/>
              </a:rPr>
              <a:t> : </a:t>
            </a:r>
            <a:r>
              <a:rPr lang="ar-DZ" dirty="0">
                <a:effectLst/>
              </a:rPr>
              <a:t>ارتباط تشعبي</a:t>
            </a:r>
            <a:r>
              <a:rPr lang="fr-FR" dirty="0">
                <a:effectLst/>
              </a:rPr>
              <a:t/>
            </a:r>
            <a:br>
              <a:rPr lang="fr-FR" dirty="0">
                <a:effectLst/>
              </a:rPr>
            </a:br>
            <a:r>
              <a:rPr lang="fr-FR" dirty="0" err="1">
                <a:effectLst/>
              </a:rPr>
              <a:t>Ctrl+w</a:t>
            </a:r>
            <a:r>
              <a:rPr lang="fr-FR" dirty="0">
                <a:effectLst/>
              </a:rPr>
              <a:t> : </a:t>
            </a:r>
            <a:r>
              <a:rPr lang="ar-DZ" dirty="0">
                <a:effectLst/>
              </a:rPr>
              <a:t>تراجع</a:t>
            </a:r>
            <a:r>
              <a:rPr lang="fr-FR" dirty="0">
                <a:effectLst/>
              </a:rPr>
              <a:t/>
            </a:r>
            <a:br>
              <a:rPr lang="fr-FR" dirty="0">
                <a:effectLst/>
              </a:rPr>
            </a:br>
            <a:endParaRPr lang="fr-FR" dirty="0"/>
          </a:p>
        </p:txBody>
      </p:sp>
    </p:spTree>
    <p:extLst>
      <p:ext uri="{BB962C8B-B14F-4D97-AF65-F5344CB8AC3E}">
        <p14:creationId xmlns:p14="http://schemas.microsoft.com/office/powerpoint/2010/main" val="565082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fr-FR" dirty="0" err="1">
                <a:effectLst/>
              </a:rPr>
              <a:t>Ctrl+c</a:t>
            </a:r>
            <a:r>
              <a:rPr lang="fr-FR" dirty="0">
                <a:effectLst/>
              </a:rPr>
              <a:t> : </a:t>
            </a:r>
            <a:r>
              <a:rPr lang="ar-DZ" dirty="0">
                <a:effectLst/>
              </a:rPr>
              <a:t>نسخ</a:t>
            </a:r>
            <a:r>
              <a:rPr lang="fr-FR" dirty="0">
                <a:effectLst/>
              </a:rPr>
              <a:t/>
            </a:r>
            <a:br>
              <a:rPr lang="fr-FR" dirty="0">
                <a:effectLst/>
              </a:rPr>
            </a:br>
            <a:r>
              <a:rPr lang="fr-FR" dirty="0" err="1">
                <a:effectLst/>
              </a:rPr>
              <a:t>Ctrl+v</a:t>
            </a:r>
            <a:r>
              <a:rPr lang="fr-FR" dirty="0">
                <a:effectLst/>
              </a:rPr>
              <a:t> :</a:t>
            </a:r>
            <a:r>
              <a:rPr lang="ar-DZ" dirty="0">
                <a:effectLst/>
              </a:rPr>
              <a:t> لصق</a:t>
            </a:r>
            <a:r>
              <a:rPr lang="fr-FR" dirty="0">
                <a:effectLst/>
              </a:rPr>
              <a:t/>
            </a:r>
            <a:br>
              <a:rPr lang="fr-FR" dirty="0">
                <a:effectLst/>
              </a:rPr>
            </a:br>
            <a:r>
              <a:rPr lang="fr-FR" dirty="0" err="1">
                <a:effectLst/>
              </a:rPr>
              <a:t>Ctrl+N</a:t>
            </a:r>
            <a:r>
              <a:rPr lang="fr-FR" dirty="0">
                <a:effectLst/>
              </a:rPr>
              <a:t> :</a:t>
            </a:r>
            <a:r>
              <a:rPr lang="ar-DZ" dirty="0">
                <a:effectLst/>
              </a:rPr>
              <a:t> مستند جديد</a:t>
            </a:r>
            <a:r>
              <a:rPr lang="fr-FR" dirty="0">
                <a:effectLst/>
              </a:rPr>
              <a:t/>
            </a:r>
            <a:br>
              <a:rPr lang="fr-FR" dirty="0">
                <a:effectLst/>
              </a:rPr>
            </a:br>
            <a:r>
              <a:rPr lang="fr-FR" dirty="0" err="1">
                <a:effectLst/>
              </a:rPr>
              <a:t>Ctrl+Alt+b</a:t>
            </a:r>
            <a:r>
              <a:rPr lang="fr-FR" dirty="0">
                <a:effectLst/>
              </a:rPr>
              <a:t> :</a:t>
            </a:r>
            <a:r>
              <a:rPr lang="ar-DZ" dirty="0">
                <a:effectLst/>
              </a:rPr>
              <a:t>حاشية سفلية</a:t>
            </a:r>
            <a:r>
              <a:rPr lang="fr-FR" dirty="0">
                <a:effectLst/>
              </a:rPr>
              <a:t/>
            </a:r>
            <a:br>
              <a:rPr lang="fr-FR" dirty="0">
                <a:effectLst/>
              </a:rPr>
            </a:br>
            <a:r>
              <a:rPr lang="fr-FR" dirty="0" err="1">
                <a:effectLst/>
              </a:rPr>
              <a:t>Ctrl+alt+f</a:t>
            </a:r>
            <a:r>
              <a:rPr lang="fr-FR" dirty="0">
                <a:effectLst/>
              </a:rPr>
              <a:t> :Note de fin</a:t>
            </a:r>
            <a:r>
              <a:rPr lang="ar-DZ" dirty="0">
                <a:effectLst/>
              </a:rPr>
              <a:t> هامش في آخر الفصل</a:t>
            </a:r>
            <a:r>
              <a:rPr lang="fr-FR" dirty="0">
                <a:effectLst/>
              </a:rPr>
              <a:t/>
            </a:r>
            <a:br>
              <a:rPr lang="fr-FR" dirty="0">
                <a:effectLst/>
              </a:rPr>
            </a:br>
            <a:r>
              <a:rPr lang="fr-FR" dirty="0" err="1">
                <a:effectLst/>
              </a:rPr>
              <a:t>Ctrl+alt+N</a:t>
            </a:r>
            <a:r>
              <a:rPr lang="fr-FR" dirty="0">
                <a:effectLst/>
              </a:rPr>
              <a:t> :</a:t>
            </a:r>
            <a:r>
              <a:rPr lang="ar-DZ" dirty="0">
                <a:effectLst/>
              </a:rPr>
              <a:t>عادي</a:t>
            </a:r>
            <a:r>
              <a:rPr lang="fr-FR" dirty="0">
                <a:effectLst/>
              </a:rPr>
              <a:t/>
            </a:r>
            <a:br>
              <a:rPr lang="fr-FR" dirty="0">
                <a:effectLst/>
              </a:rPr>
            </a:br>
            <a:endParaRPr lang="fr-FR" dirty="0"/>
          </a:p>
        </p:txBody>
      </p:sp>
    </p:spTree>
    <p:extLst>
      <p:ext uri="{BB962C8B-B14F-4D97-AF65-F5344CB8AC3E}">
        <p14:creationId xmlns:p14="http://schemas.microsoft.com/office/powerpoint/2010/main" val="1040636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22714"/>
          </a:xfrm>
        </p:spPr>
        <p:txBody>
          <a:bodyPr>
            <a:normAutofit/>
          </a:bodyPr>
          <a:lstStyle/>
          <a:p>
            <a:r>
              <a:rPr lang="fr-FR" dirty="0">
                <a:effectLst/>
              </a:rPr>
              <a:t>Shift + E : </a:t>
            </a:r>
            <a:r>
              <a:rPr lang="ar-DZ" dirty="0">
                <a:effectLst/>
              </a:rPr>
              <a:t>الضمة</a:t>
            </a:r>
            <a:r>
              <a:rPr lang="fr-FR" dirty="0">
                <a:effectLst/>
              </a:rPr>
              <a:t/>
            </a:r>
            <a:br>
              <a:rPr lang="fr-FR" dirty="0">
                <a:effectLst/>
              </a:rPr>
            </a:br>
            <a:r>
              <a:rPr lang="fr-FR" dirty="0">
                <a:effectLst/>
              </a:rPr>
              <a:t>Shift + X : </a:t>
            </a:r>
            <a:r>
              <a:rPr lang="ar-DZ" dirty="0">
                <a:effectLst/>
              </a:rPr>
              <a:t>السكون</a:t>
            </a:r>
            <a:r>
              <a:rPr lang="fr-FR" dirty="0">
                <a:effectLst/>
              </a:rPr>
              <a:t/>
            </a:r>
            <a:br>
              <a:rPr lang="fr-FR" dirty="0">
                <a:effectLst/>
              </a:rPr>
            </a:br>
            <a:r>
              <a:rPr lang="fr-FR" dirty="0">
                <a:effectLst/>
              </a:rPr>
              <a:t>Shift + Q : </a:t>
            </a:r>
            <a:r>
              <a:rPr lang="ar-DZ" dirty="0">
                <a:effectLst/>
              </a:rPr>
              <a:t>الفتحة</a:t>
            </a:r>
            <a:r>
              <a:rPr lang="fr-FR" dirty="0">
                <a:effectLst/>
              </a:rPr>
              <a:t/>
            </a:r>
            <a:br>
              <a:rPr lang="fr-FR" dirty="0">
                <a:effectLst/>
              </a:rPr>
            </a:br>
            <a:r>
              <a:rPr lang="fr-FR" dirty="0">
                <a:effectLst/>
              </a:rPr>
              <a:t>Shift + A : </a:t>
            </a:r>
            <a:r>
              <a:rPr lang="ar-DZ" dirty="0">
                <a:effectLst/>
              </a:rPr>
              <a:t>الكسرة</a:t>
            </a:r>
            <a:r>
              <a:rPr lang="fr-FR" dirty="0">
                <a:effectLst/>
              </a:rPr>
              <a:t/>
            </a:r>
            <a:br>
              <a:rPr lang="fr-FR" dirty="0">
                <a:effectLst/>
              </a:rPr>
            </a:br>
            <a:r>
              <a:rPr lang="ar-DZ" dirty="0">
                <a:effectLst/>
              </a:rPr>
              <a:t>ذ</a:t>
            </a:r>
            <a:r>
              <a:rPr lang="fr-FR" dirty="0">
                <a:effectLst/>
              </a:rPr>
              <a:t> + Shift : </a:t>
            </a:r>
            <a:r>
              <a:rPr lang="ar-DZ" dirty="0">
                <a:effectLst/>
              </a:rPr>
              <a:t>الشدة</a:t>
            </a:r>
            <a:r>
              <a:rPr lang="fr-FR" dirty="0">
                <a:effectLst/>
              </a:rPr>
              <a:t/>
            </a:r>
            <a:br>
              <a:rPr lang="fr-FR" dirty="0">
                <a:effectLst/>
              </a:rPr>
            </a:br>
            <a:r>
              <a:rPr lang="fr-FR" dirty="0">
                <a:effectLst/>
              </a:rPr>
              <a:t>Shift + Z : </a:t>
            </a:r>
            <a:r>
              <a:rPr lang="ar-DZ" dirty="0">
                <a:effectLst/>
              </a:rPr>
              <a:t>المدة</a:t>
            </a:r>
            <a:r>
              <a:rPr lang="fr-FR" dirty="0">
                <a:effectLst/>
              </a:rPr>
              <a:t/>
            </a:r>
            <a:br>
              <a:rPr lang="fr-FR" dirty="0">
                <a:effectLst/>
              </a:rPr>
            </a:br>
            <a:endParaRPr lang="fr-FR" dirty="0"/>
          </a:p>
        </p:txBody>
      </p:sp>
    </p:spTree>
    <p:extLst>
      <p:ext uri="{BB962C8B-B14F-4D97-AF65-F5344CB8AC3E}">
        <p14:creationId xmlns:p14="http://schemas.microsoft.com/office/powerpoint/2010/main" val="3953003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fr-FR" dirty="0">
                <a:effectLst/>
              </a:rPr>
              <a:t>Shift + W : </a:t>
            </a:r>
            <a:r>
              <a:rPr lang="ar-DZ" dirty="0">
                <a:effectLst/>
              </a:rPr>
              <a:t>تنوين فتح</a:t>
            </a:r>
            <a:r>
              <a:rPr lang="fr-FR" dirty="0">
                <a:effectLst/>
              </a:rPr>
              <a:t/>
            </a:r>
            <a:br>
              <a:rPr lang="fr-FR" dirty="0">
                <a:effectLst/>
              </a:rPr>
            </a:br>
            <a:r>
              <a:rPr lang="fr-FR" dirty="0">
                <a:effectLst/>
              </a:rPr>
              <a:t>Shift + S : </a:t>
            </a:r>
            <a:r>
              <a:rPr lang="ar-DZ" dirty="0">
                <a:effectLst/>
              </a:rPr>
              <a:t>تنوين كسرة</a:t>
            </a:r>
            <a:r>
              <a:rPr lang="fr-FR" dirty="0">
                <a:effectLst/>
              </a:rPr>
              <a:t/>
            </a:r>
            <a:br>
              <a:rPr lang="fr-FR" dirty="0">
                <a:effectLst/>
              </a:rPr>
            </a:br>
            <a:r>
              <a:rPr lang="fr-FR" dirty="0">
                <a:effectLst/>
              </a:rPr>
              <a:t>Shift + R : </a:t>
            </a:r>
            <a:r>
              <a:rPr lang="ar-DZ" dirty="0">
                <a:effectLst/>
              </a:rPr>
              <a:t>تنوين ضم</a:t>
            </a:r>
            <a:r>
              <a:rPr lang="fr-FR" dirty="0">
                <a:effectLst/>
              </a:rPr>
              <a:t/>
            </a:r>
            <a:br>
              <a:rPr lang="fr-FR" dirty="0">
                <a:effectLst/>
              </a:rPr>
            </a:br>
            <a:r>
              <a:rPr lang="fr-FR" dirty="0">
                <a:effectLst/>
              </a:rPr>
              <a:t>Shift + T : </a:t>
            </a:r>
            <a:r>
              <a:rPr lang="ar-DZ" dirty="0" err="1">
                <a:effectLst/>
              </a:rPr>
              <a:t>لإ</a:t>
            </a:r>
            <a:r>
              <a:rPr lang="fr-FR" dirty="0">
                <a:effectLst/>
              </a:rPr>
              <a:t/>
            </a:r>
            <a:br>
              <a:rPr lang="fr-FR" dirty="0">
                <a:effectLst/>
              </a:rPr>
            </a:br>
            <a:r>
              <a:rPr lang="fr-FR" dirty="0">
                <a:effectLst/>
              </a:rPr>
              <a:t>Shift + G : </a:t>
            </a:r>
            <a:r>
              <a:rPr lang="ar-DZ" dirty="0" err="1">
                <a:effectLst/>
              </a:rPr>
              <a:t>لأ</a:t>
            </a:r>
            <a:r>
              <a:rPr lang="fr-FR" dirty="0">
                <a:effectLst/>
              </a:rPr>
              <a:t/>
            </a:r>
            <a:br>
              <a:rPr lang="fr-FR" dirty="0">
                <a:effectLst/>
              </a:rPr>
            </a:br>
            <a:r>
              <a:rPr lang="fr-FR" dirty="0">
                <a:effectLst/>
              </a:rPr>
              <a:t>Shift + Y : </a:t>
            </a:r>
            <a:r>
              <a:rPr lang="ar-DZ" dirty="0">
                <a:effectLst/>
              </a:rPr>
              <a:t>إ</a:t>
            </a:r>
            <a:r>
              <a:rPr lang="fr-FR" dirty="0">
                <a:effectLst/>
              </a:rPr>
              <a:t/>
            </a:r>
            <a:br>
              <a:rPr lang="fr-FR" dirty="0">
                <a:effectLst/>
              </a:rPr>
            </a:br>
            <a:r>
              <a:rPr lang="fr-FR" dirty="0">
                <a:effectLst/>
              </a:rPr>
              <a:t>Shift + H : </a:t>
            </a:r>
            <a:r>
              <a:rPr lang="ar-DZ" dirty="0">
                <a:effectLst/>
              </a:rPr>
              <a:t>أ</a:t>
            </a:r>
            <a:r>
              <a:rPr lang="fr-FR" dirty="0">
                <a:effectLst/>
              </a:rPr>
              <a:t/>
            </a:r>
            <a:br>
              <a:rPr lang="fr-FR" dirty="0">
                <a:effectLst/>
              </a:rPr>
            </a:br>
            <a:endParaRPr lang="fr-FR" dirty="0"/>
          </a:p>
        </p:txBody>
      </p:sp>
    </p:spTree>
    <p:extLst>
      <p:ext uri="{BB962C8B-B14F-4D97-AF65-F5344CB8AC3E}">
        <p14:creationId xmlns:p14="http://schemas.microsoft.com/office/powerpoint/2010/main" val="25366959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4722"/>
          </a:xfrm>
        </p:spPr>
        <p:txBody>
          <a:bodyPr>
            <a:normAutofit/>
          </a:bodyPr>
          <a:lstStyle/>
          <a:p>
            <a:r>
              <a:rPr lang="fr-FR" dirty="0">
                <a:effectLst/>
              </a:rPr>
              <a:t>Shift + N : </a:t>
            </a:r>
            <a:r>
              <a:rPr lang="ar-DZ" dirty="0">
                <a:effectLst/>
              </a:rPr>
              <a:t>آ</a:t>
            </a:r>
            <a:r>
              <a:rPr lang="fr-FR" dirty="0">
                <a:effectLst/>
              </a:rPr>
              <a:t/>
            </a:r>
            <a:br>
              <a:rPr lang="fr-FR" dirty="0">
                <a:effectLst/>
              </a:rPr>
            </a:br>
            <a:r>
              <a:rPr lang="fr-FR" dirty="0">
                <a:effectLst/>
              </a:rPr>
              <a:t>Shift + B : </a:t>
            </a:r>
            <a:r>
              <a:rPr lang="ar-DZ" dirty="0" err="1">
                <a:effectLst/>
              </a:rPr>
              <a:t>لآ</a:t>
            </a:r>
            <a:r>
              <a:rPr lang="fr-FR" dirty="0">
                <a:effectLst/>
              </a:rPr>
              <a:t/>
            </a:r>
            <a:br>
              <a:rPr lang="fr-FR" dirty="0">
                <a:effectLst/>
              </a:rPr>
            </a:br>
            <a:r>
              <a:rPr lang="fr-FR" dirty="0">
                <a:effectLst/>
              </a:rPr>
              <a:t>Shift + V : {</a:t>
            </a:r>
            <a:br>
              <a:rPr lang="fr-FR" dirty="0">
                <a:effectLst/>
              </a:rPr>
            </a:br>
            <a:r>
              <a:rPr lang="fr-FR" dirty="0">
                <a:effectLst/>
              </a:rPr>
              <a:t>Shift + C : }</a:t>
            </a:r>
            <a:br>
              <a:rPr lang="fr-FR" dirty="0">
                <a:effectLst/>
              </a:rPr>
            </a:br>
            <a:r>
              <a:rPr lang="fr-FR" dirty="0">
                <a:effectLst/>
              </a:rPr>
              <a:t>Shift + F : ]</a:t>
            </a:r>
            <a:br>
              <a:rPr lang="fr-FR" dirty="0">
                <a:effectLst/>
              </a:rPr>
            </a:br>
            <a:r>
              <a:rPr lang="fr-FR" dirty="0">
                <a:effectLst/>
              </a:rPr>
              <a:t>Shift + D : [</a:t>
            </a:r>
            <a:br>
              <a:rPr lang="fr-FR" dirty="0">
                <a:effectLst/>
              </a:rPr>
            </a:br>
            <a:r>
              <a:rPr lang="fr-FR" dirty="0">
                <a:effectLst/>
              </a:rPr>
              <a:t>Shift + J : </a:t>
            </a:r>
            <a:r>
              <a:rPr lang="ar-DZ" dirty="0">
                <a:effectLst/>
              </a:rPr>
              <a:t>تمديد الحرف</a:t>
            </a:r>
            <a:endParaRPr lang="fr-FR" dirty="0"/>
          </a:p>
        </p:txBody>
      </p:sp>
    </p:spTree>
    <p:extLst>
      <p:ext uri="{BB962C8B-B14F-4D97-AF65-F5344CB8AC3E}">
        <p14:creationId xmlns:p14="http://schemas.microsoft.com/office/powerpoint/2010/main" val="161052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16632"/>
            <a:ext cx="9096375"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338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pPr rtl="1"/>
            <a:r>
              <a:rPr lang="fr-FR" dirty="0">
                <a:effectLst/>
              </a:rPr>
              <a:t>Police</a:t>
            </a:r>
            <a:r>
              <a:rPr lang="ar-DZ" dirty="0">
                <a:effectLst/>
              </a:rPr>
              <a:t>: من خلاله يتم تحديد حجم الخط ونوعه في الغالب نختار  </a:t>
            </a:r>
            <a:r>
              <a:rPr lang="fr-FR" dirty="0" err="1">
                <a:effectLst/>
              </a:rPr>
              <a:t>Silmplified</a:t>
            </a:r>
            <a:r>
              <a:rPr lang="fr-FR" dirty="0">
                <a:effectLst/>
              </a:rPr>
              <a:t> </a:t>
            </a:r>
            <a:r>
              <a:rPr lang="fr-FR" dirty="0" err="1">
                <a:effectLst/>
              </a:rPr>
              <a:t>arabic</a:t>
            </a:r>
            <a:r>
              <a:rPr lang="ar-DZ" dirty="0">
                <a:effectLst/>
              </a:rPr>
              <a:t> بحجم 16 وننقر على </a:t>
            </a:r>
            <a:r>
              <a:rPr lang="fr-FR" dirty="0">
                <a:effectLst/>
              </a:rPr>
              <a:t>OK</a:t>
            </a:r>
            <a:r>
              <a:rPr lang="ar-DZ" dirty="0">
                <a:effectLst/>
              </a:rPr>
              <a:t>. (ملاحظة هامة </a:t>
            </a:r>
            <a:r>
              <a:rPr lang="fr-FR" dirty="0">
                <a:effectLst/>
              </a:rPr>
              <a:t>caractères latins</a:t>
            </a:r>
            <a:r>
              <a:rPr lang="ar-DZ" dirty="0">
                <a:effectLst/>
              </a:rPr>
              <a:t> يتعلق باللغات الأجنبية في الكتابة، </a:t>
            </a:r>
            <a:r>
              <a:rPr lang="fr-FR" dirty="0">
                <a:effectLst/>
              </a:rPr>
              <a:t>Scripts complexes</a:t>
            </a:r>
            <a:r>
              <a:rPr lang="ar-DZ" dirty="0">
                <a:effectLst/>
              </a:rPr>
              <a:t> يتعلق بالكتابة بالعربية)</a:t>
            </a:r>
            <a:r>
              <a:rPr lang="fr-FR" dirty="0">
                <a:effectLst/>
              </a:rPr>
              <a:t/>
            </a:r>
            <a:br>
              <a:rPr lang="fr-FR" dirty="0">
                <a:effectLst/>
              </a:rPr>
            </a:br>
            <a:endParaRPr lang="fr-FR" dirty="0"/>
          </a:p>
        </p:txBody>
      </p:sp>
    </p:spTree>
    <p:extLst>
      <p:ext uri="{BB962C8B-B14F-4D97-AF65-F5344CB8AC3E}">
        <p14:creationId xmlns:p14="http://schemas.microsoft.com/office/powerpoint/2010/main" val="481138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TotalTime>
  <Words>1266</Words>
  <Application>Microsoft Office PowerPoint</Application>
  <PresentationFormat>Affichage à l'écran (4:3)</PresentationFormat>
  <Paragraphs>70</Paragraphs>
  <Slides>76</Slides>
  <Notes>0</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Apex</vt:lpstr>
      <vt:lpstr>دروس في مقياس إعلام آلي  ودراسات كمية سنة اولى ليسانس علوم سياسية </vt:lpstr>
      <vt:lpstr>تقديم: </vt:lpstr>
      <vt:lpstr>الطريقة الصحيحة لكتابة المذكرة على برنامج (وورد): </vt:lpstr>
      <vt:lpstr>- نذهب كما هو واضح على الصورة إلى Modifier les style بالنقر على السهم الموضح في الدائرة</vt:lpstr>
      <vt:lpstr>Présentation PowerPoint</vt:lpstr>
      <vt:lpstr>Présentation PowerPoint</vt:lpstr>
      <vt:lpstr>كما هو واضح في الصورة عند فتح السهم الموجود بجانب النمط سواء (العادي Normal) او العنوان (Titre) تظهر Modifier  عند النقر عليها نذهب إلى Format ستظهر لنا مجموعة من المهام كما يلي:</vt:lpstr>
      <vt:lpstr>Présentation PowerPoint</vt:lpstr>
      <vt:lpstr>Police: من خلاله يتم تحديد حجم الخط ونوعه في الغالب نختار  Silmplified arabic بحجم 16 وننقر على OK. (ملاحظة هامة caractères latins يتعلق باللغات الأجنبية في الكتابة، Scripts complexes يتعلق بالكتابة بالعربية) </vt:lpstr>
      <vt:lpstr>Paragraphe: يتم من خلالها يتم تحديد تباعد الفقرات مع تحديد بداية كل فقرة في السطر الأول ب 1 سم.  </vt:lpstr>
      <vt:lpstr>ثم نقوم بوضع مفتاح اختصار لهذا النمط touche de raccourci باختيار مفتاح  ليست لديه مهمة سابقا مثلا نختار)Ctrl+0( </vt:lpstr>
      <vt:lpstr>بنفس الطريقة نقوم بتحديد الخط الفقرة على العناوين Titres بنفس المراحل السابقة غير أن نوع الخط وحجمه يختلفان بين الأنماط مثلا: </vt:lpstr>
      <vt:lpstr>- (Titre 1): نختار خط خشن في وسط الصفحة وحجم 20 وهو عبارة عن فصل، ونضع له مفتاح اختصار (Ctrl+1)</vt:lpstr>
      <vt:lpstr>- (Titre 2): نختار خط خشن في وسط الصفحة وحجم 18 وهو عبارة عن مبحث، ونضع له مفتاح اختصار (Ctrl+2). ونفس الأمر ينطبق على باقي الأنماط إذا كان لدينا مطالب وفروع. </vt:lpstr>
      <vt:lpstr>تفيد هذه العملية في العديد من النواحي، فمن الناحية الأولى عند كتابة الفصل مثلا نقوم مباشرة بالضغط على مفتاح اختصاره (Ctrl+1) دون الحاجة إلى الرجوع للفصل السابق لمعرفة نوع الخط وحجمه، فبالضغط على مفتاح الاختصار نتحصل على نفس نوع خط الفصل السابق وحجمه. من الناحية الثانية تفيد هذه العملية في وضع فهرس في نهاية دراستنا بكل سهول، وهو ما يسمى بالفهرس الآلي بحيث جهار الكمبيوتر يستطيع التمييز بين الفصول والمباحث والمطالب والفقرات.</vt:lpstr>
      <vt:lpstr>2. فهرس آلي: </vt:lpstr>
      <vt:lpstr>من خلال العمليات التي قمنا بها سابقا يمكن وضع فهرس للدراسة بترقيم الصفحات بثلاث نقرات    reference + tables des matieres + table automatique</vt:lpstr>
      <vt:lpstr>Présentation PowerPoint</vt:lpstr>
      <vt:lpstr>Présentation PowerPoint</vt:lpstr>
      <vt:lpstr>في حالة ما إذا قمنا بإضافة فقرات بين الفصول أو المباحث فإن ترقيم الصفحات حتما سيتغير لذا بالنقر بزر الفأرة الأيمن على الفهرس تظهر لنا Mettre à jour le champs (تحديث الحقل): </vt:lpstr>
      <vt:lpstr>Présentation PowerPoint</vt:lpstr>
      <vt:lpstr>بالنقر على تحديث الحقل تظهر لنا : </vt:lpstr>
      <vt:lpstr>- Mettre à jour les numéros de page uniquement: في حالة ما إذا كما غيرنا في أرقام الصفحات وفقط. - Mettre à jour toute la table: في حالة تغيير في عنوان فصل أول مبحث ... إلخ ثم OK </vt:lpstr>
      <vt:lpstr>3. (section) المقاطع   </vt:lpstr>
      <vt:lpstr>من خلال ملاحظاتي المتكررة لكتابة المذكرات وجدت أن الطلبة يكتبون كل فصل على حدى ويحفظونه باسمه في مستند مستقل عن الفصول الباقية، وهذا خطأ. بحيث يمكن كتابة كل الفصول في نفس المستند وكل فصل مستقل على الفصل السابق والفصل اللاحق، بحيث يمكن كتابة رأس وتذييل الصفحة (En-tête et pied de page) لكل فصل باستقلالية وفي مستند واحد من خلال المراحل التالية: </vt:lpstr>
      <vt:lpstr>عند الانتهاء من كتابة المقدمة نذهب إلى: - Mise en page</vt:lpstr>
      <vt:lpstr>Présentation PowerPoint</vt:lpstr>
      <vt:lpstr>ثم نختار : A partir de ce point ثم ننقر OK آليا ينتقل مؤشر الكتابة إلى صفحة جديدة وهي تسمى Section2 (المقطع الثاني) عندما نريد تغيير رأس الصفة ننقر مرتين على مساحة رأس الصفحة تظهر لنا ما يلي: </vt:lpstr>
      <vt:lpstr>Présentation PowerPoint</vt:lpstr>
      <vt:lpstr>قبل كتابة رأس الصفحة نركز على Lier au précédent (الربط بالسابق) نجدها مفعلة (Active) نقوم بتعطيل هذه الخاصية، ثم نقوم بكتابة رأس الصفة دون أن يتغير في المقطع السابق. </vt:lpstr>
      <vt:lpstr>4- ترقيم الصفحات:</vt:lpstr>
      <vt:lpstr>عندما نريد ترقيم الصفحات وعندما نقوم بوضع تصور في أذهاننا أين نضعها (مثلا في أسفل الصفحة) نقوم بالخطوات التالية: - إدراج + ترقيم صفحات + أسفل الصفحة - insertion + numéros de page + bas de page </vt:lpstr>
      <vt:lpstr>Présentation PowerPoint</vt:lpstr>
      <vt:lpstr>عندما نقوم ترقيم الصفحات على مستوى المقاطع section في مستندنا فإن نذهب إلى Format Numéros Page ونختار : A la suite de la section précédente سيواصل وورد الترقيم آليا. </vt:lpstr>
      <vt:lpstr>Présentation PowerPoint</vt:lpstr>
      <vt:lpstr>5. الهوامش والحواشي السفلية: </vt:lpstr>
      <vt:lpstr>أثناء عملية الكتابة نحتاج في الكثير من المرات بإدراج مرجع أو ما يسمى هامش وهذا لإحالة المعلومات إلى مصدرها أو أصحابها، قد تكون هذه المعلومات مستقاة من كتب أو مجلات أو صحف، أو تكون في شكل مقابلات، وقد تكون بلغات عديدة. قد يكون الهامش في أسفل الصفحة، وقد يكون في نهاية المبحث أو نهاية الفصل، وكلها طرق صحيحة، لكنني سأركز على الهامش في نهاية الصفحة كونه الأكثر عملا به. </vt:lpstr>
      <vt:lpstr>عند الانتهاء من الفقرة التي نريد وضع هامش لها نضغط على : Ctrl+Alt+B، سيظهر رقم الهامش والخط الفاصل بين المتن والهامش (Séparateur de note de bas de page) ثم نقوم بكتابة المرجع. عند كتابة المرجع الذي يليه نقوم بنفس الخطوات Ctrl+Alt+B يظهر لنا ترقيم هوامش، عند كتابة الهوامش فإنها تظهر متواصلة Contenu بينما نود أن نجعلها تبدأ من كل صفحة بترقيم جديد نقوم بالخطوات المبينة في الشكل التالي: </vt:lpstr>
      <vt:lpstr>Présentation PowerPoint</vt:lpstr>
      <vt:lpstr>عند فتح السهم المبين في دائرة في الشكل السابق يظهر لنا: </vt:lpstr>
      <vt:lpstr>نغير Contenu  إلى recommencer à chaque page ثم ننقر   appliquer. </vt:lpstr>
      <vt:lpstr>6. فهرس الجداول والأشكال</vt:lpstr>
      <vt:lpstr>عندما نريد إدراج جدول نتبع مايلي: insertion1. إدراج  Tableau2. جدول  3. نقوم باختيار عدد الصفوف وعدد الأعمدة في الجدول المراد إدراجه</vt:lpstr>
      <vt:lpstr>Présentation PowerPoint</vt:lpstr>
      <vt:lpstr>Présentation PowerPoint</vt:lpstr>
      <vt:lpstr>عند الضغط بقفل الفأرة الأيمن على المربع المشار إليه السهم في الجدول نجد مجموعة من المهام التي يمكن من خلالها التحكم في الجدول حيث مجد مايلي:</vt:lpstr>
      <vt:lpstr>Présentation PowerPoint</vt:lpstr>
      <vt:lpstr>:Couper 1. قص  يمكن من خلال هذه الخاصية قص الجدول ونقله إلى صفحة أخرى أو مستند آخر :Copier2. نسخ  يمكن من خلال هذه الخاصية نسخ الجدول ولصقه في صفحة أو مستند آخر </vt:lpstr>
      <vt:lpstr>:Insérer3. إدراج  تتيح لنا هذه الخاصية إدارج أعمدة على يسار الصف قيد التعيين أو على يمينه وصفوف  تحت الصف قيد التعيين أو فوقه مما يتيح لنا توسيع خلايا الجدول </vt:lpstr>
      <vt:lpstr>5. التحكم في خلايا الجدول: وهذا من خلال الخصائص التالية:  Fusionner أ. دمج الخلايا تمكننا من دج خليتين في خلية واحدة  Uniformiser la largeur des lignes et la largeur des colonnesب. تمكننا من توحيد طول الصفوف وطول الأعمدة بنفس القياسات</vt:lpstr>
      <vt:lpstr>ج. يمكننا كذلك التحكم في حدود الجدول وخطوطه وإعادة رسمه والتحكم في لونه وغيرها من الخصائص الشكلية للجدول من خلال خاصية  Propriétés du tableau</vt:lpstr>
      <vt:lpstr>4. الأمر الجد مهم في الجدول يكمن في التسمية التوضيحية للجدول Insérer une légende تسمية الجدول يجب أن تتم وفق هذه الخاصية حيث يتم تحديد رقم الجدول آليا بحيث يمكن للجهاز التعرف على أرقام الجداول اللاحقة والسابقة له</vt:lpstr>
      <vt:lpstr>Présentation PowerPoint</vt:lpstr>
      <vt:lpstr>نتبع نفس الخطوات في تسمية الجداول اللاحقة، هذه الخاصية آلية فإذا ما قمنا بإضافة جدول بين جدولين سيقوم الوورد بتغيير الترقيم للجداول آليا بدون احتمال أي خطأ</vt:lpstr>
      <vt:lpstr>يمكن تغيير تسمية الجدول باللغة العربية من خلال الضغط على  nouvelle étiquette وكذا تحديد مكان التسمية أسفل الجدول أم فوقه من خلال الضغط على  Position</vt:lpstr>
      <vt:lpstr>أخيرا فيما يتعلق بالجداول يمكننا استخراج فهرس للجداول ببساطة من خلال: Références insérer une table des illustrations</vt:lpstr>
      <vt:lpstr>Présentation PowerPoint</vt:lpstr>
      <vt:lpstr>نحتاج في كثير من الاحيان عند كتابة بحوثنا أو مذكراتنا إلى القيام بعمليات إحصائية نترجمها على شكل رسوم بيانية، ولعمل وإنشاء رسم بياني في ميكروسوفت وورد نتبع مايلي: </vt:lpstr>
      <vt:lpstr>Insertion1. نضغط على  </vt:lpstr>
      <vt:lpstr>Graphique:2. نختار  </vt:lpstr>
      <vt:lpstr>Graphique  عند الضغط على  Excel يظهر جدول  والرسم البياني على اليسار</vt:lpstr>
      <vt:lpstr>نقوم بإدخال بيانات وأرقام الصفوف والأعمدة </vt:lpstr>
      <vt:lpstr>يمكنك كذلك التحكم في نوع GRAPH كما يمكن إعادة تعديل البيانات وتغييرها وذلك بالضغط على الشكل بالزر الأيمن للفأرة: والضغط على Modifier le type de graphique أو  Modifier les données </vt:lpstr>
      <vt:lpstr>كما يمكن تسمية الشكل من خلال الضغط على الزر الأيمن للفأرة في المربع الخارجي للشكل والنقر على : Insérer une légende مما يساعد فيما بعد بإنشاء فهرس الأشكال </vt:lpstr>
      <vt:lpstr>Présentation PowerPoint</vt:lpstr>
      <vt:lpstr>وذلك من خلال: Références Insérer une table des illustration </vt:lpstr>
      <vt:lpstr>8. بعض الاختصارات المهمة في لوحة المفاتيح</vt:lpstr>
      <vt:lpstr>تتألف لوحة المفاتيح لجهاز الكمبيوتر من مفاتيح رقمية Pavé Numériques  وهو عبارة عن أرقام، ومفاتيح حرفية رقمية  Pavé Alphanumériquesبها حروف وأرقام، وهي تحتوي كذلك على مفاتيح التوجيه Touches des commandes هذه الأخيرة تغير من عمل قفل ما إلى عمل وهي (Ctrl, Maj, Alt, Alt gr, achap, …) </vt:lpstr>
      <vt:lpstr>مجموعة مفاتيح الاختصار الموجودة في وورد يمكن التحكم فيها وتغييرها غير أن ميكروسوفت أتاح هذه الخاصية لإضفاء نوع من الخصوصية على جهاز الكمبيوتر بحيث لا يمكن لأحد غيرك أن تعرف مفتاح اختصار (نسخ) مثلا الذي هو في الأصل Ctrl+c لتغيره إلى مفتاح آخر تتم هذه الطريقة بالذهاب إلى Affichage  ثم  barre d’outilsثم  personnalisé ثم clavier  ، سنجد كل اختصارات العمليات التي يمكن القيام بها من خلال ميكروسوفت وورد، والتي يمكن تغييرها كما نريد. </vt:lpstr>
      <vt:lpstr>  Ctrl+A :تحديد الكل إذا كانت اللغة أجنبية  Ctrl+q : تحديد الكل إذا كانت اللغة عربية Ctrl+z :خروج من المستند إذا كانت اللغة عربية تراجع إذا كانت اللغة أجنبيبة Ctrl+E : توسيط </vt:lpstr>
      <vt:lpstr>Ctrl+r : إعادة Ctrl+U : تسطير Ctrl+i : خط مائل Ctrl+o : فتح Ctrl+p :طباعة </vt:lpstr>
      <vt:lpstr>Ctrl+s : حفظ Ctrl+d :        التحكم في الخط Ctrl+f : بحث Ctrl+G :خط خشن هذا المفتاح سأدرج له شرحا مفصلا في نهاية المستند كونه مهم لحد ما Ctrl+H : استبدال Ctrl+k : ارتباط تشعبي Ctrl+w : تراجع </vt:lpstr>
      <vt:lpstr>Ctrl+c : نسخ Ctrl+v : لصق Ctrl+N : مستند جديد Ctrl+Alt+b :حاشية سفلية Ctrl+alt+f :Note de fin هامش في آخر الفصل Ctrl+alt+N :عادي </vt:lpstr>
      <vt:lpstr>Shift + E : الضمة Shift + X : السكون Shift + Q : الفتحة Shift + A : الكسرة ذ + Shift : الشدة Shift + Z : المدة </vt:lpstr>
      <vt:lpstr>Shift + W : تنوين فتح Shift + S : تنوين كسرة Shift + R : تنوين ضم Shift + T : لإ Shift + G : لأ Shift + Y : إ Shift + H : أ </vt:lpstr>
      <vt:lpstr>Shift + N : آ Shift + B : لآ Shift + V : { Shift + C : } Shift + F : ] Shift + D : [ Shift + J : تمديد الحرف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مقياس إعلام آلي ودراسات كمية</dc:title>
  <dc:creator>salim</dc:creator>
  <cp:lastModifiedBy>salim</cp:lastModifiedBy>
  <cp:revision>23</cp:revision>
  <dcterms:created xsi:type="dcterms:W3CDTF">2021-11-05T00:36:03Z</dcterms:created>
  <dcterms:modified xsi:type="dcterms:W3CDTF">2021-11-08T21:56:17Z</dcterms:modified>
</cp:coreProperties>
</file>