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314" r:id="rId5"/>
    <p:sldId id="343" r:id="rId6"/>
    <p:sldId id="345" r:id="rId7"/>
    <p:sldId id="346" r:id="rId8"/>
    <p:sldId id="347" r:id="rId9"/>
    <p:sldId id="348" r:id="rId10"/>
    <p:sldId id="350" r:id="rId11"/>
    <p:sldId id="349" r:id="rId12"/>
    <p:sldId id="352" r:id="rId13"/>
    <p:sldId id="351" r:id="rId14"/>
    <p:sldId id="357" r:id="rId15"/>
    <p:sldId id="353" r:id="rId16"/>
    <p:sldId id="358" r:id="rId17"/>
    <p:sldId id="354" r:id="rId18"/>
    <p:sldId id="362" r:id="rId19"/>
    <p:sldId id="359" r:id="rId20"/>
    <p:sldId id="361" r:id="rId21"/>
    <p:sldId id="360" r:id="rId22"/>
    <p:sldId id="365" r:id="rId23"/>
    <p:sldId id="363" r:id="rId24"/>
    <p:sldId id="364" r:id="rId25"/>
    <p:sldId id="366" r:id="rId26"/>
    <p:sldId id="356" r:id="rId27"/>
    <p:sldId id="367" r:id="rId28"/>
    <p:sldId id="375" r:id="rId29"/>
    <p:sldId id="376" r:id="rId30"/>
    <p:sldId id="368" r:id="rId31"/>
    <p:sldId id="370" r:id="rId32"/>
    <p:sldId id="371" r:id="rId33"/>
    <p:sldId id="372" r:id="rId34"/>
    <p:sldId id="373" r:id="rId35"/>
    <p:sldId id="374" r:id="rId36"/>
    <p:sldId id="325" r:id="rId37"/>
    <p:sldId id="33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128"/>
    <a:srgbClr val="F09E8E"/>
    <a:srgbClr val="D3DDFE"/>
    <a:srgbClr val="D4DDFE"/>
    <a:srgbClr val="D5DEFF"/>
    <a:srgbClr val="F6F7FF"/>
    <a:srgbClr val="DBDCE5"/>
    <a:srgbClr val="F0F1FB"/>
    <a:srgbClr val="DFE1F6"/>
    <a:srgbClr val="EEEF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394" autoAdjust="0"/>
  </p:normalViewPr>
  <p:slideViewPr>
    <p:cSldViewPr snapToGrid="0">
      <p:cViewPr varScale="1">
        <p:scale>
          <a:sx n="65" d="100"/>
          <a:sy n="65" d="100"/>
        </p:scale>
        <p:origin x="294" y="78"/>
      </p:cViewPr>
      <p:guideLst>
        <p:guide orient="horz" pos="1416"/>
        <p:guide orient="horz" pos="1008"/>
        <p:guide pos="3840"/>
      </p:guideLst>
    </p:cSldViewPr>
  </p:slideViewPr>
  <p:outlineViewPr>
    <p:cViewPr>
      <p:scale>
        <a:sx n="33" d="100"/>
        <a:sy n="33" d="100"/>
      </p:scale>
      <p:origin x="0" y="-1036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10/27/2024</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07:22:08.4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1927 85,'-41'-2,"0"-2,-47-10,44 5,-69-3,-259 12,167 1,185 0,1 0,-1 1,1 2,0 0,0 0,0 2,-20 9,-13 9,-54 34,87-46,-13 6,1 3,0 0,2 2,-40 39,52-46,-2 0,-30 18,-27 24,55-38,1 0,1 1,1 1,-17 28,-12 13,35-49,1 1,0 1,1 0,-15 32,-6 23,21-51,0 1,2 0,1 0,0 1,-6 39,10-32,2 1,1 0,1-1,2 1,1-1,1 0,1 0,2 0,1-1,1 0,1-1,26 45,-14-32,2-1,1-1,39 43,-2 4,-46-58,33 35,-34-42,-1 1,-1 0,-1 1,11 24,-10-19,2 1,21 28,-16-29,-2-1,1-1,1 0,1-2,1 0,40 29,41 26,-65-47,75 45,33 20,-111-73,-25-15,-1-1,1 0,0-1,1 0,0 0,-1-1,2-1,-1 0,21 3,52-1,134-8,-74-2,-130 4,149-5,-137 2,-1-1,0-1,0-2,29-11,-20 5,30-12,70-17,41-5,-132 30,-1-1,-1-2,55-35,-41 20,-1-3,-2-3,-2-2,58-62,-100 94,0 0,-1 0,-1-1,0 0,-1-1,0 0,-1 0,7-22,-5 8,-2 0,0-1,1-38,-6 54,3-23,-2 1,-2-1,-1 0,-1 0,-13-50,8 53,-6-61,13 75,0 0,-2 0,0 1,-1-1,-1 1,-1-1,0 1,-1 1,-17-29,4 12,1-1,-28-70,14 29,12 26,14 30,-1 0,-1 1,-20-31,-91-101,101 124,-35-37,34 41,-34-47,-42-72,81 120,0 0,-1 1,-1 0,-1 2,-1 0,-1 1,0 1,-31-19,28 20,-1 1,-1 1,0 1,0 1,-1 2,0 0,-1 2,0 1,0 1,0 1,-1 2,-47 1,35 1,5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07:22:15.26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3322 345,'-12'-14,"8"8,-1 0,0 0,0 1,-1 0,1 0,-1 0,0 1,0 0,-8-3,-30-13,-1 3,-1 2,-76-13,-62-13,-7-2,-73-21,242 58,-38-9,0 3,-106-4,-129 18,103 2,75-6,-135 5,217 4,0 1,0 3,1 1,-35 18,-9 3,-12-5,67-23,0 2,0 1,1 0,0 2,0 2,-37 25,-13 16,54-42,0 2,0 0,1 1,-26 30,7-5,-11 16,37-42,0-1,0 0,-1-1,-20 16,21-20,1 1,0 1,0-1,0 2,1-1,1 1,-1 1,-7 14,-66 155,62-130,2 0,2 1,2 1,-8 60,11-61,4-22,2 0,1 0,1 1,0-1,2 1,1 0,2-1,0 0,1 1,2-2,0 1,2-1,16 45,-12-43,65 146,-67-158,0-1,1 0,1 0,0-2,0 0,2 0,17 15,133 88,5 6,-106-73,2-4,92 49,-109-75,2-3,-1-3,2-2,-1-3,61 4,-69-9,-20 0,0 0,0 2,-1 1,22 12,-20-9,1-1,49 13,-16-9,105 43,-20-5,-100-42,1-2,83 2,-46-5,-48 0,-1 2,1 2,-2 1,1 1,-1 2,53 33,-54-30,1-1,0-2,1-2,0-1,1-1,0-3,0-1,64 0,16-4,149-6,-185-8,-1-3,0-5,74-32,-140 50,175-54,-115 39,0-4,97-47,-156 62,-2 1,1-2,-1 1,1-1,-2-1,1 0,-1 0,0-1,-1 0,0 0,0-1,-1 0,7-20,23-40,-30 63,0-1,-1 0,0 0,0-1,-1 1,0-1,0 0,-1 0,0 0,2-18,-4 9,-1 1,0 0,-1 0,-1 0,-5-22,-38-232,36 211,-32-116,33 153,1 0,-2 1,-1 0,0 1,-2 0,0 1,-22-27,26 35,0 0,1-1,0-1,1 0,-9-22,11 22,-2 0,0 0,0 1,-1 0,0 0,-11-12,-23-29,3-2,2-1,-52-109,37 67,-39-46,34 60,46 69,-2 1,1 0,-1 1,-30-25,29 27,-6-9,1-1,0-1,2-1,0-1,-25-53,1 2,27 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07:22:19.99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5571 455,'-62'-3,"0"-2,0-1,1-2,-89-19,50 9,-190-35,90 15,-228-25,171 38,-818-98,875 88,141 23,-1 1,0 2,-1 2,-102-4,94 11,0 1,1 3,0 1,-71 13,-2 2,-333 62,421-70,1 1,1 2,1 2,1 0,1 2,-71 38,34-12,34-19,-55 37,37-16,3 3,3 1,5 1,-56 67,88-86,1 0,4 0,1 2,3-1,3 1,1 1,4 0,-5 67,19 339,-3-418,2 0,2 1,1-2,2 1,1-1,27 40,3 9,-21-34,48 63,248 238,-174-192,-82-82,129 107,-145-140,249 181,-225-170,2-1,129 58,108 34,-64-39,49 22,-262-106,0 0,2-2,0 0,1-1,0-1,1-1,0-1,0-1,35 2,65 11,155 41,-160-30,37 10,-86-19,1-1,2-3,0-2,106 8,-95-16,0 3,-2 2,1 3,-2 2,-1 2,98 30,-142-37,0-1,0-1,1-1,1-1,-1-2,68 1,-59-3,1 1,0 2,105 19,-86-10,1-3,1-1,0-3,1-1,0-3,115-4,-190 1,57 0,0-1,-1-1,1-3,-1 0,83-16,61-17,-147 30,-1-1,-1-2,-1-2,-1-1,0-1,81-33,-120 42,95-43,187-110,-281 149,-1 0,-1-1,0 0,-2 0,0-1,-1 1,0-1,-2-1,0 1,-1-1,-2 1,5-25,-3-11,-4 1,-8-60,0 16,6 54,-3-1,-2 1,-3 0,-2 1,-3-1,-2 2,-3-1,-3 1,-1 1,-46-49,43 58,1-1,2-1,1 0,3-1,-19-42,33 58,-150-330,84 191,10 18,40 94,5 10,-1 0,-26-31,-116-136,120 137,27 40,-1 0,-1 0,-2 1,-19-18,-30-20,-259-243,293 270,-2 0,-3 2,-1 0,-2 2,-1 0,-3 2,-1 0,-65-25,16 10,58 22,-1 2,-67-21,80 28,0-1,1-1,0 0,1-1,1-1,0 0,1 0,1-1,-15-14,8 8,-1 0,-1 1,-32-16,-89-35,108 53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07:24:39.133"/>
    </inkml:context>
    <inkml:brush xml:id="br0">
      <inkml:brushProperty name="width" value="0.05" units="cm"/>
      <inkml:brushProperty name="height" value="0.05" units="cm"/>
      <inkml:brushProperty name="color" value="#FFC114"/>
      <inkml:brushProperty name="ignorePressure" value="1"/>
    </inkml:brush>
  </inkml:definitions>
  <inkml:trace contextRef="#ctx0" brushRef="#br0">3696 371,'-93'1,"-2"1,0-4,-143-22,-78-34,-561-27,782 80,-1-5,1-4,1-3,-160-53,175 47,-1 3,0 4,-2 3,0 4,-120 2,171 7,1 0,-1 2,1 2,0 0,0 2,-34 12,-17 6,-141 25,198-45,-11 2,24-5,0 0,0 2,1-1,-1 1,-17 7,25-8,-1 0,1 1,0-1,0 1,0-1,0 1,1 0,-1 0,1 0,-1 0,1 0,0 1,0-1,1 1,-1-1,1 1,0 0,0-1,0 1,-1 5,-1 25,1-1,1 1,5 43,0-10,-3-55,0 0,1 0,0 0,1 0,0-1,1 0,1 1,0-1,9 15,6 6,42 49,-8-12,1 4,81 81,-91-106,-20-20,1 0,1-2,1 0,2-3,34 22,-35-27,0-2,2-1,0-1,49 13,-16-11,1-4,0-2,0-3,98-2,772-8,-584 4,-284-4,78-14,16-1,322 12,-288 8,-181-2,-1 0,1-1,-1-1,0 0,0 0,0-2,22-7,-30 8,0 1,0-1,0 0,-1 0,1 0,-1-1,0 0,0 0,-1 0,1 0,-1 0,0-1,0 1,0-1,0 0,-1 0,0 0,0 0,-1 0,1-1,0-7,3-35,-2 0,-2 0,-7-58,0-17,8 70,0 37,-1 0,-1 0,0 0,-2 1,1-1,-2 0,-4-16,2 25,1 1,-1 0,0 0,0 0,-1 0,0 1,0 0,0 0,-1 1,1 0,-1 0,0 0,-12-4,-30-19,-117-76,128 81,15 7,1-1,-23-22,-9-6,25 21,6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1T07:24:42.290"/>
    </inkml:context>
    <inkml:brush xml:id="br0">
      <inkml:brushProperty name="width" value="0.05" units="cm"/>
      <inkml:brushProperty name="height" value="0.05" units="cm"/>
      <inkml:brushProperty name="color" value="#FFC114"/>
      <inkml:brushProperty name="ignorePressure" value="1"/>
    </inkml:brush>
  </inkml:definitions>
  <inkml:trace contextRef="#ctx0" brushRef="#br0">3532 40,'-1976'0,"1922"4,1 2,0 2,-81 24,64-14,-470 96,342-62,-6 0,203-51,-23 2,-1 2,1 1,1 1,-33 14,50-18,0 0,0 0,0 1,0 0,1 0,0 1,-1 0,2 0,-1 0,0 0,1 1,0-1,1 1,-1 0,1 0,0 1,0-1,1 1,0-1,-2 12,2-7,1 1,0-1,0 1,1-1,1 1,0-1,0 1,1-1,1 0,0 0,8 21,3-5,1 0,1 0,22 26,-30-43,-3-3,8 13,0-1,2-1,1 0,0-1,1 0,32 23,-15-15,-2 1,30 31,-36-32,2-1,0 0,39 23,-5-15,85 33,-11-6,-47-22,1-3,2-5,160 31,-139-45,1-5,210-7,-172-6,-126 2,-1-2,1-1,27-8,-24 5,55-5,394 8,-243 7,-137-1,115-5,-203 2,1-1,-1 1,0-2,0 0,0 0,0-1,0 0,-1 0,1-1,-1 0,-1-1,1 0,-1-1,0 0,0 0,-1 0,10-13,-8 7,-1 0,0 0,-1-1,0 0,-1 0,-1-1,0 1,-1-1,-1 0,0-1,1-16,-3-42,-3 60,2-1,0 1,0 0,2-1,0 1,0 0,1 0,1 1,8-21,10-6,-9 18,-1-2,13-31,-23 50,0-2,0 1,-1 0,0 0,0-1,0 1,-1 0,0-1,0 1,0-1,-1 1,0 0,0-1,-4-8,-10-21,-2 0,-1 2,-2 0,-2 1,0 1,-2 1,-29-28,34 43,0 0,-32-19,13 9,-6-3,-1 1,-95-42,88 42,41 22,0-1,0 1,-1 1,0 0,-15-4,-33-5,-71-27,71 10,49 24,-1 0,0 1,0 0,-17-5,1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10/27/2024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26520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10</a:t>
            </a:fld>
            <a:endParaRPr lang="en-US" dirty="0"/>
          </a:p>
        </p:txBody>
      </p:sp>
    </p:spTree>
    <p:extLst>
      <p:ext uri="{BB962C8B-B14F-4D97-AF65-F5344CB8AC3E}">
        <p14:creationId xmlns:p14="http://schemas.microsoft.com/office/powerpoint/2010/main" val="281212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11</a:t>
            </a:fld>
            <a:endParaRPr lang="en-US" dirty="0"/>
          </a:p>
        </p:txBody>
      </p:sp>
    </p:spTree>
    <p:extLst>
      <p:ext uri="{BB962C8B-B14F-4D97-AF65-F5344CB8AC3E}">
        <p14:creationId xmlns:p14="http://schemas.microsoft.com/office/powerpoint/2010/main" val="3696938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12</a:t>
            </a:fld>
            <a:endParaRPr lang="en-US" dirty="0"/>
          </a:p>
        </p:txBody>
      </p:sp>
    </p:spTree>
    <p:extLst>
      <p:ext uri="{BB962C8B-B14F-4D97-AF65-F5344CB8AC3E}">
        <p14:creationId xmlns:p14="http://schemas.microsoft.com/office/powerpoint/2010/main" val="708380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13</a:t>
            </a:fld>
            <a:endParaRPr lang="en-US" dirty="0"/>
          </a:p>
        </p:txBody>
      </p:sp>
    </p:spTree>
    <p:extLst>
      <p:ext uri="{BB962C8B-B14F-4D97-AF65-F5344CB8AC3E}">
        <p14:creationId xmlns:p14="http://schemas.microsoft.com/office/powerpoint/2010/main" val="838970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14</a:t>
            </a:fld>
            <a:endParaRPr lang="en-US" dirty="0"/>
          </a:p>
        </p:txBody>
      </p:sp>
    </p:spTree>
    <p:extLst>
      <p:ext uri="{BB962C8B-B14F-4D97-AF65-F5344CB8AC3E}">
        <p14:creationId xmlns:p14="http://schemas.microsoft.com/office/powerpoint/2010/main" val="3121350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15</a:t>
            </a:fld>
            <a:endParaRPr lang="en-US" dirty="0"/>
          </a:p>
        </p:txBody>
      </p:sp>
    </p:spTree>
    <p:extLst>
      <p:ext uri="{BB962C8B-B14F-4D97-AF65-F5344CB8AC3E}">
        <p14:creationId xmlns:p14="http://schemas.microsoft.com/office/powerpoint/2010/main" val="1418165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16</a:t>
            </a:fld>
            <a:endParaRPr lang="en-US" dirty="0"/>
          </a:p>
        </p:txBody>
      </p:sp>
    </p:spTree>
    <p:extLst>
      <p:ext uri="{BB962C8B-B14F-4D97-AF65-F5344CB8AC3E}">
        <p14:creationId xmlns:p14="http://schemas.microsoft.com/office/powerpoint/2010/main" val="2548570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17</a:t>
            </a:fld>
            <a:endParaRPr lang="en-US" dirty="0"/>
          </a:p>
        </p:txBody>
      </p:sp>
    </p:spTree>
    <p:extLst>
      <p:ext uri="{BB962C8B-B14F-4D97-AF65-F5344CB8AC3E}">
        <p14:creationId xmlns:p14="http://schemas.microsoft.com/office/powerpoint/2010/main" val="3734271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18</a:t>
            </a:fld>
            <a:endParaRPr lang="en-US" dirty="0"/>
          </a:p>
        </p:txBody>
      </p:sp>
    </p:spTree>
    <p:extLst>
      <p:ext uri="{BB962C8B-B14F-4D97-AF65-F5344CB8AC3E}">
        <p14:creationId xmlns:p14="http://schemas.microsoft.com/office/powerpoint/2010/main" val="1300692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19</a:t>
            </a:fld>
            <a:endParaRPr lang="en-US" dirty="0"/>
          </a:p>
        </p:txBody>
      </p:sp>
    </p:spTree>
    <p:extLst>
      <p:ext uri="{BB962C8B-B14F-4D97-AF65-F5344CB8AC3E}">
        <p14:creationId xmlns:p14="http://schemas.microsoft.com/office/powerpoint/2010/main" val="3104895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a:t>
            </a:fld>
            <a:endParaRPr lang="en-US" dirty="0"/>
          </a:p>
        </p:txBody>
      </p:sp>
    </p:spTree>
    <p:extLst>
      <p:ext uri="{BB962C8B-B14F-4D97-AF65-F5344CB8AC3E}">
        <p14:creationId xmlns:p14="http://schemas.microsoft.com/office/powerpoint/2010/main" val="89682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20</a:t>
            </a:fld>
            <a:endParaRPr lang="en-US" dirty="0"/>
          </a:p>
        </p:txBody>
      </p:sp>
    </p:spTree>
    <p:extLst>
      <p:ext uri="{BB962C8B-B14F-4D97-AF65-F5344CB8AC3E}">
        <p14:creationId xmlns:p14="http://schemas.microsoft.com/office/powerpoint/2010/main" val="2948750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21</a:t>
            </a:fld>
            <a:endParaRPr lang="en-US" dirty="0"/>
          </a:p>
        </p:txBody>
      </p:sp>
    </p:spTree>
    <p:extLst>
      <p:ext uri="{BB962C8B-B14F-4D97-AF65-F5344CB8AC3E}">
        <p14:creationId xmlns:p14="http://schemas.microsoft.com/office/powerpoint/2010/main" val="2735658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22</a:t>
            </a:fld>
            <a:endParaRPr lang="en-US" dirty="0"/>
          </a:p>
        </p:txBody>
      </p:sp>
    </p:spTree>
    <p:extLst>
      <p:ext uri="{BB962C8B-B14F-4D97-AF65-F5344CB8AC3E}">
        <p14:creationId xmlns:p14="http://schemas.microsoft.com/office/powerpoint/2010/main" val="1915041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23</a:t>
            </a:fld>
            <a:endParaRPr lang="en-US" dirty="0"/>
          </a:p>
        </p:txBody>
      </p:sp>
    </p:spTree>
    <p:extLst>
      <p:ext uri="{BB962C8B-B14F-4D97-AF65-F5344CB8AC3E}">
        <p14:creationId xmlns:p14="http://schemas.microsoft.com/office/powerpoint/2010/main" val="3402987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24</a:t>
            </a:fld>
            <a:endParaRPr lang="en-US" dirty="0"/>
          </a:p>
        </p:txBody>
      </p:sp>
    </p:spTree>
    <p:extLst>
      <p:ext uri="{BB962C8B-B14F-4D97-AF65-F5344CB8AC3E}">
        <p14:creationId xmlns:p14="http://schemas.microsoft.com/office/powerpoint/2010/main" val="2774342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25</a:t>
            </a:fld>
            <a:endParaRPr lang="en-US" dirty="0"/>
          </a:p>
        </p:txBody>
      </p:sp>
    </p:spTree>
    <p:extLst>
      <p:ext uri="{BB962C8B-B14F-4D97-AF65-F5344CB8AC3E}">
        <p14:creationId xmlns:p14="http://schemas.microsoft.com/office/powerpoint/2010/main" val="2146261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26</a:t>
            </a:fld>
            <a:endParaRPr lang="en-US" dirty="0"/>
          </a:p>
        </p:txBody>
      </p:sp>
    </p:spTree>
    <p:extLst>
      <p:ext uri="{BB962C8B-B14F-4D97-AF65-F5344CB8AC3E}">
        <p14:creationId xmlns:p14="http://schemas.microsoft.com/office/powerpoint/2010/main" val="1025505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27</a:t>
            </a:fld>
            <a:endParaRPr lang="en-US" dirty="0"/>
          </a:p>
        </p:txBody>
      </p:sp>
    </p:spTree>
    <p:extLst>
      <p:ext uri="{BB962C8B-B14F-4D97-AF65-F5344CB8AC3E}">
        <p14:creationId xmlns:p14="http://schemas.microsoft.com/office/powerpoint/2010/main" val="2424642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28</a:t>
            </a:fld>
            <a:endParaRPr lang="en-US" dirty="0"/>
          </a:p>
        </p:txBody>
      </p:sp>
    </p:spTree>
    <p:extLst>
      <p:ext uri="{BB962C8B-B14F-4D97-AF65-F5344CB8AC3E}">
        <p14:creationId xmlns:p14="http://schemas.microsoft.com/office/powerpoint/2010/main" val="3034880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29</a:t>
            </a:fld>
            <a:endParaRPr lang="en-US" dirty="0"/>
          </a:p>
        </p:txBody>
      </p:sp>
    </p:spTree>
    <p:extLst>
      <p:ext uri="{BB962C8B-B14F-4D97-AF65-F5344CB8AC3E}">
        <p14:creationId xmlns:p14="http://schemas.microsoft.com/office/powerpoint/2010/main" val="282733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3</a:t>
            </a:fld>
            <a:endParaRPr lang="en-US" dirty="0"/>
          </a:p>
        </p:txBody>
      </p:sp>
    </p:spTree>
    <p:extLst>
      <p:ext uri="{BB962C8B-B14F-4D97-AF65-F5344CB8AC3E}">
        <p14:creationId xmlns:p14="http://schemas.microsoft.com/office/powerpoint/2010/main" val="110868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30</a:t>
            </a:fld>
            <a:endParaRPr lang="en-US" dirty="0"/>
          </a:p>
        </p:txBody>
      </p:sp>
    </p:spTree>
    <p:extLst>
      <p:ext uri="{BB962C8B-B14F-4D97-AF65-F5344CB8AC3E}">
        <p14:creationId xmlns:p14="http://schemas.microsoft.com/office/powerpoint/2010/main" val="22745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31</a:t>
            </a:fld>
            <a:endParaRPr lang="en-US" dirty="0"/>
          </a:p>
        </p:txBody>
      </p:sp>
    </p:spTree>
    <p:extLst>
      <p:ext uri="{BB962C8B-B14F-4D97-AF65-F5344CB8AC3E}">
        <p14:creationId xmlns:p14="http://schemas.microsoft.com/office/powerpoint/2010/main" val="2530951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32</a:t>
            </a:fld>
            <a:endParaRPr lang="en-US" dirty="0"/>
          </a:p>
        </p:txBody>
      </p:sp>
    </p:spTree>
    <p:extLst>
      <p:ext uri="{BB962C8B-B14F-4D97-AF65-F5344CB8AC3E}">
        <p14:creationId xmlns:p14="http://schemas.microsoft.com/office/powerpoint/2010/main" val="3771927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33</a:t>
            </a:fld>
            <a:endParaRPr lang="en-US" dirty="0"/>
          </a:p>
        </p:txBody>
      </p:sp>
    </p:spTree>
    <p:extLst>
      <p:ext uri="{BB962C8B-B14F-4D97-AF65-F5344CB8AC3E}">
        <p14:creationId xmlns:p14="http://schemas.microsoft.com/office/powerpoint/2010/main" val="3486908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34</a:t>
            </a:fld>
            <a:endParaRPr lang="en-US" dirty="0"/>
          </a:p>
        </p:txBody>
      </p:sp>
    </p:spTree>
    <p:extLst>
      <p:ext uri="{BB962C8B-B14F-4D97-AF65-F5344CB8AC3E}">
        <p14:creationId xmlns:p14="http://schemas.microsoft.com/office/powerpoint/2010/main" val="2570765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dirty="0"/>
          </a:p>
        </p:txBody>
      </p:sp>
    </p:spTree>
    <p:extLst>
      <p:ext uri="{BB962C8B-B14F-4D97-AF65-F5344CB8AC3E}">
        <p14:creationId xmlns:p14="http://schemas.microsoft.com/office/powerpoint/2010/main" val="253265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5</a:t>
            </a:fld>
            <a:endParaRPr lang="en-US" dirty="0"/>
          </a:p>
        </p:txBody>
      </p:sp>
    </p:spTree>
    <p:extLst>
      <p:ext uri="{BB962C8B-B14F-4D97-AF65-F5344CB8AC3E}">
        <p14:creationId xmlns:p14="http://schemas.microsoft.com/office/powerpoint/2010/main" val="68963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6</a:t>
            </a:fld>
            <a:endParaRPr lang="en-US" dirty="0"/>
          </a:p>
        </p:txBody>
      </p:sp>
    </p:spTree>
    <p:extLst>
      <p:ext uri="{BB962C8B-B14F-4D97-AF65-F5344CB8AC3E}">
        <p14:creationId xmlns:p14="http://schemas.microsoft.com/office/powerpoint/2010/main" val="2255466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7</a:t>
            </a:fld>
            <a:endParaRPr lang="en-US" dirty="0"/>
          </a:p>
        </p:txBody>
      </p:sp>
    </p:spTree>
    <p:extLst>
      <p:ext uri="{BB962C8B-B14F-4D97-AF65-F5344CB8AC3E}">
        <p14:creationId xmlns:p14="http://schemas.microsoft.com/office/powerpoint/2010/main" val="526811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8</a:t>
            </a:fld>
            <a:endParaRPr lang="en-US" dirty="0"/>
          </a:p>
        </p:txBody>
      </p:sp>
    </p:spTree>
    <p:extLst>
      <p:ext uri="{BB962C8B-B14F-4D97-AF65-F5344CB8AC3E}">
        <p14:creationId xmlns:p14="http://schemas.microsoft.com/office/powerpoint/2010/main" val="292950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9</a:t>
            </a:fld>
            <a:endParaRPr lang="en-US" dirty="0"/>
          </a:p>
        </p:txBody>
      </p:sp>
    </p:spTree>
    <p:extLst>
      <p:ext uri="{BB962C8B-B14F-4D97-AF65-F5344CB8AC3E}">
        <p14:creationId xmlns:p14="http://schemas.microsoft.com/office/powerpoint/2010/main" val="3747027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729533"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999852"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978EB2-1AE7-BB87-954B-F3DBF5080553}"/>
              </a:ext>
            </a:extLst>
          </p:cNvPr>
          <p:cNvSpPr>
            <a:spLocks noGrp="1"/>
          </p:cNvSpPr>
          <p:nvPr>
            <p:ph type="title" hasCustomPrompt="1"/>
          </p:nvPr>
        </p:nvSpPr>
        <p:spPr>
          <a:xfrm>
            <a:off x="811184" y="621973"/>
            <a:ext cx="10569634" cy="1801793"/>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1406BDC3-2B84-117A-BF71-A331C1DD6BCB}"/>
              </a:ext>
            </a:extLst>
          </p:cNvPr>
          <p:cNvSpPr>
            <a:spLocks noGrp="1"/>
          </p:cNvSpPr>
          <p:nvPr>
            <p:ph sz="quarter" idx="26" hasCustomPrompt="1"/>
          </p:nvPr>
        </p:nvSpPr>
        <p:spPr>
          <a:xfrm>
            <a:off x="811183" y="2796209"/>
            <a:ext cx="3657598" cy="3147392"/>
          </a:xfrm>
        </p:spPr>
        <p:txBody>
          <a:bodyPr lIns="0" tIns="0" rIns="0" bIns="0"/>
          <a:lstStyle>
            <a:lvl1pPr marL="285750" indent="-285750">
              <a:buFont typeface="Arial" panose="020B0604020202020204" pitchFamily="34" charset="0"/>
              <a:buChar char="•"/>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Placeholder 4">
            <a:extLst>
              <a:ext uri="{FF2B5EF4-FFF2-40B4-BE49-F238E27FC236}">
                <a16:creationId xmlns:a16="http://schemas.microsoft.com/office/drawing/2014/main" id="{4D2A92BD-8372-F61F-9551-6FA12079139B}"/>
              </a:ext>
            </a:extLst>
          </p:cNvPr>
          <p:cNvSpPr>
            <a:spLocks noGrp="1"/>
          </p:cNvSpPr>
          <p:nvPr>
            <p:ph type="tbl" sz="quarter" idx="28" hasCustomPrompt="1"/>
          </p:nvPr>
        </p:nvSpPr>
        <p:spPr>
          <a:xfrm>
            <a:off x="4902200" y="2795588"/>
            <a:ext cx="6478617" cy="3148012"/>
          </a:xfrm>
        </p:spPr>
        <p:txBody>
          <a:bodyPr/>
          <a:lstStyle>
            <a:lvl1pPr>
              <a:defRPr/>
            </a:lvl1p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166183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769453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endParaRPr lang="en-US" dirty="0"/>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369749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2" name="Group 1">
            <a:extLst>
              <a:ext uri="{FF2B5EF4-FFF2-40B4-BE49-F238E27FC236}">
                <a16:creationId xmlns:a16="http://schemas.microsoft.com/office/drawing/2014/main" id="{1DCAF5C0-1B51-02B5-924D-230575353A0B}"/>
              </a:ext>
              <a:ext uri="{C183D7F6-B498-43B3-948B-1728B52AA6E4}">
                <adec:decorative xmlns:adec="http://schemas.microsoft.com/office/drawing/2017/decorative" val="1"/>
              </a:ext>
            </a:extLst>
          </p:cNvPr>
          <p:cNvGrpSpPr/>
          <p:nvPr userDrawn="1"/>
        </p:nvGrpSpPr>
        <p:grpSpPr>
          <a:xfrm rot="10800000">
            <a:off x="9829617" y="4724034"/>
            <a:ext cx="2133966" cy="2133966"/>
            <a:chOff x="9654699" y="2229295"/>
            <a:chExt cx="2133966" cy="2133966"/>
          </a:xfrm>
        </p:grpSpPr>
        <p:sp>
          <p:nvSpPr>
            <p:cNvPr id="3" name="Freeform 11">
              <a:extLst>
                <a:ext uri="{FF2B5EF4-FFF2-40B4-BE49-F238E27FC236}">
                  <a16:creationId xmlns:a16="http://schemas.microsoft.com/office/drawing/2014/main" id="{41AAE8D5-8E6A-7CBE-9018-DD8F3493D049}"/>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98881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3"/>
            <a:ext cx="6400800" cy="1828800"/>
          </a:xfrm>
        </p:spPr>
        <p:txBody>
          <a:bodyPr lIns="0" tIns="0" rIns="0" bIns="0">
            <a:noAutofit/>
          </a:bodyPr>
          <a:lstStyle>
            <a:lvl1pPr>
              <a:defRPr baseline="0"/>
            </a:lvl1pPr>
          </a:lstStyle>
          <a:p>
            <a:r>
              <a:rPr lang="en-US" dirty="0"/>
              <a:t>Click to add 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Content Placeholder 5">
            <a:extLst>
              <a:ext uri="{FF2B5EF4-FFF2-40B4-BE49-F238E27FC236}">
                <a16:creationId xmlns:a16="http://schemas.microsoft.com/office/drawing/2014/main" id="{1CA1AC91-E5AE-A457-178C-6A577DAAF4C4}"/>
              </a:ext>
            </a:extLst>
          </p:cNvPr>
          <p:cNvSpPr>
            <a:spLocks noGrp="1"/>
          </p:cNvSpPr>
          <p:nvPr>
            <p:ph sz="quarter" idx="14" hasCustomPrompt="1"/>
          </p:nvPr>
        </p:nvSpPr>
        <p:spPr>
          <a:xfrm>
            <a:off x="811185" y="2774786"/>
            <a:ext cx="6400800" cy="3257550"/>
          </a:xfrm>
        </p:spPr>
        <p:txBody>
          <a:bodyPr lIns="0"/>
          <a:lstStyle>
            <a:lvl1pPr marL="0" indent="0">
              <a:buNone/>
              <a:defRPr sz="24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a:extLst>
              <a:ext uri="{FF2B5EF4-FFF2-40B4-BE49-F238E27FC236}">
                <a16:creationId xmlns:a16="http://schemas.microsoft.com/office/drawing/2014/main" id="{9D4FED77-2877-7D28-E27C-7BE9F5E7393A}"/>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4" name="Slide Number Placeholder 5">
            <a:extLst>
              <a:ext uri="{FF2B5EF4-FFF2-40B4-BE49-F238E27FC236}">
                <a16:creationId xmlns:a16="http://schemas.microsoft.com/office/drawing/2014/main" id="{90785AC1-54EA-61EE-115B-C1910CC60A62}"/>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a:t>Click icon to add picture</a:t>
            </a: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316365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69C21E5-B8EE-7438-A771-34BC8006E13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385898" y="0"/>
            <a:ext cx="1574573" cy="3954463"/>
          </a:xfrm>
          <a:prstGeom prst="rect">
            <a:avLst/>
          </a:prstGeom>
        </p:spPr>
      </p:pic>
      <p:sp>
        <p:nvSpPr>
          <p:cNvPr id="3" name="Oval 2">
            <a:extLst>
              <a:ext uri="{FF2B5EF4-FFF2-40B4-BE49-F238E27FC236}">
                <a16:creationId xmlns:a16="http://schemas.microsoft.com/office/drawing/2014/main" id="{18F333FA-6DDE-DB6C-73BB-FE8387977425}"/>
              </a:ext>
              <a:ext uri="{C183D7F6-B498-43B3-948B-1728B52AA6E4}">
                <adec:decorative xmlns:adec="http://schemas.microsoft.com/office/drawing/2017/decorative" val="1"/>
              </a:ext>
            </a:extLst>
          </p:cNvPr>
          <p:cNvSpPr/>
          <p:nvPr userDrawn="1"/>
        </p:nvSpPr>
        <p:spPr>
          <a:xfrm>
            <a:off x="9115508" y="4240999"/>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Title 1">
            <a:extLst>
              <a:ext uri="{FF2B5EF4-FFF2-40B4-BE49-F238E27FC236}">
                <a16:creationId xmlns:a16="http://schemas.microsoft.com/office/drawing/2014/main" id="{AB87953E-96F2-8BCC-B295-E1033E7D2747}"/>
              </a:ext>
            </a:extLst>
          </p:cNvPr>
          <p:cNvSpPr>
            <a:spLocks noGrp="1"/>
          </p:cNvSpPr>
          <p:nvPr>
            <p:ph type="title" hasCustomPrompt="1"/>
          </p:nvPr>
        </p:nvSpPr>
        <p:spPr>
          <a:xfrm>
            <a:off x="811185" y="621972"/>
            <a:ext cx="7599718" cy="3051394"/>
          </a:xfrm>
        </p:spPr>
        <p:txBody>
          <a:bodyPr lIns="0" tIns="0" rIns="0" bIns="0" anchor="b">
            <a:noAutofit/>
          </a:bodyPr>
          <a:lstStyle>
            <a:lvl1pPr>
              <a:defRPr sz="5400"/>
            </a:lvl1pPr>
          </a:lstStyle>
          <a:p>
            <a:r>
              <a:rPr lang="en-US" dirty="0"/>
              <a:t>Click to add title</a:t>
            </a:r>
          </a:p>
        </p:txBody>
      </p:sp>
      <p:sp>
        <p:nvSpPr>
          <p:cNvPr id="6" name="Text Placeholder 15">
            <a:extLst>
              <a:ext uri="{FF2B5EF4-FFF2-40B4-BE49-F238E27FC236}">
                <a16:creationId xmlns:a16="http://schemas.microsoft.com/office/drawing/2014/main" id="{0A627B70-91C8-40B9-6189-B29749FF6E92}"/>
              </a:ext>
            </a:extLst>
          </p:cNvPr>
          <p:cNvSpPr>
            <a:spLocks noGrp="1"/>
          </p:cNvSpPr>
          <p:nvPr>
            <p:ph type="body" sz="quarter" idx="14" hasCustomPrompt="1"/>
          </p:nvPr>
        </p:nvSpPr>
        <p:spPr>
          <a:xfrm>
            <a:off x="811185" y="3965028"/>
            <a:ext cx="7599718" cy="1493781"/>
          </a:xfrm>
        </p:spPr>
        <p:txBody>
          <a:bodyPr lIns="0" tIns="0" rIns="0" bIns="0">
            <a:noAutofit/>
          </a:bodyPr>
          <a:lstStyle>
            <a:lvl1pPr marL="0" indent="0">
              <a:buNone/>
              <a:defRPr sz="2400" b="1" i="0">
                <a:solidFill>
                  <a:schemeClr val="accent4"/>
                </a:solidFill>
                <a:latin typeface="+mj-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r>
              <a:rPr lang="en-US" dirty="0"/>
              <a:t>Click to add subtitle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5894702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C12813-DBA6-41C2-2418-83919E059FED}"/>
              </a:ext>
              <a:ext uri="{C183D7F6-B498-43B3-948B-1728B52AA6E4}">
                <adec:decorative xmlns:adec="http://schemas.microsoft.com/office/drawing/2017/decorative" val="1"/>
              </a:ext>
            </a:extLst>
          </p:cNvPr>
          <p:cNvGrpSpPr/>
          <p:nvPr userDrawn="1"/>
        </p:nvGrpSpPr>
        <p:grpSpPr>
          <a:xfrm rot="10800000">
            <a:off x="741680" y="0"/>
            <a:ext cx="2133966" cy="2133966"/>
            <a:chOff x="9654699" y="2229295"/>
            <a:chExt cx="2133966" cy="2133966"/>
          </a:xfrm>
        </p:grpSpPr>
        <p:sp>
          <p:nvSpPr>
            <p:cNvPr id="5" name="Freeform 4">
              <a:extLst>
                <a:ext uri="{FF2B5EF4-FFF2-40B4-BE49-F238E27FC236}">
                  <a16:creationId xmlns:a16="http://schemas.microsoft.com/office/drawing/2014/main" id="{C2A74540-7988-B712-8AB1-9EE03FE1EC8A}"/>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736CF9A1-91DA-6419-08F2-4CC262EA4D1E}"/>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882561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a:t>Click icon to add picture</a:t>
            </a:r>
            <a:endParaRPr lang="en-US" dirty="0"/>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2388379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7688650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3"/>
        </a:solidFill>
        <a:effectLst/>
      </p:bgPr>
    </p:bg>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1084203"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813816" y="2184400"/>
            <a:ext cx="2115351" cy="21153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dirty="0"/>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2769895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a:t>Click icon to add picture</a:t>
            </a: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7180679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11185" y="621973"/>
            <a:ext cx="10569630" cy="106871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11185" y="1825625"/>
            <a:ext cx="1056963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83" r:id="rId4"/>
    <p:sldLayoutId id="2147483684" r:id="rId5"/>
    <p:sldLayoutId id="2147483685" r:id="rId6"/>
    <p:sldLayoutId id="2147483671" r:id="rId7"/>
    <p:sldLayoutId id="2147483679" r:id="rId8"/>
    <p:sldLayoutId id="2147483676" r:id="rId9"/>
    <p:sldLayoutId id="2147483669" r:id="rId10"/>
    <p:sldLayoutId id="2147483673" r:id="rId11"/>
    <p:sldLayoutId id="2147483682" r:id="rId12"/>
    <p:sldLayoutId id="2147483656" r:id="rId13"/>
  </p:sldLayoutIdLst>
  <p:hf sldNum="0" hdr="0" ftr="0" dt="0"/>
  <p:txStyles>
    <p:title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0.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customXml" Target="../ink/ink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15D2-7F57-AF2A-38D7-558098789073}"/>
              </a:ext>
            </a:extLst>
          </p:cNvPr>
          <p:cNvSpPr>
            <a:spLocks noGrp="1"/>
          </p:cNvSpPr>
          <p:nvPr>
            <p:ph type="ctrTitle"/>
          </p:nvPr>
        </p:nvSpPr>
        <p:spPr>
          <a:xfrm>
            <a:off x="811185" y="629469"/>
            <a:ext cx="8961120" cy="5599062"/>
          </a:xfrm>
        </p:spPr>
        <p:txBody>
          <a:bodyPr/>
          <a:lstStyle/>
          <a:p>
            <a:pPr algn="ctr"/>
            <a:r>
              <a:rPr lang="en-US" dirty="0"/>
              <a:t>SEII</a:t>
            </a:r>
          </a:p>
        </p:txBody>
      </p:sp>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5BC58A28-2508-4734-81A9-55F929F7406A}"/>
              </a:ext>
            </a:extLst>
          </p:cNvPr>
          <p:cNvSpPr>
            <a:spLocks noGrp="1"/>
          </p:cNvSpPr>
          <p:nvPr>
            <p:ph type="title"/>
          </p:nvPr>
        </p:nvSpPr>
        <p:spPr>
          <a:xfrm>
            <a:off x="501427" y="199059"/>
            <a:ext cx="10383577" cy="384935"/>
          </a:xfrm>
        </p:spPr>
        <p:txBody>
          <a:bodyPr/>
          <a:lstStyle/>
          <a:p>
            <a:r>
              <a:rPr lang="en-US" sz="2800" b="1" dirty="0">
                <a:solidFill>
                  <a:schemeClr val="bg1"/>
                </a:solidFill>
                <a:latin typeface="Arial" panose="020B0604020202020204" pitchFamily="34" charset="0"/>
              </a:rPr>
              <a:t>Pseudo</a:t>
            </a:r>
            <a:r>
              <a:rPr lang="en-US" sz="2800" dirty="0">
                <a:latin typeface="Arial" panose="020B0604020202020204" pitchFamily="34" charset="0"/>
              </a:rPr>
              <a:t>-</a:t>
            </a:r>
            <a:r>
              <a:rPr lang="en-US" sz="2800" b="1" dirty="0">
                <a:solidFill>
                  <a:schemeClr val="bg1"/>
                </a:solidFill>
                <a:latin typeface="Arial" panose="020B0604020202020204" pitchFamily="34" charset="0"/>
              </a:rPr>
              <a:t>Parallel </a:t>
            </a:r>
            <a:r>
              <a:rPr lang="en-US" sz="2800" b="1" i="0" dirty="0">
                <a:solidFill>
                  <a:schemeClr val="bg1"/>
                </a:solidFill>
                <a:effectLst/>
                <a:latin typeface="Arial" panose="020B0604020202020204" pitchFamily="34" charset="0"/>
              </a:rPr>
              <a:t> execution </a:t>
            </a:r>
            <a:r>
              <a:rPr lang="en-US" sz="2800" dirty="0">
                <a:latin typeface="Arial" panose="020B0604020202020204" pitchFamily="34" charset="0"/>
              </a:rPr>
              <a:t>of processes : P1  // P2</a:t>
            </a:r>
            <a:endParaRPr lang="fr-FR" sz="2800" dirty="0"/>
          </a:p>
        </p:txBody>
      </p:sp>
      <p:sp>
        <p:nvSpPr>
          <p:cNvPr id="34" name="Title 32">
            <a:extLst>
              <a:ext uri="{FF2B5EF4-FFF2-40B4-BE49-F238E27FC236}">
                <a16:creationId xmlns:a16="http://schemas.microsoft.com/office/drawing/2014/main" id="{A6029FD7-5AFA-4818-9D42-F2E6A7654D8A}"/>
              </a:ext>
            </a:extLst>
          </p:cNvPr>
          <p:cNvSpPr txBox="1">
            <a:spLocks/>
          </p:cNvSpPr>
          <p:nvPr/>
        </p:nvSpPr>
        <p:spPr>
          <a:xfrm>
            <a:off x="1263695" y="4876049"/>
            <a:ext cx="10569634" cy="7593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r>
              <a:rPr lang="fr-FR" sz="2000" dirty="0"/>
              <a:t> </a:t>
            </a:r>
          </a:p>
        </p:txBody>
      </p:sp>
      <p:sp>
        <p:nvSpPr>
          <p:cNvPr id="36" name="TextBox 35">
            <a:extLst>
              <a:ext uri="{FF2B5EF4-FFF2-40B4-BE49-F238E27FC236}">
                <a16:creationId xmlns:a16="http://schemas.microsoft.com/office/drawing/2014/main" id="{021EF14B-10A3-4BBA-B504-064E54D1529A}"/>
              </a:ext>
            </a:extLst>
          </p:cNvPr>
          <p:cNvSpPr txBox="1"/>
          <p:nvPr/>
        </p:nvSpPr>
        <p:spPr>
          <a:xfrm>
            <a:off x="696194" y="2002848"/>
            <a:ext cx="4212770" cy="3554627"/>
          </a:xfrm>
          <a:prstGeom prst="rect">
            <a:avLst/>
          </a:prstGeom>
          <a:noFill/>
          <a:ln>
            <a:solidFill>
              <a:schemeClr val="bg1">
                <a:lumMod val="95000"/>
              </a:schemeClr>
            </a:solidFill>
          </a:ln>
        </p:spPr>
        <p:txBody>
          <a:bodyPr wrap="square">
            <a:spAutoFit/>
          </a:bodyPr>
          <a:lstStyle/>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Réservation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N°vol</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p>
          <a:p>
            <a:pPr marL="180340" marR="0" indent="180340">
              <a:lnSpc>
                <a:spcPct val="115000"/>
              </a:lnSpc>
              <a:spcBef>
                <a:spcPts val="600"/>
              </a:spcBef>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  Lire(</a:t>
            </a:r>
            <a:r>
              <a:rPr lang="fr-FR" b="1" dirty="0" err="1">
                <a:latin typeface="Times New Roman" panose="02020603050405020304" pitchFamily="18" charset="0"/>
                <a:ea typeface="Calibri" panose="020F0502020204030204" pitchFamily="34" charset="0"/>
                <a:cs typeface="Arial" panose="020B0604020202020204" pitchFamily="34" charset="0"/>
              </a:rPr>
              <a:t>Nbplace</a:t>
            </a:r>
            <a:r>
              <a:rPr lang="fr-FR" b="1" dirty="0">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Si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&gt;0 alors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 Nbplace-1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Imprimer_Billet</a:t>
            </a: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Else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No_place</a:t>
            </a:r>
            <a:r>
              <a:rPr lang="en-US" sz="1800" b="1" dirty="0">
                <a:effectLst/>
                <a:latin typeface="Times New Roman" panose="02020603050405020304" pitchFamily="18" charset="0"/>
                <a:ea typeface="Calibri" panose="020F0502020204030204" pitchFamily="34" charset="0"/>
                <a:cs typeface="Arial" panose="020B0604020202020204" pitchFamily="34" charset="0"/>
              </a:rPr>
              <a:t>() ;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39708E24-5277-4E99-9B43-1D7383DF75B9}"/>
              </a:ext>
            </a:extLst>
          </p:cNvPr>
          <p:cNvSpPr txBox="1"/>
          <p:nvPr/>
        </p:nvSpPr>
        <p:spPr>
          <a:xfrm>
            <a:off x="7053058" y="2044534"/>
            <a:ext cx="4212770" cy="3554627"/>
          </a:xfrm>
          <a:prstGeom prst="rect">
            <a:avLst/>
          </a:prstGeom>
          <a:noFill/>
          <a:ln>
            <a:solidFill>
              <a:schemeClr val="bg1">
                <a:lumMod val="95000"/>
              </a:schemeClr>
            </a:solidFill>
          </a:ln>
        </p:spPr>
        <p:txBody>
          <a:bodyPr wrap="square">
            <a:spAutoFit/>
          </a:bodyPr>
          <a:lstStyle/>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Réservation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N°vol</a:t>
            </a:r>
            <a:r>
              <a:rPr lang="fr-FR" sz="1800" b="1" dirty="0">
                <a:effectLst/>
                <a:latin typeface="Times New Roman" panose="02020603050405020304" pitchFamily="18" charset="0"/>
                <a:ea typeface="Calibri" panose="020F0502020204030204" pitchFamily="34" charset="0"/>
                <a:cs typeface="Arial" panose="020B0604020202020204" pitchFamily="34" charset="0"/>
              </a:rPr>
              <a:t>)   // Pour Clien2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p>
          <a:p>
            <a:pPr marL="180340" marR="0" indent="180340">
              <a:lnSpc>
                <a:spcPct val="115000"/>
              </a:lnSpc>
              <a:spcBef>
                <a:spcPts val="600"/>
              </a:spcBef>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  Lire(</a:t>
            </a:r>
            <a:r>
              <a:rPr lang="fr-FR" b="1" dirty="0" err="1">
                <a:latin typeface="Times New Roman" panose="02020603050405020304" pitchFamily="18" charset="0"/>
                <a:ea typeface="Calibri" panose="020F0502020204030204" pitchFamily="34" charset="0"/>
                <a:cs typeface="Arial" panose="020B0604020202020204" pitchFamily="34" charset="0"/>
              </a:rPr>
              <a:t>Nbplace</a:t>
            </a:r>
            <a:r>
              <a:rPr lang="fr-FR" b="1" dirty="0">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Si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&gt;0 alors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 Nbplace-1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Imprimer_Billet</a:t>
            </a: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Else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No_place</a:t>
            </a:r>
            <a:r>
              <a:rPr lang="en-US" sz="1800" b="1" dirty="0">
                <a:effectLst/>
                <a:latin typeface="Times New Roman" panose="02020603050405020304" pitchFamily="18" charset="0"/>
                <a:ea typeface="Calibri" panose="020F0502020204030204" pitchFamily="34" charset="0"/>
                <a:cs typeface="Arial" panose="020B0604020202020204" pitchFamily="34" charset="0"/>
              </a:rPr>
              <a:t>() ;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5">
            <a:extLst>
              <a:ext uri="{FF2B5EF4-FFF2-40B4-BE49-F238E27FC236}">
                <a16:creationId xmlns:a16="http://schemas.microsoft.com/office/drawing/2014/main" id="{FCCDF35A-B395-418C-BFE8-2B46D5910D66}"/>
              </a:ext>
            </a:extLst>
          </p:cNvPr>
          <p:cNvGraphicFramePr>
            <a:graphicFrameLocks noGrp="1"/>
          </p:cNvGraphicFramePr>
          <p:nvPr/>
        </p:nvGraphicFramePr>
        <p:xfrm>
          <a:off x="792930" y="2774582"/>
          <a:ext cx="470765" cy="3006786"/>
        </p:xfrm>
        <a:graphic>
          <a:graphicData uri="http://schemas.openxmlformats.org/drawingml/2006/table">
            <a:tbl>
              <a:tblPr firstRow="1" bandRow="1">
                <a:tableStyleId>{8A107856-5554-42FB-B03E-39F5DBC370BA}</a:tableStyleId>
              </a:tblPr>
              <a:tblGrid>
                <a:gridCol w="470765">
                  <a:extLst>
                    <a:ext uri="{9D8B030D-6E8A-4147-A177-3AD203B41FA5}">
                      <a16:colId xmlns:a16="http://schemas.microsoft.com/office/drawing/2014/main" val="3718122448"/>
                    </a:ext>
                  </a:extLst>
                </a:gridCol>
              </a:tblGrid>
              <a:tr h="395550">
                <a:tc>
                  <a:txBody>
                    <a:bodyPr/>
                    <a:lstStyle/>
                    <a:p>
                      <a:r>
                        <a:rPr lang="fr-FR" sz="1800" b="0" dirty="0"/>
                        <a:t>I1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854504"/>
                  </a:ext>
                </a:extLst>
              </a:tr>
              <a:tr h="395550">
                <a:tc>
                  <a:txBody>
                    <a:bodyPr/>
                    <a:lstStyle/>
                    <a:p>
                      <a:r>
                        <a:rPr lang="fr-FR" sz="1800" dirty="0"/>
                        <a:t>I2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4900012"/>
                  </a:ext>
                </a:extLst>
              </a:tr>
              <a:tr h="395550">
                <a:tc>
                  <a:txBody>
                    <a:bodyPr/>
                    <a:lstStyle/>
                    <a:p>
                      <a:r>
                        <a:rPr lang="fr-FR" sz="1800" dirty="0"/>
                        <a:t>I3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45714"/>
                  </a:ext>
                </a:extLst>
              </a:tr>
              <a:tr h="395550">
                <a:tc>
                  <a:txBody>
                    <a:bodyPr/>
                    <a:lstStyle/>
                    <a:p>
                      <a:r>
                        <a:rPr lang="fr-FR" sz="1800" dirty="0"/>
                        <a:t>I4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2665067"/>
                  </a:ext>
                </a:extLst>
              </a:tr>
              <a:tr h="395550">
                <a:tc>
                  <a:txBody>
                    <a:bodyPr/>
                    <a:lstStyle/>
                    <a:p>
                      <a:r>
                        <a:rPr lang="fr-FR" sz="1800" dirty="0"/>
                        <a:t>I5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0919470"/>
                  </a:ext>
                </a:extLst>
              </a:tr>
              <a:tr h="395550">
                <a:tc>
                  <a:txBody>
                    <a:bodyPr/>
                    <a:lstStyle/>
                    <a:p>
                      <a:r>
                        <a:rPr lang="fr-FR" sz="1800" dirty="0"/>
                        <a:t>I6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0728592"/>
                  </a:ext>
                </a:extLst>
              </a:tr>
              <a:tr h="633486">
                <a:tc>
                  <a:txBody>
                    <a:bodyPr/>
                    <a:lstStyle/>
                    <a:p>
                      <a:endParaRPr lang="fr-FR"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9704454"/>
                  </a:ext>
                </a:extLst>
              </a:tr>
            </a:tbl>
          </a:graphicData>
        </a:graphic>
      </p:graphicFrame>
      <p:graphicFrame>
        <p:nvGraphicFramePr>
          <p:cNvPr id="47" name="Table 5">
            <a:extLst>
              <a:ext uri="{FF2B5EF4-FFF2-40B4-BE49-F238E27FC236}">
                <a16:creationId xmlns:a16="http://schemas.microsoft.com/office/drawing/2014/main" id="{5285F2E9-D227-4874-B232-F22D6C37AC95}"/>
              </a:ext>
            </a:extLst>
          </p:cNvPr>
          <p:cNvGraphicFramePr>
            <a:graphicFrameLocks noGrp="1"/>
          </p:cNvGraphicFramePr>
          <p:nvPr/>
        </p:nvGraphicFramePr>
        <p:xfrm>
          <a:off x="7059910" y="2875284"/>
          <a:ext cx="504546" cy="3006786"/>
        </p:xfrm>
        <a:graphic>
          <a:graphicData uri="http://schemas.openxmlformats.org/drawingml/2006/table">
            <a:tbl>
              <a:tblPr firstRow="1" bandRow="1">
                <a:tableStyleId>{8A107856-5554-42FB-B03E-39F5DBC370BA}</a:tableStyleId>
              </a:tblPr>
              <a:tblGrid>
                <a:gridCol w="504546">
                  <a:extLst>
                    <a:ext uri="{9D8B030D-6E8A-4147-A177-3AD203B41FA5}">
                      <a16:colId xmlns:a16="http://schemas.microsoft.com/office/drawing/2014/main" val="3718122448"/>
                    </a:ext>
                  </a:extLst>
                </a:gridCol>
              </a:tblGrid>
              <a:tr h="395550">
                <a:tc>
                  <a:txBody>
                    <a:bodyPr/>
                    <a:lstStyle/>
                    <a:p>
                      <a:r>
                        <a:rPr lang="fr-FR" b="0" dirty="0"/>
                        <a:t>I7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854504"/>
                  </a:ext>
                </a:extLst>
              </a:tr>
              <a:tr h="395550">
                <a:tc>
                  <a:txBody>
                    <a:bodyPr/>
                    <a:lstStyle/>
                    <a:p>
                      <a:r>
                        <a:rPr lang="fr-FR" dirty="0"/>
                        <a:t>I8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4900012"/>
                  </a:ext>
                </a:extLst>
              </a:tr>
              <a:tr h="395550">
                <a:tc>
                  <a:txBody>
                    <a:bodyPr/>
                    <a:lstStyle/>
                    <a:p>
                      <a:r>
                        <a:rPr lang="fr-FR" dirty="0"/>
                        <a:t>I9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45714"/>
                  </a:ext>
                </a:extLst>
              </a:tr>
              <a:tr h="395550">
                <a:tc>
                  <a:txBody>
                    <a:bodyPr/>
                    <a:lstStyle/>
                    <a:p>
                      <a:r>
                        <a:rPr lang="fr-FR" dirty="0"/>
                        <a:t>I10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2665067"/>
                  </a:ext>
                </a:extLst>
              </a:tr>
              <a:tr h="395550">
                <a:tc>
                  <a:txBody>
                    <a:bodyPr/>
                    <a:lstStyle/>
                    <a:p>
                      <a:r>
                        <a:rPr lang="fr-FR" dirty="0"/>
                        <a:t>I11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0919470"/>
                  </a:ext>
                </a:extLst>
              </a:tr>
              <a:tr h="395550">
                <a:tc>
                  <a:txBody>
                    <a:bodyPr/>
                    <a:lstStyle/>
                    <a:p>
                      <a:r>
                        <a:rPr lang="fr-FR" dirty="0"/>
                        <a:t>I12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0728592"/>
                  </a:ext>
                </a:extLst>
              </a:tr>
              <a:tr h="633486">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9704454"/>
                  </a:ext>
                </a:extLst>
              </a:tr>
            </a:tbl>
          </a:graphicData>
        </a:graphic>
      </p:graphicFrame>
      <p:cxnSp>
        <p:nvCxnSpPr>
          <p:cNvPr id="7" name="Straight Connector 6">
            <a:extLst>
              <a:ext uri="{FF2B5EF4-FFF2-40B4-BE49-F238E27FC236}">
                <a16:creationId xmlns:a16="http://schemas.microsoft.com/office/drawing/2014/main" id="{5FCE9591-343A-48BC-8A5F-FD9CE5F4AC3F}"/>
              </a:ext>
            </a:extLst>
          </p:cNvPr>
          <p:cNvCxnSpPr/>
          <p:nvPr/>
        </p:nvCxnSpPr>
        <p:spPr>
          <a:xfrm>
            <a:off x="1135626" y="2757944"/>
            <a:ext cx="0" cy="2377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604730F-F281-47B7-A0A6-4F776469B1E8}"/>
              </a:ext>
            </a:extLst>
          </p:cNvPr>
          <p:cNvCxnSpPr/>
          <p:nvPr/>
        </p:nvCxnSpPr>
        <p:spPr>
          <a:xfrm>
            <a:off x="7500097" y="2774582"/>
            <a:ext cx="0" cy="237744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Table 8">
            <a:extLst>
              <a:ext uri="{FF2B5EF4-FFF2-40B4-BE49-F238E27FC236}">
                <a16:creationId xmlns:a16="http://schemas.microsoft.com/office/drawing/2014/main" id="{B4C256F5-E050-4E5A-9368-5D6E602C7136}"/>
              </a:ext>
            </a:extLst>
          </p:cNvPr>
          <p:cNvGraphicFramePr>
            <a:graphicFrameLocks noGrp="1"/>
          </p:cNvGraphicFramePr>
          <p:nvPr/>
        </p:nvGraphicFramePr>
        <p:xfrm>
          <a:off x="1843271" y="558845"/>
          <a:ext cx="8128000" cy="74168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91426374"/>
                    </a:ext>
                  </a:extLst>
                </a:gridCol>
                <a:gridCol w="2032000">
                  <a:extLst>
                    <a:ext uri="{9D8B030D-6E8A-4147-A177-3AD203B41FA5}">
                      <a16:colId xmlns:a16="http://schemas.microsoft.com/office/drawing/2014/main" val="108715666"/>
                    </a:ext>
                  </a:extLst>
                </a:gridCol>
                <a:gridCol w="2032000">
                  <a:extLst>
                    <a:ext uri="{9D8B030D-6E8A-4147-A177-3AD203B41FA5}">
                      <a16:colId xmlns:a16="http://schemas.microsoft.com/office/drawing/2014/main" val="3673481894"/>
                    </a:ext>
                  </a:extLst>
                </a:gridCol>
                <a:gridCol w="2032000">
                  <a:extLst>
                    <a:ext uri="{9D8B030D-6E8A-4147-A177-3AD203B41FA5}">
                      <a16:colId xmlns:a16="http://schemas.microsoft.com/office/drawing/2014/main" val="2509766058"/>
                    </a:ext>
                  </a:extLst>
                </a:gridCol>
              </a:tblGrid>
              <a:tr h="370840">
                <a:tc>
                  <a:txBody>
                    <a:bodyPr/>
                    <a:lstStyle/>
                    <a:p>
                      <a:pPr algn="ctr"/>
                      <a:r>
                        <a:rPr lang="fr-FR" sz="1800" b="1" dirty="0" err="1">
                          <a:effectLst/>
                          <a:latin typeface="Times New Roman" panose="02020603050405020304" pitchFamily="18" charset="0"/>
                          <a:ea typeface="Calibri" panose="020F0502020204030204" pitchFamily="34" charset="0"/>
                          <a:cs typeface="Arial" panose="020B0604020202020204" pitchFamily="34" charset="0"/>
                        </a:rPr>
                        <a:t>N°vol</a:t>
                      </a:r>
                      <a:endParaRPr lang="fr-FR" dirty="0"/>
                    </a:p>
                  </a:txBody>
                  <a:tcPr/>
                </a:tc>
                <a:tc>
                  <a:txBody>
                    <a:bodyPr/>
                    <a:lstStyle/>
                    <a:p>
                      <a:pPr algn="ctr"/>
                      <a:r>
                        <a:rPr lang="fr-FR" dirty="0"/>
                        <a:t>V1616</a:t>
                      </a:r>
                    </a:p>
                  </a:txBody>
                  <a:tcPr/>
                </a:tc>
                <a:tc>
                  <a:txBody>
                    <a:bodyPr/>
                    <a:lstStyle/>
                    <a:p>
                      <a:pPr algn="ctr"/>
                      <a:r>
                        <a:rPr lang="fr-FR" dirty="0"/>
                        <a:t>V1200</a:t>
                      </a:r>
                    </a:p>
                  </a:txBody>
                  <a:tcPr/>
                </a:tc>
                <a:tc>
                  <a:txBody>
                    <a:bodyPr/>
                    <a:lstStyle/>
                    <a:p>
                      <a:pPr algn="ctr"/>
                      <a:r>
                        <a:rPr lang="fr-FR" dirty="0"/>
                        <a:t>V1920</a:t>
                      </a:r>
                    </a:p>
                  </a:txBody>
                  <a:tcPr/>
                </a:tc>
                <a:extLst>
                  <a:ext uri="{0D108BD9-81ED-4DB2-BD59-A6C34878D82A}">
                    <a16:rowId xmlns:a16="http://schemas.microsoft.com/office/drawing/2014/main" val="937619807"/>
                  </a:ext>
                </a:extLst>
              </a:tr>
              <a:tr h="370840">
                <a:tc>
                  <a:txBody>
                    <a:bodyPr/>
                    <a:lstStyle/>
                    <a:p>
                      <a:pPr algn="ct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endParaRPr lang="fr-FR" dirty="0"/>
                    </a:p>
                  </a:txBody>
                  <a:tcPr/>
                </a:tc>
                <a:tc>
                  <a:txBody>
                    <a:bodyPr/>
                    <a:lstStyle/>
                    <a:p>
                      <a:pPr algn="ctr"/>
                      <a:r>
                        <a:rPr lang="fr-FR" b="1" dirty="0">
                          <a:solidFill>
                            <a:schemeClr val="bg1">
                              <a:lumMod val="95000"/>
                            </a:schemeClr>
                          </a:solidFill>
                        </a:rPr>
                        <a:t>1</a:t>
                      </a:r>
                    </a:p>
                  </a:txBody>
                  <a:tcPr>
                    <a:solidFill>
                      <a:srgbClr val="FF7128"/>
                    </a:solidFill>
                  </a:tcPr>
                </a:tc>
                <a:tc>
                  <a:txBody>
                    <a:bodyPr/>
                    <a:lstStyle/>
                    <a:p>
                      <a:pPr algn="ctr"/>
                      <a:r>
                        <a:rPr lang="fr-FR" dirty="0"/>
                        <a:t>15</a:t>
                      </a:r>
                    </a:p>
                  </a:txBody>
                  <a:tcPr/>
                </a:tc>
                <a:tc>
                  <a:txBody>
                    <a:bodyPr/>
                    <a:lstStyle/>
                    <a:p>
                      <a:pPr algn="ctr"/>
                      <a:r>
                        <a:rPr lang="fr-FR" dirty="0"/>
                        <a:t> 2</a:t>
                      </a:r>
                    </a:p>
                  </a:txBody>
                  <a:tcPr/>
                </a:tc>
                <a:extLst>
                  <a:ext uri="{0D108BD9-81ED-4DB2-BD59-A6C34878D82A}">
                    <a16:rowId xmlns:a16="http://schemas.microsoft.com/office/drawing/2014/main" val="2030071093"/>
                  </a:ext>
                </a:extLst>
              </a:tr>
            </a:tbl>
          </a:graphicData>
        </a:graphic>
      </p:graphicFrame>
      <p:sp>
        <p:nvSpPr>
          <p:cNvPr id="49" name="TextBox 48">
            <a:extLst>
              <a:ext uri="{FF2B5EF4-FFF2-40B4-BE49-F238E27FC236}">
                <a16:creationId xmlns:a16="http://schemas.microsoft.com/office/drawing/2014/main" id="{F9814BCC-C81B-4A1B-BE37-3839B9D92CAD}"/>
              </a:ext>
            </a:extLst>
          </p:cNvPr>
          <p:cNvSpPr txBox="1"/>
          <p:nvPr/>
        </p:nvSpPr>
        <p:spPr>
          <a:xfrm>
            <a:off x="1135626" y="1633516"/>
            <a:ext cx="3451122" cy="369332"/>
          </a:xfrm>
          <a:prstGeom prst="rect">
            <a:avLst/>
          </a:prstGeom>
          <a:noFill/>
        </p:spPr>
        <p:txBody>
          <a:bodyPr wrap="square">
            <a:spAutoFit/>
          </a:bodyPr>
          <a:lstStyle/>
          <a:p>
            <a:r>
              <a:rPr lang="fr-FR" b="1" dirty="0">
                <a:latin typeface="Times New Roman" panose="02020603050405020304" pitchFamily="18" charset="0"/>
                <a:ea typeface="Calibri" panose="020F0502020204030204" pitchFamily="34" charset="0"/>
                <a:cs typeface="Arial" panose="020B0604020202020204" pitchFamily="34" charset="0"/>
              </a:rPr>
              <a:t>Process </a:t>
            </a:r>
            <a:r>
              <a:rPr lang="fr-FR" sz="1800" b="1" dirty="0">
                <a:effectLst/>
                <a:latin typeface="Times New Roman" panose="02020603050405020304" pitchFamily="18" charset="0"/>
                <a:ea typeface="Calibri" panose="020F0502020204030204" pitchFamily="34" charset="0"/>
                <a:cs typeface="Arial" panose="020B0604020202020204" pitchFamily="34" charset="0"/>
              </a:rPr>
              <a:t> P1 : pour Clien1</a:t>
            </a:r>
            <a:endParaRPr lang="fr-FR" dirty="0"/>
          </a:p>
        </p:txBody>
      </p:sp>
      <p:sp>
        <p:nvSpPr>
          <p:cNvPr id="50" name="TextBox 49">
            <a:extLst>
              <a:ext uri="{FF2B5EF4-FFF2-40B4-BE49-F238E27FC236}">
                <a16:creationId xmlns:a16="http://schemas.microsoft.com/office/drawing/2014/main" id="{D1C44869-9CB2-415F-AEF4-C80A60E25DA4}"/>
              </a:ext>
            </a:extLst>
          </p:cNvPr>
          <p:cNvSpPr txBox="1"/>
          <p:nvPr/>
        </p:nvSpPr>
        <p:spPr>
          <a:xfrm>
            <a:off x="7433882" y="1658687"/>
            <a:ext cx="3451122" cy="369332"/>
          </a:xfrm>
          <a:prstGeom prst="rect">
            <a:avLst/>
          </a:prstGeom>
          <a:noFill/>
        </p:spPr>
        <p:txBody>
          <a:bodyPr wrap="square">
            <a:spAutoFit/>
          </a:bodyPr>
          <a:lstStyle/>
          <a:p>
            <a:r>
              <a:rPr lang="fr-FR" b="1" dirty="0">
                <a:latin typeface="Times New Roman" panose="02020603050405020304" pitchFamily="18" charset="0"/>
                <a:ea typeface="Calibri" panose="020F0502020204030204" pitchFamily="34" charset="0"/>
                <a:cs typeface="Arial" panose="020B0604020202020204" pitchFamily="34" charset="0"/>
              </a:rPr>
              <a:t>Process </a:t>
            </a:r>
            <a:r>
              <a:rPr lang="fr-FR" sz="1800" b="1" dirty="0">
                <a:effectLst/>
                <a:latin typeface="Times New Roman" panose="02020603050405020304" pitchFamily="18" charset="0"/>
                <a:ea typeface="Calibri" panose="020F0502020204030204" pitchFamily="34" charset="0"/>
                <a:cs typeface="Arial" panose="020B0604020202020204" pitchFamily="34" charset="0"/>
              </a:rPr>
              <a:t> P2 : pour Clien2</a:t>
            </a:r>
            <a:endParaRPr lang="fr-FR" dirty="0"/>
          </a:p>
        </p:txBody>
      </p:sp>
      <p:sp>
        <p:nvSpPr>
          <p:cNvPr id="16" name="Arrow: Down 15">
            <a:extLst>
              <a:ext uri="{FF2B5EF4-FFF2-40B4-BE49-F238E27FC236}">
                <a16:creationId xmlns:a16="http://schemas.microsoft.com/office/drawing/2014/main" id="{534E5A4C-F384-402C-BAFC-433A85D92589}"/>
              </a:ext>
            </a:extLst>
          </p:cNvPr>
          <p:cNvSpPr/>
          <p:nvPr/>
        </p:nvSpPr>
        <p:spPr>
          <a:xfrm rot="14310839">
            <a:off x="4103381" y="1072598"/>
            <a:ext cx="171372" cy="921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Arrow: Down 50">
            <a:extLst>
              <a:ext uri="{FF2B5EF4-FFF2-40B4-BE49-F238E27FC236}">
                <a16:creationId xmlns:a16="http://schemas.microsoft.com/office/drawing/2014/main" id="{2D1F4589-3972-4C03-B46A-312ADD931BB8}"/>
              </a:ext>
            </a:extLst>
          </p:cNvPr>
          <p:cNvSpPr/>
          <p:nvPr/>
        </p:nvSpPr>
        <p:spPr>
          <a:xfrm rot="6395720" flipH="1">
            <a:off x="6259726" y="419526"/>
            <a:ext cx="137021" cy="210930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1" name="Oval 20">
            <a:extLst>
              <a:ext uri="{FF2B5EF4-FFF2-40B4-BE49-F238E27FC236}">
                <a16:creationId xmlns:a16="http://schemas.microsoft.com/office/drawing/2014/main" id="{6522FB78-A624-41EF-9E11-83A55CB6CCB2}"/>
              </a:ext>
            </a:extLst>
          </p:cNvPr>
          <p:cNvSpPr/>
          <p:nvPr/>
        </p:nvSpPr>
        <p:spPr>
          <a:xfrm>
            <a:off x="4439265" y="292304"/>
            <a:ext cx="930982" cy="1094539"/>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Oval 51">
            <a:extLst>
              <a:ext uri="{FF2B5EF4-FFF2-40B4-BE49-F238E27FC236}">
                <a16:creationId xmlns:a16="http://schemas.microsoft.com/office/drawing/2014/main" id="{3A3BDEAF-EE65-4683-A1A2-9B5EFDEB7E4C}"/>
              </a:ext>
            </a:extLst>
          </p:cNvPr>
          <p:cNvSpPr/>
          <p:nvPr/>
        </p:nvSpPr>
        <p:spPr>
          <a:xfrm>
            <a:off x="5051433" y="5161113"/>
            <a:ext cx="1434124" cy="1404583"/>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extBox 21">
            <a:extLst>
              <a:ext uri="{FF2B5EF4-FFF2-40B4-BE49-F238E27FC236}">
                <a16:creationId xmlns:a16="http://schemas.microsoft.com/office/drawing/2014/main" id="{87C2C044-78AD-4523-A2E0-F5F3B23518BB}"/>
              </a:ext>
            </a:extLst>
          </p:cNvPr>
          <p:cNvSpPr txBox="1"/>
          <p:nvPr/>
        </p:nvSpPr>
        <p:spPr>
          <a:xfrm>
            <a:off x="4327079" y="6381030"/>
            <a:ext cx="952772" cy="369332"/>
          </a:xfrm>
          <a:prstGeom prst="rect">
            <a:avLst/>
          </a:prstGeom>
          <a:noFill/>
        </p:spPr>
        <p:txBody>
          <a:bodyPr wrap="square" rtlCol="0">
            <a:spAutoFit/>
          </a:bodyPr>
          <a:lstStyle/>
          <a:p>
            <a:r>
              <a:rPr lang="fr-FR" dirty="0"/>
              <a:t>CPU</a:t>
            </a:r>
          </a:p>
        </p:txBody>
      </p:sp>
      <p:sp>
        <p:nvSpPr>
          <p:cNvPr id="23" name="Rectangle: Rounded Corners 22">
            <a:extLst>
              <a:ext uri="{FF2B5EF4-FFF2-40B4-BE49-F238E27FC236}">
                <a16:creationId xmlns:a16="http://schemas.microsoft.com/office/drawing/2014/main" id="{3CBCD35D-C54E-4D8E-ACF8-3D025AC2CFD0}"/>
              </a:ext>
            </a:extLst>
          </p:cNvPr>
          <p:cNvSpPr/>
          <p:nvPr/>
        </p:nvSpPr>
        <p:spPr>
          <a:xfrm>
            <a:off x="792930" y="2774581"/>
            <a:ext cx="3354385" cy="727889"/>
          </a:xfrm>
          <a:prstGeom prst="round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23">
            <a:extLst>
              <a:ext uri="{FF2B5EF4-FFF2-40B4-BE49-F238E27FC236}">
                <a16:creationId xmlns:a16="http://schemas.microsoft.com/office/drawing/2014/main" id="{C3CF1E9A-153C-4C92-A506-FCDC80A31C20}"/>
              </a:ext>
            </a:extLst>
          </p:cNvPr>
          <p:cNvSpPr txBox="1"/>
          <p:nvPr/>
        </p:nvSpPr>
        <p:spPr>
          <a:xfrm>
            <a:off x="5284360" y="5995183"/>
            <a:ext cx="1043876" cy="369332"/>
          </a:xfrm>
          <a:prstGeom prst="rect">
            <a:avLst/>
          </a:prstGeom>
          <a:noFill/>
        </p:spPr>
        <p:txBody>
          <a:bodyPr wrap="none" rtlCol="0">
            <a:spAutoFit/>
          </a:bodyPr>
          <a:lstStyle/>
          <a:p>
            <a:r>
              <a:rPr lang="fr-FR" dirty="0" err="1"/>
              <a:t>Register</a:t>
            </a:r>
            <a:endParaRPr lang="fr-FR" dirty="0"/>
          </a:p>
        </p:txBody>
      </p:sp>
      <p:sp>
        <p:nvSpPr>
          <p:cNvPr id="25" name="Rectangle 24">
            <a:extLst>
              <a:ext uri="{FF2B5EF4-FFF2-40B4-BE49-F238E27FC236}">
                <a16:creationId xmlns:a16="http://schemas.microsoft.com/office/drawing/2014/main" id="{133093BF-551A-47AF-8EFC-A6DF6B6FCE6C}"/>
              </a:ext>
            </a:extLst>
          </p:cNvPr>
          <p:cNvSpPr/>
          <p:nvPr/>
        </p:nvSpPr>
        <p:spPr>
          <a:xfrm>
            <a:off x="5260103" y="5631048"/>
            <a:ext cx="956811" cy="396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0</a:t>
            </a:r>
          </a:p>
        </p:txBody>
      </p:sp>
      <p:sp>
        <p:nvSpPr>
          <p:cNvPr id="26" name="Rectangle 25">
            <a:extLst>
              <a:ext uri="{FF2B5EF4-FFF2-40B4-BE49-F238E27FC236}">
                <a16:creationId xmlns:a16="http://schemas.microsoft.com/office/drawing/2014/main" id="{200713E2-9956-4B72-AA3B-E9C43BE08248}"/>
              </a:ext>
            </a:extLst>
          </p:cNvPr>
          <p:cNvSpPr/>
          <p:nvPr/>
        </p:nvSpPr>
        <p:spPr>
          <a:xfrm>
            <a:off x="5273019" y="5612517"/>
            <a:ext cx="956811" cy="396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1</a:t>
            </a:r>
          </a:p>
        </p:txBody>
      </p:sp>
      <p:sp>
        <p:nvSpPr>
          <p:cNvPr id="27" name="Rectangle 26">
            <a:extLst>
              <a:ext uri="{FF2B5EF4-FFF2-40B4-BE49-F238E27FC236}">
                <a16:creationId xmlns:a16="http://schemas.microsoft.com/office/drawing/2014/main" id="{4E1F68E9-CC7B-459B-AC74-6358066AEB6E}"/>
              </a:ext>
            </a:extLst>
          </p:cNvPr>
          <p:cNvSpPr/>
          <p:nvPr/>
        </p:nvSpPr>
        <p:spPr>
          <a:xfrm>
            <a:off x="5265264" y="5627265"/>
            <a:ext cx="956811" cy="396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9" name="Rectangle 28">
            <a:extLst>
              <a:ext uri="{FF2B5EF4-FFF2-40B4-BE49-F238E27FC236}">
                <a16:creationId xmlns:a16="http://schemas.microsoft.com/office/drawing/2014/main" id="{63A57F1B-F557-428A-A72E-A3DAD27ECCEA}"/>
              </a:ext>
            </a:extLst>
          </p:cNvPr>
          <p:cNvSpPr/>
          <p:nvPr/>
        </p:nvSpPr>
        <p:spPr>
          <a:xfrm>
            <a:off x="5269141" y="5627265"/>
            <a:ext cx="956811" cy="396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pic>
        <p:nvPicPr>
          <p:cNvPr id="30" name="Picture 29">
            <a:extLst>
              <a:ext uri="{FF2B5EF4-FFF2-40B4-BE49-F238E27FC236}">
                <a16:creationId xmlns:a16="http://schemas.microsoft.com/office/drawing/2014/main" id="{E0B95063-3824-4768-A50F-8398FCCF60AA}"/>
              </a:ext>
            </a:extLst>
          </p:cNvPr>
          <p:cNvPicPr>
            <a:picLocks noChangeAspect="1"/>
          </p:cNvPicPr>
          <p:nvPr/>
        </p:nvPicPr>
        <p:blipFill>
          <a:blip r:embed="rId3"/>
          <a:stretch>
            <a:fillRect/>
          </a:stretch>
        </p:blipFill>
        <p:spPr>
          <a:xfrm>
            <a:off x="3736674" y="3926023"/>
            <a:ext cx="930982" cy="577210"/>
          </a:xfrm>
          <a:prstGeom prst="rect">
            <a:avLst/>
          </a:prstGeom>
        </p:spPr>
      </p:pic>
      <p:pic>
        <p:nvPicPr>
          <p:cNvPr id="31" name="Picture 30">
            <a:extLst>
              <a:ext uri="{FF2B5EF4-FFF2-40B4-BE49-F238E27FC236}">
                <a16:creationId xmlns:a16="http://schemas.microsoft.com/office/drawing/2014/main" id="{A82420B0-8930-4221-ADDB-4639913A0F89}"/>
              </a:ext>
            </a:extLst>
          </p:cNvPr>
          <p:cNvPicPr>
            <a:picLocks noChangeAspect="1"/>
          </p:cNvPicPr>
          <p:nvPr/>
        </p:nvPicPr>
        <p:blipFill>
          <a:blip r:embed="rId3"/>
          <a:stretch>
            <a:fillRect/>
          </a:stretch>
        </p:blipFill>
        <p:spPr>
          <a:xfrm>
            <a:off x="9901534" y="4019488"/>
            <a:ext cx="930982" cy="577210"/>
          </a:xfrm>
          <a:prstGeom prst="rect">
            <a:avLst/>
          </a:prstGeom>
        </p:spPr>
      </p:pic>
    </p:spTree>
    <p:extLst>
      <p:ext uri="{BB962C8B-B14F-4D97-AF65-F5344CB8AC3E}">
        <p14:creationId xmlns:p14="http://schemas.microsoft.com/office/powerpoint/2010/main" val="204510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
                                        <p:tgtEl>
                                          <p:spTgt spid="26"/>
                                        </p:tgtEl>
                                      </p:cBhvr>
                                    </p:animEffect>
                                  </p:childTnLst>
                                </p:cTn>
                              </p:par>
                              <p:par>
                                <p:cTn id="12" presetID="10" presetClass="exit" presetSubtype="0" fill="hold" grpId="0" nodeType="withEffect">
                                  <p:stCondLst>
                                    <p:cond delay="0"/>
                                  </p:stCondLst>
                                  <p:childTnLst>
                                    <p:animEffect transition="out" filter="fade">
                                      <p:cBhvr>
                                        <p:cTn id="13" dur="10"/>
                                        <p:tgtEl>
                                          <p:spTgt spid="27"/>
                                        </p:tgtEl>
                                      </p:cBhvr>
                                    </p:animEffect>
                                    <p:set>
                                      <p:cBhvr>
                                        <p:cTn id="14" dur="1" fill="hold">
                                          <p:stCondLst>
                                            <p:cond delay="9"/>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1" nodeType="clickEffect">
                                  <p:stCondLst>
                                    <p:cond delay="0"/>
                                  </p:stCondLst>
                                  <p:childTnLst>
                                    <p:animMotion origin="layout" path="M -3.95833E-6 1.11111E-6 L 0.50157 0.01111 " pathEditMode="relative" rAng="0" ptsTypes="AA">
                                      <p:cBhvr>
                                        <p:cTn id="18" dur="2000" fill="hold"/>
                                        <p:tgtEl>
                                          <p:spTgt spid="23"/>
                                        </p:tgtEl>
                                        <p:attrNameLst>
                                          <p:attrName>ppt_x</p:attrName>
                                          <p:attrName>ppt_y</p:attrName>
                                        </p:attrNameLst>
                                      </p:cBhvr>
                                      <p:rCtr x="25078" y="55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2" nodeType="clickEffect">
                                  <p:stCondLst>
                                    <p:cond delay="0"/>
                                  </p:stCondLst>
                                  <p:childTnLst>
                                    <p:animMotion origin="layout" path="M 0.50157 0.01111 L -0.00768 0.12176 " pathEditMode="relative" rAng="0" ptsTypes="AA">
                                      <p:cBhvr>
                                        <p:cTn id="22" dur="2000" fill="hold"/>
                                        <p:tgtEl>
                                          <p:spTgt spid="23"/>
                                        </p:tgtEl>
                                        <p:attrNameLst>
                                          <p:attrName>ppt_x</p:attrName>
                                          <p:attrName>ppt_y</p:attrName>
                                        </p:attrNameLst>
                                      </p:cBhvr>
                                      <p:rCtr x="-25469" y="5532"/>
                                    </p:animMotion>
                                  </p:childTnLst>
                                </p:cTn>
                              </p:par>
                            </p:childTnLst>
                          </p:cTn>
                        </p:par>
                        <p:par>
                          <p:cTn id="23" fill="hold">
                            <p:stCondLst>
                              <p:cond delay="2000"/>
                            </p:stCondLst>
                            <p:childTnLst>
                              <p:par>
                                <p:cTn id="24" presetID="10" presetClass="exit" presetSubtype="0" fill="hold" grpId="1" nodeType="afterEffect">
                                  <p:stCondLst>
                                    <p:cond delay="0"/>
                                  </p:stCondLst>
                                  <p:childTnLst>
                                    <p:animEffect transition="out" filter="fade">
                                      <p:cBhvr>
                                        <p:cTn id="25" dur="10"/>
                                        <p:tgtEl>
                                          <p:spTgt spid="26"/>
                                        </p:tgtEl>
                                      </p:cBhvr>
                                    </p:animEffect>
                                    <p:set>
                                      <p:cBhvr>
                                        <p:cTn id="26" dur="1" fill="hold">
                                          <p:stCondLst>
                                            <p:cond delay="9"/>
                                          </p:stCondLst>
                                        </p:cTn>
                                        <p:tgtEl>
                                          <p:spTgt spid="26"/>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
                                        <p:tgtEl>
                                          <p:spTgt spid="25"/>
                                        </p:tgtEl>
                                      </p:cBhvr>
                                    </p:animEffect>
                                  </p:childTnLst>
                                </p:cTn>
                              </p:par>
                            </p:childTnLst>
                          </p:cTn>
                        </p:par>
                        <p:par>
                          <p:cTn id="30" fill="hold">
                            <p:stCondLst>
                              <p:cond delay="2010"/>
                            </p:stCondLst>
                            <p:childTnLst>
                              <p:par>
                                <p:cTn id="31" presetID="18" presetClass="entr" presetSubtype="6"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strips(downRight)">
                                      <p:cBhvr>
                                        <p:cTn id="33" dur="25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grpId="3" nodeType="clickEffect">
                                  <p:stCondLst>
                                    <p:cond delay="0"/>
                                  </p:stCondLst>
                                  <p:childTnLst>
                                    <p:animMotion origin="layout" path="M -0.00769 0.12176 L 0.5112 0.13217 " pathEditMode="relative" rAng="0" ptsTypes="AA">
                                      <p:cBhvr>
                                        <p:cTn id="37" dur="2000" fill="hold"/>
                                        <p:tgtEl>
                                          <p:spTgt spid="23"/>
                                        </p:tgtEl>
                                        <p:attrNameLst>
                                          <p:attrName>ppt_x</p:attrName>
                                          <p:attrName>ppt_y</p:attrName>
                                        </p:attrNameLst>
                                      </p:cBhvr>
                                      <p:rCtr x="25885" y="718"/>
                                    </p:animMotion>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
                                        <p:tgtEl>
                                          <p:spTgt spid="29"/>
                                        </p:tgtEl>
                                      </p:cBhvr>
                                    </p:animEffect>
                                  </p:childTnLst>
                                </p:cTn>
                              </p:par>
                            </p:childTnLst>
                          </p:cTn>
                        </p:par>
                        <p:par>
                          <p:cTn id="42" fill="hold">
                            <p:stCondLst>
                              <p:cond delay="2010"/>
                            </p:stCondLst>
                            <p:childTnLst>
                              <p:par>
                                <p:cTn id="43" presetID="18" presetClass="entr" presetSubtype="6"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strips(downRight)">
                                      <p:cBhvr>
                                        <p:cTn id="45" dur="25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4" nodeType="clickEffect">
                                  <p:stCondLst>
                                    <p:cond delay="0"/>
                                  </p:stCondLst>
                                  <p:childTnLst>
                                    <p:animMotion origin="layout" path="M 0.5112 0.13217 L -0.01015 0.34491 " pathEditMode="relative" rAng="0" ptsTypes="AA">
                                      <p:cBhvr>
                                        <p:cTn id="49" dur="2000" fill="hold"/>
                                        <p:tgtEl>
                                          <p:spTgt spid="23"/>
                                        </p:tgtEl>
                                        <p:attrNameLst>
                                          <p:attrName>ppt_x</p:attrName>
                                          <p:attrName>ppt_y</p:attrName>
                                        </p:attrNameLst>
                                      </p:cBhvr>
                                      <p:rCtr x="-26068" y="10625"/>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5" nodeType="clickEffect">
                                  <p:stCondLst>
                                    <p:cond delay="0"/>
                                  </p:stCondLst>
                                  <p:childTnLst>
                                    <p:animMotion origin="layout" path="M -0.01016 0.34491 L 0.51849 0.3588 " pathEditMode="relative" rAng="0" ptsTypes="AA">
                                      <p:cBhvr>
                                        <p:cTn id="53" dur="2000" fill="hold"/>
                                        <p:tgtEl>
                                          <p:spTgt spid="23"/>
                                        </p:tgtEl>
                                        <p:attrNameLst>
                                          <p:attrName>ppt_x</p:attrName>
                                          <p:attrName>ppt_y</p:attrName>
                                        </p:attrNameLst>
                                      </p:cBhvr>
                                      <p:rCtr x="25951" y="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3" grpId="2" animBg="1"/>
      <p:bldP spid="23" grpId="3" animBg="1"/>
      <p:bldP spid="23" grpId="4" animBg="1"/>
      <p:bldP spid="23" grpId="5" animBg="1"/>
      <p:bldP spid="25" grpId="0" animBg="1"/>
      <p:bldP spid="26" grpId="0" animBg="1"/>
      <p:bldP spid="26" grpId="1" animBg="1"/>
      <p:bldP spid="27"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5BC58A28-2508-4734-81A9-55F929F7406A}"/>
              </a:ext>
            </a:extLst>
          </p:cNvPr>
          <p:cNvSpPr>
            <a:spLocks noGrp="1"/>
          </p:cNvSpPr>
          <p:nvPr>
            <p:ph type="title"/>
          </p:nvPr>
        </p:nvSpPr>
        <p:spPr>
          <a:xfrm>
            <a:off x="3069817" y="498650"/>
            <a:ext cx="9518969" cy="1326597"/>
          </a:xfrm>
        </p:spPr>
        <p:txBody>
          <a:bodyPr/>
          <a:lstStyle/>
          <a:p>
            <a:pPr>
              <a:lnSpc>
                <a:spcPct val="150000"/>
              </a:lnSpc>
            </a:pPr>
            <a:r>
              <a:rPr lang="fr-FR" sz="2000" i="0" dirty="0">
                <a:effectLst/>
                <a:latin typeface="Calibri" panose="020F0502020204030204" pitchFamily="34" charset="0"/>
              </a:rPr>
              <a:t>- Une ressource avec un seul point d’accès appelée une </a:t>
            </a:r>
            <a:r>
              <a:rPr lang="fr-FR" sz="2000" i="0" dirty="0">
                <a:effectLst/>
                <a:latin typeface="Calibri-Bold"/>
              </a:rPr>
              <a:t>ressource critique</a:t>
            </a:r>
            <a:r>
              <a:rPr lang="fr-FR" sz="2000" i="0" dirty="0">
                <a:effectLst/>
                <a:latin typeface="Calibri" panose="020F0502020204030204" pitchFamily="34" charset="0"/>
              </a:rPr>
              <a:t>.</a:t>
            </a:r>
            <a:br>
              <a:rPr lang="fr-FR" sz="2000" i="0" dirty="0">
                <a:effectLst/>
                <a:latin typeface="Calibri" panose="020F0502020204030204" pitchFamily="34" charset="0"/>
              </a:rPr>
            </a:br>
            <a:r>
              <a:rPr lang="fr-FR" sz="1800" dirty="0">
                <a:solidFill>
                  <a:schemeClr val="accent5">
                    <a:lumMod val="60000"/>
                    <a:lumOff val="40000"/>
                  </a:schemeClr>
                </a:solidFill>
                <a:latin typeface="Calibri" panose="020F0502020204030204" pitchFamily="34" charset="0"/>
              </a:rPr>
              <a:t>Nombre de points d’accès : nombre de processus pouvant l’utiliser en même temps </a:t>
            </a:r>
            <a:br>
              <a:rPr lang="fr-FR" sz="800" dirty="0"/>
            </a:br>
            <a:r>
              <a:rPr lang="fr-FR" sz="1400" dirty="0"/>
              <a:t> </a:t>
            </a:r>
            <a:endParaRPr lang="fr-FR" sz="3200" dirty="0"/>
          </a:p>
        </p:txBody>
      </p:sp>
      <p:sp>
        <p:nvSpPr>
          <p:cNvPr id="36" name="TextBox 35">
            <a:extLst>
              <a:ext uri="{FF2B5EF4-FFF2-40B4-BE49-F238E27FC236}">
                <a16:creationId xmlns:a16="http://schemas.microsoft.com/office/drawing/2014/main" id="{021EF14B-10A3-4BBA-B504-064E54D1529A}"/>
              </a:ext>
            </a:extLst>
          </p:cNvPr>
          <p:cNvSpPr txBox="1"/>
          <p:nvPr/>
        </p:nvSpPr>
        <p:spPr>
          <a:xfrm>
            <a:off x="696194" y="2002848"/>
            <a:ext cx="4212770" cy="3554627"/>
          </a:xfrm>
          <a:prstGeom prst="rect">
            <a:avLst/>
          </a:prstGeom>
          <a:noFill/>
          <a:ln>
            <a:solidFill>
              <a:schemeClr val="bg1">
                <a:lumMod val="95000"/>
              </a:schemeClr>
            </a:solidFill>
          </a:ln>
        </p:spPr>
        <p:txBody>
          <a:bodyPr wrap="square">
            <a:spAutoFit/>
          </a:bodyPr>
          <a:lstStyle/>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Réservation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N°vol</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p>
          <a:p>
            <a:pPr marL="180340" marR="0" indent="180340">
              <a:lnSpc>
                <a:spcPct val="115000"/>
              </a:lnSpc>
              <a:spcBef>
                <a:spcPts val="600"/>
              </a:spcBef>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  Lire(</a:t>
            </a:r>
            <a:r>
              <a:rPr lang="fr-FR" b="1" dirty="0" err="1">
                <a:latin typeface="Times New Roman" panose="02020603050405020304" pitchFamily="18" charset="0"/>
                <a:ea typeface="Calibri" panose="020F0502020204030204" pitchFamily="34" charset="0"/>
                <a:cs typeface="Arial" panose="020B0604020202020204" pitchFamily="34" charset="0"/>
              </a:rPr>
              <a:t>Nbplace</a:t>
            </a:r>
            <a:r>
              <a:rPr lang="fr-FR" b="1" dirty="0">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Si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&gt;0 alors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 Nbplace-1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Imprimer_Billet</a:t>
            </a: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Else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No_place</a:t>
            </a:r>
            <a:r>
              <a:rPr lang="en-US" sz="1800" b="1" dirty="0">
                <a:effectLst/>
                <a:latin typeface="Times New Roman" panose="02020603050405020304" pitchFamily="18" charset="0"/>
                <a:ea typeface="Calibri" panose="020F0502020204030204" pitchFamily="34" charset="0"/>
                <a:cs typeface="Arial" panose="020B0604020202020204" pitchFamily="34" charset="0"/>
              </a:rPr>
              <a:t>() ;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39708E24-5277-4E99-9B43-1D7383DF75B9}"/>
              </a:ext>
            </a:extLst>
          </p:cNvPr>
          <p:cNvSpPr txBox="1"/>
          <p:nvPr/>
        </p:nvSpPr>
        <p:spPr>
          <a:xfrm>
            <a:off x="7053058" y="2044534"/>
            <a:ext cx="4212770" cy="3554627"/>
          </a:xfrm>
          <a:prstGeom prst="rect">
            <a:avLst/>
          </a:prstGeom>
          <a:noFill/>
          <a:ln>
            <a:solidFill>
              <a:schemeClr val="bg1">
                <a:lumMod val="95000"/>
              </a:schemeClr>
            </a:solidFill>
          </a:ln>
        </p:spPr>
        <p:txBody>
          <a:bodyPr wrap="square">
            <a:spAutoFit/>
          </a:bodyPr>
          <a:lstStyle/>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Réservation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N°vol</a:t>
            </a:r>
            <a:r>
              <a:rPr lang="fr-FR" sz="1800" b="1" dirty="0">
                <a:effectLst/>
                <a:latin typeface="Times New Roman" panose="02020603050405020304" pitchFamily="18" charset="0"/>
                <a:ea typeface="Calibri" panose="020F0502020204030204" pitchFamily="34" charset="0"/>
                <a:cs typeface="Arial" panose="020B0604020202020204" pitchFamily="34" charset="0"/>
              </a:rPr>
              <a:t>)   // Pour Clien2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p>
          <a:p>
            <a:pPr marL="180340" marR="0" indent="180340">
              <a:lnSpc>
                <a:spcPct val="115000"/>
              </a:lnSpc>
              <a:spcBef>
                <a:spcPts val="600"/>
              </a:spcBef>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  Lire(</a:t>
            </a:r>
            <a:r>
              <a:rPr lang="fr-FR" b="1" dirty="0" err="1">
                <a:latin typeface="Times New Roman" panose="02020603050405020304" pitchFamily="18" charset="0"/>
                <a:ea typeface="Calibri" panose="020F0502020204030204" pitchFamily="34" charset="0"/>
                <a:cs typeface="Arial" panose="020B0604020202020204" pitchFamily="34" charset="0"/>
              </a:rPr>
              <a:t>Nbplace</a:t>
            </a:r>
            <a:r>
              <a:rPr lang="fr-FR" b="1" dirty="0">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Si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&gt;0 alors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 Nbplace-1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Imprimer_Billet</a:t>
            </a: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Else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No_place</a:t>
            </a:r>
            <a:r>
              <a:rPr lang="en-US" sz="1800" b="1" dirty="0">
                <a:effectLst/>
                <a:latin typeface="Times New Roman" panose="02020603050405020304" pitchFamily="18" charset="0"/>
                <a:ea typeface="Calibri" panose="020F0502020204030204" pitchFamily="34" charset="0"/>
                <a:cs typeface="Arial" panose="020B0604020202020204" pitchFamily="34" charset="0"/>
              </a:rPr>
              <a:t>() ;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5">
            <a:extLst>
              <a:ext uri="{FF2B5EF4-FFF2-40B4-BE49-F238E27FC236}">
                <a16:creationId xmlns:a16="http://schemas.microsoft.com/office/drawing/2014/main" id="{FCCDF35A-B395-418C-BFE8-2B46D5910D66}"/>
              </a:ext>
            </a:extLst>
          </p:cNvPr>
          <p:cNvGraphicFramePr>
            <a:graphicFrameLocks noGrp="1"/>
          </p:cNvGraphicFramePr>
          <p:nvPr/>
        </p:nvGraphicFramePr>
        <p:xfrm>
          <a:off x="792930" y="2774582"/>
          <a:ext cx="470765" cy="3006786"/>
        </p:xfrm>
        <a:graphic>
          <a:graphicData uri="http://schemas.openxmlformats.org/drawingml/2006/table">
            <a:tbl>
              <a:tblPr firstRow="1" bandRow="1">
                <a:tableStyleId>{8A107856-5554-42FB-B03E-39F5DBC370BA}</a:tableStyleId>
              </a:tblPr>
              <a:tblGrid>
                <a:gridCol w="470765">
                  <a:extLst>
                    <a:ext uri="{9D8B030D-6E8A-4147-A177-3AD203B41FA5}">
                      <a16:colId xmlns:a16="http://schemas.microsoft.com/office/drawing/2014/main" val="3718122448"/>
                    </a:ext>
                  </a:extLst>
                </a:gridCol>
              </a:tblGrid>
              <a:tr h="395550">
                <a:tc>
                  <a:txBody>
                    <a:bodyPr/>
                    <a:lstStyle/>
                    <a:p>
                      <a:r>
                        <a:rPr lang="fr-FR" sz="1800" b="0" dirty="0"/>
                        <a:t>I1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854504"/>
                  </a:ext>
                </a:extLst>
              </a:tr>
              <a:tr h="395550">
                <a:tc>
                  <a:txBody>
                    <a:bodyPr/>
                    <a:lstStyle/>
                    <a:p>
                      <a:r>
                        <a:rPr lang="fr-FR" sz="1800" dirty="0"/>
                        <a:t>I2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4900012"/>
                  </a:ext>
                </a:extLst>
              </a:tr>
              <a:tr h="395550">
                <a:tc>
                  <a:txBody>
                    <a:bodyPr/>
                    <a:lstStyle/>
                    <a:p>
                      <a:r>
                        <a:rPr lang="fr-FR" sz="1800" dirty="0"/>
                        <a:t>I3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45714"/>
                  </a:ext>
                </a:extLst>
              </a:tr>
              <a:tr h="395550">
                <a:tc>
                  <a:txBody>
                    <a:bodyPr/>
                    <a:lstStyle/>
                    <a:p>
                      <a:r>
                        <a:rPr lang="fr-FR" sz="1800" dirty="0"/>
                        <a:t>I4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2665067"/>
                  </a:ext>
                </a:extLst>
              </a:tr>
              <a:tr h="395550">
                <a:tc>
                  <a:txBody>
                    <a:bodyPr/>
                    <a:lstStyle/>
                    <a:p>
                      <a:r>
                        <a:rPr lang="fr-FR" sz="1800" dirty="0"/>
                        <a:t>I5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0919470"/>
                  </a:ext>
                </a:extLst>
              </a:tr>
              <a:tr h="395550">
                <a:tc>
                  <a:txBody>
                    <a:bodyPr/>
                    <a:lstStyle/>
                    <a:p>
                      <a:r>
                        <a:rPr lang="fr-FR" sz="1800" dirty="0"/>
                        <a:t>I6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0728592"/>
                  </a:ext>
                </a:extLst>
              </a:tr>
              <a:tr h="633486">
                <a:tc>
                  <a:txBody>
                    <a:bodyPr/>
                    <a:lstStyle/>
                    <a:p>
                      <a:endParaRPr lang="fr-FR"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9704454"/>
                  </a:ext>
                </a:extLst>
              </a:tr>
            </a:tbl>
          </a:graphicData>
        </a:graphic>
      </p:graphicFrame>
      <p:graphicFrame>
        <p:nvGraphicFramePr>
          <p:cNvPr id="47" name="Table 5">
            <a:extLst>
              <a:ext uri="{FF2B5EF4-FFF2-40B4-BE49-F238E27FC236}">
                <a16:creationId xmlns:a16="http://schemas.microsoft.com/office/drawing/2014/main" id="{5285F2E9-D227-4874-B232-F22D6C37AC95}"/>
              </a:ext>
            </a:extLst>
          </p:cNvPr>
          <p:cNvGraphicFramePr>
            <a:graphicFrameLocks noGrp="1"/>
          </p:cNvGraphicFramePr>
          <p:nvPr/>
        </p:nvGraphicFramePr>
        <p:xfrm>
          <a:off x="7059910" y="2875284"/>
          <a:ext cx="504546" cy="3006786"/>
        </p:xfrm>
        <a:graphic>
          <a:graphicData uri="http://schemas.openxmlformats.org/drawingml/2006/table">
            <a:tbl>
              <a:tblPr firstRow="1" bandRow="1">
                <a:tableStyleId>{8A107856-5554-42FB-B03E-39F5DBC370BA}</a:tableStyleId>
              </a:tblPr>
              <a:tblGrid>
                <a:gridCol w="504546">
                  <a:extLst>
                    <a:ext uri="{9D8B030D-6E8A-4147-A177-3AD203B41FA5}">
                      <a16:colId xmlns:a16="http://schemas.microsoft.com/office/drawing/2014/main" val="3718122448"/>
                    </a:ext>
                  </a:extLst>
                </a:gridCol>
              </a:tblGrid>
              <a:tr h="395550">
                <a:tc>
                  <a:txBody>
                    <a:bodyPr/>
                    <a:lstStyle/>
                    <a:p>
                      <a:r>
                        <a:rPr lang="fr-FR" b="0" dirty="0"/>
                        <a:t>I7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854504"/>
                  </a:ext>
                </a:extLst>
              </a:tr>
              <a:tr h="395550">
                <a:tc>
                  <a:txBody>
                    <a:bodyPr/>
                    <a:lstStyle/>
                    <a:p>
                      <a:r>
                        <a:rPr lang="fr-FR" dirty="0"/>
                        <a:t>I8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4900012"/>
                  </a:ext>
                </a:extLst>
              </a:tr>
              <a:tr h="395550">
                <a:tc>
                  <a:txBody>
                    <a:bodyPr/>
                    <a:lstStyle/>
                    <a:p>
                      <a:r>
                        <a:rPr lang="fr-FR" dirty="0"/>
                        <a:t>I9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45714"/>
                  </a:ext>
                </a:extLst>
              </a:tr>
              <a:tr h="395550">
                <a:tc>
                  <a:txBody>
                    <a:bodyPr/>
                    <a:lstStyle/>
                    <a:p>
                      <a:r>
                        <a:rPr lang="fr-FR" dirty="0"/>
                        <a:t>I10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2665067"/>
                  </a:ext>
                </a:extLst>
              </a:tr>
              <a:tr h="395550">
                <a:tc>
                  <a:txBody>
                    <a:bodyPr/>
                    <a:lstStyle/>
                    <a:p>
                      <a:r>
                        <a:rPr lang="fr-FR" dirty="0"/>
                        <a:t>I11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0919470"/>
                  </a:ext>
                </a:extLst>
              </a:tr>
              <a:tr h="395550">
                <a:tc>
                  <a:txBody>
                    <a:bodyPr/>
                    <a:lstStyle/>
                    <a:p>
                      <a:r>
                        <a:rPr lang="fr-FR" dirty="0"/>
                        <a:t>I12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0728592"/>
                  </a:ext>
                </a:extLst>
              </a:tr>
              <a:tr h="633486">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9704454"/>
                  </a:ext>
                </a:extLst>
              </a:tr>
            </a:tbl>
          </a:graphicData>
        </a:graphic>
      </p:graphicFrame>
      <p:cxnSp>
        <p:nvCxnSpPr>
          <p:cNvPr id="7" name="Straight Connector 6">
            <a:extLst>
              <a:ext uri="{FF2B5EF4-FFF2-40B4-BE49-F238E27FC236}">
                <a16:creationId xmlns:a16="http://schemas.microsoft.com/office/drawing/2014/main" id="{5FCE9591-343A-48BC-8A5F-FD9CE5F4AC3F}"/>
              </a:ext>
            </a:extLst>
          </p:cNvPr>
          <p:cNvCxnSpPr/>
          <p:nvPr/>
        </p:nvCxnSpPr>
        <p:spPr>
          <a:xfrm>
            <a:off x="1135626" y="2757944"/>
            <a:ext cx="0" cy="2377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604730F-F281-47B7-A0A6-4F776469B1E8}"/>
              </a:ext>
            </a:extLst>
          </p:cNvPr>
          <p:cNvCxnSpPr/>
          <p:nvPr/>
        </p:nvCxnSpPr>
        <p:spPr>
          <a:xfrm>
            <a:off x="7500097" y="2774582"/>
            <a:ext cx="0" cy="237744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9814BCC-C81B-4A1B-BE37-3839B9D92CAD}"/>
              </a:ext>
            </a:extLst>
          </p:cNvPr>
          <p:cNvSpPr txBox="1"/>
          <p:nvPr/>
        </p:nvSpPr>
        <p:spPr>
          <a:xfrm>
            <a:off x="1135626" y="1633516"/>
            <a:ext cx="3451122" cy="369332"/>
          </a:xfrm>
          <a:prstGeom prst="rect">
            <a:avLst/>
          </a:prstGeom>
          <a:noFill/>
        </p:spPr>
        <p:txBody>
          <a:bodyPr wrap="square">
            <a:spAutoFit/>
          </a:bodyPr>
          <a:lstStyle/>
          <a:p>
            <a:r>
              <a:rPr lang="fr-FR" b="1" dirty="0">
                <a:latin typeface="Times New Roman" panose="02020603050405020304" pitchFamily="18" charset="0"/>
                <a:ea typeface="Calibri" panose="020F0502020204030204" pitchFamily="34" charset="0"/>
                <a:cs typeface="Arial" panose="020B0604020202020204" pitchFamily="34" charset="0"/>
              </a:rPr>
              <a:t>Process </a:t>
            </a:r>
            <a:r>
              <a:rPr lang="fr-FR" sz="1800" b="1" dirty="0">
                <a:effectLst/>
                <a:latin typeface="Times New Roman" panose="02020603050405020304" pitchFamily="18" charset="0"/>
                <a:ea typeface="Calibri" panose="020F0502020204030204" pitchFamily="34" charset="0"/>
                <a:cs typeface="Arial" panose="020B0604020202020204" pitchFamily="34" charset="0"/>
              </a:rPr>
              <a:t> P1 : pour Clien1</a:t>
            </a:r>
            <a:endParaRPr lang="fr-FR" dirty="0"/>
          </a:p>
        </p:txBody>
      </p:sp>
      <p:sp>
        <p:nvSpPr>
          <p:cNvPr id="50" name="TextBox 49">
            <a:extLst>
              <a:ext uri="{FF2B5EF4-FFF2-40B4-BE49-F238E27FC236}">
                <a16:creationId xmlns:a16="http://schemas.microsoft.com/office/drawing/2014/main" id="{D1C44869-9CB2-415F-AEF4-C80A60E25DA4}"/>
              </a:ext>
            </a:extLst>
          </p:cNvPr>
          <p:cNvSpPr txBox="1"/>
          <p:nvPr/>
        </p:nvSpPr>
        <p:spPr>
          <a:xfrm>
            <a:off x="7433882" y="1658687"/>
            <a:ext cx="3451122" cy="369332"/>
          </a:xfrm>
          <a:prstGeom prst="rect">
            <a:avLst/>
          </a:prstGeom>
          <a:noFill/>
        </p:spPr>
        <p:txBody>
          <a:bodyPr wrap="square">
            <a:spAutoFit/>
          </a:bodyPr>
          <a:lstStyle/>
          <a:p>
            <a:r>
              <a:rPr lang="fr-FR" b="1" dirty="0">
                <a:latin typeface="Times New Roman" panose="02020603050405020304" pitchFamily="18" charset="0"/>
                <a:ea typeface="Calibri" panose="020F0502020204030204" pitchFamily="34" charset="0"/>
                <a:cs typeface="Arial" panose="020B0604020202020204" pitchFamily="34" charset="0"/>
              </a:rPr>
              <a:t>Process </a:t>
            </a:r>
            <a:r>
              <a:rPr lang="fr-FR" sz="1800" b="1" dirty="0">
                <a:effectLst/>
                <a:latin typeface="Times New Roman" panose="02020603050405020304" pitchFamily="18" charset="0"/>
                <a:ea typeface="Calibri" panose="020F0502020204030204" pitchFamily="34" charset="0"/>
                <a:cs typeface="Arial" panose="020B0604020202020204" pitchFamily="34" charset="0"/>
              </a:rPr>
              <a:t> P2 : pour Clien2</a:t>
            </a:r>
            <a:endParaRPr lang="fr-FR" dirty="0"/>
          </a:p>
        </p:txBody>
      </p:sp>
      <p:sp>
        <p:nvSpPr>
          <p:cNvPr id="21" name="Oval 20">
            <a:extLst>
              <a:ext uri="{FF2B5EF4-FFF2-40B4-BE49-F238E27FC236}">
                <a16:creationId xmlns:a16="http://schemas.microsoft.com/office/drawing/2014/main" id="{6522FB78-A624-41EF-9E11-83A55CB6CCB2}"/>
              </a:ext>
            </a:extLst>
          </p:cNvPr>
          <p:cNvSpPr/>
          <p:nvPr/>
        </p:nvSpPr>
        <p:spPr>
          <a:xfrm>
            <a:off x="476624" y="0"/>
            <a:ext cx="2270977" cy="164038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p>
          <a:p>
            <a:pPr algn="ctr"/>
            <a:r>
              <a:rPr lang="fr-FR" sz="1800" b="1" dirty="0">
                <a:effectLst/>
                <a:latin typeface="Times New Roman" panose="02020603050405020304" pitchFamily="18" charset="0"/>
                <a:ea typeface="Calibri" panose="020F0502020204030204" pitchFamily="34" charset="0"/>
                <a:cs typeface="Arial" panose="020B0604020202020204" pitchFamily="34" charset="0"/>
              </a:rPr>
              <a:t>est une </a:t>
            </a:r>
            <a:r>
              <a:rPr lang="fr-FR" sz="2000" b="1" i="0" dirty="0">
                <a:effectLst/>
                <a:latin typeface="Calibri-Bold"/>
              </a:rPr>
              <a:t>ressource critique</a:t>
            </a:r>
            <a:r>
              <a:rPr lang="fr-FR" sz="2000" b="1" i="0" dirty="0">
                <a:effectLst/>
                <a:latin typeface="Calibri" panose="020F0502020204030204" pitchFamily="34" charset="0"/>
              </a:rPr>
              <a:t>. RC</a:t>
            </a:r>
            <a:r>
              <a:rPr lang="fr-FR" sz="2000" b="1" dirty="0"/>
              <a:t> </a:t>
            </a:r>
            <a:br>
              <a:rPr lang="fr-FR" sz="2000" b="1" dirty="0"/>
            </a:br>
            <a:endParaRPr lang="fr-FR" sz="2000" b="1" dirty="0"/>
          </a:p>
        </p:txBody>
      </p:sp>
      <p:sp>
        <p:nvSpPr>
          <p:cNvPr id="55" name="Rectangle: Rounded Corners 54">
            <a:extLst>
              <a:ext uri="{FF2B5EF4-FFF2-40B4-BE49-F238E27FC236}">
                <a16:creationId xmlns:a16="http://schemas.microsoft.com/office/drawing/2014/main" id="{2FF2FF38-8AF5-40DB-8CFA-A7E23EC8680E}"/>
              </a:ext>
            </a:extLst>
          </p:cNvPr>
          <p:cNvSpPr/>
          <p:nvPr/>
        </p:nvSpPr>
        <p:spPr>
          <a:xfrm>
            <a:off x="6859433" y="2810394"/>
            <a:ext cx="3354385" cy="369332"/>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Straight Arrow Connector 3">
            <a:extLst>
              <a:ext uri="{FF2B5EF4-FFF2-40B4-BE49-F238E27FC236}">
                <a16:creationId xmlns:a16="http://schemas.microsoft.com/office/drawing/2014/main" id="{E5050FD4-5B7A-4275-99CB-92F2DA15B8C2}"/>
              </a:ext>
            </a:extLst>
          </p:cNvPr>
          <p:cNvCxnSpPr>
            <a:cxnSpLocks/>
          </p:cNvCxnSpPr>
          <p:nvPr/>
        </p:nvCxnSpPr>
        <p:spPr>
          <a:xfrm flipH="1" flipV="1">
            <a:off x="1703127" y="1656899"/>
            <a:ext cx="5429988" cy="220196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ADE2D67-74F6-43DD-B2BF-B2452828A17E}"/>
              </a:ext>
            </a:extLst>
          </p:cNvPr>
          <p:cNvCxnSpPr>
            <a:cxnSpLocks/>
            <a:endCxn id="21" idx="4"/>
          </p:cNvCxnSpPr>
          <p:nvPr/>
        </p:nvCxnSpPr>
        <p:spPr>
          <a:xfrm flipH="1" flipV="1">
            <a:off x="1612113" y="1640384"/>
            <a:ext cx="366070" cy="206564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Title 32">
            <a:extLst>
              <a:ext uri="{FF2B5EF4-FFF2-40B4-BE49-F238E27FC236}">
                <a16:creationId xmlns:a16="http://schemas.microsoft.com/office/drawing/2014/main" id="{B5A426E7-9F2D-4380-A6ED-5BD1C2EF7B16}"/>
              </a:ext>
            </a:extLst>
          </p:cNvPr>
          <p:cNvSpPr txBox="1">
            <a:spLocks/>
          </p:cNvSpPr>
          <p:nvPr/>
        </p:nvSpPr>
        <p:spPr>
          <a:xfrm>
            <a:off x="839408" y="5784118"/>
            <a:ext cx="10993921" cy="132659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r>
              <a:rPr lang="fr-FR" sz="2400" i="0" dirty="0">
                <a:solidFill>
                  <a:schemeClr val="accent5">
                    <a:lumMod val="60000"/>
                    <a:lumOff val="40000"/>
                  </a:schemeClr>
                </a:solidFill>
                <a:effectLst/>
                <a:latin typeface="Calibri" panose="020F0502020204030204" pitchFamily="34" charset="0"/>
              </a:rPr>
              <a:t>Une </a:t>
            </a:r>
            <a:r>
              <a:rPr lang="fr-FR" sz="2400" i="0" dirty="0">
                <a:effectLst/>
                <a:latin typeface="Calibri" panose="020F0502020204030204" pitchFamily="34" charset="0"/>
              </a:rPr>
              <a:t>section critique </a:t>
            </a:r>
            <a:r>
              <a:rPr lang="fr-FR" sz="2400" i="0" dirty="0">
                <a:solidFill>
                  <a:schemeClr val="accent5">
                    <a:lumMod val="60000"/>
                    <a:lumOff val="40000"/>
                  </a:schemeClr>
                </a:solidFill>
                <a:effectLst/>
                <a:latin typeface="Calibri" panose="020F0502020204030204" pitchFamily="34" charset="0"/>
              </a:rPr>
              <a:t>(SC) est un ensemble de suites d’instructions qui</a:t>
            </a:r>
          </a:p>
          <a:p>
            <a:r>
              <a:rPr lang="fr-FR" sz="2400" i="0" dirty="0">
                <a:solidFill>
                  <a:schemeClr val="accent5">
                    <a:lumMod val="60000"/>
                    <a:lumOff val="40000"/>
                  </a:schemeClr>
                </a:solidFill>
                <a:effectLst/>
                <a:latin typeface="Calibri" panose="020F0502020204030204" pitchFamily="34" charset="0"/>
              </a:rPr>
              <a:t>peuvent produire des résultats imprévisibles lorsqu’elles sont exécutées</a:t>
            </a:r>
          </a:p>
          <a:p>
            <a:r>
              <a:rPr lang="fr-FR" sz="2400" i="0" dirty="0">
                <a:solidFill>
                  <a:schemeClr val="accent5">
                    <a:lumMod val="60000"/>
                    <a:lumOff val="40000"/>
                  </a:schemeClr>
                </a:solidFill>
                <a:effectLst/>
                <a:latin typeface="Calibri-Bold"/>
              </a:rPr>
              <a:t>simultanément </a:t>
            </a:r>
            <a:r>
              <a:rPr lang="fr-FR" sz="2400" i="0" dirty="0">
                <a:solidFill>
                  <a:schemeClr val="accent5">
                    <a:lumMod val="60000"/>
                    <a:lumOff val="40000"/>
                  </a:schemeClr>
                </a:solidFill>
                <a:effectLst/>
                <a:latin typeface="Calibri" panose="020F0502020204030204" pitchFamily="34" charset="0"/>
              </a:rPr>
              <a:t>par des processus différents</a:t>
            </a:r>
            <a:r>
              <a:rPr lang="fr-FR" sz="2400" b="0" i="0" dirty="0">
                <a:solidFill>
                  <a:schemeClr val="accent5">
                    <a:lumMod val="60000"/>
                    <a:lumOff val="40000"/>
                  </a:schemeClr>
                </a:solidFill>
                <a:effectLst/>
                <a:latin typeface="Calibri" panose="020F0502020204030204" pitchFamily="34" charset="0"/>
              </a:rPr>
              <a:t>.</a:t>
            </a:r>
            <a:r>
              <a:rPr lang="fr-FR" sz="1200" dirty="0">
                <a:solidFill>
                  <a:schemeClr val="accent5">
                    <a:lumMod val="60000"/>
                    <a:lumOff val="40000"/>
                  </a:schemeClr>
                </a:solidFill>
              </a:rPr>
              <a:t> </a:t>
            </a:r>
            <a:br>
              <a:rPr lang="fr-FR" sz="1200" dirty="0">
                <a:solidFill>
                  <a:schemeClr val="accent5">
                    <a:lumMod val="60000"/>
                    <a:lumOff val="40000"/>
                  </a:schemeClr>
                </a:solidFill>
              </a:rPr>
            </a:br>
            <a:endParaRPr lang="fr-FR" dirty="0">
              <a:solidFill>
                <a:schemeClr val="accent5">
                  <a:lumMod val="60000"/>
                  <a:lumOff val="40000"/>
                </a:schemeClr>
              </a:solidFill>
            </a:endParaRPr>
          </a:p>
        </p:txBody>
      </p:sp>
      <p:sp>
        <p:nvSpPr>
          <p:cNvPr id="18" name="Right Brace 17">
            <a:extLst>
              <a:ext uri="{FF2B5EF4-FFF2-40B4-BE49-F238E27FC236}">
                <a16:creationId xmlns:a16="http://schemas.microsoft.com/office/drawing/2014/main" id="{9AD21EDC-9A17-40F5-9A38-1DF002FA2A84}"/>
              </a:ext>
            </a:extLst>
          </p:cNvPr>
          <p:cNvSpPr/>
          <p:nvPr/>
        </p:nvSpPr>
        <p:spPr>
          <a:xfrm rot="10800000">
            <a:off x="6180627" y="3018771"/>
            <a:ext cx="764802" cy="1680189"/>
          </a:xfrm>
          <a:prstGeom prst="rightBrace">
            <a:avLst/>
          </a:prstGeom>
          <a:ln>
            <a:solidFill>
              <a:schemeClr val="bg1">
                <a:lumMod val="9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37" name="Right Brace 36">
            <a:extLst>
              <a:ext uri="{FF2B5EF4-FFF2-40B4-BE49-F238E27FC236}">
                <a16:creationId xmlns:a16="http://schemas.microsoft.com/office/drawing/2014/main" id="{F8BD9325-310E-48E6-8270-01962BFC3CDB}"/>
              </a:ext>
            </a:extLst>
          </p:cNvPr>
          <p:cNvSpPr/>
          <p:nvPr/>
        </p:nvSpPr>
        <p:spPr>
          <a:xfrm>
            <a:off x="3406723" y="2940066"/>
            <a:ext cx="764802" cy="1680189"/>
          </a:xfrm>
          <a:prstGeom prst="rightBrace">
            <a:avLst/>
          </a:prstGeom>
          <a:ln>
            <a:solidFill>
              <a:schemeClr val="bg1">
                <a:lumMod val="9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cxnSp>
        <p:nvCxnSpPr>
          <p:cNvPr id="39" name="Straight Arrow Connector 38">
            <a:extLst>
              <a:ext uri="{FF2B5EF4-FFF2-40B4-BE49-F238E27FC236}">
                <a16:creationId xmlns:a16="http://schemas.microsoft.com/office/drawing/2014/main" id="{7518A39C-FA4B-4B32-AE56-A82FE5F873D3}"/>
              </a:ext>
            </a:extLst>
          </p:cNvPr>
          <p:cNvCxnSpPr>
            <a:cxnSpLocks/>
          </p:cNvCxnSpPr>
          <p:nvPr/>
        </p:nvCxnSpPr>
        <p:spPr>
          <a:xfrm flipV="1">
            <a:off x="4063974" y="3836680"/>
            <a:ext cx="0" cy="194468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2FF474E-8831-41D7-970D-EE082C3C1F66}"/>
              </a:ext>
            </a:extLst>
          </p:cNvPr>
          <p:cNvCxnSpPr>
            <a:cxnSpLocks/>
          </p:cNvCxnSpPr>
          <p:nvPr/>
        </p:nvCxnSpPr>
        <p:spPr>
          <a:xfrm flipV="1">
            <a:off x="4070827" y="3963302"/>
            <a:ext cx="2265541" cy="181806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75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2.08333E-7 -4.07407E-6 L -2.08333E-7 0.06667 " pathEditMode="relative" rAng="0" ptsTypes="AA">
                                      <p:cBhvr>
                                        <p:cTn id="11" dur="500" fill="hold"/>
                                        <p:tgtEl>
                                          <p:spTgt spid="55"/>
                                        </p:tgtEl>
                                        <p:attrNameLst>
                                          <p:attrName>ppt_x</p:attrName>
                                          <p:attrName>ppt_y</p:attrName>
                                        </p:attrNameLst>
                                      </p:cBhvr>
                                      <p:rCtr x="0" y="3333"/>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2" nodeType="clickEffect">
                                  <p:stCondLst>
                                    <p:cond delay="0"/>
                                  </p:stCondLst>
                                  <p:childTnLst>
                                    <p:animMotion origin="layout" path="M -2.08333E-7 0.06667 L 0.00872 0.30162 " pathEditMode="relative" rAng="0" ptsTypes="AA">
                                      <p:cBhvr>
                                        <p:cTn id="15" dur="500" fill="hold"/>
                                        <p:tgtEl>
                                          <p:spTgt spid="55"/>
                                        </p:tgtEl>
                                        <p:attrNameLst>
                                          <p:attrName>ppt_x</p:attrName>
                                          <p:attrName>ppt_y</p:attrName>
                                        </p:attrNameLst>
                                      </p:cBhvr>
                                      <p:rCtr x="430" y="1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0817E-5D17-45A5-8335-4C95D1C2A28C}"/>
              </a:ext>
            </a:extLst>
          </p:cNvPr>
          <p:cNvSpPr>
            <a:spLocks noGrp="1"/>
          </p:cNvSpPr>
          <p:nvPr>
            <p:ph type="title"/>
          </p:nvPr>
        </p:nvSpPr>
        <p:spPr>
          <a:xfrm>
            <a:off x="506382" y="621973"/>
            <a:ext cx="11258898" cy="688667"/>
          </a:xfrm>
        </p:spPr>
        <p:txBody>
          <a:bodyPr/>
          <a:lstStyle/>
          <a:p>
            <a:r>
              <a:rPr lang="fr-FR" sz="3200" b="0" dirty="0">
                <a:latin typeface="Times New Roman" panose="02020603050405020304" pitchFamily="18" charset="0"/>
                <a:ea typeface="Calibri" panose="020F0502020204030204" pitchFamily="34" charset="0"/>
                <a:cs typeface="Arial" panose="020B0604020202020204" pitchFamily="34" charset="0"/>
              </a:rPr>
              <a:t>Example 02 : identifier  RC , SC dans ce Example</a:t>
            </a:r>
            <a:endParaRPr lang="en-US" sz="3200" b="0" dirty="0"/>
          </a:p>
        </p:txBody>
      </p:sp>
      <p:sp>
        <p:nvSpPr>
          <p:cNvPr id="4" name="Text Placeholder 3">
            <a:extLst>
              <a:ext uri="{FF2B5EF4-FFF2-40B4-BE49-F238E27FC236}">
                <a16:creationId xmlns:a16="http://schemas.microsoft.com/office/drawing/2014/main" id="{2455B730-6E37-43C2-B8D5-80C057D772D1}"/>
              </a:ext>
            </a:extLst>
          </p:cNvPr>
          <p:cNvSpPr>
            <a:spLocks noGrp="1"/>
          </p:cNvSpPr>
          <p:nvPr>
            <p:ph sz="quarter" idx="26"/>
          </p:nvPr>
        </p:nvSpPr>
        <p:spPr>
          <a:xfrm>
            <a:off x="2792382" y="2074327"/>
            <a:ext cx="2266315" cy="4454628"/>
          </a:xfrm>
        </p:spPr>
        <p:txBody>
          <a:bodyPr/>
          <a:lstStyle/>
          <a:p>
            <a:pPr marL="0" indent="0">
              <a:lnSpc>
                <a:spcPct val="100000"/>
              </a:lnSpc>
              <a:buNone/>
            </a:pPr>
            <a:r>
              <a:rPr lang="en-US" dirty="0" err="1"/>
              <a:t>Processus</a:t>
            </a:r>
            <a:r>
              <a:rPr lang="en-US" dirty="0"/>
              <a:t> P1()</a:t>
            </a:r>
          </a:p>
          <a:p>
            <a:pPr marL="0" indent="0">
              <a:lnSpc>
                <a:spcPct val="100000"/>
              </a:lnSpc>
              <a:buNone/>
            </a:pPr>
            <a:r>
              <a:rPr lang="en-US" dirty="0"/>
              <a:t>{</a:t>
            </a:r>
          </a:p>
          <a:p>
            <a:pPr marL="0" indent="0">
              <a:lnSpc>
                <a:spcPct val="100000"/>
              </a:lnSpc>
              <a:buNone/>
            </a:pPr>
            <a:r>
              <a:rPr lang="en-US" dirty="0"/>
              <a:t>   Lire (X);</a:t>
            </a:r>
          </a:p>
          <a:p>
            <a:pPr marL="0" indent="0">
              <a:lnSpc>
                <a:spcPct val="100000"/>
              </a:lnSpc>
              <a:buNone/>
            </a:pPr>
            <a:r>
              <a:rPr lang="en-US" dirty="0"/>
              <a:t>   X= X*2;</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Y=Y+10;</a:t>
            </a:r>
          </a:p>
          <a:p>
            <a:pPr marL="0" indent="0">
              <a:lnSpc>
                <a:spcPct val="100000"/>
              </a:lnSpc>
              <a:buNone/>
            </a:pPr>
            <a:r>
              <a:rPr lang="en-US" dirty="0"/>
              <a:t>    ….</a:t>
            </a:r>
          </a:p>
          <a:p>
            <a:pPr marL="0" indent="0">
              <a:lnSpc>
                <a:spcPct val="100000"/>
              </a:lnSpc>
              <a:buNone/>
            </a:pPr>
            <a:r>
              <a:rPr lang="en-US" dirty="0"/>
              <a:t>    Lire(A);</a:t>
            </a:r>
          </a:p>
          <a:p>
            <a:pPr marL="0" indent="0">
              <a:lnSpc>
                <a:spcPct val="100000"/>
              </a:lnSpc>
              <a:buNone/>
            </a:pPr>
            <a:r>
              <a:rPr lang="en-US" dirty="0"/>
              <a:t>     W=A*2;</a:t>
            </a:r>
          </a:p>
          <a:p>
            <a:pPr marL="0" indent="0">
              <a:lnSpc>
                <a:spcPct val="100000"/>
              </a:lnSpc>
              <a:buNone/>
            </a:pPr>
            <a:r>
              <a:rPr lang="en-US" dirty="0"/>
              <a:t>   </a:t>
            </a:r>
          </a:p>
          <a:p>
            <a:pPr marL="0" indent="0">
              <a:lnSpc>
                <a:spcPct val="100000"/>
              </a:lnSpc>
              <a:buNone/>
            </a:pPr>
            <a:r>
              <a:rPr lang="en-US" dirty="0"/>
              <a:t>}</a:t>
            </a:r>
          </a:p>
        </p:txBody>
      </p:sp>
      <p:sp>
        <p:nvSpPr>
          <p:cNvPr id="5" name="Text Placeholder 3">
            <a:extLst>
              <a:ext uri="{FF2B5EF4-FFF2-40B4-BE49-F238E27FC236}">
                <a16:creationId xmlns:a16="http://schemas.microsoft.com/office/drawing/2014/main" id="{8F6012CB-42F9-4E97-A937-BD9FD11EF468}"/>
              </a:ext>
            </a:extLst>
          </p:cNvPr>
          <p:cNvSpPr txBox="1">
            <a:spLocks/>
          </p:cNvSpPr>
          <p:nvPr/>
        </p:nvSpPr>
        <p:spPr>
          <a:xfrm>
            <a:off x="6302498" y="2076925"/>
            <a:ext cx="2266315" cy="4454628"/>
          </a:xfrm>
          <a:prstGeom prst="rect">
            <a:avLst/>
          </a:prstGeom>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P1()</a:t>
            </a:r>
          </a:p>
          <a:p>
            <a:pPr marL="0" indent="0">
              <a:buFont typeface="Arial" panose="020B0604020202020204" pitchFamily="34" charset="0"/>
              <a:buNone/>
            </a:pPr>
            <a:r>
              <a:rPr lang="en-US" dirty="0"/>
              <a:t>{</a:t>
            </a:r>
          </a:p>
          <a:p>
            <a:pPr marL="0" indent="0">
              <a:buFont typeface="Arial" panose="020B0604020202020204" pitchFamily="34" charset="0"/>
              <a:buNone/>
            </a:pPr>
            <a:r>
              <a:rPr lang="en-US" dirty="0"/>
              <a:t>   Lire (A);</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while(X&gt;5)</a:t>
            </a:r>
          </a:p>
          <a:p>
            <a:pPr marL="0" indent="0">
              <a:buFont typeface="Arial" panose="020B0604020202020204" pitchFamily="34" charset="0"/>
              <a:buNone/>
            </a:pPr>
            <a:r>
              <a:rPr lang="en-US" dirty="0"/>
              <a:t>    X= X-1;</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Z=A*10; </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 </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a:t>
            </a:r>
          </a:p>
        </p:txBody>
      </p:sp>
      <p:sp>
        <p:nvSpPr>
          <p:cNvPr id="7" name="Text Placeholder 3">
            <a:extLst>
              <a:ext uri="{FF2B5EF4-FFF2-40B4-BE49-F238E27FC236}">
                <a16:creationId xmlns:a16="http://schemas.microsoft.com/office/drawing/2014/main" id="{85E52B5C-A881-4B88-B1BB-7FBF1FEE9FFE}"/>
              </a:ext>
            </a:extLst>
          </p:cNvPr>
          <p:cNvSpPr txBox="1">
            <a:spLocks/>
          </p:cNvSpPr>
          <p:nvPr/>
        </p:nvSpPr>
        <p:spPr>
          <a:xfrm>
            <a:off x="9419303" y="2076925"/>
            <a:ext cx="2266315" cy="4454628"/>
          </a:xfrm>
          <a:prstGeom prst="rect">
            <a:avLst/>
          </a:prstGeom>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P1()</a:t>
            </a:r>
          </a:p>
          <a:p>
            <a:pPr marL="0" indent="0">
              <a:buFont typeface="Arial" panose="020B0604020202020204" pitchFamily="34" charset="0"/>
              <a:buNone/>
            </a:pPr>
            <a:r>
              <a:rPr lang="en-US" dirty="0"/>
              <a:t>{</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Y= Y-10;</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for ( );</a:t>
            </a:r>
          </a:p>
          <a:p>
            <a:pPr marL="0" indent="0">
              <a:buFont typeface="Arial" panose="020B0604020202020204" pitchFamily="34" charset="0"/>
              <a:buNone/>
            </a:pPr>
            <a:r>
              <a:rPr lang="en-US" dirty="0"/>
              <a:t>     if x&lt;10 </a:t>
            </a:r>
          </a:p>
          <a:p>
            <a:pPr marL="0" indent="0">
              <a:buFont typeface="Arial" panose="020B0604020202020204" pitchFamily="34" charset="0"/>
              <a:buNone/>
            </a:pPr>
            <a:r>
              <a:rPr lang="en-US" dirty="0"/>
              <a:t>     X=X+1; </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 </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a:t>
            </a:r>
          </a:p>
        </p:txBody>
      </p:sp>
      <p:sp>
        <p:nvSpPr>
          <p:cNvPr id="2" name="TextBox 1">
            <a:extLst>
              <a:ext uri="{FF2B5EF4-FFF2-40B4-BE49-F238E27FC236}">
                <a16:creationId xmlns:a16="http://schemas.microsoft.com/office/drawing/2014/main" id="{1B22864C-CD90-4714-9396-6CA3BE843FCA}"/>
              </a:ext>
            </a:extLst>
          </p:cNvPr>
          <p:cNvSpPr txBox="1"/>
          <p:nvPr/>
        </p:nvSpPr>
        <p:spPr>
          <a:xfrm>
            <a:off x="1073001" y="1264113"/>
            <a:ext cx="1719381" cy="646331"/>
          </a:xfrm>
          <a:prstGeom prst="rect">
            <a:avLst/>
          </a:prstGeom>
          <a:noFill/>
        </p:spPr>
        <p:txBody>
          <a:bodyPr wrap="none" rtlCol="0">
            <a:spAutoFit/>
          </a:bodyPr>
          <a:lstStyle/>
          <a:p>
            <a:r>
              <a:rPr lang="fr-FR" dirty="0"/>
              <a:t>Int X,Y,W,A,Z; </a:t>
            </a:r>
          </a:p>
          <a:p>
            <a:r>
              <a:rPr lang="fr-FR" dirty="0"/>
              <a:t>X=25;  Y=100; </a:t>
            </a:r>
          </a:p>
        </p:txBody>
      </p:sp>
    </p:spTree>
    <p:extLst>
      <p:ext uri="{BB962C8B-B14F-4D97-AF65-F5344CB8AC3E}">
        <p14:creationId xmlns:p14="http://schemas.microsoft.com/office/powerpoint/2010/main" val="4087629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0817E-5D17-45A5-8335-4C95D1C2A28C}"/>
              </a:ext>
            </a:extLst>
          </p:cNvPr>
          <p:cNvSpPr>
            <a:spLocks noGrp="1"/>
          </p:cNvSpPr>
          <p:nvPr>
            <p:ph type="title"/>
          </p:nvPr>
        </p:nvSpPr>
        <p:spPr>
          <a:xfrm>
            <a:off x="673049" y="326447"/>
            <a:ext cx="11258898" cy="688667"/>
          </a:xfrm>
        </p:spPr>
        <p:txBody>
          <a:bodyPr/>
          <a:lstStyle/>
          <a:p>
            <a:r>
              <a:rPr lang="fr-FR" sz="3200" b="0" dirty="0">
                <a:latin typeface="Times New Roman" panose="02020603050405020304" pitchFamily="18" charset="0"/>
                <a:ea typeface="Calibri" panose="020F0502020204030204" pitchFamily="34" charset="0"/>
                <a:cs typeface="Arial" panose="020B0604020202020204" pitchFamily="34" charset="0"/>
              </a:rPr>
              <a:t>Example 02 : identifier  RC , SC dans ce Example</a:t>
            </a:r>
            <a:endParaRPr lang="en-US" sz="3200" b="0" dirty="0"/>
          </a:p>
        </p:txBody>
      </p:sp>
      <p:sp>
        <p:nvSpPr>
          <p:cNvPr id="4" name="Text Placeholder 3">
            <a:extLst>
              <a:ext uri="{FF2B5EF4-FFF2-40B4-BE49-F238E27FC236}">
                <a16:creationId xmlns:a16="http://schemas.microsoft.com/office/drawing/2014/main" id="{2455B730-6E37-43C2-B8D5-80C057D772D1}"/>
              </a:ext>
            </a:extLst>
          </p:cNvPr>
          <p:cNvSpPr>
            <a:spLocks noGrp="1"/>
          </p:cNvSpPr>
          <p:nvPr>
            <p:ph sz="quarter" idx="26"/>
          </p:nvPr>
        </p:nvSpPr>
        <p:spPr>
          <a:xfrm>
            <a:off x="2792382" y="2074327"/>
            <a:ext cx="2266315" cy="4090499"/>
          </a:xfrm>
        </p:spPr>
        <p:txBody>
          <a:bodyPr/>
          <a:lstStyle/>
          <a:p>
            <a:pPr marL="0" indent="0">
              <a:lnSpc>
                <a:spcPct val="100000"/>
              </a:lnSpc>
              <a:buNone/>
            </a:pPr>
            <a:r>
              <a:rPr lang="en-US" dirty="0" err="1"/>
              <a:t>Processus</a:t>
            </a:r>
            <a:r>
              <a:rPr lang="en-US" dirty="0"/>
              <a:t> P1()</a:t>
            </a:r>
          </a:p>
          <a:p>
            <a:pPr marL="0" indent="0">
              <a:lnSpc>
                <a:spcPct val="100000"/>
              </a:lnSpc>
              <a:buNone/>
            </a:pPr>
            <a:r>
              <a:rPr lang="en-US" dirty="0"/>
              <a:t>{</a:t>
            </a:r>
          </a:p>
          <a:p>
            <a:pPr marL="0" indent="0">
              <a:lnSpc>
                <a:spcPct val="100000"/>
              </a:lnSpc>
              <a:buNone/>
            </a:pPr>
            <a:r>
              <a:rPr lang="en-US" dirty="0"/>
              <a:t>  ………..  </a:t>
            </a:r>
          </a:p>
          <a:p>
            <a:pPr marL="0" indent="0">
              <a:lnSpc>
                <a:spcPct val="100000"/>
              </a:lnSpc>
              <a:buNone/>
            </a:pPr>
            <a:r>
              <a:rPr lang="en-US" dirty="0"/>
              <a:t>  ………</a:t>
            </a:r>
          </a:p>
          <a:p>
            <a:pPr marL="0" indent="0">
              <a:lnSpc>
                <a:spcPct val="100000"/>
              </a:lnSpc>
              <a:buNone/>
            </a:pPr>
            <a:r>
              <a:rPr lang="en-US" dirty="0"/>
              <a:t>   Lire (X);</a:t>
            </a:r>
          </a:p>
          <a:p>
            <a:pPr marL="0" indent="0">
              <a:lnSpc>
                <a:spcPct val="100000"/>
              </a:lnSpc>
              <a:buNone/>
            </a:pPr>
            <a:r>
              <a:rPr lang="en-US" dirty="0"/>
              <a:t>   X= X*2;</a:t>
            </a:r>
          </a:p>
          <a:p>
            <a:pPr marL="0" indent="0">
              <a:lnSpc>
                <a:spcPct val="100000"/>
              </a:lnSpc>
              <a:buNone/>
            </a:pPr>
            <a:r>
              <a:rPr lang="en-US" dirty="0"/>
              <a:t>    ……</a:t>
            </a:r>
          </a:p>
          <a:p>
            <a:pPr marL="0" indent="0">
              <a:lnSpc>
                <a:spcPct val="100000"/>
              </a:lnSpc>
              <a:buNone/>
            </a:pPr>
            <a:r>
              <a:rPr lang="en-US" dirty="0"/>
              <a:t>    Y=Y+10;</a:t>
            </a:r>
          </a:p>
          <a:p>
            <a:pPr marL="0" indent="0">
              <a:lnSpc>
                <a:spcPct val="100000"/>
              </a:lnSpc>
              <a:buNone/>
            </a:pPr>
            <a:r>
              <a:rPr lang="en-US" dirty="0"/>
              <a:t>    ….</a:t>
            </a:r>
          </a:p>
          <a:p>
            <a:pPr marL="0" indent="0">
              <a:lnSpc>
                <a:spcPct val="100000"/>
              </a:lnSpc>
              <a:buNone/>
            </a:pPr>
            <a:r>
              <a:rPr lang="en-US" dirty="0"/>
              <a:t>    Lire(A);</a:t>
            </a:r>
          </a:p>
          <a:p>
            <a:pPr marL="0" indent="0">
              <a:lnSpc>
                <a:spcPct val="100000"/>
              </a:lnSpc>
              <a:buNone/>
            </a:pPr>
            <a:r>
              <a:rPr lang="en-US" dirty="0"/>
              <a:t>     W=A*2;</a:t>
            </a:r>
          </a:p>
          <a:p>
            <a:pPr marL="0" indent="0">
              <a:lnSpc>
                <a:spcPct val="100000"/>
              </a:lnSpc>
              <a:buNone/>
            </a:pPr>
            <a:r>
              <a:rPr lang="en-US" dirty="0"/>
              <a:t>   }</a:t>
            </a:r>
          </a:p>
        </p:txBody>
      </p:sp>
      <p:sp>
        <p:nvSpPr>
          <p:cNvPr id="5" name="Text Placeholder 3">
            <a:extLst>
              <a:ext uri="{FF2B5EF4-FFF2-40B4-BE49-F238E27FC236}">
                <a16:creationId xmlns:a16="http://schemas.microsoft.com/office/drawing/2014/main" id="{8F6012CB-42F9-4E97-A937-BD9FD11EF468}"/>
              </a:ext>
            </a:extLst>
          </p:cNvPr>
          <p:cNvSpPr txBox="1">
            <a:spLocks/>
          </p:cNvSpPr>
          <p:nvPr/>
        </p:nvSpPr>
        <p:spPr>
          <a:xfrm>
            <a:off x="6302498" y="2076925"/>
            <a:ext cx="2266315" cy="3733940"/>
          </a:xfrm>
          <a:prstGeom prst="rect">
            <a:avLst/>
          </a:prstGeom>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P1()</a:t>
            </a:r>
          </a:p>
          <a:p>
            <a:pPr marL="0" indent="0">
              <a:buFont typeface="Arial" panose="020B0604020202020204" pitchFamily="34" charset="0"/>
              <a:buNone/>
            </a:pPr>
            <a:r>
              <a:rPr lang="en-US" dirty="0"/>
              <a:t>{</a:t>
            </a:r>
          </a:p>
          <a:p>
            <a:pPr marL="0" indent="0">
              <a:buFont typeface="Arial" panose="020B0604020202020204" pitchFamily="34" charset="0"/>
              <a:buNone/>
            </a:pPr>
            <a:r>
              <a:rPr lang="en-US" dirty="0"/>
              <a:t>   Lire (A);</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while(X&gt;5)</a:t>
            </a:r>
          </a:p>
          <a:p>
            <a:pPr marL="0" indent="0">
              <a:buFont typeface="Arial" panose="020B0604020202020204" pitchFamily="34" charset="0"/>
              <a:buNone/>
            </a:pPr>
            <a:r>
              <a:rPr lang="en-US" dirty="0"/>
              <a:t>    X= X-1;</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Z=A*10; </a:t>
            </a:r>
          </a:p>
          <a:p>
            <a:pPr marL="0" indent="0">
              <a:buFont typeface="Arial" panose="020B0604020202020204" pitchFamily="34" charset="0"/>
              <a:buNone/>
            </a:pPr>
            <a:r>
              <a:rPr lang="en-US" dirty="0"/>
              <a:t>    …. </a:t>
            </a:r>
          </a:p>
          <a:p>
            <a:pPr marL="0" indent="0">
              <a:buFont typeface="Arial" panose="020B0604020202020204" pitchFamily="34" charset="0"/>
              <a:buNone/>
            </a:pPr>
            <a:r>
              <a:rPr lang="en-US" dirty="0"/>
              <a:t>}</a:t>
            </a:r>
          </a:p>
        </p:txBody>
      </p:sp>
      <p:sp>
        <p:nvSpPr>
          <p:cNvPr id="7" name="Text Placeholder 3">
            <a:extLst>
              <a:ext uri="{FF2B5EF4-FFF2-40B4-BE49-F238E27FC236}">
                <a16:creationId xmlns:a16="http://schemas.microsoft.com/office/drawing/2014/main" id="{85E52B5C-A881-4B88-B1BB-7FBF1FEE9FFE}"/>
              </a:ext>
            </a:extLst>
          </p:cNvPr>
          <p:cNvSpPr txBox="1">
            <a:spLocks/>
          </p:cNvSpPr>
          <p:nvPr/>
        </p:nvSpPr>
        <p:spPr>
          <a:xfrm>
            <a:off x="9419303" y="2076925"/>
            <a:ext cx="2266315" cy="3733940"/>
          </a:xfrm>
          <a:prstGeom prst="rect">
            <a:avLst/>
          </a:prstGeom>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P1()</a:t>
            </a:r>
          </a:p>
          <a:p>
            <a:pPr marL="0" indent="0">
              <a:buFont typeface="Arial" panose="020B0604020202020204" pitchFamily="34" charset="0"/>
              <a:buNone/>
            </a:pPr>
            <a:r>
              <a:rPr lang="en-US" dirty="0"/>
              <a:t>{</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Y= Y-10;</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    for ( </a:t>
            </a:r>
            <a:r>
              <a:rPr lang="en-US" dirty="0" err="1"/>
              <a:t>i</a:t>
            </a:r>
            <a:r>
              <a:rPr lang="en-US" dirty="0"/>
              <a:t>=0;I&lt;10;i++);</a:t>
            </a:r>
          </a:p>
          <a:p>
            <a:pPr marL="0" indent="0">
              <a:buFont typeface="Arial" panose="020B0604020202020204" pitchFamily="34" charset="0"/>
              <a:buNone/>
            </a:pPr>
            <a:r>
              <a:rPr lang="en-US" dirty="0"/>
              <a:t>     if x&lt;10 </a:t>
            </a:r>
          </a:p>
          <a:p>
            <a:pPr marL="0" indent="0">
              <a:buFont typeface="Arial" panose="020B0604020202020204" pitchFamily="34" charset="0"/>
              <a:buNone/>
            </a:pPr>
            <a:r>
              <a:rPr lang="en-US" dirty="0"/>
              <a:t>     X=X+1; </a:t>
            </a:r>
          </a:p>
          <a:p>
            <a:pPr marL="0" indent="0">
              <a:buFont typeface="Arial" panose="020B0604020202020204" pitchFamily="34" charset="0"/>
              <a:buNone/>
            </a:pPr>
            <a:r>
              <a:rPr lang="en-US" dirty="0"/>
              <a:t>    ….</a:t>
            </a:r>
          </a:p>
          <a:p>
            <a:pPr marL="0" indent="0">
              <a:buFont typeface="Arial" panose="020B0604020202020204" pitchFamily="34" charset="0"/>
              <a:buNone/>
            </a:pPr>
            <a:r>
              <a:rPr lang="en-US" dirty="0"/>
              <a:t>}</a:t>
            </a:r>
          </a:p>
        </p:txBody>
      </p:sp>
      <p:sp>
        <p:nvSpPr>
          <p:cNvPr id="2" name="TextBox 1">
            <a:extLst>
              <a:ext uri="{FF2B5EF4-FFF2-40B4-BE49-F238E27FC236}">
                <a16:creationId xmlns:a16="http://schemas.microsoft.com/office/drawing/2014/main" id="{1B22864C-CD90-4714-9396-6CA3BE843FCA}"/>
              </a:ext>
            </a:extLst>
          </p:cNvPr>
          <p:cNvSpPr txBox="1"/>
          <p:nvPr/>
        </p:nvSpPr>
        <p:spPr>
          <a:xfrm>
            <a:off x="1073001" y="1264113"/>
            <a:ext cx="1719381" cy="646331"/>
          </a:xfrm>
          <a:prstGeom prst="rect">
            <a:avLst/>
          </a:prstGeom>
          <a:noFill/>
        </p:spPr>
        <p:txBody>
          <a:bodyPr wrap="none" rtlCol="0">
            <a:spAutoFit/>
          </a:bodyPr>
          <a:lstStyle/>
          <a:p>
            <a:r>
              <a:rPr lang="fr-FR" dirty="0"/>
              <a:t>Int X,Y,W,A,Z; </a:t>
            </a:r>
          </a:p>
          <a:p>
            <a:r>
              <a:rPr lang="fr-FR" dirty="0"/>
              <a:t>X=25;  Y=100; </a:t>
            </a:r>
          </a:p>
        </p:txBody>
      </p:sp>
      <p:sp>
        <p:nvSpPr>
          <p:cNvPr id="8" name="TextBox 7">
            <a:extLst>
              <a:ext uri="{FF2B5EF4-FFF2-40B4-BE49-F238E27FC236}">
                <a16:creationId xmlns:a16="http://schemas.microsoft.com/office/drawing/2014/main" id="{1D3A816F-37B8-474E-9005-69416D90F3A5}"/>
              </a:ext>
            </a:extLst>
          </p:cNvPr>
          <p:cNvSpPr txBox="1"/>
          <p:nvPr/>
        </p:nvSpPr>
        <p:spPr>
          <a:xfrm>
            <a:off x="3626884" y="1274468"/>
            <a:ext cx="3808771" cy="400110"/>
          </a:xfrm>
          <a:prstGeom prst="rect">
            <a:avLst/>
          </a:prstGeom>
          <a:noFill/>
        </p:spPr>
        <p:txBody>
          <a:bodyPr wrap="square">
            <a:spAutoFit/>
          </a:bodyPr>
          <a:lstStyle/>
          <a:p>
            <a:r>
              <a:rPr lang="fr-FR" sz="2000" dirty="0">
                <a:solidFill>
                  <a:schemeClr val="accent5">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S</a:t>
            </a:r>
            <a:r>
              <a:rPr lang="fr-FR" sz="2000" b="0" dirty="0">
                <a:solidFill>
                  <a:schemeClr val="accent5">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C (X)  : </a:t>
            </a:r>
            <a:r>
              <a:rPr lang="fr-FR" sz="2000" dirty="0">
                <a:solidFill>
                  <a:schemeClr val="accent5">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SC </a:t>
            </a:r>
            <a:r>
              <a:rPr lang="fr-FR" sz="2000" b="0" dirty="0">
                <a:solidFill>
                  <a:schemeClr val="accent5">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concerne la RC=X; </a:t>
            </a:r>
            <a:endParaRPr lang="fr-FR" sz="2000" dirty="0">
              <a:solidFill>
                <a:schemeClr val="accent5">
                  <a:lumMod val="60000"/>
                  <a:lumOff val="40000"/>
                </a:schemeClr>
              </a:solidFill>
            </a:endParaRPr>
          </a:p>
        </p:txBody>
      </p:sp>
      <p:sp>
        <p:nvSpPr>
          <p:cNvPr id="10" name="TextBox 9">
            <a:extLst>
              <a:ext uri="{FF2B5EF4-FFF2-40B4-BE49-F238E27FC236}">
                <a16:creationId xmlns:a16="http://schemas.microsoft.com/office/drawing/2014/main" id="{0E6CD716-0095-4037-81DB-6023BBB3BF8B}"/>
              </a:ext>
            </a:extLst>
          </p:cNvPr>
          <p:cNvSpPr txBox="1"/>
          <p:nvPr/>
        </p:nvSpPr>
        <p:spPr>
          <a:xfrm>
            <a:off x="5228919" y="6177418"/>
            <a:ext cx="3808771" cy="400110"/>
          </a:xfrm>
          <a:prstGeom prst="rect">
            <a:avLst/>
          </a:prstGeom>
          <a:noFill/>
        </p:spPr>
        <p:txBody>
          <a:bodyPr wrap="square">
            <a:spAutoFit/>
          </a:bodyPr>
          <a:lstStyle/>
          <a:p>
            <a:r>
              <a:rPr lang="fr-FR" sz="2000" dirty="0">
                <a:solidFill>
                  <a:schemeClr val="accent5">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S</a:t>
            </a:r>
            <a:r>
              <a:rPr lang="fr-FR" sz="2000" b="0" dirty="0">
                <a:solidFill>
                  <a:schemeClr val="accent5">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C (Y)  : </a:t>
            </a:r>
            <a:r>
              <a:rPr lang="fr-FR" sz="2000" dirty="0">
                <a:solidFill>
                  <a:schemeClr val="accent5">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SC </a:t>
            </a:r>
            <a:r>
              <a:rPr lang="fr-FR" sz="2000" b="0" dirty="0">
                <a:solidFill>
                  <a:schemeClr val="accent5">
                    <a:lumMod val="60000"/>
                    <a:lumOff val="40000"/>
                  </a:schemeClr>
                </a:solidFill>
                <a:latin typeface="Times New Roman" panose="02020603050405020304" pitchFamily="18" charset="0"/>
                <a:ea typeface="Calibri" panose="020F0502020204030204" pitchFamily="34" charset="0"/>
                <a:cs typeface="Arial" panose="020B0604020202020204" pitchFamily="34" charset="0"/>
              </a:rPr>
              <a:t>concerne la RC=Y; </a:t>
            </a:r>
            <a:endParaRPr lang="fr-FR" sz="2000" dirty="0">
              <a:solidFill>
                <a:schemeClr val="accent5">
                  <a:lumMod val="60000"/>
                  <a:lumOff val="40000"/>
                </a:schemeClr>
              </a:solidFill>
            </a:endParaRPr>
          </a:p>
        </p:txBody>
      </p:sp>
      <p:grpSp>
        <p:nvGrpSpPr>
          <p:cNvPr id="34" name="Group 33">
            <a:extLst>
              <a:ext uri="{FF2B5EF4-FFF2-40B4-BE49-F238E27FC236}">
                <a16:creationId xmlns:a16="http://schemas.microsoft.com/office/drawing/2014/main" id="{62268CD4-373C-4FB8-9C50-9E302F98FED1}"/>
              </a:ext>
            </a:extLst>
          </p:cNvPr>
          <p:cNvGrpSpPr/>
          <p:nvPr/>
        </p:nvGrpSpPr>
        <p:grpSpPr>
          <a:xfrm>
            <a:off x="2845395" y="1674578"/>
            <a:ext cx="9128351" cy="3513182"/>
            <a:chOff x="2845394" y="808665"/>
            <a:chExt cx="9128351" cy="3513182"/>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810B8063-873F-47BF-9734-B657110CD68B}"/>
                    </a:ext>
                  </a:extLst>
                </p14:cNvPr>
                <p14:cNvContentPartPr/>
                <p14:nvPr/>
              </p14:nvContentPartPr>
              <p14:xfrm>
                <a:off x="2845394" y="2756311"/>
                <a:ext cx="1123920" cy="932400"/>
              </p14:xfrm>
            </p:contentPart>
          </mc:Choice>
          <mc:Fallback xmlns="">
            <p:pic>
              <p:nvPicPr>
                <p:cNvPr id="13" name="Ink 12">
                  <a:extLst>
                    <a:ext uri="{FF2B5EF4-FFF2-40B4-BE49-F238E27FC236}">
                      <a16:creationId xmlns:a16="http://schemas.microsoft.com/office/drawing/2014/main" id="{810B8063-873F-47BF-9734-B657110CD68B}"/>
                    </a:ext>
                  </a:extLst>
                </p:cNvPr>
                <p:cNvPicPr/>
                <p:nvPr/>
              </p:nvPicPr>
              <p:blipFill>
                <a:blip r:embed="rId4"/>
                <a:stretch>
                  <a:fillRect/>
                </a:stretch>
              </p:blipFill>
              <p:spPr>
                <a:xfrm>
                  <a:off x="2809394" y="2684671"/>
                  <a:ext cx="1195560" cy="1076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CADADBC0-7276-4170-A1F0-2180D70CDBD5}"/>
                    </a:ext>
                  </a:extLst>
                </p14:cNvPr>
                <p14:cNvContentPartPr/>
                <p14:nvPr/>
              </p14:nvContentPartPr>
              <p14:xfrm>
                <a:off x="6455670" y="2598714"/>
                <a:ext cx="1517760" cy="1064114"/>
              </p14:xfrm>
            </p:contentPart>
          </mc:Choice>
          <mc:Fallback xmlns="">
            <p:pic>
              <p:nvPicPr>
                <p:cNvPr id="14" name="Ink 13">
                  <a:extLst>
                    <a:ext uri="{FF2B5EF4-FFF2-40B4-BE49-F238E27FC236}">
                      <a16:creationId xmlns:a16="http://schemas.microsoft.com/office/drawing/2014/main" id="{CADADBC0-7276-4170-A1F0-2180D70CDBD5}"/>
                    </a:ext>
                  </a:extLst>
                </p:cNvPr>
                <p:cNvPicPr/>
                <p:nvPr/>
              </p:nvPicPr>
              <p:blipFill>
                <a:blip r:embed="rId6"/>
                <a:stretch>
                  <a:fillRect/>
                </a:stretch>
              </p:blipFill>
              <p:spPr>
                <a:xfrm>
                  <a:off x="6419670" y="2527077"/>
                  <a:ext cx="1589400" cy="120774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4C52BAD5-857B-4FD2-9636-0D8A2001B91E}"/>
                    </a:ext>
                  </a:extLst>
                </p14:cNvPr>
                <p14:cNvContentPartPr/>
                <p14:nvPr/>
              </p14:nvContentPartPr>
              <p14:xfrm>
                <a:off x="9184672" y="2873927"/>
                <a:ext cx="2789073" cy="1447920"/>
              </p14:xfrm>
            </p:contentPart>
          </mc:Choice>
          <mc:Fallback xmlns="">
            <p:pic>
              <p:nvPicPr>
                <p:cNvPr id="15" name="Ink 14">
                  <a:extLst>
                    <a:ext uri="{FF2B5EF4-FFF2-40B4-BE49-F238E27FC236}">
                      <a16:creationId xmlns:a16="http://schemas.microsoft.com/office/drawing/2014/main" id="{4C52BAD5-857B-4FD2-9636-0D8A2001B91E}"/>
                    </a:ext>
                  </a:extLst>
                </p:cNvPr>
                <p:cNvPicPr/>
                <p:nvPr/>
              </p:nvPicPr>
              <p:blipFill>
                <a:blip r:embed="rId8"/>
                <a:stretch>
                  <a:fillRect/>
                </a:stretch>
              </p:blipFill>
              <p:spPr>
                <a:xfrm>
                  <a:off x="9148665" y="2802287"/>
                  <a:ext cx="2860726" cy="1591560"/>
                </a:xfrm>
                <a:prstGeom prst="rect">
                  <a:avLst/>
                </a:prstGeom>
              </p:spPr>
            </p:pic>
          </mc:Fallback>
        </mc:AlternateContent>
        <p:cxnSp>
          <p:nvCxnSpPr>
            <p:cNvPr id="20" name="Straight Arrow Connector 19">
              <a:extLst>
                <a:ext uri="{FF2B5EF4-FFF2-40B4-BE49-F238E27FC236}">
                  <a16:creationId xmlns:a16="http://schemas.microsoft.com/office/drawing/2014/main" id="{D553E30D-A2C7-467E-901C-BA717735F761}"/>
                </a:ext>
              </a:extLst>
            </p:cNvPr>
            <p:cNvCxnSpPr>
              <a:cxnSpLocks/>
            </p:cNvCxnSpPr>
            <p:nvPr/>
          </p:nvCxnSpPr>
          <p:spPr>
            <a:xfrm flipV="1">
              <a:off x="3510116" y="808665"/>
              <a:ext cx="415422" cy="181654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254E76D-12F2-45A6-AF36-7630B9D6A16F}"/>
                </a:ext>
              </a:extLst>
            </p:cNvPr>
            <p:cNvCxnSpPr>
              <a:cxnSpLocks/>
            </p:cNvCxnSpPr>
            <p:nvPr/>
          </p:nvCxnSpPr>
          <p:spPr>
            <a:xfrm flipH="1" flipV="1">
              <a:off x="4022328" y="912572"/>
              <a:ext cx="2386866" cy="20179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6A1131A-429A-4ED2-BB1C-52B33AE7F190}"/>
                </a:ext>
              </a:extLst>
            </p:cNvPr>
            <p:cNvCxnSpPr>
              <a:cxnSpLocks/>
            </p:cNvCxnSpPr>
            <p:nvPr/>
          </p:nvCxnSpPr>
          <p:spPr>
            <a:xfrm flipH="1" flipV="1">
              <a:off x="4165940" y="841861"/>
              <a:ext cx="4927545" cy="25178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12F55A6-89E6-415B-86B0-4AF58DD1C5EB}"/>
              </a:ext>
            </a:extLst>
          </p:cNvPr>
          <p:cNvGrpSpPr/>
          <p:nvPr/>
        </p:nvGrpSpPr>
        <p:grpSpPr>
          <a:xfrm>
            <a:off x="2800857" y="2992831"/>
            <a:ext cx="7866617" cy="3184587"/>
            <a:chOff x="2800857" y="2992831"/>
            <a:chExt cx="7866617" cy="3184587"/>
          </a:xfrm>
        </p:grpSpPr>
        <mc:AlternateContent xmlns:mc="http://schemas.openxmlformats.org/markup-compatibility/2006" xmlns:p14="http://schemas.microsoft.com/office/powerpoint/2010/main">
          <mc:Choice Requires="p14">
            <p:contentPart p14:bwMode="auto" r:id="rId9">
              <p14:nvContentPartPr>
                <p14:cNvPr id="28" name="Ink 27">
                  <a:extLst>
                    <a:ext uri="{FF2B5EF4-FFF2-40B4-BE49-F238E27FC236}">
                      <a16:creationId xmlns:a16="http://schemas.microsoft.com/office/drawing/2014/main" id="{16EE38C5-C6DF-416B-9D63-C6C94FA138DD}"/>
                    </a:ext>
                  </a:extLst>
                </p14:cNvPr>
                <p14:cNvContentPartPr/>
                <p14:nvPr/>
              </p14:nvContentPartPr>
              <p14:xfrm>
                <a:off x="9302714" y="2992831"/>
                <a:ext cx="1364760" cy="488520"/>
              </p14:xfrm>
            </p:contentPart>
          </mc:Choice>
          <mc:Fallback xmlns="">
            <p:pic>
              <p:nvPicPr>
                <p:cNvPr id="28" name="Ink 27">
                  <a:extLst>
                    <a:ext uri="{FF2B5EF4-FFF2-40B4-BE49-F238E27FC236}">
                      <a16:creationId xmlns:a16="http://schemas.microsoft.com/office/drawing/2014/main" id="{16EE38C5-C6DF-416B-9D63-C6C94FA138DD}"/>
                    </a:ext>
                  </a:extLst>
                </p:cNvPr>
                <p:cNvPicPr/>
                <p:nvPr/>
              </p:nvPicPr>
              <p:blipFill>
                <a:blip r:embed="rId10"/>
                <a:stretch>
                  <a:fillRect/>
                </a:stretch>
              </p:blipFill>
              <p:spPr>
                <a:xfrm>
                  <a:off x="9293714" y="2984191"/>
                  <a:ext cx="1382400" cy="506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9" name="Ink 28">
                  <a:extLst>
                    <a:ext uri="{FF2B5EF4-FFF2-40B4-BE49-F238E27FC236}">
                      <a16:creationId xmlns:a16="http://schemas.microsoft.com/office/drawing/2014/main" id="{D26A0760-5473-4865-96A2-BDFBB407398D}"/>
                    </a:ext>
                  </a:extLst>
                </p14:cNvPr>
                <p14:cNvContentPartPr/>
                <p14:nvPr/>
              </p14:nvContentPartPr>
              <p14:xfrm>
                <a:off x="2800857" y="4701213"/>
                <a:ext cx="1339920" cy="546120"/>
              </p14:xfrm>
            </p:contentPart>
          </mc:Choice>
          <mc:Fallback xmlns="">
            <p:pic>
              <p:nvPicPr>
                <p:cNvPr id="29" name="Ink 28">
                  <a:extLst>
                    <a:ext uri="{FF2B5EF4-FFF2-40B4-BE49-F238E27FC236}">
                      <a16:creationId xmlns:a16="http://schemas.microsoft.com/office/drawing/2014/main" id="{D26A0760-5473-4865-96A2-BDFBB407398D}"/>
                    </a:ext>
                  </a:extLst>
                </p:cNvPr>
                <p:cNvPicPr/>
                <p:nvPr/>
              </p:nvPicPr>
              <p:blipFill>
                <a:blip r:embed="rId12"/>
                <a:stretch>
                  <a:fillRect/>
                </a:stretch>
              </p:blipFill>
              <p:spPr>
                <a:xfrm>
                  <a:off x="2791857" y="4692213"/>
                  <a:ext cx="1357560" cy="563760"/>
                </a:xfrm>
                <a:prstGeom prst="rect">
                  <a:avLst/>
                </a:prstGeom>
              </p:spPr>
            </p:pic>
          </mc:Fallback>
        </mc:AlternateContent>
        <p:cxnSp>
          <p:nvCxnSpPr>
            <p:cNvPr id="31" name="Straight Arrow Connector 30">
              <a:extLst>
                <a:ext uri="{FF2B5EF4-FFF2-40B4-BE49-F238E27FC236}">
                  <a16:creationId xmlns:a16="http://schemas.microsoft.com/office/drawing/2014/main" id="{0DF18B05-B8D1-49B7-ADC8-636CFA093422}"/>
                </a:ext>
              </a:extLst>
            </p:cNvPr>
            <p:cNvCxnSpPr>
              <a:cxnSpLocks/>
            </p:cNvCxnSpPr>
            <p:nvPr/>
          </p:nvCxnSpPr>
          <p:spPr>
            <a:xfrm>
              <a:off x="4085904" y="4986913"/>
              <a:ext cx="1606973" cy="1190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300FCB7-8FAF-49D2-844E-8EBD5689E818}"/>
                </a:ext>
              </a:extLst>
            </p:cNvPr>
            <p:cNvCxnSpPr/>
            <p:nvPr/>
          </p:nvCxnSpPr>
          <p:spPr>
            <a:xfrm flipH="1">
              <a:off x="5889503" y="3339132"/>
              <a:ext cx="3518663" cy="2838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36816558-3E04-43D5-9985-FD30A184F43F}"/>
              </a:ext>
            </a:extLst>
          </p:cNvPr>
          <p:cNvGrpSpPr/>
          <p:nvPr/>
        </p:nvGrpSpPr>
        <p:grpSpPr>
          <a:xfrm>
            <a:off x="684368" y="2789670"/>
            <a:ext cx="2332471" cy="3710913"/>
            <a:chOff x="684368" y="2789670"/>
            <a:chExt cx="2332471" cy="3710913"/>
          </a:xfrm>
        </p:grpSpPr>
        <p:sp>
          <p:nvSpPr>
            <p:cNvPr id="43" name="Left Brace 42">
              <a:extLst>
                <a:ext uri="{FF2B5EF4-FFF2-40B4-BE49-F238E27FC236}">
                  <a16:creationId xmlns:a16="http://schemas.microsoft.com/office/drawing/2014/main" id="{212343E6-90C2-401B-86DE-B06F04257339}"/>
                </a:ext>
              </a:extLst>
            </p:cNvPr>
            <p:cNvSpPr/>
            <p:nvPr/>
          </p:nvSpPr>
          <p:spPr>
            <a:xfrm>
              <a:off x="2305086" y="2929061"/>
              <a:ext cx="510357" cy="651243"/>
            </a:xfrm>
            <a:prstGeom prst="lef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53" name="Group 52">
              <a:extLst>
                <a:ext uri="{FF2B5EF4-FFF2-40B4-BE49-F238E27FC236}">
                  <a16:creationId xmlns:a16="http://schemas.microsoft.com/office/drawing/2014/main" id="{52C03A86-05C0-4693-86C1-A360A46F88FA}"/>
                </a:ext>
              </a:extLst>
            </p:cNvPr>
            <p:cNvGrpSpPr/>
            <p:nvPr/>
          </p:nvGrpSpPr>
          <p:grpSpPr>
            <a:xfrm>
              <a:off x="684368" y="2789670"/>
              <a:ext cx="2332471" cy="3710913"/>
              <a:chOff x="684368" y="2789670"/>
              <a:chExt cx="2332471" cy="3710913"/>
            </a:xfrm>
          </p:grpSpPr>
          <p:sp>
            <p:nvSpPr>
              <p:cNvPr id="37" name="TextBox 36">
                <a:extLst>
                  <a:ext uri="{FF2B5EF4-FFF2-40B4-BE49-F238E27FC236}">
                    <a16:creationId xmlns:a16="http://schemas.microsoft.com/office/drawing/2014/main" id="{23A37470-3380-4C12-9504-8FFF3B3CF582}"/>
                  </a:ext>
                </a:extLst>
              </p:cNvPr>
              <p:cNvSpPr txBox="1"/>
              <p:nvPr/>
            </p:nvSpPr>
            <p:spPr>
              <a:xfrm>
                <a:off x="774740" y="4767641"/>
                <a:ext cx="1547681" cy="646331"/>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Section non </a:t>
                </a:r>
              </a:p>
              <a:p>
                <a:r>
                  <a:rPr lang="en-US" sz="1800" b="1" i="0" dirty="0">
                    <a:solidFill>
                      <a:schemeClr val="accent5">
                        <a:lumMod val="60000"/>
                        <a:lumOff val="40000"/>
                      </a:schemeClr>
                    </a:solidFill>
                    <a:effectLst/>
                    <a:latin typeface="Calibri" panose="020F0502020204030204" pitchFamily="34" charset="0"/>
                  </a:rPr>
                  <a:t>Critique </a:t>
                </a:r>
                <a:endParaRPr lang="fr-FR" b="1" dirty="0">
                  <a:solidFill>
                    <a:schemeClr val="accent5">
                      <a:lumMod val="60000"/>
                      <a:lumOff val="40000"/>
                    </a:schemeClr>
                  </a:solidFill>
                </a:endParaRPr>
              </a:p>
            </p:txBody>
          </p:sp>
          <p:sp>
            <p:nvSpPr>
              <p:cNvPr id="38" name="Left Brace 37">
                <a:extLst>
                  <a:ext uri="{FF2B5EF4-FFF2-40B4-BE49-F238E27FC236}">
                    <a16:creationId xmlns:a16="http://schemas.microsoft.com/office/drawing/2014/main" id="{CB17808F-0297-4B6C-9EAE-0E1C847D3CC2}"/>
                  </a:ext>
                </a:extLst>
              </p:cNvPr>
              <p:cNvSpPr/>
              <p:nvPr/>
            </p:nvSpPr>
            <p:spPr>
              <a:xfrm>
                <a:off x="2435746" y="4598921"/>
                <a:ext cx="581093" cy="994966"/>
              </a:xfrm>
              <a:prstGeom prst="lef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 name="TextBox 43">
                <a:extLst>
                  <a:ext uri="{FF2B5EF4-FFF2-40B4-BE49-F238E27FC236}">
                    <a16:creationId xmlns:a16="http://schemas.microsoft.com/office/drawing/2014/main" id="{780E698E-4B54-4EF0-BAAE-83F0634C265E}"/>
                  </a:ext>
                </a:extLst>
              </p:cNvPr>
              <p:cNvSpPr txBox="1"/>
              <p:nvPr/>
            </p:nvSpPr>
            <p:spPr>
              <a:xfrm>
                <a:off x="684368" y="2789670"/>
                <a:ext cx="1374113" cy="646331"/>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Section non </a:t>
                </a:r>
              </a:p>
              <a:p>
                <a:r>
                  <a:rPr lang="en-US" sz="1800" b="1" i="0" dirty="0">
                    <a:solidFill>
                      <a:schemeClr val="accent5">
                        <a:lumMod val="60000"/>
                        <a:lumOff val="40000"/>
                      </a:schemeClr>
                    </a:solidFill>
                    <a:effectLst/>
                    <a:latin typeface="Calibri" panose="020F0502020204030204" pitchFamily="34" charset="0"/>
                  </a:rPr>
                  <a:t>Critique </a:t>
                </a:r>
                <a:endParaRPr lang="fr-FR" b="1" dirty="0">
                  <a:solidFill>
                    <a:schemeClr val="accent5">
                      <a:lumMod val="60000"/>
                      <a:lumOff val="40000"/>
                    </a:schemeClr>
                  </a:solidFill>
                </a:endParaRPr>
              </a:p>
            </p:txBody>
          </p:sp>
          <p:sp>
            <p:nvSpPr>
              <p:cNvPr id="45" name="Left Brace 44">
                <a:extLst>
                  <a:ext uri="{FF2B5EF4-FFF2-40B4-BE49-F238E27FC236}">
                    <a16:creationId xmlns:a16="http://schemas.microsoft.com/office/drawing/2014/main" id="{2E4A9F8B-9D99-4B9B-9821-013678BDCCEB}"/>
                  </a:ext>
                </a:extLst>
              </p:cNvPr>
              <p:cNvSpPr/>
              <p:nvPr/>
            </p:nvSpPr>
            <p:spPr>
              <a:xfrm>
                <a:off x="2144347" y="3682634"/>
                <a:ext cx="581093" cy="682807"/>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TextBox 45">
                <a:extLst>
                  <a:ext uri="{FF2B5EF4-FFF2-40B4-BE49-F238E27FC236}">
                    <a16:creationId xmlns:a16="http://schemas.microsoft.com/office/drawing/2014/main" id="{1891B75A-7033-4DA1-B6B0-BA771D7A2317}"/>
                  </a:ext>
                </a:extLst>
              </p:cNvPr>
              <p:cNvSpPr txBox="1"/>
              <p:nvPr/>
            </p:nvSpPr>
            <p:spPr>
              <a:xfrm>
                <a:off x="774740" y="3796410"/>
                <a:ext cx="1547681" cy="646331"/>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SC : Section</a:t>
                </a:r>
              </a:p>
              <a:p>
                <a:r>
                  <a:rPr lang="en-US" sz="1800" b="1" i="0" dirty="0">
                    <a:solidFill>
                      <a:schemeClr val="accent5">
                        <a:lumMod val="60000"/>
                        <a:lumOff val="40000"/>
                      </a:schemeClr>
                    </a:solidFill>
                    <a:effectLst/>
                    <a:latin typeface="Calibri" panose="020F0502020204030204" pitchFamily="34" charset="0"/>
                  </a:rPr>
                  <a:t>Critique </a:t>
                </a:r>
                <a:endParaRPr lang="fr-FR" b="1" dirty="0">
                  <a:solidFill>
                    <a:schemeClr val="accent5">
                      <a:lumMod val="60000"/>
                      <a:lumOff val="40000"/>
                    </a:schemeClr>
                  </a:solidFill>
                </a:endParaRPr>
              </a:p>
            </p:txBody>
          </p:sp>
          <p:sp>
            <p:nvSpPr>
              <p:cNvPr id="54" name="Left Brace 53">
                <a:extLst>
                  <a:ext uri="{FF2B5EF4-FFF2-40B4-BE49-F238E27FC236}">
                    <a16:creationId xmlns:a16="http://schemas.microsoft.com/office/drawing/2014/main" id="{0E8BB378-8AB0-41DC-9E3C-23A732FA00C7}"/>
                  </a:ext>
                </a:extLst>
              </p:cNvPr>
              <p:cNvSpPr/>
              <p:nvPr/>
            </p:nvSpPr>
            <p:spPr>
              <a:xfrm>
                <a:off x="2313946" y="5740476"/>
                <a:ext cx="581093" cy="682807"/>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TextBox 54">
                <a:extLst>
                  <a:ext uri="{FF2B5EF4-FFF2-40B4-BE49-F238E27FC236}">
                    <a16:creationId xmlns:a16="http://schemas.microsoft.com/office/drawing/2014/main" id="{E3CEEF7D-0EFD-479D-B7EA-4BFF33A6DE8C}"/>
                  </a:ext>
                </a:extLst>
              </p:cNvPr>
              <p:cNvSpPr txBox="1"/>
              <p:nvPr/>
            </p:nvSpPr>
            <p:spPr>
              <a:xfrm>
                <a:off x="944339" y="5854252"/>
                <a:ext cx="1547681" cy="646331"/>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SC : Section</a:t>
                </a:r>
              </a:p>
              <a:p>
                <a:r>
                  <a:rPr lang="en-US" sz="1800" b="1" i="0" dirty="0">
                    <a:solidFill>
                      <a:schemeClr val="accent5">
                        <a:lumMod val="60000"/>
                        <a:lumOff val="40000"/>
                      </a:schemeClr>
                    </a:solidFill>
                    <a:effectLst/>
                    <a:latin typeface="Calibri" panose="020F0502020204030204" pitchFamily="34" charset="0"/>
                  </a:rPr>
                  <a:t>Critique </a:t>
                </a:r>
                <a:endParaRPr lang="fr-FR" b="1" dirty="0">
                  <a:solidFill>
                    <a:schemeClr val="accent5">
                      <a:lumMod val="60000"/>
                      <a:lumOff val="40000"/>
                    </a:schemeClr>
                  </a:solidFill>
                </a:endParaRPr>
              </a:p>
            </p:txBody>
          </p:sp>
        </p:grpSp>
      </p:grpSp>
      <p:grpSp>
        <p:nvGrpSpPr>
          <p:cNvPr id="59" name="Group 58">
            <a:extLst>
              <a:ext uri="{FF2B5EF4-FFF2-40B4-BE49-F238E27FC236}">
                <a16:creationId xmlns:a16="http://schemas.microsoft.com/office/drawing/2014/main" id="{4E281970-7F58-4088-B828-8D4B2B5868D5}"/>
              </a:ext>
            </a:extLst>
          </p:cNvPr>
          <p:cNvGrpSpPr/>
          <p:nvPr/>
        </p:nvGrpSpPr>
        <p:grpSpPr>
          <a:xfrm>
            <a:off x="10297281" y="2523782"/>
            <a:ext cx="2123570" cy="3085373"/>
            <a:chOff x="10297281" y="2523782"/>
            <a:chExt cx="2123570" cy="3085373"/>
          </a:xfrm>
        </p:grpSpPr>
        <p:sp>
          <p:nvSpPr>
            <p:cNvPr id="47" name="Left Brace 46">
              <a:extLst>
                <a:ext uri="{FF2B5EF4-FFF2-40B4-BE49-F238E27FC236}">
                  <a16:creationId xmlns:a16="http://schemas.microsoft.com/office/drawing/2014/main" id="{0F014863-23E8-4994-A472-F06A0A3F1C13}"/>
                </a:ext>
              </a:extLst>
            </p:cNvPr>
            <p:cNvSpPr/>
            <p:nvPr/>
          </p:nvSpPr>
          <p:spPr>
            <a:xfrm rot="10800000">
              <a:off x="10535460" y="2843495"/>
              <a:ext cx="510357" cy="326618"/>
            </a:xfrm>
            <a:prstGeom prst="lef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TextBox 47">
              <a:extLst>
                <a:ext uri="{FF2B5EF4-FFF2-40B4-BE49-F238E27FC236}">
                  <a16:creationId xmlns:a16="http://schemas.microsoft.com/office/drawing/2014/main" id="{4EF18BAB-0F7B-4A65-8175-D978FBBF1429}"/>
                </a:ext>
              </a:extLst>
            </p:cNvPr>
            <p:cNvSpPr txBox="1"/>
            <p:nvPr/>
          </p:nvSpPr>
          <p:spPr>
            <a:xfrm>
              <a:off x="11046738" y="2523782"/>
              <a:ext cx="1374113" cy="646331"/>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Section non </a:t>
              </a:r>
            </a:p>
            <a:p>
              <a:r>
                <a:rPr lang="en-US" sz="1800" b="1" i="0" dirty="0">
                  <a:solidFill>
                    <a:schemeClr val="accent5">
                      <a:lumMod val="60000"/>
                      <a:lumOff val="40000"/>
                    </a:schemeClr>
                  </a:solidFill>
                  <a:effectLst/>
                  <a:latin typeface="Calibri" panose="020F0502020204030204" pitchFamily="34" charset="0"/>
                </a:rPr>
                <a:t>Critique </a:t>
              </a:r>
              <a:endParaRPr lang="fr-FR" b="1" dirty="0">
                <a:solidFill>
                  <a:schemeClr val="accent5">
                    <a:lumMod val="60000"/>
                    <a:lumOff val="40000"/>
                  </a:schemeClr>
                </a:solidFill>
              </a:endParaRPr>
            </a:p>
          </p:txBody>
        </p:sp>
        <p:sp>
          <p:nvSpPr>
            <p:cNvPr id="49" name="TextBox 48">
              <a:extLst>
                <a:ext uri="{FF2B5EF4-FFF2-40B4-BE49-F238E27FC236}">
                  <a16:creationId xmlns:a16="http://schemas.microsoft.com/office/drawing/2014/main" id="{C53973D8-4469-4BA0-A632-ED2223E429D3}"/>
                </a:ext>
              </a:extLst>
            </p:cNvPr>
            <p:cNvSpPr txBox="1"/>
            <p:nvPr/>
          </p:nvSpPr>
          <p:spPr>
            <a:xfrm>
              <a:off x="10820575" y="3254682"/>
              <a:ext cx="1374113" cy="646331"/>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Section non </a:t>
              </a:r>
            </a:p>
            <a:p>
              <a:r>
                <a:rPr lang="en-US" sz="1800" b="1" i="0" dirty="0">
                  <a:solidFill>
                    <a:schemeClr val="accent5">
                      <a:lumMod val="60000"/>
                      <a:lumOff val="40000"/>
                    </a:schemeClr>
                  </a:solidFill>
                  <a:effectLst/>
                  <a:latin typeface="Calibri" panose="020F0502020204030204" pitchFamily="34" charset="0"/>
                </a:rPr>
                <a:t>Critique </a:t>
              </a:r>
              <a:endParaRPr lang="fr-FR" b="1" dirty="0">
                <a:solidFill>
                  <a:schemeClr val="accent5">
                    <a:lumMod val="60000"/>
                    <a:lumOff val="40000"/>
                  </a:schemeClr>
                </a:solidFill>
              </a:endParaRPr>
            </a:p>
          </p:txBody>
        </p:sp>
        <p:sp>
          <p:nvSpPr>
            <p:cNvPr id="50" name="Left Brace 49">
              <a:extLst>
                <a:ext uri="{FF2B5EF4-FFF2-40B4-BE49-F238E27FC236}">
                  <a16:creationId xmlns:a16="http://schemas.microsoft.com/office/drawing/2014/main" id="{0026E1EF-F42B-44C2-8D08-9E4D818695CC}"/>
                </a:ext>
              </a:extLst>
            </p:cNvPr>
            <p:cNvSpPr/>
            <p:nvPr/>
          </p:nvSpPr>
          <p:spPr>
            <a:xfrm rot="10800000">
              <a:off x="10315145" y="3540149"/>
              <a:ext cx="510357" cy="326618"/>
            </a:xfrm>
            <a:prstGeom prst="lef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Left Brace 50">
              <a:extLst>
                <a:ext uri="{FF2B5EF4-FFF2-40B4-BE49-F238E27FC236}">
                  <a16:creationId xmlns:a16="http://schemas.microsoft.com/office/drawing/2014/main" id="{DB692131-91B5-4432-9BF2-EBED80D5B1C1}"/>
                </a:ext>
              </a:extLst>
            </p:cNvPr>
            <p:cNvSpPr/>
            <p:nvPr/>
          </p:nvSpPr>
          <p:spPr>
            <a:xfrm rot="10800000">
              <a:off x="10297281" y="5124842"/>
              <a:ext cx="510357" cy="326618"/>
            </a:xfrm>
            <a:prstGeom prst="lef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TextBox 51">
              <a:extLst>
                <a:ext uri="{FF2B5EF4-FFF2-40B4-BE49-F238E27FC236}">
                  <a16:creationId xmlns:a16="http://schemas.microsoft.com/office/drawing/2014/main" id="{93ED0852-CF65-48DE-95E9-7E3788CD0466}"/>
                </a:ext>
              </a:extLst>
            </p:cNvPr>
            <p:cNvSpPr txBox="1"/>
            <p:nvPr/>
          </p:nvSpPr>
          <p:spPr>
            <a:xfrm>
              <a:off x="10925450" y="4962824"/>
              <a:ext cx="1374113" cy="646331"/>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Section non </a:t>
              </a:r>
            </a:p>
            <a:p>
              <a:r>
                <a:rPr lang="en-US" sz="1800" b="1" i="0" dirty="0">
                  <a:solidFill>
                    <a:schemeClr val="accent5">
                      <a:lumMod val="60000"/>
                      <a:lumOff val="40000"/>
                    </a:schemeClr>
                  </a:solidFill>
                  <a:effectLst/>
                  <a:latin typeface="Calibri" panose="020F0502020204030204" pitchFamily="34" charset="0"/>
                </a:rPr>
                <a:t>Critique </a:t>
              </a:r>
              <a:endParaRPr lang="fr-FR" b="1" dirty="0">
                <a:solidFill>
                  <a:schemeClr val="accent5">
                    <a:lumMod val="60000"/>
                    <a:lumOff val="40000"/>
                  </a:schemeClr>
                </a:solidFill>
              </a:endParaRPr>
            </a:p>
          </p:txBody>
        </p:sp>
        <p:sp>
          <p:nvSpPr>
            <p:cNvPr id="56" name="Left Brace 55">
              <a:extLst>
                <a:ext uri="{FF2B5EF4-FFF2-40B4-BE49-F238E27FC236}">
                  <a16:creationId xmlns:a16="http://schemas.microsoft.com/office/drawing/2014/main" id="{B8BDB2F6-CE9A-4FF3-A05E-A8B185C127FB}"/>
                </a:ext>
              </a:extLst>
            </p:cNvPr>
            <p:cNvSpPr/>
            <p:nvPr/>
          </p:nvSpPr>
          <p:spPr>
            <a:xfrm rot="10800000">
              <a:off x="10535458" y="4347870"/>
              <a:ext cx="510357" cy="603690"/>
            </a:xfrm>
            <a:prstGeom prst="leftBrac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TextBox 57">
              <a:extLst>
                <a:ext uri="{FF2B5EF4-FFF2-40B4-BE49-F238E27FC236}">
                  <a16:creationId xmlns:a16="http://schemas.microsoft.com/office/drawing/2014/main" id="{E857F1E7-31F0-4CB0-9B16-9E713DCA417D}"/>
                </a:ext>
              </a:extLst>
            </p:cNvPr>
            <p:cNvSpPr txBox="1"/>
            <p:nvPr/>
          </p:nvSpPr>
          <p:spPr>
            <a:xfrm>
              <a:off x="10830787" y="4340582"/>
              <a:ext cx="1361213" cy="646331"/>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SC : Section</a:t>
              </a:r>
            </a:p>
            <a:p>
              <a:r>
                <a:rPr lang="en-US" sz="1800" b="1" i="0" dirty="0">
                  <a:solidFill>
                    <a:schemeClr val="accent5">
                      <a:lumMod val="60000"/>
                      <a:lumOff val="40000"/>
                    </a:schemeClr>
                  </a:solidFill>
                  <a:effectLst/>
                  <a:latin typeface="Calibri" panose="020F0502020204030204" pitchFamily="34" charset="0"/>
                </a:rPr>
                <a:t>Critique </a:t>
              </a:r>
              <a:endParaRPr lang="fr-FR" b="1" dirty="0">
                <a:solidFill>
                  <a:schemeClr val="accent5">
                    <a:lumMod val="60000"/>
                    <a:lumOff val="40000"/>
                  </a:schemeClr>
                </a:solidFill>
              </a:endParaRPr>
            </a:p>
          </p:txBody>
        </p:sp>
      </p:grpSp>
      <p:grpSp>
        <p:nvGrpSpPr>
          <p:cNvPr id="72" name="Group 71">
            <a:extLst>
              <a:ext uri="{FF2B5EF4-FFF2-40B4-BE49-F238E27FC236}">
                <a16:creationId xmlns:a16="http://schemas.microsoft.com/office/drawing/2014/main" id="{04C8E63A-7F7D-403F-B589-8D60FB71757E}"/>
              </a:ext>
            </a:extLst>
          </p:cNvPr>
          <p:cNvGrpSpPr/>
          <p:nvPr/>
        </p:nvGrpSpPr>
        <p:grpSpPr>
          <a:xfrm>
            <a:off x="4688991" y="2806739"/>
            <a:ext cx="1742394" cy="2368333"/>
            <a:chOff x="4688991" y="2806739"/>
            <a:chExt cx="1742394" cy="2368333"/>
          </a:xfrm>
        </p:grpSpPr>
        <p:sp>
          <p:nvSpPr>
            <p:cNvPr id="66" name="TextBox 65">
              <a:extLst>
                <a:ext uri="{FF2B5EF4-FFF2-40B4-BE49-F238E27FC236}">
                  <a16:creationId xmlns:a16="http://schemas.microsoft.com/office/drawing/2014/main" id="{4650CB78-1F50-47B3-A57C-12C9442A7630}"/>
                </a:ext>
              </a:extLst>
            </p:cNvPr>
            <p:cNvSpPr txBox="1"/>
            <p:nvPr/>
          </p:nvSpPr>
          <p:spPr>
            <a:xfrm>
              <a:off x="4942732" y="4528741"/>
              <a:ext cx="1325744" cy="646331"/>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Section non </a:t>
              </a:r>
            </a:p>
            <a:p>
              <a:r>
                <a:rPr lang="en-US" sz="1800" b="1" i="0" dirty="0">
                  <a:solidFill>
                    <a:schemeClr val="accent5">
                      <a:lumMod val="60000"/>
                      <a:lumOff val="40000"/>
                    </a:schemeClr>
                  </a:solidFill>
                  <a:effectLst/>
                  <a:latin typeface="Calibri" panose="020F0502020204030204" pitchFamily="34" charset="0"/>
                </a:rPr>
                <a:t>Critique </a:t>
              </a:r>
              <a:endParaRPr lang="fr-FR" b="1" dirty="0">
                <a:solidFill>
                  <a:schemeClr val="accent5">
                    <a:lumMod val="60000"/>
                    <a:lumOff val="40000"/>
                  </a:schemeClr>
                </a:solidFill>
              </a:endParaRPr>
            </a:p>
          </p:txBody>
        </p:sp>
        <p:sp>
          <p:nvSpPr>
            <p:cNvPr id="67" name="TextBox 66">
              <a:extLst>
                <a:ext uri="{FF2B5EF4-FFF2-40B4-BE49-F238E27FC236}">
                  <a16:creationId xmlns:a16="http://schemas.microsoft.com/office/drawing/2014/main" id="{187AFAB6-79BD-49C7-A1AE-24AC5822F0BA}"/>
                </a:ext>
              </a:extLst>
            </p:cNvPr>
            <p:cNvSpPr txBox="1"/>
            <p:nvPr/>
          </p:nvSpPr>
          <p:spPr>
            <a:xfrm>
              <a:off x="4811228" y="3600991"/>
              <a:ext cx="1325744" cy="646331"/>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SC : Section</a:t>
              </a:r>
            </a:p>
            <a:p>
              <a:r>
                <a:rPr lang="en-US" sz="1800" b="1" i="0" dirty="0">
                  <a:solidFill>
                    <a:schemeClr val="accent5">
                      <a:lumMod val="60000"/>
                      <a:lumOff val="40000"/>
                    </a:schemeClr>
                  </a:solidFill>
                  <a:effectLst/>
                  <a:latin typeface="Calibri" panose="020F0502020204030204" pitchFamily="34" charset="0"/>
                </a:rPr>
                <a:t>Critique </a:t>
              </a:r>
              <a:endParaRPr lang="fr-FR" b="1" dirty="0">
                <a:solidFill>
                  <a:schemeClr val="accent5">
                    <a:lumMod val="60000"/>
                    <a:lumOff val="40000"/>
                  </a:schemeClr>
                </a:solidFill>
              </a:endParaRPr>
            </a:p>
          </p:txBody>
        </p:sp>
        <p:sp>
          <p:nvSpPr>
            <p:cNvPr id="65" name="TextBox 64">
              <a:extLst>
                <a:ext uri="{FF2B5EF4-FFF2-40B4-BE49-F238E27FC236}">
                  <a16:creationId xmlns:a16="http://schemas.microsoft.com/office/drawing/2014/main" id="{AC347BB9-0A93-4723-9EED-9BAA170F94E4}"/>
                </a:ext>
              </a:extLst>
            </p:cNvPr>
            <p:cNvSpPr txBox="1"/>
            <p:nvPr/>
          </p:nvSpPr>
          <p:spPr>
            <a:xfrm>
              <a:off x="4688991" y="2806739"/>
              <a:ext cx="1325744" cy="646331"/>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Section non </a:t>
              </a:r>
            </a:p>
            <a:p>
              <a:r>
                <a:rPr lang="en-US" sz="1800" b="1" i="0" dirty="0">
                  <a:solidFill>
                    <a:schemeClr val="accent5">
                      <a:lumMod val="60000"/>
                      <a:lumOff val="40000"/>
                    </a:schemeClr>
                  </a:solidFill>
                  <a:effectLst/>
                  <a:latin typeface="Calibri" panose="020F0502020204030204" pitchFamily="34" charset="0"/>
                </a:rPr>
                <a:t>Critique </a:t>
              </a:r>
              <a:endParaRPr lang="fr-FR" b="1" dirty="0">
                <a:solidFill>
                  <a:schemeClr val="accent5">
                    <a:lumMod val="60000"/>
                    <a:lumOff val="40000"/>
                  </a:schemeClr>
                </a:solidFill>
              </a:endParaRPr>
            </a:p>
          </p:txBody>
        </p:sp>
        <p:sp>
          <p:nvSpPr>
            <p:cNvPr id="68" name="Left Brace 67">
              <a:extLst>
                <a:ext uri="{FF2B5EF4-FFF2-40B4-BE49-F238E27FC236}">
                  <a16:creationId xmlns:a16="http://schemas.microsoft.com/office/drawing/2014/main" id="{6119ED69-37A7-4A7B-B4DD-B59EF074D0A2}"/>
                </a:ext>
              </a:extLst>
            </p:cNvPr>
            <p:cNvSpPr/>
            <p:nvPr/>
          </p:nvSpPr>
          <p:spPr>
            <a:xfrm>
              <a:off x="5893179" y="2889750"/>
              <a:ext cx="338442" cy="591289"/>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0" name="Left Brace 69">
              <a:extLst>
                <a:ext uri="{FF2B5EF4-FFF2-40B4-BE49-F238E27FC236}">
                  <a16:creationId xmlns:a16="http://schemas.microsoft.com/office/drawing/2014/main" id="{35E3F460-6218-4B41-8AA3-B434C6BA3294}"/>
                </a:ext>
              </a:extLst>
            </p:cNvPr>
            <p:cNvSpPr/>
            <p:nvPr/>
          </p:nvSpPr>
          <p:spPr>
            <a:xfrm>
              <a:off x="5963121" y="3604672"/>
              <a:ext cx="338442" cy="591289"/>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1" name="Left Brace 70">
              <a:extLst>
                <a:ext uri="{FF2B5EF4-FFF2-40B4-BE49-F238E27FC236}">
                  <a16:creationId xmlns:a16="http://schemas.microsoft.com/office/drawing/2014/main" id="{97BEC3E4-8F79-4824-89E0-7D210857A778}"/>
                </a:ext>
              </a:extLst>
            </p:cNvPr>
            <p:cNvSpPr/>
            <p:nvPr/>
          </p:nvSpPr>
          <p:spPr>
            <a:xfrm>
              <a:off x="6092943" y="4480850"/>
              <a:ext cx="338442" cy="591289"/>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419017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32" presetClass="emph" presetSubtype="0" fill="hold" nodeType="afterEffect">
                                  <p:stCondLst>
                                    <p:cond delay="0"/>
                                  </p:stCondLst>
                                  <p:childTnLst>
                                    <p:animRot by="120000">
                                      <p:cBhvr>
                                        <p:cTn id="15" dur="100" fill="hold">
                                          <p:stCondLst>
                                            <p:cond delay="0"/>
                                          </p:stCondLst>
                                        </p:cTn>
                                        <p:tgtEl>
                                          <p:spTgt spid="34"/>
                                        </p:tgtEl>
                                        <p:attrNameLst>
                                          <p:attrName>r</p:attrName>
                                        </p:attrNameLst>
                                      </p:cBhvr>
                                    </p:animRot>
                                    <p:animRot by="-240000">
                                      <p:cBhvr>
                                        <p:cTn id="16" dur="200" fill="hold">
                                          <p:stCondLst>
                                            <p:cond delay="200"/>
                                          </p:stCondLst>
                                        </p:cTn>
                                        <p:tgtEl>
                                          <p:spTgt spid="34"/>
                                        </p:tgtEl>
                                        <p:attrNameLst>
                                          <p:attrName>r</p:attrName>
                                        </p:attrNameLst>
                                      </p:cBhvr>
                                    </p:animRot>
                                    <p:animRot by="240000">
                                      <p:cBhvr>
                                        <p:cTn id="17" dur="200" fill="hold">
                                          <p:stCondLst>
                                            <p:cond delay="400"/>
                                          </p:stCondLst>
                                        </p:cTn>
                                        <p:tgtEl>
                                          <p:spTgt spid="34"/>
                                        </p:tgtEl>
                                        <p:attrNameLst>
                                          <p:attrName>r</p:attrName>
                                        </p:attrNameLst>
                                      </p:cBhvr>
                                    </p:animRot>
                                    <p:animRot by="-240000">
                                      <p:cBhvr>
                                        <p:cTn id="18" dur="200" fill="hold">
                                          <p:stCondLst>
                                            <p:cond delay="600"/>
                                          </p:stCondLst>
                                        </p:cTn>
                                        <p:tgtEl>
                                          <p:spTgt spid="34"/>
                                        </p:tgtEl>
                                        <p:attrNameLst>
                                          <p:attrName>r</p:attrName>
                                        </p:attrNameLst>
                                      </p:cBhvr>
                                    </p:animRot>
                                    <p:animRot by="120000">
                                      <p:cBhvr>
                                        <p:cTn id="19" dur="200" fill="hold">
                                          <p:stCondLst>
                                            <p:cond delay="800"/>
                                          </p:stCondLst>
                                        </p:cTn>
                                        <p:tgtEl>
                                          <p:spTgt spid="3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3"/>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par>
                          <p:cTn id="27" fill="hold">
                            <p:stCondLst>
                              <p:cond delay="1000"/>
                            </p:stCondLst>
                            <p:childTnLst>
                              <p:par>
                                <p:cTn id="28" presetID="20" presetClass="entr" presetSubtype="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edge">
                                      <p:cBhvr>
                                        <p:cTn id="30" dur="750"/>
                                        <p:tgtEl>
                                          <p:spTgt spid="35"/>
                                        </p:tgtEl>
                                      </p:cBhvr>
                                    </p:animEffect>
                                  </p:childTnLst>
                                </p:cTn>
                              </p:par>
                            </p:childTnLst>
                          </p:cTn>
                        </p:par>
                        <p:par>
                          <p:cTn id="31" fill="hold">
                            <p:stCondLst>
                              <p:cond delay="1750"/>
                            </p:stCondLst>
                            <p:childTnLst>
                              <p:par>
                                <p:cTn id="32" presetID="32" presetClass="emph" presetSubtype="0" fill="hold" nodeType="afterEffect">
                                  <p:stCondLst>
                                    <p:cond delay="0"/>
                                  </p:stCondLst>
                                  <p:childTnLst>
                                    <p:animRot by="120000">
                                      <p:cBhvr>
                                        <p:cTn id="33" dur="100" fill="hold">
                                          <p:stCondLst>
                                            <p:cond delay="0"/>
                                          </p:stCondLst>
                                        </p:cTn>
                                        <p:tgtEl>
                                          <p:spTgt spid="35"/>
                                        </p:tgtEl>
                                        <p:attrNameLst>
                                          <p:attrName>r</p:attrName>
                                        </p:attrNameLst>
                                      </p:cBhvr>
                                    </p:animRot>
                                    <p:animRot by="-240000">
                                      <p:cBhvr>
                                        <p:cTn id="34" dur="200" fill="hold">
                                          <p:stCondLst>
                                            <p:cond delay="200"/>
                                          </p:stCondLst>
                                        </p:cTn>
                                        <p:tgtEl>
                                          <p:spTgt spid="35"/>
                                        </p:tgtEl>
                                        <p:attrNameLst>
                                          <p:attrName>r</p:attrName>
                                        </p:attrNameLst>
                                      </p:cBhvr>
                                    </p:animRot>
                                    <p:animRot by="240000">
                                      <p:cBhvr>
                                        <p:cTn id="35" dur="200" fill="hold">
                                          <p:stCondLst>
                                            <p:cond delay="400"/>
                                          </p:stCondLst>
                                        </p:cTn>
                                        <p:tgtEl>
                                          <p:spTgt spid="35"/>
                                        </p:tgtEl>
                                        <p:attrNameLst>
                                          <p:attrName>r</p:attrName>
                                        </p:attrNameLst>
                                      </p:cBhvr>
                                    </p:animRot>
                                    <p:animRot by="-240000">
                                      <p:cBhvr>
                                        <p:cTn id="36" dur="200" fill="hold">
                                          <p:stCondLst>
                                            <p:cond delay="600"/>
                                          </p:stCondLst>
                                        </p:cTn>
                                        <p:tgtEl>
                                          <p:spTgt spid="35"/>
                                        </p:tgtEl>
                                        <p:attrNameLst>
                                          <p:attrName>r</p:attrName>
                                        </p:attrNameLst>
                                      </p:cBhvr>
                                    </p:animRot>
                                    <p:animRot by="120000">
                                      <p:cBhvr>
                                        <p:cTn id="37" dur="200" fill="hold">
                                          <p:stCondLst>
                                            <p:cond delay="800"/>
                                          </p:stCondLst>
                                        </p:cTn>
                                        <p:tgtEl>
                                          <p:spTgt spid="3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nodeType="clickEffect">
                                  <p:stCondLst>
                                    <p:cond delay="0"/>
                                  </p:stCondLst>
                                  <p:childTnLst>
                                    <p:animEffect transition="out" filter="dissolve">
                                      <p:cBhvr>
                                        <p:cTn id="41" dur="500"/>
                                        <p:tgtEl>
                                          <p:spTgt spid="34"/>
                                        </p:tgtEl>
                                      </p:cBhvr>
                                    </p:animEffect>
                                    <p:set>
                                      <p:cBhvr>
                                        <p:cTn id="42" dur="1" fill="hold">
                                          <p:stCondLst>
                                            <p:cond delay="499"/>
                                          </p:stCondLst>
                                        </p:cTn>
                                        <p:tgtEl>
                                          <p:spTgt spid="3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down)">
                                      <p:cBhvr>
                                        <p:cTn id="47" dur="500"/>
                                        <p:tgtEl>
                                          <p:spTgt spid="6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nodeType="clickEffect">
                                  <p:stCondLst>
                                    <p:cond delay="0"/>
                                  </p:stCondLst>
                                  <p:childTnLst>
                                    <p:animEffect transition="out" filter="dissolve">
                                      <p:cBhvr>
                                        <p:cTn id="51" dur="500"/>
                                        <p:tgtEl>
                                          <p:spTgt spid="35"/>
                                        </p:tgtEl>
                                      </p:cBhvr>
                                    </p:animEffect>
                                    <p:set>
                                      <p:cBhvr>
                                        <p:cTn id="52" dur="1" fill="hold">
                                          <p:stCondLst>
                                            <p:cond delay="499"/>
                                          </p:stCondLst>
                                        </p:cTn>
                                        <p:tgtEl>
                                          <p:spTgt spid="3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down)">
                                      <p:cBhvr>
                                        <p:cTn id="57" dur="500"/>
                                        <p:tgtEl>
                                          <p:spTgt spid="59"/>
                                        </p:tgtEl>
                                      </p:cBhvr>
                                    </p:animEffect>
                                  </p:childTnLst>
                                </p:cTn>
                              </p:par>
                            </p:childTnLst>
                          </p:cTn>
                        </p:par>
                        <p:par>
                          <p:cTn id="58" fill="hold">
                            <p:stCondLst>
                              <p:cond delay="500"/>
                            </p:stCondLst>
                            <p:childTnLst>
                              <p:par>
                                <p:cTn id="59" presetID="2" presetClass="entr" presetSubtype="4" fill="hold"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additive="base">
                                        <p:cTn id="61" dur="500" fill="hold"/>
                                        <p:tgtEl>
                                          <p:spTgt spid="72"/>
                                        </p:tgtEl>
                                        <p:attrNameLst>
                                          <p:attrName>ppt_x</p:attrName>
                                        </p:attrNameLst>
                                      </p:cBhvr>
                                      <p:tavLst>
                                        <p:tav tm="0">
                                          <p:val>
                                            <p:strVal val="#ppt_x"/>
                                          </p:val>
                                        </p:tav>
                                        <p:tav tm="100000">
                                          <p:val>
                                            <p:strVal val="#ppt_x"/>
                                          </p:val>
                                        </p:tav>
                                      </p:tavLst>
                                    </p:anim>
                                    <p:anim calcmode="lin" valueType="num">
                                      <p:cBhvr additive="base">
                                        <p:cTn id="6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68FF7678-7374-46BA-AE0B-CEE1C1229A46}"/>
              </a:ext>
            </a:extLst>
          </p:cNvPr>
          <p:cNvSpPr txBox="1">
            <a:spLocks/>
          </p:cNvSpPr>
          <p:nvPr/>
        </p:nvSpPr>
        <p:spPr>
          <a:xfrm>
            <a:off x="466551" y="1899215"/>
            <a:ext cx="11258898" cy="68866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endParaRPr lang="en-US" sz="3200" b="0" dirty="0"/>
          </a:p>
        </p:txBody>
      </p:sp>
      <p:sp>
        <p:nvSpPr>
          <p:cNvPr id="5" name="Text Placeholder 3">
            <a:extLst>
              <a:ext uri="{FF2B5EF4-FFF2-40B4-BE49-F238E27FC236}">
                <a16:creationId xmlns:a16="http://schemas.microsoft.com/office/drawing/2014/main" id="{BA91479A-9C55-4E20-8048-22BE964325A5}"/>
              </a:ext>
            </a:extLst>
          </p:cNvPr>
          <p:cNvSpPr>
            <a:spLocks noGrp="1"/>
          </p:cNvSpPr>
          <p:nvPr>
            <p:ph sz="quarter" idx="26"/>
          </p:nvPr>
        </p:nvSpPr>
        <p:spPr>
          <a:xfrm>
            <a:off x="2000668" y="2243548"/>
            <a:ext cx="2266315" cy="4090499"/>
          </a:xfrm>
        </p:spPr>
        <p:txBody>
          <a:bodyPr/>
          <a:lstStyle/>
          <a:p>
            <a:pPr marL="0" indent="0">
              <a:lnSpc>
                <a:spcPct val="100000"/>
              </a:lnSpc>
              <a:buNone/>
            </a:pPr>
            <a:r>
              <a:rPr lang="en-US" dirty="0" err="1"/>
              <a:t>Processus</a:t>
            </a:r>
            <a:r>
              <a:rPr lang="en-US" dirty="0"/>
              <a:t> P1()</a:t>
            </a:r>
          </a:p>
          <a:p>
            <a:pPr marL="0" indent="0">
              <a:lnSpc>
                <a:spcPct val="100000"/>
              </a:lnSpc>
              <a:buNone/>
            </a:pPr>
            <a:r>
              <a:rPr lang="en-US" dirty="0"/>
              <a:t>{</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SC(RC);</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 </a:t>
            </a:r>
          </a:p>
          <a:p>
            <a:pPr marL="0" indent="0">
              <a:lnSpc>
                <a:spcPct val="100000"/>
              </a:lnSpc>
              <a:buNone/>
            </a:pPr>
            <a:r>
              <a:rPr lang="en-US" dirty="0"/>
              <a:t>   ….</a:t>
            </a:r>
          </a:p>
          <a:p>
            <a:pPr marL="0" indent="0">
              <a:lnSpc>
                <a:spcPct val="100000"/>
              </a:lnSpc>
              <a:buNone/>
            </a:pPr>
            <a:r>
              <a:rPr lang="en-US" dirty="0"/>
              <a:t>}</a:t>
            </a:r>
          </a:p>
        </p:txBody>
      </p:sp>
      <p:sp>
        <p:nvSpPr>
          <p:cNvPr id="7" name="Text Placeholder 3">
            <a:extLst>
              <a:ext uri="{FF2B5EF4-FFF2-40B4-BE49-F238E27FC236}">
                <a16:creationId xmlns:a16="http://schemas.microsoft.com/office/drawing/2014/main" id="{311E788E-3E14-4282-BD58-9C178A70D4A4}"/>
              </a:ext>
            </a:extLst>
          </p:cNvPr>
          <p:cNvSpPr txBox="1">
            <a:spLocks/>
          </p:cNvSpPr>
          <p:nvPr/>
        </p:nvSpPr>
        <p:spPr>
          <a:xfrm>
            <a:off x="6626352" y="2202009"/>
            <a:ext cx="2266315" cy="3733940"/>
          </a:xfrm>
          <a:prstGeom prst="rect">
            <a:avLst/>
          </a:prstGeom>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P2()</a:t>
            </a:r>
          </a:p>
          <a:p>
            <a:pPr marL="0" indent="0">
              <a:buFont typeface="Arial" panose="020B0604020202020204" pitchFamily="34" charset="0"/>
              <a:buNone/>
            </a:pPr>
            <a:r>
              <a:rPr lang="en-US" dirty="0"/>
              <a:t>{</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SC(RC);</a:t>
            </a:r>
          </a:p>
          <a:p>
            <a:pPr marL="0" indent="0">
              <a:lnSpc>
                <a:spcPct val="100000"/>
              </a:lnSpc>
              <a:buNone/>
            </a:pPr>
            <a:r>
              <a:rPr lang="en-US" dirty="0"/>
              <a:t>   ….. </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a:t>
            </a:r>
          </a:p>
        </p:txBody>
      </p:sp>
      <p:sp>
        <p:nvSpPr>
          <p:cNvPr id="3" name="Title 2">
            <a:extLst>
              <a:ext uri="{FF2B5EF4-FFF2-40B4-BE49-F238E27FC236}">
                <a16:creationId xmlns:a16="http://schemas.microsoft.com/office/drawing/2014/main" id="{EAA04CC6-15CB-45CF-A117-933E4B2A931B}"/>
              </a:ext>
            </a:extLst>
          </p:cNvPr>
          <p:cNvSpPr>
            <a:spLocks noGrp="1"/>
          </p:cNvSpPr>
          <p:nvPr>
            <p:ph type="title"/>
          </p:nvPr>
        </p:nvSpPr>
        <p:spPr>
          <a:xfrm>
            <a:off x="811183" y="322737"/>
            <a:ext cx="10569634" cy="926706"/>
          </a:xfrm>
        </p:spPr>
        <p:txBody>
          <a:bodyPr/>
          <a:lstStyle/>
          <a:p>
            <a:r>
              <a:rPr lang="en-US" sz="3200" b="0" dirty="0"/>
              <a:t>EM </a:t>
            </a:r>
            <a:br>
              <a:rPr lang="en-US" sz="3200" dirty="0"/>
            </a:br>
            <a:endParaRPr lang="fr-FR" sz="3200" dirty="0"/>
          </a:p>
        </p:txBody>
      </p:sp>
      <p:grpSp>
        <p:nvGrpSpPr>
          <p:cNvPr id="21" name="Group 20">
            <a:extLst>
              <a:ext uri="{FF2B5EF4-FFF2-40B4-BE49-F238E27FC236}">
                <a16:creationId xmlns:a16="http://schemas.microsoft.com/office/drawing/2014/main" id="{D1EB6071-126C-40AB-BDBF-B01B51B897EC}"/>
              </a:ext>
            </a:extLst>
          </p:cNvPr>
          <p:cNvGrpSpPr/>
          <p:nvPr/>
        </p:nvGrpSpPr>
        <p:grpSpPr>
          <a:xfrm>
            <a:off x="3145730" y="4183287"/>
            <a:ext cx="3446853" cy="876098"/>
            <a:chOff x="3145730" y="4183287"/>
            <a:chExt cx="3446853" cy="876098"/>
          </a:xfrm>
        </p:grpSpPr>
        <p:sp>
          <p:nvSpPr>
            <p:cNvPr id="13" name="TextBox 12">
              <a:extLst>
                <a:ext uri="{FF2B5EF4-FFF2-40B4-BE49-F238E27FC236}">
                  <a16:creationId xmlns:a16="http://schemas.microsoft.com/office/drawing/2014/main" id="{A851814E-97A8-4D43-810C-3EB2B93057CD}"/>
                </a:ext>
              </a:extLst>
            </p:cNvPr>
            <p:cNvSpPr txBox="1"/>
            <p:nvPr/>
          </p:nvSpPr>
          <p:spPr>
            <a:xfrm rot="659092">
              <a:off x="3402068" y="4461048"/>
              <a:ext cx="2198741" cy="369332"/>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     </a:t>
              </a:r>
              <a:r>
                <a:rPr lang="en-US" sz="1800" b="1" i="0" dirty="0" err="1">
                  <a:solidFill>
                    <a:schemeClr val="accent5">
                      <a:lumMod val="60000"/>
                      <a:lumOff val="40000"/>
                    </a:schemeClr>
                  </a:solidFill>
                  <a:effectLst/>
                  <a:latin typeface="Calibri" panose="020F0502020204030204" pitchFamily="34" charset="0"/>
                </a:rPr>
                <a:t>SectionCritique</a:t>
              </a:r>
              <a:r>
                <a:rPr lang="en-US" sz="1800" b="1" i="0" dirty="0">
                  <a:solidFill>
                    <a:schemeClr val="accent5">
                      <a:lumMod val="60000"/>
                      <a:lumOff val="40000"/>
                    </a:schemeClr>
                  </a:solidFill>
                  <a:effectLst/>
                  <a:latin typeface="Calibri" panose="020F0502020204030204" pitchFamily="34" charset="0"/>
                </a:rPr>
                <a:t> </a:t>
              </a:r>
              <a:endParaRPr lang="fr-FR" b="1" dirty="0">
                <a:solidFill>
                  <a:schemeClr val="accent5">
                    <a:lumMod val="60000"/>
                    <a:lumOff val="40000"/>
                  </a:schemeClr>
                </a:solidFill>
              </a:endParaRPr>
            </a:p>
          </p:txBody>
        </p:sp>
        <p:sp>
          <p:nvSpPr>
            <p:cNvPr id="16" name="Left Brace 15">
              <a:extLst>
                <a:ext uri="{FF2B5EF4-FFF2-40B4-BE49-F238E27FC236}">
                  <a16:creationId xmlns:a16="http://schemas.microsoft.com/office/drawing/2014/main" id="{FDDC40EC-043A-4634-A705-658CA615A70A}"/>
                </a:ext>
              </a:extLst>
            </p:cNvPr>
            <p:cNvSpPr/>
            <p:nvPr/>
          </p:nvSpPr>
          <p:spPr>
            <a:xfrm>
              <a:off x="5277481" y="4455946"/>
              <a:ext cx="1315102" cy="603439"/>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Left Brace 18">
              <a:extLst>
                <a:ext uri="{FF2B5EF4-FFF2-40B4-BE49-F238E27FC236}">
                  <a16:creationId xmlns:a16="http://schemas.microsoft.com/office/drawing/2014/main" id="{AE5BA9ED-1E46-4F22-BD45-108574C9C521}"/>
                </a:ext>
              </a:extLst>
            </p:cNvPr>
            <p:cNvSpPr/>
            <p:nvPr/>
          </p:nvSpPr>
          <p:spPr>
            <a:xfrm rot="11214272">
              <a:off x="3145730" y="4183287"/>
              <a:ext cx="366691" cy="588268"/>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9" name="Group 8">
            <a:extLst>
              <a:ext uri="{FF2B5EF4-FFF2-40B4-BE49-F238E27FC236}">
                <a16:creationId xmlns:a16="http://schemas.microsoft.com/office/drawing/2014/main" id="{80A46465-F061-4043-80B3-435E85DB1B21}"/>
              </a:ext>
            </a:extLst>
          </p:cNvPr>
          <p:cNvGrpSpPr/>
          <p:nvPr/>
        </p:nvGrpSpPr>
        <p:grpSpPr>
          <a:xfrm>
            <a:off x="2530103" y="2918196"/>
            <a:ext cx="4237651" cy="3154784"/>
            <a:chOff x="2530103" y="2918196"/>
            <a:chExt cx="4237651" cy="3154784"/>
          </a:xfrm>
        </p:grpSpPr>
        <p:sp>
          <p:nvSpPr>
            <p:cNvPr id="12" name="TextBox 11">
              <a:extLst>
                <a:ext uri="{FF2B5EF4-FFF2-40B4-BE49-F238E27FC236}">
                  <a16:creationId xmlns:a16="http://schemas.microsoft.com/office/drawing/2014/main" id="{6367BB64-6E64-4691-AD34-9EDFD5F5FCE1}"/>
                </a:ext>
              </a:extLst>
            </p:cNvPr>
            <p:cNvSpPr txBox="1"/>
            <p:nvPr/>
          </p:nvSpPr>
          <p:spPr>
            <a:xfrm>
              <a:off x="4272862" y="5230850"/>
              <a:ext cx="1416121" cy="646331"/>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Section non </a:t>
              </a:r>
            </a:p>
            <a:p>
              <a:r>
                <a:rPr lang="en-US" sz="1800" b="1" i="0" dirty="0">
                  <a:solidFill>
                    <a:schemeClr val="accent5">
                      <a:lumMod val="60000"/>
                      <a:lumOff val="40000"/>
                    </a:schemeClr>
                  </a:solidFill>
                  <a:effectLst/>
                  <a:latin typeface="Calibri" panose="020F0502020204030204" pitchFamily="34" charset="0"/>
                </a:rPr>
                <a:t>Critique </a:t>
              </a:r>
              <a:endParaRPr lang="fr-FR" b="1" dirty="0">
                <a:solidFill>
                  <a:schemeClr val="accent5">
                    <a:lumMod val="60000"/>
                    <a:lumOff val="40000"/>
                  </a:schemeClr>
                </a:solidFill>
              </a:endParaRPr>
            </a:p>
          </p:txBody>
        </p:sp>
        <p:sp>
          <p:nvSpPr>
            <p:cNvPr id="14" name="TextBox 13">
              <a:extLst>
                <a:ext uri="{FF2B5EF4-FFF2-40B4-BE49-F238E27FC236}">
                  <a16:creationId xmlns:a16="http://schemas.microsoft.com/office/drawing/2014/main" id="{F276FBA4-F22D-432A-ACB2-E4BEE047158A}"/>
                </a:ext>
              </a:extLst>
            </p:cNvPr>
            <p:cNvSpPr txBox="1"/>
            <p:nvPr/>
          </p:nvSpPr>
          <p:spPr>
            <a:xfrm>
              <a:off x="4207009" y="3270992"/>
              <a:ext cx="1818199" cy="646331"/>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Section non </a:t>
              </a:r>
            </a:p>
            <a:p>
              <a:r>
                <a:rPr lang="en-US" sz="1800" b="1" i="0" dirty="0">
                  <a:solidFill>
                    <a:schemeClr val="accent5">
                      <a:lumMod val="60000"/>
                      <a:lumOff val="40000"/>
                    </a:schemeClr>
                  </a:solidFill>
                  <a:effectLst/>
                  <a:latin typeface="Calibri" panose="020F0502020204030204" pitchFamily="34" charset="0"/>
                </a:rPr>
                <a:t>Critique </a:t>
              </a:r>
              <a:endParaRPr lang="fr-FR" b="1" dirty="0">
                <a:solidFill>
                  <a:schemeClr val="accent5">
                    <a:lumMod val="60000"/>
                    <a:lumOff val="40000"/>
                  </a:schemeClr>
                </a:solidFill>
              </a:endParaRPr>
            </a:p>
          </p:txBody>
        </p:sp>
        <p:sp>
          <p:nvSpPr>
            <p:cNvPr id="15" name="Left Brace 14">
              <a:extLst>
                <a:ext uri="{FF2B5EF4-FFF2-40B4-BE49-F238E27FC236}">
                  <a16:creationId xmlns:a16="http://schemas.microsoft.com/office/drawing/2014/main" id="{F90F6340-9A4F-4E6B-AC68-FD5732725AC5}"/>
                </a:ext>
              </a:extLst>
            </p:cNvPr>
            <p:cNvSpPr/>
            <p:nvPr/>
          </p:nvSpPr>
          <p:spPr>
            <a:xfrm>
              <a:off x="5565649" y="2918196"/>
              <a:ext cx="1202105" cy="1502039"/>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Left Brace 16">
              <a:extLst>
                <a:ext uri="{FF2B5EF4-FFF2-40B4-BE49-F238E27FC236}">
                  <a16:creationId xmlns:a16="http://schemas.microsoft.com/office/drawing/2014/main" id="{A3F1BA3B-B89D-4762-8C68-7761010BD31C}"/>
                </a:ext>
              </a:extLst>
            </p:cNvPr>
            <p:cNvSpPr/>
            <p:nvPr/>
          </p:nvSpPr>
          <p:spPr>
            <a:xfrm>
              <a:off x="5565650" y="5103346"/>
              <a:ext cx="1026934" cy="969634"/>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Left Brace 17">
              <a:extLst>
                <a:ext uri="{FF2B5EF4-FFF2-40B4-BE49-F238E27FC236}">
                  <a16:creationId xmlns:a16="http://schemas.microsoft.com/office/drawing/2014/main" id="{DDD8FD77-5A75-4D88-B7F5-4D2DFE9EC5DB}"/>
                </a:ext>
              </a:extLst>
            </p:cNvPr>
            <p:cNvSpPr/>
            <p:nvPr/>
          </p:nvSpPr>
          <p:spPr>
            <a:xfrm rot="10800000">
              <a:off x="2530103" y="2970882"/>
              <a:ext cx="1676906" cy="1162206"/>
            </a:xfrm>
            <a:prstGeom prst="leftBrace">
              <a:avLst>
                <a:gd name="adj1" fmla="val 8333"/>
                <a:gd name="adj2" fmla="val 4677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Left Brace 19">
              <a:extLst>
                <a:ext uri="{FF2B5EF4-FFF2-40B4-BE49-F238E27FC236}">
                  <a16:creationId xmlns:a16="http://schemas.microsoft.com/office/drawing/2014/main" id="{3415DFF9-F7CD-4D3D-972E-85A184F7D615}"/>
                </a:ext>
              </a:extLst>
            </p:cNvPr>
            <p:cNvSpPr/>
            <p:nvPr/>
          </p:nvSpPr>
          <p:spPr>
            <a:xfrm rot="10800000">
              <a:off x="2731078" y="4886438"/>
              <a:ext cx="1676906" cy="1162206"/>
            </a:xfrm>
            <a:prstGeom prst="leftBrace">
              <a:avLst>
                <a:gd name="adj1" fmla="val 8333"/>
                <a:gd name="adj2" fmla="val 4677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22" name="TextBox 21">
            <a:extLst>
              <a:ext uri="{FF2B5EF4-FFF2-40B4-BE49-F238E27FC236}">
                <a16:creationId xmlns:a16="http://schemas.microsoft.com/office/drawing/2014/main" id="{BE92C5D9-5E81-4506-A852-2C5947151FF1}"/>
              </a:ext>
            </a:extLst>
          </p:cNvPr>
          <p:cNvSpPr txBox="1"/>
          <p:nvPr/>
        </p:nvSpPr>
        <p:spPr>
          <a:xfrm>
            <a:off x="811183" y="1211697"/>
            <a:ext cx="10569634" cy="923330"/>
          </a:xfrm>
          <a:prstGeom prst="rect">
            <a:avLst/>
          </a:prstGeom>
          <a:noFill/>
        </p:spPr>
        <p:txBody>
          <a:bodyPr wrap="square">
            <a:spAutoFit/>
          </a:bodyPr>
          <a:lstStyle/>
          <a:p>
            <a:r>
              <a:rPr lang="fr-FR" sz="1800" dirty="0">
                <a:solidFill>
                  <a:schemeClr val="bg1"/>
                </a:solidFill>
                <a:effectLst/>
                <a:latin typeface="Times New Roman" panose="02020603050405020304" pitchFamily="18" charset="0"/>
                <a:ea typeface="Calibri" panose="020F0502020204030204" pitchFamily="34" charset="0"/>
              </a:rPr>
              <a:t>Pour éviter toute utilisation incorrecte d`une ressource critique, les suites d`instructions qui la manipulent (section critique) dans les différents processus ne doivent jamais s`exécuter simultanément. Les sections critiques de chaque processus doivent s`exécuter en Exclusion mutuelle</a:t>
            </a:r>
            <a:endParaRPr lang="fr-FR" sz="2800" b="1" dirty="0">
              <a:solidFill>
                <a:schemeClr val="bg1"/>
              </a:solidFill>
            </a:endParaRPr>
          </a:p>
        </p:txBody>
      </p:sp>
    </p:spTree>
    <p:extLst>
      <p:ext uri="{BB962C8B-B14F-4D97-AF65-F5344CB8AC3E}">
        <p14:creationId xmlns:p14="http://schemas.microsoft.com/office/powerpoint/2010/main" val="377214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750" tmFilter="0, 0; .2, .5; .8, .5; 1, 0"/>
                                        <p:tgtEl>
                                          <p:spTgt spid="21"/>
                                        </p:tgtEl>
                                      </p:cBhvr>
                                    </p:animEffect>
                                    <p:animScale>
                                      <p:cBhvr>
                                        <p:cTn id="15" dur="375"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68FF7678-7374-46BA-AE0B-CEE1C1229A46}"/>
              </a:ext>
            </a:extLst>
          </p:cNvPr>
          <p:cNvSpPr txBox="1">
            <a:spLocks/>
          </p:cNvSpPr>
          <p:nvPr/>
        </p:nvSpPr>
        <p:spPr>
          <a:xfrm>
            <a:off x="466551" y="1899215"/>
            <a:ext cx="11258898" cy="68866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endParaRPr lang="en-US" sz="3200" b="0" dirty="0"/>
          </a:p>
        </p:txBody>
      </p:sp>
      <p:sp>
        <p:nvSpPr>
          <p:cNvPr id="5" name="Text Placeholder 3">
            <a:extLst>
              <a:ext uri="{FF2B5EF4-FFF2-40B4-BE49-F238E27FC236}">
                <a16:creationId xmlns:a16="http://schemas.microsoft.com/office/drawing/2014/main" id="{BA91479A-9C55-4E20-8048-22BE964325A5}"/>
              </a:ext>
            </a:extLst>
          </p:cNvPr>
          <p:cNvSpPr>
            <a:spLocks noGrp="1"/>
          </p:cNvSpPr>
          <p:nvPr>
            <p:ph sz="quarter" idx="26"/>
          </p:nvPr>
        </p:nvSpPr>
        <p:spPr>
          <a:xfrm>
            <a:off x="2000668" y="2243548"/>
            <a:ext cx="2266315" cy="4090499"/>
          </a:xfrm>
        </p:spPr>
        <p:txBody>
          <a:bodyPr/>
          <a:lstStyle/>
          <a:p>
            <a:pPr marL="0" indent="0">
              <a:lnSpc>
                <a:spcPct val="100000"/>
              </a:lnSpc>
              <a:buNone/>
            </a:pPr>
            <a:r>
              <a:rPr lang="en-US" dirty="0" err="1"/>
              <a:t>Processus</a:t>
            </a:r>
            <a:r>
              <a:rPr lang="en-US" dirty="0"/>
              <a:t> P1()</a:t>
            </a:r>
          </a:p>
          <a:p>
            <a:pPr marL="0" indent="0">
              <a:lnSpc>
                <a:spcPct val="100000"/>
              </a:lnSpc>
              <a:buNone/>
            </a:pPr>
            <a:r>
              <a:rPr lang="en-US" dirty="0"/>
              <a:t>{</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SC(RC);</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 </a:t>
            </a:r>
          </a:p>
          <a:p>
            <a:pPr marL="0" indent="0">
              <a:lnSpc>
                <a:spcPct val="100000"/>
              </a:lnSpc>
              <a:buNone/>
            </a:pPr>
            <a:r>
              <a:rPr lang="en-US" dirty="0"/>
              <a:t>   ….</a:t>
            </a:r>
          </a:p>
          <a:p>
            <a:pPr marL="0" indent="0">
              <a:lnSpc>
                <a:spcPct val="100000"/>
              </a:lnSpc>
              <a:buNone/>
            </a:pPr>
            <a:r>
              <a:rPr lang="en-US" dirty="0"/>
              <a:t>}</a:t>
            </a:r>
          </a:p>
        </p:txBody>
      </p:sp>
      <p:sp>
        <p:nvSpPr>
          <p:cNvPr id="7" name="Text Placeholder 3">
            <a:extLst>
              <a:ext uri="{FF2B5EF4-FFF2-40B4-BE49-F238E27FC236}">
                <a16:creationId xmlns:a16="http://schemas.microsoft.com/office/drawing/2014/main" id="{311E788E-3E14-4282-BD58-9C178A70D4A4}"/>
              </a:ext>
            </a:extLst>
          </p:cNvPr>
          <p:cNvSpPr txBox="1">
            <a:spLocks/>
          </p:cNvSpPr>
          <p:nvPr/>
        </p:nvSpPr>
        <p:spPr>
          <a:xfrm>
            <a:off x="6626352" y="2202009"/>
            <a:ext cx="2266315" cy="3733940"/>
          </a:xfrm>
          <a:prstGeom prst="rect">
            <a:avLst/>
          </a:prstGeom>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P2()</a:t>
            </a:r>
          </a:p>
          <a:p>
            <a:pPr marL="0" indent="0">
              <a:buFont typeface="Arial" panose="020B0604020202020204" pitchFamily="34" charset="0"/>
              <a:buNone/>
            </a:pPr>
            <a:r>
              <a:rPr lang="en-US" dirty="0"/>
              <a:t>{</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SC(RC);</a:t>
            </a:r>
          </a:p>
          <a:p>
            <a:pPr marL="0" indent="0">
              <a:lnSpc>
                <a:spcPct val="100000"/>
              </a:lnSpc>
              <a:buNone/>
            </a:pPr>
            <a:r>
              <a:rPr lang="en-US" dirty="0"/>
              <a:t>   ….. </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a:t>
            </a:r>
          </a:p>
        </p:txBody>
      </p:sp>
      <p:sp>
        <p:nvSpPr>
          <p:cNvPr id="3" name="Title 2">
            <a:extLst>
              <a:ext uri="{FF2B5EF4-FFF2-40B4-BE49-F238E27FC236}">
                <a16:creationId xmlns:a16="http://schemas.microsoft.com/office/drawing/2014/main" id="{EAA04CC6-15CB-45CF-A117-933E4B2A931B}"/>
              </a:ext>
            </a:extLst>
          </p:cNvPr>
          <p:cNvSpPr>
            <a:spLocks noGrp="1"/>
          </p:cNvSpPr>
          <p:nvPr>
            <p:ph type="title"/>
          </p:nvPr>
        </p:nvSpPr>
        <p:spPr>
          <a:xfrm>
            <a:off x="811183" y="322737"/>
            <a:ext cx="10569634" cy="926706"/>
          </a:xfrm>
        </p:spPr>
        <p:txBody>
          <a:bodyPr/>
          <a:lstStyle/>
          <a:p>
            <a:r>
              <a:rPr lang="en-US" sz="3200" b="0" dirty="0"/>
              <a:t>Structure General des processes avec des SC </a:t>
            </a:r>
            <a:r>
              <a:rPr lang="en-US" sz="3200" b="0" dirty="0" err="1"/>
              <a:t>en</a:t>
            </a:r>
            <a:r>
              <a:rPr lang="en-US" sz="3200" b="0" dirty="0"/>
              <a:t> </a:t>
            </a:r>
            <a:r>
              <a:rPr lang="en-US" sz="3200" b="0" dirty="0" err="1"/>
              <a:t>commun</a:t>
            </a:r>
            <a:r>
              <a:rPr lang="en-US" sz="3200" dirty="0"/>
              <a:t> </a:t>
            </a:r>
            <a:br>
              <a:rPr lang="en-US" sz="3200" dirty="0"/>
            </a:br>
            <a:endParaRPr lang="fr-FR" sz="3200" dirty="0"/>
          </a:p>
        </p:txBody>
      </p:sp>
      <p:grpSp>
        <p:nvGrpSpPr>
          <p:cNvPr id="21" name="Group 20">
            <a:extLst>
              <a:ext uri="{FF2B5EF4-FFF2-40B4-BE49-F238E27FC236}">
                <a16:creationId xmlns:a16="http://schemas.microsoft.com/office/drawing/2014/main" id="{D1EB6071-126C-40AB-BDBF-B01B51B897EC}"/>
              </a:ext>
            </a:extLst>
          </p:cNvPr>
          <p:cNvGrpSpPr/>
          <p:nvPr/>
        </p:nvGrpSpPr>
        <p:grpSpPr>
          <a:xfrm>
            <a:off x="3145730" y="4183287"/>
            <a:ext cx="3446853" cy="876098"/>
            <a:chOff x="3145730" y="4183287"/>
            <a:chExt cx="3446853" cy="876098"/>
          </a:xfrm>
        </p:grpSpPr>
        <p:sp>
          <p:nvSpPr>
            <p:cNvPr id="13" name="TextBox 12">
              <a:extLst>
                <a:ext uri="{FF2B5EF4-FFF2-40B4-BE49-F238E27FC236}">
                  <a16:creationId xmlns:a16="http://schemas.microsoft.com/office/drawing/2014/main" id="{A851814E-97A8-4D43-810C-3EB2B93057CD}"/>
                </a:ext>
              </a:extLst>
            </p:cNvPr>
            <p:cNvSpPr txBox="1"/>
            <p:nvPr/>
          </p:nvSpPr>
          <p:spPr>
            <a:xfrm rot="659092">
              <a:off x="3402068" y="4461048"/>
              <a:ext cx="2198741" cy="369332"/>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     </a:t>
              </a:r>
              <a:r>
                <a:rPr lang="en-US" sz="1800" b="1" i="0" dirty="0" err="1">
                  <a:solidFill>
                    <a:schemeClr val="accent5">
                      <a:lumMod val="60000"/>
                      <a:lumOff val="40000"/>
                    </a:schemeClr>
                  </a:solidFill>
                  <a:effectLst/>
                  <a:latin typeface="Calibri" panose="020F0502020204030204" pitchFamily="34" charset="0"/>
                </a:rPr>
                <a:t>SectionCritique</a:t>
              </a:r>
              <a:r>
                <a:rPr lang="en-US" sz="1800" b="1" i="0" dirty="0">
                  <a:solidFill>
                    <a:schemeClr val="accent5">
                      <a:lumMod val="60000"/>
                      <a:lumOff val="40000"/>
                    </a:schemeClr>
                  </a:solidFill>
                  <a:effectLst/>
                  <a:latin typeface="Calibri" panose="020F0502020204030204" pitchFamily="34" charset="0"/>
                </a:rPr>
                <a:t> </a:t>
              </a:r>
              <a:endParaRPr lang="fr-FR" b="1" dirty="0">
                <a:solidFill>
                  <a:schemeClr val="accent5">
                    <a:lumMod val="60000"/>
                    <a:lumOff val="40000"/>
                  </a:schemeClr>
                </a:solidFill>
              </a:endParaRPr>
            </a:p>
          </p:txBody>
        </p:sp>
        <p:sp>
          <p:nvSpPr>
            <p:cNvPr id="16" name="Left Brace 15">
              <a:extLst>
                <a:ext uri="{FF2B5EF4-FFF2-40B4-BE49-F238E27FC236}">
                  <a16:creationId xmlns:a16="http://schemas.microsoft.com/office/drawing/2014/main" id="{FDDC40EC-043A-4634-A705-658CA615A70A}"/>
                </a:ext>
              </a:extLst>
            </p:cNvPr>
            <p:cNvSpPr/>
            <p:nvPr/>
          </p:nvSpPr>
          <p:spPr>
            <a:xfrm>
              <a:off x="5277481" y="4455946"/>
              <a:ext cx="1315102" cy="603439"/>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Left Brace 18">
              <a:extLst>
                <a:ext uri="{FF2B5EF4-FFF2-40B4-BE49-F238E27FC236}">
                  <a16:creationId xmlns:a16="http://schemas.microsoft.com/office/drawing/2014/main" id="{AE5BA9ED-1E46-4F22-BD45-108574C9C521}"/>
                </a:ext>
              </a:extLst>
            </p:cNvPr>
            <p:cNvSpPr/>
            <p:nvPr/>
          </p:nvSpPr>
          <p:spPr>
            <a:xfrm rot="11214272">
              <a:off x="3145730" y="4183287"/>
              <a:ext cx="366691" cy="588268"/>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9" name="Group 8">
            <a:extLst>
              <a:ext uri="{FF2B5EF4-FFF2-40B4-BE49-F238E27FC236}">
                <a16:creationId xmlns:a16="http://schemas.microsoft.com/office/drawing/2014/main" id="{80A46465-F061-4043-80B3-435E85DB1B21}"/>
              </a:ext>
            </a:extLst>
          </p:cNvPr>
          <p:cNvGrpSpPr/>
          <p:nvPr/>
        </p:nvGrpSpPr>
        <p:grpSpPr>
          <a:xfrm>
            <a:off x="2530103" y="2918196"/>
            <a:ext cx="4237651" cy="3154784"/>
            <a:chOff x="2530103" y="2918196"/>
            <a:chExt cx="4237651" cy="3154784"/>
          </a:xfrm>
        </p:grpSpPr>
        <p:sp>
          <p:nvSpPr>
            <p:cNvPr id="12" name="TextBox 11">
              <a:extLst>
                <a:ext uri="{FF2B5EF4-FFF2-40B4-BE49-F238E27FC236}">
                  <a16:creationId xmlns:a16="http://schemas.microsoft.com/office/drawing/2014/main" id="{6367BB64-6E64-4691-AD34-9EDFD5F5FCE1}"/>
                </a:ext>
              </a:extLst>
            </p:cNvPr>
            <p:cNvSpPr txBox="1"/>
            <p:nvPr/>
          </p:nvSpPr>
          <p:spPr>
            <a:xfrm>
              <a:off x="4272862" y="5230850"/>
              <a:ext cx="1416121" cy="646331"/>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Section non </a:t>
              </a:r>
            </a:p>
            <a:p>
              <a:r>
                <a:rPr lang="en-US" sz="1800" b="1" i="0" dirty="0">
                  <a:solidFill>
                    <a:schemeClr val="accent5">
                      <a:lumMod val="60000"/>
                      <a:lumOff val="40000"/>
                    </a:schemeClr>
                  </a:solidFill>
                  <a:effectLst/>
                  <a:latin typeface="Calibri" panose="020F0502020204030204" pitchFamily="34" charset="0"/>
                </a:rPr>
                <a:t>Critique </a:t>
              </a:r>
              <a:endParaRPr lang="fr-FR" b="1" dirty="0">
                <a:solidFill>
                  <a:schemeClr val="accent5">
                    <a:lumMod val="60000"/>
                    <a:lumOff val="40000"/>
                  </a:schemeClr>
                </a:solidFill>
              </a:endParaRPr>
            </a:p>
          </p:txBody>
        </p:sp>
        <p:sp>
          <p:nvSpPr>
            <p:cNvPr id="14" name="TextBox 13">
              <a:extLst>
                <a:ext uri="{FF2B5EF4-FFF2-40B4-BE49-F238E27FC236}">
                  <a16:creationId xmlns:a16="http://schemas.microsoft.com/office/drawing/2014/main" id="{F276FBA4-F22D-432A-ACB2-E4BEE047158A}"/>
                </a:ext>
              </a:extLst>
            </p:cNvPr>
            <p:cNvSpPr txBox="1"/>
            <p:nvPr/>
          </p:nvSpPr>
          <p:spPr>
            <a:xfrm>
              <a:off x="4207009" y="3270992"/>
              <a:ext cx="1818199" cy="646331"/>
            </a:xfrm>
            <a:prstGeom prst="rect">
              <a:avLst/>
            </a:prstGeom>
            <a:noFill/>
          </p:spPr>
          <p:txBody>
            <a:bodyPr wrap="square">
              <a:spAutoFit/>
            </a:bodyPr>
            <a:lstStyle/>
            <a:p>
              <a:r>
                <a:rPr lang="en-US" sz="1800" b="1" i="0" dirty="0">
                  <a:solidFill>
                    <a:schemeClr val="accent5">
                      <a:lumMod val="60000"/>
                      <a:lumOff val="40000"/>
                    </a:schemeClr>
                  </a:solidFill>
                  <a:effectLst/>
                  <a:latin typeface="Calibri" panose="020F0502020204030204" pitchFamily="34" charset="0"/>
                </a:rPr>
                <a:t>Section non </a:t>
              </a:r>
            </a:p>
            <a:p>
              <a:r>
                <a:rPr lang="en-US" sz="1800" b="1" i="0" dirty="0">
                  <a:solidFill>
                    <a:schemeClr val="accent5">
                      <a:lumMod val="60000"/>
                      <a:lumOff val="40000"/>
                    </a:schemeClr>
                  </a:solidFill>
                  <a:effectLst/>
                  <a:latin typeface="Calibri" panose="020F0502020204030204" pitchFamily="34" charset="0"/>
                </a:rPr>
                <a:t>Critique </a:t>
              </a:r>
              <a:endParaRPr lang="fr-FR" b="1" dirty="0">
                <a:solidFill>
                  <a:schemeClr val="accent5">
                    <a:lumMod val="60000"/>
                    <a:lumOff val="40000"/>
                  </a:schemeClr>
                </a:solidFill>
              </a:endParaRPr>
            </a:p>
          </p:txBody>
        </p:sp>
        <p:sp>
          <p:nvSpPr>
            <p:cNvPr id="15" name="Left Brace 14">
              <a:extLst>
                <a:ext uri="{FF2B5EF4-FFF2-40B4-BE49-F238E27FC236}">
                  <a16:creationId xmlns:a16="http://schemas.microsoft.com/office/drawing/2014/main" id="{F90F6340-9A4F-4E6B-AC68-FD5732725AC5}"/>
                </a:ext>
              </a:extLst>
            </p:cNvPr>
            <p:cNvSpPr/>
            <p:nvPr/>
          </p:nvSpPr>
          <p:spPr>
            <a:xfrm>
              <a:off x="5565649" y="2918196"/>
              <a:ext cx="1202105" cy="1502039"/>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Left Brace 16">
              <a:extLst>
                <a:ext uri="{FF2B5EF4-FFF2-40B4-BE49-F238E27FC236}">
                  <a16:creationId xmlns:a16="http://schemas.microsoft.com/office/drawing/2014/main" id="{A3F1BA3B-B89D-4762-8C68-7761010BD31C}"/>
                </a:ext>
              </a:extLst>
            </p:cNvPr>
            <p:cNvSpPr/>
            <p:nvPr/>
          </p:nvSpPr>
          <p:spPr>
            <a:xfrm>
              <a:off x="5565650" y="5103346"/>
              <a:ext cx="1026934" cy="969634"/>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Left Brace 17">
              <a:extLst>
                <a:ext uri="{FF2B5EF4-FFF2-40B4-BE49-F238E27FC236}">
                  <a16:creationId xmlns:a16="http://schemas.microsoft.com/office/drawing/2014/main" id="{DDD8FD77-5A75-4D88-B7F5-4D2DFE9EC5DB}"/>
                </a:ext>
              </a:extLst>
            </p:cNvPr>
            <p:cNvSpPr/>
            <p:nvPr/>
          </p:nvSpPr>
          <p:spPr>
            <a:xfrm rot="10800000">
              <a:off x="2530103" y="2970882"/>
              <a:ext cx="1676906" cy="1162206"/>
            </a:xfrm>
            <a:prstGeom prst="leftBrace">
              <a:avLst>
                <a:gd name="adj1" fmla="val 8333"/>
                <a:gd name="adj2" fmla="val 4677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Left Brace 19">
              <a:extLst>
                <a:ext uri="{FF2B5EF4-FFF2-40B4-BE49-F238E27FC236}">
                  <a16:creationId xmlns:a16="http://schemas.microsoft.com/office/drawing/2014/main" id="{3415DFF9-F7CD-4D3D-972E-85A184F7D615}"/>
                </a:ext>
              </a:extLst>
            </p:cNvPr>
            <p:cNvSpPr/>
            <p:nvPr/>
          </p:nvSpPr>
          <p:spPr>
            <a:xfrm rot="10800000">
              <a:off x="2731078" y="4886438"/>
              <a:ext cx="1676906" cy="1162206"/>
            </a:xfrm>
            <a:prstGeom prst="leftBrace">
              <a:avLst>
                <a:gd name="adj1" fmla="val 8333"/>
                <a:gd name="adj2" fmla="val 46779"/>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36762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750" tmFilter="0, 0; .2, .5; .8, .5; 1, 0"/>
                                        <p:tgtEl>
                                          <p:spTgt spid="21"/>
                                        </p:tgtEl>
                                      </p:cBhvr>
                                    </p:animEffect>
                                    <p:animScale>
                                      <p:cBhvr>
                                        <p:cTn id="15" dur="375"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68FF7678-7374-46BA-AE0B-CEE1C1229A46}"/>
              </a:ext>
            </a:extLst>
          </p:cNvPr>
          <p:cNvSpPr txBox="1">
            <a:spLocks/>
          </p:cNvSpPr>
          <p:nvPr/>
        </p:nvSpPr>
        <p:spPr>
          <a:xfrm>
            <a:off x="466551" y="1899215"/>
            <a:ext cx="11258898" cy="68866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endParaRPr lang="en-US" sz="3200" b="0" dirty="0"/>
          </a:p>
        </p:txBody>
      </p:sp>
      <p:sp>
        <p:nvSpPr>
          <p:cNvPr id="3" name="Title 2">
            <a:extLst>
              <a:ext uri="{FF2B5EF4-FFF2-40B4-BE49-F238E27FC236}">
                <a16:creationId xmlns:a16="http://schemas.microsoft.com/office/drawing/2014/main" id="{EAA04CC6-15CB-45CF-A117-933E4B2A931B}"/>
              </a:ext>
            </a:extLst>
          </p:cNvPr>
          <p:cNvSpPr>
            <a:spLocks noGrp="1"/>
          </p:cNvSpPr>
          <p:nvPr>
            <p:ph type="title"/>
          </p:nvPr>
        </p:nvSpPr>
        <p:spPr>
          <a:xfrm>
            <a:off x="811183" y="322737"/>
            <a:ext cx="10569634" cy="561925"/>
          </a:xfrm>
        </p:spPr>
        <p:txBody>
          <a:bodyPr/>
          <a:lstStyle/>
          <a:p>
            <a:r>
              <a:rPr lang="fr-FR" sz="3200" dirty="0">
                <a:latin typeface="Times New Roman" panose="02020603050405020304" pitchFamily="18" charset="0"/>
                <a:ea typeface="Calibri" panose="020F0502020204030204" pitchFamily="34" charset="0"/>
              </a:rPr>
              <a:t>Exclusion mutuelle</a:t>
            </a:r>
            <a:endParaRPr lang="fr-FR" sz="3200" dirty="0"/>
          </a:p>
        </p:txBody>
      </p:sp>
      <p:sp>
        <p:nvSpPr>
          <p:cNvPr id="22" name="TextBox 21">
            <a:extLst>
              <a:ext uri="{FF2B5EF4-FFF2-40B4-BE49-F238E27FC236}">
                <a16:creationId xmlns:a16="http://schemas.microsoft.com/office/drawing/2014/main" id="{2A6FBC76-B7AD-457F-80D6-D493252E991A}"/>
              </a:ext>
            </a:extLst>
          </p:cNvPr>
          <p:cNvSpPr txBox="1"/>
          <p:nvPr/>
        </p:nvSpPr>
        <p:spPr>
          <a:xfrm>
            <a:off x="811183" y="831553"/>
            <a:ext cx="10569634" cy="1815882"/>
          </a:xfrm>
          <a:prstGeom prst="rect">
            <a:avLst/>
          </a:prstGeom>
          <a:noFill/>
        </p:spPr>
        <p:txBody>
          <a:bodyPr wrap="square">
            <a:spAutoFit/>
          </a:bodyPr>
          <a:lstStyle/>
          <a:p>
            <a:pPr algn="just"/>
            <a:r>
              <a:rPr lang="fr-FR" sz="2800" dirty="0">
                <a:solidFill>
                  <a:schemeClr val="bg1"/>
                </a:solidFill>
                <a:effectLst/>
                <a:latin typeface="Times New Roman" panose="02020603050405020304" pitchFamily="18" charset="0"/>
                <a:ea typeface="Calibri" panose="020F0502020204030204" pitchFamily="34" charset="0"/>
              </a:rPr>
              <a:t>Pour éviter toute utilisation incorrecte d`une ressource critique, les suites d`instructions qui la manipulent (section critique) dans les différents processus ne doivent jamais s`exécuter simultanément. Les sections critiques de chaque processus doivent s`exécuter en Exclusion mutuelle</a:t>
            </a:r>
            <a:endParaRPr lang="fr-FR" sz="4000" b="1" dirty="0">
              <a:solidFill>
                <a:schemeClr val="bg1"/>
              </a:solidFill>
            </a:endParaRPr>
          </a:p>
        </p:txBody>
      </p:sp>
      <p:pic>
        <p:nvPicPr>
          <p:cNvPr id="24" name="Picture 23">
            <a:extLst>
              <a:ext uri="{FF2B5EF4-FFF2-40B4-BE49-F238E27FC236}">
                <a16:creationId xmlns:a16="http://schemas.microsoft.com/office/drawing/2014/main" id="{928DED0D-9AF0-4867-9CAB-47DD6393DF9F}"/>
              </a:ext>
            </a:extLst>
          </p:cNvPr>
          <p:cNvPicPr>
            <a:picLocks noChangeAspect="1"/>
          </p:cNvPicPr>
          <p:nvPr/>
        </p:nvPicPr>
        <p:blipFill>
          <a:blip r:embed="rId3"/>
          <a:stretch>
            <a:fillRect/>
          </a:stretch>
        </p:blipFill>
        <p:spPr>
          <a:xfrm>
            <a:off x="2667000" y="2914917"/>
            <a:ext cx="6858000" cy="3620346"/>
          </a:xfrm>
          <a:prstGeom prst="rect">
            <a:avLst/>
          </a:prstGeom>
        </p:spPr>
      </p:pic>
      <p:cxnSp>
        <p:nvCxnSpPr>
          <p:cNvPr id="26" name="Straight Arrow Connector 25">
            <a:extLst>
              <a:ext uri="{FF2B5EF4-FFF2-40B4-BE49-F238E27FC236}">
                <a16:creationId xmlns:a16="http://schemas.microsoft.com/office/drawing/2014/main" id="{B9B67EEB-A933-4DDB-9C8F-271345162292}"/>
              </a:ext>
            </a:extLst>
          </p:cNvPr>
          <p:cNvCxnSpPr/>
          <p:nvPr/>
        </p:nvCxnSpPr>
        <p:spPr>
          <a:xfrm flipH="1">
            <a:off x="5358384" y="1739494"/>
            <a:ext cx="737616" cy="298559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79440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68FF7678-7374-46BA-AE0B-CEE1C1229A46}"/>
              </a:ext>
            </a:extLst>
          </p:cNvPr>
          <p:cNvSpPr txBox="1">
            <a:spLocks/>
          </p:cNvSpPr>
          <p:nvPr/>
        </p:nvSpPr>
        <p:spPr>
          <a:xfrm>
            <a:off x="466551" y="1899215"/>
            <a:ext cx="11258898" cy="68866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endParaRPr lang="en-US" sz="3200" b="0" dirty="0"/>
          </a:p>
        </p:txBody>
      </p:sp>
      <p:sp>
        <p:nvSpPr>
          <p:cNvPr id="5" name="Text Placeholder 3">
            <a:extLst>
              <a:ext uri="{FF2B5EF4-FFF2-40B4-BE49-F238E27FC236}">
                <a16:creationId xmlns:a16="http://schemas.microsoft.com/office/drawing/2014/main" id="{BA91479A-9C55-4E20-8048-22BE964325A5}"/>
              </a:ext>
            </a:extLst>
          </p:cNvPr>
          <p:cNvSpPr>
            <a:spLocks noGrp="1"/>
          </p:cNvSpPr>
          <p:nvPr>
            <p:ph sz="quarter" idx="26"/>
          </p:nvPr>
        </p:nvSpPr>
        <p:spPr>
          <a:xfrm>
            <a:off x="1781212" y="1818430"/>
            <a:ext cx="2266315" cy="4090499"/>
          </a:xfrm>
        </p:spPr>
        <p:txBody>
          <a:bodyPr/>
          <a:lstStyle/>
          <a:p>
            <a:pPr marL="0" indent="0">
              <a:lnSpc>
                <a:spcPct val="100000"/>
              </a:lnSpc>
              <a:buNone/>
            </a:pPr>
            <a:r>
              <a:rPr lang="en-US" dirty="0" err="1"/>
              <a:t>Processus</a:t>
            </a:r>
            <a:r>
              <a:rPr lang="en-US" dirty="0"/>
              <a:t> P1()</a:t>
            </a:r>
          </a:p>
          <a:p>
            <a:pPr marL="0" indent="0">
              <a:lnSpc>
                <a:spcPct val="100000"/>
              </a:lnSpc>
              <a:buNone/>
            </a:pPr>
            <a:r>
              <a:rPr lang="en-US" dirty="0"/>
              <a:t>{</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a:t>
            </a:r>
            <a:r>
              <a:rPr lang="en-US" dirty="0">
                <a:highlight>
                  <a:srgbClr val="FF7128"/>
                </a:highlight>
              </a:rPr>
              <a:t>PE();</a:t>
            </a:r>
          </a:p>
          <a:p>
            <a:pPr marL="0" indent="0">
              <a:lnSpc>
                <a:spcPct val="100000"/>
              </a:lnSpc>
              <a:buNone/>
            </a:pPr>
            <a:r>
              <a:rPr lang="en-US" dirty="0"/>
              <a:t>   SC(RC);</a:t>
            </a:r>
          </a:p>
          <a:p>
            <a:pPr marL="0" indent="0">
              <a:lnSpc>
                <a:spcPct val="100000"/>
              </a:lnSpc>
              <a:buNone/>
            </a:pPr>
            <a:r>
              <a:rPr lang="en-US" dirty="0"/>
              <a:t>    </a:t>
            </a:r>
            <a:r>
              <a:rPr lang="en-US" dirty="0">
                <a:highlight>
                  <a:srgbClr val="FF7128"/>
                </a:highlight>
              </a:rPr>
              <a:t>PS();</a:t>
            </a:r>
          </a:p>
          <a:p>
            <a:pPr marL="0" indent="0">
              <a:lnSpc>
                <a:spcPct val="100000"/>
              </a:lnSpc>
              <a:buNone/>
            </a:pPr>
            <a:r>
              <a:rPr lang="en-US" dirty="0"/>
              <a:t>    ….</a:t>
            </a:r>
          </a:p>
          <a:p>
            <a:pPr marL="0" indent="0">
              <a:lnSpc>
                <a:spcPct val="100000"/>
              </a:lnSpc>
              <a:buNone/>
            </a:pPr>
            <a:r>
              <a:rPr lang="en-US" dirty="0"/>
              <a:t>   …. </a:t>
            </a:r>
          </a:p>
          <a:p>
            <a:pPr marL="0" indent="0">
              <a:lnSpc>
                <a:spcPct val="100000"/>
              </a:lnSpc>
              <a:buNone/>
            </a:pPr>
            <a:r>
              <a:rPr lang="en-US" dirty="0"/>
              <a:t>}</a:t>
            </a:r>
          </a:p>
        </p:txBody>
      </p:sp>
      <p:sp>
        <p:nvSpPr>
          <p:cNvPr id="7" name="Text Placeholder 3">
            <a:extLst>
              <a:ext uri="{FF2B5EF4-FFF2-40B4-BE49-F238E27FC236}">
                <a16:creationId xmlns:a16="http://schemas.microsoft.com/office/drawing/2014/main" id="{311E788E-3E14-4282-BD58-9C178A70D4A4}"/>
              </a:ext>
            </a:extLst>
          </p:cNvPr>
          <p:cNvSpPr txBox="1">
            <a:spLocks/>
          </p:cNvSpPr>
          <p:nvPr/>
        </p:nvSpPr>
        <p:spPr>
          <a:xfrm>
            <a:off x="5163312" y="1818430"/>
            <a:ext cx="2266315" cy="3733940"/>
          </a:xfrm>
          <a:prstGeom prst="rect">
            <a:avLst/>
          </a:prstGeom>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P2()</a:t>
            </a:r>
          </a:p>
          <a:p>
            <a:pPr marL="0" indent="0">
              <a:buFont typeface="Arial" panose="020B0604020202020204" pitchFamily="34" charset="0"/>
              <a:buNone/>
            </a:pPr>
            <a:r>
              <a:rPr lang="en-US" dirty="0"/>
              <a:t>{</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highlight>
                  <a:srgbClr val="FF7128"/>
                </a:highlight>
              </a:rPr>
              <a:t> PE();</a:t>
            </a:r>
          </a:p>
          <a:p>
            <a:pPr marL="0" indent="0">
              <a:lnSpc>
                <a:spcPct val="100000"/>
              </a:lnSpc>
              <a:buNone/>
            </a:pPr>
            <a:r>
              <a:rPr lang="en-US" dirty="0"/>
              <a:t>   SC(RC);</a:t>
            </a:r>
          </a:p>
          <a:p>
            <a:pPr marL="0" indent="0">
              <a:lnSpc>
                <a:spcPct val="100000"/>
              </a:lnSpc>
              <a:buNone/>
            </a:pPr>
            <a:r>
              <a:rPr lang="en-US" dirty="0"/>
              <a:t>   </a:t>
            </a:r>
            <a:r>
              <a:rPr lang="en-US" dirty="0">
                <a:highlight>
                  <a:srgbClr val="FF7128"/>
                </a:highlight>
              </a:rPr>
              <a:t>PS() ;</a:t>
            </a:r>
          </a:p>
          <a:p>
            <a:pPr marL="0" indent="0">
              <a:lnSpc>
                <a:spcPct val="100000"/>
              </a:lnSpc>
              <a:buNone/>
            </a:pPr>
            <a:r>
              <a:rPr lang="en-US" dirty="0"/>
              <a:t>   ….</a:t>
            </a:r>
          </a:p>
          <a:p>
            <a:pPr marL="0" indent="0">
              <a:lnSpc>
                <a:spcPct val="100000"/>
              </a:lnSpc>
              <a:buNone/>
            </a:pPr>
            <a:r>
              <a:rPr lang="en-US" dirty="0"/>
              <a:t>}</a:t>
            </a:r>
          </a:p>
        </p:txBody>
      </p:sp>
      <p:sp>
        <p:nvSpPr>
          <p:cNvPr id="22" name="TextBox 21">
            <a:extLst>
              <a:ext uri="{FF2B5EF4-FFF2-40B4-BE49-F238E27FC236}">
                <a16:creationId xmlns:a16="http://schemas.microsoft.com/office/drawing/2014/main" id="{2A6FBC76-B7AD-457F-80D6-D493252E991A}"/>
              </a:ext>
            </a:extLst>
          </p:cNvPr>
          <p:cNvSpPr txBox="1"/>
          <p:nvPr/>
        </p:nvSpPr>
        <p:spPr>
          <a:xfrm>
            <a:off x="466551" y="310325"/>
            <a:ext cx="11054889" cy="1508105"/>
          </a:xfrm>
          <a:prstGeom prst="rect">
            <a:avLst/>
          </a:prstGeom>
          <a:noFill/>
        </p:spPr>
        <p:txBody>
          <a:bodyPr wrap="square">
            <a:spAutoFit/>
          </a:bodyPr>
          <a:lstStyle/>
          <a:p>
            <a:r>
              <a:rPr lang="en-US" sz="2800" b="1" dirty="0">
                <a:solidFill>
                  <a:schemeClr val="bg1">
                    <a:lumMod val="95000"/>
                  </a:schemeClr>
                </a:solidFill>
                <a:effectLst/>
                <a:latin typeface="Calibri-Italic"/>
              </a:rPr>
              <a:t>PE() : </a:t>
            </a:r>
            <a:r>
              <a:rPr lang="en-US" sz="2800" b="1" dirty="0" err="1">
                <a:solidFill>
                  <a:schemeClr val="bg1">
                    <a:lumMod val="95000"/>
                  </a:schemeClr>
                </a:solidFill>
                <a:effectLst/>
                <a:latin typeface="Calibri-Italic"/>
              </a:rPr>
              <a:t>Protocole</a:t>
            </a:r>
            <a:r>
              <a:rPr lang="en-US" sz="2800" b="1" dirty="0">
                <a:solidFill>
                  <a:schemeClr val="bg1">
                    <a:lumMod val="95000"/>
                  </a:schemeClr>
                </a:solidFill>
                <a:effectLst/>
                <a:latin typeface="Calibri-Italic"/>
              </a:rPr>
              <a:t>  (instructions, conditions) </a:t>
            </a:r>
            <a:r>
              <a:rPr lang="en-US" sz="2800" b="1" dirty="0" err="1">
                <a:solidFill>
                  <a:schemeClr val="bg1"/>
                </a:solidFill>
                <a:effectLst/>
                <a:latin typeface="Calibri-Italic"/>
              </a:rPr>
              <a:t>d’Entré</a:t>
            </a:r>
            <a:r>
              <a:rPr lang="en-US" sz="2800" b="1" dirty="0">
                <a:solidFill>
                  <a:schemeClr val="bg1"/>
                </a:solidFill>
                <a:effectLst/>
                <a:latin typeface="Calibri-Italic"/>
              </a:rPr>
              <a:t> </a:t>
            </a:r>
            <a:r>
              <a:rPr lang="en-US" sz="2800" b="1" dirty="0" err="1">
                <a:solidFill>
                  <a:schemeClr val="bg1"/>
                </a:solidFill>
                <a:effectLst/>
                <a:latin typeface="Calibri-Italic"/>
              </a:rPr>
              <a:t>en</a:t>
            </a:r>
            <a:r>
              <a:rPr lang="en-US" sz="2800" b="1" dirty="0">
                <a:solidFill>
                  <a:schemeClr val="bg1"/>
                </a:solidFill>
                <a:effectLst/>
                <a:latin typeface="Calibri-Italic"/>
              </a:rPr>
              <a:t> SC </a:t>
            </a:r>
            <a:r>
              <a:rPr lang="en-US" sz="2800" b="1" dirty="0">
                <a:solidFill>
                  <a:schemeClr val="bg1"/>
                </a:solidFill>
                <a:effectLst/>
                <a:latin typeface="Calibri-Italic"/>
                <a:sym typeface="Wingdings" panose="05000000000000000000" pitchFamily="2" charset="2"/>
              </a:rPr>
              <a:t> </a:t>
            </a:r>
            <a:r>
              <a:rPr lang="fr-FR" sz="3200" dirty="0">
                <a:solidFill>
                  <a:schemeClr val="accent5">
                    <a:lumMod val="60000"/>
                    <a:lumOff val="40000"/>
                  </a:schemeClr>
                </a:solidFill>
                <a:effectLst/>
                <a:latin typeface="Times New Roman" panose="02020603050405020304" pitchFamily="18" charset="0"/>
                <a:ea typeface="Calibri" panose="020F0502020204030204" pitchFamily="34" charset="0"/>
                <a:cs typeface="Arial" panose="020B0604020202020204" pitchFamily="34" charset="0"/>
              </a:rPr>
              <a:t>s’assurer qu’aucun autre processus n’est en train </a:t>
            </a:r>
            <a:r>
              <a:rPr lang="fr-FR" sz="3200" dirty="0">
                <a:solidFill>
                  <a:schemeClr val="accent5">
                    <a:lumMod val="60000"/>
                    <a:lumOff val="40000"/>
                  </a:schemeClr>
                </a:solidFill>
                <a:latin typeface="Times New Roman" panose="02020603050405020304" pitchFamily="18" charset="0"/>
                <a:cs typeface="Arial" panose="020B0604020202020204" pitchFamily="34" charset="0"/>
              </a:rPr>
              <a:t>d’exécuter cette S.C, sinon le processus </a:t>
            </a:r>
            <a:r>
              <a:rPr lang="fr-FR" sz="3200" dirty="0" err="1">
                <a:solidFill>
                  <a:schemeClr val="accent5">
                    <a:lumMod val="60000"/>
                    <a:lumOff val="40000"/>
                  </a:schemeClr>
                </a:solidFill>
                <a:latin typeface="Times New Roman" panose="02020603050405020304" pitchFamily="18" charset="0"/>
                <a:cs typeface="Arial" panose="020B0604020202020204" pitchFamily="34" charset="0"/>
              </a:rPr>
              <a:t>rest</a:t>
            </a:r>
            <a:r>
              <a:rPr lang="fr-FR" sz="3200" dirty="0">
                <a:solidFill>
                  <a:schemeClr val="accent5">
                    <a:lumMod val="60000"/>
                    <a:lumOff val="40000"/>
                  </a:schemeClr>
                </a:solidFill>
                <a:latin typeface="Times New Roman" panose="02020603050405020304" pitchFamily="18" charset="0"/>
                <a:cs typeface="Arial" panose="020B0604020202020204" pitchFamily="34" charset="0"/>
              </a:rPr>
              <a:t> en </a:t>
            </a:r>
            <a:r>
              <a:rPr lang="fr-FR" sz="3200" dirty="0" err="1">
                <a:solidFill>
                  <a:schemeClr val="accent5">
                    <a:lumMod val="60000"/>
                    <a:lumOff val="40000"/>
                  </a:schemeClr>
                </a:solidFill>
                <a:latin typeface="Times New Roman" panose="02020603050405020304" pitchFamily="18" charset="0"/>
                <a:cs typeface="Arial" panose="020B0604020202020204" pitchFamily="34" charset="0"/>
              </a:rPr>
              <a:t>attante</a:t>
            </a:r>
            <a:r>
              <a:rPr lang="fr-FR" sz="3200" dirty="0">
                <a:solidFill>
                  <a:schemeClr val="accent5">
                    <a:lumMod val="60000"/>
                    <a:lumOff val="40000"/>
                  </a:schemeClr>
                </a:solidFill>
                <a:latin typeface="Times New Roman" panose="02020603050405020304" pitchFamily="18" charset="0"/>
                <a:cs typeface="Arial" panose="020B0604020202020204" pitchFamily="34" charset="0"/>
              </a:rPr>
              <a:t> </a:t>
            </a:r>
            <a:endParaRPr lang="en-US" sz="3200" dirty="0">
              <a:solidFill>
                <a:schemeClr val="accent5">
                  <a:lumMod val="60000"/>
                  <a:lumOff val="40000"/>
                </a:schemeClr>
              </a:solidFill>
              <a:latin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55F199B9-B4DC-44E7-86AF-A619072CF899}"/>
              </a:ext>
            </a:extLst>
          </p:cNvPr>
          <p:cNvSpPr txBox="1"/>
          <p:nvPr/>
        </p:nvSpPr>
        <p:spPr>
          <a:xfrm>
            <a:off x="635508" y="5901344"/>
            <a:ext cx="10538460" cy="830997"/>
          </a:xfrm>
          <a:prstGeom prst="rect">
            <a:avLst/>
          </a:prstGeom>
          <a:noFill/>
        </p:spPr>
        <p:txBody>
          <a:bodyPr wrap="square">
            <a:spAutoFit/>
          </a:bodyPr>
          <a:lstStyle/>
          <a:p>
            <a:r>
              <a:rPr lang="en-US" sz="2400" b="1" dirty="0">
                <a:solidFill>
                  <a:schemeClr val="bg1">
                    <a:lumMod val="95000"/>
                  </a:schemeClr>
                </a:solidFill>
                <a:latin typeface="Calibri-Italic"/>
              </a:rPr>
              <a:t>P5() : </a:t>
            </a:r>
            <a:r>
              <a:rPr lang="en-US" sz="2400" b="1" dirty="0" err="1">
                <a:solidFill>
                  <a:schemeClr val="bg1">
                    <a:lumMod val="95000"/>
                  </a:schemeClr>
                </a:solidFill>
                <a:effectLst/>
                <a:latin typeface="Calibri-Italic"/>
              </a:rPr>
              <a:t>Protocole</a:t>
            </a:r>
            <a:r>
              <a:rPr lang="en-US" sz="2400" b="1" dirty="0">
                <a:solidFill>
                  <a:schemeClr val="bg1">
                    <a:lumMod val="95000"/>
                  </a:schemeClr>
                </a:solidFill>
                <a:effectLst/>
                <a:latin typeface="Calibri-Italic"/>
              </a:rPr>
              <a:t>  (instructions, conditions) de Sortie </a:t>
            </a:r>
            <a:r>
              <a:rPr lang="en-US" sz="2400" b="1" dirty="0" err="1">
                <a:solidFill>
                  <a:schemeClr val="bg1">
                    <a:lumMod val="95000"/>
                  </a:schemeClr>
                </a:solidFill>
                <a:effectLst/>
                <a:latin typeface="Calibri-Italic"/>
              </a:rPr>
              <a:t>en</a:t>
            </a:r>
            <a:r>
              <a:rPr lang="en-US" sz="2400" b="1" dirty="0">
                <a:solidFill>
                  <a:schemeClr val="bg1">
                    <a:lumMod val="95000"/>
                  </a:schemeClr>
                </a:solidFill>
                <a:effectLst/>
                <a:latin typeface="Calibri-Italic"/>
              </a:rPr>
              <a:t> SC </a:t>
            </a:r>
            <a:r>
              <a:rPr lang="en-US" sz="2400" b="1" dirty="0">
                <a:solidFill>
                  <a:schemeClr val="bg1">
                    <a:lumMod val="95000"/>
                  </a:schemeClr>
                </a:solidFill>
                <a:effectLst/>
                <a:latin typeface="Calibri-Italic"/>
                <a:sym typeface="Wingdings" panose="05000000000000000000" pitchFamily="2" charset="2"/>
              </a:rPr>
              <a:t> </a:t>
            </a:r>
            <a:r>
              <a:rPr lang="en-US" sz="2400" b="1" dirty="0">
                <a:solidFill>
                  <a:schemeClr val="accent5">
                    <a:lumMod val="60000"/>
                    <a:lumOff val="40000"/>
                  </a:schemeClr>
                </a:solidFill>
                <a:effectLst/>
                <a:latin typeface="Calibri-Italic"/>
                <a:sym typeface="Wingdings" panose="05000000000000000000" pitchFamily="2" charset="2"/>
              </a:rPr>
              <a:t>Informer des </a:t>
            </a:r>
            <a:r>
              <a:rPr lang="en-US" sz="2400" b="1" dirty="0" err="1">
                <a:solidFill>
                  <a:schemeClr val="accent5">
                    <a:lumMod val="60000"/>
                    <a:lumOff val="40000"/>
                  </a:schemeClr>
                </a:solidFill>
                <a:effectLst/>
                <a:latin typeface="Calibri-Italic"/>
                <a:sym typeface="Wingdings" panose="05000000000000000000" pitchFamily="2" charset="2"/>
              </a:rPr>
              <a:t>processus</a:t>
            </a:r>
            <a:r>
              <a:rPr lang="en-US" sz="2400" b="1" dirty="0">
                <a:solidFill>
                  <a:schemeClr val="accent5">
                    <a:lumMod val="60000"/>
                    <a:lumOff val="40000"/>
                  </a:schemeClr>
                </a:solidFill>
                <a:effectLst/>
                <a:latin typeface="Calibri-Italic"/>
                <a:sym typeface="Wingdings" panose="05000000000000000000" pitchFamily="2" charset="2"/>
              </a:rPr>
              <a:t> </a:t>
            </a:r>
            <a:r>
              <a:rPr lang="en-US" sz="2400" b="1" dirty="0" err="1">
                <a:solidFill>
                  <a:schemeClr val="accent5">
                    <a:lumMod val="60000"/>
                    <a:lumOff val="40000"/>
                  </a:schemeClr>
                </a:solidFill>
                <a:effectLst/>
                <a:latin typeface="Calibri-Italic"/>
                <a:sym typeface="Wingdings" panose="05000000000000000000" pitchFamily="2" charset="2"/>
              </a:rPr>
              <a:t>en</a:t>
            </a:r>
            <a:r>
              <a:rPr lang="en-US" sz="2400" b="1" dirty="0">
                <a:solidFill>
                  <a:schemeClr val="accent5">
                    <a:lumMod val="60000"/>
                    <a:lumOff val="40000"/>
                  </a:schemeClr>
                </a:solidFill>
                <a:effectLst/>
                <a:latin typeface="Calibri-Italic"/>
                <a:sym typeface="Wingdings" panose="05000000000000000000" pitchFamily="2" charset="2"/>
              </a:rPr>
              <a:t> </a:t>
            </a:r>
            <a:r>
              <a:rPr lang="en-US" sz="2400" b="1" dirty="0" err="1">
                <a:solidFill>
                  <a:schemeClr val="accent5">
                    <a:lumMod val="60000"/>
                    <a:lumOff val="40000"/>
                  </a:schemeClr>
                </a:solidFill>
                <a:effectLst/>
                <a:latin typeface="Calibri-Italic"/>
                <a:sym typeface="Wingdings" panose="05000000000000000000" pitchFamily="2" charset="2"/>
              </a:rPr>
              <a:t>attente</a:t>
            </a:r>
            <a:r>
              <a:rPr lang="en-US" sz="2400" b="1" dirty="0">
                <a:solidFill>
                  <a:schemeClr val="accent5">
                    <a:lumMod val="60000"/>
                    <a:lumOff val="40000"/>
                  </a:schemeClr>
                </a:solidFill>
                <a:effectLst/>
                <a:latin typeface="Calibri-Italic"/>
                <a:sym typeface="Wingdings" panose="05000000000000000000" pitchFamily="2" charset="2"/>
              </a:rPr>
              <a:t> de </a:t>
            </a:r>
            <a:r>
              <a:rPr lang="en-US" sz="2400" b="1" dirty="0" err="1">
                <a:solidFill>
                  <a:schemeClr val="accent5">
                    <a:lumMod val="60000"/>
                    <a:lumOff val="40000"/>
                  </a:schemeClr>
                </a:solidFill>
                <a:effectLst/>
                <a:latin typeface="Calibri-Italic"/>
                <a:sym typeface="Wingdings" panose="05000000000000000000" pitchFamily="2" charset="2"/>
              </a:rPr>
              <a:t>possibilité</a:t>
            </a:r>
            <a:r>
              <a:rPr lang="en-US" sz="2400" b="1" dirty="0">
                <a:solidFill>
                  <a:schemeClr val="accent5">
                    <a:lumMod val="60000"/>
                    <a:lumOff val="40000"/>
                  </a:schemeClr>
                </a:solidFill>
                <a:effectLst/>
                <a:latin typeface="Calibri-Italic"/>
                <a:sym typeface="Wingdings" panose="05000000000000000000" pitchFamily="2" charset="2"/>
              </a:rPr>
              <a:t> </a:t>
            </a:r>
            <a:r>
              <a:rPr lang="en-US" sz="2400" b="1" dirty="0" err="1">
                <a:solidFill>
                  <a:schemeClr val="accent5">
                    <a:lumMod val="60000"/>
                    <a:lumOff val="40000"/>
                  </a:schemeClr>
                </a:solidFill>
                <a:effectLst/>
                <a:latin typeface="Calibri-Italic"/>
                <a:sym typeface="Wingdings" panose="05000000000000000000" pitchFamily="2" charset="2"/>
              </a:rPr>
              <a:t>d’enter</a:t>
            </a:r>
            <a:r>
              <a:rPr lang="en-US" sz="2400" b="1" dirty="0">
                <a:solidFill>
                  <a:schemeClr val="accent5">
                    <a:lumMod val="60000"/>
                    <a:lumOff val="40000"/>
                  </a:schemeClr>
                </a:solidFill>
                <a:effectLst/>
                <a:latin typeface="Calibri-Italic"/>
                <a:sym typeface="Wingdings" panose="05000000000000000000" pitchFamily="2" charset="2"/>
              </a:rPr>
              <a:t> </a:t>
            </a:r>
            <a:r>
              <a:rPr lang="en-US" sz="2400" b="1" dirty="0" err="1">
                <a:solidFill>
                  <a:schemeClr val="accent5">
                    <a:lumMod val="60000"/>
                    <a:lumOff val="40000"/>
                  </a:schemeClr>
                </a:solidFill>
                <a:effectLst/>
                <a:latin typeface="Calibri-Italic"/>
                <a:sym typeface="Wingdings" panose="05000000000000000000" pitchFamily="2" charset="2"/>
              </a:rPr>
              <a:t>en</a:t>
            </a:r>
            <a:r>
              <a:rPr lang="en-US" sz="2400" b="1" dirty="0">
                <a:solidFill>
                  <a:schemeClr val="accent5">
                    <a:lumMod val="60000"/>
                    <a:lumOff val="40000"/>
                  </a:schemeClr>
                </a:solidFill>
                <a:effectLst/>
                <a:latin typeface="Calibri-Italic"/>
                <a:sym typeface="Wingdings" panose="05000000000000000000" pitchFamily="2" charset="2"/>
              </a:rPr>
              <a:t> SC</a:t>
            </a:r>
            <a:endParaRPr lang="fr-FR" sz="2400" dirty="0"/>
          </a:p>
        </p:txBody>
      </p:sp>
    </p:spTree>
    <p:extLst>
      <p:ext uri="{BB962C8B-B14F-4D97-AF65-F5344CB8AC3E}">
        <p14:creationId xmlns:p14="http://schemas.microsoft.com/office/powerpoint/2010/main" val="3617940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68FF7678-7374-46BA-AE0B-CEE1C1229A46}"/>
              </a:ext>
            </a:extLst>
          </p:cNvPr>
          <p:cNvSpPr txBox="1">
            <a:spLocks/>
          </p:cNvSpPr>
          <p:nvPr/>
        </p:nvSpPr>
        <p:spPr>
          <a:xfrm>
            <a:off x="466551" y="1899215"/>
            <a:ext cx="11258898" cy="68866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endParaRPr lang="en-US" sz="3200" b="0" dirty="0"/>
          </a:p>
        </p:txBody>
      </p:sp>
      <p:sp>
        <p:nvSpPr>
          <p:cNvPr id="3" name="Title 2">
            <a:extLst>
              <a:ext uri="{FF2B5EF4-FFF2-40B4-BE49-F238E27FC236}">
                <a16:creationId xmlns:a16="http://schemas.microsoft.com/office/drawing/2014/main" id="{EAA04CC6-15CB-45CF-A117-933E4B2A931B}"/>
              </a:ext>
            </a:extLst>
          </p:cNvPr>
          <p:cNvSpPr>
            <a:spLocks noGrp="1"/>
          </p:cNvSpPr>
          <p:nvPr>
            <p:ph type="title"/>
          </p:nvPr>
        </p:nvSpPr>
        <p:spPr>
          <a:xfrm>
            <a:off x="811183" y="322737"/>
            <a:ext cx="10569634" cy="926706"/>
          </a:xfrm>
        </p:spPr>
        <p:txBody>
          <a:bodyPr/>
          <a:lstStyle/>
          <a:p>
            <a:r>
              <a:rPr lang="en-US" sz="3200" b="0" dirty="0"/>
              <a:t> </a:t>
            </a:r>
            <a:br>
              <a:rPr lang="en-US" sz="3200" dirty="0"/>
            </a:br>
            <a:endParaRPr lang="fr-FR" sz="3200" dirty="0"/>
          </a:p>
        </p:txBody>
      </p:sp>
      <p:sp>
        <p:nvSpPr>
          <p:cNvPr id="6" name="Content Placeholder 5">
            <a:extLst>
              <a:ext uri="{FF2B5EF4-FFF2-40B4-BE49-F238E27FC236}">
                <a16:creationId xmlns:a16="http://schemas.microsoft.com/office/drawing/2014/main" id="{A4CE1D28-A749-45B0-B189-A2D050C4A4AA}"/>
              </a:ext>
            </a:extLst>
          </p:cNvPr>
          <p:cNvSpPr>
            <a:spLocks noGrp="1"/>
          </p:cNvSpPr>
          <p:nvPr>
            <p:ph sz="quarter" idx="26"/>
          </p:nvPr>
        </p:nvSpPr>
        <p:spPr>
          <a:xfrm>
            <a:off x="811183" y="383460"/>
            <a:ext cx="10234769" cy="5133069"/>
          </a:xfrm>
        </p:spPr>
        <p:txBody>
          <a:bodyPr/>
          <a:lstStyle/>
          <a:p>
            <a:pPr marL="0" indent="0">
              <a:buNone/>
            </a:pPr>
            <a:r>
              <a:rPr lang="fr-FR" sz="3600" b="1" i="0" dirty="0">
                <a:effectLst/>
                <a:latin typeface="Calibri-Bold"/>
              </a:rPr>
              <a:t>Condition (Propriétés) de l’exclusion Mutuelle (E.W. Dijkstra)  </a:t>
            </a:r>
          </a:p>
          <a:p>
            <a:pPr marL="0" marR="0" indent="0">
              <a:lnSpc>
                <a:spcPct val="115000"/>
              </a:lnSpc>
              <a:spcBef>
                <a:spcPts val="600"/>
              </a:spcBef>
              <a:spcAft>
                <a:spcPts val="1000"/>
              </a:spcAft>
              <a:buNone/>
            </a:pPr>
            <a:r>
              <a:rPr lang="fr-FR" sz="2400" dirty="0">
                <a:effectLst/>
                <a:latin typeface="Times New Roman" panose="02020603050405020304" pitchFamily="18" charset="0"/>
                <a:ea typeface="Calibri" panose="020F0502020204030204" pitchFamily="34" charset="0"/>
                <a:cs typeface="Arial" panose="020B0604020202020204" pitchFamily="34" charset="0"/>
              </a:rPr>
              <a:t>Il  existe  quatre  conditions  pour  réaliser  correctement  une  exclusion mutuelle :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100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Conditions</a:t>
            </a:r>
            <a:r>
              <a:rPr lang="fr-FR" sz="2400" dirty="0">
                <a:effectLst/>
                <a:latin typeface="Times New Roman" panose="02020603050405020304" pitchFamily="18" charset="0"/>
                <a:ea typeface="Calibri" panose="020F0502020204030204" pitchFamily="34" charset="0"/>
                <a:cs typeface="Arial" panose="020B0604020202020204" pitchFamily="34" charset="0"/>
              </a:rPr>
              <a:t>  </a:t>
            </a:r>
            <a:r>
              <a:rPr lang="fr-FR" sz="2400" b="1" dirty="0">
                <a:effectLst/>
                <a:latin typeface="Times New Roman" panose="02020603050405020304" pitchFamily="18" charset="0"/>
                <a:ea typeface="Calibri" panose="020F0502020204030204" pitchFamily="34" charset="0"/>
                <a:cs typeface="Arial" panose="020B0604020202020204" pitchFamily="34" charset="0"/>
              </a:rPr>
              <a:t>1.</a:t>
            </a:r>
            <a:r>
              <a:rPr lang="fr-FR" sz="2400" dirty="0">
                <a:effectLst/>
                <a:latin typeface="Times New Roman" panose="02020603050405020304" pitchFamily="18" charset="0"/>
                <a:ea typeface="Calibri" panose="020F0502020204030204" pitchFamily="34" charset="0"/>
                <a:cs typeface="Arial" panose="020B0604020202020204" pitchFamily="34" charset="0"/>
              </a:rPr>
              <a:t> A tout instant, un seul processus peut avoir accès à sa section critique.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100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Conditions </a:t>
            </a:r>
            <a:r>
              <a:rPr lang="fr-FR" sz="2400" dirty="0">
                <a:effectLst/>
                <a:latin typeface="Times New Roman" panose="02020603050405020304" pitchFamily="18" charset="0"/>
                <a:ea typeface="Calibri" panose="020F0502020204030204" pitchFamily="34" charset="0"/>
                <a:cs typeface="Arial" panose="020B0604020202020204" pitchFamily="34" charset="0"/>
              </a:rPr>
              <a:t> </a:t>
            </a:r>
            <a:r>
              <a:rPr lang="fr-FR" sz="2400" b="1" dirty="0">
                <a:effectLst/>
                <a:latin typeface="Times New Roman" panose="02020603050405020304" pitchFamily="18" charset="0"/>
                <a:ea typeface="Calibri" panose="020F0502020204030204" pitchFamily="34" charset="0"/>
                <a:cs typeface="Arial" panose="020B0604020202020204" pitchFamily="34" charset="0"/>
              </a:rPr>
              <a:t>2.</a:t>
            </a:r>
            <a:r>
              <a:rPr lang="fr-FR" sz="2400" dirty="0">
                <a:effectLst/>
                <a:latin typeface="Times New Roman" panose="02020603050405020304" pitchFamily="18" charset="0"/>
                <a:ea typeface="Calibri" panose="020F0502020204030204" pitchFamily="34" charset="0"/>
                <a:cs typeface="Arial" panose="020B0604020202020204" pitchFamily="34" charset="0"/>
              </a:rPr>
              <a:t> Si aucun processus n`est dans sa section critique, un processus en attente doit pouvoir accéder à sa section critique au bout d`un temps fini. En d`autre terme, la section critique est toujours atteignable.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100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Conditions  3</a:t>
            </a:r>
            <a:r>
              <a:rPr lang="fr-FR" sz="2400" dirty="0">
                <a:effectLst/>
                <a:latin typeface="Times New Roman" panose="02020603050405020304" pitchFamily="18" charset="0"/>
                <a:ea typeface="Calibri" panose="020F0502020204030204" pitchFamily="34" charset="0"/>
                <a:cs typeface="Arial" panose="020B0604020202020204" pitchFamily="34" charset="0"/>
              </a:rPr>
              <a:t>.  Si un processus est bloque en dehors d`une section critique, ce blocage ne doit pas empêcher l`entrée d`un autre processus en sa section critique.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100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Conditions  4.</a:t>
            </a:r>
            <a:r>
              <a:rPr lang="fr-FR" sz="2400" dirty="0">
                <a:effectLst/>
                <a:latin typeface="Times New Roman" panose="02020603050405020304" pitchFamily="18" charset="0"/>
                <a:ea typeface="Calibri" panose="020F0502020204030204" pitchFamily="34" charset="0"/>
                <a:cs typeface="Arial" panose="020B0604020202020204" pitchFamily="34" charset="0"/>
              </a:rPr>
              <a:t>  La solution doit être  la même pour tous les processus. En d`autre terme, Aucun processus  ne doit jouer de rôle privilégié.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br>
              <a:rPr lang="fr-FR" sz="3600" dirty="0"/>
            </a:br>
            <a:endParaRPr lang="fr-FR" sz="3600" dirty="0"/>
          </a:p>
        </p:txBody>
      </p:sp>
    </p:spTree>
    <p:extLst>
      <p:ext uri="{BB962C8B-B14F-4D97-AF65-F5344CB8AC3E}">
        <p14:creationId xmlns:p14="http://schemas.microsoft.com/office/powerpoint/2010/main" val="1849253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68FF7678-7374-46BA-AE0B-CEE1C1229A46}"/>
              </a:ext>
            </a:extLst>
          </p:cNvPr>
          <p:cNvSpPr txBox="1">
            <a:spLocks/>
          </p:cNvSpPr>
          <p:nvPr/>
        </p:nvSpPr>
        <p:spPr>
          <a:xfrm>
            <a:off x="466551" y="1899215"/>
            <a:ext cx="11258898" cy="68866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endParaRPr lang="en-US" sz="3200" b="0" dirty="0"/>
          </a:p>
        </p:txBody>
      </p:sp>
      <p:pic>
        <p:nvPicPr>
          <p:cNvPr id="10" name="Picture 9">
            <a:extLst>
              <a:ext uri="{FF2B5EF4-FFF2-40B4-BE49-F238E27FC236}">
                <a16:creationId xmlns:a16="http://schemas.microsoft.com/office/drawing/2014/main" id="{CCE2F658-8E02-497A-A98A-B0A9013ED0BA}"/>
              </a:ext>
            </a:extLst>
          </p:cNvPr>
          <p:cNvPicPr>
            <a:picLocks noChangeAspect="1"/>
          </p:cNvPicPr>
          <p:nvPr/>
        </p:nvPicPr>
        <p:blipFill>
          <a:blip r:embed="rId3"/>
          <a:stretch>
            <a:fillRect/>
          </a:stretch>
        </p:blipFill>
        <p:spPr>
          <a:xfrm>
            <a:off x="2066544" y="2072531"/>
            <a:ext cx="6723507" cy="4785469"/>
          </a:xfrm>
          <a:prstGeom prst="rect">
            <a:avLst/>
          </a:prstGeom>
        </p:spPr>
      </p:pic>
      <p:sp>
        <p:nvSpPr>
          <p:cNvPr id="12" name="TextBox 11">
            <a:extLst>
              <a:ext uri="{FF2B5EF4-FFF2-40B4-BE49-F238E27FC236}">
                <a16:creationId xmlns:a16="http://schemas.microsoft.com/office/drawing/2014/main" id="{5F2AC939-AD54-4B20-8685-9C62728CED15}"/>
              </a:ext>
            </a:extLst>
          </p:cNvPr>
          <p:cNvSpPr txBox="1"/>
          <p:nvPr/>
        </p:nvSpPr>
        <p:spPr>
          <a:xfrm>
            <a:off x="466551" y="651223"/>
            <a:ext cx="10963449" cy="1243161"/>
          </a:xfrm>
          <a:prstGeom prst="rect">
            <a:avLst/>
          </a:prstGeom>
          <a:noFill/>
        </p:spPr>
        <p:txBody>
          <a:bodyPr wrap="square">
            <a:spAutoFit/>
          </a:bodyPr>
          <a:lstStyle/>
          <a:p>
            <a:pPr marL="0" marR="0" indent="180340">
              <a:lnSpc>
                <a:spcPct val="115000"/>
              </a:lnSpc>
              <a:spcBef>
                <a:spcPts val="600"/>
              </a:spcBef>
              <a:spcAft>
                <a:spcPts val="1000"/>
              </a:spcAft>
            </a:pPr>
            <a:r>
              <a:rPr lang="fr-FR"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Conditions</a:t>
            </a:r>
            <a:r>
              <a:rPr lang="fr-FR"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fr-FR"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1.</a:t>
            </a:r>
            <a:r>
              <a:rPr lang="fr-FR"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 tout instant, un seul processus peut avoir accès à sa section critique.</a:t>
            </a:r>
          </a:p>
          <a:p>
            <a:pPr marL="0" marR="0" indent="180340" algn="ctr">
              <a:lnSpc>
                <a:spcPct val="115000"/>
              </a:lnSpc>
              <a:spcBef>
                <a:spcPts val="600"/>
              </a:spcBef>
              <a:spcAft>
                <a:spcPts val="1000"/>
              </a:spcAft>
            </a:pPr>
            <a:r>
              <a:rPr lang="fr-FR" sz="3200"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fr-FR" sz="2400" b="0" i="0" dirty="0">
                <a:solidFill>
                  <a:schemeClr val="bg1"/>
                </a:solidFill>
                <a:effectLst/>
                <a:latin typeface="Calibri" panose="020F0502020204030204" pitchFamily="34" charset="0"/>
              </a:rPr>
              <a:t>Pas d’hypothèses sur la vitesse des processus</a:t>
            </a:r>
            <a:r>
              <a:rPr lang="fr-FR" sz="3200" dirty="0">
                <a:solidFill>
                  <a:schemeClr val="bg1"/>
                </a:solidFill>
              </a:rPr>
              <a:t> </a:t>
            </a:r>
            <a:r>
              <a:rPr lang="fr-FR" sz="3200"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r>
              <a:rPr lang="fr-FR" sz="3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777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811185" y="621972"/>
            <a:ext cx="7599718" cy="3051394"/>
          </a:xfrm>
        </p:spPr>
        <p:txBody>
          <a:bodyPr anchor="b"/>
          <a:lstStyle/>
          <a:p>
            <a:r>
              <a:rPr lang="en-US" dirty="0"/>
              <a:t>Se2</a:t>
            </a:r>
            <a:br>
              <a:rPr lang="en-US" dirty="0"/>
            </a:br>
            <a:endParaRPr lang="en-US" dirty="0"/>
          </a:p>
        </p:txBody>
      </p:sp>
      <p:sp>
        <p:nvSpPr>
          <p:cNvPr id="3" name="Text Placeholder 2">
            <a:extLst>
              <a:ext uri="{FF2B5EF4-FFF2-40B4-BE49-F238E27FC236}">
                <a16:creationId xmlns:a16="http://schemas.microsoft.com/office/drawing/2014/main" id="{2B36450F-A8E5-8B7F-1C54-79C081010270}"/>
              </a:ext>
            </a:extLst>
          </p:cNvPr>
          <p:cNvSpPr>
            <a:spLocks noGrp="1"/>
          </p:cNvSpPr>
          <p:nvPr>
            <p:ph type="body" sz="quarter" idx="14"/>
          </p:nvPr>
        </p:nvSpPr>
        <p:spPr>
          <a:xfrm>
            <a:off x="811185" y="3965028"/>
            <a:ext cx="7599718" cy="1493781"/>
          </a:xfrm>
        </p:spPr>
        <p:txBody>
          <a:bodyPr/>
          <a:lstStyle/>
          <a:p>
            <a:r>
              <a:rPr lang="en-US" dirty="0"/>
              <a:t>Confidence-building strategies</a:t>
            </a:r>
          </a:p>
          <a:p>
            <a:endParaRPr lang="en-US" dirty="0"/>
          </a:p>
        </p:txBody>
      </p:sp>
    </p:spTree>
    <p:extLst>
      <p:ext uri="{BB962C8B-B14F-4D97-AF65-F5344CB8AC3E}">
        <p14:creationId xmlns:p14="http://schemas.microsoft.com/office/powerpoint/2010/main" val="416707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68FF7678-7374-46BA-AE0B-CEE1C1229A46}"/>
              </a:ext>
            </a:extLst>
          </p:cNvPr>
          <p:cNvSpPr txBox="1">
            <a:spLocks/>
          </p:cNvSpPr>
          <p:nvPr/>
        </p:nvSpPr>
        <p:spPr>
          <a:xfrm>
            <a:off x="466551" y="1899215"/>
            <a:ext cx="11258898" cy="68866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endParaRPr lang="en-US" sz="3200" b="0" dirty="0"/>
          </a:p>
        </p:txBody>
      </p:sp>
      <p:pic>
        <p:nvPicPr>
          <p:cNvPr id="10" name="Picture 9">
            <a:extLst>
              <a:ext uri="{FF2B5EF4-FFF2-40B4-BE49-F238E27FC236}">
                <a16:creationId xmlns:a16="http://schemas.microsoft.com/office/drawing/2014/main" id="{CCE2F658-8E02-497A-A98A-B0A9013ED0BA}"/>
              </a:ext>
            </a:extLst>
          </p:cNvPr>
          <p:cNvPicPr>
            <a:picLocks noChangeAspect="1"/>
          </p:cNvPicPr>
          <p:nvPr/>
        </p:nvPicPr>
        <p:blipFill>
          <a:blip r:embed="rId3"/>
          <a:stretch>
            <a:fillRect/>
          </a:stretch>
        </p:blipFill>
        <p:spPr>
          <a:xfrm>
            <a:off x="2734246" y="1899215"/>
            <a:ext cx="6723507" cy="3276289"/>
          </a:xfrm>
          <a:prstGeom prst="rect">
            <a:avLst/>
          </a:prstGeom>
        </p:spPr>
      </p:pic>
      <p:sp>
        <p:nvSpPr>
          <p:cNvPr id="12" name="TextBox 11">
            <a:extLst>
              <a:ext uri="{FF2B5EF4-FFF2-40B4-BE49-F238E27FC236}">
                <a16:creationId xmlns:a16="http://schemas.microsoft.com/office/drawing/2014/main" id="{5F2AC939-AD54-4B20-8685-9C62728CED15}"/>
              </a:ext>
            </a:extLst>
          </p:cNvPr>
          <p:cNvSpPr txBox="1"/>
          <p:nvPr/>
        </p:nvSpPr>
        <p:spPr>
          <a:xfrm>
            <a:off x="466551" y="651223"/>
            <a:ext cx="11725449" cy="1547475"/>
          </a:xfrm>
          <a:prstGeom prst="rect">
            <a:avLst/>
          </a:prstGeom>
          <a:noFill/>
        </p:spPr>
        <p:txBody>
          <a:bodyPr wrap="square">
            <a:spAutoFit/>
          </a:bodyPr>
          <a:lstStyle/>
          <a:p>
            <a:pPr marL="0" marR="0" indent="180340">
              <a:lnSpc>
                <a:spcPct val="115000"/>
              </a:lnSpc>
              <a:spcBef>
                <a:spcPts val="600"/>
              </a:spcBef>
              <a:spcAft>
                <a:spcPts val="1000"/>
              </a:spcAft>
            </a:pPr>
            <a:r>
              <a:rPr lang="fr-FR" sz="28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Conditions  3</a:t>
            </a:r>
            <a:r>
              <a:rPr lang="fr-FR"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Si un processus est bloque en dehors d`une section critique, ce blocage ne doit pas empêcher l`entrée d`un autre processus en sa section critique. </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A8B4C49-4491-4B2C-9BC3-66BD1536FB77}"/>
              </a:ext>
            </a:extLst>
          </p:cNvPr>
          <p:cNvSpPr txBox="1"/>
          <p:nvPr/>
        </p:nvSpPr>
        <p:spPr>
          <a:xfrm>
            <a:off x="961747" y="5352580"/>
            <a:ext cx="10735056" cy="1354217"/>
          </a:xfrm>
          <a:prstGeom prst="rect">
            <a:avLst/>
          </a:prstGeom>
          <a:noFill/>
        </p:spPr>
        <p:txBody>
          <a:bodyPr wrap="square">
            <a:spAutoFit/>
          </a:bodyPr>
          <a:lstStyle/>
          <a:p>
            <a:r>
              <a:rPr lang="fr-FR" sz="3200" b="0" i="0" dirty="0">
                <a:solidFill>
                  <a:schemeClr val="accent5">
                    <a:lumMod val="60000"/>
                    <a:lumOff val="40000"/>
                  </a:schemeClr>
                </a:solidFill>
                <a:effectLst/>
                <a:latin typeface="Calibri" panose="020F0502020204030204" pitchFamily="34" charset="0"/>
              </a:rPr>
              <a:t>Aucun processus suspendu en dehors de sa SC ne doit bloquer les autres processus</a:t>
            </a:r>
            <a:r>
              <a:rPr lang="fr-FR" sz="3200" dirty="0">
                <a:solidFill>
                  <a:schemeClr val="accent5">
                    <a:lumMod val="60000"/>
                    <a:lumOff val="40000"/>
                  </a:schemeClr>
                </a:solidFill>
              </a:rPr>
              <a:t> </a:t>
            </a:r>
            <a:br>
              <a:rPr lang="fr-FR" dirty="0"/>
            </a:br>
            <a:endParaRPr lang="fr-FR" dirty="0"/>
          </a:p>
        </p:txBody>
      </p:sp>
    </p:spTree>
    <p:extLst>
      <p:ext uri="{BB962C8B-B14F-4D97-AF65-F5344CB8AC3E}">
        <p14:creationId xmlns:p14="http://schemas.microsoft.com/office/powerpoint/2010/main" val="175616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68FF7678-7374-46BA-AE0B-CEE1C1229A46}"/>
              </a:ext>
            </a:extLst>
          </p:cNvPr>
          <p:cNvSpPr txBox="1">
            <a:spLocks/>
          </p:cNvSpPr>
          <p:nvPr/>
        </p:nvSpPr>
        <p:spPr>
          <a:xfrm>
            <a:off x="466551" y="1899215"/>
            <a:ext cx="11258898" cy="68866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endParaRPr lang="en-US" sz="3200" b="0" dirty="0"/>
          </a:p>
        </p:txBody>
      </p:sp>
      <p:pic>
        <p:nvPicPr>
          <p:cNvPr id="10" name="Picture 9">
            <a:extLst>
              <a:ext uri="{FF2B5EF4-FFF2-40B4-BE49-F238E27FC236}">
                <a16:creationId xmlns:a16="http://schemas.microsoft.com/office/drawing/2014/main" id="{CCE2F658-8E02-497A-A98A-B0A9013ED0BA}"/>
              </a:ext>
            </a:extLst>
          </p:cNvPr>
          <p:cNvPicPr>
            <a:picLocks noChangeAspect="1"/>
          </p:cNvPicPr>
          <p:nvPr/>
        </p:nvPicPr>
        <p:blipFill>
          <a:blip r:embed="rId3"/>
          <a:stretch>
            <a:fillRect/>
          </a:stretch>
        </p:blipFill>
        <p:spPr>
          <a:xfrm>
            <a:off x="2066544" y="2072532"/>
            <a:ext cx="6723507" cy="3084684"/>
          </a:xfrm>
          <a:prstGeom prst="rect">
            <a:avLst/>
          </a:prstGeom>
        </p:spPr>
      </p:pic>
      <p:sp>
        <p:nvSpPr>
          <p:cNvPr id="12" name="TextBox 11">
            <a:extLst>
              <a:ext uri="{FF2B5EF4-FFF2-40B4-BE49-F238E27FC236}">
                <a16:creationId xmlns:a16="http://schemas.microsoft.com/office/drawing/2014/main" id="{5F2AC939-AD54-4B20-8685-9C62728CED15}"/>
              </a:ext>
            </a:extLst>
          </p:cNvPr>
          <p:cNvSpPr txBox="1"/>
          <p:nvPr/>
        </p:nvSpPr>
        <p:spPr>
          <a:xfrm>
            <a:off x="614275" y="351740"/>
            <a:ext cx="10963449" cy="1547475"/>
          </a:xfrm>
          <a:prstGeom prst="rect">
            <a:avLst/>
          </a:prstGeom>
          <a:noFill/>
        </p:spPr>
        <p:txBody>
          <a:bodyPr wrap="square">
            <a:spAutoFit/>
          </a:bodyPr>
          <a:lstStyle/>
          <a:p>
            <a:pPr marL="0" marR="0" indent="180340">
              <a:lnSpc>
                <a:spcPct val="115000"/>
              </a:lnSpc>
              <a:spcBef>
                <a:spcPts val="600"/>
              </a:spcBef>
              <a:spcAft>
                <a:spcPts val="1000"/>
              </a:spcAft>
            </a:pPr>
            <a:r>
              <a:rPr lang="fr-FR" sz="28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Conditions </a:t>
            </a:r>
            <a:r>
              <a:rPr lang="fr-FR"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fr-FR" sz="28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2.</a:t>
            </a:r>
            <a:r>
              <a:rPr lang="fr-FR" sz="28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Si aucun processus n`est dans sa section critique, un processus en attente doit pouvoir accéder à sa section critique au bout d`un temps fini. En d`autre terme, la section critique est toujours atteignable. </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B47A8F58-F46E-4237-96A6-0C4EEDCCE6E3}"/>
              </a:ext>
            </a:extLst>
          </p:cNvPr>
          <p:cNvSpPr txBox="1"/>
          <p:nvPr/>
        </p:nvSpPr>
        <p:spPr>
          <a:xfrm>
            <a:off x="614274" y="5305931"/>
            <a:ext cx="10303661" cy="1569660"/>
          </a:xfrm>
          <a:prstGeom prst="rect">
            <a:avLst/>
          </a:prstGeom>
          <a:noFill/>
        </p:spPr>
        <p:txBody>
          <a:bodyPr wrap="square">
            <a:spAutoFit/>
          </a:bodyPr>
          <a:lstStyle/>
          <a:p>
            <a:r>
              <a:rPr lang="fr-FR" sz="3200" b="0" i="0" dirty="0">
                <a:solidFill>
                  <a:schemeClr val="accent5">
                    <a:lumMod val="60000"/>
                    <a:lumOff val="40000"/>
                  </a:schemeClr>
                </a:solidFill>
                <a:effectLst/>
                <a:latin typeface="Calibri" panose="020F0502020204030204" pitchFamily="34" charset="0"/>
              </a:rPr>
              <a:t>Aucun processus ne doit attendre trop longtemps avant d’entrer en SC (</a:t>
            </a:r>
            <a:r>
              <a:rPr lang="fr-FR" sz="3200" b="0" i="1" dirty="0">
                <a:solidFill>
                  <a:schemeClr val="accent5">
                    <a:lumMod val="60000"/>
                    <a:lumOff val="40000"/>
                  </a:schemeClr>
                </a:solidFill>
                <a:effectLst/>
                <a:latin typeface="Calibri-Italic"/>
              </a:rPr>
              <a:t>attente borné</a:t>
            </a:r>
            <a:r>
              <a:rPr lang="fr-FR" sz="3200" b="0" i="0" dirty="0">
                <a:solidFill>
                  <a:schemeClr val="accent5">
                    <a:lumMod val="60000"/>
                    <a:lumOff val="40000"/>
                  </a:schemeClr>
                </a:solidFill>
                <a:effectLst/>
                <a:latin typeface="Calibri" panose="020F0502020204030204" pitchFamily="34" charset="0"/>
              </a:rPr>
              <a:t>).</a:t>
            </a:r>
            <a:r>
              <a:rPr lang="fr-FR" sz="3200" dirty="0">
                <a:solidFill>
                  <a:schemeClr val="accent5">
                    <a:lumMod val="60000"/>
                    <a:lumOff val="40000"/>
                  </a:schemeClr>
                </a:solidFill>
              </a:rPr>
              <a:t> </a:t>
            </a:r>
            <a:br>
              <a:rPr lang="fr-FR" sz="3200" dirty="0">
                <a:solidFill>
                  <a:schemeClr val="accent5">
                    <a:lumMod val="60000"/>
                    <a:lumOff val="40000"/>
                  </a:schemeClr>
                </a:solidFill>
              </a:rPr>
            </a:br>
            <a:endParaRPr lang="fr-FR" sz="3200" dirty="0">
              <a:solidFill>
                <a:schemeClr val="accent5">
                  <a:lumMod val="60000"/>
                  <a:lumOff val="40000"/>
                </a:schemeClr>
              </a:solidFill>
            </a:endParaRPr>
          </a:p>
        </p:txBody>
      </p:sp>
    </p:spTree>
    <p:extLst>
      <p:ext uri="{BB962C8B-B14F-4D97-AF65-F5344CB8AC3E}">
        <p14:creationId xmlns:p14="http://schemas.microsoft.com/office/powerpoint/2010/main" val="2888461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68FF7678-7374-46BA-AE0B-CEE1C1229A46}"/>
              </a:ext>
            </a:extLst>
          </p:cNvPr>
          <p:cNvSpPr txBox="1">
            <a:spLocks/>
          </p:cNvSpPr>
          <p:nvPr/>
        </p:nvSpPr>
        <p:spPr>
          <a:xfrm>
            <a:off x="466551" y="1899215"/>
            <a:ext cx="11258898" cy="68866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endParaRPr lang="en-US" sz="3200" b="0" dirty="0"/>
          </a:p>
        </p:txBody>
      </p:sp>
      <p:pic>
        <p:nvPicPr>
          <p:cNvPr id="10" name="Picture 9">
            <a:extLst>
              <a:ext uri="{FF2B5EF4-FFF2-40B4-BE49-F238E27FC236}">
                <a16:creationId xmlns:a16="http://schemas.microsoft.com/office/drawing/2014/main" id="{CCE2F658-8E02-497A-A98A-B0A9013ED0BA}"/>
              </a:ext>
            </a:extLst>
          </p:cNvPr>
          <p:cNvPicPr>
            <a:picLocks noChangeAspect="1"/>
          </p:cNvPicPr>
          <p:nvPr/>
        </p:nvPicPr>
        <p:blipFill>
          <a:blip r:embed="rId3"/>
          <a:stretch>
            <a:fillRect/>
          </a:stretch>
        </p:blipFill>
        <p:spPr>
          <a:xfrm>
            <a:off x="2084832" y="1566153"/>
            <a:ext cx="6723507" cy="3359005"/>
          </a:xfrm>
          <a:prstGeom prst="rect">
            <a:avLst/>
          </a:prstGeom>
        </p:spPr>
      </p:pic>
      <p:sp>
        <p:nvSpPr>
          <p:cNvPr id="12" name="TextBox 11">
            <a:extLst>
              <a:ext uri="{FF2B5EF4-FFF2-40B4-BE49-F238E27FC236}">
                <a16:creationId xmlns:a16="http://schemas.microsoft.com/office/drawing/2014/main" id="{5F2AC939-AD54-4B20-8685-9C62728CED15}"/>
              </a:ext>
            </a:extLst>
          </p:cNvPr>
          <p:cNvSpPr txBox="1"/>
          <p:nvPr/>
        </p:nvSpPr>
        <p:spPr>
          <a:xfrm>
            <a:off x="466551" y="651223"/>
            <a:ext cx="10963449" cy="914930"/>
          </a:xfrm>
          <a:prstGeom prst="rect">
            <a:avLst/>
          </a:prstGeom>
          <a:noFill/>
        </p:spPr>
        <p:txBody>
          <a:bodyPr wrap="square">
            <a:spAutoFit/>
          </a:bodyPr>
          <a:lstStyle/>
          <a:p>
            <a:pPr marL="0" marR="0" indent="180340">
              <a:lnSpc>
                <a:spcPct val="115000"/>
              </a:lnSpc>
              <a:spcBef>
                <a:spcPts val="600"/>
              </a:spcBef>
              <a:spcAft>
                <a:spcPts val="1000"/>
              </a:spcAft>
            </a:pPr>
            <a:r>
              <a:rPr lang="fr-FR"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Conditions  4.</a:t>
            </a:r>
            <a:r>
              <a:rPr lang="fr-FR"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La solution doit être  la même pour tous les processus. En d`autre terme, Aucun processus  ne doit jouer de rôle privilégié</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F1BCC65E-9207-48EC-8119-8DB55B382677}"/>
              </a:ext>
            </a:extLst>
          </p:cNvPr>
          <p:cNvSpPr txBox="1"/>
          <p:nvPr/>
        </p:nvSpPr>
        <p:spPr>
          <a:xfrm>
            <a:off x="1549908" y="5439874"/>
            <a:ext cx="9569196" cy="1077218"/>
          </a:xfrm>
          <a:prstGeom prst="rect">
            <a:avLst/>
          </a:prstGeom>
          <a:noFill/>
        </p:spPr>
        <p:txBody>
          <a:bodyPr wrap="square">
            <a:spAutoFit/>
          </a:bodyPr>
          <a:lstStyle/>
          <a:p>
            <a:r>
              <a:rPr lang="fr-FR" sz="3200" dirty="0">
                <a:solidFill>
                  <a:srgbClr val="FFFF00"/>
                </a:solidFill>
              </a:rPr>
              <a:t>Pas d’hypothèses sur la vitesse/ ordre d’arrivé des processus</a:t>
            </a:r>
          </a:p>
        </p:txBody>
      </p:sp>
    </p:spTree>
    <p:extLst>
      <p:ext uri="{BB962C8B-B14F-4D97-AF65-F5344CB8AC3E}">
        <p14:creationId xmlns:p14="http://schemas.microsoft.com/office/powerpoint/2010/main" val="1737148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0817E-5D17-45A5-8335-4C95D1C2A28C}"/>
              </a:ext>
            </a:extLst>
          </p:cNvPr>
          <p:cNvSpPr>
            <a:spLocks noGrp="1"/>
          </p:cNvSpPr>
          <p:nvPr>
            <p:ph type="title"/>
          </p:nvPr>
        </p:nvSpPr>
        <p:spPr>
          <a:xfrm>
            <a:off x="506382" y="621973"/>
            <a:ext cx="10874436" cy="1801793"/>
          </a:xfrm>
        </p:spPr>
        <p:txBody>
          <a:bodyPr/>
          <a:lstStyle/>
          <a:p>
            <a:pPr marL="0" marR="0" indent="180340">
              <a:lnSpc>
                <a:spcPct val="115000"/>
              </a:lnSpc>
              <a:spcBef>
                <a:spcPts val="600"/>
              </a:spcBef>
              <a:spcAft>
                <a:spcPts val="1000"/>
              </a:spcAft>
            </a:pPr>
            <a:r>
              <a:rPr lang="fr-FR" sz="3200" b="1" dirty="0">
                <a:effectLst/>
                <a:latin typeface="Times New Roman" panose="02020603050405020304" pitchFamily="18" charset="0"/>
                <a:ea typeface="Calibri" panose="020F0502020204030204" pitchFamily="34" charset="0"/>
                <a:cs typeface="Arial" panose="020B0604020202020204" pitchFamily="34" charset="0"/>
              </a:rPr>
              <a:t>Solution matérielle au problème d`exclusion mutuelle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1130C8D7-5054-B89C-FA2C-E2638FFEA6AB}"/>
              </a:ext>
            </a:extLst>
          </p:cNvPr>
          <p:cNvSpPr>
            <a:spLocks noGrp="1"/>
          </p:cNvSpPr>
          <p:nvPr>
            <p:ph sz="quarter" idx="26"/>
          </p:nvPr>
        </p:nvSpPr>
        <p:spPr>
          <a:xfrm>
            <a:off x="506382" y="1560509"/>
            <a:ext cx="11026857" cy="3955388"/>
          </a:xfrm>
        </p:spPr>
        <p:txBody>
          <a:bodyPr/>
          <a:lstStyle/>
          <a:p>
            <a:pPr marL="0" marR="0" indent="0">
              <a:lnSpc>
                <a:spcPct val="115000"/>
              </a:lnSpc>
              <a:spcBef>
                <a:spcPts val="600"/>
              </a:spcBef>
              <a:spcAft>
                <a:spcPts val="1000"/>
              </a:spcAft>
              <a:buNone/>
            </a:pPr>
            <a:r>
              <a:rPr lang="en-US" sz="2800" b="1" dirty="0">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cs typeface="Arial" panose="020B0604020202020204" pitchFamily="34" charset="0"/>
              </a:rPr>
              <a:t> Dans cette catégorie on distingue :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15000"/>
              </a:lnSpc>
              <a:spcBef>
                <a:spcPts val="600"/>
              </a:spcBef>
              <a:spcAft>
                <a:spcPts val="1000"/>
              </a:spcAft>
              <a:buNone/>
            </a:pPr>
            <a:r>
              <a:rPr lang="fr-FR" sz="2800" b="1" dirty="0">
                <a:effectLst/>
                <a:latin typeface="Times New Roman" panose="02020603050405020304" pitchFamily="18" charset="0"/>
                <a:ea typeface="Calibri" panose="020F0502020204030204" pitchFamily="34" charset="0"/>
                <a:cs typeface="Arial" panose="020B0604020202020204" pitchFamily="34" charset="0"/>
              </a:rPr>
              <a:t> Masquage des IT (Monoprocesseurs): </a:t>
            </a:r>
            <a:r>
              <a:rPr lang="fr-FR" sz="2800" dirty="0">
                <a:effectLst/>
                <a:latin typeface="Times New Roman" panose="02020603050405020304" pitchFamily="18" charset="0"/>
                <a:ea typeface="Calibri" panose="020F0502020204030204" pitchFamily="34" charset="0"/>
                <a:cs typeface="Arial" panose="020B0604020202020204" pitchFamily="34" charset="0"/>
              </a:rPr>
              <a:t>Il permet au processeur d’exécuter le code de la section critique jusqu’à sa fin sans être 'interrompu par un autre processus.</a:t>
            </a:r>
            <a:r>
              <a:rPr lang="fr-FR" sz="2800" b="1" dirty="0">
                <a:effectLst/>
                <a:latin typeface="Times New Roman" panose="02020603050405020304" pitchFamily="18" charset="0"/>
                <a:ea typeface="Calibri" panose="020F0502020204030204" pitchFamily="34" charset="0"/>
                <a:cs typeface="Arial" panose="020B0604020202020204" pitchFamily="34" charset="0"/>
              </a:rPr>
              <a:t> </a:t>
            </a:r>
          </a:p>
          <a:p>
            <a:pPr marL="0" marR="0" indent="0">
              <a:lnSpc>
                <a:spcPct val="115000"/>
              </a:lnSpc>
              <a:spcBef>
                <a:spcPts val="600"/>
              </a:spcBef>
              <a:spcAft>
                <a:spcPts val="1000"/>
              </a:spcAft>
              <a:buNone/>
            </a:pPr>
            <a:r>
              <a:rPr lang="fr-FR" sz="2800" dirty="0">
                <a:effectLst/>
                <a:latin typeface="Times New Roman" panose="02020603050405020304" pitchFamily="18" charset="0"/>
                <a:ea typeface="Calibri" panose="020F0502020204030204" pitchFamily="34" charset="0"/>
                <a:cs typeface="Arial" panose="020B0604020202020204" pitchFamily="34" charset="0"/>
              </a:rPr>
              <a:t>PE() ;  // &lt;Entré en SC&gt; : Masquer les IT.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15000"/>
              </a:lnSpc>
              <a:spcBef>
                <a:spcPts val="600"/>
              </a:spcBef>
              <a:spcAft>
                <a:spcPts val="1000"/>
              </a:spcAft>
              <a:buNone/>
            </a:pPr>
            <a:r>
              <a:rPr lang="fr-FR" sz="2800" dirty="0">
                <a:latin typeface="Times New Roman" panose="02020603050405020304" pitchFamily="18" charset="0"/>
                <a:ea typeface="Calibri" panose="020F0502020204030204" pitchFamily="34" charset="0"/>
              </a:rPr>
              <a:t>   </a:t>
            </a:r>
            <a:r>
              <a:rPr lang="fr-FR" sz="2800" dirty="0">
                <a:effectLst/>
                <a:latin typeface="Times New Roman" panose="02020603050405020304" pitchFamily="18" charset="0"/>
                <a:ea typeface="Calibri" panose="020F0502020204030204" pitchFamily="34" charset="0"/>
                <a:cs typeface="Arial" panose="020B0604020202020204" pitchFamily="34" charset="0"/>
              </a:rPr>
              <a:t>SC(RC)</a:t>
            </a:r>
            <a:endParaRPr lang="en-US" sz="2800" dirty="0">
              <a:latin typeface="Calibri" panose="020F0502020204030204" pitchFamily="34" charset="0"/>
              <a:ea typeface="Calibri" panose="020F0502020204030204" pitchFamily="34" charset="0"/>
            </a:endParaRPr>
          </a:p>
          <a:p>
            <a:pPr marL="0" marR="0" indent="0">
              <a:lnSpc>
                <a:spcPct val="115000"/>
              </a:lnSpc>
              <a:spcBef>
                <a:spcPts val="600"/>
              </a:spcBef>
              <a:spcAft>
                <a:spcPts val="100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  PS(); // </a:t>
            </a:r>
            <a:r>
              <a:rPr lang="fr-FR" sz="2800" dirty="0">
                <a:effectLst/>
                <a:latin typeface="Times New Roman" panose="02020603050405020304" pitchFamily="18" charset="0"/>
                <a:ea typeface="Calibri" panose="020F0502020204030204" pitchFamily="34" charset="0"/>
                <a:cs typeface="Arial" panose="020B0604020202020204" pitchFamily="34" charset="0"/>
              </a:rPr>
              <a:t>&lt;Sortie de SC&gt; : Démasquer les IT.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1000"/>
              </a:spcAft>
            </a:pP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0224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0817E-5D17-45A5-8335-4C95D1C2A28C}"/>
              </a:ext>
            </a:extLst>
          </p:cNvPr>
          <p:cNvSpPr>
            <a:spLocks noGrp="1"/>
          </p:cNvSpPr>
          <p:nvPr>
            <p:ph type="title"/>
          </p:nvPr>
        </p:nvSpPr>
        <p:spPr>
          <a:xfrm>
            <a:off x="506382" y="621973"/>
            <a:ext cx="10874436" cy="1801793"/>
          </a:xfrm>
        </p:spPr>
        <p:txBody>
          <a:bodyPr/>
          <a:lstStyle/>
          <a:p>
            <a:pPr marL="0" marR="0" indent="180340">
              <a:lnSpc>
                <a:spcPct val="115000"/>
              </a:lnSpc>
              <a:spcBef>
                <a:spcPts val="600"/>
              </a:spcBef>
              <a:spcAft>
                <a:spcPts val="1000"/>
              </a:spcAft>
            </a:pPr>
            <a:r>
              <a:rPr lang="fr-FR" sz="3200" b="1" dirty="0">
                <a:effectLst/>
                <a:latin typeface="Times New Roman" panose="02020603050405020304" pitchFamily="18" charset="0"/>
                <a:ea typeface="Calibri" panose="020F0502020204030204" pitchFamily="34" charset="0"/>
                <a:cs typeface="Arial" panose="020B0604020202020204" pitchFamily="34" charset="0"/>
              </a:rPr>
              <a:t>Solution matérielle au problème d`exclusion mutuelle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387EB067-3567-4B8B-A12A-E3C8C6E453A6}"/>
              </a:ext>
            </a:extLst>
          </p:cNvPr>
          <p:cNvSpPr>
            <a:spLocks noGrp="1"/>
          </p:cNvSpPr>
          <p:nvPr>
            <p:ph sz="quarter" idx="26"/>
          </p:nvPr>
        </p:nvSpPr>
        <p:spPr>
          <a:xfrm>
            <a:off x="1536300" y="1205471"/>
            <a:ext cx="2913671" cy="3844795"/>
          </a:xfrm>
        </p:spPr>
        <p:txBody>
          <a:bodyPr/>
          <a:lstStyle/>
          <a:p>
            <a:pPr marL="0" indent="0">
              <a:lnSpc>
                <a:spcPct val="100000"/>
              </a:lnSpc>
              <a:buNone/>
            </a:pPr>
            <a:r>
              <a:rPr lang="en-US" dirty="0" err="1"/>
              <a:t>Processus</a:t>
            </a:r>
            <a:r>
              <a:rPr lang="en-US" dirty="0"/>
              <a:t> P1()</a:t>
            </a:r>
          </a:p>
          <a:p>
            <a:pPr marL="0" indent="0">
              <a:lnSpc>
                <a:spcPct val="100000"/>
              </a:lnSpc>
              <a:buNone/>
            </a:pPr>
            <a:r>
              <a:rPr lang="en-US" dirty="0"/>
              <a:t>{</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a:t>
            </a:r>
            <a:r>
              <a:rPr lang="fr-FR" dirty="0" err="1">
                <a:highlight>
                  <a:srgbClr val="FF7128"/>
                </a:highlight>
              </a:rPr>
              <a:t>Masquer_les_ITs</a:t>
            </a:r>
            <a:r>
              <a:rPr lang="en-US" dirty="0">
                <a:highlight>
                  <a:srgbClr val="FF7128"/>
                </a:highlight>
              </a:rPr>
              <a:t> ();</a:t>
            </a:r>
          </a:p>
          <a:p>
            <a:pPr marL="0" indent="0">
              <a:lnSpc>
                <a:spcPct val="100000"/>
              </a:lnSpc>
              <a:buNone/>
            </a:pPr>
            <a:r>
              <a:rPr lang="en-US" dirty="0"/>
              <a:t>   SC(RC);</a:t>
            </a:r>
          </a:p>
          <a:p>
            <a:pPr marL="0" indent="0">
              <a:lnSpc>
                <a:spcPct val="100000"/>
              </a:lnSpc>
              <a:buNone/>
            </a:pPr>
            <a:r>
              <a:rPr lang="en-US" dirty="0"/>
              <a:t> </a:t>
            </a:r>
            <a:r>
              <a:rPr lang="fr-FR" dirty="0" err="1">
                <a:highlight>
                  <a:srgbClr val="FF7128"/>
                </a:highlight>
              </a:rPr>
              <a:t>Demasquer_les_ITs</a:t>
            </a:r>
            <a:r>
              <a:rPr lang="en-US" dirty="0">
                <a:highlight>
                  <a:srgbClr val="FF7128"/>
                </a:highlight>
              </a:rPr>
              <a:t> ();</a:t>
            </a:r>
          </a:p>
          <a:p>
            <a:pPr marL="0" indent="0">
              <a:lnSpc>
                <a:spcPct val="100000"/>
              </a:lnSpc>
              <a:buNone/>
            </a:pPr>
            <a:r>
              <a:rPr lang="en-US" dirty="0"/>
              <a:t>    ….</a:t>
            </a:r>
          </a:p>
          <a:p>
            <a:pPr marL="0" indent="0">
              <a:lnSpc>
                <a:spcPct val="100000"/>
              </a:lnSpc>
              <a:buNone/>
            </a:pPr>
            <a:r>
              <a:rPr lang="en-US" dirty="0"/>
              <a:t>  }</a:t>
            </a:r>
          </a:p>
        </p:txBody>
      </p:sp>
      <p:sp>
        <p:nvSpPr>
          <p:cNvPr id="8" name="Text Placeholder 3">
            <a:extLst>
              <a:ext uri="{FF2B5EF4-FFF2-40B4-BE49-F238E27FC236}">
                <a16:creationId xmlns:a16="http://schemas.microsoft.com/office/drawing/2014/main" id="{E5035D49-8317-4318-96AC-1728ADB7E1ED}"/>
              </a:ext>
            </a:extLst>
          </p:cNvPr>
          <p:cNvSpPr txBox="1">
            <a:spLocks/>
          </p:cNvSpPr>
          <p:nvPr/>
        </p:nvSpPr>
        <p:spPr>
          <a:xfrm>
            <a:off x="5620512" y="1205471"/>
            <a:ext cx="3102864" cy="3733940"/>
          </a:xfrm>
          <a:prstGeom prst="rect">
            <a:avLst/>
          </a:prstGeom>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P2()</a:t>
            </a:r>
          </a:p>
          <a:p>
            <a:pPr marL="0" indent="0">
              <a:buFont typeface="Arial" panose="020B0604020202020204" pitchFamily="34" charset="0"/>
              <a:buNone/>
            </a:pPr>
            <a:r>
              <a:rPr lang="en-US" dirty="0"/>
              <a:t>{</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highlight>
                  <a:srgbClr val="FF7128"/>
                </a:highlight>
              </a:rPr>
              <a:t> </a:t>
            </a:r>
            <a:r>
              <a:rPr lang="fr-FR" dirty="0" err="1">
                <a:highlight>
                  <a:srgbClr val="FF7128"/>
                </a:highlight>
              </a:rPr>
              <a:t>Masquer_les_ITs</a:t>
            </a:r>
            <a:r>
              <a:rPr lang="en-US" dirty="0">
                <a:highlight>
                  <a:srgbClr val="FF7128"/>
                </a:highlight>
              </a:rPr>
              <a:t> ();</a:t>
            </a:r>
          </a:p>
          <a:p>
            <a:pPr marL="0" indent="0">
              <a:lnSpc>
                <a:spcPct val="100000"/>
              </a:lnSpc>
              <a:buNone/>
            </a:pPr>
            <a:r>
              <a:rPr lang="en-US" dirty="0"/>
              <a:t>   SC(RC);</a:t>
            </a:r>
          </a:p>
          <a:p>
            <a:pPr marL="0" indent="0">
              <a:lnSpc>
                <a:spcPct val="100000"/>
              </a:lnSpc>
              <a:buNone/>
            </a:pPr>
            <a:r>
              <a:rPr lang="en-US" dirty="0">
                <a:highlight>
                  <a:srgbClr val="FF7128"/>
                </a:highlight>
              </a:rPr>
              <a:t> </a:t>
            </a:r>
            <a:r>
              <a:rPr lang="fr-FR" dirty="0" err="1">
                <a:highlight>
                  <a:srgbClr val="FF7128"/>
                </a:highlight>
              </a:rPr>
              <a:t>Demasquer_les_ITs</a:t>
            </a:r>
            <a:r>
              <a:rPr lang="en-US" dirty="0">
                <a:highlight>
                  <a:srgbClr val="FF7128"/>
                </a:highlight>
              </a:rPr>
              <a:t> ();</a:t>
            </a:r>
          </a:p>
          <a:p>
            <a:pPr marL="0" indent="0">
              <a:lnSpc>
                <a:spcPct val="100000"/>
              </a:lnSpc>
              <a:buNone/>
            </a:pPr>
            <a:r>
              <a:rPr lang="en-US" dirty="0"/>
              <a:t>   ….</a:t>
            </a:r>
          </a:p>
          <a:p>
            <a:pPr marL="0" indent="0">
              <a:lnSpc>
                <a:spcPct val="100000"/>
              </a:lnSpc>
              <a:buNone/>
            </a:pPr>
            <a:r>
              <a:rPr lang="en-US" dirty="0"/>
              <a:t>}</a:t>
            </a:r>
          </a:p>
        </p:txBody>
      </p:sp>
      <p:sp>
        <p:nvSpPr>
          <p:cNvPr id="9" name="TextBox 8">
            <a:extLst>
              <a:ext uri="{FF2B5EF4-FFF2-40B4-BE49-F238E27FC236}">
                <a16:creationId xmlns:a16="http://schemas.microsoft.com/office/drawing/2014/main" id="{643EE4BA-859E-42F6-8B85-1ED5D7733A7F}"/>
              </a:ext>
            </a:extLst>
          </p:cNvPr>
          <p:cNvSpPr txBox="1"/>
          <p:nvPr/>
        </p:nvSpPr>
        <p:spPr>
          <a:xfrm>
            <a:off x="506382" y="4939411"/>
            <a:ext cx="11447630" cy="1786130"/>
          </a:xfrm>
          <a:prstGeom prst="rect">
            <a:avLst/>
          </a:prstGeom>
          <a:noFill/>
        </p:spPr>
        <p:txBody>
          <a:bodyPr wrap="square">
            <a:spAutoFit/>
          </a:bodyPr>
          <a:lstStyle/>
          <a:p>
            <a:pPr marL="0" marR="0" indent="180340">
              <a:lnSpc>
                <a:spcPct val="115000"/>
              </a:lnSpc>
              <a:spcBef>
                <a:spcPts val="600"/>
              </a:spcBef>
              <a:spcAft>
                <a:spcPts val="1000"/>
              </a:spcAft>
            </a:pPr>
            <a:r>
              <a:rPr lang="fr-FR" sz="1600" b="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Inconvénients :</a:t>
            </a:r>
            <a:r>
              <a:rPr lang="fr-FR" sz="1600"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4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gn="just">
              <a:lnSpc>
                <a:spcPct val="115000"/>
              </a:lnSpc>
              <a:spcBef>
                <a:spcPts val="600"/>
              </a:spcBef>
              <a:spcAft>
                <a:spcPts val="1000"/>
              </a:spcAft>
            </a:pPr>
            <a:r>
              <a:rPr lang="fr-FR" sz="2000"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Cette  solution  ne  peut  être  utilisée  dans  les  systèmes multiprocesseurs  car  le  faite  de  masquer  les interruptions  d'un processeur n'entraîne pas le masquage des autres processeurs.  </a:t>
            </a:r>
            <a:endParaRPr lang="en-US"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r>
              <a:rPr lang="fr-FR" sz="2000" dirty="0">
                <a:solidFill>
                  <a:srgbClr val="FFFF00"/>
                </a:solidFill>
                <a:effectLst/>
                <a:latin typeface="Times New Roman" panose="02020603050405020304" pitchFamily="18" charset="0"/>
                <a:ea typeface="Calibri" panose="020F0502020204030204" pitchFamily="34" charset="0"/>
              </a:rPr>
              <a:t>-  Temps passé en SC est non contrôlable. </a:t>
            </a:r>
            <a:endParaRPr lang="fr-FR" sz="2000" dirty="0">
              <a:solidFill>
                <a:srgbClr val="FFFF00"/>
              </a:solidFill>
            </a:endParaRPr>
          </a:p>
        </p:txBody>
      </p:sp>
    </p:spTree>
    <p:extLst>
      <p:ext uri="{BB962C8B-B14F-4D97-AF65-F5344CB8AC3E}">
        <p14:creationId xmlns:p14="http://schemas.microsoft.com/office/powerpoint/2010/main" val="3318945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65D2EE-E068-42AB-8D4D-950BE4C40594}"/>
              </a:ext>
            </a:extLst>
          </p:cNvPr>
          <p:cNvPicPr>
            <a:picLocks noChangeAspect="1"/>
          </p:cNvPicPr>
          <p:nvPr/>
        </p:nvPicPr>
        <p:blipFill>
          <a:blip r:embed="rId3"/>
          <a:stretch>
            <a:fillRect/>
          </a:stretch>
        </p:blipFill>
        <p:spPr>
          <a:xfrm>
            <a:off x="344928" y="267929"/>
            <a:ext cx="11502143" cy="6383594"/>
          </a:xfrm>
          <a:prstGeom prst="rect">
            <a:avLst/>
          </a:prstGeom>
        </p:spPr>
      </p:pic>
    </p:spTree>
    <p:extLst>
      <p:ext uri="{BB962C8B-B14F-4D97-AF65-F5344CB8AC3E}">
        <p14:creationId xmlns:p14="http://schemas.microsoft.com/office/powerpoint/2010/main" val="2913631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AF47FF-9C1F-4835-96F4-DC461A795B86}"/>
              </a:ext>
            </a:extLst>
          </p:cNvPr>
          <p:cNvPicPr>
            <a:picLocks noChangeAspect="1"/>
          </p:cNvPicPr>
          <p:nvPr/>
        </p:nvPicPr>
        <p:blipFill>
          <a:blip r:embed="rId3"/>
          <a:stretch>
            <a:fillRect/>
          </a:stretch>
        </p:blipFill>
        <p:spPr>
          <a:xfrm>
            <a:off x="448441" y="427704"/>
            <a:ext cx="11468256" cy="6102548"/>
          </a:xfrm>
          <a:prstGeom prst="rect">
            <a:avLst/>
          </a:prstGeom>
        </p:spPr>
      </p:pic>
    </p:spTree>
    <p:extLst>
      <p:ext uri="{BB962C8B-B14F-4D97-AF65-F5344CB8AC3E}">
        <p14:creationId xmlns:p14="http://schemas.microsoft.com/office/powerpoint/2010/main" val="2958805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0817E-5D17-45A5-8335-4C95D1C2A28C}"/>
              </a:ext>
            </a:extLst>
          </p:cNvPr>
          <p:cNvSpPr>
            <a:spLocks noGrp="1"/>
          </p:cNvSpPr>
          <p:nvPr>
            <p:ph type="title"/>
          </p:nvPr>
        </p:nvSpPr>
        <p:spPr>
          <a:xfrm>
            <a:off x="506382" y="365941"/>
            <a:ext cx="10874436" cy="585035"/>
          </a:xfrm>
        </p:spPr>
        <p:txBody>
          <a:bodyPr/>
          <a:lstStyle/>
          <a:p>
            <a:pPr marL="0" marR="0" indent="180340">
              <a:lnSpc>
                <a:spcPct val="115000"/>
              </a:lnSpc>
              <a:spcBef>
                <a:spcPts val="600"/>
              </a:spcBef>
              <a:spcAft>
                <a:spcPts val="1000"/>
              </a:spcAft>
            </a:pPr>
            <a:r>
              <a:rPr lang="fr-FR" sz="3200" b="1" dirty="0">
                <a:effectLst/>
                <a:latin typeface="Times New Roman" panose="02020603050405020304" pitchFamily="18" charset="0"/>
                <a:ea typeface="Calibri" panose="020F0502020204030204" pitchFamily="34" charset="0"/>
                <a:cs typeface="Arial" panose="020B0604020202020204" pitchFamily="34" charset="0"/>
              </a:rPr>
              <a:t>Solution matérielle au problème d`exclusion mutuelle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877DE30-F6E0-4E14-8CE4-67F2F0F77A93}"/>
              </a:ext>
            </a:extLst>
          </p:cNvPr>
          <p:cNvSpPr txBox="1"/>
          <p:nvPr/>
        </p:nvSpPr>
        <p:spPr>
          <a:xfrm>
            <a:off x="529938" y="1207008"/>
            <a:ext cx="11155680" cy="5107873"/>
          </a:xfrm>
          <a:prstGeom prst="rect">
            <a:avLst/>
          </a:prstGeom>
          <a:noFill/>
        </p:spPr>
        <p:txBody>
          <a:bodyPr wrap="square">
            <a:spAutoFit/>
          </a:bodyPr>
          <a:lstStyle/>
          <a:p>
            <a:pPr marL="0" marR="0" indent="180340">
              <a:lnSpc>
                <a:spcPct val="115000"/>
              </a:lnSpc>
              <a:spcBef>
                <a:spcPts val="600"/>
              </a:spcBef>
              <a:spcAft>
                <a:spcPts val="1000"/>
              </a:spcAft>
            </a:pPr>
            <a:r>
              <a:rPr lang="fr-FR"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L`instruction 'Test and Set' (TS ou TAS) (Multiprocesseurs):</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1000"/>
              </a:spcAft>
            </a:pPr>
            <a:r>
              <a:rPr lang="fr-FR"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L’instruction Test and Set Lock « </a:t>
            </a:r>
            <a:r>
              <a:rPr lang="fr-FR" sz="24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int</a:t>
            </a:r>
            <a:r>
              <a:rPr lang="fr-FR"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TSL (</a:t>
            </a:r>
            <a:r>
              <a:rPr lang="fr-FR" sz="24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int</a:t>
            </a:r>
            <a:r>
              <a:rPr lang="fr-FR"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b) » exécute de manière indivisible (elle ne peut pas interrompu, car elle exécuté dans un seul cycle mémoire) les opérations suivantes :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int  TAS (int *b)</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Int a=b;</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b=1 ;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return a;</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fr-FR"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4D33800-6800-45A4-A6F3-973D68815A4E}"/>
              </a:ext>
            </a:extLst>
          </p:cNvPr>
          <p:cNvSpPr txBox="1"/>
          <p:nvPr/>
        </p:nvSpPr>
        <p:spPr>
          <a:xfrm>
            <a:off x="3761487" y="3429000"/>
            <a:ext cx="7619331" cy="2554545"/>
          </a:xfrm>
          <a:prstGeom prst="rect">
            <a:avLst/>
          </a:prstGeom>
          <a:noFill/>
        </p:spPr>
        <p:txBody>
          <a:bodyPr wrap="square" rtlCol="0">
            <a:spAutoFit/>
          </a:bodyPr>
          <a:lstStyle/>
          <a:p>
            <a:r>
              <a:rPr lang="fr-FR" sz="32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Lorsqu’un processeur exécute l’instruction TAS, il verrouille le bus de données pour  empêcher les autres processeurs d’accéder à la mémoire pendant la durée de l’exécution.</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fr-FR" sz="3200" dirty="0">
              <a:solidFill>
                <a:schemeClr val="bg1"/>
              </a:solidFill>
            </a:endParaRPr>
          </a:p>
        </p:txBody>
      </p:sp>
    </p:spTree>
    <p:extLst>
      <p:ext uri="{BB962C8B-B14F-4D97-AF65-F5344CB8AC3E}">
        <p14:creationId xmlns:p14="http://schemas.microsoft.com/office/powerpoint/2010/main" val="2098337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0817E-5D17-45A5-8335-4C95D1C2A28C}"/>
              </a:ext>
            </a:extLst>
          </p:cNvPr>
          <p:cNvSpPr>
            <a:spLocks noGrp="1"/>
          </p:cNvSpPr>
          <p:nvPr>
            <p:ph type="title"/>
          </p:nvPr>
        </p:nvSpPr>
        <p:spPr>
          <a:xfrm>
            <a:off x="506382" y="365941"/>
            <a:ext cx="10874436" cy="585035"/>
          </a:xfrm>
        </p:spPr>
        <p:txBody>
          <a:bodyPr/>
          <a:lstStyle/>
          <a:p>
            <a:pPr marL="0" marR="0" indent="180340">
              <a:lnSpc>
                <a:spcPct val="115000"/>
              </a:lnSpc>
              <a:spcBef>
                <a:spcPts val="600"/>
              </a:spcBef>
              <a:spcAft>
                <a:spcPts val="1000"/>
              </a:spcAft>
            </a:pPr>
            <a:r>
              <a:rPr lang="fr-FR" sz="3200" b="1" dirty="0">
                <a:effectLst/>
                <a:latin typeface="Times New Roman" panose="02020603050405020304" pitchFamily="18" charset="0"/>
                <a:ea typeface="Calibri" panose="020F0502020204030204" pitchFamily="34" charset="0"/>
                <a:cs typeface="Arial" panose="020B0604020202020204" pitchFamily="34" charset="0"/>
              </a:rPr>
              <a:t>Solution matérielle au problème d`exclusion mutuelle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877DE30-F6E0-4E14-8CE4-67F2F0F77A93}"/>
              </a:ext>
            </a:extLst>
          </p:cNvPr>
          <p:cNvSpPr txBox="1"/>
          <p:nvPr/>
        </p:nvSpPr>
        <p:spPr>
          <a:xfrm>
            <a:off x="731520" y="1064280"/>
            <a:ext cx="11155680" cy="490199"/>
          </a:xfrm>
          <a:prstGeom prst="rect">
            <a:avLst/>
          </a:prstGeom>
          <a:noFill/>
        </p:spPr>
        <p:txBody>
          <a:bodyPr wrap="square">
            <a:spAutoFit/>
          </a:bodyPr>
          <a:lstStyle/>
          <a:p>
            <a:pPr marL="0" marR="0" indent="180340">
              <a:lnSpc>
                <a:spcPct val="115000"/>
              </a:lnSpc>
              <a:spcBef>
                <a:spcPts val="600"/>
              </a:spcBef>
              <a:spcAft>
                <a:spcPts val="1000"/>
              </a:spcAft>
            </a:pP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Int  </a:t>
            </a:r>
            <a:r>
              <a:rPr lang="en-US" sz="2400" b="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Verrou</a:t>
            </a: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 0</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07808525-93BC-4B53-B86A-FAA9D144B4EC}"/>
              </a:ext>
            </a:extLst>
          </p:cNvPr>
          <p:cNvSpPr>
            <a:spLocks noGrp="1"/>
          </p:cNvSpPr>
          <p:nvPr>
            <p:ph sz="quarter" idx="26"/>
          </p:nvPr>
        </p:nvSpPr>
        <p:spPr>
          <a:xfrm>
            <a:off x="1365612" y="2157984"/>
            <a:ext cx="2913671" cy="3844795"/>
          </a:xfrm>
        </p:spPr>
        <p:txBody>
          <a:bodyPr/>
          <a:lstStyle/>
          <a:p>
            <a:pPr marL="0" indent="0">
              <a:lnSpc>
                <a:spcPct val="100000"/>
              </a:lnSpc>
              <a:buNone/>
            </a:pPr>
            <a:r>
              <a:rPr lang="en-US" dirty="0" err="1"/>
              <a:t>Processus</a:t>
            </a:r>
            <a:r>
              <a:rPr lang="en-US" dirty="0"/>
              <a:t> P1()</a:t>
            </a:r>
          </a:p>
          <a:p>
            <a:pPr marL="0" indent="0">
              <a:lnSpc>
                <a:spcPct val="100000"/>
              </a:lnSpc>
              <a:buNone/>
            </a:pPr>
            <a:r>
              <a:rPr lang="en-US" dirty="0"/>
              <a:t>{</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a:t>
            </a:r>
            <a:r>
              <a:rPr lang="fr-FR" sz="2000" dirty="0" err="1">
                <a:highlight>
                  <a:srgbClr val="FF7128"/>
                </a:highlight>
              </a:rPr>
              <a:t>While</a:t>
            </a:r>
            <a:r>
              <a:rPr lang="fr-FR" sz="2000" dirty="0">
                <a:highlight>
                  <a:srgbClr val="FF7128"/>
                </a:highlight>
              </a:rPr>
              <a:t> TAS(verrou) do; </a:t>
            </a:r>
            <a:endParaRPr lang="en-US" sz="2000" dirty="0">
              <a:highlight>
                <a:srgbClr val="FF7128"/>
              </a:highlight>
            </a:endParaRPr>
          </a:p>
          <a:p>
            <a:pPr marL="0" indent="0">
              <a:lnSpc>
                <a:spcPct val="100000"/>
              </a:lnSpc>
              <a:buNone/>
            </a:pPr>
            <a:r>
              <a:rPr lang="en-US" dirty="0"/>
              <a:t>   SC(RC);</a:t>
            </a:r>
          </a:p>
          <a:p>
            <a:pPr marL="0" marR="0" indent="0">
              <a:lnSpc>
                <a:spcPct val="115000"/>
              </a:lnSpc>
              <a:spcBef>
                <a:spcPts val="600"/>
              </a:spcBef>
              <a:spcAft>
                <a:spcPts val="1000"/>
              </a:spcAft>
              <a:buNone/>
            </a:pPr>
            <a:r>
              <a:rPr lang="en-US" dirty="0"/>
              <a:t>   </a:t>
            </a:r>
            <a:r>
              <a:rPr lang="fr-FR" sz="2400" dirty="0">
                <a:highlight>
                  <a:srgbClr val="FF7128"/>
                </a:highlight>
              </a:rPr>
              <a:t>verrou:= false; </a:t>
            </a:r>
            <a:endParaRPr lang="en-US" sz="2400" dirty="0">
              <a:highlight>
                <a:srgbClr val="FF7128"/>
              </a:highlight>
            </a:endParaRPr>
          </a:p>
          <a:p>
            <a:pPr marL="0" indent="0">
              <a:lnSpc>
                <a:spcPct val="100000"/>
              </a:lnSpc>
              <a:buNone/>
            </a:pPr>
            <a:r>
              <a:rPr lang="en-US" dirty="0"/>
              <a:t>    ….</a:t>
            </a:r>
          </a:p>
          <a:p>
            <a:pPr marL="0" indent="0">
              <a:lnSpc>
                <a:spcPct val="100000"/>
              </a:lnSpc>
              <a:buNone/>
            </a:pPr>
            <a:r>
              <a:rPr lang="en-US" dirty="0"/>
              <a:t>  }</a:t>
            </a:r>
          </a:p>
        </p:txBody>
      </p:sp>
      <p:sp>
        <p:nvSpPr>
          <p:cNvPr id="8" name="Text Placeholder 3">
            <a:extLst>
              <a:ext uri="{FF2B5EF4-FFF2-40B4-BE49-F238E27FC236}">
                <a16:creationId xmlns:a16="http://schemas.microsoft.com/office/drawing/2014/main" id="{498AF3FE-B5F3-40FC-9D4E-E995862F9B8E}"/>
              </a:ext>
            </a:extLst>
          </p:cNvPr>
          <p:cNvSpPr txBox="1">
            <a:spLocks/>
          </p:cNvSpPr>
          <p:nvPr/>
        </p:nvSpPr>
        <p:spPr>
          <a:xfrm>
            <a:off x="4876909" y="1903953"/>
            <a:ext cx="3102864" cy="3733940"/>
          </a:xfrm>
          <a:prstGeom prst="rect">
            <a:avLst/>
          </a:prstGeom>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P2()</a:t>
            </a:r>
          </a:p>
          <a:p>
            <a:pPr marL="0" indent="0">
              <a:buFont typeface="Arial" panose="020B0604020202020204" pitchFamily="34" charset="0"/>
              <a:buNone/>
            </a:pPr>
            <a:r>
              <a:rPr lang="en-US" dirty="0"/>
              <a:t>{</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t>   ….</a:t>
            </a:r>
          </a:p>
          <a:p>
            <a:pPr marL="0" indent="0">
              <a:lnSpc>
                <a:spcPct val="100000"/>
              </a:lnSpc>
              <a:buNone/>
            </a:pPr>
            <a:r>
              <a:rPr lang="en-US" dirty="0">
                <a:highlight>
                  <a:srgbClr val="FF7128"/>
                </a:highlight>
              </a:rPr>
              <a:t> </a:t>
            </a:r>
            <a:r>
              <a:rPr lang="fr-FR" sz="2000" dirty="0" err="1">
                <a:highlight>
                  <a:srgbClr val="FF7128"/>
                </a:highlight>
              </a:rPr>
              <a:t>While</a:t>
            </a:r>
            <a:r>
              <a:rPr lang="fr-FR" sz="2000" dirty="0">
                <a:highlight>
                  <a:srgbClr val="FF7128"/>
                </a:highlight>
              </a:rPr>
              <a:t> TAS(verrou) do</a:t>
            </a:r>
            <a:r>
              <a:rPr lang="fr-FR" sz="1800" dirty="0">
                <a:highlight>
                  <a:srgbClr val="FF7128"/>
                </a:highlight>
              </a:rPr>
              <a:t>;</a:t>
            </a:r>
            <a:r>
              <a:rPr lang="en-US" dirty="0"/>
              <a:t>   SC(RC);</a:t>
            </a:r>
          </a:p>
          <a:p>
            <a:pPr marL="0" indent="0">
              <a:lnSpc>
                <a:spcPct val="100000"/>
              </a:lnSpc>
              <a:buNone/>
            </a:pPr>
            <a:r>
              <a:rPr lang="en-US" dirty="0">
                <a:highlight>
                  <a:srgbClr val="FF7128"/>
                </a:highlight>
              </a:rPr>
              <a:t> </a:t>
            </a:r>
            <a:r>
              <a:rPr lang="fr-FR" sz="2000" dirty="0">
                <a:highlight>
                  <a:srgbClr val="FF7128"/>
                </a:highlight>
              </a:rPr>
              <a:t>verrou:= false; </a:t>
            </a:r>
            <a:endParaRPr lang="en-US" sz="1800" dirty="0">
              <a:highlight>
                <a:srgbClr val="FF7128"/>
              </a:highlight>
            </a:endParaRPr>
          </a:p>
          <a:p>
            <a:pPr marL="0" indent="0">
              <a:lnSpc>
                <a:spcPct val="100000"/>
              </a:lnSpc>
              <a:buNone/>
            </a:pPr>
            <a:r>
              <a:rPr lang="en-US" dirty="0"/>
              <a:t> ….</a:t>
            </a:r>
          </a:p>
          <a:p>
            <a:pPr marL="0" indent="0">
              <a:lnSpc>
                <a:spcPct val="100000"/>
              </a:lnSpc>
              <a:buNone/>
            </a:pPr>
            <a:r>
              <a:rPr lang="en-US" dirty="0"/>
              <a:t>}</a:t>
            </a:r>
          </a:p>
        </p:txBody>
      </p:sp>
      <p:sp>
        <p:nvSpPr>
          <p:cNvPr id="2" name="TextBox 1">
            <a:extLst>
              <a:ext uri="{FF2B5EF4-FFF2-40B4-BE49-F238E27FC236}">
                <a16:creationId xmlns:a16="http://schemas.microsoft.com/office/drawing/2014/main" id="{75D93631-6F19-4E0C-B3E8-48842BFE0572}"/>
              </a:ext>
            </a:extLst>
          </p:cNvPr>
          <p:cNvSpPr txBox="1"/>
          <p:nvPr/>
        </p:nvSpPr>
        <p:spPr>
          <a:xfrm>
            <a:off x="5641848" y="2971800"/>
            <a:ext cx="914400" cy="914400"/>
          </a:xfrm>
          <a:prstGeom prst="rect">
            <a:avLst/>
          </a:prstGeom>
          <a:noFill/>
        </p:spPr>
        <p:txBody>
          <a:bodyPr wrap="square" rtlCol="0">
            <a:spAutoFit/>
          </a:bodyPr>
          <a:lstStyle/>
          <a:p>
            <a:endParaRPr lang="fr-FR" dirty="0"/>
          </a:p>
        </p:txBody>
      </p:sp>
      <p:sp>
        <p:nvSpPr>
          <p:cNvPr id="3" name="TextBox 2">
            <a:extLst>
              <a:ext uri="{FF2B5EF4-FFF2-40B4-BE49-F238E27FC236}">
                <a16:creationId xmlns:a16="http://schemas.microsoft.com/office/drawing/2014/main" id="{7E261DE3-0B0F-4244-86F7-58CCBDF07F5E}"/>
              </a:ext>
            </a:extLst>
          </p:cNvPr>
          <p:cNvSpPr txBox="1"/>
          <p:nvPr/>
        </p:nvSpPr>
        <p:spPr>
          <a:xfrm>
            <a:off x="8043781" y="1667783"/>
            <a:ext cx="4256358" cy="4206280"/>
          </a:xfrm>
          <a:prstGeom prst="rect">
            <a:avLst/>
          </a:prstGeom>
          <a:noFill/>
        </p:spPr>
        <p:txBody>
          <a:bodyPr wrap="none" rtlCol="0">
            <a:spAutoFit/>
          </a:bodyPr>
          <a:lstStyle/>
          <a:p>
            <a:pPr marL="0" marR="0" indent="180340">
              <a:lnSpc>
                <a:spcPct val="115000"/>
              </a:lnSpc>
              <a:spcBef>
                <a:spcPts val="600"/>
              </a:spcBef>
              <a:spcAft>
                <a:spcPts val="1000"/>
              </a:spcAft>
            </a:pPr>
            <a:r>
              <a:rPr lang="fr-FR" sz="20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Inconvénient</a:t>
            </a:r>
            <a:r>
              <a:rPr lang="fr-FR" sz="2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  Attente active.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1000"/>
              </a:spcAft>
            </a:pPr>
            <a:r>
              <a:rPr lang="fr-FR" sz="20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Remarque :</a:t>
            </a:r>
            <a:r>
              <a:rPr lang="fr-FR" sz="2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il y a aussi L’instruction </a:t>
            </a:r>
          </a:p>
          <a:p>
            <a:pPr marL="0" marR="0" indent="180340">
              <a:lnSpc>
                <a:spcPct val="115000"/>
              </a:lnSpc>
              <a:spcBef>
                <a:spcPts val="600"/>
              </a:spcBef>
              <a:spcAft>
                <a:spcPts val="1000"/>
              </a:spcAft>
            </a:pPr>
            <a:r>
              <a:rPr lang="fr-FR" sz="2000" b="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fr-FR" sz="20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SWAP</a:t>
            </a:r>
            <a:r>
              <a:rPr lang="fr-FR" sz="2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p>
          <a:p>
            <a:pPr marL="0" marR="0" indent="180340">
              <a:lnSpc>
                <a:spcPct val="115000"/>
              </a:lnSpc>
              <a:spcBef>
                <a:spcPts val="600"/>
              </a:spcBef>
              <a:spcAft>
                <a:spcPts val="1000"/>
              </a:spcAft>
            </a:pPr>
            <a:r>
              <a:rPr lang="fr-FR" sz="2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utilisé pour résoudre le problème de </a:t>
            </a:r>
          </a:p>
          <a:p>
            <a:pPr marL="0" marR="0" indent="180340">
              <a:lnSpc>
                <a:spcPct val="115000"/>
              </a:lnSpc>
              <a:spcBef>
                <a:spcPts val="600"/>
              </a:spcBef>
              <a:spcAft>
                <a:spcPts val="1000"/>
              </a:spcAft>
            </a:pPr>
            <a:r>
              <a:rPr lang="fr-FR" sz="2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E.M , elle permute les valeurs </a:t>
            </a:r>
          </a:p>
          <a:p>
            <a:pPr marL="0" marR="0" indent="180340">
              <a:lnSpc>
                <a:spcPct val="115000"/>
              </a:lnSpc>
              <a:spcBef>
                <a:spcPts val="600"/>
              </a:spcBef>
              <a:spcAft>
                <a:spcPts val="1000"/>
              </a:spcAft>
            </a:pPr>
            <a:r>
              <a:rPr lang="fr-FR" sz="2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de deux variables </a:t>
            </a:r>
          </a:p>
          <a:p>
            <a:pPr marL="0" marR="0" indent="180340">
              <a:lnSpc>
                <a:spcPct val="115000"/>
              </a:lnSpc>
              <a:spcBef>
                <a:spcPts val="600"/>
              </a:spcBef>
              <a:spcAft>
                <a:spcPts val="1000"/>
              </a:spcAft>
            </a:pPr>
            <a:r>
              <a:rPr lang="fr-FR" sz="2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de manière atomique swap (a, b);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fr-FR" sz="2000" dirty="0">
              <a:solidFill>
                <a:schemeClr val="bg1"/>
              </a:solidFill>
            </a:endParaRPr>
          </a:p>
        </p:txBody>
      </p:sp>
    </p:spTree>
    <p:extLst>
      <p:ext uri="{BB962C8B-B14F-4D97-AF65-F5344CB8AC3E}">
        <p14:creationId xmlns:p14="http://schemas.microsoft.com/office/powerpoint/2010/main" val="322443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247ACB4-82BB-4087-B47A-9D77C45021E7}"/>
              </a:ext>
            </a:extLst>
          </p:cNvPr>
          <p:cNvSpPr txBox="1"/>
          <p:nvPr/>
        </p:nvSpPr>
        <p:spPr>
          <a:xfrm>
            <a:off x="-50808" y="144312"/>
            <a:ext cx="5681192" cy="490199"/>
          </a:xfrm>
          <a:prstGeom prst="rect">
            <a:avLst/>
          </a:prstGeom>
          <a:noFill/>
        </p:spPr>
        <p:txBody>
          <a:bodyPr wrap="square">
            <a:spAutoFit/>
          </a:bodyPr>
          <a:lstStyle/>
          <a:p>
            <a:pPr marL="0" marR="0" indent="180340">
              <a:lnSpc>
                <a:spcPct val="115000"/>
              </a:lnSpc>
              <a:spcBef>
                <a:spcPts val="600"/>
              </a:spcBef>
              <a:spcAft>
                <a:spcPts val="1000"/>
              </a:spcAft>
            </a:pP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Int  </a:t>
            </a:r>
            <a:r>
              <a:rPr lang="en-US" b="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Verrou</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 0 ; </a:t>
            </a: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variable</a:t>
            </a: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global </a:t>
            </a:r>
            <a:r>
              <a:rPr lang="en-US" sz="16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paratgé</a:t>
            </a: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P1 et P2 </a:t>
            </a: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1CE7AA79-17B1-493F-8849-BC8F46EDD93E}"/>
              </a:ext>
            </a:extLst>
          </p:cNvPr>
          <p:cNvSpPr txBox="1">
            <a:spLocks/>
          </p:cNvSpPr>
          <p:nvPr/>
        </p:nvSpPr>
        <p:spPr>
          <a:xfrm>
            <a:off x="9212826" y="1638125"/>
            <a:ext cx="2692144" cy="3733940"/>
          </a:xfrm>
          <a:prstGeom prst="rect">
            <a:avLst/>
          </a:prstGeom>
          <a:ln>
            <a:solidFill>
              <a:srgbClr val="FFFF00"/>
            </a:solidFill>
          </a:ln>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a:t>
            </a:r>
            <a:r>
              <a:rPr lang="en-US" sz="2000" b="1" dirty="0">
                <a:solidFill>
                  <a:srgbClr val="FFFF00"/>
                </a:solidFill>
              </a:rPr>
              <a:t>P2()</a:t>
            </a:r>
          </a:p>
          <a:p>
            <a:pPr marL="0" indent="0">
              <a:buFont typeface="Arial" panose="020B0604020202020204" pitchFamily="34" charset="0"/>
              <a:buNone/>
            </a:pPr>
            <a:r>
              <a:rPr lang="en-US" dirty="0"/>
              <a:t>{</a:t>
            </a:r>
          </a:p>
          <a:p>
            <a:pPr marL="0" indent="0">
              <a:lnSpc>
                <a:spcPct val="100000"/>
              </a:lnSpc>
              <a:buNone/>
            </a:pPr>
            <a:r>
              <a:rPr lang="en-US" dirty="0"/>
              <a:t> ……</a:t>
            </a:r>
          </a:p>
          <a:p>
            <a:pPr marL="0" indent="0">
              <a:lnSpc>
                <a:spcPct val="100000"/>
              </a:lnSpc>
              <a:buNone/>
            </a:pPr>
            <a:r>
              <a:rPr lang="en-US" dirty="0"/>
              <a:t>….</a:t>
            </a:r>
          </a:p>
          <a:p>
            <a:pPr marL="0" indent="0">
              <a:lnSpc>
                <a:spcPct val="100000"/>
              </a:lnSpc>
              <a:buNone/>
            </a:pPr>
            <a:r>
              <a:rPr lang="en-US" dirty="0">
                <a:highlight>
                  <a:srgbClr val="FF7128"/>
                </a:highlight>
              </a:rPr>
              <a:t> </a:t>
            </a:r>
            <a:r>
              <a:rPr lang="fr-FR" sz="2000" dirty="0" err="1">
                <a:highlight>
                  <a:srgbClr val="FF7128"/>
                </a:highlight>
              </a:rPr>
              <a:t>While</a:t>
            </a:r>
            <a:r>
              <a:rPr lang="fr-FR" sz="2000" dirty="0">
                <a:highlight>
                  <a:srgbClr val="FF7128"/>
                </a:highlight>
              </a:rPr>
              <a:t> TAS(verrou) do</a:t>
            </a:r>
            <a:r>
              <a:rPr lang="fr-FR" sz="1800" dirty="0">
                <a:highlight>
                  <a:srgbClr val="FF7128"/>
                </a:highlight>
              </a:rPr>
              <a:t>;</a:t>
            </a:r>
            <a:r>
              <a:rPr lang="en-US" dirty="0"/>
              <a:t>   SC(RC);</a:t>
            </a:r>
          </a:p>
          <a:p>
            <a:pPr marL="0" indent="0">
              <a:lnSpc>
                <a:spcPct val="100000"/>
              </a:lnSpc>
              <a:buNone/>
            </a:pPr>
            <a:r>
              <a:rPr lang="en-US" dirty="0">
                <a:highlight>
                  <a:srgbClr val="FF7128"/>
                </a:highlight>
              </a:rPr>
              <a:t> </a:t>
            </a:r>
            <a:r>
              <a:rPr lang="fr-FR" sz="2000" dirty="0">
                <a:highlight>
                  <a:srgbClr val="FF7128"/>
                </a:highlight>
              </a:rPr>
              <a:t>verrou:= false; // =0</a:t>
            </a:r>
            <a:endParaRPr lang="en-US" sz="1800" dirty="0">
              <a:highlight>
                <a:srgbClr val="FF7128"/>
              </a:highlight>
            </a:endParaRPr>
          </a:p>
          <a:p>
            <a:pPr marL="0" indent="0">
              <a:lnSpc>
                <a:spcPct val="100000"/>
              </a:lnSpc>
              <a:buNone/>
            </a:pPr>
            <a:r>
              <a:rPr lang="en-US" dirty="0"/>
              <a:t> ….</a:t>
            </a:r>
          </a:p>
          <a:p>
            <a:pPr marL="0" indent="0">
              <a:lnSpc>
                <a:spcPct val="100000"/>
              </a:lnSpc>
              <a:buNone/>
            </a:pPr>
            <a:r>
              <a:rPr lang="en-US" dirty="0"/>
              <a:t>}</a:t>
            </a:r>
          </a:p>
        </p:txBody>
      </p:sp>
      <p:cxnSp>
        <p:nvCxnSpPr>
          <p:cNvPr id="15" name="Straight Arrow Connector 14">
            <a:extLst>
              <a:ext uri="{FF2B5EF4-FFF2-40B4-BE49-F238E27FC236}">
                <a16:creationId xmlns:a16="http://schemas.microsoft.com/office/drawing/2014/main" id="{B9076945-9B4C-461D-8616-89AA074D210B}"/>
              </a:ext>
            </a:extLst>
          </p:cNvPr>
          <p:cNvCxnSpPr>
            <a:cxnSpLocks/>
          </p:cNvCxnSpPr>
          <p:nvPr/>
        </p:nvCxnSpPr>
        <p:spPr>
          <a:xfrm flipV="1">
            <a:off x="1518186" y="2223826"/>
            <a:ext cx="3531085" cy="798943"/>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BD8581DF-2CA1-486E-8F36-39C7CAF23C89}"/>
              </a:ext>
            </a:extLst>
          </p:cNvPr>
          <p:cNvCxnSpPr>
            <a:cxnSpLocks/>
          </p:cNvCxnSpPr>
          <p:nvPr/>
        </p:nvCxnSpPr>
        <p:spPr>
          <a:xfrm flipH="1" flipV="1">
            <a:off x="7180208" y="2306811"/>
            <a:ext cx="2959424" cy="955657"/>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grpSp>
        <p:nvGrpSpPr>
          <p:cNvPr id="46" name="Group 45">
            <a:extLst>
              <a:ext uri="{FF2B5EF4-FFF2-40B4-BE49-F238E27FC236}">
                <a16:creationId xmlns:a16="http://schemas.microsoft.com/office/drawing/2014/main" id="{DA034C05-9DFC-4581-B787-E822058E4330}"/>
              </a:ext>
            </a:extLst>
          </p:cNvPr>
          <p:cNvGrpSpPr/>
          <p:nvPr/>
        </p:nvGrpSpPr>
        <p:grpSpPr>
          <a:xfrm>
            <a:off x="4362289" y="200337"/>
            <a:ext cx="2836779" cy="4453031"/>
            <a:chOff x="8994859" y="191345"/>
            <a:chExt cx="2836779" cy="5038466"/>
          </a:xfrm>
        </p:grpSpPr>
        <p:sp>
          <p:nvSpPr>
            <p:cNvPr id="23" name="Rectangle 22">
              <a:extLst>
                <a:ext uri="{FF2B5EF4-FFF2-40B4-BE49-F238E27FC236}">
                  <a16:creationId xmlns:a16="http://schemas.microsoft.com/office/drawing/2014/main" id="{0C5B981B-841E-49A6-8676-93ED068612B8}"/>
                </a:ext>
              </a:extLst>
            </p:cNvPr>
            <p:cNvSpPr/>
            <p:nvPr/>
          </p:nvSpPr>
          <p:spPr>
            <a:xfrm>
              <a:off x="9683116" y="582905"/>
              <a:ext cx="2130937" cy="4646906"/>
            </a:xfrm>
            <a:prstGeom prst="rect">
              <a:avLst/>
            </a:prstGeom>
            <a:solidFill>
              <a:schemeClr val="bg1">
                <a:lumMod val="5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TextBox 9">
              <a:extLst>
                <a:ext uri="{FF2B5EF4-FFF2-40B4-BE49-F238E27FC236}">
                  <a16:creationId xmlns:a16="http://schemas.microsoft.com/office/drawing/2014/main" id="{2877DE30-F6E0-4E14-8CE4-67F2F0F77A93}"/>
                </a:ext>
              </a:extLst>
            </p:cNvPr>
            <p:cNvSpPr txBox="1"/>
            <p:nvPr/>
          </p:nvSpPr>
          <p:spPr>
            <a:xfrm>
              <a:off x="9742107" y="2366648"/>
              <a:ext cx="2011680" cy="2679487"/>
            </a:xfrm>
            <a:prstGeom prst="rect">
              <a:avLst/>
            </a:prstGeom>
            <a:solidFill>
              <a:schemeClr val="tx1">
                <a:lumMod val="95000"/>
                <a:lumOff val="5000"/>
              </a:schemeClr>
            </a:solidFill>
          </p:spPr>
          <p:txBody>
            <a:bodyPr wrap="square">
              <a:spAutoFit/>
            </a:bodyPr>
            <a:lstStyle/>
            <a:p>
              <a:pPr marL="0" marR="0" indent="180340">
                <a:lnSpc>
                  <a:spcPct val="115000"/>
                </a:lnSpc>
                <a:spcBef>
                  <a:spcPts val="600"/>
                </a:spcBef>
                <a:spcAft>
                  <a:spcPts val="0"/>
                </a:spcAft>
              </a:pPr>
              <a:r>
                <a:rPr lang="en-US"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int  TAS (int *b)</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Int a=b;</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b=1 ;  </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return a;</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fr-FR"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79B40AFC-9AEA-42BC-9DE2-E14B7A472E6F}"/>
                </a:ext>
              </a:extLst>
            </p:cNvPr>
            <p:cNvSpPr/>
            <p:nvPr/>
          </p:nvSpPr>
          <p:spPr>
            <a:xfrm>
              <a:off x="9700701" y="929149"/>
              <a:ext cx="2130937" cy="41768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0</a:t>
              </a:r>
            </a:p>
          </p:txBody>
        </p:sp>
        <p:sp>
          <p:nvSpPr>
            <p:cNvPr id="27" name="TextBox 26">
              <a:extLst>
                <a:ext uri="{FF2B5EF4-FFF2-40B4-BE49-F238E27FC236}">
                  <a16:creationId xmlns:a16="http://schemas.microsoft.com/office/drawing/2014/main" id="{DD37B2DF-3F4D-4A69-B359-B82AB03AF512}"/>
                </a:ext>
              </a:extLst>
            </p:cNvPr>
            <p:cNvSpPr txBox="1"/>
            <p:nvPr/>
          </p:nvSpPr>
          <p:spPr>
            <a:xfrm>
              <a:off x="9545507" y="191345"/>
              <a:ext cx="2268545" cy="400110"/>
            </a:xfrm>
            <a:prstGeom prst="rect">
              <a:avLst/>
            </a:prstGeom>
            <a:noFill/>
          </p:spPr>
          <p:txBody>
            <a:bodyPr wrap="square" rtlCol="0">
              <a:spAutoFit/>
            </a:bodyPr>
            <a:lstStyle/>
            <a:p>
              <a:r>
                <a:rPr lang="fr-FR" dirty="0"/>
                <a:t>   </a:t>
              </a:r>
              <a:r>
                <a:rPr lang="fr-FR" sz="2000" dirty="0"/>
                <a:t>Mémoire (RAM)</a:t>
              </a:r>
              <a:endParaRPr lang="fr-FR" dirty="0"/>
            </a:p>
          </p:txBody>
        </p:sp>
        <p:sp>
          <p:nvSpPr>
            <p:cNvPr id="28" name="Rectangle 27">
              <a:extLst>
                <a:ext uri="{FF2B5EF4-FFF2-40B4-BE49-F238E27FC236}">
                  <a16:creationId xmlns:a16="http://schemas.microsoft.com/office/drawing/2014/main" id="{00A217B7-8D57-44C2-9D57-A13D179E98E6}"/>
                </a:ext>
              </a:extLst>
            </p:cNvPr>
            <p:cNvSpPr/>
            <p:nvPr/>
          </p:nvSpPr>
          <p:spPr>
            <a:xfrm>
              <a:off x="9683115" y="1628189"/>
              <a:ext cx="2130937" cy="41768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p>
          </p:txBody>
        </p:sp>
        <p:sp>
          <p:nvSpPr>
            <p:cNvPr id="29" name="TextBox 28">
              <a:extLst>
                <a:ext uri="{FF2B5EF4-FFF2-40B4-BE49-F238E27FC236}">
                  <a16:creationId xmlns:a16="http://schemas.microsoft.com/office/drawing/2014/main" id="{3084DAD2-0824-41ED-AFB1-E00825920BEB}"/>
                </a:ext>
              </a:extLst>
            </p:cNvPr>
            <p:cNvSpPr txBox="1"/>
            <p:nvPr/>
          </p:nvSpPr>
          <p:spPr>
            <a:xfrm>
              <a:off x="8994859" y="1559177"/>
              <a:ext cx="745170" cy="523220"/>
            </a:xfrm>
            <a:prstGeom prst="rect">
              <a:avLst/>
            </a:prstGeom>
            <a:noFill/>
          </p:spPr>
          <p:txBody>
            <a:bodyPr wrap="square" rtlCol="0">
              <a:spAutoFit/>
            </a:bodyPr>
            <a:lstStyle/>
            <a:p>
              <a:r>
                <a:rPr lang="fr-FR" dirty="0"/>
                <a:t>   </a:t>
              </a:r>
              <a:r>
                <a:rPr lang="fr-FR" sz="2800" b="1" dirty="0"/>
                <a:t>a</a:t>
              </a:r>
              <a:endParaRPr lang="fr-FR" b="1" dirty="0"/>
            </a:p>
          </p:txBody>
        </p:sp>
      </p:grpSp>
      <p:sp>
        <p:nvSpPr>
          <p:cNvPr id="33" name="Text Placeholder 3">
            <a:extLst>
              <a:ext uri="{FF2B5EF4-FFF2-40B4-BE49-F238E27FC236}">
                <a16:creationId xmlns:a16="http://schemas.microsoft.com/office/drawing/2014/main" id="{2D1D6F62-2E0C-4A7E-AC77-715A5A2C7638}"/>
              </a:ext>
            </a:extLst>
          </p:cNvPr>
          <p:cNvSpPr txBox="1">
            <a:spLocks/>
          </p:cNvSpPr>
          <p:nvPr/>
        </p:nvSpPr>
        <p:spPr>
          <a:xfrm>
            <a:off x="291432" y="1418963"/>
            <a:ext cx="2849973" cy="3733940"/>
          </a:xfrm>
          <a:prstGeom prst="rect">
            <a:avLst/>
          </a:prstGeom>
          <a:ln>
            <a:solidFill>
              <a:srgbClr val="FF0000"/>
            </a:solidFill>
          </a:ln>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a:t>
            </a:r>
            <a:r>
              <a:rPr lang="en-US" sz="2000" b="1" dirty="0">
                <a:solidFill>
                  <a:srgbClr val="FF0000"/>
                </a:solidFill>
              </a:rPr>
              <a:t>P1()</a:t>
            </a:r>
            <a:endParaRPr lang="en-US" b="1" dirty="0">
              <a:solidFill>
                <a:srgbClr val="FF0000"/>
              </a:solidFill>
            </a:endParaRPr>
          </a:p>
          <a:p>
            <a:pPr marL="0" indent="0">
              <a:buFont typeface="Arial" panose="020B0604020202020204" pitchFamily="34" charset="0"/>
              <a:buNone/>
            </a:pPr>
            <a:r>
              <a:rPr lang="en-US" dirty="0"/>
              <a:t>{</a:t>
            </a:r>
          </a:p>
          <a:p>
            <a:pPr marL="0" indent="0">
              <a:lnSpc>
                <a:spcPct val="100000"/>
              </a:lnSpc>
              <a:buNone/>
            </a:pPr>
            <a:r>
              <a:rPr lang="en-US" dirty="0"/>
              <a:t> ……</a:t>
            </a:r>
          </a:p>
          <a:p>
            <a:pPr marL="0" indent="0">
              <a:lnSpc>
                <a:spcPct val="100000"/>
              </a:lnSpc>
              <a:buNone/>
            </a:pPr>
            <a:r>
              <a:rPr lang="en-US" dirty="0"/>
              <a:t>….</a:t>
            </a:r>
          </a:p>
          <a:p>
            <a:pPr marL="0" indent="0">
              <a:lnSpc>
                <a:spcPct val="100000"/>
              </a:lnSpc>
              <a:buNone/>
            </a:pPr>
            <a:r>
              <a:rPr lang="en-US" dirty="0">
                <a:highlight>
                  <a:srgbClr val="FF7128"/>
                </a:highlight>
              </a:rPr>
              <a:t> </a:t>
            </a:r>
            <a:r>
              <a:rPr lang="fr-FR" sz="2000" dirty="0" err="1">
                <a:highlight>
                  <a:srgbClr val="FF7128"/>
                </a:highlight>
              </a:rPr>
              <a:t>While</a:t>
            </a:r>
            <a:r>
              <a:rPr lang="fr-FR" sz="2000" dirty="0">
                <a:highlight>
                  <a:srgbClr val="FF7128"/>
                </a:highlight>
              </a:rPr>
              <a:t> TAS(verrou) do</a:t>
            </a:r>
            <a:r>
              <a:rPr lang="fr-FR" sz="1800" dirty="0">
                <a:highlight>
                  <a:srgbClr val="FF7128"/>
                </a:highlight>
              </a:rPr>
              <a:t>;</a:t>
            </a:r>
            <a:r>
              <a:rPr lang="en-US" dirty="0"/>
              <a:t>   SC(RC);</a:t>
            </a:r>
          </a:p>
          <a:p>
            <a:pPr marL="0" indent="0">
              <a:lnSpc>
                <a:spcPct val="100000"/>
              </a:lnSpc>
              <a:buNone/>
            </a:pPr>
            <a:r>
              <a:rPr lang="en-US" dirty="0">
                <a:highlight>
                  <a:srgbClr val="FF7128"/>
                </a:highlight>
              </a:rPr>
              <a:t> </a:t>
            </a:r>
            <a:r>
              <a:rPr lang="fr-FR" sz="2000" dirty="0">
                <a:highlight>
                  <a:srgbClr val="FF7128"/>
                </a:highlight>
              </a:rPr>
              <a:t>verrou:= false; // false=0</a:t>
            </a:r>
            <a:endParaRPr lang="en-US" sz="1800" dirty="0">
              <a:highlight>
                <a:srgbClr val="FF7128"/>
              </a:highlight>
            </a:endParaRPr>
          </a:p>
          <a:p>
            <a:pPr marL="0" indent="0">
              <a:lnSpc>
                <a:spcPct val="100000"/>
              </a:lnSpc>
              <a:buNone/>
            </a:pPr>
            <a:r>
              <a:rPr lang="en-US" dirty="0"/>
              <a:t> ….</a:t>
            </a:r>
          </a:p>
          <a:p>
            <a:pPr marL="0" indent="0">
              <a:lnSpc>
                <a:spcPct val="100000"/>
              </a:lnSpc>
              <a:buNone/>
            </a:pPr>
            <a:r>
              <a:rPr lang="en-US" dirty="0"/>
              <a:t>}</a:t>
            </a:r>
          </a:p>
        </p:txBody>
      </p:sp>
      <p:sp>
        <p:nvSpPr>
          <p:cNvPr id="43" name="Oval 42">
            <a:extLst>
              <a:ext uri="{FF2B5EF4-FFF2-40B4-BE49-F238E27FC236}">
                <a16:creationId xmlns:a16="http://schemas.microsoft.com/office/drawing/2014/main" id="{4AFD793E-A057-4E6F-96D0-1B0DE311A341}"/>
              </a:ext>
            </a:extLst>
          </p:cNvPr>
          <p:cNvSpPr/>
          <p:nvPr/>
        </p:nvSpPr>
        <p:spPr>
          <a:xfrm>
            <a:off x="3285288" y="538681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P1</a:t>
            </a:r>
          </a:p>
        </p:txBody>
      </p:sp>
      <p:sp>
        <p:nvSpPr>
          <p:cNvPr id="44" name="Oval 43">
            <a:extLst>
              <a:ext uri="{FF2B5EF4-FFF2-40B4-BE49-F238E27FC236}">
                <a16:creationId xmlns:a16="http://schemas.microsoft.com/office/drawing/2014/main" id="{46400DBC-F4A4-4987-84B8-7F3B9E9FA3CD}"/>
              </a:ext>
            </a:extLst>
          </p:cNvPr>
          <p:cNvSpPr/>
          <p:nvPr/>
        </p:nvSpPr>
        <p:spPr>
          <a:xfrm>
            <a:off x="7776729" y="5372065"/>
            <a:ext cx="9144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FF00"/>
                </a:solidFill>
              </a:rPr>
              <a:t>P2</a:t>
            </a:r>
          </a:p>
        </p:txBody>
      </p:sp>
      <p:sp>
        <p:nvSpPr>
          <p:cNvPr id="2" name="TextBox 1">
            <a:extLst>
              <a:ext uri="{FF2B5EF4-FFF2-40B4-BE49-F238E27FC236}">
                <a16:creationId xmlns:a16="http://schemas.microsoft.com/office/drawing/2014/main" id="{23A302DF-15F1-445C-9437-B166FE91CAF0}"/>
              </a:ext>
            </a:extLst>
          </p:cNvPr>
          <p:cNvSpPr txBox="1"/>
          <p:nvPr/>
        </p:nvSpPr>
        <p:spPr>
          <a:xfrm>
            <a:off x="3383905" y="6359965"/>
            <a:ext cx="800219" cy="369332"/>
          </a:xfrm>
          <a:prstGeom prst="rect">
            <a:avLst/>
          </a:prstGeom>
          <a:noFill/>
        </p:spPr>
        <p:txBody>
          <a:bodyPr wrap="none" rtlCol="0">
            <a:spAutoFit/>
          </a:bodyPr>
          <a:lstStyle/>
          <a:p>
            <a:r>
              <a:rPr lang="fr-FR" dirty="0"/>
              <a:t>CPU1</a:t>
            </a:r>
          </a:p>
        </p:txBody>
      </p:sp>
      <p:sp>
        <p:nvSpPr>
          <p:cNvPr id="19" name="TextBox 18">
            <a:extLst>
              <a:ext uri="{FF2B5EF4-FFF2-40B4-BE49-F238E27FC236}">
                <a16:creationId xmlns:a16="http://schemas.microsoft.com/office/drawing/2014/main" id="{BB03F044-871D-4EB1-865C-9C8E2136DED0}"/>
              </a:ext>
            </a:extLst>
          </p:cNvPr>
          <p:cNvSpPr txBox="1"/>
          <p:nvPr/>
        </p:nvSpPr>
        <p:spPr>
          <a:xfrm>
            <a:off x="7787552" y="6359965"/>
            <a:ext cx="800219" cy="369332"/>
          </a:xfrm>
          <a:prstGeom prst="rect">
            <a:avLst/>
          </a:prstGeom>
          <a:noFill/>
        </p:spPr>
        <p:txBody>
          <a:bodyPr wrap="none" rtlCol="0">
            <a:spAutoFit/>
          </a:bodyPr>
          <a:lstStyle/>
          <a:p>
            <a:r>
              <a:rPr lang="fr-FR" dirty="0"/>
              <a:t>CPU2</a:t>
            </a:r>
          </a:p>
        </p:txBody>
      </p:sp>
      <p:cxnSp>
        <p:nvCxnSpPr>
          <p:cNvPr id="4" name="Connector: Elbow 3">
            <a:extLst>
              <a:ext uri="{FF2B5EF4-FFF2-40B4-BE49-F238E27FC236}">
                <a16:creationId xmlns:a16="http://schemas.microsoft.com/office/drawing/2014/main" id="{658E1711-9583-4FD3-AFEF-2D45E8487219}"/>
              </a:ext>
            </a:extLst>
          </p:cNvPr>
          <p:cNvCxnSpPr>
            <a:cxnSpLocks/>
            <a:stCxn id="33" idx="2"/>
          </p:cNvCxnSpPr>
          <p:nvPr/>
        </p:nvCxnSpPr>
        <p:spPr>
          <a:xfrm rot="16200000" flipH="1">
            <a:off x="2153646" y="4715676"/>
            <a:ext cx="674952" cy="1549406"/>
          </a:xfrm>
          <a:prstGeom prst="bentConnector2">
            <a:avLst/>
          </a:prstGeom>
          <a:ln>
            <a:solidFill>
              <a:srgbClr val="FF0000"/>
            </a:solidFill>
            <a:prstDash val="dash"/>
            <a:tailEnd type="triangle"/>
          </a:ln>
        </p:spPr>
        <p:style>
          <a:lnRef idx="3">
            <a:schemeClr val="dk1"/>
          </a:lnRef>
          <a:fillRef idx="0">
            <a:schemeClr val="dk1"/>
          </a:fillRef>
          <a:effectRef idx="2">
            <a:schemeClr val="dk1"/>
          </a:effectRef>
          <a:fontRef idx="minor">
            <a:schemeClr val="tx1"/>
          </a:fontRef>
        </p:style>
      </p:cxnSp>
      <p:cxnSp>
        <p:nvCxnSpPr>
          <p:cNvPr id="22" name="Connector: Elbow 21">
            <a:extLst>
              <a:ext uri="{FF2B5EF4-FFF2-40B4-BE49-F238E27FC236}">
                <a16:creationId xmlns:a16="http://schemas.microsoft.com/office/drawing/2014/main" id="{4E74CB52-61A4-427D-B8DD-971C5E356FCD}"/>
              </a:ext>
            </a:extLst>
          </p:cNvPr>
          <p:cNvCxnSpPr>
            <a:cxnSpLocks/>
            <a:endCxn id="44" idx="6"/>
          </p:cNvCxnSpPr>
          <p:nvPr/>
        </p:nvCxnSpPr>
        <p:spPr>
          <a:xfrm rot="10800000" flipV="1">
            <a:off x="8691129" y="5349449"/>
            <a:ext cx="1849134" cy="479816"/>
          </a:xfrm>
          <a:prstGeom prst="bentConnector3">
            <a:avLst>
              <a:gd name="adj1" fmla="val 1347"/>
            </a:avLst>
          </a:prstGeom>
          <a:ln>
            <a:solidFill>
              <a:srgbClr val="FFFF00"/>
            </a:solidFill>
            <a:prstDash val="dash"/>
            <a:tailEnd type="triangle"/>
          </a:ln>
        </p:spPr>
        <p:style>
          <a:lnRef idx="3">
            <a:schemeClr val="dk1"/>
          </a:lnRef>
          <a:fillRef idx="0">
            <a:schemeClr val="dk1"/>
          </a:fillRef>
          <a:effectRef idx="2">
            <a:schemeClr val="dk1"/>
          </a:effectRef>
          <a:fontRef idx="minor">
            <a:schemeClr val="tx1"/>
          </a:fontRef>
        </p:style>
      </p:cxnSp>
      <p:sp>
        <p:nvSpPr>
          <p:cNvPr id="9" name="Arrow: Left-Right-Up 8">
            <a:extLst>
              <a:ext uri="{FF2B5EF4-FFF2-40B4-BE49-F238E27FC236}">
                <a16:creationId xmlns:a16="http://schemas.microsoft.com/office/drawing/2014/main" id="{75DCD688-707B-418E-81EC-E2A4C2406B77}"/>
              </a:ext>
            </a:extLst>
          </p:cNvPr>
          <p:cNvSpPr/>
          <p:nvPr/>
        </p:nvSpPr>
        <p:spPr>
          <a:xfrm>
            <a:off x="4169378" y="4653369"/>
            <a:ext cx="3618174" cy="1466898"/>
          </a:xfrm>
          <a:prstGeom prst="leftRightUp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TextBox 39">
            <a:extLst>
              <a:ext uri="{FF2B5EF4-FFF2-40B4-BE49-F238E27FC236}">
                <a16:creationId xmlns:a16="http://schemas.microsoft.com/office/drawing/2014/main" id="{6D15955C-1784-4DA8-9DEA-978683120D35}"/>
              </a:ext>
            </a:extLst>
          </p:cNvPr>
          <p:cNvSpPr txBox="1"/>
          <p:nvPr/>
        </p:nvSpPr>
        <p:spPr>
          <a:xfrm>
            <a:off x="3408841" y="770592"/>
            <a:ext cx="1835303" cy="523220"/>
          </a:xfrm>
          <a:prstGeom prst="rect">
            <a:avLst/>
          </a:prstGeom>
          <a:noFill/>
        </p:spPr>
        <p:txBody>
          <a:bodyPr wrap="square" rtlCol="0">
            <a:spAutoFit/>
          </a:bodyPr>
          <a:lstStyle/>
          <a:p>
            <a:r>
              <a:rPr lang="fr-FR" dirty="0"/>
              <a:t> </a:t>
            </a:r>
            <a:r>
              <a:rPr lang="en-US" sz="2000" b="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Verrou</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 </a:t>
            </a:r>
            <a:r>
              <a:rPr lang="fr-FR" sz="2800" b="1" dirty="0"/>
              <a:t>b</a:t>
            </a:r>
            <a:endParaRPr lang="fr-FR" b="1" dirty="0"/>
          </a:p>
        </p:txBody>
      </p:sp>
    </p:spTree>
    <p:extLst>
      <p:ext uri="{BB962C8B-B14F-4D97-AF65-F5344CB8AC3E}">
        <p14:creationId xmlns:p14="http://schemas.microsoft.com/office/powerpoint/2010/main" val="389258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0817E-5D17-45A5-8335-4C95D1C2A28C}"/>
              </a:ext>
            </a:extLst>
          </p:cNvPr>
          <p:cNvSpPr>
            <a:spLocks noGrp="1"/>
          </p:cNvSpPr>
          <p:nvPr>
            <p:ph type="title"/>
          </p:nvPr>
        </p:nvSpPr>
        <p:spPr>
          <a:xfrm>
            <a:off x="506382" y="621973"/>
            <a:ext cx="10874436" cy="1801793"/>
          </a:xfrm>
        </p:spPr>
        <p:txBody>
          <a:bodyPr/>
          <a:lstStyle/>
          <a:p>
            <a:r>
              <a:rPr lang="fr-FR" dirty="0">
                <a:latin typeface="Times New Roman" panose="02020603050405020304" pitchFamily="18" charset="0"/>
                <a:ea typeface="Calibri" panose="020F0502020204030204" pitchFamily="34" charset="0"/>
                <a:cs typeface="Arial" panose="020B0604020202020204" pitchFamily="34" charset="0"/>
              </a:rPr>
              <a:t>Mode (f</a:t>
            </a:r>
            <a:r>
              <a:rPr lang="fr-FR" sz="4000" dirty="0">
                <a:effectLst/>
                <a:latin typeface="Times New Roman" panose="02020603050405020304" pitchFamily="18" charset="0"/>
                <a:ea typeface="Calibri" panose="020F0502020204030204" pitchFamily="34" charset="0"/>
                <a:cs typeface="Arial" panose="020B0604020202020204" pitchFamily="34" charset="0"/>
              </a:rPr>
              <a:t>açons) d'exécution de N </a:t>
            </a:r>
            <a:r>
              <a:rPr lang="fr-FR" dirty="0">
                <a:latin typeface="Times New Roman" panose="02020603050405020304" pitchFamily="18" charset="0"/>
                <a:ea typeface="Cambria" panose="02040503050406030204" pitchFamily="18" charset="0"/>
                <a:cs typeface="Arial" panose="020B0604020202020204" pitchFamily="34" charset="0"/>
              </a:rPr>
              <a:t>p</a:t>
            </a:r>
            <a:r>
              <a:rPr lang="fr-FR" sz="4000" b="1" dirty="0">
                <a:effectLst/>
                <a:latin typeface="Times New Roman" panose="02020603050405020304" pitchFamily="18" charset="0"/>
                <a:ea typeface="Cambria" panose="02040503050406030204" pitchFamily="18" charset="0"/>
                <a:cs typeface="Arial" panose="020B0604020202020204" pitchFamily="34" charset="0"/>
              </a:rPr>
              <a:t>rocessus</a:t>
            </a:r>
            <a:endParaRPr lang="en-US" dirty="0"/>
          </a:p>
        </p:txBody>
      </p:sp>
      <p:sp>
        <p:nvSpPr>
          <p:cNvPr id="11" name="Text Placeholder 10">
            <a:extLst>
              <a:ext uri="{FF2B5EF4-FFF2-40B4-BE49-F238E27FC236}">
                <a16:creationId xmlns:a16="http://schemas.microsoft.com/office/drawing/2014/main" id="{1130C8D7-5054-B89C-FA2C-E2638FFEA6AB}"/>
              </a:ext>
            </a:extLst>
          </p:cNvPr>
          <p:cNvSpPr>
            <a:spLocks noGrp="1"/>
          </p:cNvSpPr>
          <p:nvPr>
            <p:ph sz="quarter" idx="26"/>
          </p:nvPr>
        </p:nvSpPr>
        <p:spPr>
          <a:xfrm>
            <a:off x="506382" y="1560509"/>
            <a:ext cx="11026857" cy="3955388"/>
          </a:xfrm>
        </p:spPr>
        <p:txBody>
          <a:bodyPr/>
          <a:lstStyle/>
          <a:p>
            <a:pPr marL="0" marR="0" indent="180340">
              <a:lnSpc>
                <a:spcPct val="115000"/>
              </a:lnSpc>
              <a:spcBef>
                <a:spcPts val="600"/>
              </a:spcBef>
              <a:spcAft>
                <a:spcPts val="1000"/>
              </a:spcAft>
            </a:pPr>
            <a:r>
              <a:rPr lang="fr-FR" sz="2400" dirty="0">
                <a:effectLst/>
                <a:latin typeface="Times New Roman" panose="02020603050405020304" pitchFamily="18" charset="0"/>
                <a:ea typeface="Calibri" panose="020F0502020204030204" pitchFamily="34" charset="0"/>
                <a:cs typeface="Arial" panose="020B0604020202020204" pitchFamily="34" charset="0"/>
              </a:rPr>
              <a:t>Il existe trois façons pour l'exécution de N processus : séquentielle, pseudo-parallèle (temps partagé), parallèle réel.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1000"/>
              </a:spcAft>
            </a:pPr>
            <a:r>
              <a:rPr lang="fr-FR" sz="2400" dirty="0">
                <a:effectLst/>
                <a:latin typeface="Times New Roman" panose="02020603050405020304" pitchFamily="18" charset="0"/>
                <a:ea typeface="Calibri" panose="020F0502020204030204" pitchFamily="34" charset="0"/>
                <a:cs typeface="Arial" panose="020B0604020202020204" pitchFamily="34" charset="0"/>
              </a:rPr>
              <a:t>Voici un simple exemple de deux processus :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1000"/>
              </a:spcAft>
            </a:pPr>
            <a:r>
              <a:rPr lang="fr-FR" sz="2400" dirty="0">
                <a:effectLst/>
                <a:latin typeface="Times New Roman" panose="02020603050405020304" pitchFamily="18" charset="0"/>
                <a:ea typeface="Calibri" panose="020F0502020204030204" pitchFamily="34" charset="0"/>
                <a:cs typeface="Arial" panose="020B0604020202020204" pitchFamily="34" charset="0"/>
              </a:rPr>
              <a:t>P1 est composée de l'exécution séquentielle des instructions I1, I2 et I3, </a:t>
            </a:r>
          </a:p>
          <a:p>
            <a:pPr marL="3600450" lvl="8" indent="0">
              <a:lnSpc>
                <a:spcPct val="115000"/>
              </a:lnSpc>
              <a:spcBef>
                <a:spcPts val="600"/>
              </a:spcBef>
              <a:spcAft>
                <a:spcPts val="1000"/>
              </a:spcAft>
              <a:buNone/>
            </a:pPr>
            <a:r>
              <a:rPr lang="fr-FR" sz="2400" dirty="0">
                <a:effectLst/>
                <a:latin typeface="Times New Roman" panose="02020603050405020304" pitchFamily="18" charset="0"/>
                <a:ea typeface="Calibri" panose="020F0502020204030204" pitchFamily="34" charset="0"/>
                <a:cs typeface="Arial" panose="020B0604020202020204" pitchFamily="34" charset="0"/>
              </a:rPr>
              <a:t>on écrit  P1= I1;I2; I3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1000"/>
              </a:spcAft>
            </a:pPr>
            <a:r>
              <a:rPr lang="fr-FR" sz="2400" dirty="0">
                <a:effectLst/>
                <a:latin typeface="Times New Roman" panose="02020603050405020304" pitchFamily="18" charset="0"/>
                <a:ea typeface="Calibri" panose="020F0502020204030204" pitchFamily="34" charset="0"/>
                <a:cs typeface="Arial" panose="020B0604020202020204" pitchFamily="34" charset="0"/>
              </a:rPr>
              <a:t>P2 est composée de l'exécution séquentielle des instructions I4, I5 et I6,</a:t>
            </a:r>
          </a:p>
          <a:p>
            <a:pPr marL="2228850" lvl="5" indent="0">
              <a:lnSpc>
                <a:spcPct val="115000"/>
              </a:lnSpc>
              <a:spcBef>
                <a:spcPts val="600"/>
              </a:spcBef>
              <a:spcAft>
                <a:spcPts val="1000"/>
              </a:spcAft>
              <a:buNone/>
            </a:pP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a:effectLst/>
                <a:latin typeface="Times New Roman" panose="02020603050405020304" pitchFamily="18" charset="0"/>
                <a:ea typeface="Calibri" panose="020F0502020204030204" pitchFamily="34" charset="0"/>
                <a:cs typeface="Arial" panose="020B0604020202020204" pitchFamily="34" charset="0"/>
              </a:rPr>
              <a:t> on note  P2= I4;I5; I6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1000"/>
              </a:spcAft>
            </a:pPr>
            <a:r>
              <a:rPr lang="fr-FR" sz="2400" dirty="0">
                <a:effectLst/>
                <a:latin typeface="Times New Roman" panose="02020603050405020304" pitchFamily="18" charset="0"/>
                <a:ea typeface="Calibri" panose="020F0502020204030204" pitchFamily="34" charset="0"/>
                <a:cs typeface="Arial" panose="020B0604020202020204" pitchFamily="34" charset="0"/>
              </a:rPr>
              <a:t>Les trois façons d'exécution sont :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0192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247ACB4-82BB-4087-B47A-9D77C45021E7}"/>
              </a:ext>
            </a:extLst>
          </p:cNvPr>
          <p:cNvSpPr txBox="1"/>
          <p:nvPr/>
        </p:nvSpPr>
        <p:spPr>
          <a:xfrm>
            <a:off x="526762" y="188077"/>
            <a:ext cx="1982847" cy="1107996"/>
          </a:xfrm>
          <a:prstGeom prst="rect">
            <a:avLst/>
          </a:prstGeom>
          <a:noFill/>
        </p:spPr>
        <p:txBody>
          <a:bodyPr wrap="square">
            <a:spAutoFit/>
          </a:bodyPr>
          <a:lstStyle/>
          <a:p>
            <a:pPr marL="0" marR="0" indent="180340">
              <a:spcBef>
                <a:spcPts val="600"/>
              </a:spcBef>
              <a:spcAft>
                <a:spcPts val="1000"/>
              </a:spcAft>
            </a:pP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Int  </a:t>
            </a:r>
            <a:r>
              <a:rPr lang="en-US" b="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Verrou</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 0 ; </a:t>
            </a: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variable</a:t>
            </a: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global </a:t>
            </a:r>
            <a:r>
              <a:rPr lang="en-US" sz="16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paratgé</a:t>
            </a: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P1 et P2 </a:t>
            </a: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1CE7AA79-17B1-493F-8849-BC8F46EDD93E}"/>
              </a:ext>
            </a:extLst>
          </p:cNvPr>
          <p:cNvSpPr txBox="1">
            <a:spLocks/>
          </p:cNvSpPr>
          <p:nvPr/>
        </p:nvSpPr>
        <p:spPr>
          <a:xfrm>
            <a:off x="8601930" y="1439989"/>
            <a:ext cx="3462251" cy="3733940"/>
          </a:xfrm>
          <a:prstGeom prst="rect">
            <a:avLst/>
          </a:prstGeom>
          <a:ln>
            <a:solidFill>
              <a:srgbClr val="FFFF00"/>
            </a:solidFill>
          </a:ln>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a:t>
            </a:r>
            <a:r>
              <a:rPr lang="en-US" sz="2000" b="1" dirty="0">
                <a:solidFill>
                  <a:srgbClr val="FFFF00"/>
                </a:solidFill>
              </a:rPr>
              <a:t>P2()</a:t>
            </a:r>
          </a:p>
          <a:p>
            <a:pPr marL="0" indent="0">
              <a:buFont typeface="Arial" panose="020B0604020202020204" pitchFamily="34" charset="0"/>
              <a:buNone/>
            </a:pPr>
            <a:r>
              <a:rPr lang="en-US" dirty="0"/>
              <a:t>{</a:t>
            </a:r>
          </a:p>
          <a:p>
            <a:pPr marL="0" indent="0">
              <a:lnSpc>
                <a:spcPct val="100000"/>
              </a:lnSpc>
              <a:buNone/>
            </a:pPr>
            <a:r>
              <a:rPr lang="en-US" dirty="0"/>
              <a:t> ……</a:t>
            </a:r>
          </a:p>
          <a:p>
            <a:pPr marL="0" indent="0">
              <a:lnSpc>
                <a:spcPct val="100000"/>
              </a:lnSpc>
              <a:buNone/>
            </a:pPr>
            <a:r>
              <a:rPr lang="en-US" dirty="0"/>
              <a:t>….</a:t>
            </a:r>
          </a:p>
          <a:p>
            <a:pPr marL="0" indent="0">
              <a:lnSpc>
                <a:spcPct val="100000"/>
              </a:lnSpc>
              <a:buNone/>
            </a:pPr>
            <a:r>
              <a:rPr lang="en-US" dirty="0">
                <a:highlight>
                  <a:srgbClr val="FF7128"/>
                </a:highlight>
              </a:rPr>
              <a:t>                                          //PE();</a:t>
            </a:r>
            <a:endParaRPr lang="fr-FR" sz="2000" dirty="0">
              <a:highlight>
                <a:srgbClr val="FF7128"/>
              </a:highlight>
            </a:endParaRPr>
          </a:p>
          <a:p>
            <a:pPr marL="0" indent="0">
              <a:lnSpc>
                <a:spcPct val="100000"/>
              </a:lnSpc>
              <a:buNone/>
            </a:pPr>
            <a:r>
              <a:rPr lang="en-US" dirty="0"/>
              <a:t>   SC(RC);</a:t>
            </a:r>
          </a:p>
          <a:p>
            <a:pPr marL="0" indent="0">
              <a:lnSpc>
                <a:spcPct val="100000"/>
              </a:lnSpc>
              <a:buNone/>
            </a:pPr>
            <a:r>
              <a:rPr lang="en-US" dirty="0">
                <a:highlight>
                  <a:srgbClr val="FF7128"/>
                </a:highlight>
              </a:rPr>
              <a:t> </a:t>
            </a:r>
            <a:r>
              <a:rPr lang="fr-FR" sz="2000" dirty="0">
                <a:highlight>
                  <a:srgbClr val="FF7128"/>
                </a:highlight>
              </a:rPr>
              <a:t>verrou:= false; // =0,</a:t>
            </a:r>
            <a:r>
              <a:rPr lang="fr-FR" sz="1800" dirty="0">
                <a:highlight>
                  <a:srgbClr val="FF7128"/>
                </a:highlight>
              </a:rPr>
              <a:t> PS()</a:t>
            </a:r>
            <a:endParaRPr lang="en-US" sz="1800" dirty="0">
              <a:highlight>
                <a:srgbClr val="FF7128"/>
              </a:highlight>
            </a:endParaRPr>
          </a:p>
          <a:p>
            <a:pPr marL="0" indent="0">
              <a:lnSpc>
                <a:spcPct val="100000"/>
              </a:lnSpc>
              <a:buNone/>
            </a:pPr>
            <a:r>
              <a:rPr lang="en-US" dirty="0"/>
              <a:t> ….</a:t>
            </a:r>
          </a:p>
          <a:p>
            <a:pPr marL="0" indent="0">
              <a:lnSpc>
                <a:spcPct val="100000"/>
              </a:lnSpc>
              <a:buNone/>
            </a:pPr>
            <a:r>
              <a:rPr lang="en-US" dirty="0"/>
              <a:t>}</a:t>
            </a:r>
          </a:p>
        </p:txBody>
      </p:sp>
      <p:sp>
        <p:nvSpPr>
          <p:cNvPr id="23" name="Rectangle 22">
            <a:extLst>
              <a:ext uri="{FF2B5EF4-FFF2-40B4-BE49-F238E27FC236}">
                <a16:creationId xmlns:a16="http://schemas.microsoft.com/office/drawing/2014/main" id="{0C5B981B-841E-49A6-8676-93ED068612B8}"/>
              </a:ext>
            </a:extLst>
          </p:cNvPr>
          <p:cNvSpPr/>
          <p:nvPr/>
        </p:nvSpPr>
        <p:spPr>
          <a:xfrm>
            <a:off x="5043255" y="844098"/>
            <a:ext cx="2130937" cy="4106968"/>
          </a:xfrm>
          <a:prstGeom prst="rect">
            <a:avLst/>
          </a:prstGeom>
          <a:solidFill>
            <a:schemeClr val="bg1">
              <a:lumMod val="5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TextBox 9">
            <a:extLst>
              <a:ext uri="{FF2B5EF4-FFF2-40B4-BE49-F238E27FC236}">
                <a16:creationId xmlns:a16="http://schemas.microsoft.com/office/drawing/2014/main" id="{2877DE30-F6E0-4E14-8CE4-67F2F0F77A93}"/>
              </a:ext>
            </a:extLst>
          </p:cNvPr>
          <p:cNvSpPr txBox="1"/>
          <p:nvPr/>
        </p:nvSpPr>
        <p:spPr>
          <a:xfrm>
            <a:off x="5102246" y="2376339"/>
            <a:ext cx="2011680" cy="2519408"/>
          </a:xfrm>
          <a:prstGeom prst="rect">
            <a:avLst/>
          </a:prstGeom>
          <a:solidFill>
            <a:schemeClr val="tx1">
              <a:lumMod val="95000"/>
              <a:lumOff val="5000"/>
            </a:schemeClr>
          </a:solidFill>
        </p:spPr>
        <p:txBody>
          <a:bodyPr wrap="square">
            <a:spAutoFit/>
          </a:bodyPr>
          <a:lstStyle/>
          <a:p>
            <a:pPr marL="0" marR="0" indent="180340">
              <a:lnSpc>
                <a:spcPct val="115000"/>
              </a:lnSpc>
              <a:spcBef>
                <a:spcPts val="60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int  TAS (int *b)</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Int a=b;</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b=1 ;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return a;</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fr-FR"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p>
          <a:p>
            <a:pPr marL="0" marR="0" indent="180340">
              <a:lnSpc>
                <a:spcPct val="115000"/>
              </a:lnSpc>
              <a:spcBef>
                <a:spcPts val="60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79B40AFC-9AEA-42BC-9DE2-E14B7A472E6F}"/>
              </a:ext>
            </a:extLst>
          </p:cNvPr>
          <p:cNvSpPr/>
          <p:nvPr/>
        </p:nvSpPr>
        <p:spPr>
          <a:xfrm>
            <a:off x="5046092" y="1150111"/>
            <a:ext cx="2130937" cy="36915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0</a:t>
            </a:r>
          </a:p>
        </p:txBody>
      </p:sp>
      <p:sp>
        <p:nvSpPr>
          <p:cNvPr id="27" name="TextBox 26">
            <a:extLst>
              <a:ext uri="{FF2B5EF4-FFF2-40B4-BE49-F238E27FC236}">
                <a16:creationId xmlns:a16="http://schemas.microsoft.com/office/drawing/2014/main" id="{DD37B2DF-3F4D-4A69-B359-B82AB03AF512}"/>
              </a:ext>
            </a:extLst>
          </p:cNvPr>
          <p:cNvSpPr txBox="1"/>
          <p:nvPr/>
        </p:nvSpPr>
        <p:spPr>
          <a:xfrm>
            <a:off x="4905646" y="498035"/>
            <a:ext cx="2268545" cy="353620"/>
          </a:xfrm>
          <a:prstGeom prst="rect">
            <a:avLst/>
          </a:prstGeom>
          <a:noFill/>
        </p:spPr>
        <p:txBody>
          <a:bodyPr wrap="square" rtlCol="0">
            <a:spAutoFit/>
          </a:bodyPr>
          <a:lstStyle/>
          <a:p>
            <a:r>
              <a:rPr lang="fr-FR" dirty="0"/>
              <a:t>   </a:t>
            </a:r>
            <a:r>
              <a:rPr lang="fr-FR" sz="2000" dirty="0"/>
              <a:t>Mémoire (RAM)</a:t>
            </a:r>
            <a:endParaRPr lang="fr-FR" dirty="0"/>
          </a:p>
        </p:txBody>
      </p:sp>
      <p:sp>
        <p:nvSpPr>
          <p:cNvPr id="28" name="Rectangle 27">
            <a:extLst>
              <a:ext uri="{FF2B5EF4-FFF2-40B4-BE49-F238E27FC236}">
                <a16:creationId xmlns:a16="http://schemas.microsoft.com/office/drawing/2014/main" id="{00A217B7-8D57-44C2-9D57-A13D179E98E6}"/>
              </a:ext>
            </a:extLst>
          </p:cNvPr>
          <p:cNvSpPr/>
          <p:nvPr/>
        </p:nvSpPr>
        <p:spPr>
          <a:xfrm>
            <a:off x="5043254" y="1767928"/>
            <a:ext cx="2130937" cy="36915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0</a:t>
            </a:r>
          </a:p>
        </p:txBody>
      </p:sp>
      <p:sp>
        <p:nvSpPr>
          <p:cNvPr id="29" name="TextBox 28">
            <a:extLst>
              <a:ext uri="{FF2B5EF4-FFF2-40B4-BE49-F238E27FC236}">
                <a16:creationId xmlns:a16="http://schemas.microsoft.com/office/drawing/2014/main" id="{3084DAD2-0824-41ED-AFB1-E00825920BEB}"/>
              </a:ext>
            </a:extLst>
          </p:cNvPr>
          <p:cNvSpPr txBox="1"/>
          <p:nvPr/>
        </p:nvSpPr>
        <p:spPr>
          <a:xfrm>
            <a:off x="4354998" y="1706934"/>
            <a:ext cx="745170" cy="462425"/>
          </a:xfrm>
          <a:prstGeom prst="rect">
            <a:avLst/>
          </a:prstGeom>
          <a:noFill/>
        </p:spPr>
        <p:txBody>
          <a:bodyPr wrap="square" rtlCol="0">
            <a:spAutoFit/>
          </a:bodyPr>
          <a:lstStyle/>
          <a:p>
            <a:r>
              <a:rPr lang="fr-FR" dirty="0"/>
              <a:t>   </a:t>
            </a:r>
            <a:r>
              <a:rPr lang="fr-FR" sz="2800" b="1" dirty="0"/>
              <a:t>a</a:t>
            </a:r>
            <a:endParaRPr lang="fr-FR" b="1" dirty="0"/>
          </a:p>
        </p:txBody>
      </p:sp>
      <p:sp>
        <p:nvSpPr>
          <p:cNvPr id="33" name="Text Placeholder 3">
            <a:extLst>
              <a:ext uri="{FF2B5EF4-FFF2-40B4-BE49-F238E27FC236}">
                <a16:creationId xmlns:a16="http://schemas.microsoft.com/office/drawing/2014/main" id="{2D1D6F62-2E0C-4A7E-AC77-715A5A2C7638}"/>
              </a:ext>
            </a:extLst>
          </p:cNvPr>
          <p:cNvSpPr txBox="1">
            <a:spLocks/>
          </p:cNvSpPr>
          <p:nvPr/>
        </p:nvSpPr>
        <p:spPr>
          <a:xfrm>
            <a:off x="291432" y="1418963"/>
            <a:ext cx="3531084" cy="3733940"/>
          </a:xfrm>
          <a:prstGeom prst="rect">
            <a:avLst/>
          </a:prstGeom>
          <a:ln>
            <a:solidFill>
              <a:srgbClr val="FF0000"/>
            </a:solidFill>
          </a:ln>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a:t>
            </a:r>
            <a:r>
              <a:rPr lang="en-US" sz="2000" b="1" dirty="0">
                <a:solidFill>
                  <a:srgbClr val="FF0000"/>
                </a:solidFill>
              </a:rPr>
              <a:t>P1()</a:t>
            </a:r>
            <a:endParaRPr lang="en-US" b="1" dirty="0">
              <a:solidFill>
                <a:srgbClr val="FF0000"/>
              </a:solidFill>
            </a:endParaRPr>
          </a:p>
          <a:p>
            <a:pPr marL="0" indent="0">
              <a:buFont typeface="Arial" panose="020B0604020202020204" pitchFamily="34" charset="0"/>
              <a:buNone/>
            </a:pPr>
            <a:r>
              <a:rPr lang="en-US" dirty="0"/>
              <a:t>{</a:t>
            </a:r>
          </a:p>
          <a:p>
            <a:pPr marL="0" indent="0">
              <a:lnSpc>
                <a:spcPct val="100000"/>
              </a:lnSpc>
              <a:buNone/>
            </a:pPr>
            <a:r>
              <a:rPr lang="en-US" dirty="0"/>
              <a:t> ……</a:t>
            </a:r>
          </a:p>
          <a:p>
            <a:pPr marL="0" indent="0">
              <a:lnSpc>
                <a:spcPct val="100000"/>
              </a:lnSpc>
              <a:buNone/>
            </a:pPr>
            <a:r>
              <a:rPr lang="en-US" dirty="0"/>
              <a:t>….</a:t>
            </a:r>
          </a:p>
          <a:p>
            <a:pPr marL="0" indent="0">
              <a:lnSpc>
                <a:spcPct val="100000"/>
              </a:lnSpc>
              <a:buNone/>
            </a:pPr>
            <a:r>
              <a:rPr lang="en-US" dirty="0">
                <a:highlight>
                  <a:srgbClr val="FF7128"/>
                </a:highlight>
              </a:rPr>
              <a:t> </a:t>
            </a:r>
            <a:r>
              <a:rPr lang="fr-FR" dirty="0" err="1">
                <a:highlight>
                  <a:srgbClr val="FF7128"/>
                </a:highlight>
              </a:rPr>
              <a:t>While</a:t>
            </a:r>
            <a:r>
              <a:rPr lang="fr-FR" dirty="0">
                <a:highlight>
                  <a:srgbClr val="FF7128"/>
                </a:highlight>
              </a:rPr>
              <a:t> TAS(verrou) do ; </a:t>
            </a:r>
            <a:r>
              <a:rPr lang="en-US" dirty="0">
                <a:highlight>
                  <a:srgbClr val="FF7128"/>
                </a:highlight>
              </a:rPr>
              <a:t>// PE();                    </a:t>
            </a:r>
            <a:endParaRPr lang="en-US" sz="2000" dirty="0">
              <a:highlight>
                <a:srgbClr val="FF7128"/>
              </a:highlight>
            </a:endParaRPr>
          </a:p>
          <a:p>
            <a:pPr marL="0" indent="0">
              <a:lnSpc>
                <a:spcPct val="100000"/>
              </a:lnSpc>
              <a:buNone/>
            </a:pPr>
            <a:r>
              <a:rPr lang="en-US" dirty="0"/>
              <a:t>   SC(RC);</a:t>
            </a:r>
          </a:p>
          <a:p>
            <a:pPr marL="0" indent="0">
              <a:lnSpc>
                <a:spcPct val="100000"/>
              </a:lnSpc>
              <a:buNone/>
            </a:pPr>
            <a:r>
              <a:rPr lang="en-US" dirty="0">
                <a:highlight>
                  <a:srgbClr val="FF7128"/>
                </a:highlight>
              </a:rPr>
              <a:t> </a:t>
            </a:r>
            <a:r>
              <a:rPr lang="fr-FR" sz="2000" dirty="0">
                <a:highlight>
                  <a:srgbClr val="FF7128"/>
                </a:highlight>
              </a:rPr>
              <a:t>verrou:= false; // false=0, PS()</a:t>
            </a:r>
            <a:endParaRPr lang="en-US" sz="1800" dirty="0">
              <a:highlight>
                <a:srgbClr val="FF7128"/>
              </a:highlight>
            </a:endParaRPr>
          </a:p>
          <a:p>
            <a:pPr marL="0" indent="0">
              <a:lnSpc>
                <a:spcPct val="100000"/>
              </a:lnSpc>
              <a:buNone/>
            </a:pPr>
            <a:r>
              <a:rPr lang="en-US" dirty="0"/>
              <a:t> ….</a:t>
            </a:r>
          </a:p>
          <a:p>
            <a:pPr marL="0" indent="0">
              <a:lnSpc>
                <a:spcPct val="100000"/>
              </a:lnSpc>
              <a:buNone/>
            </a:pPr>
            <a:r>
              <a:rPr lang="en-US" dirty="0"/>
              <a:t>}</a:t>
            </a:r>
          </a:p>
        </p:txBody>
      </p:sp>
      <p:sp>
        <p:nvSpPr>
          <p:cNvPr id="43" name="Oval 42">
            <a:extLst>
              <a:ext uri="{FF2B5EF4-FFF2-40B4-BE49-F238E27FC236}">
                <a16:creationId xmlns:a16="http://schemas.microsoft.com/office/drawing/2014/main" id="{4AFD793E-A057-4E6F-96D0-1B0DE311A341}"/>
              </a:ext>
            </a:extLst>
          </p:cNvPr>
          <p:cNvSpPr/>
          <p:nvPr/>
        </p:nvSpPr>
        <p:spPr>
          <a:xfrm>
            <a:off x="3947995" y="538681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P1</a:t>
            </a:r>
          </a:p>
        </p:txBody>
      </p:sp>
      <p:sp>
        <p:nvSpPr>
          <p:cNvPr id="44" name="Oval 43">
            <a:extLst>
              <a:ext uri="{FF2B5EF4-FFF2-40B4-BE49-F238E27FC236}">
                <a16:creationId xmlns:a16="http://schemas.microsoft.com/office/drawing/2014/main" id="{46400DBC-F4A4-4987-84B8-7F3B9E9FA3CD}"/>
              </a:ext>
            </a:extLst>
          </p:cNvPr>
          <p:cNvSpPr/>
          <p:nvPr/>
        </p:nvSpPr>
        <p:spPr>
          <a:xfrm>
            <a:off x="7776729" y="5372065"/>
            <a:ext cx="9144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FF00"/>
                </a:solidFill>
              </a:rPr>
              <a:t>P2</a:t>
            </a:r>
          </a:p>
        </p:txBody>
      </p:sp>
      <p:sp>
        <p:nvSpPr>
          <p:cNvPr id="2" name="TextBox 1">
            <a:extLst>
              <a:ext uri="{FF2B5EF4-FFF2-40B4-BE49-F238E27FC236}">
                <a16:creationId xmlns:a16="http://schemas.microsoft.com/office/drawing/2014/main" id="{23A302DF-15F1-445C-9437-B166FE91CAF0}"/>
              </a:ext>
            </a:extLst>
          </p:cNvPr>
          <p:cNvSpPr txBox="1"/>
          <p:nvPr/>
        </p:nvSpPr>
        <p:spPr>
          <a:xfrm>
            <a:off x="3383905" y="6359965"/>
            <a:ext cx="800219" cy="369332"/>
          </a:xfrm>
          <a:prstGeom prst="rect">
            <a:avLst/>
          </a:prstGeom>
          <a:noFill/>
        </p:spPr>
        <p:txBody>
          <a:bodyPr wrap="none" rtlCol="0">
            <a:spAutoFit/>
          </a:bodyPr>
          <a:lstStyle/>
          <a:p>
            <a:r>
              <a:rPr lang="fr-FR" dirty="0"/>
              <a:t>CPU1</a:t>
            </a:r>
          </a:p>
        </p:txBody>
      </p:sp>
      <p:sp>
        <p:nvSpPr>
          <p:cNvPr id="19" name="TextBox 18">
            <a:extLst>
              <a:ext uri="{FF2B5EF4-FFF2-40B4-BE49-F238E27FC236}">
                <a16:creationId xmlns:a16="http://schemas.microsoft.com/office/drawing/2014/main" id="{BB03F044-871D-4EB1-865C-9C8E2136DED0}"/>
              </a:ext>
            </a:extLst>
          </p:cNvPr>
          <p:cNvSpPr txBox="1"/>
          <p:nvPr/>
        </p:nvSpPr>
        <p:spPr>
          <a:xfrm>
            <a:off x="7787552" y="6359965"/>
            <a:ext cx="800219" cy="369332"/>
          </a:xfrm>
          <a:prstGeom prst="rect">
            <a:avLst/>
          </a:prstGeom>
          <a:noFill/>
        </p:spPr>
        <p:txBody>
          <a:bodyPr wrap="none" rtlCol="0">
            <a:spAutoFit/>
          </a:bodyPr>
          <a:lstStyle/>
          <a:p>
            <a:r>
              <a:rPr lang="fr-FR" dirty="0"/>
              <a:t>CPU2</a:t>
            </a:r>
          </a:p>
        </p:txBody>
      </p:sp>
      <p:cxnSp>
        <p:nvCxnSpPr>
          <p:cNvPr id="4" name="Connector: Elbow 3">
            <a:extLst>
              <a:ext uri="{FF2B5EF4-FFF2-40B4-BE49-F238E27FC236}">
                <a16:creationId xmlns:a16="http://schemas.microsoft.com/office/drawing/2014/main" id="{658E1711-9583-4FD3-AFEF-2D45E8487219}"/>
              </a:ext>
            </a:extLst>
          </p:cNvPr>
          <p:cNvCxnSpPr>
            <a:cxnSpLocks/>
            <a:stCxn id="33" idx="3"/>
          </p:cNvCxnSpPr>
          <p:nvPr/>
        </p:nvCxnSpPr>
        <p:spPr>
          <a:xfrm>
            <a:off x="3822516" y="3285933"/>
            <a:ext cx="519951" cy="2086132"/>
          </a:xfrm>
          <a:prstGeom prst="bentConnector2">
            <a:avLst/>
          </a:prstGeom>
          <a:ln>
            <a:solidFill>
              <a:srgbClr val="FF0000"/>
            </a:solidFill>
            <a:prstDash val="dash"/>
            <a:tailEnd type="triangle"/>
          </a:ln>
        </p:spPr>
        <p:style>
          <a:lnRef idx="3">
            <a:schemeClr val="dk1"/>
          </a:lnRef>
          <a:fillRef idx="0">
            <a:schemeClr val="dk1"/>
          </a:fillRef>
          <a:effectRef idx="2">
            <a:schemeClr val="dk1"/>
          </a:effectRef>
          <a:fontRef idx="minor">
            <a:schemeClr val="tx1"/>
          </a:fontRef>
        </p:style>
      </p:cxnSp>
      <p:cxnSp>
        <p:nvCxnSpPr>
          <p:cNvPr id="22" name="Connector: Elbow 21">
            <a:extLst>
              <a:ext uri="{FF2B5EF4-FFF2-40B4-BE49-F238E27FC236}">
                <a16:creationId xmlns:a16="http://schemas.microsoft.com/office/drawing/2014/main" id="{4E74CB52-61A4-427D-B8DD-971C5E356FCD}"/>
              </a:ext>
            </a:extLst>
          </p:cNvPr>
          <p:cNvCxnSpPr>
            <a:cxnSpLocks/>
            <a:endCxn id="44" idx="0"/>
          </p:cNvCxnSpPr>
          <p:nvPr/>
        </p:nvCxnSpPr>
        <p:spPr>
          <a:xfrm rot="5400000">
            <a:off x="7446398" y="4216531"/>
            <a:ext cx="1943066" cy="368003"/>
          </a:xfrm>
          <a:prstGeom prst="bentConnector3">
            <a:avLst>
              <a:gd name="adj1" fmla="val -5410"/>
            </a:avLst>
          </a:prstGeom>
          <a:ln>
            <a:solidFill>
              <a:srgbClr val="FFFF00"/>
            </a:solidFill>
            <a:prstDash val="dash"/>
            <a:tailEnd type="triangle"/>
          </a:ln>
        </p:spPr>
        <p:style>
          <a:lnRef idx="3">
            <a:schemeClr val="dk1"/>
          </a:lnRef>
          <a:fillRef idx="0">
            <a:schemeClr val="dk1"/>
          </a:fillRef>
          <a:effectRef idx="2">
            <a:schemeClr val="dk1"/>
          </a:effectRef>
          <a:fontRef idx="minor">
            <a:schemeClr val="tx1"/>
          </a:fontRef>
        </p:style>
      </p:cxnSp>
      <p:sp>
        <p:nvSpPr>
          <p:cNvPr id="9" name="Arrow: Left-Right-Up 8">
            <a:extLst>
              <a:ext uri="{FF2B5EF4-FFF2-40B4-BE49-F238E27FC236}">
                <a16:creationId xmlns:a16="http://schemas.microsoft.com/office/drawing/2014/main" id="{75DCD688-707B-418E-81EC-E2A4C2406B77}"/>
              </a:ext>
            </a:extLst>
          </p:cNvPr>
          <p:cNvSpPr/>
          <p:nvPr/>
        </p:nvSpPr>
        <p:spPr>
          <a:xfrm>
            <a:off x="4905646" y="4951065"/>
            <a:ext cx="2881906" cy="1169201"/>
          </a:xfrm>
          <a:prstGeom prst="leftRightUp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extBox 24">
            <a:extLst>
              <a:ext uri="{FF2B5EF4-FFF2-40B4-BE49-F238E27FC236}">
                <a16:creationId xmlns:a16="http://schemas.microsoft.com/office/drawing/2014/main" id="{04C0A6E1-3A16-4267-8989-F509CB098D00}"/>
              </a:ext>
            </a:extLst>
          </p:cNvPr>
          <p:cNvSpPr txBox="1"/>
          <p:nvPr/>
        </p:nvSpPr>
        <p:spPr>
          <a:xfrm>
            <a:off x="3137869" y="115017"/>
            <a:ext cx="7053266" cy="418513"/>
          </a:xfrm>
          <a:prstGeom prst="rect">
            <a:avLst/>
          </a:prstGeom>
          <a:noFill/>
        </p:spPr>
        <p:txBody>
          <a:bodyPr wrap="square">
            <a:spAutoFit/>
          </a:bodyPr>
          <a:lstStyle/>
          <a:p>
            <a:pPr marL="0" marR="0" indent="180340">
              <a:lnSpc>
                <a:spcPct val="115000"/>
              </a:lnSpc>
              <a:spcBef>
                <a:spcPts val="600"/>
              </a:spcBef>
              <a:spcAft>
                <a:spcPts val="1000"/>
              </a:spcAft>
            </a:pP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000" b="1" dirty="0">
                <a:solidFill>
                  <a:schemeClr val="bg1"/>
                </a:solidFill>
                <a:latin typeface="Times New Roman" panose="02020603050405020304" pitchFamily="18" charset="0"/>
                <a:ea typeface="Calibri" panose="020F0502020204030204" pitchFamily="34" charset="0"/>
                <a:cs typeface="Arial" panose="020B0604020202020204" pitchFamily="34" charset="0"/>
              </a:rPr>
              <a:t>S</a:t>
            </a:r>
            <a:r>
              <a:rPr lang="en-US" sz="20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cenario</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   Si P1 execute SC(</a:t>
            </a:r>
            <a:r>
              <a:rPr lang="en-US" b="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rc</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et P2  </a:t>
            </a:r>
            <a:r>
              <a:rPr lang="en-US" b="1" dirty="0" err="1">
                <a:solidFill>
                  <a:schemeClr val="bg1"/>
                </a:solidFill>
                <a:latin typeface="Times New Roman" panose="02020603050405020304" pitchFamily="18" charset="0"/>
                <a:ea typeface="Calibri" panose="020F0502020204030204" pitchFamily="34" charset="0"/>
                <a:cs typeface="Arial" panose="020B0604020202020204" pitchFamily="34" charset="0"/>
              </a:rPr>
              <a:t>veut</a:t>
            </a: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b="1"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accder</a:t>
            </a: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 </a:t>
            </a:r>
            <a:r>
              <a:rPr lang="en-US" b="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sa</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SC</a:t>
            </a: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8EC9F27D-862F-4F8B-9106-137BB7ED53BE}"/>
              </a:ext>
            </a:extLst>
          </p:cNvPr>
          <p:cNvGrpSpPr/>
          <p:nvPr/>
        </p:nvGrpSpPr>
        <p:grpSpPr>
          <a:xfrm>
            <a:off x="6434747" y="5132439"/>
            <a:ext cx="1092244" cy="1227526"/>
            <a:chOff x="6434747" y="5132439"/>
            <a:chExt cx="1092244" cy="1227526"/>
          </a:xfrm>
        </p:grpSpPr>
        <p:cxnSp>
          <p:nvCxnSpPr>
            <p:cNvPr id="6" name="Straight Connector 5">
              <a:extLst>
                <a:ext uri="{FF2B5EF4-FFF2-40B4-BE49-F238E27FC236}">
                  <a16:creationId xmlns:a16="http://schemas.microsoft.com/office/drawing/2014/main" id="{4309C8FF-D6AD-4406-B33A-B1E75CEE86D5}"/>
                </a:ext>
              </a:extLst>
            </p:cNvPr>
            <p:cNvCxnSpPr/>
            <p:nvPr/>
          </p:nvCxnSpPr>
          <p:spPr>
            <a:xfrm flipH="1">
              <a:off x="6434747" y="5132439"/>
              <a:ext cx="1092244" cy="1227526"/>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6B69FE26-D234-4EC1-B30E-375EC5FC0B3B}"/>
                </a:ext>
              </a:extLst>
            </p:cNvPr>
            <p:cNvCxnSpPr>
              <a:cxnSpLocks/>
            </p:cNvCxnSpPr>
            <p:nvPr/>
          </p:nvCxnSpPr>
          <p:spPr>
            <a:xfrm>
              <a:off x="6658511" y="5152903"/>
              <a:ext cx="521698" cy="11483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13" name="TextBox 12">
            <a:extLst>
              <a:ext uri="{FF2B5EF4-FFF2-40B4-BE49-F238E27FC236}">
                <a16:creationId xmlns:a16="http://schemas.microsoft.com/office/drawing/2014/main" id="{D3CD6531-B830-4250-8B60-E4B03EA380F7}"/>
              </a:ext>
            </a:extLst>
          </p:cNvPr>
          <p:cNvSpPr txBox="1"/>
          <p:nvPr/>
        </p:nvSpPr>
        <p:spPr>
          <a:xfrm>
            <a:off x="895628" y="2936128"/>
            <a:ext cx="2692256" cy="369332"/>
          </a:xfrm>
          <a:prstGeom prst="rect">
            <a:avLst/>
          </a:prstGeom>
          <a:noFill/>
        </p:spPr>
        <p:txBody>
          <a:bodyPr wrap="square" rtlCol="0">
            <a:spAutoFit/>
          </a:bodyPr>
          <a:lstStyle/>
          <a:p>
            <a:r>
              <a:rPr lang="fr-FR" sz="1800" dirty="0">
                <a:solidFill>
                  <a:schemeClr val="bg1"/>
                </a:solidFill>
                <a:highlight>
                  <a:srgbClr val="FF7128"/>
                </a:highlight>
              </a:rPr>
              <a:t>TAS(verrou)</a:t>
            </a:r>
            <a:endParaRPr lang="fr-FR" dirty="0">
              <a:solidFill>
                <a:schemeClr val="bg1"/>
              </a:solidFill>
            </a:endParaRPr>
          </a:p>
        </p:txBody>
      </p:sp>
      <p:sp>
        <p:nvSpPr>
          <p:cNvPr id="31" name="TextBox 30">
            <a:extLst>
              <a:ext uri="{FF2B5EF4-FFF2-40B4-BE49-F238E27FC236}">
                <a16:creationId xmlns:a16="http://schemas.microsoft.com/office/drawing/2014/main" id="{1D825BB3-C8D0-4C9D-9F0B-D33CE9B23737}"/>
              </a:ext>
            </a:extLst>
          </p:cNvPr>
          <p:cNvSpPr txBox="1"/>
          <p:nvPr/>
        </p:nvSpPr>
        <p:spPr>
          <a:xfrm>
            <a:off x="8587771" y="2972076"/>
            <a:ext cx="2792514" cy="369332"/>
          </a:xfrm>
          <a:prstGeom prst="rect">
            <a:avLst/>
          </a:prstGeom>
          <a:noFill/>
        </p:spPr>
        <p:txBody>
          <a:bodyPr wrap="square" rtlCol="0">
            <a:spAutoFit/>
          </a:bodyPr>
          <a:lstStyle/>
          <a:p>
            <a:r>
              <a:rPr lang="fr-FR" sz="1800" dirty="0" err="1">
                <a:solidFill>
                  <a:schemeClr val="bg1"/>
                </a:solidFill>
                <a:highlight>
                  <a:srgbClr val="FF7128"/>
                </a:highlight>
              </a:rPr>
              <a:t>While</a:t>
            </a:r>
            <a:r>
              <a:rPr lang="fr-FR" sz="1800" dirty="0">
                <a:solidFill>
                  <a:schemeClr val="bg1"/>
                </a:solidFill>
                <a:highlight>
                  <a:srgbClr val="FF7128"/>
                </a:highlight>
              </a:rPr>
              <a:t> TAS(verrou) do { } </a:t>
            </a:r>
            <a:r>
              <a:rPr lang="fr-FR" sz="1600" dirty="0">
                <a:solidFill>
                  <a:schemeClr val="bg1"/>
                </a:solidFill>
                <a:highlight>
                  <a:srgbClr val="FF7128"/>
                </a:highlight>
              </a:rPr>
              <a:t>;</a:t>
            </a:r>
            <a:endParaRPr lang="fr-FR" dirty="0">
              <a:solidFill>
                <a:schemeClr val="bg1"/>
              </a:solidFill>
            </a:endParaRPr>
          </a:p>
        </p:txBody>
      </p:sp>
      <p:sp>
        <p:nvSpPr>
          <p:cNvPr id="45" name="Rectangle 44">
            <a:extLst>
              <a:ext uri="{FF2B5EF4-FFF2-40B4-BE49-F238E27FC236}">
                <a16:creationId xmlns:a16="http://schemas.microsoft.com/office/drawing/2014/main" id="{C32106D7-3CA5-4174-99DB-2A00E2932EA7}"/>
              </a:ext>
            </a:extLst>
          </p:cNvPr>
          <p:cNvSpPr/>
          <p:nvPr/>
        </p:nvSpPr>
        <p:spPr>
          <a:xfrm>
            <a:off x="6024277" y="1150110"/>
            <a:ext cx="322322" cy="36915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1</a:t>
            </a:r>
          </a:p>
        </p:txBody>
      </p:sp>
      <p:sp>
        <p:nvSpPr>
          <p:cNvPr id="42" name="Arrow: Right 41">
            <a:extLst>
              <a:ext uri="{FF2B5EF4-FFF2-40B4-BE49-F238E27FC236}">
                <a16:creationId xmlns:a16="http://schemas.microsoft.com/office/drawing/2014/main" id="{9171FFB4-5D63-4D3F-9D16-1DF0E22E50CF}"/>
              </a:ext>
            </a:extLst>
          </p:cNvPr>
          <p:cNvSpPr/>
          <p:nvPr/>
        </p:nvSpPr>
        <p:spPr>
          <a:xfrm>
            <a:off x="34089" y="3044891"/>
            <a:ext cx="273847" cy="258098"/>
          </a:xfrm>
          <a:prstGeom prst="rightArrow">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nvGrpSpPr>
          <p:cNvPr id="50" name="Group 49">
            <a:extLst>
              <a:ext uri="{FF2B5EF4-FFF2-40B4-BE49-F238E27FC236}">
                <a16:creationId xmlns:a16="http://schemas.microsoft.com/office/drawing/2014/main" id="{F29D3BB7-EB88-4B55-9A71-D35AA0826896}"/>
              </a:ext>
            </a:extLst>
          </p:cNvPr>
          <p:cNvGrpSpPr/>
          <p:nvPr/>
        </p:nvGrpSpPr>
        <p:grpSpPr>
          <a:xfrm>
            <a:off x="1218593" y="3183511"/>
            <a:ext cx="5439918" cy="2073568"/>
            <a:chOff x="1218593" y="3183511"/>
            <a:chExt cx="5439918" cy="2073568"/>
          </a:xfrm>
        </p:grpSpPr>
        <p:sp>
          <p:nvSpPr>
            <p:cNvPr id="47" name="TextBox 46">
              <a:extLst>
                <a:ext uri="{FF2B5EF4-FFF2-40B4-BE49-F238E27FC236}">
                  <a16:creationId xmlns:a16="http://schemas.microsoft.com/office/drawing/2014/main" id="{D3A8A4F5-2D38-4A0B-8280-79F608000B8D}"/>
                </a:ext>
              </a:extLst>
            </p:cNvPr>
            <p:cNvSpPr txBox="1"/>
            <p:nvPr/>
          </p:nvSpPr>
          <p:spPr>
            <a:xfrm>
              <a:off x="1218593" y="3183511"/>
              <a:ext cx="998991" cy="369332"/>
            </a:xfrm>
            <a:prstGeom prst="rect">
              <a:avLst/>
            </a:prstGeom>
            <a:solidFill>
              <a:schemeClr val="bg1"/>
            </a:solidFill>
          </p:spPr>
          <p:txBody>
            <a:bodyPr wrap="none" rtlCol="0">
              <a:spAutoFit/>
            </a:bodyPr>
            <a:lstStyle/>
            <a:p>
              <a:r>
                <a:rPr lang="fr-FR" dirty="0"/>
                <a:t>0= false</a:t>
              </a:r>
            </a:p>
          </p:txBody>
        </p:sp>
        <p:cxnSp>
          <p:nvCxnSpPr>
            <p:cNvPr id="49" name="Straight Arrow Connector 48">
              <a:extLst>
                <a:ext uri="{FF2B5EF4-FFF2-40B4-BE49-F238E27FC236}">
                  <a16:creationId xmlns:a16="http://schemas.microsoft.com/office/drawing/2014/main" id="{EAEEE96D-CBD5-4E37-AC41-71938F901279}"/>
                </a:ext>
              </a:extLst>
            </p:cNvPr>
            <p:cNvCxnSpPr>
              <a:cxnSpLocks/>
            </p:cNvCxnSpPr>
            <p:nvPr/>
          </p:nvCxnSpPr>
          <p:spPr>
            <a:xfrm flipH="1" flipV="1">
              <a:off x="2241757" y="3341408"/>
              <a:ext cx="3002481" cy="888423"/>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FDF5CB67-F996-458C-8845-4391E88A4D9C}"/>
                </a:ext>
              </a:extLst>
            </p:cNvPr>
            <p:cNvCxnSpPr>
              <a:cxnSpLocks/>
            </p:cNvCxnSpPr>
            <p:nvPr/>
          </p:nvCxnSpPr>
          <p:spPr>
            <a:xfrm>
              <a:off x="5605494" y="4527019"/>
              <a:ext cx="1053017" cy="730060"/>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grpSp>
      <p:sp>
        <p:nvSpPr>
          <p:cNvPr id="58" name="Arrow: Right 57">
            <a:extLst>
              <a:ext uri="{FF2B5EF4-FFF2-40B4-BE49-F238E27FC236}">
                <a16:creationId xmlns:a16="http://schemas.microsoft.com/office/drawing/2014/main" id="{A4E58C8D-21E9-4131-A3BF-5A1442C38F37}"/>
              </a:ext>
            </a:extLst>
          </p:cNvPr>
          <p:cNvSpPr/>
          <p:nvPr/>
        </p:nvSpPr>
        <p:spPr>
          <a:xfrm>
            <a:off x="8156075" y="3022770"/>
            <a:ext cx="368004" cy="263163"/>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TextBox 58">
            <a:extLst>
              <a:ext uri="{FF2B5EF4-FFF2-40B4-BE49-F238E27FC236}">
                <a16:creationId xmlns:a16="http://schemas.microsoft.com/office/drawing/2014/main" id="{25390B92-8AE8-49EA-8CD5-BF0F27BA4AF3}"/>
              </a:ext>
            </a:extLst>
          </p:cNvPr>
          <p:cNvSpPr txBox="1"/>
          <p:nvPr/>
        </p:nvSpPr>
        <p:spPr>
          <a:xfrm>
            <a:off x="3395806" y="1080224"/>
            <a:ext cx="1835303" cy="523220"/>
          </a:xfrm>
          <a:prstGeom prst="rect">
            <a:avLst/>
          </a:prstGeom>
          <a:noFill/>
        </p:spPr>
        <p:txBody>
          <a:bodyPr wrap="square" rtlCol="0">
            <a:spAutoFit/>
          </a:bodyPr>
          <a:lstStyle/>
          <a:p>
            <a:r>
              <a:rPr lang="fr-FR" dirty="0"/>
              <a:t> </a:t>
            </a:r>
            <a:r>
              <a:rPr lang="en-US" sz="2000" b="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Verrou</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 </a:t>
            </a:r>
            <a:r>
              <a:rPr lang="fr-FR" sz="2800" b="1" dirty="0"/>
              <a:t>b</a:t>
            </a:r>
            <a:endParaRPr lang="fr-FR" b="1" dirty="0"/>
          </a:p>
        </p:txBody>
      </p:sp>
    </p:spTree>
    <p:extLst>
      <p:ext uri="{BB962C8B-B14F-4D97-AF65-F5344CB8AC3E}">
        <p14:creationId xmlns:p14="http://schemas.microsoft.com/office/powerpoint/2010/main" val="362768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path" presetSubtype="0" accel="50000" decel="50000" fill="hold" grpId="0" nodeType="afterEffect">
                                  <p:stCondLst>
                                    <p:cond delay="0"/>
                                  </p:stCondLst>
                                  <p:childTnLst>
                                    <p:animMotion origin="layout" path="M -4.16667E-6 -2.59259E-6 L 0.1181 -2.59259E-6 C 0.17084 -2.59259E-6 0.23633 0.09815 0.23633 0.17824 L 0.23633 0.35672 " pathEditMode="relative" rAng="0" ptsTypes="AAAA">
                                      <p:cBhvr>
                                        <p:cTn id="6" dur="2000" fill="hold"/>
                                        <p:tgtEl>
                                          <p:spTgt spid="13"/>
                                        </p:tgtEl>
                                        <p:attrNameLst>
                                          <p:attrName>ppt_x</p:attrName>
                                          <p:attrName>ppt_y</p:attrName>
                                        </p:attrNameLst>
                                      </p:cBhvr>
                                      <p:rCtr x="11810" y="17824"/>
                                    </p:animMotion>
                                  </p:childTnLst>
                                </p:cTn>
                              </p:par>
                            </p:childTnLst>
                          </p:cTn>
                        </p:par>
                        <p:par>
                          <p:cTn id="7" fill="hold">
                            <p:stCondLst>
                              <p:cond delay="2000"/>
                            </p:stCondLst>
                            <p:childTnLst>
                              <p:par>
                                <p:cTn id="8" presetID="12" presetClass="entr" presetSubtype="8" fill="hold" nodeType="after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additive="base">
                                        <p:cTn id="10" dur="500"/>
                                        <p:tgtEl>
                                          <p:spTgt spid="41"/>
                                        </p:tgtEl>
                                        <p:attrNameLst>
                                          <p:attrName>ppt_x</p:attrName>
                                        </p:attrNameLst>
                                      </p:cBhvr>
                                      <p:tavLst>
                                        <p:tav tm="0">
                                          <p:val>
                                            <p:strVal val="#ppt_x-#ppt_w*1.125000"/>
                                          </p:val>
                                        </p:tav>
                                        <p:tav tm="100000">
                                          <p:val>
                                            <p:strVal val="#ppt_x"/>
                                          </p:val>
                                        </p:tav>
                                      </p:tavLst>
                                    </p:anim>
                                    <p:animEffect transition="in" filter="wipe(right)">
                                      <p:cBhvr>
                                        <p:cTn id="11" dur="500"/>
                                        <p:tgtEl>
                                          <p:spTgt spid="41"/>
                                        </p:tgtEl>
                                      </p:cBhvr>
                                    </p:animEffect>
                                  </p:childTnLst>
                                </p:cTn>
                              </p:par>
                              <p:par>
                                <p:cTn id="12" presetID="32" presetClass="emph" presetSubtype="0" fill="hold" grpId="0" nodeType="withEffect">
                                  <p:stCondLst>
                                    <p:cond delay="0"/>
                                  </p:stCondLst>
                                  <p:childTnLst>
                                    <p:animRot by="120000">
                                      <p:cBhvr>
                                        <p:cTn id="13" dur="100" fill="hold">
                                          <p:stCondLst>
                                            <p:cond delay="0"/>
                                          </p:stCondLst>
                                        </p:cTn>
                                        <p:tgtEl>
                                          <p:spTgt spid="10">
                                            <p:bg/>
                                          </p:spTgt>
                                        </p:tgtEl>
                                        <p:attrNameLst>
                                          <p:attrName>r</p:attrName>
                                        </p:attrNameLst>
                                      </p:cBhvr>
                                    </p:animRot>
                                    <p:animRot by="-240000">
                                      <p:cBhvr>
                                        <p:cTn id="14" dur="200" fill="hold">
                                          <p:stCondLst>
                                            <p:cond delay="200"/>
                                          </p:stCondLst>
                                        </p:cTn>
                                        <p:tgtEl>
                                          <p:spTgt spid="10">
                                            <p:bg/>
                                          </p:spTgt>
                                        </p:tgtEl>
                                        <p:attrNameLst>
                                          <p:attrName>r</p:attrName>
                                        </p:attrNameLst>
                                      </p:cBhvr>
                                    </p:animRot>
                                    <p:animRot by="240000">
                                      <p:cBhvr>
                                        <p:cTn id="15" dur="200" fill="hold">
                                          <p:stCondLst>
                                            <p:cond delay="400"/>
                                          </p:stCondLst>
                                        </p:cTn>
                                        <p:tgtEl>
                                          <p:spTgt spid="10">
                                            <p:bg/>
                                          </p:spTgt>
                                        </p:tgtEl>
                                        <p:attrNameLst>
                                          <p:attrName>r</p:attrName>
                                        </p:attrNameLst>
                                      </p:cBhvr>
                                    </p:animRot>
                                    <p:animRot by="-240000">
                                      <p:cBhvr>
                                        <p:cTn id="16" dur="200" fill="hold">
                                          <p:stCondLst>
                                            <p:cond delay="600"/>
                                          </p:stCondLst>
                                        </p:cTn>
                                        <p:tgtEl>
                                          <p:spTgt spid="10">
                                            <p:bg/>
                                          </p:spTgt>
                                        </p:tgtEl>
                                        <p:attrNameLst>
                                          <p:attrName>r</p:attrName>
                                        </p:attrNameLst>
                                      </p:cBhvr>
                                    </p:animRot>
                                    <p:animRot by="120000">
                                      <p:cBhvr>
                                        <p:cTn id="17" dur="200" fill="hold">
                                          <p:stCondLst>
                                            <p:cond delay="800"/>
                                          </p:stCondLst>
                                        </p:cTn>
                                        <p:tgtEl>
                                          <p:spTgt spid="10">
                                            <p:bg/>
                                          </p:spTgt>
                                        </p:tgtEl>
                                        <p:attrNameLst>
                                          <p:attrName>r</p:attrName>
                                        </p:attrNameLst>
                                      </p:cBhvr>
                                    </p:animRot>
                                  </p:childTnLst>
                                </p:cTn>
                              </p:par>
                              <p:par>
                                <p:cTn id="18" presetID="32" presetClass="emph" presetSubtype="0" fill="hold" grpId="0" nodeType="withEffect">
                                  <p:stCondLst>
                                    <p:cond delay="0"/>
                                  </p:stCondLst>
                                  <p:childTnLst>
                                    <p:animRot by="120000">
                                      <p:cBhvr>
                                        <p:cTn id="19" dur="100" fill="hold">
                                          <p:stCondLst>
                                            <p:cond delay="0"/>
                                          </p:stCondLst>
                                        </p:cTn>
                                        <p:tgtEl>
                                          <p:spTgt spid="10">
                                            <p:txEl>
                                              <p:pRg st="0" end="0"/>
                                            </p:txEl>
                                          </p:spTgt>
                                        </p:tgtEl>
                                        <p:attrNameLst>
                                          <p:attrName>r</p:attrName>
                                        </p:attrNameLst>
                                      </p:cBhvr>
                                    </p:animRot>
                                    <p:animRot by="-240000">
                                      <p:cBhvr>
                                        <p:cTn id="20" dur="200" fill="hold">
                                          <p:stCondLst>
                                            <p:cond delay="200"/>
                                          </p:stCondLst>
                                        </p:cTn>
                                        <p:tgtEl>
                                          <p:spTgt spid="10">
                                            <p:txEl>
                                              <p:pRg st="0" end="0"/>
                                            </p:txEl>
                                          </p:spTgt>
                                        </p:tgtEl>
                                        <p:attrNameLst>
                                          <p:attrName>r</p:attrName>
                                        </p:attrNameLst>
                                      </p:cBhvr>
                                    </p:animRot>
                                    <p:animRot by="240000">
                                      <p:cBhvr>
                                        <p:cTn id="21" dur="200" fill="hold">
                                          <p:stCondLst>
                                            <p:cond delay="400"/>
                                          </p:stCondLst>
                                        </p:cTn>
                                        <p:tgtEl>
                                          <p:spTgt spid="10">
                                            <p:txEl>
                                              <p:pRg st="0" end="0"/>
                                            </p:txEl>
                                          </p:spTgt>
                                        </p:tgtEl>
                                        <p:attrNameLst>
                                          <p:attrName>r</p:attrName>
                                        </p:attrNameLst>
                                      </p:cBhvr>
                                    </p:animRot>
                                    <p:animRot by="-240000">
                                      <p:cBhvr>
                                        <p:cTn id="22" dur="200" fill="hold">
                                          <p:stCondLst>
                                            <p:cond delay="600"/>
                                          </p:stCondLst>
                                        </p:cTn>
                                        <p:tgtEl>
                                          <p:spTgt spid="10">
                                            <p:txEl>
                                              <p:pRg st="0" end="0"/>
                                            </p:txEl>
                                          </p:spTgt>
                                        </p:tgtEl>
                                        <p:attrNameLst>
                                          <p:attrName>r</p:attrName>
                                        </p:attrNameLst>
                                      </p:cBhvr>
                                    </p:animRot>
                                    <p:animRot by="120000">
                                      <p:cBhvr>
                                        <p:cTn id="23" dur="200" fill="hold">
                                          <p:stCondLst>
                                            <p:cond delay="800"/>
                                          </p:stCondLst>
                                        </p:cTn>
                                        <p:tgtEl>
                                          <p:spTgt spid="10">
                                            <p:txEl>
                                              <p:pRg st="0" end="0"/>
                                            </p:txEl>
                                          </p:spTgt>
                                        </p:tgtEl>
                                        <p:attrNameLst>
                                          <p:attrName>r</p:attrName>
                                        </p:attrNameLst>
                                      </p:cBhvr>
                                    </p:animRot>
                                  </p:childTnLst>
                                </p:cTn>
                              </p:par>
                              <p:par>
                                <p:cTn id="24" presetID="32" presetClass="emph" presetSubtype="0" fill="hold" grpId="0" nodeType="withEffect">
                                  <p:stCondLst>
                                    <p:cond delay="0"/>
                                  </p:stCondLst>
                                  <p:childTnLst>
                                    <p:animRot by="120000">
                                      <p:cBhvr>
                                        <p:cTn id="25" dur="100" fill="hold">
                                          <p:stCondLst>
                                            <p:cond delay="0"/>
                                          </p:stCondLst>
                                        </p:cTn>
                                        <p:tgtEl>
                                          <p:spTgt spid="10">
                                            <p:txEl>
                                              <p:pRg st="1" end="1"/>
                                            </p:txEl>
                                          </p:spTgt>
                                        </p:tgtEl>
                                        <p:attrNameLst>
                                          <p:attrName>r</p:attrName>
                                        </p:attrNameLst>
                                      </p:cBhvr>
                                    </p:animRot>
                                    <p:animRot by="-240000">
                                      <p:cBhvr>
                                        <p:cTn id="26" dur="200" fill="hold">
                                          <p:stCondLst>
                                            <p:cond delay="200"/>
                                          </p:stCondLst>
                                        </p:cTn>
                                        <p:tgtEl>
                                          <p:spTgt spid="10">
                                            <p:txEl>
                                              <p:pRg st="1" end="1"/>
                                            </p:txEl>
                                          </p:spTgt>
                                        </p:tgtEl>
                                        <p:attrNameLst>
                                          <p:attrName>r</p:attrName>
                                        </p:attrNameLst>
                                      </p:cBhvr>
                                    </p:animRot>
                                    <p:animRot by="240000">
                                      <p:cBhvr>
                                        <p:cTn id="27" dur="200" fill="hold">
                                          <p:stCondLst>
                                            <p:cond delay="400"/>
                                          </p:stCondLst>
                                        </p:cTn>
                                        <p:tgtEl>
                                          <p:spTgt spid="10">
                                            <p:txEl>
                                              <p:pRg st="1" end="1"/>
                                            </p:txEl>
                                          </p:spTgt>
                                        </p:tgtEl>
                                        <p:attrNameLst>
                                          <p:attrName>r</p:attrName>
                                        </p:attrNameLst>
                                      </p:cBhvr>
                                    </p:animRot>
                                    <p:animRot by="-240000">
                                      <p:cBhvr>
                                        <p:cTn id="28" dur="200" fill="hold">
                                          <p:stCondLst>
                                            <p:cond delay="600"/>
                                          </p:stCondLst>
                                        </p:cTn>
                                        <p:tgtEl>
                                          <p:spTgt spid="10">
                                            <p:txEl>
                                              <p:pRg st="1" end="1"/>
                                            </p:txEl>
                                          </p:spTgt>
                                        </p:tgtEl>
                                        <p:attrNameLst>
                                          <p:attrName>r</p:attrName>
                                        </p:attrNameLst>
                                      </p:cBhvr>
                                    </p:animRot>
                                    <p:animRot by="120000">
                                      <p:cBhvr>
                                        <p:cTn id="29" dur="200" fill="hold">
                                          <p:stCondLst>
                                            <p:cond delay="800"/>
                                          </p:stCondLst>
                                        </p:cTn>
                                        <p:tgtEl>
                                          <p:spTgt spid="10">
                                            <p:txEl>
                                              <p:pRg st="1" end="1"/>
                                            </p:txEl>
                                          </p:spTgt>
                                        </p:tgtEl>
                                        <p:attrNameLst>
                                          <p:attrName>r</p:attrName>
                                        </p:attrNameLst>
                                      </p:cBhvr>
                                    </p:animRot>
                                  </p:childTnLst>
                                </p:cTn>
                              </p:par>
                              <p:par>
                                <p:cTn id="30" presetID="32" presetClass="emph" presetSubtype="0" fill="hold" grpId="0" nodeType="withEffect">
                                  <p:stCondLst>
                                    <p:cond delay="0"/>
                                  </p:stCondLst>
                                  <p:iterate type="lt">
                                    <p:tmPct val="0"/>
                                  </p:iterate>
                                  <p:childTnLst>
                                    <p:animRot by="120000">
                                      <p:cBhvr>
                                        <p:cTn id="31" dur="100" fill="hold">
                                          <p:stCondLst>
                                            <p:cond delay="0"/>
                                          </p:stCondLst>
                                        </p:cTn>
                                        <p:tgtEl>
                                          <p:spTgt spid="10">
                                            <p:txEl>
                                              <p:pRg st="2" end="2"/>
                                            </p:txEl>
                                          </p:spTgt>
                                        </p:tgtEl>
                                        <p:attrNameLst>
                                          <p:attrName>r</p:attrName>
                                        </p:attrNameLst>
                                      </p:cBhvr>
                                    </p:animRot>
                                    <p:animRot by="-240000">
                                      <p:cBhvr>
                                        <p:cTn id="32" dur="200" fill="hold">
                                          <p:stCondLst>
                                            <p:cond delay="200"/>
                                          </p:stCondLst>
                                        </p:cTn>
                                        <p:tgtEl>
                                          <p:spTgt spid="10">
                                            <p:txEl>
                                              <p:pRg st="2" end="2"/>
                                            </p:txEl>
                                          </p:spTgt>
                                        </p:tgtEl>
                                        <p:attrNameLst>
                                          <p:attrName>r</p:attrName>
                                        </p:attrNameLst>
                                      </p:cBhvr>
                                    </p:animRot>
                                    <p:animRot by="240000">
                                      <p:cBhvr>
                                        <p:cTn id="33" dur="200" fill="hold">
                                          <p:stCondLst>
                                            <p:cond delay="400"/>
                                          </p:stCondLst>
                                        </p:cTn>
                                        <p:tgtEl>
                                          <p:spTgt spid="10">
                                            <p:txEl>
                                              <p:pRg st="2" end="2"/>
                                            </p:txEl>
                                          </p:spTgt>
                                        </p:tgtEl>
                                        <p:attrNameLst>
                                          <p:attrName>r</p:attrName>
                                        </p:attrNameLst>
                                      </p:cBhvr>
                                    </p:animRot>
                                    <p:animRot by="-240000">
                                      <p:cBhvr>
                                        <p:cTn id="34" dur="200" fill="hold">
                                          <p:stCondLst>
                                            <p:cond delay="600"/>
                                          </p:stCondLst>
                                        </p:cTn>
                                        <p:tgtEl>
                                          <p:spTgt spid="10">
                                            <p:txEl>
                                              <p:pRg st="2" end="2"/>
                                            </p:txEl>
                                          </p:spTgt>
                                        </p:tgtEl>
                                        <p:attrNameLst>
                                          <p:attrName>r</p:attrName>
                                        </p:attrNameLst>
                                      </p:cBhvr>
                                    </p:animRot>
                                    <p:animRot by="120000">
                                      <p:cBhvr>
                                        <p:cTn id="35" dur="200" fill="hold">
                                          <p:stCondLst>
                                            <p:cond delay="800"/>
                                          </p:stCondLst>
                                        </p:cTn>
                                        <p:tgtEl>
                                          <p:spTgt spid="10">
                                            <p:txEl>
                                              <p:pRg st="2" end="2"/>
                                            </p:txEl>
                                          </p:spTgt>
                                        </p:tgtEl>
                                        <p:attrNameLst>
                                          <p:attrName>r</p:attrName>
                                        </p:attrNameLst>
                                      </p:cBhvr>
                                    </p:animRot>
                                  </p:childTnLst>
                                </p:cTn>
                              </p:par>
                              <p:par>
                                <p:cTn id="36" presetID="32" presetClass="emph" presetSubtype="0" fill="hold" grpId="0" nodeType="withEffect">
                                  <p:stCondLst>
                                    <p:cond delay="0"/>
                                  </p:stCondLst>
                                  <p:iterate type="lt">
                                    <p:tmPct val="0"/>
                                  </p:iterate>
                                  <p:childTnLst>
                                    <p:animRot by="120000">
                                      <p:cBhvr>
                                        <p:cTn id="37" dur="100" fill="hold">
                                          <p:stCondLst>
                                            <p:cond delay="0"/>
                                          </p:stCondLst>
                                        </p:cTn>
                                        <p:tgtEl>
                                          <p:spTgt spid="10">
                                            <p:txEl>
                                              <p:pRg st="3" end="3"/>
                                            </p:txEl>
                                          </p:spTgt>
                                        </p:tgtEl>
                                        <p:attrNameLst>
                                          <p:attrName>r</p:attrName>
                                        </p:attrNameLst>
                                      </p:cBhvr>
                                    </p:animRot>
                                    <p:animRot by="-240000">
                                      <p:cBhvr>
                                        <p:cTn id="38" dur="200" fill="hold">
                                          <p:stCondLst>
                                            <p:cond delay="200"/>
                                          </p:stCondLst>
                                        </p:cTn>
                                        <p:tgtEl>
                                          <p:spTgt spid="10">
                                            <p:txEl>
                                              <p:pRg st="3" end="3"/>
                                            </p:txEl>
                                          </p:spTgt>
                                        </p:tgtEl>
                                        <p:attrNameLst>
                                          <p:attrName>r</p:attrName>
                                        </p:attrNameLst>
                                      </p:cBhvr>
                                    </p:animRot>
                                    <p:animRot by="240000">
                                      <p:cBhvr>
                                        <p:cTn id="39" dur="200" fill="hold">
                                          <p:stCondLst>
                                            <p:cond delay="400"/>
                                          </p:stCondLst>
                                        </p:cTn>
                                        <p:tgtEl>
                                          <p:spTgt spid="10">
                                            <p:txEl>
                                              <p:pRg st="3" end="3"/>
                                            </p:txEl>
                                          </p:spTgt>
                                        </p:tgtEl>
                                        <p:attrNameLst>
                                          <p:attrName>r</p:attrName>
                                        </p:attrNameLst>
                                      </p:cBhvr>
                                    </p:animRot>
                                    <p:animRot by="-240000">
                                      <p:cBhvr>
                                        <p:cTn id="40" dur="200" fill="hold">
                                          <p:stCondLst>
                                            <p:cond delay="600"/>
                                          </p:stCondLst>
                                        </p:cTn>
                                        <p:tgtEl>
                                          <p:spTgt spid="10">
                                            <p:txEl>
                                              <p:pRg st="3" end="3"/>
                                            </p:txEl>
                                          </p:spTgt>
                                        </p:tgtEl>
                                        <p:attrNameLst>
                                          <p:attrName>r</p:attrName>
                                        </p:attrNameLst>
                                      </p:cBhvr>
                                    </p:animRot>
                                    <p:animRot by="120000">
                                      <p:cBhvr>
                                        <p:cTn id="41" dur="200" fill="hold">
                                          <p:stCondLst>
                                            <p:cond delay="800"/>
                                          </p:stCondLst>
                                        </p:cTn>
                                        <p:tgtEl>
                                          <p:spTgt spid="10">
                                            <p:txEl>
                                              <p:pRg st="3" end="3"/>
                                            </p:txEl>
                                          </p:spTgt>
                                        </p:tgtEl>
                                        <p:attrNameLst>
                                          <p:attrName>r</p:attrName>
                                        </p:attrNameLst>
                                      </p:cBhvr>
                                    </p:animRot>
                                  </p:childTnLst>
                                </p:cTn>
                              </p:par>
                              <p:par>
                                <p:cTn id="42" presetID="32" presetClass="emph" presetSubtype="0" fill="hold" grpId="0" nodeType="withEffect">
                                  <p:stCondLst>
                                    <p:cond delay="0"/>
                                  </p:stCondLst>
                                  <p:iterate type="lt">
                                    <p:tmPct val="0"/>
                                  </p:iterate>
                                  <p:childTnLst>
                                    <p:animRot by="120000">
                                      <p:cBhvr>
                                        <p:cTn id="43" dur="100" fill="hold">
                                          <p:stCondLst>
                                            <p:cond delay="0"/>
                                          </p:stCondLst>
                                        </p:cTn>
                                        <p:tgtEl>
                                          <p:spTgt spid="10">
                                            <p:txEl>
                                              <p:pRg st="4" end="4"/>
                                            </p:txEl>
                                          </p:spTgt>
                                        </p:tgtEl>
                                        <p:attrNameLst>
                                          <p:attrName>r</p:attrName>
                                        </p:attrNameLst>
                                      </p:cBhvr>
                                    </p:animRot>
                                    <p:animRot by="-240000">
                                      <p:cBhvr>
                                        <p:cTn id="44" dur="200" fill="hold">
                                          <p:stCondLst>
                                            <p:cond delay="200"/>
                                          </p:stCondLst>
                                        </p:cTn>
                                        <p:tgtEl>
                                          <p:spTgt spid="10">
                                            <p:txEl>
                                              <p:pRg st="4" end="4"/>
                                            </p:txEl>
                                          </p:spTgt>
                                        </p:tgtEl>
                                        <p:attrNameLst>
                                          <p:attrName>r</p:attrName>
                                        </p:attrNameLst>
                                      </p:cBhvr>
                                    </p:animRot>
                                    <p:animRot by="240000">
                                      <p:cBhvr>
                                        <p:cTn id="45" dur="200" fill="hold">
                                          <p:stCondLst>
                                            <p:cond delay="400"/>
                                          </p:stCondLst>
                                        </p:cTn>
                                        <p:tgtEl>
                                          <p:spTgt spid="10">
                                            <p:txEl>
                                              <p:pRg st="4" end="4"/>
                                            </p:txEl>
                                          </p:spTgt>
                                        </p:tgtEl>
                                        <p:attrNameLst>
                                          <p:attrName>r</p:attrName>
                                        </p:attrNameLst>
                                      </p:cBhvr>
                                    </p:animRot>
                                    <p:animRot by="-240000">
                                      <p:cBhvr>
                                        <p:cTn id="46" dur="200" fill="hold">
                                          <p:stCondLst>
                                            <p:cond delay="600"/>
                                          </p:stCondLst>
                                        </p:cTn>
                                        <p:tgtEl>
                                          <p:spTgt spid="10">
                                            <p:txEl>
                                              <p:pRg st="4" end="4"/>
                                            </p:txEl>
                                          </p:spTgt>
                                        </p:tgtEl>
                                        <p:attrNameLst>
                                          <p:attrName>r</p:attrName>
                                        </p:attrNameLst>
                                      </p:cBhvr>
                                    </p:animRot>
                                    <p:animRot by="120000">
                                      <p:cBhvr>
                                        <p:cTn id="47" dur="200" fill="hold">
                                          <p:stCondLst>
                                            <p:cond delay="800"/>
                                          </p:stCondLst>
                                        </p:cTn>
                                        <p:tgtEl>
                                          <p:spTgt spid="10">
                                            <p:txEl>
                                              <p:pRg st="4" end="4"/>
                                            </p:txEl>
                                          </p:spTgt>
                                        </p:tgtEl>
                                        <p:attrNameLst>
                                          <p:attrName>r</p:attrName>
                                        </p:attrNameLst>
                                      </p:cBhvr>
                                    </p:animRot>
                                  </p:childTnLst>
                                </p:cTn>
                              </p:par>
                              <p:par>
                                <p:cTn id="48" presetID="32" presetClass="emph" presetSubtype="0" fill="hold" grpId="0" nodeType="withEffect">
                                  <p:stCondLst>
                                    <p:cond delay="0"/>
                                  </p:stCondLst>
                                  <p:childTnLst>
                                    <p:animRot by="120000">
                                      <p:cBhvr>
                                        <p:cTn id="49" dur="100" fill="hold">
                                          <p:stCondLst>
                                            <p:cond delay="0"/>
                                          </p:stCondLst>
                                        </p:cTn>
                                        <p:tgtEl>
                                          <p:spTgt spid="10">
                                            <p:txEl>
                                              <p:pRg st="5" end="5"/>
                                            </p:txEl>
                                          </p:spTgt>
                                        </p:tgtEl>
                                        <p:attrNameLst>
                                          <p:attrName>r</p:attrName>
                                        </p:attrNameLst>
                                      </p:cBhvr>
                                    </p:animRot>
                                    <p:animRot by="-240000">
                                      <p:cBhvr>
                                        <p:cTn id="50" dur="200" fill="hold">
                                          <p:stCondLst>
                                            <p:cond delay="200"/>
                                          </p:stCondLst>
                                        </p:cTn>
                                        <p:tgtEl>
                                          <p:spTgt spid="10">
                                            <p:txEl>
                                              <p:pRg st="5" end="5"/>
                                            </p:txEl>
                                          </p:spTgt>
                                        </p:tgtEl>
                                        <p:attrNameLst>
                                          <p:attrName>r</p:attrName>
                                        </p:attrNameLst>
                                      </p:cBhvr>
                                    </p:animRot>
                                    <p:animRot by="240000">
                                      <p:cBhvr>
                                        <p:cTn id="51" dur="200" fill="hold">
                                          <p:stCondLst>
                                            <p:cond delay="400"/>
                                          </p:stCondLst>
                                        </p:cTn>
                                        <p:tgtEl>
                                          <p:spTgt spid="10">
                                            <p:txEl>
                                              <p:pRg st="5" end="5"/>
                                            </p:txEl>
                                          </p:spTgt>
                                        </p:tgtEl>
                                        <p:attrNameLst>
                                          <p:attrName>r</p:attrName>
                                        </p:attrNameLst>
                                      </p:cBhvr>
                                    </p:animRot>
                                    <p:animRot by="-240000">
                                      <p:cBhvr>
                                        <p:cTn id="52" dur="200" fill="hold">
                                          <p:stCondLst>
                                            <p:cond delay="600"/>
                                          </p:stCondLst>
                                        </p:cTn>
                                        <p:tgtEl>
                                          <p:spTgt spid="10">
                                            <p:txEl>
                                              <p:pRg st="5" end="5"/>
                                            </p:txEl>
                                          </p:spTgt>
                                        </p:tgtEl>
                                        <p:attrNameLst>
                                          <p:attrName>r</p:attrName>
                                        </p:attrNameLst>
                                      </p:cBhvr>
                                    </p:animRot>
                                    <p:animRot by="120000">
                                      <p:cBhvr>
                                        <p:cTn id="53" dur="200" fill="hold">
                                          <p:stCondLst>
                                            <p:cond delay="800"/>
                                          </p:stCondLst>
                                        </p:cTn>
                                        <p:tgtEl>
                                          <p:spTgt spid="10">
                                            <p:txEl>
                                              <p:pRg st="5" end="5"/>
                                            </p:txEl>
                                          </p:spTgt>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8" presetClass="emph" presetSubtype="0" fill="hold" nodeType="clickEffect">
                                  <p:stCondLst>
                                    <p:cond delay="0"/>
                                  </p:stCondLst>
                                  <p:iterate type="lt">
                                    <p:tmPct val="10000"/>
                                  </p:iterate>
                                  <p:childTnLst>
                                    <p:animClr clrSpc="rgb" dir="cw">
                                      <p:cBhvr override="childStyle">
                                        <p:cTn id="57" dur="500" fill="hold"/>
                                        <p:tgtEl>
                                          <p:spTgt spid="10">
                                            <p:txEl>
                                              <p:pRg st="2" end="2"/>
                                            </p:txEl>
                                          </p:spTgt>
                                        </p:tgtEl>
                                        <p:attrNameLst>
                                          <p:attrName>style.color</p:attrName>
                                        </p:attrNameLst>
                                      </p:cBhvr>
                                      <p:to>
                                        <a:schemeClr val="accent2"/>
                                      </p:to>
                                    </p:animClr>
                                    <p:animClr clrSpc="rgb" dir="cw">
                                      <p:cBhvr>
                                        <p:cTn id="58" dur="500" fill="hold"/>
                                        <p:tgtEl>
                                          <p:spTgt spid="10">
                                            <p:txEl>
                                              <p:pRg st="2" end="2"/>
                                            </p:txEl>
                                          </p:spTgt>
                                        </p:tgtEl>
                                        <p:attrNameLst>
                                          <p:attrName>fillcolor</p:attrName>
                                        </p:attrNameLst>
                                      </p:cBhvr>
                                      <p:to>
                                        <a:schemeClr val="accent2"/>
                                      </p:to>
                                    </p:animClr>
                                    <p:set>
                                      <p:cBhvr>
                                        <p:cTn id="59" dur="500" fill="hold"/>
                                        <p:tgtEl>
                                          <p:spTgt spid="10">
                                            <p:txEl>
                                              <p:pRg st="2" end="2"/>
                                            </p:txEl>
                                          </p:spTgt>
                                        </p:tgtEl>
                                        <p:attrNameLst>
                                          <p:attrName>fill.type</p:attrName>
                                        </p:attrNameLst>
                                      </p:cBhvr>
                                      <p:to>
                                        <p:strVal val="solid"/>
                                      </p:to>
                                    </p:set>
                                    <p:anim to="1.5" calcmode="lin" valueType="num">
                                      <p:cBhvr override="childStyle">
                                        <p:cTn id="60" dur="500" fill="hold"/>
                                        <p:tgtEl>
                                          <p:spTgt spid="10">
                                            <p:txEl>
                                              <p:pRg st="2" end="2"/>
                                            </p:txEl>
                                          </p:spTgt>
                                        </p:tgtEl>
                                        <p:attrNameLst>
                                          <p:attrName>style.fontSize</p:attrName>
                                        </p:attrNameLst>
                                      </p:cBhvr>
                                    </p:anim>
                                  </p:childTnLst>
                                </p:cTn>
                              </p:par>
                            </p:childTnLst>
                          </p:cTn>
                        </p:par>
                      </p:childTnLst>
                    </p:cTn>
                  </p:par>
                  <p:par>
                    <p:cTn id="61" fill="hold">
                      <p:stCondLst>
                        <p:cond delay="indefinite"/>
                      </p:stCondLst>
                      <p:childTnLst>
                        <p:par>
                          <p:cTn id="62" fill="hold">
                            <p:stCondLst>
                              <p:cond delay="0"/>
                            </p:stCondLst>
                            <p:childTnLst>
                              <p:par>
                                <p:cTn id="63" presetID="3" presetClass="emph" presetSubtype="2" fill="hold" nodeType="clickEffect">
                                  <p:stCondLst>
                                    <p:cond delay="0"/>
                                  </p:stCondLst>
                                  <p:childTnLst>
                                    <p:animClr clrSpc="rgb" dir="cw">
                                      <p:cBhvr override="childStyle">
                                        <p:cTn id="64" dur="2000" fill="hold"/>
                                        <p:tgtEl>
                                          <p:spTgt spid="28">
                                            <p:txEl>
                                              <p:pRg st="0" end="0"/>
                                            </p:txEl>
                                          </p:spTgt>
                                        </p:tgtEl>
                                        <p:attrNameLst>
                                          <p:attrName>style.color</p:attrName>
                                        </p:attrNameLst>
                                      </p:cBhvr>
                                      <p:to>
                                        <a:schemeClr val="accent2"/>
                                      </p:to>
                                    </p:animClr>
                                  </p:childTnLst>
                                </p:cTn>
                              </p:par>
                            </p:childTnLst>
                          </p:cTn>
                        </p:par>
                        <p:par>
                          <p:cTn id="65" fill="hold">
                            <p:stCondLst>
                              <p:cond delay="2000"/>
                            </p:stCondLst>
                            <p:childTnLst>
                              <p:par>
                                <p:cTn id="66" presetID="28" presetClass="emph" presetSubtype="0" fill="hold" nodeType="afterEffect">
                                  <p:stCondLst>
                                    <p:cond delay="0"/>
                                  </p:stCondLst>
                                  <p:iterate type="lt">
                                    <p:tmPct val="10000"/>
                                  </p:iterate>
                                  <p:childTnLst>
                                    <p:animClr clrSpc="rgb" dir="cw">
                                      <p:cBhvr override="childStyle">
                                        <p:cTn id="67" dur="500" fill="hold"/>
                                        <p:tgtEl>
                                          <p:spTgt spid="10">
                                            <p:txEl>
                                              <p:pRg st="3" end="3"/>
                                            </p:txEl>
                                          </p:spTgt>
                                        </p:tgtEl>
                                        <p:attrNameLst>
                                          <p:attrName>style.color</p:attrName>
                                        </p:attrNameLst>
                                      </p:cBhvr>
                                      <p:to>
                                        <a:schemeClr val="accent2"/>
                                      </p:to>
                                    </p:animClr>
                                    <p:animClr clrSpc="rgb" dir="cw">
                                      <p:cBhvr>
                                        <p:cTn id="68" dur="500" fill="hold"/>
                                        <p:tgtEl>
                                          <p:spTgt spid="10">
                                            <p:txEl>
                                              <p:pRg st="3" end="3"/>
                                            </p:txEl>
                                          </p:spTgt>
                                        </p:tgtEl>
                                        <p:attrNameLst>
                                          <p:attrName>fillcolor</p:attrName>
                                        </p:attrNameLst>
                                      </p:cBhvr>
                                      <p:to>
                                        <a:schemeClr val="accent2"/>
                                      </p:to>
                                    </p:animClr>
                                    <p:set>
                                      <p:cBhvr>
                                        <p:cTn id="69" dur="500" fill="hold"/>
                                        <p:tgtEl>
                                          <p:spTgt spid="10">
                                            <p:txEl>
                                              <p:pRg st="3" end="3"/>
                                            </p:txEl>
                                          </p:spTgt>
                                        </p:tgtEl>
                                        <p:attrNameLst>
                                          <p:attrName>fill.type</p:attrName>
                                        </p:attrNameLst>
                                      </p:cBhvr>
                                      <p:to>
                                        <p:strVal val="solid"/>
                                      </p:to>
                                    </p:set>
                                    <p:anim to="1.5" calcmode="lin" valueType="num">
                                      <p:cBhvr override="childStyle">
                                        <p:cTn id="70" dur="500" fill="hold"/>
                                        <p:tgtEl>
                                          <p:spTgt spid="10">
                                            <p:txEl>
                                              <p:pRg st="3" end="3"/>
                                            </p:txEl>
                                          </p:spTgt>
                                        </p:tgtEl>
                                        <p:attrNameLst>
                                          <p:attrName>style.fontSize</p:attrName>
                                        </p:attrNameLst>
                                      </p:cBhvr>
                                    </p:anim>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edge">
                                      <p:cBhvr>
                                        <p:cTn id="75" dur="2000"/>
                                        <p:tgtEl>
                                          <p:spTgt spid="45"/>
                                        </p:tgtEl>
                                      </p:cBhvr>
                                    </p:animEffect>
                                  </p:childTnLst>
                                </p:cTn>
                              </p:par>
                            </p:childTnLst>
                          </p:cTn>
                        </p:par>
                      </p:childTnLst>
                    </p:cTn>
                  </p:par>
                  <p:par>
                    <p:cTn id="76" fill="hold">
                      <p:stCondLst>
                        <p:cond delay="indefinite"/>
                      </p:stCondLst>
                      <p:childTnLst>
                        <p:par>
                          <p:cTn id="77" fill="hold">
                            <p:stCondLst>
                              <p:cond delay="0"/>
                            </p:stCondLst>
                            <p:childTnLst>
                              <p:par>
                                <p:cTn id="78" presetID="28" presetClass="emph" presetSubtype="0" fill="hold" nodeType="clickEffect">
                                  <p:stCondLst>
                                    <p:cond delay="0"/>
                                  </p:stCondLst>
                                  <p:iterate type="lt">
                                    <p:tmPct val="10000"/>
                                  </p:iterate>
                                  <p:childTnLst>
                                    <p:animClr clrSpc="rgb" dir="cw">
                                      <p:cBhvr override="childStyle">
                                        <p:cTn id="79" dur="500" fill="hold"/>
                                        <p:tgtEl>
                                          <p:spTgt spid="10">
                                            <p:txEl>
                                              <p:pRg st="4" end="4"/>
                                            </p:txEl>
                                          </p:spTgt>
                                        </p:tgtEl>
                                        <p:attrNameLst>
                                          <p:attrName>style.color</p:attrName>
                                        </p:attrNameLst>
                                      </p:cBhvr>
                                      <p:to>
                                        <a:schemeClr val="accent2"/>
                                      </p:to>
                                    </p:animClr>
                                    <p:animClr clrSpc="rgb" dir="cw">
                                      <p:cBhvr>
                                        <p:cTn id="80" dur="500" fill="hold"/>
                                        <p:tgtEl>
                                          <p:spTgt spid="10">
                                            <p:txEl>
                                              <p:pRg st="4" end="4"/>
                                            </p:txEl>
                                          </p:spTgt>
                                        </p:tgtEl>
                                        <p:attrNameLst>
                                          <p:attrName>fillcolor</p:attrName>
                                        </p:attrNameLst>
                                      </p:cBhvr>
                                      <p:to>
                                        <a:schemeClr val="accent2"/>
                                      </p:to>
                                    </p:animClr>
                                    <p:set>
                                      <p:cBhvr>
                                        <p:cTn id="81" dur="500" fill="hold"/>
                                        <p:tgtEl>
                                          <p:spTgt spid="10">
                                            <p:txEl>
                                              <p:pRg st="4" end="4"/>
                                            </p:txEl>
                                          </p:spTgt>
                                        </p:tgtEl>
                                        <p:attrNameLst>
                                          <p:attrName>fill.type</p:attrName>
                                        </p:attrNameLst>
                                      </p:cBhvr>
                                      <p:to>
                                        <p:strVal val="solid"/>
                                      </p:to>
                                    </p:set>
                                    <p:anim to="1.5" calcmode="lin" valueType="num">
                                      <p:cBhvr override="childStyle">
                                        <p:cTn id="82" dur="500" fill="hold"/>
                                        <p:tgtEl>
                                          <p:spTgt spid="10">
                                            <p:txEl>
                                              <p:pRg st="4" end="4"/>
                                            </p:txEl>
                                          </p:spTgt>
                                        </p:tgtEl>
                                        <p:attrNameLst>
                                          <p:attrName>style.fontSize</p:attrName>
                                        </p:attrNameLst>
                                      </p:cBhvr>
                                    </p:anim>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down)">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45" presetClass="exit" presetSubtype="0" fill="hold" nodeType="clickEffect">
                                  <p:stCondLst>
                                    <p:cond delay="0"/>
                                  </p:stCondLst>
                                  <p:childTnLst>
                                    <p:animEffect transition="out" filter="fade">
                                      <p:cBhvr>
                                        <p:cTn id="91" dur="2000"/>
                                        <p:tgtEl>
                                          <p:spTgt spid="41"/>
                                        </p:tgtEl>
                                      </p:cBhvr>
                                    </p:animEffect>
                                    <p:anim calcmode="lin" valueType="num">
                                      <p:cBhvr>
                                        <p:cTn id="92" dur="2000"/>
                                        <p:tgtEl>
                                          <p:spTgt spid="4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3" dur="2000"/>
                                        <p:tgtEl>
                                          <p:spTgt spid="41"/>
                                        </p:tgtEl>
                                        <p:attrNameLst>
                                          <p:attrName>ppt_h</p:attrName>
                                        </p:attrNameLst>
                                      </p:cBhvr>
                                      <p:tavLst>
                                        <p:tav tm="0">
                                          <p:val>
                                            <p:strVal val="ppt_h"/>
                                          </p:val>
                                        </p:tav>
                                        <p:tav tm="100000">
                                          <p:val>
                                            <p:strVal val="ppt_h"/>
                                          </p:val>
                                        </p:tav>
                                      </p:tavLst>
                                    </p:anim>
                                    <p:set>
                                      <p:cBhvr>
                                        <p:cTn id="94" dur="1" fill="hold">
                                          <p:stCondLst>
                                            <p:cond delay="1999"/>
                                          </p:stCondLst>
                                        </p:cTn>
                                        <p:tgtEl>
                                          <p:spTgt spid="4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42" presetClass="path" presetSubtype="0" accel="50000" decel="50000" fill="hold" grpId="0" nodeType="clickEffect">
                                  <p:stCondLst>
                                    <p:cond delay="0"/>
                                  </p:stCondLst>
                                  <p:childTnLst>
                                    <p:animMotion origin="layout" path="M -2.29167E-6 -1.48148E-6 L 0.01003 0.05533 " pathEditMode="relative" rAng="0" ptsTypes="AA">
                                      <p:cBhvr>
                                        <p:cTn id="98" dur="750" fill="hold"/>
                                        <p:tgtEl>
                                          <p:spTgt spid="42"/>
                                        </p:tgtEl>
                                        <p:attrNameLst>
                                          <p:attrName>ppt_x</p:attrName>
                                          <p:attrName>ppt_y</p:attrName>
                                        </p:attrNameLst>
                                      </p:cBhvr>
                                      <p:rCtr x="495" y="2755"/>
                                    </p:animMotion>
                                  </p:childTnLst>
                                </p:cTn>
                              </p:par>
                            </p:childTnLst>
                          </p:cTn>
                        </p:par>
                        <p:par>
                          <p:cTn id="99" fill="hold">
                            <p:stCondLst>
                              <p:cond delay="750"/>
                            </p:stCondLst>
                            <p:childTnLst>
                              <p:par>
                                <p:cTn id="100" presetID="10" presetClass="exit" presetSubtype="0" fill="hold" nodeType="afterEffect">
                                  <p:stCondLst>
                                    <p:cond delay="0"/>
                                  </p:stCondLst>
                                  <p:childTnLst>
                                    <p:animEffect transition="out" filter="fade">
                                      <p:cBhvr>
                                        <p:cTn id="101" dur="500"/>
                                        <p:tgtEl>
                                          <p:spTgt spid="50"/>
                                        </p:tgtEl>
                                      </p:cBhvr>
                                    </p:animEffect>
                                    <p:set>
                                      <p:cBhvr>
                                        <p:cTn id="102" dur="1" fill="hold">
                                          <p:stCondLst>
                                            <p:cond delay="499"/>
                                          </p:stCondLst>
                                        </p:cTn>
                                        <p:tgtEl>
                                          <p:spTgt spid="5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2" presetClass="entr" presetSubtype="1" fill="hold" grpId="0" nodeType="clickEffect">
                                  <p:stCondLst>
                                    <p:cond delay="0"/>
                                  </p:stCondLst>
                                  <p:childTnLst>
                                    <p:set>
                                      <p:cBhvr>
                                        <p:cTn id="106" dur="1" fill="hold">
                                          <p:stCondLst>
                                            <p:cond delay="0"/>
                                          </p:stCondLst>
                                        </p:cTn>
                                        <p:tgtEl>
                                          <p:spTgt spid="58"/>
                                        </p:tgtEl>
                                        <p:attrNameLst>
                                          <p:attrName>style.visibility</p:attrName>
                                        </p:attrNameLst>
                                      </p:cBhvr>
                                      <p:to>
                                        <p:strVal val="visible"/>
                                      </p:to>
                                    </p:set>
                                    <p:anim calcmode="lin" valueType="num">
                                      <p:cBhvr additive="base">
                                        <p:cTn id="107" dur="500"/>
                                        <p:tgtEl>
                                          <p:spTgt spid="58"/>
                                        </p:tgtEl>
                                        <p:attrNameLst>
                                          <p:attrName>ppt_y</p:attrName>
                                        </p:attrNameLst>
                                      </p:cBhvr>
                                      <p:tavLst>
                                        <p:tav tm="0">
                                          <p:val>
                                            <p:strVal val="#ppt_y-#ppt_h*1.125000"/>
                                          </p:val>
                                        </p:tav>
                                        <p:tav tm="100000">
                                          <p:val>
                                            <p:strVal val="#ppt_y"/>
                                          </p:val>
                                        </p:tav>
                                      </p:tavLst>
                                    </p:anim>
                                    <p:animEffect transition="in" filter="wipe(down)">
                                      <p:cBhvr>
                                        <p:cTn id="10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P spid="13" grpId="0"/>
      <p:bldP spid="45" grpId="0" animBg="1"/>
      <p:bldP spid="42" grpId="0" animBg="1"/>
      <p:bldP spid="5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247ACB4-82BB-4087-B47A-9D77C45021E7}"/>
              </a:ext>
            </a:extLst>
          </p:cNvPr>
          <p:cNvSpPr txBox="1"/>
          <p:nvPr/>
        </p:nvSpPr>
        <p:spPr>
          <a:xfrm>
            <a:off x="526762" y="188077"/>
            <a:ext cx="1982847" cy="1107996"/>
          </a:xfrm>
          <a:prstGeom prst="rect">
            <a:avLst/>
          </a:prstGeom>
          <a:noFill/>
        </p:spPr>
        <p:txBody>
          <a:bodyPr wrap="square">
            <a:spAutoFit/>
          </a:bodyPr>
          <a:lstStyle/>
          <a:p>
            <a:pPr marL="0" marR="0" indent="180340">
              <a:spcBef>
                <a:spcPts val="600"/>
              </a:spcBef>
              <a:spcAft>
                <a:spcPts val="1000"/>
              </a:spcAft>
            </a:pP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Int  </a:t>
            </a:r>
            <a:r>
              <a:rPr lang="en-US" b="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Verrou</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 0 ; </a:t>
            </a: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variable</a:t>
            </a: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global </a:t>
            </a:r>
            <a:r>
              <a:rPr lang="en-US" sz="16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paratgé</a:t>
            </a: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P1 et P2 </a:t>
            </a: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1CE7AA79-17B1-493F-8849-BC8F46EDD93E}"/>
              </a:ext>
            </a:extLst>
          </p:cNvPr>
          <p:cNvSpPr txBox="1">
            <a:spLocks/>
          </p:cNvSpPr>
          <p:nvPr/>
        </p:nvSpPr>
        <p:spPr>
          <a:xfrm>
            <a:off x="8601930" y="1439989"/>
            <a:ext cx="3462251" cy="3733940"/>
          </a:xfrm>
          <a:prstGeom prst="rect">
            <a:avLst/>
          </a:prstGeom>
          <a:ln>
            <a:solidFill>
              <a:srgbClr val="FFFF00"/>
            </a:solidFill>
          </a:ln>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a:t>
            </a:r>
            <a:r>
              <a:rPr lang="en-US" sz="2000" b="1" dirty="0">
                <a:solidFill>
                  <a:srgbClr val="FFFF00"/>
                </a:solidFill>
              </a:rPr>
              <a:t>P2()</a:t>
            </a:r>
          </a:p>
          <a:p>
            <a:pPr marL="0" indent="0">
              <a:buFont typeface="Arial" panose="020B0604020202020204" pitchFamily="34" charset="0"/>
              <a:buNone/>
            </a:pPr>
            <a:r>
              <a:rPr lang="en-US" dirty="0"/>
              <a:t>{</a:t>
            </a:r>
          </a:p>
          <a:p>
            <a:pPr marL="0" indent="0">
              <a:lnSpc>
                <a:spcPct val="100000"/>
              </a:lnSpc>
              <a:buNone/>
            </a:pPr>
            <a:r>
              <a:rPr lang="en-US" dirty="0"/>
              <a:t> ……</a:t>
            </a:r>
          </a:p>
          <a:p>
            <a:pPr marL="0" indent="0">
              <a:lnSpc>
                <a:spcPct val="100000"/>
              </a:lnSpc>
              <a:buNone/>
            </a:pPr>
            <a:r>
              <a:rPr lang="en-US" dirty="0"/>
              <a:t>….</a:t>
            </a:r>
          </a:p>
          <a:p>
            <a:pPr marL="0" indent="0">
              <a:lnSpc>
                <a:spcPct val="100000"/>
              </a:lnSpc>
              <a:buNone/>
            </a:pPr>
            <a:r>
              <a:rPr lang="fr-FR" dirty="0">
                <a:highlight>
                  <a:srgbClr val="FF7128"/>
                </a:highlight>
              </a:rPr>
              <a:t> </a:t>
            </a:r>
            <a:r>
              <a:rPr lang="fr-FR" dirty="0" err="1">
                <a:highlight>
                  <a:srgbClr val="FF7128"/>
                </a:highlight>
              </a:rPr>
              <a:t>While</a:t>
            </a:r>
            <a:r>
              <a:rPr lang="fr-FR" dirty="0">
                <a:highlight>
                  <a:srgbClr val="FF7128"/>
                </a:highlight>
              </a:rPr>
              <a:t>  TAS(verrou) do{ } </a:t>
            </a:r>
            <a:r>
              <a:rPr lang="fr-FR" sz="1600" dirty="0">
                <a:highlight>
                  <a:srgbClr val="FF7128"/>
                </a:highlight>
              </a:rPr>
              <a:t>;</a:t>
            </a:r>
            <a:r>
              <a:rPr lang="en-US" dirty="0">
                <a:highlight>
                  <a:srgbClr val="FF7128"/>
                </a:highlight>
              </a:rPr>
              <a:t> //PE();</a:t>
            </a:r>
            <a:endParaRPr lang="fr-FR" sz="2000" dirty="0">
              <a:highlight>
                <a:srgbClr val="FF7128"/>
              </a:highlight>
            </a:endParaRPr>
          </a:p>
          <a:p>
            <a:pPr marL="0" indent="0">
              <a:lnSpc>
                <a:spcPct val="100000"/>
              </a:lnSpc>
              <a:buNone/>
            </a:pPr>
            <a:r>
              <a:rPr lang="en-US" dirty="0"/>
              <a:t>   SC(RC);</a:t>
            </a:r>
          </a:p>
          <a:p>
            <a:pPr marL="0" indent="0">
              <a:lnSpc>
                <a:spcPct val="100000"/>
              </a:lnSpc>
              <a:buNone/>
            </a:pPr>
            <a:r>
              <a:rPr lang="en-US" dirty="0">
                <a:highlight>
                  <a:srgbClr val="FF7128"/>
                </a:highlight>
              </a:rPr>
              <a:t> </a:t>
            </a:r>
            <a:r>
              <a:rPr lang="fr-FR" sz="2000" dirty="0">
                <a:highlight>
                  <a:srgbClr val="FF7128"/>
                </a:highlight>
              </a:rPr>
              <a:t>verrou:= false; // =0,</a:t>
            </a:r>
            <a:r>
              <a:rPr lang="fr-FR" sz="1800" dirty="0">
                <a:highlight>
                  <a:srgbClr val="FF7128"/>
                </a:highlight>
              </a:rPr>
              <a:t> PS()</a:t>
            </a:r>
            <a:endParaRPr lang="en-US" sz="1800" dirty="0">
              <a:highlight>
                <a:srgbClr val="FF7128"/>
              </a:highlight>
            </a:endParaRPr>
          </a:p>
          <a:p>
            <a:pPr marL="0" indent="0">
              <a:lnSpc>
                <a:spcPct val="100000"/>
              </a:lnSpc>
              <a:buNone/>
            </a:pPr>
            <a:r>
              <a:rPr lang="en-US" dirty="0"/>
              <a:t> ….</a:t>
            </a:r>
          </a:p>
          <a:p>
            <a:pPr marL="0" indent="0">
              <a:lnSpc>
                <a:spcPct val="100000"/>
              </a:lnSpc>
              <a:buNone/>
            </a:pPr>
            <a:r>
              <a:rPr lang="en-US" dirty="0"/>
              <a:t>}</a:t>
            </a:r>
          </a:p>
        </p:txBody>
      </p:sp>
      <p:sp>
        <p:nvSpPr>
          <p:cNvPr id="23" name="Rectangle 22">
            <a:extLst>
              <a:ext uri="{FF2B5EF4-FFF2-40B4-BE49-F238E27FC236}">
                <a16:creationId xmlns:a16="http://schemas.microsoft.com/office/drawing/2014/main" id="{0C5B981B-841E-49A6-8676-93ED068612B8}"/>
              </a:ext>
            </a:extLst>
          </p:cNvPr>
          <p:cNvSpPr/>
          <p:nvPr/>
        </p:nvSpPr>
        <p:spPr>
          <a:xfrm>
            <a:off x="5043255" y="844098"/>
            <a:ext cx="2130937" cy="4106968"/>
          </a:xfrm>
          <a:prstGeom prst="rect">
            <a:avLst/>
          </a:prstGeom>
          <a:solidFill>
            <a:schemeClr val="bg1">
              <a:lumMod val="5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TextBox 9">
            <a:extLst>
              <a:ext uri="{FF2B5EF4-FFF2-40B4-BE49-F238E27FC236}">
                <a16:creationId xmlns:a16="http://schemas.microsoft.com/office/drawing/2014/main" id="{2877DE30-F6E0-4E14-8CE4-67F2F0F77A93}"/>
              </a:ext>
            </a:extLst>
          </p:cNvPr>
          <p:cNvSpPr txBox="1"/>
          <p:nvPr/>
        </p:nvSpPr>
        <p:spPr>
          <a:xfrm>
            <a:off x="5102246" y="2376339"/>
            <a:ext cx="2011680" cy="2519408"/>
          </a:xfrm>
          <a:prstGeom prst="rect">
            <a:avLst/>
          </a:prstGeom>
          <a:solidFill>
            <a:schemeClr val="tx1">
              <a:lumMod val="95000"/>
              <a:lumOff val="5000"/>
            </a:schemeClr>
          </a:solidFill>
        </p:spPr>
        <p:txBody>
          <a:bodyPr wrap="square">
            <a:spAutoFit/>
          </a:bodyPr>
          <a:lstStyle/>
          <a:p>
            <a:pPr marL="0" marR="0" indent="180340">
              <a:lnSpc>
                <a:spcPct val="115000"/>
              </a:lnSpc>
              <a:spcBef>
                <a:spcPts val="60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int  TAS (int *b)</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Int a=b;</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b=1 ;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return a;</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fr-FR"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p>
          <a:p>
            <a:pPr marL="0" marR="0" indent="180340">
              <a:lnSpc>
                <a:spcPct val="115000"/>
              </a:lnSpc>
              <a:spcBef>
                <a:spcPts val="60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79B40AFC-9AEA-42BC-9DE2-E14B7A472E6F}"/>
              </a:ext>
            </a:extLst>
          </p:cNvPr>
          <p:cNvSpPr/>
          <p:nvPr/>
        </p:nvSpPr>
        <p:spPr>
          <a:xfrm>
            <a:off x="5060840" y="1150111"/>
            <a:ext cx="2130937" cy="36915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0</a:t>
            </a:r>
          </a:p>
        </p:txBody>
      </p:sp>
      <p:sp>
        <p:nvSpPr>
          <p:cNvPr id="27" name="TextBox 26">
            <a:extLst>
              <a:ext uri="{FF2B5EF4-FFF2-40B4-BE49-F238E27FC236}">
                <a16:creationId xmlns:a16="http://schemas.microsoft.com/office/drawing/2014/main" id="{DD37B2DF-3F4D-4A69-B359-B82AB03AF512}"/>
              </a:ext>
            </a:extLst>
          </p:cNvPr>
          <p:cNvSpPr txBox="1"/>
          <p:nvPr/>
        </p:nvSpPr>
        <p:spPr>
          <a:xfrm>
            <a:off x="4905646" y="498035"/>
            <a:ext cx="2268545" cy="353620"/>
          </a:xfrm>
          <a:prstGeom prst="rect">
            <a:avLst/>
          </a:prstGeom>
          <a:noFill/>
        </p:spPr>
        <p:txBody>
          <a:bodyPr wrap="square" rtlCol="0">
            <a:spAutoFit/>
          </a:bodyPr>
          <a:lstStyle/>
          <a:p>
            <a:r>
              <a:rPr lang="fr-FR" dirty="0"/>
              <a:t>   </a:t>
            </a:r>
            <a:r>
              <a:rPr lang="fr-FR" sz="2000" dirty="0"/>
              <a:t>Mémoire (RAM)</a:t>
            </a:r>
            <a:endParaRPr lang="fr-FR" dirty="0"/>
          </a:p>
        </p:txBody>
      </p:sp>
      <p:sp>
        <p:nvSpPr>
          <p:cNvPr id="28" name="Rectangle 27">
            <a:extLst>
              <a:ext uri="{FF2B5EF4-FFF2-40B4-BE49-F238E27FC236}">
                <a16:creationId xmlns:a16="http://schemas.microsoft.com/office/drawing/2014/main" id="{00A217B7-8D57-44C2-9D57-A13D179E98E6}"/>
              </a:ext>
            </a:extLst>
          </p:cNvPr>
          <p:cNvSpPr/>
          <p:nvPr/>
        </p:nvSpPr>
        <p:spPr>
          <a:xfrm>
            <a:off x="5043254" y="1767928"/>
            <a:ext cx="2130937" cy="36915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0</a:t>
            </a:r>
          </a:p>
        </p:txBody>
      </p:sp>
      <p:sp>
        <p:nvSpPr>
          <p:cNvPr id="29" name="TextBox 28">
            <a:extLst>
              <a:ext uri="{FF2B5EF4-FFF2-40B4-BE49-F238E27FC236}">
                <a16:creationId xmlns:a16="http://schemas.microsoft.com/office/drawing/2014/main" id="{3084DAD2-0824-41ED-AFB1-E00825920BEB}"/>
              </a:ext>
            </a:extLst>
          </p:cNvPr>
          <p:cNvSpPr txBox="1"/>
          <p:nvPr/>
        </p:nvSpPr>
        <p:spPr>
          <a:xfrm>
            <a:off x="4354998" y="1706934"/>
            <a:ext cx="745170" cy="462425"/>
          </a:xfrm>
          <a:prstGeom prst="rect">
            <a:avLst/>
          </a:prstGeom>
          <a:noFill/>
        </p:spPr>
        <p:txBody>
          <a:bodyPr wrap="square" rtlCol="0">
            <a:spAutoFit/>
          </a:bodyPr>
          <a:lstStyle/>
          <a:p>
            <a:r>
              <a:rPr lang="fr-FR" dirty="0"/>
              <a:t>   </a:t>
            </a:r>
            <a:r>
              <a:rPr lang="fr-FR" sz="2800" b="1" dirty="0"/>
              <a:t>a</a:t>
            </a:r>
            <a:endParaRPr lang="fr-FR" b="1" dirty="0"/>
          </a:p>
        </p:txBody>
      </p:sp>
      <p:sp>
        <p:nvSpPr>
          <p:cNvPr id="33" name="Text Placeholder 3">
            <a:extLst>
              <a:ext uri="{FF2B5EF4-FFF2-40B4-BE49-F238E27FC236}">
                <a16:creationId xmlns:a16="http://schemas.microsoft.com/office/drawing/2014/main" id="{2D1D6F62-2E0C-4A7E-AC77-715A5A2C7638}"/>
              </a:ext>
            </a:extLst>
          </p:cNvPr>
          <p:cNvSpPr txBox="1">
            <a:spLocks/>
          </p:cNvSpPr>
          <p:nvPr/>
        </p:nvSpPr>
        <p:spPr>
          <a:xfrm>
            <a:off x="291432" y="1418963"/>
            <a:ext cx="3531084" cy="3733940"/>
          </a:xfrm>
          <a:prstGeom prst="rect">
            <a:avLst/>
          </a:prstGeom>
          <a:ln>
            <a:solidFill>
              <a:srgbClr val="FF0000"/>
            </a:solidFill>
          </a:ln>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a:t>
            </a:r>
            <a:r>
              <a:rPr lang="en-US" sz="2000" b="1" dirty="0">
                <a:solidFill>
                  <a:srgbClr val="FF0000"/>
                </a:solidFill>
              </a:rPr>
              <a:t>P1()</a:t>
            </a:r>
            <a:endParaRPr lang="en-US" b="1" dirty="0">
              <a:solidFill>
                <a:srgbClr val="FF0000"/>
              </a:solidFill>
            </a:endParaRPr>
          </a:p>
          <a:p>
            <a:pPr marL="0" indent="0">
              <a:buFont typeface="Arial" panose="020B0604020202020204" pitchFamily="34" charset="0"/>
              <a:buNone/>
            </a:pPr>
            <a:r>
              <a:rPr lang="en-US" dirty="0"/>
              <a:t>{</a:t>
            </a:r>
          </a:p>
          <a:p>
            <a:pPr marL="0" indent="0">
              <a:lnSpc>
                <a:spcPct val="100000"/>
              </a:lnSpc>
              <a:buNone/>
            </a:pPr>
            <a:r>
              <a:rPr lang="en-US" dirty="0"/>
              <a:t> ……</a:t>
            </a:r>
          </a:p>
          <a:p>
            <a:pPr marL="0" indent="0">
              <a:lnSpc>
                <a:spcPct val="100000"/>
              </a:lnSpc>
              <a:buNone/>
            </a:pPr>
            <a:r>
              <a:rPr lang="en-US" dirty="0"/>
              <a:t>….</a:t>
            </a:r>
          </a:p>
          <a:p>
            <a:pPr marL="0" indent="0">
              <a:lnSpc>
                <a:spcPct val="100000"/>
              </a:lnSpc>
              <a:buNone/>
            </a:pPr>
            <a:r>
              <a:rPr lang="en-US" dirty="0">
                <a:highlight>
                  <a:srgbClr val="FF7128"/>
                </a:highlight>
              </a:rPr>
              <a:t> </a:t>
            </a:r>
            <a:r>
              <a:rPr lang="fr-FR" dirty="0" err="1">
                <a:highlight>
                  <a:srgbClr val="FF7128"/>
                </a:highlight>
              </a:rPr>
              <a:t>While</a:t>
            </a:r>
            <a:r>
              <a:rPr lang="fr-FR" dirty="0">
                <a:highlight>
                  <a:srgbClr val="FF7128"/>
                </a:highlight>
              </a:rPr>
              <a:t> TAS(verrou) do ; </a:t>
            </a:r>
            <a:r>
              <a:rPr lang="en-US" dirty="0">
                <a:highlight>
                  <a:srgbClr val="FF7128"/>
                </a:highlight>
              </a:rPr>
              <a:t>// PE();                    </a:t>
            </a:r>
            <a:endParaRPr lang="en-US" sz="2000" dirty="0">
              <a:highlight>
                <a:srgbClr val="FF7128"/>
              </a:highlight>
            </a:endParaRPr>
          </a:p>
          <a:p>
            <a:pPr marL="0" indent="0">
              <a:lnSpc>
                <a:spcPct val="100000"/>
              </a:lnSpc>
              <a:buNone/>
            </a:pPr>
            <a:r>
              <a:rPr lang="en-US" dirty="0"/>
              <a:t>   SC(RC);</a:t>
            </a:r>
          </a:p>
          <a:p>
            <a:pPr marL="0" indent="0">
              <a:lnSpc>
                <a:spcPct val="100000"/>
              </a:lnSpc>
              <a:buNone/>
            </a:pPr>
            <a:r>
              <a:rPr lang="en-US" dirty="0">
                <a:highlight>
                  <a:srgbClr val="FF7128"/>
                </a:highlight>
              </a:rPr>
              <a:t> </a:t>
            </a:r>
            <a:r>
              <a:rPr lang="fr-FR" sz="2000" dirty="0">
                <a:highlight>
                  <a:srgbClr val="FF7128"/>
                </a:highlight>
              </a:rPr>
              <a:t>verrou:= false; // false=0, PS()</a:t>
            </a:r>
            <a:endParaRPr lang="en-US" sz="1800" dirty="0">
              <a:highlight>
                <a:srgbClr val="FF7128"/>
              </a:highlight>
            </a:endParaRPr>
          </a:p>
          <a:p>
            <a:pPr marL="0" indent="0">
              <a:lnSpc>
                <a:spcPct val="100000"/>
              </a:lnSpc>
              <a:buNone/>
            </a:pPr>
            <a:r>
              <a:rPr lang="en-US" dirty="0"/>
              <a:t> ….</a:t>
            </a:r>
          </a:p>
          <a:p>
            <a:pPr marL="0" indent="0">
              <a:lnSpc>
                <a:spcPct val="100000"/>
              </a:lnSpc>
              <a:buNone/>
            </a:pPr>
            <a:r>
              <a:rPr lang="en-US" dirty="0"/>
              <a:t>}</a:t>
            </a:r>
          </a:p>
        </p:txBody>
      </p:sp>
      <p:sp>
        <p:nvSpPr>
          <p:cNvPr id="43" name="Oval 42">
            <a:extLst>
              <a:ext uri="{FF2B5EF4-FFF2-40B4-BE49-F238E27FC236}">
                <a16:creationId xmlns:a16="http://schemas.microsoft.com/office/drawing/2014/main" id="{4AFD793E-A057-4E6F-96D0-1B0DE311A341}"/>
              </a:ext>
            </a:extLst>
          </p:cNvPr>
          <p:cNvSpPr/>
          <p:nvPr/>
        </p:nvSpPr>
        <p:spPr>
          <a:xfrm>
            <a:off x="3947995" y="538681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P1</a:t>
            </a:r>
          </a:p>
        </p:txBody>
      </p:sp>
      <p:sp>
        <p:nvSpPr>
          <p:cNvPr id="44" name="Oval 43">
            <a:extLst>
              <a:ext uri="{FF2B5EF4-FFF2-40B4-BE49-F238E27FC236}">
                <a16:creationId xmlns:a16="http://schemas.microsoft.com/office/drawing/2014/main" id="{46400DBC-F4A4-4987-84B8-7F3B9E9FA3CD}"/>
              </a:ext>
            </a:extLst>
          </p:cNvPr>
          <p:cNvSpPr/>
          <p:nvPr/>
        </p:nvSpPr>
        <p:spPr>
          <a:xfrm>
            <a:off x="7776729" y="5372065"/>
            <a:ext cx="9144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FF00"/>
                </a:solidFill>
              </a:rPr>
              <a:t>P2</a:t>
            </a:r>
          </a:p>
        </p:txBody>
      </p:sp>
      <p:sp>
        <p:nvSpPr>
          <p:cNvPr id="2" name="TextBox 1">
            <a:extLst>
              <a:ext uri="{FF2B5EF4-FFF2-40B4-BE49-F238E27FC236}">
                <a16:creationId xmlns:a16="http://schemas.microsoft.com/office/drawing/2014/main" id="{23A302DF-15F1-445C-9437-B166FE91CAF0}"/>
              </a:ext>
            </a:extLst>
          </p:cNvPr>
          <p:cNvSpPr txBox="1"/>
          <p:nvPr/>
        </p:nvSpPr>
        <p:spPr>
          <a:xfrm>
            <a:off x="3383905" y="6359965"/>
            <a:ext cx="800219" cy="369332"/>
          </a:xfrm>
          <a:prstGeom prst="rect">
            <a:avLst/>
          </a:prstGeom>
          <a:noFill/>
        </p:spPr>
        <p:txBody>
          <a:bodyPr wrap="none" rtlCol="0">
            <a:spAutoFit/>
          </a:bodyPr>
          <a:lstStyle/>
          <a:p>
            <a:r>
              <a:rPr lang="fr-FR" dirty="0"/>
              <a:t>CPU1</a:t>
            </a:r>
          </a:p>
        </p:txBody>
      </p:sp>
      <p:sp>
        <p:nvSpPr>
          <p:cNvPr id="19" name="TextBox 18">
            <a:extLst>
              <a:ext uri="{FF2B5EF4-FFF2-40B4-BE49-F238E27FC236}">
                <a16:creationId xmlns:a16="http://schemas.microsoft.com/office/drawing/2014/main" id="{BB03F044-871D-4EB1-865C-9C8E2136DED0}"/>
              </a:ext>
            </a:extLst>
          </p:cNvPr>
          <p:cNvSpPr txBox="1"/>
          <p:nvPr/>
        </p:nvSpPr>
        <p:spPr>
          <a:xfrm>
            <a:off x="7787552" y="6359965"/>
            <a:ext cx="800219" cy="369332"/>
          </a:xfrm>
          <a:prstGeom prst="rect">
            <a:avLst/>
          </a:prstGeom>
          <a:noFill/>
        </p:spPr>
        <p:txBody>
          <a:bodyPr wrap="none" rtlCol="0">
            <a:spAutoFit/>
          </a:bodyPr>
          <a:lstStyle/>
          <a:p>
            <a:r>
              <a:rPr lang="fr-FR" dirty="0"/>
              <a:t>CPU2</a:t>
            </a:r>
          </a:p>
        </p:txBody>
      </p:sp>
      <p:cxnSp>
        <p:nvCxnSpPr>
          <p:cNvPr id="4" name="Connector: Elbow 3">
            <a:extLst>
              <a:ext uri="{FF2B5EF4-FFF2-40B4-BE49-F238E27FC236}">
                <a16:creationId xmlns:a16="http://schemas.microsoft.com/office/drawing/2014/main" id="{658E1711-9583-4FD3-AFEF-2D45E8487219}"/>
              </a:ext>
            </a:extLst>
          </p:cNvPr>
          <p:cNvCxnSpPr>
            <a:cxnSpLocks/>
            <a:stCxn id="33" idx="3"/>
          </p:cNvCxnSpPr>
          <p:nvPr/>
        </p:nvCxnSpPr>
        <p:spPr>
          <a:xfrm>
            <a:off x="3822516" y="3285933"/>
            <a:ext cx="519951" cy="2086132"/>
          </a:xfrm>
          <a:prstGeom prst="bentConnector2">
            <a:avLst/>
          </a:prstGeom>
          <a:ln>
            <a:solidFill>
              <a:srgbClr val="FF0000"/>
            </a:solidFill>
            <a:prstDash val="dash"/>
            <a:tailEnd type="triangle"/>
          </a:ln>
        </p:spPr>
        <p:style>
          <a:lnRef idx="3">
            <a:schemeClr val="dk1"/>
          </a:lnRef>
          <a:fillRef idx="0">
            <a:schemeClr val="dk1"/>
          </a:fillRef>
          <a:effectRef idx="2">
            <a:schemeClr val="dk1"/>
          </a:effectRef>
          <a:fontRef idx="minor">
            <a:schemeClr val="tx1"/>
          </a:fontRef>
        </p:style>
      </p:cxnSp>
      <p:cxnSp>
        <p:nvCxnSpPr>
          <p:cNvPr id="22" name="Connector: Elbow 21">
            <a:extLst>
              <a:ext uri="{FF2B5EF4-FFF2-40B4-BE49-F238E27FC236}">
                <a16:creationId xmlns:a16="http://schemas.microsoft.com/office/drawing/2014/main" id="{4E74CB52-61A4-427D-B8DD-971C5E356FCD}"/>
              </a:ext>
            </a:extLst>
          </p:cNvPr>
          <p:cNvCxnSpPr>
            <a:cxnSpLocks/>
            <a:endCxn id="44" idx="0"/>
          </p:cNvCxnSpPr>
          <p:nvPr/>
        </p:nvCxnSpPr>
        <p:spPr>
          <a:xfrm rot="5400000">
            <a:off x="7446398" y="4216531"/>
            <a:ext cx="1943066" cy="368003"/>
          </a:xfrm>
          <a:prstGeom prst="bentConnector3">
            <a:avLst>
              <a:gd name="adj1" fmla="val -5410"/>
            </a:avLst>
          </a:prstGeom>
          <a:ln>
            <a:solidFill>
              <a:srgbClr val="FFFF00"/>
            </a:solidFill>
            <a:prstDash val="dash"/>
            <a:tailEnd type="triangle"/>
          </a:ln>
        </p:spPr>
        <p:style>
          <a:lnRef idx="3">
            <a:schemeClr val="dk1"/>
          </a:lnRef>
          <a:fillRef idx="0">
            <a:schemeClr val="dk1"/>
          </a:fillRef>
          <a:effectRef idx="2">
            <a:schemeClr val="dk1"/>
          </a:effectRef>
          <a:fontRef idx="minor">
            <a:schemeClr val="tx1"/>
          </a:fontRef>
        </p:style>
      </p:cxnSp>
      <p:sp>
        <p:nvSpPr>
          <p:cNvPr id="9" name="Arrow: Left-Right-Up 8">
            <a:extLst>
              <a:ext uri="{FF2B5EF4-FFF2-40B4-BE49-F238E27FC236}">
                <a16:creationId xmlns:a16="http://schemas.microsoft.com/office/drawing/2014/main" id="{75DCD688-707B-418E-81EC-E2A4C2406B77}"/>
              </a:ext>
            </a:extLst>
          </p:cNvPr>
          <p:cNvSpPr/>
          <p:nvPr/>
        </p:nvSpPr>
        <p:spPr>
          <a:xfrm>
            <a:off x="4905646" y="4951065"/>
            <a:ext cx="2881906" cy="1169201"/>
          </a:xfrm>
          <a:prstGeom prst="leftRightUp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extBox 24">
            <a:extLst>
              <a:ext uri="{FF2B5EF4-FFF2-40B4-BE49-F238E27FC236}">
                <a16:creationId xmlns:a16="http://schemas.microsoft.com/office/drawing/2014/main" id="{04C0A6E1-3A16-4267-8989-F509CB098D00}"/>
              </a:ext>
            </a:extLst>
          </p:cNvPr>
          <p:cNvSpPr txBox="1"/>
          <p:nvPr/>
        </p:nvSpPr>
        <p:spPr>
          <a:xfrm>
            <a:off x="3137869" y="115017"/>
            <a:ext cx="7053266" cy="418513"/>
          </a:xfrm>
          <a:prstGeom prst="rect">
            <a:avLst/>
          </a:prstGeom>
          <a:noFill/>
        </p:spPr>
        <p:txBody>
          <a:bodyPr wrap="square">
            <a:spAutoFit/>
          </a:bodyPr>
          <a:lstStyle/>
          <a:p>
            <a:pPr marL="0" marR="0" indent="180340">
              <a:lnSpc>
                <a:spcPct val="115000"/>
              </a:lnSpc>
              <a:spcBef>
                <a:spcPts val="600"/>
              </a:spcBef>
              <a:spcAft>
                <a:spcPts val="1000"/>
              </a:spcAft>
            </a:pP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000" b="1" dirty="0">
                <a:solidFill>
                  <a:schemeClr val="bg1"/>
                </a:solidFill>
                <a:latin typeface="Times New Roman" panose="02020603050405020304" pitchFamily="18" charset="0"/>
                <a:ea typeface="Calibri" panose="020F0502020204030204" pitchFamily="34" charset="0"/>
                <a:cs typeface="Arial" panose="020B0604020202020204" pitchFamily="34" charset="0"/>
              </a:rPr>
              <a:t>S</a:t>
            </a:r>
            <a:r>
              <a:rPr lang="en-US" sz="20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cenario</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   Si P1 execute SC(</a:t>
            </a:r>
            <a:r>
              <a:rPr lang="en-US" b="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rc</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et P2  </a:t>
            </a:r>
            <a:r>
              <a:rPr lang="en-US" b="1" dirty="0" err="1">
                <a:solidFill>
                  <a:schemeClr val="bg1"/>
                </a:solidFill>
                <a:latin typeface="Times New Roman" panose="02020603050405020304" pitchFamily="18" charset="0"/>
                <a:ea typeface="Calibri" panose="020F0502020204030204" pitchFamily="34" charset="0"/>
                <a:cs typeface="Arial" panose="020B0604020202020204" pitchFamily="34" charset="0"/>
              </a:rPr>
              <a:t>veut</a:t>
            </a: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b="1"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accder</a:t>
            </a: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 </a:t>
            </a:r>
            <a:r>
              <a:rPr lang="en-US" b="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sa</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SC</a:t>
            </a: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8EC9F27D-862F-4F8B-9106-137BB7ED53BE}"/>
              </a:ext>
            </a:extLst>
          </p:cNvPr>
          <p:cNvGrpSpPr/>
          <p:nvPr/>
        </p:nvGrpSpPr>
        <p:grpSpPr>
          <a:xfrm>
            <a:off x="5140471" y="5190325"/>
            <a:ext cx="1092244" cy="1227526"/>
            <a:chOff x="6434747" y="5132439"/>
            <a:chExt cx="1092244" cy="1227526"/>
          </a:xfrm>
        </p:grpSpPr>
        <p:cxnSp>
          <p:nvCxnSpPr>
            <p:cNvPr id="6" name="Straight Connector 5">
              <a:extLst>
                <a:ext uri="{FF2B5EF4-FFF2-40B4-BE49-F238E27FC236}">
                  <a16:creationId xmlns:a16="http://schemas.microsoft.com/office/drawing/2014/main" id="{4309C8FF-D6AD-4406-B33A-B1E75CEE86D5}"/>
                </a:ext>
              </a:extLst>
            </p:cNvPr>
            <p:cNvCxnSpPr/>
            <p:nvPr/>
          </p:nvCxnSpPr>
          <p:spPr>
            <a:xfrm flipH="1">
              <a:off x="6434747" y="5132439"/>
              <a:ext cx="1092244" cy="1227526"/>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6B69FE26-D234-4EC1-B30E-375EC5FC0B3B}"/>
                </a:ext>
              </a:extLst>
            </p:cNvPr>
            <p:cNvCxnSpPr>
              <a:cxnSpLocks/>
            </p:cNvCxnSpPr>
            <p:nvPr/>
          </p:nvCxnSpPr>
          <p:spPr>
            <a:xfrm>
              <a:off x="6658511" y="5152903"/>
              <a:ext cx="521698" cy="11483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13" name="TextBox 12">
            <a:extLst>
              <a:ext uri="{FF2B5EF4-FFF2-40B4-BE49-F238E27FC236}">
                <a16:creationId xmlns:a16="http://schemas.microsoft.com/office/drawing/2014/main" id="{D3CD6531-B830-4250-8B60-E4B03EA380F7}"/>
              </a:ext>
            </a:extLst>
          </p:cNvPr>
          <p:cNvSpPr txBox="1"/>
          <p:nvPr/>
        </p:nvSpPr>
        <p:spPr>
          <a:xfrm>
            <a:off x="895628" y="2936128"/>
            <a:ext cx="2692256" cy="369332"/>
          </a:xfrm>
          <a:prstGeom prst="rect">
            <a:avLst/>
          </a:prstGeom>
          <a:noFill/>
        </p:spPr>
        <p:txBody>
          <a:bodyPr wrap="square" rtlCol="0">
            <a:spAutoFit/>
          </a:bodyPr>
          <a:lstStyle/>
          <a:p>
            <a:r>
              <a:rPr lang="fr-FR" sz="1800" dirty="0">
                <a:solidFill>
                  <a:schemeClr val="bg1"/>
                </a:solidFill>
                <a:highlight>
                  <a:srgbClr val="FF7128"/>
                </a:highlight>
              </a:rPr>
              <a:t>TAS(verrou)</a:t>
            </a:r>
            <a:endParaRPr lang="fr-FR" dirty="0">
              <a:solidFill>
                <a:schemeClr val="bg1"/>
              </a:solidFill>
            </a:endParaRPr>
          </a:p>
        </p:txBody>
      </p:sp>
      <p:sp>
        <p:nvSpPr>
          <p:cNvPr id="45" name="Rectangle 44">
            <a:extLst>
              <a:ext uri="{FF2B5EF4-FFF2-40B4-BE49-F238E27FC236}">
                <a16:creationId xmlns:a16="http://schemas.microsoft.com/office/drawing/2014/main" id="{C32106D7-3CA5-4174-99DB-2A00E2932EA7}"/>
              </a:ext>
            </a:extLst>
          </p:cNvPr>
          <p:cNvSpPr/>
          <p:nvPr/>
        </p:nvSpPr>
        <p:spPr>
          <a:xfrm>
            <a:off x="6024277" y="1150110"/>
            <a:ext cx="322322" cy="36915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1</a:t>
            </a:r>
          </a:p>
        </p:txBody>
      </p:sp>
      <p:sp>
        <p:nvSpPr>
          <p:cNvPr id="42" name="Arrow: Right 41">
            <a:extLst>
              <a:ext uri="{FF2B5EF4-FFF2-40B4-BE49-F238E27FC236}">
                <a16:creationId xmlns:a16="http://schemas.microsoft.com/office/drawing/2014/main" id="{9171FFB4-5D63-4D3F-9D16-1DF0E22E50CF}"/>
              </a:ext>
            </a:extLst>
          </p:cNvPr>
          <p:cNvSpPr/>
          <p:nvPr/>
        </p:nvSpPr>
        <p:spPr>
          <a:xfrm>
            <a:off x="154508" y="3390993"/>
            <a:ext cx="273847" cy="258098"/>
          </a:xfrm>
          <a:prstGeom prst="rightArrow">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8" name="Arrow: Right 57">
            <a:extLst>
              <a:ext uri="{FF2B5EF4-FFF2-40B4-BE49-F238E27FC236}">
                <a16:creationId xmlns:a16="http://schemas.microsoft.com/office/drawing/2014/main" id="{A4E58C8D-21E9-4131-A3BF-5A1442C38F37}"/>
              </a:ext>
            </a:extLst>
          </p:cNvPr>
          <p:cNvSpPr/>
          <p:nvPr/>
        </p:nvSpPr>
        <p:spPr>
          <a:xfrm>
            <a:off x="8156075" y="3022770"/>
            <a:ext cx="368004" cy="263163"/>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extBox 34">
            <a:extLst>
              <a:ext uri="{FF2B5EF4-FFF2-40B4-BE49-F238E27FC236}">
                <a16:creationId xmlns:a16="http://schemas.microsoft.com/office/drawing/2014/main" id="{9CD985C2-A8FB-430E-B7BF-5F453DF92050}"/>
              </a:ext>
            </a:extLst>
          </p:cNvPr>
          <p:cNvSpPr txBox="1"/>
          <p:nvPr/>
        </p:nvSpPr>
        <p:spPr>
          <a:xfrm>
            <a:off x="9203354" y="2974344"/>
            <a:ext cx="1491251" cy="369332"/>
          </a:xfrm>
          <a:prstGeom prst="rect">
            <a:avLst/>
          </a:prstGeom>
          <a:noFill/>
        </p:spPr>
        <p:txBody>
          <a:bodyPr wrap="square">
            <a:spAutoFit/>
          </a:bodyPr>
          <a:lstStyle/>
          <a:p>
            <a:r>
              <a:rPr lang="fr-FR" sz="1800" dirty="0">
                <a:solidFill>
                  <a:schemeClr val="bg1"/>
                </a:solidFill>
                <a:highlight>
                  <a:srgbClr val="FF7128"/>
                </a:highlight>
              </a:rPr>
              <a:t> TAS(verrou)  </a:t>
            </a:r>
            <a:endParaRPr lang="fr-FR" dirty="0">
              <a:solidFill>
                <a:schemeClr val="bg1"/>
              </a:solidFill>
            </a:endParaRPr>
          </a:p>
        </p:txBody>
      </p:sp>
      <p:sp>
        <p:nvSpPr>
          <p:cNvPr id="36" name="Rectangle 35">
            <a:extLst>
              <a:ext uri="{FF2B5EF4-FFF2-40B4-BE49-F238E27FC236}">
                <a16:creationId xmlns:a16="http://schemas.microsoft.com/office/drawing/2014/main" id="{F9BED60A-2F1E-4ED3-A1EB-0E5A291B6690}"/>
              </a:ext>
            </a:extLst>
          </p:cNvPr>
          <p:cNvSpPr/>
          <p:nvPr/>
        </p:nvSpPr>
        <p:spPr>
          <a:xfrm>
            <a:off x="5058065" y="1767928"/>
            <a:ext cx="2130937" cy="36915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1</a:t>
            </a:r>
          </a:p>
        </p:txBody>
      </p:sp>
      <p:grpSp>
        <p:nvGrpSpPr>
          <p:cNvPr id="14" name="Group 13">
            <a:extLst>
              <a:ext uri="{FF2B5EF4-FFF2-40B4-BE49-F238E27FC236}">
                <a16:creationId xmlns:a16="http://schemas.microsoft.com/office/drawing/2014/main" id="{35C035F1-404B-4936-B813-FD91404B601D}"/>
              </a:ext>
            </a:extLst>
          </p:cNvPr>
          <p:cNvGrpSpPr/>
          <p:nvPr/>
        </p:nvGrpSpPr>
        <p:grpSpPr>
          <a:xfrm>
            <a:off x="6356162" y="2653438"/>
            <a:ext cx="4658091" cy="1420698"/>
            <a:chOff x="6356162" y="2653438"/>
            <a:chExt cx="4658091" cy="1420698"/>
          </a:xfrm>
        </p:grpSpPr>
        <p:sp>
          <p:nvSpPr>
            <p:cNvPr id="5" name="TextBox 4">
              <a:extLst>
                <a:ext uri="{FF2B5EF4-FFF2-40B4-BE49-F238E27FC236}">
                  <a16:creationId xmlns:a16="http://schemas.microsoft.com/office/drawing/2014/main" id="{65D04D03-03D0-4FBB-825C-63CA7899E4B2}"/>
                </a:ext>
              </a:extLst>
            </p:cNvPr>
            <p:cNvSpPr txBox="1"/>
            <p:nvPr/>
          </p:nvSpPr>
          <p:spPr>
            <a:xfrm>
              <a:off x="9521537" y="2653438"/>
              <a:ext cx="1492716" cy="369332"/>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fr-FR" dirty="0"/>
                <a:t>a== 1; // </a:t>
              </a:r>
              <a:r>
                <a:rPr lang="fr-FR" dirty="0" err="1"/>
                <a:t>true</a:t>
              </a:r>
              <a:endParaRPr lang="fr-FR" dirty="0"/>
            </a:p>
          </p:txBody>
        </p:sp>
        <p:cxnSp>
          <p:nvCxnSpPr>
            <p:cNvPr id="11" name="Straight Arrow Connector 10">
              <a:extLst>
                <a:ext uri="{FF2B5EF4-FFF2-40B4-BE49-F238E27FC236}">
                  <a16:creationId xmlns:a16="http://schemas.microsoft.com/office/drawing/2014/main" id="{E46B1EE8-A902-4487-A5C4-13BFEA1EE0F0}"/>
                </a:ext>
              </a:extLst>
            </p:cNvPr>
            <p:cNvCxnSpPr/>
            <p:nvPr/>
          </p:nvCxnSpPr>
          <p:spPr>
            <a:xfrm flipV="1">
              <a:off x="6356162" y="2897582"/>
              <a:ext cx="3149800" cy="1176554"/>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grpSp>
      <p:sp>
        <p:nvSpPr>
          <p:cNvPr id="16" name="Arrow: Curved Right 15">
            <a:extLst>
              <a:ext uri="{FF2B5EF4-FFF2-40B4-BE49-F238E27FC236}">
                <a16:creationId xmlns:a16="http://schemas.microsoft.com/office/drawing/2014/main" id="{5D76EA3E-2E97-40EE-82AF-8721613FE31F}"/>
              </a:ext>
            </a:extLst>
          </p:cNvPr>
          <p:cNvSpPr/>
          <p:nvPr/>
        </p:nvSpPr>
        <p:spPr>
          <a:xfrm rot="4746323">
            <a:off x="9051508" y="2155845"/>
            <a:ext cx="531924" cy="1031033"/>
          </a:xfrm>
          <a:prstGeom prst="curv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 name="TextBox 45">
            <a:extLst>
              <a:ext uri="{FF2B5EF4-FFF2-40B4-BE49-F238E27FC236}">
                <a16:creationId xmlns:a16="http://schemas.microsoft.com/office/drawing/2014/main" id="{2DFA7B38-225E-466F-A01B-69392200A4A1}"/>
              </a:ext>
            </a:extLst>
          </p:cNvPr>
          <p:cNvSpPr txBox="1"/>
          <p:nvPr/>
        </p:nvSpPr>
        <p:spPr>
          <a:xfrm>
            <a:off x="3424660" y="1110250"/>
            <a:ext cx="1835303" cy="523220"/>
          </a:xfrm>
          <a:prstGeom prst="rect">
            <a:avLst/>
          </a:prstGeom>
          <a:noFill/>
        </p:spPr>
        <p:txBody>
          <a:bodyPr wrap="square" rtlCol="0">
            <a:spAutoFit/>
          </a:bodyPr>
          <a:lstStyle/>
          <a:p>
            <a:r>
              <a:rPr lang="fr-FR" dirty="0"/>
              <a:t> </a:t>
            </a:r>
            <a:r>
              <a:rPr lang="en-US" sz="2000" b="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Verrou</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 </a:t>
            </a:r>
            <a:r>
              <a:rPr lang="fr-FR" sz="2800" b="1" dirty="0"/>
              <a:t>b</a:t>
            </a:r>
            <a:endParaRPr lang="fr-FR" b="1" dirty="0"/>
          </a:p>
        </p:txBody>
      </p:sp>
    </p:spTree>
    <p:extLst>
      <p:ext uri="{BB962C8B-B14F-4D97-AF65-F5344CB8AC3E}">
        <p14:creationId xmlns:p14="http://schemas.microsoft.com/office/powerpoint/2010/main" val="168123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4.375E-6 1.85185E-6 L -0.07032 1.85185E-6 C -0.10183 1.85185E-6 -0.14063 0.09791 -0.14063 0.17754 L -0.14063 0.35509 " pathEditMode="relative" rAng="0" ptsTypes="AAAA">
                                      <p:cBhvr>
                                        <p:cTn id="6" dur="1000" fill="hold"/>
                                        <p:tgtEl>
                                          <p:spTgt spid="35"/>
                                        </p:tgtEl>
                                        <p:attrNameLst>
                                          <p:attrName>ppt_x</p:attrName>
                                          <p:attrName>ppt_y</p:attrName>
                                        </p:attrNameLst>
                                      </p:cBhvr>
                                      <p:rCtr x="-7031" y="17755"/>
                                    </p:animMotion>
                                  </p:childTnLst>
                                </p:cTn>
                              </p:par>
                            </p:childTnLst>
                          </p:cTn>
                        </p:par>
                        <p:par>
                          <p:cTn id="7" fill="hold">
                            <p:stCondLst>
                              <p:cond delay="1000"/>
                            </p:stCondLst>
                            <p:childTnLst>
                              <p:par>
                                <p:cTn id="8" presetID="35" presetClass="path" presetSubtype="0" accel="50000" decel="50000" fill="hold" grpId="1" nodeType="afterEffect">
                                  <p:stCondLst>
                                    <p:cond delay="0"/>
                                  </p:stCondLst>
                                  <p:childTnLst>
                                    <p:animMotion origin="layout" path="M -0.14063 0.35509 L -0.29544 0.35116 " pathEditMode="relative" rAng="0" ptsTypes="AA">
                                      <p:cBhvr>
                                        <p:cTn id="9" dur="750" fill="hold"/>
                                        <p:tgtEl>
                                          <p:spTgt spid="35"/>
                                        </p:tgtEl>
                                        <p:attrNameLst>
                                          <p:attrName>ppt_x</p:attrName>
                                          <p:attrName>ppt_y</p:attrName>
                                        </p:attrNameLst>
                                      </p:cBhvr>
                                      <p:rCtr x="-6081" y="694"/>
                                    </p:animMotion>
                                  </p:childTnLst>
                                </p:cTn>
                              </p:par>
                              <p:par>
                                <p:cTn id="10" presetID="12" presetClass="entr" presetSubtype="2"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p:tgtEl>
                                          <p:spTgt spid="41"/>
                                        </p:tgtEl>
                                        <p:attrNameLst>
                                          <p:attrName>ppt_x</p:attrName>
                                        </p:attrNameLst>
                                      </p:cBhvr>
                                      <p:tavLst>
                                        <p:tav tm="0">
                                          <p:val>
                                            <p:strVal val="#ppt_x+#ppt_w*1.125000"/>
                                          </p:val>
                                        </p:tav>
                                        <p:tav tm="100000">
                                          <p:val>
                                            <p:strVal val="#ppt_x"/>
                                          </p:val>
                                        </p:tav>
                                      </p:tavLst>
                                    </p:anim>
                                    <p:animEffect transition="in" filter="wipe(left)">
                                      <p:cBhvr>
                                        <p:cTn id="13" dur="500"/>
                                        <p:tgtEl>
                                          <p:spTgt spid="41"/>
                                        </p:tgtEl>
                                      </p:cBhvr>
                                    </p:animEffect>
                                  </p:childTnLst>
                                </p:cTn>
                              </p:par>
                            </p:childTnLst>
                          </p:cTn>
                        </p:par>
                        <p:par>
                          <p:cTn id="14" fill="hold">
                            <p:stCondLst>
                              <p:cond delay="1750"/>
                            </p:stCondLst>
                            <p:childTnLst>
                              <p:par>
                                <p:cTn id="15" presetID="64" presetClass="path" presetSubtype="0" accel="50000" decel="50000" fill="hold" grpId="2" nodeType="afterEffect">
                                  <p:stCondLst>
                                    <p:cond delay="0"/>
                                  </p:stCondLst>
                                  <p:childTnLst>
                                    <p:animMotion origin="layout" path="M -0.29545 0.35116 L -0.29545 0.25324 " pathEditMode="relative" rAng="0" ptsTypes="AA">
                                      <p:cBhvr>
                                        <p:cTn id="16" dur="1000" fill="hold"/>
                                        <p:tgtEl>
                                          <p:spTgt spid="35"/>
                                        </p:tgtEl>
                                        <p:attrNameLst>
                                          <p:attrName>ppt_x</p:attrName>
                                          <p:attrName>ppt_y</p:attrName>
                                        </p:attrNameLst>
                                      </p:cBhvr>
                                      <p:rCtr x="0" y="-4907"/>
                                    </p:animMotion>
                                  </p:childTnLst>
                                </p:cTn>
                              </p:par>
                            </p:childTnLst>
                          </p:cTn>
                        </p:par>
                      </p:childTnLst>
                    </p:cTn>
                  </p:par>
                  <p:par>
                    <p:cTn id="17" fill="hold">
                      <p:stCondLst>
                        <p:cond delay="indefinite"/>
                      </p:stCondLst>
                      <p:childTnLst>
                        <p:par>
                          <p:cTn id="18" fill="hold">
                            <p:stCondLst>
                              <p:cond delay="0"/>
                            </p:stCondLst>
                            <p:childTnLst>
                              <p:par>
                                <p:cTn id="19" presetID="28" presetClass="emph" presetSubtype="0" fill="hold" nodeType="clickEffect">
                                  <p:stCondLst>
                                    <p:cond delay="0"/>
                                  </p:stCondLst>
                                  <p:iterate type="lt">
                                    <p:tmPct val="10000"/>
                                  </p:iterate>
                                  <p:childTnLst>
                                    <p:animClr clrSpc="rgb" dir="cw">
                                      <p:cBhvr override="childStyle">
                                        <p:cTn id="20" dur="500" fill="hold"/>
                                        <p:tgtEl>
                                          <p:spTgt spid="10">
                                            <p:txEl>
                                              <p:pRg st="2" end="2"/>
                                            </p:txEl>
                                          </p:spTgt>
                                        </p:tgtEl>
                                        <p:attrNameLst>
                                          <p:attrName>style.color</p:attrName>
                                        </p:attrNameLst>
                                      </p:cBhvr>
                                      <p:to>
                                        <a:schemeClr val="accent2"/>
                                      </p:to>
                                    </p:animClr>
                                    <p:animClr clrSpc="rgb" dir="cw">
                                      <p:cBhvr>
                                        <p:cTn id="21" dur="500" fill="hold"/>
                                        <p:tgtEl>
                                          <p:spTgt spid="10">
                                            <p:txEl>
                                              <p:pRg st="2" end="2"/>
                                            </p:txEl>
                                          </p:spTgt>
                                        </p:tgtEl>
                                        <p:attrNameLst>
                                          <p:attrName>fillcolor</p:attrName>
                                        </p:attrNameLst>
                                      </p:cBhvr>
                                      <p:to>
                                        <a:schemeClr val="accent2"/>
                                      </p:to>
                                    </p:animClr>
                                    <p:set>
                                      <p:cBhvr>
                                        <p:cTn id="22" dur="500" fill="hold"/>
                                        <p:tgtEl>
                                          <p:spTgt spid="10">
                                            <p:txEl>
                                              <p:pRg st="2" end="2"/>
                                            </p:txEl>
                                          </p:spTgt>
                                        </p:tgtEl>
                                        <p:attrNameLst>
                                          <p:attrName>fill.type</p:attrName>
                                        </p:attrNameLst>
                                      </p:cBhvr>
                                      <p:to>
                                        <p:strVal val="solid"/>
                                      </p:to>
                                    </p:set>
                                    <p:anim to="1.5" calcmode="lin" valueType="num">
                                      <p:cBhvr override="childStyle">
                                        <p:cTn id="23" dur="500" fill="hold"/>
                                        <p:tgtEl>
                                          <p:spTgt spid="10">
                                            <p:txEl>
                                              <p:pRg st="2" end="2"/>
                                            </p:txEl>
                                          </p:spTgt>
                                        </p:tgtEl>
                                        <p:attrNameLst>
                                          <p:attrName>style.fontSize</p:attrName>
                                        </p:attrNameLst>
                                      </p:cBhvr>
                                    </p:anim>
                                  </p:childTnLst>
                                </p:cTn>
                              </p:par>
                              <p:par>
                                <p:cTn id="24" presetID="12" presetClass="entr" presetSubtype="1" fill="hold" nodeType="withEffect">
                                  <p:stCondLst>
                                    <p:cond delay="0"/>
                                  </p:stCondLst>
                                  <p:childTnLst>
                                    <p:set>
                                      <p:cBhvr>
                                        <p:cTn id="25" dur="1" fill="hold">
                                          <p:stCondLst>
                                            <p:cond delay="0"/>
                                          </p:stCondLst>
                                        </p:cTn>
                                        <p:tgtEl>
                                          <p:spTgt spid="36">
                                            <p:txEl>
                                              <p:pRg st="0" end="0"/>
                                            </p:txEl>
                                          </p:spTgt>
                                        </p:tgtEl>
                                        <p:attrNameLst>
                                          <p:attrName>style.visibility</p:attrName>
                                        </p:attrNameLst>
                                      </p:cBhvr>
                                      <p:to>
                                        <p:strVal val="visible"/>
                                      </p:to>
                                    </p:set>
                                    <p:anim calcmode="lin" valueType="num">
                                      <p:cBhvr additive="base">
                                        <p:cTn id="26" dur="500"/>
                                        <p:tgtEl>
                                          <p:spTgt spid="36">
                                            <p:txEl>
                                              <p:pRg st="0" end="0"/>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3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8" presetClass="emph" presetSubtype="0" fill="hold" nodeType="clickEffect">
                                  <p:stCondLst>
                                    <p:cond delay="0"/>
                                  </p:stCondLst>
                                  <p:iterate type="lt">
                                    <p:tmPct val="10000"/>
                                  </p:iterate>
                                  <p:childTnLst>
                                    <p:animClr clrSpc="rgb" dir="cw">
                                      <p:cBhvr override="childStyle">
                                        <p:cTn id="31" dur="500" fill="hold"/>
                                        <p:tgtEl>
                                          <p:spTgt spid="10">
                                            <p:txEl>
                                              <p:pRg st="3" end="3"/>
                                            </p:txEl>
                                          </p:spTgt>
                                        </p:tgtEl>
                                        <p:attrNameLst>
                                          <p:attrName>style.color</p:attrName>
                                        </p:attrNameLst>
                                      </p:cBhvr>
                                      <p:to>
                                        <a:schemeClr val="accent2"/>
                                      </p:to>
                                    </p:animClr>
                                    <p:animClr clrSpc="rgb" dir="cw">
                                      <p:cBhvr>
                                        <p:cTn id="32" dur="500" fill="hold"/>
                                        <p:tgtEl>
                                          <p:spTgt spid="10">
                                            <p:txEl>
                                              <p:pRg st="3" end="3"/>
                                            </p:txEl>
                                          </p:spTgt>
                                        </p:tgtEl>
                                        <p:attrNameLst>
                                          <p:attrName>fillcolor</p:attrName>
                                        </p:attrNameLst>
                                      </p:cBhvr>
                                      <p:to>
                                        <a:schemeClr val="accent2"/>
                                      </p:to>
                                    </p:animClr>
                                    <p:set>
                                      <p:cBhvr>
                                        <p:cTn id="33" dur="500" fill="hold"/>
                                        <p:tgtEl>
                                          <p:spTgt spid="10">
                                            <p:txEl>
                                              <p:pRg st="3" end="3"/>
                                            </p:txEl>
                                          </p:spTgt>
                                        </p:tgtEl>
                                        <p:attrNameLst>
                                          <p:attrName>fill.type</p:attrName>
                                        </p:attrNameLst>
                                      </p:cBhvr>
                                      <p:to>
                                        <p:strVal val="solid"/>
                                      </p:to>
                                    </p:set>
                                    <p:anim to="1.5" calcmode="lin" valueType="num">
                                      <p:cBhvr override="childStyle">
                                        <p:cTn id="34" dur="500" fill="hold"/>
                                        <p:tgtEl>
                                          <p:spTgt spid="10">
                                            <p:txEl>
                                              <p:pRg st="3" end="3"/>
                                            </p:txEl>
                                          </p:spTgt>
                                        </p:tgtEl>
                                        <p:attrNameLst>
                                          <p:attrName>style.fontSize</p:attrName>
                                        </p:attrNameLst>
                                      </p:cBhvr>
                                    </p:anim>
                                  </p:childTnLst>
                                </p:cTn>
                              </p:par>
                              <p:par>
                                <p:cTn id="35" presetID="27" presetClass="emph" presetSubtype="0" fill="remove" grpId="0" nodeType="withEffect">
                                  <p:stCondLst>
                                    <p:cond delay="0"/>
                                  </p:stCondLst>
                                  <p:childTnLst>
                                    <p:animClr clrSpc="rgb" dir="cw">
                                      <p:cBhvr override="childStyle">
                                        <p:cTn id="36" dur="250" autoRev="1" fill="remove"/>
                                        <p:tgtEl>
                                          <p:spTgt spid="24"/>
                                        </p:tgtEl>
                                        <p:attrNameLst>
                                          <p:attrName>style.color</p:attrName>
                                        </p:attrNameLst>
                                      </p:cBhvr>
                                      <p:to>
                                        <a:schemeClr val="bg1"/>
                                      </p:to>
                                    </p:animClr>
                                    <p:animClr clrSpc="rgb" dir="cw">
                                      <p:cBhvr>
                                        <p:cTn id="37" dur="250" autoRev="1" fill="remove"/>
                                        <p:tgtEl>
                                          <p:spTgt spid="24"/>
                                        </p:tgtEl>
                                        <p:attrNameLst>
                                          <p:attrName>fillcolor</p:attrName>
                                        </p:attrNameLst>
                                      </p:cBhvr>
                                      <p:to>
                                        <a:schemeClr val="bg1"/>
                                      </p:to>
                                    </p:animClr>
                                    <p:set>
                                      <p:cBhvr>
                                        <p:cTn id="38" dur="250" autoRev="1" fill="remove"/>
                                        <p:tgtEl>
                                          <p:spTgt spid="24"/>
                                        </p:tgtEl>
                                        <p:attrNameLst>
                                          <p:attrName>fill.type</p:attrName>
                                        </p:attrNameLst>
                                      </p:cBhvr>
                                      <p:to>
                                        <p:strVal val="solid"/>
                                      </p:to>
                                    </p:set>
                                    <p:set>
                                      <p:cBhvr>
                                        <p:cTn id="39" dur="250" autoRev="1" fill="remove"/>
                                        <p:tgtEl>
                                          <p:spTgt spid="24"/>
                                        </p:tgtEl>
                                        <p:attrNameLst>
                                          <p:attrName>fill.on</p:attrName>
                                        </p:attrNameLst>
                                      </p:cBhvr>
                                      <p:to>
                                        <p:strVal val="true"/>
                                      </p:to>
                                    </p:set>
                                  </p:childTnLst>
                                </p:cTn>
                              </p:par>
                            </p:childTnLst>
                          </p:cTn>
                        </p:par>
                        <p:par>
                          <p:cTn id="40" fill="hold">
                            <p:stCondLst>
                              <p:cond delay="650"/>
                            </p:stCondLst>
                            <p:childTnLst>
                              <p:par>
                                <p:cTn id="41" presetID="28" presetClass="emph" presetSubtype="0" fill="hold" nodeType="afterEffect">
                                  <p:stCondLst>
                                    <p:cond delay="0"/>
                                  </p:stCondLst>
                                  <p:iterate type="lt">
                                    <p:tmPct val="10000"/>
                                  </p:iterate>
                                  <p:childTnLst>
                                    <p:animClr clrSpc="rgb" dir="cw">
                                      <p:cBhvr override="childStyle">
                                        <p:cTn id="42" dur="500" fill="hold"/>
                                        <p:tgtEl>
                                          <p:spTgt spid="10">
                                            <p:txEl>
                                              <p:pRg st="4" end="4"/>
                                            </p:txEl>
                                          </p:spTgt>
                                        </p:tgtEl>
                                        <p:attrNameLst>
                                          <p:attrName>style.color</p:attrName>
                                        </p:attrNameLst>
                                      </p:cBhvr>
                                      <p:to>
                                        <a:schemeClr val="accent2"/>
                                      </p:to>
                                    </p:animClr>
                                    <p:animClr clrSpc="rgb" dir="cw">
                                      <p:cBhvr>
                                        <p:cTn id="43" dur="500" fill="hold"/>
                                        <p:tgtEl>
                                          <p:spTgt spid="10">
                                            <p:txEl>
                                              <p:pRg st="4" end="4"/>
                                            </p:txEl>
                                          </p:spTgt>
                                        </p:tgtEl>
                                        <p:attrNameLst>
                                          <p:attrName>fillcolor</p:attrName>
                                        </p:attrNameLst>
                                      </p:cBhvr>
                                      <p:to>
                                        <a:schemeClr val="accent2"/>
                                      </p:to>
                                    </p:animClr>
                                    <p:set>
                                      <p:cBhvr>
                                        <p:cTn id="44" dur="500" fill="hold"/>
                                        <p:tgtEl>
                                          <p:spTgt spid="10">
                                            <p:txEl>
                                              <p:pRg st="4" end="4"/>
                                            </p:txEl>
                                          </p:spTgt>
                                        </p:tgtEl>
                                        <p:attrNameLst>
                                          <p:attrName>fill.type</p:attrName>
                                        </p:attrNameLst>
                                      </p:cBhvr>
                                      <p:to>
                                        <p:strVal val="solid"/>
                                      </p:to>
                                    </p:set>
                                    <p:anim to="1.5" calcmode="lin" valueType="num">
                                      <p:cBhvr override="childStyle">
                                        <p:cTn id="45" dur="500" fill="hold"/>
                                        <p:tgtEl>
                                          <p:spTgt spid="10">
                                            <p:txEl>
                                              <p:pRg st="4" end="4"/>
                                            </p:txEl>
                                          </p:spTgt>
                                        </p:tgtEl>
                                        <p:attrNameLst>
                                          <p:attrName>style.fontSize</p:attrName>
                                        </p:attrNameLst>
                                      </p:cBhvr>
                                    </p:anim>
                                  </p:childTnLst>
                                </p:cTn>
                              </p:par>
                              <p:par>
                                <p:cTn id="46" presetID="5" presetClass="entr" presetSubtype="1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heckerboard(across)">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par>
                                <p:cTn id="54" presetID="19" presetClass="emph" presetSubtype="0" fill="hold" grpId="2" nodeType="withEffect">
                                  <p:stCondLst>
                                    <p:cond delay="0"/>
                                  </p:stCondLst>
                                  <p:childTnLst>
                                    <p:animClr clrSpc="rgb" dir="cw">
                                      <p:cBhvr override="childStyle">
                                        <p:cTn id="55" dur="500" fill="hold"/>
                                        <p:tgtEl>
                                          <p:spTgt spid="16"/>
                                        </p:tgtEl>
                                        <p:attrNameLst>
                                          <p:attrName>style.color</p:attrName>
                                        </p:attrNameLst>
                                      </p:cBhvr>
                                      <p:to>
                                        <a:schemeClr val="accent2"/>
                                      </p:to>
                                    </p:animClr>
                                    <p:animClr clrSpc="rgb" dir="cw">
                                      <p:cBhvr>
                                        <p:cTn id="56" dur="500" fill="hold"/>
                                        <p:tgtEl>
                                          <p:spTgt spid="16"/>
                                        </p:tgtEl>
                                        <p:attrNameLst>
                                          <p:attrName>fillcolor</p:attrName>
                                        </p:attrNameLst>
                                      </p:cBhvr>
                                      <p:to>
                                        <a:schemeClr val="accent2"/>
                                      </p:to>
                                    </p:animClr>
                                    <p:set>
                                      <p:cBhvr>
                                        <p:cTn id="57" dur="500" fill="hold"/>
                                        <p:tgtEl>
                                          <p:spTgt spid="16"/>
                                        </p:tgtEl>
                                        <p:attrNameLst>
                                          <p:attrName>fill.type</p:attrName>
                                        </p:attrNameLst>
                                      </p:cBhvr>
                                      <p:to>
                                        <p:strVal val="solid"/>
                                      </p:to>
                                    </p:set>
                                    <p:set>
                                      <p:cBhvr>
                                        <p:cTn id="58" dur="500" fill="hold"/>
                                        <p:tgtEl>
                                          <p:spTgt spid="16"/>
                                        </p:tgtEl>
                                        <p:attrNameLst>
                                          <p:attrName>fill.on</p:attrName>
                                        </p:attrNameLst>
                                      </p:cBhvr>
                                      <p:to>
                                        <p:strVal val="true"/>
                                      </p:to>
                                    </p:set>
                                  </p:childTnLst>
                                </p:cTn>
                              </p:par>
                              <p:par>
                                <p:cTn id="59" presetID="26" presetClass="emph" presetSubtype="0" repeatCount="indefinite" grpId="1" nodeType="withEffect">
                                  <p:stCondLst>
                                    <p:cond delay="0"/>
                                  </p:stCondLst>
                                  <p:endCondLst>
                                    <p:cond evt="onNext" delay="0">
                                      <p:tgtEl>
                                        <p:sldTgt/>
                                      </p:tgtEl>
                                    </p:cond>
                                  </p:endCondLst>
                                  <p:childTnLst>
                                    <p:animEffect transition="out" filter="fade">
                                      <p:cBhvr>
                                        <p:cTn id="60" dur="500" tmFilter="0, 0; .2, .5; .8, .5; 1, 0"/>
                                        <p:tgtEl>
                                          <p:spTgt spid="16"/>
                                        </p:tgtEl>
                                      </p:cBhvr>
                                    </p:animEffect>
                                    <p:animScale>
                                      <p:cBhvr>
                                        <p:cTn id="61" dur="250" autoRev="1" fill="hold"/>
                                        <p:tgtEl>
                                          <p:spTgt spid="16"/>
                                        </p:tgtEl>
                                      </p:cBhvr>
                                      <p:by x="105000" y="105000"/>
                                    </p:animScale>
                                  </p:childTnLst>
                                </p:cTn>
                              </p:par>
                              <p:par>
                                <p:cTn id="62" presetID="35" presetClass="emph" presetSubtype="0" repeatCount="indefinite" fill="hold" grpId="0" nodeType="withEffect">
                                  <p:stCondLst>
                                    <p:cond delay="1000"/>
                                  </p:stCondLst>
                                  <p:endCondLst>
                                    <p:cond evt="onNext" delay="0">
                                      <p:tgtEl>
                                        <p:sldTgt/>
                                      </p:tgtEl>
                                    </p:cond>
                                  </p:endCondLst>
                                  <p:childTnLst>
                                    <p:anim calcmode="discrete" valueType="str">
                                      <p:cBhvr>
                                        <p:cTn id="63" dur="1000" fill="hold"/>
                                        <p:tgtEl>
                                          <p:spTgt spid="4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2" grpId="0" animBg="1"/>
      <p:bldP spid="35" grpId="0"/>
      <p:bldP spid="35" grpId="1"/>
      <p:bldP spid="35" grpId="2"/>
      <p:bldP spid="16" grpId="0" animBg="1"/>
      <p:bldP spid="16" grpId="1" animBg="1"/>
      <p:bldP spid="16"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247ACB4-82BB-4087-B47A-9D77C45021E7}"/>
              </a:ext>
            </a:extLst>
          </p:cNvPr>
          <p:cNvSpPr txBox="1"/>
          <p:nvPr/>
        </p:nvSpPr>
        <p:spPr>
          <a:xfrm>
            <a:off x="526762" y="188077"/>
            <a:ext cx="1982847" cy="1107996"/>
          </a:xfrm>
          <a:prstGeom prst="rect">
            <a:avLst/>
          </a:prstGeom>
          <a:noFill/>
        </p:spPr>
        <p:txBody>
          <a:bodyPr wrap="square">
            <a:spAutoFit/>
          </a:bodyPr>
          <a:lstStyle/>
          <a:p>
            <a:pPr marL="0" marR="0" indent="180340">
              <a:spcBef>
                <a:spcPts val="600"/>
              </a:spcBef>
              <a:spcAft>
                <a:spcPts val="1000"/>
              </a:spcAft>
            </a:pP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Int  </a:t>
            </a:r>
            <a:r>
              <a:rPr lang="en-US" b="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Verrou</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 0 ; </a:t>
            </a: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variable</a:t>
            </a: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global </a:t>
            </a:r>
            <a:r>
              <a:rPr lang="en-US" sz="16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paratgé</a:t>
            </a: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P1 et P2 </a:t>
            </a:r>
            <a:r>
              <a:rPr lang="en-US" sz="24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1CE7AA79-17B1-493F-8849-BC8F46EDD93E}"/>
              </a:ext>
            </a:extLst>
          </p:cNvPr>
          <p:cNvSpPr txBox="1">
            <a:spLocks/>
          </p:cNvSpPr>
          <p:nvPr/>
        </p:nvSpPr>
        <p:spPr>
          <a:xfrm>
            <a:off x="8601930" y="1439989"/>
            <a:ext cx="3462251" cy="3733940"/>
          </a:xfrm>
          <a:prstGeom prst="rect">
            <a:avLst/>
          </a:prstGeom>
          <a:ln>
            <a:solidFill>
              <a:srgbClr val="FFFF00"/>
            </a:solidFill>
          </a:ln>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a:t>
            </a:r>
            <a:r>
              <a:rPr lang="en-US" sz="2000" b="1" dirty="0">
                <a:solidFill>
                  <a:srgbClr val="FFFF00"/>
                </a:solidFill>
              </a:rPr>
              <a:t>P2()</a:t>
            </a:r>
          </a:p>
          <a:p>
            <a:pPr marL="0" indent="0">
              <a:buFont typeface="Arial" panose="020B0604020202020204" pitchFamily="34" charset="0"/>
              <a:buNone/>
            </a:pPr>
            <a:r>
              <a:rPr lang="en-US" dirty="0"/>
              <a:t>{</a:t>
            </a:r>
          </a:p>
          <a:p>
            <a:pPr marL="0" indent="0">
              <a:lnSpc>
                <a:spcPct val="100000"/>
              </a:lnSpc>
              <a:buNone/>
            </a:pPr>
            <a:r>
              <a:rPr lang="en-US" dirty="0"/>
              <a:t> ……</a:t>
            </a:r>
          </a:p>
          <a:p>
            <a:pPr marL="0" indent="0">
              <a:lnSpc>
                <a:spcPct val="100000"/>
              </a:lnSpc>
              <a:buNone/>
            </a:pPr>
            <a:r>
              <a:rPr lang="en-US" dirty="0"/>
              <a:t>….</a:t>
            </a:r>
          </a:p>
          <a:p>
            <a:pPr marL="0" indent="0">
              <a:lnSpc>
                <a:spcPct val="100000"/>
              </a:lnSpc>
              <a:buNone/>
            </a:pPr>
            <a:r>
              <a:rPr lang="fr-FR" dirty="0">
                <a:highlight>
                  <a:srgbClr val="FF7128"/>
                </a:highlight>
              </a:rPr>
              <a:t> </a:t>
            </a:r>
            <a:r>
              <a:rPr lang="fr-FR" dirty="0" err="1">
                <a:highlight>
                  <a:srgbClr val="FF7128"/>
                </a:highlight>
              </a:rPr>
              <a:t>While</a:t>
            </a:r>
            <a:r>
              <a:rPr lang="fr-FR" dirty="0">
                <a:highlight>
                  <a:srgbClr val="FF7128"/>
                </a:highlight>
              </a:rPr>
              <a:t>  TAS(verrou) do{ } </a:t>
            </a:r>
            <a:r>
              <a:rPr lang="fr-FR" sz="1600" dirty="0">
                <a:highlight>
                  <a:srgbClr val="FF7128"/>
                </a:highlight>
              </a:rPr>
              <a:t>;</a:t>
            </a:r>
            <a:r>
              <a:rPr lang="en-US" dirty="0">
                <a:highlight>
                  <a:srgbClr val="FF7128"/>
                </a:highlight>
              </a:rPr>
              <a:t> //PE();</a:t>
            </a:r>
            <a:endParaRPr lang="fr-FR" sz="2000" dirty="0">
              <a:highlight>
                <a:srgbClr val="FF7128"/>
              </a:highlight>
            </a:endParaRPr>
          </a:p>
          <a:p>
            <a:pPr marL="0" indent="0">
              <a:lnSpc>
                <a:spcPct val="100000"/>
              </a:lnSpc>
              <a:buNone/>
            </a:pPr>
            <a:r>
              <a:rPr lang="en-US" dirty="0"/>
              <a:t>   SC(RC);</a:t>
            </a:r>
          </a:p>
          <a:p>
            <a:pPr marL="0" indent="0">
              <a:lnSpc>
                <a:spcPct val="100000"/>
              </a:lnSpc>
              <a:buNone/>
            </a:pPr>
            <a:r>
              <a:rPr lang="en-US" dirty="0">
                <a:highlight>
                  <a:srgbClr val="FF7128"/>
                </a:highlight>
              </a:rPr>
              <a:t> </a:t>
            </a:r>
            <a:r>
              <a:rPr lang="fr-FR" sz="2000" dirty="0">
                <a:highlight>
                  <a:srgbClr val="FF7128"/>
                </a:highlight>
              </a:rPr>
              <a:t>verrou:= false; // =0,</a:t>
            </a:r>
            <a:r>
              <a:rPr lang="fr-FR" sz="1800" dirty="0">
                <a:highlight>
                  <a:srgbClr val="FF7128"/>
                </a:highlight>
              </a:rPr>
              <a:t> PS()</a:t>
            </a:r>
            <a:endParaRPr lang="en-US" sz="1800" dirty="0">
              <a:highlight>
                <a:srgbClr val="FF7128"/>
              </a:highlight>
            </a:endParaRPr>
          </a:p>
          <a:p>
            <a:pPr marL="0" indent="0">
              <a:lnSpc>
                <a:spcPct val="100000"/>
              </a:lnSpc>
              <a:buNone/>
            </a:pPr>
            <a:r>
              <a:rPr lang="en-US" dirty="0"/>
              <a:t> ….</a:t>
            </a:r>
          </a:p>
          <a:p>
            <a:pPr marL="0" indent="0">
              <a:lnSpc>
                <a:spcPct val="100000"/>
              </a:lnSpc>
              <a:buNone/>
            </a:pPr>
            <a:r>
              <a:rPr lang="en-US" dirty="0"/>
              <a:t>}</a:t>
            </a:r>
          </a:p>
        </p:txBody>
      </p:sp>
      <p:sp>
        <p:nvSpPr>
          <p:cNvPr id="23" name="Rectangle 22">
            <a:extLst>
              <a:ext uri="{FF2B5EF4-FFF2-40B4-BE49-F238E27FC236}">
                <a16:creationId xmlns:a16="http://schemas.microsoft.com/office/drawing/2014/main" id="{0C5B981B-841E-49A6-8676-93ED068612B8}"/>
              </a:ext>
            </a:extLst>
          </p:cNvPr>
          <p:cNvSpPr/>
          <p:nvPr/>
        </p:nvSpPr>
        <p:spPr>
          <a:xfrm>
            <a:off x="5043255" y="844098"/>
            <a:ext cx="2130937" cy="4106968"/>
          </a:xfrm>
          <a:prstGeom prst="rect">
            <a:avLst/>
          </a:prstGeom>
          <a:solidFill>
            <a:schemeClr val="bg1">
              <a:lumMod val="5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TextBox 9">
            <a:extLst>
              <a:ext uri="{FF2B5EF4-FFF2-40B4-BE49-F238E27FC236}">
                <a16:creationId xmlns:a16="http://schemas.microsoft.com/office/drawing/2014/main" id="{2877DE30-F6E0-4E14-8CE4-67F2F0F77A93}"/>
              </a:ext>
            </a:extLst>
          </p:cNvPr>
          <p:cNvSpPr txBox="1"/>
          <p:nvPr/>
        </p:nvSpPr>
        <p:spPr>
          <a:xfrm>
            <a:off x="5102246" y="2376339"/>
            <a:ext cx="2011680" cy="2519408"/>
          </a:xfrm>
          <a:prstGeom prst="rect">
            <a:avLst/>
          </a:prstGeom>
          <a:solidFill>
            <a:schemeClr val="tx1">
              <a:lumMod val="95000"/>
              <a:lumOff val="5000"/>
            </a:schemeClr>
          </a:solidFill>
        </p:spPr>
        <p:txBody>
          <a:bodyPr wrap="square">
            <a:spAutoFit/>
          </a:bodyPr>
          <a:lstStyle/>
          <a:p>
            <a:pPr marL="0" marR="0" indent="180340">
              <a:lnSpc>
                <a:spcPct val="115000"/>
              </a:lnSpc>
              <a:spcBef>
                <a:spcPts val="60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int  TAS (int *b)</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Int a=b;</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b=1 ;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en-US"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return a;</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180340">
              <a:lnSpc>
                <a:spcPct val="115000"/>
              </a:lnSpc>
              <a:spcBef>
                <a:spcPts val="600"/>
              </a:spcBef>
              <a:spcAft>
                <a:spcPts val="0"/>
              </a:spcAft>
            </a:pPr>
            <a:r>
              <a:rPr lang="fr-FR" sz="16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p>
          <a:p>
            <a:pPr marL="0" marR="0" indent="180340">
              <a:lnSpc>
                <a:spcPct val="115000"/>
              </a:lnSpc>
              <a:spcBef>
                <a:spcPts val="600"/>
              </a:spcBef>
              <a:spcAft>
                <a:spcPts val="0"/>
              </a:spcAft>
            </a:pP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79B40AFC-9AEA-42BC-9DE2-E14B7A472E6F}"/>
              </a:ext>
            </a:extLst>
          </p:cNvPr>
          <p:cNvSpPr/>
          <p:nvPr/>
        </p:nvSpPr>
        <p:spPr>
          <a:xfrm>
            <a:off x="5060840" y="1150111"/>
            <a:ext cx="2130937" cy="36915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0</a:t>
            </a:r>
          </a:p>
        </p:txBody>
      </p:sp>
      <p:sp>
        <p:nvSpPr>
          <p:cNvPr id="26" name="TextBox 25">
            <a:extLst>
              <a:ext uri="{FF2B5EF4-FFF2-40B4-BE49-F238E27FC236}">
                <a16:creationId xmlns:a16="http://schemas.microsoft.com/office/drawing/2014/main" id="{FCEE1293-9DFE-4928-8C60-4CB2A3DAD4C2}"/>
              </a:ext>
            </a:extLst>
          </p:cNvPr>
          <p:cNvSpPr txBox="1"/>
          <p:nvPr/>
        </p:nvSpPr>
        <p:spPr>
          <a:xfrm>
            <a:off x="4340251" y="1103475"/>
            <a:ext cx="745170" cy="369332"/>
          </a:xfrm>
          <a:prstGeom prst="rect">
            <a:avLst/>
          </a:prstGeom>
          <a:noFill/>
        </p:spPr>
        <p:txBody>
          <a:bodyPr wrap="square" rtlCol="0">
            <a:spAutoFit/>
          </a:bodyPr>
          <a:lstStyle/>
          <a:p>
            <a:r>
              <a:rPr lang="fr-FR" dirty="0"/>
              <a:t>   </a:t>
            </a:r>
            <a:endParaRPr lang="fr-FR" b="1" dirty="0"/>
          </a:p>
        </p:txBody>
      </p:sp>
      <p:sp>
        <p:nvSpPr>
          <p:cNvPr id="27" name="TextBox 26">
            <a:extLst>
              <a:ext uri="{FF2B5EF4-FFF2-40B4-BE49-F238E27FC236}">
                <a16:creationId xmlns:a16="http://schemas.microsoft.com/office/drawing/2014/main" id="{DD37B2DF-3F4D-4A69-B359-B82AB03AF512}"/>
              </a:ext>
            </a:extLst>
          </p:cNvPr>
          <p:cNvSpPr txBox="1"/>
          <p:nvPr/>
        </p:nvSpPr>
        <p:spPr>
          <a:xfrm>
            <a:off x="4905646" y="498035"/>
            <a:ext cx="2268545" cy="353620"/>
          </a:xfrm>
          <a:prstGeom prst="rect">
            <a:avLst/>
          </a:prstGeom>
          <a:noFill/>
        </p:spPr>
        <p:txBody>
          <a:bodyPr wrap="square" rtlCol="0">
            <a:spAutoFit/>
          </a:bodyPr>
          <a:lstStyle/>
          <a:p>
            <a:r>
              <a:rPr lang="fr-FR" dirty="0"/>
              <a:t>   </a:t>
            </a:r>
            <a:r>
              <a:rPr lang="fr-FR" sz="2000" dirty="0"/>
              <a:t>Mémoire (RAM)</a:t>
            </a:r>
            <a:endParaRPr lang="fr-FR" dirty="0"/>
          </a:p>
        </p:txBody>
      </p:sp>
      <p:sp>
        <p:nvSpPr>
          <p:cNvPr id="28" name="Rectangle 27">
            <a:extLst>
              <a:ext uri="{FF2B5EF4-FFF2-40B4-BE49-F238E27FC236}">
                <a16:creationId xmlns:a16="http://schemas.microsoft.com/office/drawing/2014/main" id="{00A217B7-8D57-44C2-9D57-A13D179E98E6}"/>
              </a:ext>
            </a:extLst>
          </p:cNvPr>
          <p:cNvSpPr/>
          <p:nvPr/>
        </p:nvSpPr>
        <p:spPr>
          <a:xfrm>
            <a:off x="5043254" y="1767928"/>
            <a:ext cx="2130937" cy="36915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0</a:t>
            </a:r>
          </a:p>
        </p:txBody>
      </p:sp>
      <p:sp>
        <p:nvSpPr>
          <p:cNvPr id="29" name="TextBox 28">
            <a:extLst>
              <a:ext uri="{FF2B5EF4-FFF2-40B4-BE49-F238E27FC236}">
                <a16:creationId xmlns:a16="http://schemas.microsoft.com/office/drawing/2014/main" id="{3084DAD2-0824-41ED-AFB1-E00825920BEB}"/>
              </a:ext>
            </a:extLst>
          </p:cNvPr>
          <p:cNvSpPr txBox="1"/>
          <p:nvPr/>
        </p:nvSpPr>
        <p:spPr>
          <a:xfrm>
            <a:off x="4354998" y="1706934"/>
            <a:ext cx="745170" cy="462425"/>
          </a:xfrm>
          <a:prstGeom prst="rect">
            <a:avLst/>
          </a:prstGeom>
          <a:noFill/>
        </p:spPr>
        <p:txBody>
          <a:bodyPr wrap="square" rtlCol="0">
            <a:spAutoFit/>
          </a:bodyPr>
          <a:lstStyle/>
          <a:p>
            <a:r>
              <a:rPr lang="fr-FR" dirty="0"/>
              <a:t>   </a:t>
            </a:r>
            <a:r>
              <a:rPr lang="fr-FR" sz="2800" b="1" dirty="0"/>
              <a:t>a</a:t>
            </a:r>
            <a:endParaRPr lang="fr-FR" b="1" dirty="0"/>
          </a:p>
        </p:txBody>
      </p:sp>
      <p:sp>
        <p:nvSpPr>
          <p:cNvPr id="33" name="Text Placeholder 3">
            <a:extLst>
              <a:ext uri="{FF2B5EF4-FFF2-40B4-BE49-F238E27FC236}">
                <a16:creationId xmlns:a16="http://schemas.microsoft.com/office/drawing/2014/main" id="{2D1D6F62-2E0C-4A7E-AC77-715A5A2C7638}"/>
              </a:ext>
            </a:extLst>
          </p:cNvPr>
          <p:cNvSpPr txBox="1">
            <a:spLocks/>
          </p:cNvSpPr>
          <p:nvPr/>
        </p:nvSpPr>
        <p:spPr>
          <a:xfrm>
            <a:off x="291432" y="1418963"/>
            <a:ext cx="3531084" cy="3733940"/>
          </a:xfrm>
          <a:prstGeom prst="rect">
            <a:avLst/>
          </a:prstGeom>
          <a:ln>
            <a:solidFill>
              <a:srgbClr val="FF0000"/>
            </a:solidFill>
          </a:ln>
        </p:spPr>
        <p:txBody>
          <a:bodyPr vert="horz" lIns="0" tIns="0" rIns="0" bIns="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41148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Arial" panose="020B0604020202020204" pitchFamily="34" charset="0"/>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Arial" panose="020B0604020202020204" pitchFamily="34" charset="0"/>
              </a:defRPr>
            </a:lvl3pPr>
            <a:lvl4pPr marL="105156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Arial" panose="020B0604020202020204" pitchFamily="34" charset="0"/>
              </a:defRPr>
            </a:lvl4pPr>
            <a:lvl5pPr marL="141732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Processus</a:t>
            </a:r>
            <a:r>
              <a:rPr lang="en-US" dirty="0"/>
              <a:t> </a:t>
            </a:r>
            <a:r>
              <a:rPr lang="en-US" sz="2000" b="1" dirty="0">
                <a:solidFill>
                  <a:srgbClr val="FF0000"/>
                </a:solidFill>
              </a:rPr>
              <a:t>P1()</a:t>
            </a:r>
            <a:endParaRPr lang="en-US" b="1" dirty="0">
              <a:solidFill>
                <a:srgbClr val="FF0000"/>
              </a:solidFill>
            </a:endParaRPr>
          </a:p>
          <a:p>
            <a:pPr marL="0" indent="0">
              <a:buFont typeface="Arial" panose="020B0604020202020204" pitchFamily="34" charset="0"/>
              <a:buNone/>
            </a:pPr>
            <a:r>
              <a:rPr lang="en-US" dirty="0"/>
              <a:t>{</a:t>
            </a:r>
          </a:p>
          <a:p>
            <a:pPr marL="0" indent="0">
              <a:lnSpc>
                <a:spcPct val="100000"/>
              </a:lnSpc>
              <a:buNone/>
            </a:pPr>
            <a:r>
              <a:rPr lang="en-US" dirty="0"/>
              <a:t> ……</a:t>
            </a:r>
          </a:p>
          <a:p>
            <a:pPr marL="0" indent="0">
              <a:lnSpc>
                <a:spcPct val="100000"/>
              </a:lnSpc>
              <a:buNone/>
            </a:pPr>
            <a:r>
              <a:rPr lang="en-US" dirty="0"/>
              <a:t>….</a:t>
            </a:r>
          </a:p>
          <a:p>
            <a:pPr marL="0" indent="0">
              <a:lnSpc>
                <a:spcPct val="100000"/>
              </a:lnSpc>
              <a:buNone/>
            </a:pPr>
            <a:r>
              <a:rPr lang="en-US" dirty="0">
                <a:highlight>
                  <a:srgbClr val="FF7128"/>
                </a:highlight>
              </a:rPr>
              <a:t> </a:t>
            </a:r>
            <a:r>
              <a:rPr lang="fr-FR" dirty="0" err="1">
                <a:highlight>
                  <a:srgbClr val="FF7128"/>
                </a:highlight>
              </a:rPr>
              <a:t>While</a:t>
            </a:r>
            <a:r>
              <a:rPr lang="fr-FR" dirty="0">
                <a:highlight>
                  <a:srgbClr val="FF7128"/>
                </a:highlight>
              </a:rPr>
              <a:t> TAS(verrou) do ; </a:t>
            </a:r>
            <a:r>
              <a:rPr lang="en-US" dirty="0">
                <a:highlight>
                  <a:srgbClr val="FF7128"/>
                </a:highlight>
              </a:rPr>
              <a:t>// PE();                    </a:t>
            </a:r>
            <a:endParaRPr lang="en-US" sz="2000" dirty="0">
              <a:highlight>
                <a:srgbClr val="FF7128"/>
              </a:highlight>
            </a:endParaRPr>
          </a:p>
          <a:p>
            <a:pPr marL="0" indent="0">
              <a:lnSpc>
                <a:spcPct val="100000"/>
              </a:lnSpc>
              <a:buNone/>
            </a:pPr>
            <a:r>
              <a:rPr lang="en-US" dirty="0"/>
              <a:t>   SC(RC);</a:t>
            </a:r>
          </a:p>
          <a:p>
            <a:pPr marL="0" indent="0">
              <a:lnSpc>
                <a:spcPct val="100000"/>
              </a:lnSpc>
              <a:buNone/>
            </a:pPr>
            <a:r>
              <a:rPr lang="en-US" dirty="0">
                <a:highlight>
                  <a:srgbClr val="FF7128"/>
                </a:highlight>
              </a:rPr>
              <a:t> </a:t>
            </a:r>
            <a:r>
              <a:rPr lang="fr-FR" sz="2000" dirty="0">
                <a:highlight>
                  <a:srgbClr val="FF7128"/>
                </a:highlight>
              </a:rPr>
              <a:t>verrou:= false; // false=0, PS()</a:t>
            </a:r>
            <a:endParaRPr lang="en-US" sz="1800" dirty="0">
              <a:highlight>
                <a:srgbClr val="FF7128"/>
              </a:highlight>
            </a:endParaRPr>
          </a:p>
          <a:p>
            <a:pPr marL="0" indent="0">
              <a:lnSpc>
                <a:spcPct val="100000"/>
              </a:lnSpc>
              <a:buNone/>
            </a:pPr>
            <a:r>
              <a:rPr lang="en-US" dirty="0"/>
              <a:t> ….</a:t>
            </a:r>
          </a:p>
          <a:p>
            <a:pPr marL="0" indent="0">
              <a:lnSpc>
                <a:spcPct val="100000"/>
              </a:lnSpc>
              <a:buNone/>
            </a:pPr>
            <a:r>
              <a:rPr lang="en-US" dirty="0"/>
              <a:t>}</a:t>
            </a:r>
          </a:p>
        </p:txBody>
      </p:sp>
      <p:sp>
        <p:nvSpPr>
          <p:cNvPr id="43" name="Oval 42">
            <a:extLst>
              <a:ext uri="{FF2B5EF4-FFF2-40B4-BE49-F238E27FC236}">
                <a16:creationId xmlns:a16="http://schemas.microsoft.com/office/drawing/2014/main" id="{4AFD793E-A057-4E6F-96D0-1B0DE311A341}"/>
              </a:ext>
            </a:extLst>
          </p:cNvPr>
          <p:cNvSpPr/>
          <p:nvPr/>
        </p:nvSpPr>
        <p:spPr>
          <a:xfrm>
            <a:off x="3947995" y="538681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P1</a:t>
            </a:r>
          </a:p>
        </p:txBody>
      </p:sp>
      <p:sp>
        <p:nvSpPr>
          <p:cNvPr id="44" name="Oval 43">
            <a:extLst>
              <a:ext uri="{FF2B5EF4-FFF2-40B4-BE49-F238E27FC236}">
                <a16:creationId xmlns:a16="http://schemas.microsoft.com/office/drawing/2014/main" id="{46400DBC-F4A4-4987-84B8-7F3B9E9FA3CD}"/>
              </a:ext>
            </a:extLst>
          </p:cNvPr>
          <p:cNvSpPr/>
          <p:nvPr/>
        </p:nvSpPr>
        <p:spPr>
          <a:xfrm>
            <a:off x="7776729" y="5372065"/>
            <a:ext cx="9144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FF00"/>
                </a:solidFill>
              </a:rPr>
              <a:t>P2</a:t>
            </a:r>
          </a:p>
        </p:txBody>
      </p:sp>
      <p:sp>
        <p:nvSpPr>
          <p:cNvPr id="2" name="TextBox 1">
            <a:extLst>
              <a:ext uri="{FF2B5EF4-FFF2-40B4-BE49-F238E27FC236}">
                <a16:creationId xmlns:a16="http://schemas.microsoft.com/office/drawing/2014/main" id="{23A302DF-15F1-445C-9437-B166FE91CAF0}"/>
              </a:ext>
            </a:extLst>
          </p:cNvPr>
          <p:cNvSpPr txBox="1"/>
          <p:nvPr/>
        </p:nvSpPr>
        <p:spPr>
          <a:xfrm>
            <a:off x="3383905" y="6359965"/>
            <a:ext cx="800219" cy="369332"/>
          </a:xfrm>
          <a:prstGeom prst="rect">
            <a:avLst/>
          </a:prstGeom>
          <a:noFill/>
        </p:spPr>
        <p:txBody>
          <a:bodyPr wrap="none" rtlCol="0">
            <a:spAutoFit/>
          </a:bodyPr>
          <a:lstStyle/>
          <a:p>
            <a:r>
              <a:rPr lang="fr-FR" dirty="0"/>
              <a:t>CPU1</a:t>
            </a:r>
          </a:p>
        </p:txBody>
      </p:sp>
      <p:sp>
        <p:nvSpPr>
          <p:cNvPr id="19" name="TextBox 18">
            <a:extLst>
              <a:ext uri="{FF2B5EF4-FFF2-40B4-BE49-F238E27FC236}">
                <a16:creationId xmlns:a16="http://schemas.microsoft.com/office/drawing/2014/main" id="{BB03F044-871D-4EB1-865C-9C8E2136DED0}"/>
              </a:ext>
            </a:extLst>
          </p:cNvPr>
          <p:cNvSpPr txBox="1"/>
          <p:nvPr/>
        </p:nvSpPr>
        <p:spPr>
          <a:xfrm>
            <a:off x="7787552" y="6359965"/>
            <a:ext cx="800219" cy="369332"/>
          </a:xfrm>
          <a:prstGeom prst="rect">
            <a:avLst/>
          </a:prstGeom>
          <a:noFill/>
        </p:spPr>
        <p:txBody>
          <a:bodyPr wrap="none" rtlCol="0">
            <a:spAutoFit/>
          </a:bodyPr>
          <a:lstStyle/>
          <a:p>
            <a:r>
              <a:rPr lang="fr-FR" dirty="0"/>
              <a:t>CPU2</a:t>
            </a:r>
          </a:p>
        </p:txBody>
      </p:sp>
      <p:cxnSp>
        <p:nvCxnSpPr>
          <p:cNvPr id="4" name="Connector: Elbow 3">
            <a:extLst>
              <a:ext uri="{FF2B5EF4-FFF2-40B4-BE49-F238E27FC236}">
                <a16:creationId xmlns:a16="http://schemas.microsoft.com/office/drawing/2014/main" id="{658E1711-9583-4FD3-AFEF-2D45E8487219}"/>
              </a:ext>
            </a:extLst>
          </p:cNvPr>
          <p:cNvCxnSpPr>
            <a:cxnSpLocks/>
            <a:stCxn id="33" idx="3"/>
          </p:cNvCxnSpPr>
          <p:nvPr/>
        </p:nvCxnSpPr>
        <p:spPr>
          <a:xfrm>
            <a:off x="3822516" y="3285933"/>
            <a:ext cx="519951" cy="2086132"/>
          </a:xfrm>
          <a:prstGeom prst="bentConnector2">
            <a:avLst/>
          </a:prstGeom>
          <a:ln>
            <a:solidFill>
              <a:srgbClr val="FF0000"/>
            </a:solidFill>
            <a:prstDash val="dash"/>
            <a:tailEnd type="triangle"/>
          </a:ln>
        </p:spPr>
        <p:style>
          <a:lnRef idx="3">
            <a:schemeClr val="dk1"/>
          </a:lnRef>
          <a:fillRef idx="0">
            <a:schemeClr val="dk1"/>
          </a:fillRef>
          <a:effectRef idx="2">
            <a:schemeClr val="dk1"/>
          </a:effectRef>
          <a:fontRef idx="minor">
            <a:schemeClr val="tx1"/>
          </a:fontRef>
        </p:style>
      </p:cxnSp>
      <p:cxnSp>
        <p:nvCxnSpPr>
          <p:cNvPr id="22" name="Connector: Elbow 21">
            <a:extLst>
              <a:ext uri="{FF2B5EF4-FFF2-40B4-BE49-F238E27FC236}">
                <a16:creationId xmlns:a16="http://schemas.microsoft.com/office/drawing/2014/main" id="{4E74CB52-61A4-427D-B8DD-971C5E356FCD}"/>
              </a:ext>
            </a:extLst>
          </p:cNvPr>
          <p:cNvCxnSpPr>
            <a:cxnSpLocks/>
            <a:endCxn id="44" idx="0"/>
          </p:cNvCxnSpPr>
          <p:nvPr/>
        </p:nvCxnSpPr>
        <p:spPr>
          <a:xfrm rot="5400000">
            <a:off x="7446398" y="4216531"/>
            <a:ext cx="1943066" cy="368003"/>
          </a:xfrm>
          <a:prstGeom prst="bentConnector3">
            <a:avLst>
              <a:gd name="adj1" fmla="val -5410"/>
            </a:avLst>
          </a:prstGeom>
          <a:ln>
            <a:solidFill>
              <a:srgbClr val="FFFF00"/>
            </a:solidFill>
            <a:prstDash val="dash"/>
            <a:tailEnd type="triangle"/>
          </a:ln>
        </p:spPr>
        <p:style>
          <a:lnRef idx="3">
            <a:schemeClr val="dk1"/>
          </a:lnRef>
          <a:fillRef idx="0">
            <a:schemeClr val="dk1"/>
          </a:fillRef>
          <a:effectRef idx="2">
            <a:schemeClr val="dk1"/>
          </a:effectRef>
          <a:fontRef idx="minor">
            <a:schemeClr val="tx1"/>
          </a:fontRef>
        </p:style>
      </p:cxnSp>
      <p:sp>
        <p:nvSpPr>
          <p:cNvPr id="9" name="Arrow: Left-Right-Up 8">
            <a:extLst>
              <a:ext uri="{FF2B5EF4-FFF2-40B4-BE49-F238E27FC236}">
                <a16:creationId xmlns:a16="http://schemas.microsoft.com/office/drawing/2014/main" id="{75DCD688-707B-418E-81EC-E2A4C2406B77}"/>
              </a:ext>
            </a:extLst>
          </p:cNvPr>
          <p:cNvSpPr/>
          <p:nvPr/>
        </p:nvSpPr>
        <p:spPr>
          <a:xfrm>
            <a:off x="4905646" y="4951065"/>
            <a:ext cx="2881906" cy="1169201"/>
          </a:xfrm>
          <a:prstGeom prst="leftRightUp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extBox 24">
            <a:extLst>
              <a:ext uri="{FF2B5EF4-FFF2-40B4-BE49-F238E27FC236}">
                <a16:creationId xmlns:a16="http://schemas.microsoft.com/office/drawing/2014/main" id="{04C0A6E1-3A16-4267-8989-F509CB098D00}"/>
              </a:ext>
            </a:extLst>
          </p:cNvPr>
          <p:cNvSpPr txBox="1"/>
          <p:nvPr/>
        </p:nvSpPr>
        <p:spPr>
          <a:xfrm>
            <a:off x="3137869" y="115017"/>
            <a:ext cx="7053266" cy="418513"/>
          </a:xfrm>
          <a:prstGeom prst="rect">
            <a:avLst/>
          </a:prstGeom>
          <a:noFill/>
        </p:spPr>
        <p:txBody>
          <a:bodyPr wrap="square">
            <a:spAutoFit/>
          </a:bodyPr>
          <a:lstStyle/>
          <a:p>
            <a:pPr marL="0" marR="0" indent="180340">
              <a:lnSpc>
                <a:spcPct val="115000"/>
              </a:lnSpc>
              <a:spcBef>
                <a:spcPts val="600"/>
              </a:spcBef>
              <a:spcAft>
                <a:spcPts val="1000"/>
              </a:spcAft>
            </a:pP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000" b="1" dirty="0">
                <a:solidFill>
                  <a:schemeClr val="bg1"/>
                </a:solidFill>
                <a:latin typeface="Times New Roman" panose="02020603050405020304" pitchFamily="18" charset="0"/>
                <a:ea typeface="Calibri" panose="020F0502020204030204" pitchFamily="34" charset="0"/>
                <a:cs typeface="Arial" panose="020B0604020202020204" pitchFamily="34" charset="0"/>
              </a:rPr>
              <a:t>S</a:t>
            </a:r>
            <a:r>
              <a:rPr lang="en-US" sz="2000"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cenario</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   Si P1 execute SC(</a:t>
            </a:r>
            <a:r>
              <a:rPr lang="en-US" b="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rc</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et P2  </a:t>
            </a:r>
            <a:r>
              <a:rPr lang="en-US" b="1" dirty="0" err="1">
                <a:solidFill>
                  <a:schemeClr val="bg1"/>
                </a:solidFill>
                <a:latin typeface="Times New Roman" panose="02020603050405020304" pitchFamily="18" charset="0"/>
                <a:ea typeface="Calibri" panose="020F0502020204030204" pitchFamily="34" charset="0"/>
                <a:cs typeface="Arial" panose="020B0604020202020204" pitchFamily="34" charset="0"/>
              </a:rPr>
              <a:t>veut</a:t>
            </a: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b="1" dirty="0" err="1">
                <a:solidFill>
                  <a:schemeClr val="bg1"/>
                </a:solidFill>
                <a:latin typeface="Times New Roman" panose="02020603050405020304" pitchFamily="18" charset="0"/>
                <a:ea typeface="Calibri" panose="020F0502020204030204" pitchFamily="34" charset="0"/>
                <a:cs typeface="Arial" panose="020B0604020202020204" pitchFamily="34" charset="0"/>
              </a:rPr>
              <a:t>accder</a:t>
            </a: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 </a:t>
            </a:r>
            <a:r>
              <a:rPr lang="en-US" b="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sa</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SC</a:t>
            </a:r>
            <a:r>
              <a:rPr lang="en-US" b="1" dirty="0">
                <a:solidFill>
                  <a:schemeClr val="bg1"/>
                </a:solidFill>
                <a:latin typeface="Times New Roman" panose="02020603050405020304" pitchFamily="18" charset="0"/>
                <a:ea typeface="Calibri" panose="020F0502020204030204" pitchFamily="34" charset="0"/>
                <a:cs typeface="Arial" panose="020B0604020202020204" pitchFamily="34" charset="0"/>
              </a:rPr>
              <a:t> </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8EC9F27D-862F-4F8B-9106-137BB7ED53BE}"/>
              </a:ext>
            </a:extLst>
          </p:cNvPr>
          <p:cNvGrpSpPr/>
          <p:nvPr/>
        </p:nvGrpSpPr>
        <p:grpSpPr>
          <a:xfrm>
            <a:off x="5140471" y="5190325"/>
            <a:ext cx="1092244" cy="1227526"/>
            <a:chOff x="6434747" y="5132439"/>
            <a:chExt cx="1092244" cy="1227526"/>
          </a:xfrm>
        </p:grpSpPr>
        <p:cxnSp>
          <p:nvCxnSpPr>
            <p:cNvPr id="6" name="Straight Connector 5">
              <a:extLst>
                <a:ext uri="{FF2B5EF4-FFF2-40B4-BE49-F238E27FC236}">
                  <a16:creationId xmlns:a16="http://schemas.microsoft.com/office/drawing/2014/main" id="{4309C8FF-D6AD-4406-B33A-B1E75CEE86D5}"/>
                </a:ext>
              </a:extLst>
            </p:cNvPr>
            <p:cNvCxnSpPr/>
            <p:nvPr/>
          </p:nvCxnSpPr>
          <p:spPr>
            <a:xfrm flipH="1">
              <a:off x="6434747" y="5132439"/>
              <a:ext cx="1092244" cy="1227526"/>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6B69FE26-D234-4EC1-B30E-375EC5FC0B3B}"/>
                </a:ext>
              </a:extLst>
            </p:cNvPr>
            <p:cNvCxnSpPr>
              <a:cxnSpLocks/>
            </p:cNvCxnSpPr>
            <p:nvPr/>
          </p:nvCxnSpPr>
          <p:spPr>
            <a:xfrm>
              <a:off x="6658511" y="5152903"/>
              <a:ext cx="521698" cy="1148315"/>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13" name="TextBox 12">
            <a:extLst>
              <a:ext uri="{FF2B5EF4-FFF2-40B4-BE49-F238E27FC236}">
                <a16:creationId xmlns:a16="http://schemas.microsoft.com/office/drawing/2014/main" id="{D3CD6531-B830-4250-8B60-E4B03EA380F7}"/>
              </a:ext>
            </a:extLst>
          </p:cNvPr>
          <p:cNvSpPr txBox="1"/>
          <p:nvPr/>
        </p:nvSpPr>
        <p:spPr>
          <a:xfrm>
            <a:off x="895628" y="2936128"/>
            <a:ext cx="2692256" cy="369332"/>
          </a:xfrm>
          <a:prstGeom prst="rect">
            <a:avLst/>
          </a:prstGeom>
          <a:noFill/>
        </p:spPr>
        <p:txBody>
          <a:bodyPr wrap="square" rtlCol="0">
            <a:spAutoFit/>
          </a:bodyPr>
          <a:lstStyle/>
          <a:p>
            <a:r>
              <a:rPr lang="fr-FR" sz="1800" dirty="0">
                <a:solidFill>
                  <a:schemeClr val="bg1"/>
                </a:solidFill>
                <a:highlight>
                  <a:srgbClr val="FF7128"/>
                </a:highlight>
              </a:rPr>
              <a:t>TAS(verrou)</a:t>
            </a:r>
            <a:endParaRPr lang="fr-FR" dirty="0">
              <a:solidFill>
                <a:schemeClr val="bg1"/>
              </a:solidFill>
            </a:endParaRPr>
          </a:p>
        </p:txBody>
      </p:sp>
      <p:sp>
        <p:nvSpPr>
          <p:cNvPr id="45" name="Rectangle 44">
            <a:extLst>
              <a:ext uri="{FF2B5EF4-FFF2-40B4-BE49-F238E27FC236}">
                <a16:creationId xmlns:a16="http://schemas.microsoft.com/office/drawing/2014/main" id="{C32106D7-3CA5-4174-99DB-2A00E2932EA7}"/>
              </a:ext>
            </a:extLst>
          </p:cNvPr>
          <p:cNvSpPr/>
          <p:nvPr/>
        </p:nvSpPr>
        <p:spPr>
          <a:xfrm>
            <a:off x="6024277" y="1150110"/>
            <a:ext cx="322322" cy="36915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1</a:t>
            </a:r>
          </a:p>
        </p:txBody>
      </p:sp>
      <p:sp>
        <p:nvSpPr>
          <p:cNvPr id="42" name="Arrow: Right 41">
            <a:extLst>
              <a:ext uri="{FF2B5EF4-FFF2-40B4-BE49-F238E27FC236}">
                <a16:creationId xmlns:a16="http://schemas.microsoft.com/office/drawing/2014/main" id="{9171FFB4-5D63-4D3F-9D16-1DF0E22E50CF}"/>
              </a:ext>
            </a:extLst>
          </p:cNvPr>
          <p:cNvSpPr/>
          <p:nvPr/>
        </p:nvSpPr>
        <p:spPr>
          <a:xfrm>
            <a:off x="154508" y="3390993"/>
            <a:ext cx="273847" cy="258098"/>
          </a:xfrm>
          <a:prstGeom prst="rightArrow">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8" name="Arrow: Right 57">
            <a:extLst>
              <a:ext uri="{FF2B5EF4-FFF2-40B4-BE49-F238E27FC236}">
                <a16:creationId xmlns:a16="http://schemas.microsoft.com/office/drawing/2014/main" id="{A4E58C8D-21E9-4131-A3BF-5A1442C38F37}"/>
              </a:ext>
            </a:extLst>
          </p:cNvPr>
          <p:cNvSpPr/>
          <p:nvPr/>
        </p:nvSpPr>
        <p:spPr>
          <a:xfrm>
            <a:off x="8156075" y="3022770"/>
            <a:ext cx="368004" cy="263163"/>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extBox 34">
            <a:extLst>
              <a:ext uri="{FF2B5EF4-FFF2-40B4-BE49-F238E27FC236}">
                <a16:creationId xmlns:a16="http://schemas.microsoft.com/office/drawing/2014/main" id="{9CD985C2-A8FB-430E-B7BF-5F453DF92050}"/>
              </a:ext>
            </a:extLst>
          </p:cNvPr>
          <p:cNvSpPr txBox="1"/>
          <p:nvPr/>
        </p:nvSpPr>
        <p:spPr>
          <a:xfrm>
            <a:off x="9203354" y="2974344"/>
            <a:ext cx="1491251" cy="369332"/>
          </a:xfrm>
          <a:prstGeom prst="rect">
            <a:avLst/>
          </a:prstGeom>
          <a:noFill/>
        </p:spPr>
        <p:txBody>
          <a:bodyPr wrap="square">
            <a:spAutoFit/>
          </a:bodyPr>
          <a:lstStyle/>
          <a:p>
            <a:r>
              <a:rPr lang="fr-FR" sz="1800" dirty="0">
                <a:solidFill>
                  <a:schemeClr val="bg1"/>
                </a:solidFill>
                <a:highlight>
                  <a:srgbClr val="FF7128"/>
                </a:highlight>
              </a:rPr>
              <a:t> TAS(verrou)  </a:t>
            </a:r>
            <a:endParaRPr lang="fr-FR" dirty="0">
              <a:solidFill>
                <a:schemeClr val="bg1"/>
              </a:solidFill>
            </a:endParaRPr>
          </a:p>
        </p:txBody>
      </p:sp>
      <p:sp>
        <p:nvSpPr>
          <p:cNvPr id="36" name="Rectangle 35">
            <a:extLst>
              <a:ext uri="{FF2B5EF4-FFF2-40B4-BE49-F238E27FC236}">
                <a16:creationId xmlns:a16="http://schemas.microsoft.com/office/drawing/2014/main" id="{F9BED60A-2F1E-4ED3-A1EB-0E5A291B6690}"/>
              </a:ext>
            </a:extLst>
          </p:cNvPr>
          <p:cNvSpPr/>
          <p:nvPr/>
        </p:nvSpPr>
        <p:spPr>
          <a:xfrm>
            <a:off x="5058065" y="1767928"/>
            <a:ext cx="2130937" cy="36915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1</a:t>
            </a:r>
          </a:p>
        </p:txBody>
      </p:sp>
      <p:sp>
        <p:nvSpPr>
          <p:cNvPr id="34" name="TextBox 33">
            <a:extLst>
              <a:ext uri="{FF2B5EF4-FFF2-40B4-BE49-F238E27FC236}">
                <a16:creationId xmlns:a16="http://schemas.microsoft.com/office/drawing/2014/main" id="{5717F722-85E2-4838-A034-73E707CFD904}"/>
              </a:ext>
            </a:extLst>
          </p:cNvPr>
          <p:cNvSpPr txBox="1"/>
          <p:nvPr/>
        </p:nvSpPr>
        <p:spPr>
          <a:xfrm>
            <a:off x="3422599" y="1017233"/>
            <a:ext cx="1835303" cy="523220"/>
          </a:xfrm>
          <a:prstGeom prst="rect">
            <a:avLst/>
          </a:prstGeom>
          <a:noFill/>
        </p:spPr>
        <p:txBody>
          <a:bodyPr wrap="square" rtlCol="0">
            <a:spAutoFit/>
          </a:bodyPr>
          <a:lstStyle/>
          <a:p>
            <a:r>
              <a:rPr lang="fr-FR" dirty="0"/>
              <a:t> </a:t>
            </a:r>
            <a:r>
              <a:rPr lang="en-US" sz="2000" b="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Verrou</a:t>
            </a:r>
            <a:r>
              <a:rPr lang="en-US" b="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 </a:t>
            </a:r>
            <a:r>
              <a:rPr lang="fr-FR" sz="2800" b="1" dirty="0"/>
              <a:t>b</a:t>
            </a:r>
            <a:endParaRPr lang="fr-FR" b="1" dirty="0"/>
          </a:p>
        </p:txBody>
      </p:sp>
      <p:grpSp>
        <p:nvGrpSpPr>
          <p:cNvPr id="17" name="Group 16">
            <a:extLst>
              <a:ext uri="{FF2B5EF4-FFF2-40B4-BE49-F238E27FC236}">
                <a16:creationId xmlns:a16="http://schemas.microsoft.com/office/drawing/2014/main" id="{0B56450C-1B16-437C-A358-76A78C628EAC}"/>
              </a:ext>
            </a:extLst>
          </p:cNvPr>
          <p:cNvGrpSpPr/>
          <p:nvPr/>
        </p:nvGrpSpPr>
        <p:grpSpPr>
          <a:xfrm>
            <a:off x="2005754" y="1144769"/>
            <a:ext cx="5183247" cy="2637097"/>
            <a:chOff x="2005754" y="1144769"/>
            <a:chExt cx="5183247" cy="2637097"/>
          </a:xfrm>
        </p:grpSpPr>
        <p:cxnSp>
          <p:nvCxnSpPr>
            <p:cNvPr id="8" name="Straight Arrow Connector 7">
              <a:extLst>
                <a:ext uri="{FF2B5EF4-FFF2-40B4-BE49-F238E27FC236}">
                  <a16:creationId xmlns:a16="http://schemas.microsoft.com/office/drawing/2014/main" id="{6E93E9E3-905F-4F9B-B084-0CD11A5714F5}"/>
                </a:ext>
              </a:extLst>
            </p:cNvPr>
            <p:cNvCxnSpPr>
              <a:cxnSpLocks/>
            </p:cNvCxnSpPr>
            <p:nvPr/>
          </p:nvCxnSpPr>
          <p:spPr>
            <a:xfrm flipV="1">
              <a:off x="2005754" y="1461651"/>
              <a:ext cx="2465302" cy="2320215"/>
            </a:xfrm>
            <a:prstGeom prst="straightConnector1">
              <a:avLst/>
            </a:prstGeom>
            <a:ln w="28575">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37" name="Rectangle 36">
              <a:extLst>
                <a:ext uri="{FF2B5EF4-FFF2-40B4-BE49-F238E27FC236}">
                  <a16:creationId xmlns:a16="http://schemas.microsoft.com/office/drawing/2014/main" id="{5083BBB8-3FEA-4E1F-9978-346CE9545B7F}"/>
                </a:ext>
              </a:extLst>
            </p:cNvPr>
            <p:cNvSpPr/>
            <p:nvPr/>
          </p:nvSpPr>
          <p:spPr>
            <a:xfrm>
              <a:off x="5058064" y="1144769"/>
              <a:ext cx="2130937" cy="36915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0</a:t>
              </a:r>
            </a:p>
          </p:txBody>
        </p:sp>
      </p:grpSp>
      <p:grpSp>
        <p:nvGrpSpPr>
          <p:cNvPr id="38" name="Group 37">
            <a:extLst>
              <a:ext uri="{FF2B5EF4-FFF2-40B4-BE49-F238E27FC236}">
                <a16:creationId xmlns:a16="http://schemas.microsoft.com/office/drawing/2014/main" id="{8299F91E-9A48-4220-8DB7-8AC76360ECE0}"/>
              </a:ext>
            </a:extLst>
          </p:cNvPr>
          <p:cNvGrpSpPr/>
          <p:nvPr/>
        </p:nvGrpSpPr>
        <p:grpSpPr>
          <a:xfrm>
            <a:off x="7113926" y="1439989"/>
            <a:ext cx="3069078" cy="1508549"/>
            <a:chOff x="7113926" y="1439989"/>
            <a:chExt cx="3069078" cy="1508549"/>
          </a:xfrm>
        </p:grpSpPr>
        <p:cxnSp>
          <p:nvCxnSpPr>
            <p:cNvPr id="20" name="Straight Arrow Connector 19">
              <a:extLst>
                <a:ext uri="{FF2B5EF4-FFF2-40B4-BE49-F238E27FC236}">
                  <a16:creationId xmlns:a16="http://schemas.microsoft.com/office/drawing/2014/main" id="{376E9062-AF23-47F6-B343-9A3522B3F83A}"/>
                </a:ext>
              </a:extLst>
            </p:cNvPr>
            <p:cNvCxnSpPr>
              <a:cxnSpLocks/>
            </p:cNvCxnSpPr>
            <p:nvPr/>
          </p:nvCxnSpPr>
          <p:spPr>
            <a:xfrm>
              <a:off x="7113926" y="1439989"/>
              <a:ext cx="2221803" cy="963848"/>
            </a:xfrm>
            <a:prstGeom prst="straightConnector1">
              <a:avLst/>
            </a:prstGeom>
            <a:ln w="28575">
              <a:solidFill>
                <a:schemeClr val="bg1"/>
              </a:solidFill>
              <a:tailEnd type="triangle"/>
            </a:ln>
          </p:spPr>
          <p:style>
            <a:lnRef idx="3">
              <a:schemeClr val="dk1"/>
            </a:lnRef>
            <a:fillRef idx="0">
              <a:schemeClr val="dk1"/>
            </a:fillRef>
            <a:effectRef idx="2">
              <a:schemeClr val="dk1"/>
            </a:effectRef>
            <a:fontRef idx="minor">
              <a:schemeClr val="tx1"/>
            </a:fontRef>
          </p:style>
        </p:cxnSp>
        <p:sp>
          <p:nvSpPr>
            <p:cNvPr id="21" name="Arrow: Curved Right 20">
              <a:extLst>
                <a:ext uri="{FF2B5EF4-FFF2-40B4-BE49-F238E27FC236}">
                  <a16:creationId xmlns:a16="http://schemas.microsoft.com/office/drawing/2014/main" id="{A70E8CA5-4FD5-4E56-A824-A880BE32D0F7}"/>
                </a:ext>
              </a:extLst>
            </p:cNvPr>
            <p:cNvSpPr/>
            <p:nvPr/>
          </p:nvSpPr>
          <p:spPr>
            <a:xfrm rot="5400000">
              <a:off x="9290377" y="2055912"/>
              <a:ext cx="572199" cy="1213054"/>
            </a:xfrm>
            <a:prstGeom prst="curv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47" name="Rectangle 46">
            <a:extLst>
              <a:ext uri="{FF2B5EF4-FFF2-40B4-BE49-F238E27FC236}">
                <a16:creationId xmlns:a16="http://schemas.microsoft.com/office/drawing/2014/main" id="{B8A6D85A-E5D2-4074-B807-4C75CE8D0F2C}"/>
              </a:ext>
            </a:extLst>
          </p:cNvPr>
          <p:cNvSpPr/>
          <p:nvPr/>
        </p:nvSpPr>
        <p:spPr>
          <a:xfrm>
            <a:off x="5037554" y="1771787"/>
            <a:ext cx="2130937" cy="36915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0</a:t>
            </a:r>
          </a:p>
        </p:txBody>
      </p:sp>
      <p:sp>
        <p:nvSpPr>
          <p:cNvPr id="52" name="Rectangle 51">
            <a:extLst>
              <a:ext uri="{FF2B5EF4-FFF2-40B4-BE49-F238E27FC236}">
                <a16:creationId xmlns:a16="http://schemas.microsoft.com/office/drawing/2014/main" id="{F66610CC-1C16-46B8-B7FA-53B699F10492}"/>
              </a:ext>
            </a:extLst>
          </p:cNvPr>
          <p:cNvSpPr/>
          <p:nvPr/>
        </p:nvSpPr>
        <p:spPr>
          <a:xfrm>
            <a:off x="5052663" y="1167796"/>
            <a:ext cx="2130937" cy="36915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1</a:t>
            </a:r>
          </a:p>
        </p:txBody>
      </p:sp>
      <p:grpSp>
        <p:nvGrpSpPr>
          <p:cNvPr id="55" name="Group 54">
            <a:extLst>
              <a:ext uri="{FF2B5EF4-FFF2-40B4-BE49-F238E27FC236}">
                <a16:creationId xmlns:a16="http://schemas.microsoft.com/office/drawing/2014/main" id="{4390ECAF-6B98-4536-AA40-F5AD6ABE17F8}"/>
              </a:ext>
            </a:extLst>
          </p:cNvPr>
          <p:cNvGrpSpPr/>
          <p:nvPr/>
        </p:nvGrpSpPr>
        <p:grpSpPr>
          <a:xfrm>
            <a:off x="6287818" y="2252426"/>
            <a:ext cx="5776362" cy="2201738"/>
            <a:chOff x="6232715" y="2252426"/>
            <a:chExt cx="5831465" cy="1788632"/>
          </a:xfrm>
        </p:grpSpPr>
        <p:sp>
          <p:nvSpPr>
            <p:cNvPr id="40" name="TextBox 39">
              <a:extLst>
                <a:ext uri="{FF2B5EF4-FFF2-40B4-BE49-F238E27FC236}">
                  <a16:creationId xmlns:a16="http://schemas.microsoft.com/office/drawing/2014/main" id="{A0E9368E-F985-44C8-BEE6-6FD8CC41130C}"/>
                </a:ext>
              </a:extLst>
            </p:cNvPr>
            <p:cNvSpPr txBox="1"/>
            <p:nvPr/>
          </p:nvSpPr>
          <p:spPr>
            <a:xfrm>
              <a:off x="10069887" y="2252426"/>
              <a:ext cx="1994293" cy="369332"/>
            </a:xfrm>
            <a:prstGeom prst="rect">
              <a:avLst/>
            </a:prstGeom>
            <a:solidFill>
              <a:schemeClr val="bg1"/>
            </a:solidFill>
          </p:spPr>
          <p:txBody>
            <a:bodyPr wrap="square" rtlCol="0">
              <a:spAutoFit/>
            </a:bodyPr>
            <a:lstStyle/>
            <a:p>
              <a:r>
                <a:rPr lang="fr-FR" dirty="0"/>
                <a:t> a= 0 // false</a:t>
              </a:r>
            </a:p>
          </p:txBody>
        </p:sp>
        <p:cxnSp>
          <p:nvCxnSpPr>
            <p:cNvPr id="53" name="Straight Arrow Connector 52">
              <a:extLst>
                <a:ext uri="{FF2B5EF4-FFF2-40B4-BE49-F238E27FC236}">
                  <a16:creationId xmlns:a16="http://schemas.microsoft.com/office/drawing/2014/main" id="{94C84F09-4D07-4F9E-8784-0CAF1ABAA0CE}"/>
                </a:ext>
              </a:extLst>
            </p:cNvPr>
            <p:cNvCxnSpPr>
              <a:cxnSpLocks/>
            </p:cNvCxnSpPr>
            <p:nvPr/>
          </p:nvCxnSpPr>
          <p:spPr>
            <a:xfrm flipV="1">
              <a:off x="6232715" y="2601973"/>
              <a:ext cx="3950289" cy="143908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61816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875E-6 -4.44444E-6 L -0.00729 0.0713 " pathEditMode="relative" rAng="0" ptsTypes="AA">
                                      <p:cBhvr>
                                        <p:cTn id="6" dur="2000" fill="hold"/>
                                        <p:tgtEl>
                                          <p:spTgt spid="42"/>
                                        </p:tgtEl>
                                        <p:attrNameLst>
                                          <p:attrName>ppt_x</p:attrName>
                                          <p:attrName>ppt_y</p:attrName>
                                        </p:attrNameLst>
                                      </p:cBhvr>
                                      <p:rCtr x="-365" y="3565"/>
                                    </p:animMotion>
                                  </p:childTnLst>
                                </p:cTn>
                              </p:par>
                              <p:par>
                                <p:cTn id="7" presetID="35" presetClass="emph" presetSubtype="0" repeatCount="3000" fill="hold" grpId="1" nodeType="withEffect">
                                  <p:stCondLst>
                                    <p:cond delay="0"/>
                                  </p:stCondLst>
                                  <p:childTnLst>
                                    <p:anim calcmode="discrete" valueType="str">
                                      <p:cBhvr>
                                        <p:cTn id="8" dur="1000" fill="hold"/>
                                        <p:tgtEl>
                                          <p:spTgt spid="42"/>
                                        </p:tgtEl>
                                        <p:attrNameLst>
                                          <p:attrName>style.visibility</p:attrName>
                                        </p:attrNameLst>
                                      </p:cBhvr>
                                      <p:tavLst>
                                        <p:tav tm="0">
                                          <p:val>
                                            <p:strVal val="hidden"/>
                                          </p:val>
                                        </p:tav>
                                        <p:tav tm="50000">
                                          <p:val>
                                            <p:strVal val="visible"/>
                                          </p:val>
                                        </p:tav>
                                      </p:tavLst>
                                    </p:anim>
                                  </p:childTnLst>
                                </p:cTn>
                              </p:par>
                            </p:childTnLst>
                          </p:cTn>
                        </p:par>
                        <p:par>
                          <p:cTn id="9" fill="hold">
                            <p:stCondLst>
                              <p:cond delay="3000"/>
                            </p:stCondLst>
                            <p:childTnLst>
                              <p:par>
                                <p:cTn id="10" presetID="9"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par>
                          <p:cTn id="13" fill="hold">
                            <p:stCondLst>
                              <p:cond delay="3500"/>
                            </p:stCondLst>
                            <p:childTnLst>
                              <p:par>
                                <p:cTn id="14" presetID="16" presetClass="entr" presetSubtype="21"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28" presetClass="emph" presetSubtype="0" fill="hold" nodeType="clickEffect">
                                  <p:stCondLst>
                                    <p:cond delay="0"/>
                                  </p:stCondLst>
                                  <p:iterate type="lt">
                                    <p:tmPct val="10000"/>
                                  </p:iterate>
                                  <p:childTnLst>
                                    <p:animClr clrSpc="rgb" dir="cw">
                                      <p:cBhvr override="childStyle">
                                        <p:cTn id="20" dur="500" fill="hold"/>
                                        <p:tgtEl>
                                          <p:spTgt spid="10">
                                            <p:txEl>
                                              <p:pRg st="2" end="2"/>
                                            </p:txEl>
                                          </p:spTgt>
                                        </p:tgtEl>
                                        <p:attrNameLst>
                                          <p:attrName>style.color</p:attrName>
                                        </p:attrNameLst>
                                      </p:cBhvr>
                                      <p:to>
                                        <a:schemeClr val="accent2"/>
                                      </p:to>
                                    </p:animClr>
                                    <p:animClr clrSpc="rgb" dir="cw">
                                      <p:cBhvr>
                                        <p:cTn id="21" dur="500" fill="hold"/>
                                        <p:tgtEl>
                                          <p:spTgt spid="10">
                                            <p:txEl>
                                              <p:pRg st="2" end="2"/>
                                            </p:txEl>
                                          </p:spTgt>
                                        </p:tgtEl>
                                        <p:attrNameLst>
                                          <p:attrName>fillcolor</p:attrName>
                                        </p:attrNameLst>
                                      </p:cBhvr>
                                      <p:to>
                                        <a:schemeClr val="accent2"/>
                                      </p:to>
                                    </p:animClr>
                                    <p:set>
                                      <p:cBhvr>
                                        <p:cTn id="22" dur="500" fill="hold"/>
                                        <p:tgtEl>
                                          <p:spTgt spid="10">
                                            <p:txEl>
                                              <p:pRg st="2" end="2"/>
                                            </p:txEl>
                                          </p:spTgt>
                                        </p:tgtEl>
                                        <p:attrNameLst>
                                          <p:attrName>fill.type</p:attrName>
                                        </p:attrNameLst>
                                      </p:cBhvr>
                                      <p:to>
                                        <p:strVal val="solid"/>
                                      </p:to>
                                    </p:set>
                                    <p:anim to="1.5" calcmode="lin" valueType="num">
                                      <p:cBhvr override="childStyle">
                                        <p:cTn id="23" dur="500" fill="hold"/>
                                        <p:tgtEl>
                                          <p:spTgt spid="10">
                                            <p:txEl>
                                              <p:pRg st="2" end="2"/>
                                            </p:txEl>
                                          </p:spTgt>
                                        </p:tgtEl>
                                        <p:attrNameLst>
                                          <p:attrName>style.fontSize</p:attrName>
                                        </p:attrNameLst>
                                      </p:cBhvr>
                                    </p:anim>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p:tgtEl>
                                          <p:spTgt spid="47"/>
                                        </p:tgtEl>
                                        <p:attrNameLst>
                                          <p:attrName>ppt_y</p:attrName>
                                        </p:attrNameLst>
                                      </p:cBhvr>
                                      <p:tavLst>
                                        <p:tav tm="0">
                                          <p:val>
                                            <p:strVal val="#ppt_y-#ppt_h*1.125000"/>
                                          </p:val>
                                        </p:tav>
                                        <p:tav tm="100000">
                                          <p:val>
                                            <p:strVal val="#ppt_y"/>
                                          </p:val>
                                        </p:tav>
                                      </p:tavLst>
                                    </p:anim>
                                    <p:animEffect transition="in" filter="wipe(down)">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28" presetClass="emph" presetSubtype="0" fill="hold" nodeType="clickEffect">
                                  <p:stCondLst>
                                    <p:cond delay="0"/>
                                  </p:stCondLst>
                                  <p:iterate type="lt">
                                    <p:tmPct val="10000"/>
                                  </p:iterate>
                                  <p:childTnLst>
                                    <p:animClr clrSpc="rgb" dir="cw">
                                      <p:cBhvr override="childStyle">
                                        <p:cTn id="33" dur="500" fill="hold"/>
                                        <p:tgtEl>
                                          <p:spTgt spid="10">
                                            <p:txEl>
                                              <p:pRg st="3" end="3"/>
                                            </p:txEl>
                                          </p:spTgt>
                                        </p:tgtEl>
                                        <p:attrNameLst>
                                          <p:attrName>style.color</p:attrName>
                                        </p:attrNameLst>
                                      </p:cBhvr>
                                      <p:to>
                                        <a:schemeClr val="accent2"/>
                                      </p:to>
                                    </p:animClr>
                                    <p:animClr clrSpc="rgb" dir="cw">
                                      <p:cBhvr>
                                        <p:cTn id="34" dur="500" fill="hold"/>
                                        <p:tgtEl>
                                          <p:spTgt spid="10">
                                            <p:txEl>
                                              <p:pRg st="3" end="3"/>
                                            </p:txEl>
                                          </p:spTgt>
                                        </p:tgtEl>
                                        <p:attrNameLst>
                                          <p:attrName>fillcolor</p:attrName>
                                        </p:attrNameLst>
                                      </p:cBhvr>
                                      <p:to>
                                        <a:schemeClr val="accent2"/>
                                      </p:to>
                                    </p:animClr>
                                    <p:set>
                                      <p:cBhvr>
                                        <p:cTn id="35" dur="500" fill="hold"/>
                                        <p:tgtEl>
                                          <p:spTgt spid="10">
                                            <p:txEl>
                                              <p:pRg st="3" end="3"/>
                                            </p:txEl>
                                          </p:spTgt>
                                        </p:tgtEl>
                                        <p:attrNameLst>
                                          <p:attrName>fill.type</p:attrName>
                                        </p:attrNameLst>
                                      </p:cBhvr>
                                      <p:to>
                                        <p:strVal val="solid"/>
                                      </p:to>
                                    </p:set>
                                    <p:anim to="1.5" calcmode="lin" valueType="num">
                                      <p:cBhvr override="childStyle">
                                        <p:cTn id="36" dur="500" fill="hold"/>
                                        <p:tgtEl>
                                          <p:spTgt spid="10">
                                            <p:txEl>
                                              <p:pRg st="3" end="3"/>
                                            </p:txEl>
                                          </p:spTgt>
                                        </p:tgtEl>
                                        <p:attrNameLst>
                                          <p:attrName>style.fontSize</p:attrName>
                                        </p:attrNameLst>
                                      </p:cBhvr>
                                    </p:anim>
                                  </p:childTnLst>
                                </p:cTn>
                              </p:par>
                              <p:par>
                                <p:cTn id="37" presetID="9"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dissolve">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28" presetClass="emph" presetSubtype="0" fill="hold" nodeType="clickEffect">
                                  <p:stCondLst>
                                    <p:cond delay="0"/>
                                  </p:stCondLst>
                                  <p:iterate type="lt">
                                    <p:tmPct val="10000"/>
                                  </p:iterate>
                                  <p:childTnLst>
                                    <p:animClr clrSpc="rgb" dir="cw">
                                      <p:cBhvr override="childStyle">
                                        <p:cTn id="43" dur="500" fill="hold"/>
                                        <p:tgtEl>
                                          <p:spTgt spid="10">
                                            <p:txEl>
                                              <p:pRg st="4" end="4"/>
                                            </p:txEl>
                                          </p:spTgt>
                                        </p:tgtEl>
                                        <p:attrNameLst>
                                          <p:attrName>style.color</p:attrName>
                                        </p:attrNameLst>
                                      </p:cBhvr>
                                      <p:to>
                                        <a:schemeClr val="accent2"/>
                                      </p:to>
                                    </p:animClr>
                                    <p:animClr clrSpc="rgb" dir="cw">
                                      <p:cBhvr>
                                        <p:cTn id="44" dur="500" fill="hold"/>
                                        <p:tgtEl>
                                          <p:spTgt spid="10">
                                            <p:txEl>
                                              <p:pRg st="4" end="4"/>
                                            </p:txEl>
                                          </p:spTgt>
                                        </p:tgtEl>
                                        <p:attrNameLst>
                                          <p:attrName>fillcolor</p:attrName>
                                        </p:attrNameLst>
                                      </p:cBhvr>
                                      <p:to>
                                        <a:schemeClr val="accent2"/>
                                      </p:to>
                                    </p:animClr>
                                    <p:set>
                                      <p:cBhvr>
                                        <p:cTn id="45" dur="500" fill="hold"/>
                                        <p:tgtEl>
                                          <p:spTgt spid="10">
                                            <p:txEl>
                                              <p:pRg st="4" end="4"/>
                                            </p:txEl>
                                          </p:spTgt>
                                        </p:tgtEl>
                                        <p:attrNameLst>
                                          <p:attrName>fill.type</p:attrName>
                                        </p:attrNameLst>
                                      </p:cBhvr>
                                      <p:to>
                                        <p:strVal val="solid"/>
                                      </p:to>
                                    </p:set>
                                    <p:anim to="1.5" calcmode="lin" valueType="num">
                                      <p:cBhvr override="childStyle">
                                        <p:cTn id="46" dur="500" fill="hold"/>
                                        <p:tgtEl>
                                          <p:spTgt spid="10">
                                            <p:txEl>
                                              <p:pRg st="4" end="4"/>
                                            </p:txEl>
                                          </p:spTgt>
                                        </p:tgtEl>
                                        <p:attrNameLst>
                                          <p:attrName>style.fontSize</p:attrName>
                                        </p:attrNameLst>
                                      </p:cBhvr>
                                    </p:anim>
                                  </p:childTnLst>
                                </p:cTn>
                              </p:par>
                            </p:childTnLst>
                          </p:cTn>
                        </p:par>
                        <p:par>
                          <p:cTn id="47" fill="hold">
                            <p:stCondLst>
                              <p:cond delay="850"/>
                            </p:stCondLst>
                            <p:childTnLst>
                              <p:par>
                                <p:cTn id="48" presetID="5" presetClass="entr" presetSubtype="1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checkerboard(across)">
                                      <p:cBhvr>
                                        <p:cTn id="50" dur="5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0" nodeType="clickEffect">
                                  <p:stCondLst>
                                    <p:cond delay="0"/>
                                  </p:stCondLst>
                                  <p:childTnLst>
                                    <p:animMotion origin="layout" path="M -4.375E-6 -3.7037E-6 L 0.02006 0.06088 " pathEditMode="relative" rAng="0" ptsTypes="AA">
                                      <p:cBhvr>
                                        <p:cTn id="54" dur="2000" fill="hold"/>
                                        <p:tgtEl>
                                          <p:spTgt spid="58"/>
                                        </p:tgtEl>
                                        <p:attrNameLst>
                                          <p:attrName>ppt_x</p:attrName>
                                          <p:attrName>ppt_y</p:attrName>
                                        </p:attrNameLst>
                                      </p:cBhvr>
                                      <p:rCtr x="1003" y="3032"/>
                                    </p:animMotion>
                                  </p:childTnLst>
                                </p:cTn>
                              </p:par>
                              <p:par>
                                <p:cTn id="55" presetID="35" presetClass="emph" presetSubtype="0" repeatCount="indefinite" fill="hold" grpId="1" nodeType="withEffect">
                                  <p:stCondLst>
                                    <p:cond delay="0"/>
                                  </p:stCondLst>
                                  <p:endCondLst>
                                    <p:cond evt="onNext" delay="0">
                                      <p:tgtEl>
                                        <p:sldTgt/>
                                      </p:tgtEl>
                                    </p:cond>
                                  </p:endCondLst>
                                  <p:childTnLst>
                                    <p:anim calcmode="discrete" valueType="str">
                                      <p:cBhvr>
                                        <p:cTn id="56" dur="1000" fill="hold"/>
                                        <p:tgtEl>
                                          <p:spTgt spid="58"/>
                                        </p:tgtEl>
                                        <p:attrNameLst>
                                          <p:attrName>style.visibility</p:attrName>
                                        </p:attrNameLst>
                                      </p:cBhvr>
                                      <p:tavLst>
                                        <p:tav tm="0">
                                          <p:val>
                                            <p:strVal val="hidden"/>
                                          </p:val>
                                        </p:tav>
                                        <p:tav tm="50000">
                                          <p:val>
                                            <p:strVal val="visible"/>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41"/>
                                        </p:tgtEl>
                                      </p:cBhvr>
                                    </p:animEffect>
                                    <p:set>
                                      <p:cBhvr>
                                        <p:cTn id="61"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58" grpId="0" animBg="1"/>
      <p:bldP spid="58" grpId="1" animBg="1"/>
      <p:bldP spid="47" grpId="0" animBg="1"/>
      <p:bldP spid="5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3FF5D8ED-26F0-437A-9562-CF4D5B43202E}"/>
              </a:ext>
            </a:extLst>
          </p:cNvPr>
          <p:cNvGraphicFramePr>
            <a:graphicFrameLocks noGrp="1"/>
          </p:cNvGraphicFramePr>
          <p:nvPr>
            <p:extLst>
              <p:ext uri="{D42A27DB-BD31-4B8C-83A1-F6EECF244321}">
                <p14:modId xmlns:p14="http://schemas.microsoft.com/office/powerpoint/2010/main" val="4102548838"/>
              </p:ext>
            </p:extLst>
          </p:nvPr>
        </p:nvGraphicFramePr>
        <p:xfrm>
          <a:off x="1316733" y="2921246"/>
          <a:ext cx="9007137" cy="3820160"/>
        </p:xfrm>
        <a:graphic>
          <a:graphicData uri="http://schemas.openxmlformats.org/drawingml/2006/table">
            <a:tbl>
              <a:tblPr>
                <a:tableStyleId>{8A107856-5554-42FB-B03E-39F5DBC370BA}</a:tableStyleId>
              </a:tblPr>
              <a:tblGrid>
                <a:gridCol w="4503096">
                  <a:extLst>
                    <a:ext uri="{9D8B030D-6E8A-4147-A177-3AD203B41FA5}">
                      <a16:colId xmlns:a16="http://schemas.microsoft.com/office/drawing/2014/main" val="3192427415"/>
                    </a:ext>
                  </a:extLst>
                </a:gridCol>
                <a:gridCol w="4504041">
                  <a:extLst>
                    <a:ext uri="{9D8B030D-6E8A-4147-A177-3AD203B41FA5}">
                      <a16:colId xmlns:a16="http://schemas.microsoft.com/office/drawing/2014/main" val="1267442267"/>
                    </a:ext>
                  </a:extLst>
                </a:gridCol>
              </a:tblGrid>
              <a:tr h="3680651">
                <a:tc>
                  <a:txBody>
                    <a:bodyPr/>
                    <a:lstStyle/>
                    <a:p>
                      <a:pPr marL="0" marR="0" indent="180340">
                        <a:lnSpc>
                          <a:spcPct val="115000"/>
                        </a:lnSpc>
                        <a:spcBef>
                          <a:spcPts val="600"/>
                        </a:spcBef>
                        <a:spcAft>
                          <a:spcPts val="0"/>
                        </a:spcAft>
                      </a:pPr>
                      <a:r>
                        <a:rPr lang="en-US" sz="1800" dirty="0">
                          <a:effectLst/>
                        </a:rPr>
                        <a:t>Process P1; </a:t>
                      </a:r>
                      <a:endParaRPr lang="en-US" sz="1600" dirty="0">
                        <a:effectLst/>
                      </a:endParaRPr>
                    </a:p>
                    <a:p>
                      <a:pPr marL="0" marR="0" indent="180340">
                        <a:lnSpc>
                          <a:spcPct val="115000"/>
                        </a:lnSpc>
                        <a:spcBef>
                          <a:spcPts val="600"/>
                        </a:spcBef>
                        <a:spcAft>
                          <a:spcPts val="0"/>
                        </a:spcAft>
                      </a:pPr>
                      <a:r>
                        <a:rPr lang="en-US" sz="1800" dirty="0">
                          <a:effectLst/>
                        </a:rPr>
                        <a:t>BEGIN </a:t>
                      </a:r>
                      <a:endParaRPr lang="en-US" sz="1600" dirty="0">
                        <a:effectLst/>
                      </a:endParaRPr>
                    </a:p>
                    <a:p>
                      <a:pPr marL="0" marR="0" indent="180340">
                        <a:lnSpc>
                          <a:spcPct val="115000"/>
                        </a:lnSpc>
                        <a:spcBef>
                          <a:spcPts val="600"/>
                        </a:spcBef>
                        <a:spcAft>
                          <a:spcPts val="0"/>
                        </a:spcAft>
                      </a:pPr>
                      <a:r>
                        <a:rPr lang="en-US" sz="1800" dirty="0">
                          <a:effectLst/>
                        </a:rPr>
                        <a:t>…….. ; </a:t>
                      </a:r>
                      <a:endParaRPr lang="en-US" sz="1600" dirty="0">
                        <a:effectLst/>
                      </a:endParaRPr>
                    </a:p>
                    <a:p>
                      <a:pPr marL="0" marR="0" indent="180340">
                        <a:lnSpc>
                          <a:spcPct val="115000"/>
                        </a:lnSpc>
                        <a:spcBef>
                          <a:spcPts val="600"/>
                        </a:spcBef>
                        <a:spcAft>
                          <a:spcPts val="0"/>
                        </a:spcAft>
                      </a:pPr>
                      <a:r>
                        <a:rPr lang="en-US" sz="1800" dirty="0" err="1">
                          <a:effectLst/>
                        </a:rPr>
                        <a:t>drapeau</a:t>
                      </a:r>
                      <a:r>
                        <a:rPr lang="en-US" sz="1800" dirty="0">
                          <a:effectLst/>
                        </a:rPr>
                        <a:t> [0]:= true; </a:t>
                      </a:r>
                      <a:endParaRPr lang="en-US" sz="1600" dirty="0">
                        <a:effectLst/>
                      </a:endParaRPr>
                    </a:p>
                    <a:p>
                      <a:pPr marL="0" marR="0" indent="180340">
                        <a:lnSpc>
                          <a:spcPct val="115000"/>
                        </a:lnSpc>
                        <a:spcBef>
                          <a:spcPts val="600"/>
                        </a:spcBef>
                        <a:spcAft>
                          <a:spcPts val="0"/>
                        </a:spcAft>
                      </a:pPr>
                      <a:r>
                        <a:rPr lang="en-US" sz="1800" dirty="0">
                          <a:effectLst/>
                        </a:rPr>
                        <a:t>tour:= 1; </a:t>
                      </a:r>
                      <a:endParaRPr lang="en-US" sz="1600" dirty="0">
                        <a:effectLst/>
                      </a:endParaRPr>
                    </a:p>
                    <a:p>
                      <a:pPr marL="0" marR="0" indent="180340">
                        <a:lnSpc>
                          <a:spcPct val="115000"/>
                        </a:lnSpc>
                        <a:spcBef>
                          <a:spcPts val="600"/>
                        </a:spcBef>
                        <a:spcAft>
                          <a:spcPts val="0"/>
                        </a:spcAft>
                      </a:pPr>
                      <a:r>
                        <a:rPr lang="en-US" sz="1800" dirty="0">
                          <a:effectLst/>
                        </a:rPr>
                        <a:t>While (Drapeau[1]) and (tour=1) do; </a:t>
                      </a:r>
                      <a:endParaRPr lang="en-US" sz="1600" dirty="0">
                        <a:effectLst/>
                      </a:endParaRPr>
                    </a:p>
                    <a:p>
                      <a:pPr marL="0" marR="0" indent="180340">
                        <a:lnSpc>
                          <a:spcPct val="115000"/>
                        </a:lnSpc>
                        <a:spcBef>
                          <a:spcPts val="600"/>
                        </a:spcBef>
                        <a:spcAft>
                          <a:spcPts val="0"/>
                        </a:spcAft>
                      </a:pPr>
                      <a:r>
                        <a:rPr lang="fr-FR" sz="1800" dirty="0">
                          <a:effectLst/>
                        </a:rPr>
                        <a:t>Section critique/R ; </a:t>
                      </a:r>
                      <a:endParaRPr lang="en-US" sz="1600" dirty="0">
                        <a:effectLst/>
                      </a:endParaRPr>
                    </a:p>
                    <a:p>
                      <a:pPr marL="0" marR="0" indent="180340">
                        <a:lnSpc>
                          <a:spcPct val="115000"/>
                        </a:lnSpc>
                        <a:spcBef>
                          <a:spcPts val="600"/>
                        </a:spcBef>
                        <a:spcAft>
                          <a:spcPts val="0"/>
                        </a:spcAft>
                      </a:pPr>
                      <a:r>
                        <a:rPr lang="fr-FR" sz="1800" dirty="0">
                          <a:effectLst/>
                        </a:rPr>
                        <a:t>drapeau [o]:= false; </a:t>
                      </a:r>
                      <a:endParaRPr lang="en-US" sz="1600" dirty="0">
                        <a:effectLst/>
                      </a:endParaRPr>
                    </a:p>
                    <a:p>
                      <a:pPr marL="0" marR="0" indent="180340">
                        <a:lnSpc>
                          <a:spcPct val="115000"/>
                        </a:lnSpc>
                        <a:spcBef>
                          <a:spcPts val="600"/>
                        </a:spcBef>
                        <a:spcAft>
                          <a:spcPts val="0"/>
                        </a:spcAft>
                      </a:pPr>
                      <a:r>
                        <a:rPr lang="fr-FR" sz="1800" dirty="0">
                          <a:effectLst/>
                        </a:rPr>
                        <a:t>…….. ; </a:t>
                      </a:r>
                      <a:endParaRPr lang="en-US" sz="1600" dirty="0">
                        <a:effectLst/>
                      </a:endParaRPr>
                    </a:p>
                    <a:p>
                      <a:pPr marL="0" marR="0" indent="180340">
                        <a:lnSpc>
                          <a:spcPct val="115000"/>
                        </a:lnSpc>
                        <a:spcBef>
                          <a:spcPts val="600"/>
                        </a:spcBef>
                        <a:spcAft>
                          <a:spcPts val="0"/>
                        </a:spcAft>
                      </a:pPr>
                      <a:r>
                        <a:rPr lang="fr-FR" sz="1800" dirty="0">
                          <a:effectLst/>
                        </a:rPr>
                        <a:t>End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180340">
                        <a:lnSpc>
                          <a:spcPct val="115000"/>
                        </a:lnSpc>
                        <a:spcBef>
                          <a:spcPts val="600"/>
                        </a:spcBef>
                        <a:spcAft>
                          <a:spcPts val="0"/>
                        </a:spcAft>
                      </a:pPr>
                      <a:r>
                        <a:rPr lang="en-US" sz="1800" dirty="0">
                          <a:effectLst/>
                        </a:rPr>
                        <a:t>Process P2 ; </a:t>
                      </a:r>
                      <a:endParaRPr lang="en-US" sz="1600" dirty="0">
                        <a:effectLst/>
                      </a:endParaRPr>
                    </a:p>
                    <a:p>
                      <a:pPr marL="0" marR="0" indent="180340">
                        <a:lnSpc>
                          <a:spcPct val="115000"/>
                        </a:lnSpc>
                        <a:spcBef>
                          <a:spcPts val="600"/>
                        </a:spcBef>
                        <a:spcAft>
                          <a:spcPts val="0"/>
                        </a:spcAft>
                      </a:pPr>
                      <a:r>
                        <a:rPr lang="en-US" sz="1800" dirty="0">
                          <a:effectLst/>
                        </a:rPr>
                        <a:t>BEGIN </a:t>
                      </a:r>
                      <a:endParaRPr lang="en-US" sz="1600" dirty="0">
                        <a:effectLst/>
                      </a:endParaRPr>
                    </a:p>
                    <a:p>
                      <a:pPr marL="0" marR="0" indent="180340">
                        <a:lnSpc>
                          <a:spcPct val="115000"/>
                        </a:lnSpc>
                        <a:spcBef>
                          <a:spcPts val="600"/>
                        </a:spcBef>
                        <a:spcAft>
                          <a:spcPts val="0"/>
                        </a:spcAft>
                      </a:pPr>
                      <a:r>
                        <a:rPr lang="en-US" sz="1800" dirty="0">
                          <a:effectLst/>
                        </a:rPr>
                        <a:t>…….. ; </a:t>
                      </a:r>
                      <a:endParaRPr lang="en-US" sz="1600" dirty="0">
                        <a:effectLst/>
                      </a:endParaRPr>
                    </a:p>
                    <a:p>
                      <a:pPr marL="0" marR="0" indent="180340">
                        <a:lnSpc>
                          <a:spcPct val="115000"/>
                        </a:lnSpc>
                        <a:spcBef>
                          <a:spcPts val="600"/>
                        </a:spcBef>
                        <a:spcAft>
                          <a:spcPts val="0"/>
                        </a:spcAft>
                      </a:pPr>
                      <a:r>
                        <a:rPr lang="en-US" sz="1800" dirty="0" err="1">
                          <a:effectLst/>
                        </a:rPr>
                        <a:t>drapeau</a:t>
                      </a:r>
                      <a:r>
                        <a:rPr lang="en-US" sz="1800" dirty="0">
                          <a:effectLst/>
                        </a:rPr>
                        <a:t> [1]:= true; </a:t>
                      </a:r>
                      <a:endParaRPr lang="en-US" sz="1600" dirty="0">
                        <a:effectLst/>
                      </a:endParaRPr>
                    </a:p>
                    <a:p>
                      <a:pPr marL="0" marR="0" indent="180340">
                        <a:lnSpc>
                          <a:spcPct val="115000"/>
                        </a:lnSpc>
                        <a:spcBef>
                          <a:spcPts val="600"/>
                        </a:spcBef>
                        <a:spcAft>
                          <a:spcPts val="0"/>
                        </a:spcAft>
                      </a:pPr>
                      <a:r>
                        <a:rPr lang="en-US" sz="1800" dirty="0">
                          <a:effectLst/>
                        </a:rPr>
                        <a:t>tour:= 0; </a:t>
                      </a:r>
                      <a:endParaRPr lang="en-US" sz="1600" dirty="0">
                        <a:effectLst/>
                      </a:endParaRPr>
                    </a:p>
                    <a:p>
                      <a:pPr marL="0" marR="0" indent="180340">
                        <a:lnSpc>
                          <a:spcPct val="115000"/>
                        </a:lnSpc>
                        <a:spcBef>
                          <a:spcPts val="600"/>
                        </a:spcBef>
                        <a:spcAft>
                          <a:spcPts val="0"/>
                        </a:spcAft>
                      </a:pPr>
                      <a:r>
                        <a:rPr lang="en-US" sz="1800" dirty="0">
                          <a:effectLst/>
                        </a:rPr>
                        <a:t>While (Drapeau[0]) and (tour=0) do;</a:t>
                      </a:r>
                      <a:endParaRPr lang="en-US" sz="1600" dirty="0">
                        <a:effectLst/>
                      </a:endParaRPr>
                    </a:p>
                    <a:p>
                      <a:pPr marL="0" marR="0" indent="180340">
                        <a:lnSpc>
                          <a:spcPct val="115000"/>
                        </a:lnSpc>
                        <a:spcBef>
                          <a:spcPts val="600"/>
                        </a:spcBef>
                        <a:spcAft>
                          <a:spcPts val="0"/>
                        </a:spcAft>
                      </a:pPr>
                      <a:r>
                        <a:rPr lang="fr-FR" sz="1800" dirty="0">
                          <a:effectLst/>
                        </a:rPr>
                        <a:t>Section critique/R ; </a:t>
                      </a:r>
                      <a:endParaRPr lang="en-US" sz="1600" dirty="0">
                        <a:effectLst/>
                      </a:endParaRPr>
                    </a:p>
                    <a:p>
                      <a:pPr marL="0" marR="0" indent="180340">
                        <a:lnSpc>
                          <a:spcPct val="115000"/>
                        </a:lnSpc>
                        <a:spcBef>
                          <a:spcPts val="600"/>
                        </a:spcBef>
                        <a:spcAft>
                          <a:spcPts val="0"/>
                        </a:spcAft>
                      </a:pPr>
                      <a:r>
                        <a:rPr lang="fr-FR" sz="1800" dirty="0">
                          <a:effectLst/>
                        </a:rPr>
                        <a:t>drapeau [1]:= false; </a:t>
                      </a:r>
                      <a:endParaRPr lang="en-US" sz="1600" dirty="0">
                        <a:effectLst/>
                      </a:endParaRPr>
                    </a:p>
                    <a:p>
                      <a:pPr marL="0" marR="0" indent="180340">
                        <a:lnSpc>
                          <a:spcPct val="115000"/>
                        </a:lnSpc>
                        <a:spcBef>
                          <a:spcPts val="600"/>
                        </a:spcBef>
                        <a:spcAft>
                          <a:spcPts val="0"/>
                        </a:spcAft>
                      </a:pPr>
                      <a:r>
                        <a:rPr lang="fr-FR" sz="1800" dirty="0">
                          <a:effectLst/>
                        </a:rPr>
                        <a:t>…….. ; </a:t>
                      </a:r>
                      <a:endParaRPr lang="en-US" sz="1600" dirty="0">
                        <a:effectLst/>
                      </a:endParaRPr>
                    </a:p>
                    <a:p>
                      <a:pPr marL="0" marR="0" indent="180340">
                        <a:lnSpc>
                          <a:spcPct val="115000"/>
                        </a:lnSpc>
                        <a:spcBef>
                          <a:spcPts val="600"/>
                        </a:spcBef>
                        <a:spcAft>
                          <a:spcPts val="0"/>
                        </a:spcAft>
                      </a:pPr>
                      <a:r>
                        <a:rPr lang="fr-FR" sz="1800" dirty="0">
                          <a:effectLst/>
                        </a:rPr>
                        <a:t>End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31912487"/>
                  </a:ext>
                </a:extLst>
              </a:tr>
            </a:tbl>
          </a:graphicData>
        </a:graphic>
      </p:graphicFrame>
      <p:sp>
        <p:nvSpPr>
          <p:cNvPr id="10" name="Rectangle 1">
            <a:extLst>
              <a:ext uri="{FF2B5EF4-FFF2-40B4-BE49-F238E27FC236}">
                <a16:creationId xmlns:a16="http://schemas.microsoft.com/office/drawing/2014/main" id="{BEB0CA99-C41C-4C45-BF47-C03A507393E9}"/>
              </a:ext>
            </a:extLst>
          </p:cNvPr>
          <p:cNvSpPr>
            <a:spLocks noChangeArrowheads="1"/>
          </p:cNvSpPr>
          <p:nvPr/>
        </p:nvSpPr>
        <p:spPr bwMode="auto">
          <a:xfrm>
            <a:off x="584528" y="225326"/>
            <a:ext cx="10786478"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lang="fr-FR" altLang="en-US"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Solution algorithmique de Exclusion Mutuelle</a:t>
            </a:r>
            <a:r>
              <a:rPr kumimoji="0" lang="fr-FR" altLang="en-US" sz="24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Solution de Dekker </a:t>
            </a:r>
            <a:endParaRPr kumimoji="0" lang="en-US" altLang="en-US" sz="2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fr-FR"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Solution de 2 processus avec une variable commune et un Tableau de booléen Commune. Dans cette solution  proposée par PETERSON, la première et la troisième  proposition sont combinées. Les variables communes sont  tour et drapeau.</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fr-FR"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Var      Drapeau: </a:t>
            </a:r>
            <a:r>
              <a:rPr kumimoji="0" lang="fr-FR"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array</a:t>
            </a:r>
            <a:r>
              <a:rPr kumimoji="0" lang="fr-FR"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[0..1] of </a:t>
            </a:r>
            <a:r>
              <a:rPr kumimoji="0" lang="fr-FR"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boolean</a:t>
            </a:r>
            <a:r>
              <a:rPr kumimoji="0" lang="fr-FR"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en-US"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fr-FR"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Tour: entire</a:t>
            </a:r>
            <a:endParaRPr kumimoji="0" lang="en-US"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for i:=0 to 1  do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drapeau</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false;   //</a:t>
            </a:r>
            <a:r>
              <a:rPr kumimoji="0" lang="en-US" altLang="en-US" sz="1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Initialisation</a:t>
            </a:r>
            <a:r>
              <a:rPr kumimoji="0" lang="en-US" altLang="en-US" sz="1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Tour: =0; ou 1  //</a:t>
            </a:r>
            <a:r>
              <a:rPr kumimoji="0" lang="en-US" altLang="en-US" sz="1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Initialisation</a:t>
            </a:r>
            <a:r>
              <a:rPr kumimoji="0" lang="en-US" altLang="en-US" sz="18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endParaRPr kumimoji="0" lang="en-US" altLang="en-US"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fr-FR" altLang="en-US"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303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CE595D9-27F3-FE1C-9A37-0F9F7903022E}"/>
              </a:ext>
            </a:extLst>
          </p:cNvPr>
          <p:cNvSpPr>
            <a:spLocks noGrp="1"/>
          </p:cNvSpPr>
          <p:nvPr>
            <p:ph type="ctrTitle"/>
          </p:nvPr>
        </p:nvSpPr>
        <p:spPr>
          <a:xfrm>
            <a:off x="811184" y="612647"/>
            <a:ext cx="10002589" cy="3657600"/>
          </a:xfrm>
        </p:spPr>
        <p:txBody>
          <a:bodyPr/>
          <a:lstStyle/>
          <a:p>
            <a:r>
              <a:rPr lang="en-US" dirty="0"/>
              <a:t>Thank you</a:t>
            </a:r>
          </a:p>
        </p:txBody>
      </p:sp>
      <p:sp>
        <p:nvSpPr>
          <p:cNvPr id="4" name="Subtitle 3">
            <a:extLst>
              <a:ext uri="{FF2B5EF4-FFF2-40B4-BE49-F238E27FC236}">
                <a16:creationId xmlns:a16="http://schemas.microsoft.com/office/drawing/2014/main" id="{33F4A42D-CD97-4F54-AAF7-75D391A64373}"/>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7845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653A9D5-45F5-4406-B735-EB6CD8A06932}"/>
              </a:ext>
            </a:extLst>
          </p:cNvPr>
          <p:cNvCxnSpPr>
            <a:cxnSpLocks/>
          </p:cNvCxnSpPr>
          <p:nvPr/>
        </p:nvCxnSpPr>
        <p:spPr>
          <a:xfrm>
            <a:off x="1548581" y="1730592"/>
            <a:ext cx="0" cy="2713703"/>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4AD45C6-B655-4D74-ABD8-42AD0FB3DB26}"/>
              </a:ext>
            </a:extLst>
          </p:cNvPr>
          <p:cNvCxnSpPr>
            <a:cxnSpLocks/>
          </p:cNvCxnSpPr>
          <p:nvPr/>
        </p:nvCxnSpPr>
        <p:spPr>
          <a:xfrm flipH="1">
            <a:off x="1548581" y="4434235"/>
            <a:ext cx="8229600" cy="10061"/>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0CDD0272-3ED3-494C-90FC-E4AB63A4E47B}"/>
              </a:ext>
            </a:extLst>
          </p:cNvPr>
          <p:cNvSpPr txBox="1"/>
          <p:nvPr/>
        </p:nvSpPr>
        <p:spPr>
          <a:xfrm>
            <a:off x="981138" y="3347884"/>
            <a:ext cx="466794" cy="369332"/>
          </a:xfrm>
          <a:prstGeom prst="rect">
            <a:avLst/>
          </a:prstGeom>
          <a:noFill/>
        </p:spPr>
        <p:txBody>
          <a:bodyPr wrap="none" rtlCol="0">
            <a:spAutoFit/>
          </a:bodyPr>
          <a:lstStyle/>
          <a:p>
            <a:r>
              <a:rPr lang="fr-FR" dirty="0"/>
              <a:t>P1</a:t>
            </a:r>
          </a:p>
        </p:txBody>
      </p:sp>
      <p:sp>
        <p:nvSpPr>
          <p:cNvPr id="13" name="TextBox 12">
            <a:extLst>
              <a:ext uri="{FF2B5EF4-FFF2-40B4-BE49-F238E27FC236}">
                <a16:creationId xmlns:a16="http://schemas.microsoft.com/office/drawing/2014/main" id="{DFC9523E-53A6-4861-9938-B0F61CF9C8A9}"/>
              </a:ext>
            </a:extLst>
          </p:cNvPr>
          <p:cNvSpPr txBox="1"/>
          <p:nvPr/>
        </p:nvSpPr>
        <p:spPr>
          <a:xfrm>
            <a:off x="946486" y="2516493"/>
            <a:ext cx="466794" cy="369332"/>
          </a:xfrm>
          <a:prstGeom prst="rect">
            <a:avLst/>
          </a:prstGeom>
          <a:noFill/>
        </p:spPr>
        <p:txBody>
          <a:bodyPr wrap="none" rtlCol="0">
            <a:spAutoFit/>
          </a:bodyPr>
          <a:lstStyle/>
          <a:p>
            <a:r>
              <a:rPr lang="fr-FR" dirty="0"/>
              <a:t>P2</a:t>
            </a:r>
          </a:p>
        </p:txBody>
      </p:sp>
      <p:sp>
        <p:nvSpPr>
          <p:cNvPr id="14" name="TextBox 13">
            <a:extLst>
              <a:ext uri="{FF2B5EF4-FFF2-40B4-BE49-F238E27FC236}">
                <a16:creationId xmlns:a16="http://schemas.microsoft.com/office/drawing/2014/main" id="{81A5BA86-B984-488A-8AA6-64441B643AE3}"/>
              </a:ext>
            </a:extLst>
          </p:cNvPr>
          <p:cNvSpPr txBox="1"/>
          <p:nvPr/>
        </p:nvSpPr>
        <p:spPr>
          <a:xfrm>
            <a:off x="9881420" y="4249569"/>
            <a:ext cx="2079522" cy="369332"/>
          </a:xfrm>
          <a:prstGeom prst="rect">
            <a:avLst/>
          </a:prstGeom>
          <a:noFill/>
        </p:spPr>
        <p:txBody>
          <a:bodyPr wrap="square" rtlCol="0">
            <a:spAutoFit/>
          </a:bodyPr>
          <a:lstStyle/>
          <a:p>
            <a:r>
              <a:rPr lang="fr-FR" dirty="0"/>
              <a:t>Execution Time</a:t>
            </a:r>
          </a:p>
        </p:txBody>
      </p:sp>
      <p:sp>
        <p:nvSpPr>
          <p:cNvPr id="17" name="TextBox 16">
            <a:extLst>
              <a:ext uri="{FF2B5EF4-FFF2-40B4-BE49-F238E27FC236}">
                <a16:creationId xmlns:a16="http://schemas.microsoft.com/office/drawing/2014/main" id="{23CE5B40-3F3A-4F8B-9139-0AA2455C7213}"/>
              </a:ext>
            </a:extLst>
          </p:cNvPr>
          <p:cNvSpPr txBox="1"/>
          <p:nvPr/>
        </p:nvSpPr>
        <p:spPr>
          <a:xfrm>
            <a:off x="508820" y="1570308"/>
            <a:ext cx="2079522" cy="369332"/>
          </a:xfrm>
          <a:prstGeom prst="rect">
            <a:avLst/>
          </a:prstGeom>
          <a:noFill/>
        </p:spPr>
        <p:txBody>
          <a:bodyPr wrap="square" rtlCol="0">
            <a:spAutoFit/>
          </a:bodyPr>
          <a:lstStyle/>
          <a:p>
            <a:r>
              <a:rPr lang="fr-FR" dirty="0"/>
              <a:t>Process</a:t>
            </a:r>
          </a:p>
        </p:txBody>
      </p:sp>
      <p:grpSp>
        <p:nvGrpSpPr>
          <p:cNvPr id="23" name="Group 22">
            <a:extLst>
              <a:ext uri="{FF2B5EF4-FFF2-40B4-BE49-F238E27FC236}">
                <a16:creationId xmlns:a16="http://schemas.microsoft.com/office/drawing/2014/main" id="{7780107A-182A-4350-9146-C77EAA86DFD1}"/>
              </a:ext>
            </a:extLst>
          </p:cNvPr>
          <p:cNvGrpSpPr/>
          <p:nvPr/>
        </p:nvGrpSpPr>
        <p:grpSpPr>
          <a:xfrm>
            <a:off x="1416214" y="3474882"/>
            <a:ext cx="2792398" cy="175094"/>
            <a:chOff x="1416214" y="3474882"/>
            <a:chExt cx="2792398" cy="175094"/>
          </a:xfrm>
        </p:grpSpPr>
        <p:sp>
          <p:nvSpPr>
            <p:cNvPr id="18" name="Minus Sign 17">
              <a:extLst>
                <a:ext uri="{FF2B5EF4-FFF2-40B4-BE49-F238E27FC236}">
                  <a16:creationId xmlns:a16="http://schemas.microsoft.com/office/drawing/2014/main" id="{976B52B7-9C24-4B7E-8257-3C05A4803CA6}"/>
                </a:ext>
              </a:extLst>
            </p:cNvPr>
            <p:cNvSpPr/>
            <p:nvPr/>
          </p:nvSpPr>
          <p:spPr>
            <a:xfrm>
              <a:off x="1416214" y="3474882"/>
              <a:ext cx="1125662" cy="166847"/>
            </a:xfrm>
            <a:prstGeom prst="mathMinu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Minus Sign 18">
              <a:extLst>
                <a:ext uri="{FF2B5EF4-FFF2-40B4-BE49-F238E27FC236}">
                  <a16:creationId xmlns:a16="http://schemas.microsoft.com/office/drawing/2014/main" id="{6DDC22A6-B19B-4FE0-8AE4-5FC20B935689}"/>
                </a:ext>
              </a:extLst>
            </p:cNvPr>
            <p:cNvSpPr/>
            <p:nvPr/>
          </p:nvSpPr>
          <p:spPr>
            <a:xfrm>
              <a:off x="3082950" y="3483128"/>
              <a:ext cx="1125662" cy="166847"/>
            </a:xfrm>
            <a:prstGeom prst="mathMinus">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0" name="Minus Sign 19">
              <a:extLst>
                <a:ext uri="{FF2B5EF4-FFF2-40B4-BE49-F238E27FC236}">
                  <a16:creationId xmlns:a16="http://schemas.microsoft.com/office/drawing/2014/main" id="{B34DC5DC-5D55-4AB3-9BB9-6033C9B4347C}"/>
                </a:ext>
              </a:extLst>
            </p:cNvPr>
            <p:cNvSpPr/>
            <p:nvPr/>
          </p:nvSpPr>
          <p:spPr>
            <a:xfrm>
              <a:off x="2254717" y="3483129"/>
              <a:ext cx="1125662" cy="166847"/>
            </a:xfrm>
            <a:prstGeom prst="mathMin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fr-FR"/>
            </a:p>
          </p:txBody>
        </p:sp>
      </p:grpSp>
      <p:grpSp>
        <p:nvGrpSpPr>
          <p:cNvPr id="24" name="Group 23">
            <a:extLst>
              <a:ext uri="{FF2B5EF4-FFF2-40B4-BE49-F238E27FC236}">
                <a16:creationId xmlns:a16="http://schemas.microsoft.com/office/drawing/2014/main" id="{B44D402C-4A82-4AE7-8EB5-52377BC4C45E}"/>
              </a:ext>
            </a:extLst>
          </p:cNvPr>
          <p:cNvGrpSpPr/>
          <p:nvPr/>
        </p:nvGrpSpPr>
        <p:grpSpPr>
          <a:xfrm>
            <a:off x="3928356" y="2528957"/>
            <a:ext cx="2807150" cy="175094"/>
            <a:chOff x="1401466" y="3474882"/>
            <a:chExt cx="2807150" cy="175094"/>
          </a:xfrm>
        </p:grpSpPr>
        <p:sp>
          <p:nvSpPr>
            <p:cNvPr id="25" name="Minus Sign 24">
              <a:extLst>
                <a:ext uri="{FF2B5EF4-FFF2-40B4-BE49-F238E27FC236}">
                  <a16:creationId xmlns:a16="http://schemas.microsoft.com/office/drawing/2014/main" id="{F976859A-C42E-4621-9D7C-B59DADD726C6}"/>
                </a:ext>
              </a:extLst>
            </p:cNvPr>
            <p:cNvSpPr/>
            <p:nvPr/>
          </p:nvSpPr>
          <p:spPr>
            <a:xfrm>
              <a:off x="1401466" y="3474882"/>
              <a:ext cx="1125662" cy="166847"/>
            </a:xfrm>
            <a:prstGeom prst="mathMin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26" name="Minus Sign 25">
              <a:extLst>
                <a:ext uri="{FF2B5EF4-FFF2-40B4-BE49-F238E27FC236}">
                  <a16:creationId xmlns:a16="http://schemas.microsoft.com/office/drawing/2014/main" id="{BEF3A01A-7297-445C-94A2-F9DA543DE804}"/>
                </a:ext>
              </a:extLst>
            </p:cNvPr>
            <p:cNvSpPr/>
            <p:nvPr/>
          </p:nvSpPr>
          <p:spPr>
            <a:xfrm>
              <a:off x="3082954" y="3483128"/>
              <a:ext cx="1125662" cy="166847"/>
            </a:xfrm>
            <a:prstGeom prst="mathMinus">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7" name="Minus Sign 26">
              <a:extLst>
                <a:ext uri="{FF2B5EF4-FFF2-40B4-BE49-F238E27FC236}">
                  <a16:creationId xmlns:a16="http://schemas.microsoft.com/office/drawing/2014/main" id="{399F3B70-B8DC-4296-AAB5-0A05A5A4D9EA}"/>
                </a:ext>
              </a:extLst>
            </p:cNvPr>
            <p:cNvSpPr/>
            <p:nvPr/>
          </p:nvSpPr>
          <p:spPr>
            <a:xfrm>
              <a:off x="2239969" y="3483129"/>
              <a:ext cx="1125662" cy="166847"/>
            </a:xfrm>
            <a:prstGeom prst="mathMinus">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grpSp>
      <p:cxnSp>
        <p:nvCxnSpPr>
          <p:cNvPr id="30" name="Straight Arrow Connector 29">
            <a:extLst>
              <a:ext uri="{FF2B5EF4-FFF2-40B4-BE49-F238E27FC236}">
                <a16:creationId xmlns:a16="http://schemas.microsoft.com/office/drawing/2014/main" id="{4D40486F-C8D7-4FF8-802D-AD56232E69EA}"/>
              </a:ext>
            </a:extLst>
          </p:cNvPr>
          <p:cNvCxnSpPr>
            <a:stCxn id="19" idx="0"/>
            <a:endCxn id="25" idx="2"/>
          </p:cNvCxnSpPr>
          <p:nvPr/>
        </p:nvCxnSpPr>
        <p:spPr>
          <a:xfrm flipV="1">
            <a:off x="4059406" y="2612381"/>
            <a:ext cx="18156" cy="954171"/>
          </a:xfrm>
          <a:prstGeom prst="straightConnector1">
            <a:avLst/>
          </a:prstGeom>
          <a:ln>
            <a:solidFill>
              <a:schemeClr val="bg1">
                <a:lumMod val="9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FD4BD1F-62E5-42E4-9A1A-48E008E98B5E}"/>
              </a:ext>
            </a:extLst>
          </p:cNvPr>
          <p:cNvSpPr txBox="1"/>
          <p:nvPr/>
        </p:nvSpPr>
        <p:spPr>
          <a:xfrm rot="20157601">
            <a:off x="3484306" y="2710807"/>
            <a:ext cx="863052" cy="553998"/>
          </a:xfrm>
          <a:prstGeom prst="rect">
            <a:avLst/>
          </a:prstGeom>
          <a:noFill/>
        </p:spPr>
        <p:txBody>
          <a:bodyPr wrap="square" rtlCol="0">
            <a:spAutoFit/>
          </a:bodyPr>
          <a:lstStyle/>
          <a:p>
            <a:r>
              <a:rPr lang="fr-FR" sz="1000" dirty="0"/>
              <a:t>process </a:t>
            </a:r>
            <a:r>
              <a:rPr lang="fr-FR" sz="1000" dirty="0" err="1"/>
              <a:t>context</a:t>
            </a:r>
            <a:r>
              <a:rPr lang="fr-FR" sz="1000" dirty="0"/>
              <a:t> switch</a:t>
            </a:r>
          </a:p>
        </p:txBody>
      </p:sp>
      <p:sp>
        <p:nvSpPr>
          <p:cNvPr id="33" name="Title 32">
            <a:extLst>
              <a:ext uri="{FF2B5EF4-FFF2-40B4-BE49-F238E27FC236}">
                <a16:creationId xmlns:a16="http://schemas.microsoft.com/office/drawing/2014/main" id="{5BC58A28-2508-4734-81A9-55F929F7406A}"/>
              </a:ext>
            </a:extLst>
          </p:cNvPr>
          <p:cNvSpPr>
            <a:spLocks noGrp="1"/>
          </p:cNvSpPr>
          <p:nvPr>
            <p:ph type="title"/>
          </p:nvPr>
        </p:nvSpPr>
        <p:spPr>
          <a:xfrm>
            <a:off x="607704" y="301756"/>
            <a:ext cx="10569634" cy="1008221"/>
          </a:xfrm>
        </p:spPr>
        <p:txBody>
          <a:bodyPr/>
          <a:lstStyle/>
          <a:p>
            <a:r>
              <a:rPr lang="fr-FR" sz="2000" dirty="0"/>
              <a:t>let  assume that : </a:t>
            </a:r>
            <a:br>
              <a:rPr lang="fr-FR" sz="2000" dirty="0"/>
            </a:br>
            <a:r>
              <a:rPr lang="fr-FR" sz="2000" dirty="0"/>
              <a:t>P1 : {I1,I2,I3} </a:t>
            </a:r>
            <a:br>
              <a:rPr lang="fr-FR" sz="2000" dirty="0"/>
            </a:br>
            <a:r>
              <a:rPr lang="fr-FR" sz="2000" dirty="0"/>
              <a:t>P2 : {I4,I5,I6}</a:t>
            </a:r>
          </a:p>
        </p:txBody>
      </p:sp>
      <p:sp>
        <p:nvSpPr>
          <p:cNvPr id="34" name="Title 32">
            <a:extLst>
              <a:ext uri="{FF2B5EF4-FFF2-40B4-BE49-F238E27FC236}">
                <a16:creationId xmlns:a16="http://schemas.microsoft.com/office/drawing/2014/main" id="{A6029FD7-5AFA-4818-9D42-F2E6A7654D8A}"/>
              </a:ext>
            </a:extLst>
          </p:cNvPr>
          <p:cNvSpPr txBox="1">
            <a:spLocks/>
          </p:cNvSpPr>
          <p:nvPr/>
        </p:nvSpPr>
        <p:spPr>
          <a:xfrm>
            <a:off x="1263695" y="4876049"/>
            <a:ext cx="10569634" cy="7593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r>
              <a:rPr lang="fr-FR" sz="2000" dirty="0"/>
              <a:t> </a:t>
            </a:r>
          </a:p>
        </p:txBody>
      </p:sp>
      <p:sp>
        <p:nvSpPr>
          <p:cNvPr id="35" name="TextBox 34">
            <a:extLst>
              <a:ext uri="{FF2B5EF4-FFF2-40B4-BE49-F238E27FC236}">
                <a16:creationId xmlns:a16="http://schemas.microsoft.com/office/drawing/2014/main" id="{92E41B4A-06AD-4F11-AB7D-EE6C5D942589}"/>
              </a:ext>
            </a:extLst>
          </p:cNvPr>
          <p:cNvSpPr txBox="1"/>
          <p:nvPr/>
        </p:nvSpPr>
        <p:spPr>
          <a:xfrm>
            <a:off x="1940257" y="5212937"/>
            <a:ext cx="7159332" cy="523220"/>
          </a:xfrm>
          <a:prstGeom prst="rect">
            <a:avLst/>
          </a:prstGeom>
          <a:noFill/>
        </p:spPr>
        <p:txBody>
          <a:bodyPr wrap="none" rtlCol="0">
            <a:spAutoFit/>
          </a:bodyPr>
          <a:lstStyle/>
          <a:p>
            <a:r>
              <a:rPr lang="en-US" sz="2800" b="1" i="0" dirty="0">
                <a:solidFill>
                  <a:schemeClr val="bg1"/>
                </a:solidFill>
                <a:effectLst/>
                <a:latin typeface="Arial" panose="020B0604020202020204" pitchFamily="34" charset="0"/>
              </a:rPr>
              <a:t>Sequential execution mode of processes</a:t>
            </a:r>
            <a:endParaRPr lang="fr-FR" sz="2800" dirty="0">
              <a:solidFill>
                <a:schemeClr val="bg1"/>
              </a:solidFill>
            </a:endParaRPr>
          </a:p>
        </p:txBody>
      </p:sp>
      <p:graphicFrame>
        <p:nvGraphicFramePr>
          <p:cNvPr id="36" name="Table 36">
            <a:extLst>
              <a:ext uri="{FF2B5EF4-FFF2-40B4-BE49-F238E27FC236}">
                <a16:creationId xmlns:a16="http://schemas.microsoft.com/office/drawing/2014/main" id="{AF8C600A-2117-48EA-A60A-2C1278D14B8F}"/>
              </a:ext>
            </a:extLst>
          </p:cNvPr>
          <p:cNvGraphicFramePr>
            <a:graphicFrameLocks noGrp="1"/>
          </p:cNvGraphicFramePr>
          <p:nvPr>
            <p:extLst>
              <p:ext uri="{D42A27DB-BD31-4B8C-83A1-F6EECF244321}">
                <p14:modId xmlns:p14="http://schemas.microsoft.com/office/powerpoint/2010/main" val="440555129"/>
              </p:ext>
            </p:extLst>
          </p:nvPr>
        </p:nvGraphicFramePr>
        <p:xfrm>
          <a:off x="1548581" y="3640212"/>
          <a:ext cx="2510823" cy="365760"/>
        </p:xfrm>
        <a:graphic>
          <a:graphicData uri="http://schemas.openxmlformats.org/drawingml/2006/table">
            <a:tbl>
              <a:tblPr firstRow="1" bandRow="1">
                <a:tableStyleId>{8A107856-5554-42FB-B03E-39F5DBC370BA}</a:tableStyleId>
              </a:tblPr>
              <a:tblGrid>
                <a:gridCol w="836941">
                  <a:extLst>
                    <a:ext uri="{9D8B030D-6E8A-4147-A177-3AD203B41FA5}">
                      <a16:colId xmlns:a16="http://schemas.microsoft.com/office/drawing/2014/main" val="68174643"/>
                    </a:ext>
                  </a:extLst>
                </a:gridCol>
                <a:gridCol w="836941">
                  <a:extLst>
                    <a:ext uri="{9D8B030D-6E8A-4147-A177-3AD203B41FA5}">
                      <a16:colId xmlns:a16="http://schemas.microsoft.com/office/drawing/2014/main" val="176382541"/>
                    </a:ext>
                  </a:extLst>
                </a:gridCol>
                <a:gridCol w="836941">
                  <a:extLst>
                    <a:ext uri="{9D8B030D-6E8A-4147-A177-3AD203B41FA5}">
                      <a16:colId xmlns:a16="http://schemas.microsoft.com/office/drawing/2014/main" val="2077663499"/>
                    </a:ext>
                  </a:extLst>
                </a:gridCol>
              </a:tblGrid>
              <a:tr h="129875">
                <a:tc>
                  <a:txBody>
                    <a:bodyPr/>
                    <a:lstStyle/>
                    <a:p>
                      <a:r>
                        <a:rPr lang="fr-FR" dirty="0"/>
                        <a:t>    I1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dirty="0"/>
                        <a:t>    I2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dirty="0"/>
                        <a:t>   I3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4351678"/>
                  </a:ext>
                </a:extLst>
              </a:tr>
            </a:tbl>
          </a:graphicData>
        </a:graphic>
      </p:graphicFrame>
      <p:graphicFrame>
        <p:nvGraphicFramePr>
          <p:cNvPr id="37" name="Table 36">
            <a:extLst>
              <a:ext uri="{FF2B5EF4-FFF2-40B4-BE49-F238E27FC236}">
                <a16:creationId xmlns:a16="http://schemas.microsoft.com/office/drawing/2014/main" id="{7470F290-C946-48E6-901C-D8816279A63D}"/>
              </a:ext>
            </a:extLst>
          </p:cNvPr>
          <p:cNvGraphicFramePr>
            <a:graphicFrameLocks noGrp="1"/>
          </p:cNvGraphicFramePr>
          <p:nvPr>
            <p:extLst>
              <p:ext uri="{D42A27DB-BD31-4B8C-83A1-F6EECF244321}">
                <p14:modId xmlns:p14="http://schemas.microsoft.com/office/powerpoint/2010/main" val="2645768523"/>
              </p:ext>
            </p:extLst>
          </p:nvPr>
        </p:nvGraphicFramePr>
        <p:xfrm>
          <a:off x="4098518" y="2624934"/>
          <a:ext cx="2510823" cy="365760"/>
        </p:xfrm>
        <a:graphic>
          <a:graphicData uri="http://schemas.openxmlformats.org/drawingml/2006/table">
            <a:tbl>
              <a:tblPr firstRow="1" bandRow="1">
                <a:tableStyleId>{8A107856-5554-42FB-B03E-39F5DBC370BA}</a:tableStyleId>
              </a:tblPr>
              <a:tblGrid>
                <a:gridCol w="836941">
                  <a:extLst>
                    <a:ext uri="{9D8B030D-6E8A-4147-A177-3AD203B41FA5}">
                      <a16:colId xmlns:a16="http://schemas.microsoft.com/office/drawing/2014/main" val="68174643"/>
                    </a:ext>
                  </a:extLst>
                </a:gridCol>
                <a:gridCol w="836941">
                  <a:extLst>
                    <a:ext uri="{9D8B030D-6E8A-4147-A177-3AD203B41FA5}">
                      <a16:colId xmlns:a16="http://schemas.microsoft.com/office/drawing/2014/main" val="176382541"/>
                    </a:ext>
                  </a:extLst>
                </a:gridCol>
                <a:gridCol w="836941">
                  <a:extLst>
                    <a:ext uri="{9D8B030D-6E8A-4147-A177-3AD203B41FA5}">
                      <a16:colId xmlns:a16="http://schemas.microsoft.com/office/drawing/2014/main" val="2077663499"/>
                    </a:ext>
                  </a:extLst>
                </a:gridCol>
              </a:tblGrid>
              <a:tr h="129875">
                <a:tc>
                  <a:txBody>
                    <a:bodyPr/>
                    <a:lstStyle/>
                    <a:p>
                      <a:r>
                        <a:rPr lang="fr-FR" dirty="0"/>
                        <a:t>    I4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dirty="0"/>
                        <a:t>    I5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dirty="0"/>
                        <a:t>   I6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4351678"/>
                  </a:ext>
                </a:extLst>
              </a:tr>
            </a:tbl>
          </a:graphicData>
        </a:graphic>
      </p:graphicFrame>
    </p:spTree>
    <p:extLst>
      <p:ext uri="{BB962C8B-B14F-4D97-AF65-F5344CB8AC3E}">
        <p14:creationId xmlns:p14="http://schemas.microsoft.com/office/powerpoint/2010/main" val="1667585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653A9D5-45F5-4406-B735-EB6CD8A06932}"/>
              </a:ext>
            </a:extLst>
          </p:cNvPr>
          <p:cNvCxnSpPr>
            <a:cxnSpLocks/>
          </p:cNvCxnSpPr>
          <p:nvPr/>
        </p:nvCxnSpPr>
        <p:spPr>
          <a:xfrm>
            <a:off x="1548581" y="1730592"/>
            <a:ext cx="0" cy="2713703"/>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4AD45C6-B655-4D74-ABD8-42AD0FB3DB26}"/>
              </a:ext>
            </a:extLst>
          </p:cNvPr>
          <p:cNvCxnSpPr>
            <a:cxnSpLocks/>
          </p:cNvCxnSpPr>
          <p:nvPr/>
        </p:nvCxnSpPr>
        <p:spPr>
          <a:xfrm flipH="1">
            <a:off x="1548581" y="4434235"/>
            <a:ext cx="8229600" cy="10061"/>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0CDD0272-3ED3-494C-90FC-E4AB63A4E47B}"/>
              </a:ext>
            </a:extLst>
          </p:cNvPr>
          <p:cNvSpPr txBox="1"/>
          <p:nvPr/>
        </p:nvSpPr>
        <p:spPr>
          <a:xfrm>
            <a:off x="981138" y="3347884"/>
            <a:ext cx="466794" cy="369332"/>
          </a:xfrm>
          <a:prstGeom prst="rect">
            <a:avLst/>
          </a:prstGeom>
          <a:noFill/>
        </p:spPr>
        <p:txBody>
          <a:bodyPr wrap="none" rtlCol="0">
            <a:spAutoFit/>
          </a:bodyPr>
          <a:lstStyle/>
          <a:p>
            <a:r>
              <a:rPr lang="fr-FR" dirty="0"/>
              <a:t>P1</a:t>
            </a:r>
          </a:p>
        </p:txBody>
      </p:sp>
      <p:sp>
        <p:nvSpPr>
          <p:cNvPr id="13" name="TextBox 12">
            <a:extLst>
              <a:ext uri="{FF2B5EF4-FFF2-40B4-BE49-F238E27FC236}">
                <a16:creationId xmlns:a16="http://schemas.microsoft.com/office/drawing/2014/main" id="{DFC9523E-53A6-4861-9938-B0F61CF9C8A9}"/>
              </a:ext>
            </a:extLst>
          </p:cNvPr>
          <p:cNvSpPr txBox="1"/>
          <p:nvPr/>
        </p:nvSpPr>
        <p:spPr>
          <a:xfrm>
            <a:off x="946486" y="2516493"/>
            <a:ext cx="466794" cy="369332"/>
          </a:xfrm>
          <a:prstGeom prst="rect">
            <a:avLst/>
          </a:prstGeom>
          <a:noFill/>
        </p:spPr>
        <p:txBody>
          <a:bodyPr wrap="none" rtlCol="0">
            <a:spAutoFit/>
          </a:bodyPr>
          <a:lstStyle/>
          <a:p>
            <a:r>
              <a:rPr lang="fr-FR" dirty="0"/>
              <a:t>P2</a:t>
            </a:r>
          </a:p>
        </p:txBody>
      </p:sp>
      <p:sp>
        <p:nvSpPr>
          <p:cNvPr id="14" name="TextBox 13">
            <a:extLst>
              <a:ext uri="{FF2B5EF4-FFF2-40B4-BE49-F238E27FC236}">
                <a16:creationId xmlns:a16="http://schemas.microsoft.com/office/drawing/2014/main" id="{81A5BA86-B984-488A-8AA6-64441B643AE3}"/>
              </a:ext>
            </a:extLst>
          </p:cNvPr>
          <p:cNvSpPr txBox="1"/>
          <p:nvPr/>
        </p:nvSpPr>
        <p:spPr>
          <a:xfrm>
            <a:off x="9881420" y="4249569"/>
            <a:ext cx="2079522" cy="369332"/>
          </a:xfrm>
          <a:prstGeom prst="rect">
            <a:avLst/>
          </a:prstGeom>
          <a:noFill/>
        </p:spPr>
        <p:txBody>
          <a:bodyPr wrap="square" rtlCol="0">
            <a:spAutoFit/>
          </a:bodyPr>
          <a:lstStyle/>
          <a:p>
            <a:r>
              <a:rPr lang="fr-FR" dirty="0"/>
              <a:t>Execution Time</a:t>
            </a:r>
          </a:p>
        </p:txBody>
      </p:sp>
      <p:sp>
        <p:nvSpPr>
          <p:cNvPr id="17" name="TextBox 16">
            <a:extLst>
              <a:ext uri="{FF2B5EF4-FFF2-40B4-BE49-F238E27FC236}">
                <a16:creationId xmlns:a16="http://schemas.microsoft.com/office/drawing/2014/main" id="{23CE5B40-3F3A-4F8B-9139-0AA2455C7213}"/>
              </a:ext>
            </a:extLst>
          </p:cNvPr>
          <p:cNvSpPr txBox="1"/>
          <p:nvPr/>
        </p:nvSpPr>
        <p:spPr>
          <a:xfrm>
            <a:off x="508820" y="1570308"/>
            <a:ext cx="2079522" cy="369332"/>
          </a:xfrm>
          <a:prstGeom prst="rect">
            <a:avLst/>
          </a:prstGeom>
          <a:noFill/>
        </p:spPr>
        <p:txBody>
          <a:bodyPr wrap="square" rtlCol="0">
            <a:spAutoFit/>
          </a:bodyPr>
          <a:lstStyle/>
          <a:p>
            <a:r>
              <a:rPr lang="fr-FR" dirty="0"/>
              <a:t>Process</a:t>
            </a:r>
          </a:p>
        </p:txBody>
      </p:sp>
      <p:grpSp>
        <p:nvGrpSpPr>
          <p:cNvPr id="23" name="Group 22">
            <a:extLst>
              <a:ext uri="{FF2B5EF4-FFF2-40B4-BE49-F238E27FC236}">
                <a16:creationId xmlns:a16="http://schemas.microsoft.com/office/drawing/2014/main" id="{7780107A-182A-4350-9146-C77EAA86DFD1}"/>
              </a:ext>
            </a:extLst>
          </p:cNvPr>
          <p:cNvGrpSpPr/>
          <p:nvPr/>
        </p:nvGrpSpPr>
        <p:grpSpPr>
          <a:xfrm>
            <a:off x="1416214" y="3474882"/>
            <a:ext cx="2792398" cy="175094"/>
            <a:chOff x="1416214" y="3474882"/>
            <a:chExt cx="2792398" cy="175094"/>
          </a:xfrm>
        </p:grpSpPr>
        <p:sp>
          <p:nvSpPr>
            <p:cNvPr id="18" name="Minus Sign 17">
              <a:extLst>
                <a:ext uri="{FF2B5EF4-FFF2-40B4-BE49-F238E27FC236}">
                  <a16:creationId xmlns:a16="http://schemas.microsoft.com/office/drawing/2014/main" id="{976B52B7-9C24-4B7E-8257-3C05A4803CA6}"/>
                </a:ext>
              </a:extLst>
            </p:cNvPr>
            <p:cNvSpPr/>
            <p:nvPr/>
          </p:nvSpPr>
          <p:spPr>
            <a:xfrm>
              <a:off x="1416214" y="3474882"/>
              <a:ext cx="1125662" cy="166847"/>
            </a:xfrm>
            <a:prstGeom prst="mathMinu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Minus Sign 18">
              <a:extLst>
                <a:ext uri="{FF2B5EF4-FFF2-40B4-BE49-F238E27FC236}">
                  <a16:creationId xmlns:a16="http://schemas.microsoft.com/office/drawing/2014/main" id="{6DDC22A6-B19B-4FE0-8AE4-5FC20B935689}"/>
                </a:ext>
              </a:extLst>
            </p:cNvPr>
            <p:cNvSpPr/>
            <p:nvPr/>
          </p:nvSpPr>
          <p:spPr>
            <a:xfrm>
              <a:off x="3082950" y="3483128"/>
              <a:ext cx="1125662" cy="166847"/>
            </a:xfrm>
            <a:prstGeom prst="mathMinus">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0" name="Minus Sign 19">
              <a:extLst>
                <a:ext uri="{FF2B5EF4-FFF2-40B4-BE49-F238E27FC236}">
                  <a16:creationId xmlns:a16="http://schemas.microsoft.com/office/drawing/2014/main" id="{B34DC5DC-5D55-4AB3-9BB9-6033C9B4347C}"/>
                </a:ext>
              </a:extLst>
            </p:cNvPr>
            <p:cNvSpPr/>
            <p:nvPr/>
          </p:nvSpPr>
          <p:spPr>
            <a:xfrm>
              <a:off x="2254717" y="3483129"/>
              <a:ext cx="1125662" cy="166847"/>
            </a:xfrm>
            <a:prstGeom prst="mathMin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fr-FR"/>
            </a:p>
          </p:txBody>
        </p:sp>
      </p:grpSp>
      <p:grpSp>
        <p:nvGrpSpPr>
          <p:cNvPr id="24" name="Group 23">
            <a:extLst>
              <a:ext uri="{FF2B5EF4-FFF2-40B4-BE49-F238E27FC236}">
                <a16:creationId xmlns:a16="http://schemas.microsoft.com/office/drawing/2014/main" id="{B44D402C-4A82-4AE7-8EB5-52377BC4C45E}"/>
              </a:ext>
            </a:extLst>
          </p:cNvPr>
          <p:cNvGrpSpPr/>
          <p:nvPr/>
        </p:nvGrpSpPr>
        <p:grpSpPr>
          <a:xfrm>
            <a:off x="1401462" y="2559040"/>
            <a:ext cx="2807150" cy="175094"/>
            <a:chOff x="1401466" y="3474882"/>
            <a:chExt cx="2807150" cy="175094"/>
          </a:xfrm>
        </p:grpSpPr>
        <p:sp>
          <p:nvSpPr>
            <p:cNvPr id="25" name="Minus Sign 24">
              <a:extLst>
                <a:ext uri="{FF2B5EF4-FFF2-40B4-BE49-F238E27FC236}">
                  <a16:creationId xmlns:a16="http://schemas.microsoft.com/office/drawing/2014/main" id="{F976859A-C42E-4621-9D7C-B59DADD726C6}"/>
                </a:ext>
              </a:extLst>
            </p:cNvPr>
            <p:cNvSpPr/>
            <p:nvPr/>
          </p:nvSpPr>
          <p:spPr>
            <a:xfrm>
              <a:off x="1401466" y="3474882"/>
              <a:ext cx="1125662" cy="166847"/>
            </a:xfrm>
            <a:prstGeom prst="mathMin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26" name="Minus Sign 25">
              <a:extLst>
                <a:ext uri="{FF2B5EF4-FFF2-40B4-BE49-F238E27FC236}">
                  <a16:creationId xmlns:a16="http://schemas.microsoft.com/office/drawing/2014/main" id="{BEF3A01A-7297-445C-94A2-F9DA543DE804}"/>
                </a:ext>
              </a:extLst>
            </p:cNvPr>
            <p:cNvSpPr/>
            <p:nvPr/>
          </p:nvSpPr>
          <p:spPr>
            <a:xfrm>
              <a:off x="3082954" y="3483128"/>
              <a:ext cx="1125662" cy="166847"/>
            </a:xfrm>
            <a:prstGeom prst="mathMinus">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7" name="Minus Sign 26">
              <a:extLst>
                <a:ext uri="{FF2B5EF4-FFF2-40B4-BE49-F238E27FC236}">
                  <a16:creationId xmlns:a16="http://schemas.microsoft.com/office/drawing/2014/main" id="{399F3B70-B8DC-4296-AAB5-0A05A5A4D9EA}"/>
                </a:ext>
              </a:extLst>
            </p:cNvPr>
            <p:cNvSpPr/>
            <p:nvPr/>
          </p:nvSpPr>
          <p:spPr>
            <a:xfrm>
              <a:off x="2239969" y="3483129"/>
              <a:ext cx="1125662" cy="166847"/>
            </a:xfrm>
            <a:prstGeom prst="mathMinus">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grpSp>
      <p:sp>
        <p:nvSpPr>
          <p:cNvPr id="33" name="Title 32">
            <a:extLst>
              <a:ext uri="{FF2B5EF4-FFF2-40B4-BE49-F238E27FC236}">
                <a16:creationId xmlns:a16="http://schemas.microsoft.com/office/drawing/2014/main" id="{5BC58A28-2508-4734-81A9-55F929F7406A}"/>
              </a:ext>
            </a:extLst>
          </p:cNvPr>
          <p:cNvSpPr>
            <a:spLocks noGrp="1"/>
          </p:cNvSpPr>
          <p:nvPr>
            <p:ph type="title"/>
          </p:nvPr>
        </p:nvSpPr>
        <p:spPr>
          <a:xfrm>
            <a:off x="607704" y="301756"/>
            <a:ext cx="10569634" cy="1008221"/>
          </a:xfrm>
        </p:spPr>
        <p:txBody>
          <a:bodyPr/>
          <a:lstStyle/>
          <a:p>
            <a:r>
              <a:rPr lang="fr-FR" sz="2000" dirty="0"/>
              <a:t>let  assume that : </a:t>
            </a:r>
            <a:br>
              <a:rPr lang="fr-FR" sz="2000" dirty="0"/>
            </a:br>
            <a:r>
              <a:rPr lang="fr-FR" sz="2000" dirty="0"/>
              <a:t>P1 : {I1,I2,I3} </a:t>
            </a:r>
            <a:br>
              <a:rPr lang="fr-FR" sz="2000" dirty="0"/>
            </a:br>
            <a:r>
              <a:rPr lang="fr-FR" sz="2000" dirty="0"/>
              <a:t>P1 : {I1,I2,I3}</a:t>
            </a:r>
          </a:p>
        </p:txBody>
      </p:sp>
      <p:sp>
        <p:nvSpPr>
          <p:cNvPr id="34" name="Title 32">
            <a:extLst>
              <a:ext uri="{FF2B5EF4-FFF2-40B4-BE49-F238E27FC236}">
                <a16:creationId xmlns:a16="http://schemas.microsoft.com/office/drawing/2014/main" id="{A6029FD7-5AFA-4818-9D42-F2E6A7654D8A}"/>
              </a:ext>
            </a:extLst>
          </p:cNvPr>
          <p:cNvSpPr txBox="1">
            <a:spLocks/>
          </p:cNvSpPr>
          <p:nvPr/>
        </p:nvSpPr>
        <p:spPr>
          <a:xfrm>
            <a:off x="1263695" y="4876049"/>
            <a:ext cx="10569634" cy="7593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r>
              <a:rPr lang="fr-FR" sz="2000" dirty="0"/>
              <a:t> </a:t>
            </a:r>
          </a:p>
        </p:txBody>
      </p:sp>
      <p:sp>
        <p:nvSpPr>
          <p:cNvPr id="35" name="TextBox 34">
            <a:extLst>
              <a:ext uri="{FF2B5EF4-FFF2-40B4-BE49-F238E27FC236}">
                <a16:creationId xmlns:a16="http://schemas.microsoft.com/office/drawing/2014/main" id="{92E41B4A-06AD-4F11-AB7D-EE6C5D942589}"/>
              </a:ext>
            </a:extLst>
          </p:cNvPr>
          <p:cNvSpPr txBox="1"/>
          <p:nvPr/>
        </p:nvSpPr>
        <p:spPr>
          <a:xfrm>
            <a:off x="1401461" y="4980745"/>
            <a:ext cx="7152603"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rPr>
              <a:t>Parallel </a:t>
            </a:r>
            <a:r>
              <a:rPr lang="en-US" sz="2400" b="1" i="0" dirty="0">
                <a:solidFill>
                  <a:schemeClr val="bg1"/>
                </a:solidFill>
                <a:effectLst/>
                <a:latin typeface="Arial" panose="020B0604020202020204" pitchFamily="34" charset="0"/>
              </a:rPr>
              <a:t> execution mode of processes </a:t>
            </a:r>
          </a:p>
          <a:p>
            <a:pPr algn="ctr"/>
            <a:r>
              <a:rPr lang="en-US" sz="2400" b="1" i="0" dirty="0">
                <a:solidFill>
                  <a:schemeClr val="bg1"/>
                </a:solidFill>
                <a:effectLst/>
                <a:latin typeface="Arial" panose="020B0604020202020204" pitchFamily="34" charset="0"/>
              </a:rPr>
              <a:t> (using </a:t>
            </a:r>
            <a:r>
              <a:rPr lang="fr-FR" sz="2400" b="1" dirty="0">
                <a:solidFill>
                  <a:schemeClr val="bg1"/>
                </a:solidFill>
                <a:latin typeface="Arial" panose="020B0604020202020204" pitchFamily="34" charset="0"/>
              </a:rPr>
              <a:t>multiple CPU </a:t>
            </a:r>
            <a:r>
              <a:rPr lang="fr-FR" sz="2400" b="1" dirty="0" err="1">
                <a:solidFill>
                  <a:schemeClr val="bg1"/>
                </a:solidFill>
                <a:latin typeface="Arial" panose="020B0604020202020204" pitchFamily="34" charset="0"/>
              </a:rPr>
              <a:t>cores</a:t>
            </a:r>
            <a:r>
              <a:rPr lang="fr-FR" sz="2400" b="1" dirty="0">
                <a:solidFill>
                  <a:schemeClr val="bg1"/>
                </a:solidFill>
                <a:latin typeface="Arial" panose="020B0604020202020204" pitchFamily="34" charset="0"/>
              </a:rPr>
              <a:t> or Multiple </a:t>
            </a:r>
            <a:r>
              <a:rPr lang="fr-FR" sz="2400" b="1" dirty="0" err="1">
                <a:solidFill>
                  <a:schemeClr val="bg1"/>
                </a:solidFill>
                <a:latin typeface="Arial" panose="020B0604020202020204" pitchFamily="34" charset="0"/>
              </a:rPr>
              <a:t>CPUs</a:t>
            </a:r>
            <a:r>
              <a:rPr lang="en-US" sz="2400" b="1" i="0" dirty="0">
                <a:solidFill>
                  <a:schemeClr val="bg1"/>
                </a:solidFill>
                <a:effectLst/>
                <a:latin typeface="Arial" panose="020B0604020202020204" pitchFamily="34" charset="0"/>
              </a:rPr>
              <a:t>)</a:t>
            </a:r>
            <a:endParaRPr lang="fr-FR" sz="2400" dirty="0">
              <a:solidFill>
                <a:schemeClr val="bg1"/>
              </a:solidFill>
            </a:endParaRPr>
          </a:p>
        </p:txBody>
      </p:sp>
      <p:graphicFrame>
        <p:nvGraphicFramePr>
          <p:cNvPr id="21" name="Table 36">
            <a:extLst>
              <a:ext uri="{FF2B5EF4-FFF2-40B4-BE49-F238E27FC236}">
                <a16:creationId xmlns:a16="http://schemas.microsoft.com/office/drawing/2014/main" id="{3F151730-7650-4D7D-ADBF-CC9807E67260}"/>
              </a:ext>
            </a:extLst>
          </p:cNvPr>
          <p:cNvGraphicFramePr>
            <a:graphicFrameLocks noGrp="1"/>
          </p:cNvGraphicFramePr>
          <p:nvPr>
            <p:extLst>
              <p:ext uri="{D42A27DB-BD31-4B8C-83A1-F6EECF244321}">
                <p14:modId xmlns:p14="http://schemas.microsoft.com/office/powerpoint/2010/main" val="1995468183"/>
              </p:ext>
            </p:extLst>
          </p:nvPr>
        </p:nvGraphicFramePr>
        <p:xfrm>
          <a:off x="1548581" y="3640212"/>
          <a:ext cx="2510823" cy="365760"/>
        </p:xfrm>
        <a:graphic>
          <a:graphicData uri="http://schemas.openxmlformats.org/drawingml/2006/table">
            <a:tbl>
              <a:tblPr firstRow="1" bandRow="1">
                <a:tableStyleId>{8A107856-5554-42FB-B03E-39F5DBC370BA}</a:tableStyleId>
              </a:tblPr>
              <a:tblGrid>
                <a:gridCol w="836941">
                  <a:extLst>
                    <a:ext uri="{9D8B030D-6E8A-4147-A177-3AD203B41FA5}">
                      <a16:colId xmlns:a16="http://schemas.microsoft.com/office/drawing/2014/main" val="68174643"/>
                    </a:ext>
                  </a:extLst>
                </a:gridCol>
                <a:gridCol w="836941">
                  <a:extLst>
                    <a:ext uri="{9D8B030D-6E8A-4147-A177-3AD203B41FA5}">
                      <a16:colId xmlns:a16="http://schemas.microsoft.com/office/drawing/2014/main" val="176382541"/>
                    </a:ext>
                  </a:extLst>
                </a:gridCol>
                <a:gridCol w="836941">
                  <a:extLst>
                    <a:ext uri="{9D8B030D-6E8A-4147-A177-3AD203B41FA5}">
                      <a16:colId xmlns:a16="http://schemas.microsoft.com/office/drawing/2014/main" val="2077663499"/>
                    </a:ext>
                  </a:extLst>
                </a:gridCol>
              </a:tblGrid>
              <a:tr h="129875">
                <a:tc>
                  <a:txBody>
                    <a:bodyPr/>
                    <a:lstStyle/>
                    <a:p>
                      <a:r>
                        <a:rPr lang="fr-FR" dirty="0"/>
                        <a:t>    I1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dirty="0"/>
                        <a:t>    I2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dirty="0"/>
                        <a:t>   I3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4351678"/>
                  </a:ext>
                </a:extLst>
              </a:tr>
            </a:tbl>
          </a:graphicData>
        </a:graphic>
      </p:graphicFrame>
      <p:graphicFrame>
        <p:nvGraphicFramePr>
          <p:cNvPr id="22" name="Table 21">
            <a:extLst>
              <a:ext uri="{FF2B5EF4-FFF2-40B4-BE49-F238E27FC236}">
                <a16:creationId xmlns:a16="http://schemas.microsoft.com/office/drawing/2014/main" id="{60F52491-C4E6-4B4B-8E08-B341DFFC376B}"/>
              </a:ext>
            </a:extLst>
          </p:cNvPr>
          <p:cNvGraphicFramePr>
            <a:graphicFrameLocks noGrp="1"/>
          </p:cNvGraphicFramePr>
          <p:nvPr>
            <p:extLst>
              <p:ext uri="{D42A27DB-BD31-4B8C-83A1-F6EECF244321}">
                <p14:modId xmlns:p14="http://schemas.microsoft.com/office/powerpoint/2010/main" val="3031636018"/>
              </p:ext>
            </p:extLst>
          </p:nvPr>
        </p:nvGraphicFramePr>
        <p:xfrm>
          <a:off x="1562136" y="2670867"/>
          <a:ext cx="2510823" cy="365760"/>
        </p:xfrm>
        <a:graphic>
          <a:graphicData uri="http://schemas.openxmlformats.org/drawingml/2006/table">
            <a:tbl>
              <a:tblPr firstRow="1" bandRow="1">
                <a:tableStyleId>{8A107856-5554-42FB-B03E-39F5DBC370BA}</a:tableStyleId>
              </a:tblPr>
              <a:tblGrid>
                <a:gridCol w="836941">
                  <a:extLst>
                    <a:ext uri="{9D8B030D-6E8A-4147-A177-3AD203B41FA5}">
                      <a16:colId xmlns:a16="http://schemas.microsoft.com/office/drawing/2014/main" val="68174643"/>
                    </a:ext>
                  </a:extLst>
                </a:gridCol>
                <a:gridCol w="836941">
                  <a:extLst>
                    <a:ext uri="{9D8B030D-6E8A-4147-A177-3AD203B41FA5}">
                      <a16:colId xmlns:a16="http://schemas.microsoft.com/office/drawing/2014/main" val="176382541"/>
                    </a:ext>
                  </a:extLst>
                </a:gridCol>
                <a:gridCol w="836941">
                  <a:extLst>
                    <a:ext uri="{9D8B030D-6E8A-4147-A177-3AD203B41FA5}">
                      <a16:colId xmlns:a16="http://schemas.microsoft.com/office/drawing/2014/main" val="2077663499"/>
                    </a:ext>
                  </a:extLst>
                </a:gridCol>
              </a:tblGrid>
              <a:tr h="129875">
                <a:tc>
                  <a:txBody>
                    <a:bodyPr/>
                    <a:lstStyle/>
                    <a:p>
                      <a:r>
                        <a:rPr lang="fr-FR" dirty="0"/>
                        <a:t>    I4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dirty="0"/>
                        <a:t>    I5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dirty="0"/>
                        <a:t>   I6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4351678"/>
                  </a:ext>
                </a:extLst>
              </a:tr>
            </a:tbl>
          </a:graphicData>
        </a:graphic>
      </p:graphicFrame>
    </p:spTree>
    <p:extLst>
      <p:ext uri="{BB962C8B-B14F-4D97-AF65-F5344CB8AC3E}">
        <p14:creationId xmlns:p14="http://schemas.microsoft.com/office/powerpoint/2010/main" val="175449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653A9D5-45F5-4406-B735-EB6CD8A06932}"/>
              </a:ext>
            </a:extLst>
          </p:cNvPr>
          <p:cNvCxnSpPr>
            <a:cxnSpLocks/>
          </p:cNvCxnSpPr>
          <p:nvPr/>
        </p:nvCxnSpPr>
        <p:spPr>
          <a:xfrm>
            <a:off x="1548581" y="1730592"/>
            <a:ext cx="0" cy="2713703"/>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4AD45C6-B655-4D74-ABD8-42AD0FB3DB26}"/>
              </a:ext>
            </a:extLst>
          </p:cNvPr>
          <p:cNvCxnSpPr>
            <a:cxnSpLocks/>
          </p:cNvCxnSpPr>
          <p:nvPr/>
        </p:nvCxnSpPr>
        <p:spPr>
          <a:xfrm flipH="1">
            <a:off x="1548581" y="4434235"/>
            <a:ext cx="8229600" cy="10061"/>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0CDD0272-3ED3-494C-90FC-E4AB63A4E47B}"/>
              </a:ext>
            </a:extLst>
          </p:cNvPr>
          <p:cNvSpPr txBox="1"/>
          <p:nvPr/>
        </p:nvSpPr>
        <p:spPr>
          <a:xfrm>
            <a:off x="981138" y="3347884"/>
            <a:ext cx="466794" cy="369332"/>
          </a:xfrm>
          <a:prstGeom prst="rect">
            <a:avLst/>
          </a:prstGeom>
          <a:noFill/>
        </p:spPr>
        <p:txBody>
          <a:bodyPr wrap="none" rtlCol="0">
            <a:spAutoFit/>
          </a:bodyPr>
          <a:lstStyle/>
          <a:p>
            <a:r>
              <a:rPr lang="fr-FR" dirty="0"/>
              <a:t>P1</a:t>
            </a:r>
          </a:p>
        </p:txBody>
      </p:sp>
      <p:sp>
        <p:nvSpPr>
          <p:cNvPr id="13" name="TextBox 12">
            <a:extLst>
              <a:ext uri="{FF2B5EF4-FFF2-40B4-BE49-F238E27FC236}">
                <a16:creationId xmlns:a16="http://schemas.microsoft.com/office/drawing/2014/main" id="{DFC9523E-53A6-4861-9938-B0F61CF9C8A9}"/>
              </a:ext>
            </a:extLst>
          </p:cNvPr>
          <p:cNvSpPr txBox="1"/>
          <p:nvPr/>
        </p:nvSpPr>
        <p:spPr>
          <a:xfrm>
            <a:off x="946486" y="2516493"/>
            <a:ext cx="466794" cy="369332"/>
          </a:xfrm>
          <a:prstGeom prst="rect">
            <a:avLst/>
          </a:prstGeom>
          <a:noFill/>
        </p:spPr>
        <p:txBody>
          <a:bodyPr wrap="none" rtlCol="0">
            <a:spAutoFit/>
          </a:bodyPr>
          <a:lstStyle/>
          <a:p>
            <a:r>
              <a:rPr lang="fr-FR" dirty="0"/>
              <a:t>P2</a:t>
            </a:r>
          </a:p>
        </p:txBody>
      </p:sp>
      <p:sp>
        <p:nvSpPr>
          <p:cNvPr id="14" name="TextBox 13">
            <a:extLst>
              <a:ext uri="{FF2B5EF4-FFF2-40B4-BE49-F238E27FC236}">
                <a16:creationId xmlns:a16="http://schemas.microsoft.com/office/drawing/2014/main" id="{81A5BA86-B984-488A-8AA6-64441B643AE3}"/>
              </a:ext>
            </a:extLst>
          </p:cNvPr>
          <p:cNvSpPr txBox="1"/>
          <p:nvPr/>
        </p:nvSpPr>
        <p:spPr>
          <a:xfrm>
            <a:off x="9881420" y="4249569"/>
            <a:ext cx="2079522" cy="369332"/>
          </a:xfrm>
          <a:prstGeom prst="rect">
            <a:avLst/>
          </a:prstGeom>
          <a:noFill/>
        </p:spPr>
        <p:txBody>
          <a:bodyPr wrap="square" rtlCol="0">
            <a:spAutoFit/>
          </a:bodyPr>
          <a:lstStyle/>
          <a:p>
            <a:r>
              <a:rPr lang="fr-FR" dirty="0"/>
              <a:t>Execution Time</a:t>
            </a:r>
          </a:p>
        </p:txBody>
      </p:sp>
      <p:sp>
        <p:nvSpPr>
          <p:cNvPr id="17" name="TextBox 16">
            <a:extLst>
              <a:ext uri="{FF2B5EF4-FFF2-40B4-BE49-F238E27FC236}">
                <a16:creationId xmlns:a16="http://schemas.microsoft.com/office/drawing/2014/main" id="{23CE5B40-3F3A-4F8B-9139-0AA2455C7213}"/>
              </a:ext>
            </a:extLst>
          </p:cNvPr>
          <p:cNvSpPr txBox="1"/>
          <p:nvPr/>
        </p:nvSpPr>
        <p:spPr>
          <a:xfrm>
            <a:off x="508820" y="1570308"/>
            <a:ext cx="2079522" cy="369332"/>
          </a:xfrm>
          <a:prstGeom prst="rect">
            <a:avLst/>
          </a:prstGeom>
          <a:noFill/>
        </p:spPr>
        <p:txBody>
          <a:bodyPr wrap="square" rtlCol="0">
            <a:spAutoFit/>
          </a:bodyPr>
          <a:lstStyle/>
          <a:p>
            <a:r>
              <a:rPr lang="fr-FR" dirty="0"/>
              <a:t>Process</a:t>
            </a:r>
          </a:p>
        </p:txBody>
      </p:sp>
      <p:sp>
        <p:nvSpPr>
          <p:cNvPr id="18" name="Minus Sign 17">
            <a:extLst>
              <a:ext uri="{FF2B5EF4-FFF2-40B4-BE49-F238E27FC236}">
                <a16:creationId xmlns:a16="http://schemas.microsoft.com/office/drawing/2014/main" id="{976B52B7-9C24-4B7E-8257-3C05A4803CA6}"/>
              </a:ext>
            </a:extLst>
          </p:cNvPr>
          <p:cNvSpPr/>
          <p:nvPr/>
        </p:nvSpPr>
        <p:spPr>
          <a:xfrm>
            <a:off x="1416214" y="3474882"/>
            <a:ext cx="1125662" cy="166847"/>
          </a:xfrm>
          <a:prstGeom prst="mathMinu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Minus Sign 18">
            <a:extLst>
              <a:ext uri="{FF2B5EF4-FFF2-40B4-BE49-F238E27FC236}">
                <a16:creationId xmlns:a16="http://schemas.microsoft.com/office/drawing/2014/main" id="{6DDC22A6-B19B-4FE0-8AE4-5FC20B935689}"/>
              </a:ext>
            </a:extLst>
          </p:cNvPr>
          <p:cNvSpPr/>
          <p:nvPr/>
        </p:nvSpPr>
        <p:spPr>
          <a:xfrm>
            <a:off x="4793263" y="3477313"/>
            <a:ext cx="1125662" cy="166847"/>
          </a:xfrm>
          <a:prstGeom prst="mathMinus">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0" name="Minus Sign 19">
            <a:extLst>
              <a:ext uri="{FF2B5EF4-FFF2-40B4-BE49-F238E27FC236}">
                <a16:creationId xmlns:a16="http://schemas.microsoft.com/office/drawing/2014/main" id="{B34DC5DC-5D55-4AB3-9BB9-6033C9B4347C}"/>
              </a:ext>
            </a:extLst>
          </p:cNvPr>
          <p:cNvSpPr/>
          <p:nvPr/>
        </p:nvSpPr>
        <p:spPr>
          <a:xfrm>
            <a:off x="3076140" y="3483128"/>
            <a:ext cx="1125662" cy="166847"/>
          </a:xfrm>
          <a:prstGeom prst="mathMin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fr-FR"/>
          </a:p>
        </p:txBody>
      </p:sp>
      <p:sp>
        <p:nvSpPr>
          <p:cNvPr id="25" name="Minus Sign 24">
            <a:extLst>
              <a:ext uri="{FF2B5EF4-FFF2-40B4-BE49-F238E27FC236}">
                <a16:creationId xmlns:a16="http://schemas.microsoft.com/office/drawing/2014/main" id="{F976859A-C42E-4621-9D7C-B59DADD726C6}"/>
              </a:ext>
            </a:extLst>
          </p:cNvPr>
          <p:cNvSpPr/>
          <p:nvPr/>
        </p:nvSpPr>
        <p:spPr>
          <a:xfrm>
            <a:off x="2240234" y="2673727"/>
            <a:ext cx="1125662" cy="166847"/>
          </a:xfrm>
          <a:prstGeom prst="mathMinus">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26" name="Minus Sign 25">
            <a:extLst>
              <a:ext uri="{FF2B5EF4-FFF2-40B4-BE49-F238E27FC236}">
                <a16:creationId xmlns:a16="http://schemas.microsoft.com/office/drawing/2014/main" id="{BEF3A01A-7297-445C-94A2-F9DA543DE804}"/>
              </a:ext>
            </a:extLst>
          </p:cNvPr>
          <p:cNvSpPr/>
          <p:nvPr/>
        </p:nvSpPr>
        <p:spPr>
          <a:xfrm>
            <a:off x="5657924" y="2703223"/>
            <a:ext cx="1125662" cy="166847"/>
          </a:xfrm>
          <a:prstGeom prst="mathMinus">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7" name="Minus Sign 26">
            <a:extLst>
              <a:ext uri="{FF2B5EF4-FFF2-40B4-BE49-F238E27FC236}">
                <a16:creationId xmlns:a16="http://schemas.microsoft.com/office/drawing/2014/main" id="{399F3B70-B8DC-4296-AAB5-0A05A5A4D9EA}"/>
              </a:ext>
            </a:extLst>
          </p:cNvPr>
          <p:cNvSpPr/>
          <p:nvPr/>
        </p:nvSpPr>
        <p:spPr>
          <a:xfrm>
            <a:off x="3930644" y="2687241"/>
            <a:ext cx="1125662" cy="166847"/>
          </a:xfrm>
          <a:prstGeom prst="mathMinus">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cxnSp>
        <p:nvCxnSpPr>
          <p:cNvPr id="30" name="Straight Arrow Connector 29">
            <a:extLst>
              <a:ext uri="{FF2B5EF4-FFF2-40B4-BE49-F238E27FC236}">
                <a16:creationId xmlns:a16="http://schemas.microsoft.com/office/drawing/2014/main" id="{4D40486F-C8D7-4FF8-802D-AD56232E69EA}"/>
              </a:ext>
            </a:extLst>
          </p:cNvPr>
          <p:cNvCxnSpPr>
            <a:cxnSpLocks/>
            <a:stCxn id="18" idx="0"/>
            <a:endCxn id="25" idx="2"/>
          </p:cNvCxnSpPr>
          <p:nvPr/>
        </p:nvCxnSpPr>
        <p:spPr>
          <a:xfrm flipH="1" flipV="1">
            <a:off x="2389440" y="2757151"/>
            <a:ext cx="3230" cy="801155"/>
          </a:xfrm>
          <a:prstGeom prst="straightConnector1">
            <a:avLst/>
          </a:prstGeom>
          <a:ln>
            <a:solidFill>
              <a:schemeClr val="bg1">
                <a:lumMod val="9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FD4BD1F-62E5-42E4-9A1A-48E008E98B5E}"/>
              </a:ext>
            </a:extLst>
          </p:cNvPr>
          <p:cNvSpPr txBox="1"/>
          <p:nvPr/>
        </p:nvSpPr>
        <p:spPr>
          <a:xfrm rot="20157601">
            <a:off x="1926690" y="2833430"/>
            <a:ext cx="863052" cy="553998"/>
          </a:xfrm>
          <a:prstGeom prst="rect">
            <a:avLst/>
          </a:prstGeom>
          <a:noFill/>
        </p:spPr>
        <p:txBody>
          <a:bodyPr wrap="square" rtlCol="0">
            <a:spAutoFit/>
          </a:bodyPr>
          <a:lstStyle/>
          <a:p>
            <a:r>
              <a:rPr lang="fr-FR" sz="1000" dirty="0"/>
              <a:t>process </a:t>
            </a:r>
            <a:r>
              <a:rPr lang="fr-FR" sz="1000" dirty="0" err="1"/>
              <a:t>context</a:t>
            </a:r>
            <a:r>
              <a:rPr lang="fr-FR" sz="1000" dirty="0"/>
              <a:t> switch</a:t>
            </a:r>
          </a:p>
        </p:txBody>
      </p:sp>
      <p:sp>
        <p:nvSpPr>
          <p:cNvPr id="33" name="Title 32">
            <a:extLst>
              <a:ext uri="{FF2B5EF4-FFF2-40B4-BE49-F238E27FC236}">
                <a16:creationId xmlns:a16="http://schemas.microsoft.com/office/drawing/2014/main" id="{5BC58A28-2508-4734-81A9-55F929F7406A}"/>
              </a:ext>
            </a:extLst>
          </p:cNvPr>
          <p:cNvSpPr>
            <a:spLocks noGrp="1"/>
          </p:cNvSpPr>
          <p:nvPr>
            <p:ph type="title"/>
          </p:nvPr>
        </p:nvSpPr>
        <p:spPr>
          <a:xfrm>
            <a:off x="607704" y="301756"/>
            <a:ext cx="10569634" cy="1008221"/>
          </a:xfrm>
        </p:spPr>
        <p:txBody>
          <a:bodyPr/>
          <a:lstStyle/>
          <a:p>
            <a:r>
              <a:rPr lang="fr-FR" sz="2000" dirty="0"/>
              <a:t>let assume that : </a:t>
            </a:r>
            <a:br>
              <a:rPr lang="fr-FR" sz="2000" dirty="0"/>
            </a:br>
            <a:r>
              <a:rPr lang="fr-FR" sz="2000" dirty="0"/>
              <a:t>P1 : {I1,I2,I3} </a:t>
            </a:r>
            <a:br>
              <a:rPr lang="fr-FR" sz="2000" dirty="0"/>
            </a:br>
            <a:r>
              <a:rPr lang="fr-FR" sz="2000" dirty="0"/>
              <a:t>P2 : {I4,I5,I6}</a:t>
            </a:r>
          </a:p>
        </p:txBody>
      </p:sp>
      <p:sp>
        <p:nvSpPr>
          <p:cNvPr id="34" name="Title 32">
            <a:extLst>
              <a:ext uri="{FF2B5EF4-FFF2-40B4-BE49-F238E27FC236}">
                <a16:creationId xmlns:a16="http://schemas.microsoft.com/office/drawing/2014/main" id="{A6029FD7-5AFA-4818-9D42-F2E6A7654D8A}"/>
              </a:ext>
            </a:extLst>
          </p:cNvPr>
          <p:cNvSpPr txBox="1">
            <a:spLocks/>
          </p:cNvSpPr>
          <p:nvPr/>
        </p:nvSpPr>
        <p:spPr>
          <a:xfrm>
            <a:off x="1263695" y="4876049"/>
            <a:ext cx="10569634" cy="7593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r>
              <a:rPr lang="fr-FR" sz="2000" dirty="0"/>
              <a:t> </a:t>
            </a:r>
          </a:p>
        </p:txBody>
      </p:sp>
      <p:sp>
        <p:nvSpPr>
          <p:cNvPr id="35" name="TextBox 34">
            <a:extLst>
              <a:ext uri="{FF2B5EF4-FFF2-40B4-BE49-F238E27FC236}">
                <a16:creationId xmlns:a16="http://schemas.microsoft.com/office/drawing/2014/main" id="{92E41B4A-06AD-4F11-AB7D-EE6C5D942589}"/>
              </a:ext>
            </a:extLst>
          </p:cNvPr>
          <p:cNvSpPr txBox="1"/>
          <p:nvPr/>
        </p:nvSpPr>
        <p:spPr>
          <a:xfrm>
            <a:off x="1851277" y="5463226"/>
            <a:ext cx="8507457" cy="461665"/>
          </a:xfrm>
          <a:prstGeom prst="rect">
            <a:avLst/>
          </a:prstGeom>
          <a:noFill/>
        </p:spPr>
        <p:txBody>
          <a:bodyPr wrap="none" rtlCol="0">
            <a:spAutoFit/>
          </a:bodyPr>
          <a:lstStyle/>
          <a:p>
            <a:r>
              <a:rPr lang="en-US" sz="2400" b="1" dirty="0">
                <a:solidFill>
                  <a:schemeClr val="bg1"/>
                </a:solidFill>
                <a:latin typeface="Arial" panose="020B0604020202020204" pitchFamily="34" charset="0"/>
              </a:rPr>
              <a:t>E</a:t>
            </a:r>
            <a:r>
              <a:rPr lang="en-US" sz="2400" b="1" i="0" dirty="0">
                <a:solidFill>
                  <a:schemeClr val="bg1"/>
                </a:solidFill>
                <a:effectLst/>
                <a:latin typeface="Arial" panose="020B0604020202020204" pitchFamily="34" charset="0"/>
              </a:rPr>
              <a:t>xecution  en </a:t>
            </a:r>
            <a:r>
              <a:rPr lang="fr-FR" sz="2400" b="1" i="0" dirty="0">
                <a:solidFill>
                  <a:schemeClr val="bg1"/>
                </a:solidFill>
                <a:effectLst/>
                <a:latin typeface="Arial" panose="020B0604020202020204" pitchFamily="34" charset="0"/>
              </a:rPr>
              <a:t> temps partagé ou  en pseudo-parallélisme</a:t>
            </a:r>
            <a:endParaRPr lang="fr-FR" sz="2400" b="1" dirty="0">
              <a:solidFill>
                <a:schemeClr val="bg1"/>
              </a:solidFill>
            </a:endParaRPr>
          </a:p>
        </p:txBody>
      </p:sp>
      <p:cxnSp>
        <p:nvCxnSpPr>
          <p:cNvPr id="28" name="Straight Arrow Connector 27">
            <a:extLst>
              <a:ext uri="{FF2B5EF4-FFF2-40B4-BE49-F238E27FC236}">
                <a16:creationId xmlns:a16="http://schemas.microsoft.com/office/drawing/2014/main" id="{38C0D48A-5037-4A6E-AD32-2F608A73037D}"/>
              </a:ext>
            </a:extLst>
          </p:cNvPr>
          <p:cNvCxnSpPr>
            <a:cxnSpLocks/>
          </p:cNvCxnSpPr>
          <p:nvPr/>
        </p:nvCxnSpPr>
        <p:spPr>
          <a:xfrm flipH="1" flipV="1">
            <a:off x="4051456" y="2765396"/>
            <a:ext cx="3230" cy="801155"/>
          </a:xfrm>
          <a:prstGeom prst="straightConnector1">
            <a:avLst/>
          </a:prstGeom>
          <a:ln>
            <a:solidFill>
              <a:schemeClr val="bg1">
                <a:lumMod val="9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6E424CB-7EBF-402A-B77F-61269F409D95}"/>
              </a:ext>
            </a:extLst>
          </p:cNvPr>
          <p:cNvCxnSpPr>
            <a:cxnSpLocks/>
          </p:cNvCxnSpPr>
          <p:nvPr/>
        </p:nvCxnSpPr>
        <p:spPr>
          <a:xfrm flipH="1" flipV="1">
            <a:off x="5787126" y="2775999"/>
            <a:ext cx="3230" cy="801155"/>
          </a:xfrm>
          <a:prstGeom prst="straightConnector1">
            <a:avLst/>
          </a:prstGeom>
          <a:ln>
            <a:solidFill>
              <a:schemeClr val="bg1">
                <a:lumMod val="9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D656AA0-5581-4D62-9AD0-4538CA61A63C}"/>
              </a:ext>
            </a:extLst>
          </p:cNvPr>
          <p:cNvCxnSpPr>
            <a:cxnSpLocks/>
          </p:cNvCxnSpPr>
          <p:nvPr/>
        </p:nvCxnSpPr>
        <p:spPr>
          <a:xfrm flipH="1">
            <a:off x="3214777" y="2751040"/>
            <a:ext cx="3230" cy="801155"/>
          </a:xfrm>
          <a:prstGeom prst="straightConnector1">
            <a:avLst/>
          </a:prstGeom>
          <a:ln>
            <a:solidFill>
              <a:schemeClr val="bg1">
                <a:lumMod val="9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90EA0BF-F004-448B-8398-EBBE974D8626}"/>
              </a:ext>
            </a:extLst>
          </p:cNvPr>
          <p:cNvCxnSpPr>
            <a:cxnSpLocks/>
          </p:cNvCxnSpPr>
          <p:nvPr/>
        </p:nvCxnSpPr>
        <p:spPr>
          <a:xfrm flipH="1">
            <a:off x="4911247" y="2784013"/>
            <a:ext cx="3230" cy="801155"/>
          </a:xfrm>
          <a:prstGeom prst="straightConnector1">
            <a:avLst/>
          </a:prstGeom>
          <a:ln>
            <a:solidFill>
              <a:schemeClr val="bg1">
                <a:lumMod val="9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74E97CB-E438-4516-BA01-4CD7A807DE93}"/>
              </a:ext>
            </a:extLst>
          </p:cNvPr>
          <p:cNvSpPr txBox="1"/>
          <p:nvPr/>
        </p:nvSpPr>
        <p:spPr>
          <a:xfrm>
            <a:off x="2713086" y="4711028"/>
            <a:ext cx="6498317" cy="369332"/>
          </a:xfrm>
          <a:prstGeom prst="rect">
            <a:avLst/>
          </a:prstGeom>
          <a:noFill/>
        </p:spPr>
        <p:txBody>
          <a:bodyPr wrap="none" rtlCol="0">
            <a:spAutoFit/>
          </a:bodyPr>
          <a:lstStyle/>
          <a:p>
            <a:r>
              <a:rPr lang="en-US" b="0" i="0" dirty="0">
                <a:solidFill>
                  <a:schemeClr val="bg1"/>
                </a:solidFill>
                <a:effectLst/>
                <a:latin typeface="Arial" panose="020B0604020202020204" pitchFamily="34" charset="0"/>
              </a:rPr>
              <a:t>Time-sharing or pseudo-parallel execution mode of processes</a:t>
            </a:r>
            <a:endParaRPr lang="fr-FR" dirty="0">
              <a:solidFill>
                <a:schemeClr val="bg1"/>
              </a:solidFill>
            </a:endParaRPr>
          </a:p>
        </p:txBody>
      </p:sp>
      <p:graphicFrame>
        <p:nvGraphicFramePr>
          <p:cNvPr id="4" name="Table 5">
            <a:extLst>
              <a:ext uri="{FF2B5EF4-FFF2-40B4-BE49-F238E27FC236}">
                <a16:creationId xmlns:a16="http://schemas.microsoft.com/office/drawing/2014/main" id="{4A884CC8-7496-4F05-9192-669C204D04D3}"/>
              </a:ext>
            </a:extLst>
          </p:cNvPr>
          <p:cNvGraphicFramePr>
            <a:graphicFrameLocks noGrp="1"/>
          </p:cNvGraphicFramePr>
          <p:nvPr>
            <p:extLst>
              <p:ext uri="{D42A27DB-BD31-4B8C-83A1-F6EECF244321}">
                <p14:modId xmlns:p14="http://schemas.microsoft.com/office/powerpoint/2010/main" val="1545267889"/>
              </p:ext>
            </p:extLst>
          </p:nvPr>
        </p:nvGraphicFramePr>
        <p:xfrm>
          <a:off x="1561110" y="3610922"/>
          <a:ext cx="726049" cy="370840"/>
        </p:xfrm>
        <a:graphic>
          <a:graphicData uri="http://schemas.openxmlformats.org/drawingml/2006/table">
            <a:tbl>
              <a:tblPr firstRow="1" bandRow="1">
                <a:tableStyleId>{8A107856-5554-42FB-B03E-39F5DBC370BA}</a:tableStyleId>
              </a:tblPr>
              <a:tblGrid>
                <a:gridCol w="726049">
                  <a:extLst>
                    <a:ext uri="{9D8B030D-6E8A-4147-A177-3AD203B41FA5}">
                      <a16:colId xmlns:a16="http://schemas.microsoft.com/office/drawing/2014/main" val="1556517013"/>
                    </a:ext>
                  </a:extLst>
                </a:gridCol>
              </a:tblGrid>
              <a:tr h="370840">
                <a:tc>
                  <a:txBody>
                    <a:bodyPr/>
                    <a:lstStyle/>
                    <a:p>
                      <a:r>
                        <a:rPr lang="fr-FR" dirty="0"/>
                        <a:t>   I1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3582483"/>
                  </a:ext>
                </a:extLst>
              </a:tr>
            </a:tbl>
          </a:graphicData>
        </a:graphic>
      </p:graphicFrame>
      <p:graphicFrame>
        <p:nvGraphicFramePr>
          <p:cNvPr id="40" name="Table 5">
            <a:extLst>
              <a:ext uri="{FF2B5EF4-FFF2-40B4-BE49-F238E27FC236}">
                <a16:creationId xmlns:a16="http://schemas.microsoft.com/office/drawing/2014/main" id="{D697CEF3-1D2F-48B0-9DB9-2F327507BE00}"/>
              </a:ext>
            </a:extLst>
          </p:cNvPr>
          <p:cNvGraphicFramePr>
            <a:graphicFrameLocks noGrp="1"/>
          </p:cNvGraphicFramePr>
          <p:nvPr>
            <p:extLst>
              <p:ext uri="{D42A27DB-BD31-4B8C-83A1-F6EECF244321}">
                <p14:modId xmlns:p14="http://schemas.microsoft.com/office/powerpoint/2010/main" val="4053118147"/>
              </p:ext>
            </p:extLst>
          </p:nvPr>
        </p:nvGraphicFramePr>
        <p:xfrm>
          <a:off x="2428322" y="2825770"/>
          <a:ext cx="726049" cy="370840"/>
        </p:xfrm>
        <a:graphic>
          <a:graphicData uri="http://schemas.openxmlformats.org/drawingml/2006/table">
            <a:tbl>
              <a:tblPr firstRow="1" bandRow="1">
                <a:tableStyleId>{8A107856-5554-42FB-B03E-39F5DBC370BA}</a:tableStyleId>
              </a:tblPr>
              <a:tblGrid>
                <a:gridCol w="726049">
                  <a:extLst>
                    <a:ext uri="{9D8B030D-6E8A-4147-A177-3AD203B41FA5}">
                      <a16:colId xmlns:a16="http://schemas.microsoft.com/office/drawing/2014/main" val="1556517013"/>
                    </a:ext>
                  </a:extLst>
                </a:gridCol>
              </a:tblGrid>
              <a:tr h="370840">
                <a:tc>
                  <a:txBody>
                    <a:bodyPr/>
                    <a:lstStyle/>
                    <a:p>
                      <a:r>
                        <a:rPr lang="fr-FR" dirty="0"/>
                        <a:t>   I4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3582483"/>
                  </a:ext>
                </a:extLst>
              </a:tr>
            </a:tbl>
          </a:graphicData>
        </a:graphic>
      </p:graphicFrame>
      <p:graphicFrame>
        <p:nvGraphicFramePr>
          <p:cNvPr id="41" name="Table 5">
            <a:extLst>
              <a:ext uri="{FF2B5EF4-FFF2-40B4-BE49-F238E27FC236}">
                <a16:creationId xmlns:a16="http://schemas.microsoft.com/office/drawing/2014/main" id="{5D57AC67-1C48-4E33-A70A-050BB39E9C4A}"/>
              </a:ext>
            </a:extLst>
          </p:cNvPr>
          <p:cNvGraphicFramePr>
            <a:graphicFrameLocks noGrp="1"/>
          </p:cNvGraphicFramePr>
          <p:nvPr>
            <p:extLst>
              <p:ext uri="{D42A27DB-BD31-4B8C-83A1-F6EECF244321}">
                <p14:modId xmlns:p14="http://schemas.microsoft.com/office/powerpoint/2010/main" val="4063018403"/>
              </p:ext>
            </p:extLst>
          </p:nvPr>
        </p:nvGraphicFramePr>
        <p:xfrm>
          <a:off x="4130471" y="2825770"/>
          <a:ext cx="726049" cy="370840"/>
        </p:xfrm>
        <a:graphic>
          <a:graphicData uri="http://schemas.openxmlformats.org/drawingml/2006/table">
            <a:tbl>
              <a:tblPr firstRow="1" bandRow="1">
                <a:tableStyleId>{8A107856-5554-42FB-B03E-39F5DBC370BA}</a:tableStyleId>
              </a:tblPr>
              <a:tblGrid>
                <a:gridCol w="726049">
                  <a:extLst>
                    <a:ext uri="{9D8B030D-6E8A-4147-A177-3AD203B41FA5}">
                      <a16:colId xmlns:a16="http://schemas.microsoft.com/office/drawing/2014/main" val="1556517013"/>
                    </a:ext>
                  </a:extLst>
                </a:gridCol>
              </a:tblGrid>
              <a:tr h="370840">
                <a:tc>
                  <a:txBody>
                    <a:bodyPr/>
                    <a:lstStyle/>
                    <a:p>
                      <a:r>
                        <a:rPr lang="fr-FR" dirty="0"/>
                        <a:t>   I5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3582483"/>
                  </a:ext>
                </a:extLst>
              </a:tr>
            </a:tbl>
          </a:graphicData>
        </a:graphic>
      </p:graphicFrame>
      <p:graphicFrame>
        <p:nvGraphicFramePr>
          <p:cNvPr id="42" name="Table 5">
            <a:extLst>
              <a:ext uri="{FF2B5EF4-FFF2-40B4-BE49-F238E27FC236}">
                <a16:creationId xmlns:a16="http://schemas.microsoft.com/office/drawing/2014/main" id="{28CECB6F-8BB0-45F0-BD6B-F9A57BD6CCF1}"/>
              </a:ext>
            </a:extLst>
          </p:cNvPr>
          <p:cNvGraphicFramePr>
            <a:graphicFrameLocks noGrp="1"/>
          </p:cNvGraphicFramePr>
          <p:nvPr>
            <p:extLst>
              <p:ext uri="{D42A27DB-BD31-4B8C-83A1-F6EECF244321}">
                <p14:modId xmlns:p14="http://schemas.microsoft.com/office/powerpoint/2010/main" val="137310544"/>
              </p:ext>
            </p:extLst>
          </p:nvPr>
        </p:nvGraphicFramePr>
        <p:xfrm>
          <a:off x="5857730" y="2870070"/>
          <a:ext cx="726049" cy="370840"/>
        </p:xfrm>
        <a:graphic>
          <a:graphicData uri="http://schemas.openxmlformats.org/drawingml/2006/table">
            <a:tbl>
              <a:tblPr firstRow="1" bandRow="1">
                <a:tableStyleId>{8A107856-5554-42FB-B03E-39F5DBC370BA}</a:tableStyleId>
              </a:tblPr>
              <a:tblGrid>
                <a:gridCol w="726049">
                  <a:extLst>
                    <a:ext uri="{9D8B030D-6E8A-4147-A177-3AD203B41FA5}">
                      <a16:colId xmlns:a16="http://schemas.microsoft.com/office/drawing/2014/main" val="1556517013"/>
                    </a:ext>
                  </a:extLst>
                </a:gridCol>
              </a:tblGrid>
              <a:tr h="370840">
                <a:tc>
                  <a:txBody>
                    <a:bodyPr/>
                    <a:lstStyle/>
                    <a:p>
                      <a:r>
                        <a:rPr lang="fr-FR" dirty="0"/>
                        <a:t>   I6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3582483"/>
                  </a:ext>
                </a:extLst>
              </a:tr>
            </a:tbl>
          </a:graphicData>
        </a:graphic>
      </p:graphicFrame>
      <p:graphicFrame>
        <p:nvGraphicFramePr>
          <p:cNvPr id="43" name="Table 5">
            <a:extLst>
              <a:ext uri="{FF2B5EF4-FFF2-40B4-BE49-F238E27FC236}">
                <a16:creationId xmlns:a16="http://schemas.microsoft.com/office/drawing/2014/main" id="{775F710D-39B7-434C-9C46-612BE720F7A3}"/>
              </a:ext>
            </a:extLst>
          </p:cNvPr>
          <p:cNvGraphicFramePr>
            <a:graphicFrameLocks noGrp="1"/>
          </p:cNvGraphicFramePr>
          <p:nvPr>
            <p:extLst>
              <p:ext uri="{D42A27DB-BD31-4B8C-83A1-F6EECF244321}">
                <p14:modId xmlns:p14="http://schemas.microsoft.com/office/powerpoint/2010/main" val="2561746482"/>
              </p:ext>
            </p:extLst>
          </p:nvPr>
        </p:nvGraphicFramePr>
        <p:xfrm>
          <a:off x="5011454" y="3638067"/>
          <a:ext cx="726049" cy="370840"/>
        </p:xfrm>
        <a:graphic>
          <a:graphicData uri="http://schemas.openxmlformats.org/drawingml/2006/table">
            <a:tbl>
              <a:tblPr firstRow="1" bandRow="1">
                <a:tableStyleId>{8A107856-5554-42FB-B03E-39F5DBC370BA}</a:tableStyleId>
              </a:tblPr>
              <a:tblGrid>
                <a:gridCol w="726049">
                  <a:extLst>
                    <a:ext uri="{9D8B030D-6E8A-4147-A177-3AD203B41FA5}">
                      <a16:colId xmlns:a16="http://schemas.microsoft.com/office/drawing/2014/main" val="1556517013"/>
                    </a:ext>
                  </a:extLst>
                </a:gridCol>
              </a:tblGrid>
              <a:tr h="370840">
                <a:tc>
                  <a:txBody>
                    <a:bodyPr/>
                    <a:lstStyle/>
                    <a:p>
                      <a:r>
                        <a:rPr lang="fr-FR" dirty="0"/>
                        <a:t>   I3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3582483"/>
                  </a:ext>
                </a:extLst>
              </a:tr>
            </a:tbl>
          </a:graphicData>
        </a:graphic>
      </p:graphicFrame>
      <p:graphicFrame>
        <p:nvGraphicFramePr>
          <p:cNvPr id="44" name="Table 5">
            <a:extLst>
              <a:ext uri="{FF2B5EF4-FFF2-40B4-BE49-F238E27FC236}">
                <a16:creationId xmlns:a16="http://schemas.microsoft.com/office/drawing/2014/main" id="{C038B125-725A-4E3F-9590-ACA82EF0911F}"/>
              </a:ext>
            </a:extLst>
          </p:cNvPr>
          <p:cNvGraphicFramePr>
            <a:graphicFrameLocks noGrp="1"/>
          </p:cNvGraphicFramePr>
          <p:nvPr>
            <p:extLst>
              <p:ext uri="{D42A27DB-BD31-4B8C-83A1-F6EECF244321}">
                <p14:modId xmlns:p14="http://schemas.microsoft.com/office/powerpoint/2010/main" val="3252313330"/>
              </p:ext>
            </p:extLst>
          </p:nvPr>
        </p:nvGraphicFramePr>
        <p:xfrm>
          <a:off x="3344686" y="3610576"/>
          <a:ext cx="726049" cy="370840"/>
        </p:xfrm>
        <a:graphic>
          <a:graphicData uri="http://schemas.openxmlformats.org/drawingml/2006/table">
            <a:tbl>
              <a:tblPr firstRow="1" bandRow="1">
                <a:tableStyleId>{8A107856-5554-42FB-B03E-39F5DBC370BA}</a:tableStyleId>
              </a:tblPr>
              <a:tblGrid>
                <a:gridCol w="726049">
                  <a:extLst>
                    <a:ext uri="{9D8B030D-6E8A-4147-A177-3AD203B41FA5}">
                      <a16:colId xmlns:a16="http://schemas.microsoft.com/office/drawing/2014/main" val="1556517013"/>
                    </a:ext>
                  </a:extLst>
                </a:gridCol>
              </a:tblGrid>
              <a:tr h="370840">
                <a:tc>
                  <a:txBody>
                    <a:bodyPr/>
                    <a:lstStyle/>
                    <a:p>
                      <a:r>
                        <a:rPr lang="fr-FR" dirty="0"/>
                        <a:t>   I2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3582483"/>
                  </a:ext>
                </a:extLst>
              </a:tr>
            </a:tbl>
          </a:graphicData>
        </a:graphic>
      </p:graphicFrame>
      <p:sp>
        <p:nvSpPr>
          <p:cNvPr id="45" name="TextBox 44">
            <a:extLst>
              <a:ext uri="{FF2B5EF4-FFF2-40B4-BE49-F238E27FC236}">
                <a16:creationId xmlns:a16="http://schemas.microsoft.com/office/drawing/2014/main" id="{3E032056-B4A5-4880-997A-445EFEA4E66D}"/>
              </a:ext>
            </a:extLst>
          </p:cNvPr>
          <p:cNvSpPr txBox="1"/>
          <p:nvPr/>
        </p:nvSpPr>
        <p:spPr>
          <a:xfrm>
            <a:off x="4544840" y="931701"/>
            <a:ext cx="7052927" cy="923330"/>
          </a:xfrm>
          <a:prstGeom prst="rect">
            <a:avLst/>
          </a:prstGeom>
          <a:noFill/>
        </p:spPr>
        <p:txBody>
          <a:bodyPr wrap="square">
            <a:spAutoFit/>
          </a:bodyPr>
          <a:lstStyle/>
          <a:p>
            <a:r>
              <a:rPr lang="fr-FR"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Le temps partagé ou pseudo-parallélisme, est une approche permettant de simuler le partage par plusieurs utilisateurs de temps processeur.</a:t>
            </a:r>
            <a:endParaRPr lang="fr-FR"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626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90817E-5D17-45A5-8335-4C95D1C2A28C}"/>
              </a:ext>
            </a:extLst>
          </p:cNvPr>
          <p:cNvSpPr>
            <a:spLocks noGrp="1"/>
          </p:cNvSpPr>
          <p:nvPr>
            <p:ph type="title"/>
          </p:nvPr>
        </p:nvSpPr>
        <p:spPr>
          <a:xfrm>
            <a:off x="811184" y="621973"/>
            <a:ext cx="10569634" cy="1801793"/>
          </a:xfrm>
        </p:spPr>
        <p:txBody>
          <a:bodyPr/>
          <a:lstStyle/>
          <a:p>
            <a:r>
              <a:rPr lang="en-US" dirty="0"/>
              <a:t>Example 01 </a:t>
            </a:r>
          </a:p>
        </p:txBody>
      </p:sp>
      <p:sp>
        <p:nvSpPr>
          <p:cNvPr id="11" name="Text Placeholder 10">
            <a:extLst>
              <a:ext uri="{FF2B5EF4-FFF2-40B4-BE49-F238E27FC236}">
                <a16:creationId xmlns:a16="http://schemas.microsoft.com/office/drawing/2014/main" id="{1130C8D7-5054-B89C-FA2C-E2638FFEA6AB}"/>
              </a:ext>
            </a:extLst>
          </p:cNvPr>
          <p:cNvSpPr>
            <a:spLocks noGrp="1"/>
          </p:cNvSpPr>
          <p:nvPr>
            <p:ph sz="quarter" idx="26"/>
          </p:nvPr>
        </p:nvSpPr>
        <p:spPr>
          <a:xfrm>
            <a:off x="811182" y="1522869"/>
            <a:ext cx="11026857" cy="1338318"/>
          </a:xfrm>
        </p:spPr>
        <p:txBody>
          <a:bodyPr/>
          <a:lstStyle/>
          <a:p>
            <a:pPr marL="0" marR="0" indent="180340">
              <a:lnSpc>
                <a:spcPct val="115000"/>
              </a:lnSpc>
              <a:spcBef>
                <a:spcPts val="600"/>
              </a:spcBef>
              <a:spcAft>
                <a:spcPts val="100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On considère un  système permettant à des  clients de  réserver une place dans un avion donné.  </a:t>
            </a:r>
          </a:p>
          <a:p>
            <a:pPr marL="0" marR="0" indent="180340">
              <a:lnSpc>
                <a:spcPct val="115000"/>
              </a:lnSpc>
              <a:spcBef>
                <a:spcPts val="600"/>
              </a:spcBef>
              <a:spcAft>
                <a:spcPts val="1000"/>
              </a:spcAft>
            </a:pPr>
            <a:r>
              <a:rPr lang="fr-FR" sz="1800" dirty="0">
                <a:effectLst/>
                <a:latin typeface="Times New Roman" panose="02020603050405020304" pitchFamily="18" charset="0"/>
                <a:ea typeface="Calibri" panose="020F0502020204030204" pitchFamily="34" charset="0"/>
                <a:cs typeface="Arial" panose="020B0604020202020204" pitchFamily="34" charset="0"/>
              </a:rPr>
              <a:t> Soit :  </a:t>
            </a:r>
            <a:r>
              <a:rPr lang="fr-FR" sz="1800" dirty="0" err="1">
                <a:effectLst/>
                <a:latin typeface="Times New Roman" panose="02020603050405020304" pitchFamily="18" charset="0"/>
                <a:ea typeface="Calibri" panose="020F0502020204030204" pitchFamily="34" charset="0"/>
                <a:cs typeface="Arial" panose="020B0604020202020204" pitchFamily="34" charset="0"/>
              </a:rPr>
              <a:t>N°vol</a:t>
            </a:r>
            <a:r>
              <a:rPr lang="fr-FR" sz="1800" dirty="0">
                <a:effectLst/>
                <a:latin typeface="Times New Roman" panose="02020603050405020304" pitchFamily="18" charset="0"/>
                <a:ea typeface="Calibri" panose="020F0502020204030204" pitchFamily="34" charset="0"/>
                <a:cs typeface="Arial" panose="020B0604020202020204" pitchFamily="34" charset="0"/>
              </a:rPr>
              <a:t> : </a:t>
            </a:r>
            <a:r>
              <a:rPr lang="fr-FR" sz="1800" dirty="0" err="1">
                <a:effectLst/>
                <a:latin typeface="Times New Roman" panose="02020603050405020304" pitchFamily="18" charset="0"/>
                <a:ea typeface="Calibri" panose="020F0502020204030204" pitchFamily="34" charset="0"/>
                <a:cs typeface="Arial" panose="020B0604020202020204" pitchFamily="34" charset="0"/>
              </a:rPr>
              <a:t>numéro_vol</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err="1">
                <a:effectLst/>
                <a:latin typeface="Times New Roman" panose="02020603050405020304" pitchFamily="18" charset="0"/>
                <a:ea typeface="Calibri" panose="020F0502020204030204" pitchFamily="34" charset="0"/>
                <a:cs typeface="Arial" panose="020B0604020202020204" pitchFamily="34" charset="0"/>
              </a:rPr>
              <a:t>Nplace</a:t>
            </a:r>
            <a:r>
              <a:rPr lang="fr-FR" sz="1800" dirty="0">
                <a:effectLst/>
                <a:latin typeface="Times New Roman" panose="02020603050405020304" pitchFamily="18" charset="0"/>
                <a:ea typeface="Calibri" panose="020F0502020204030204" pitchFamily="34" charset="0"/>
                <a:cs typeface="Arial" panose="020B0604020202020204" pitchFamily="34" charset="0"/>
              </a:rPr>
              <a:t> ; nombre de place </a:t>
            </a:r>
          </a:p>
          <a:p>
            <a:pPr marL="0" marR="0" indent="180340">
              <a:lnSpc>
                <a:spcPct val="115000"/>
              </a:lnSpc>
              <a:spcBef>
                <a:spcPts val="600"/>
              </a:spcBef>
              <a:spcAft>
                <a:spcPts val="1000"/>
              </a:spcAft>
            </a:pPr>
            <a:r>
              <a:rPr lang="fr-FR" dirty="0">
                <a:latin typeface="Times New Roman" panose="02020603050405020304" pitchFamily="18" charset="0"/>
                <a:ea typeface="Calibri" panose="020F0502020204030204" pitchFamily="34" charset="0"/>
              </a:rPr>
              <a:t>Le programme de réservation :  </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40033F0-ADFC-4227-91EE-80C9E279D82D}"/>
              </a:ext>
            </a:extLst>
          </p:cNvPr>
          <p:cNvSpPr txBox="1"/>
          <p:nvPr/>
        </p:nvSpPr>
        <p:spPr>
          <a:xfrm>
            <a:off x="0" y="3021934"/>
            <a:ext cx="6972300" cy="2763642"/>
          </a:xfrm>
          <a:prstGeom prst="rect">
            <a:avLst/>
          </a:prstGeom>
          <a:noFill/>
        </p:spPr>
        <p:txBody>
          <a:bodyPr wrap="square">
            <a:spAutoFit/>
          </a:bodyPr>
          <a:lstStyle/>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Réservation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N°vol</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  - Lire </a:t>
            </a:r>
            <a:r>
              <a:rPr lang="fr-FR" b="1" dirty="0" err="1">
                <a:latin typeface="Times New Roman" panose="02020603050405020304" pitchFamily="18" charset="0"/>
                <a:ea typeface="Calibri" panose="020F0502020204030204" pitchFamily="34" charset="0"/>
                <a:cs typeface="Arial" panose="020B0604020202020204" pitchFamily="34" charset="0"/>
              </a:rPr>
              <a:t>Nbplace</a:t>
            </a:r>
            <a:r>
              <a:rPr lang="fr-FR" b="1" dirty="0">
                <a:latin typeface="Times New Roman" panose="02020603050405020304" pitchFamily="18" charset="0"/>
                <a:ea typeface="Calibri" panose="020F0502020204030204" pitchFamily="34" charset="0"/>
                <a:cs typeface="Arial" panose="020B0604020202020204" pitchFamily="34" charset="0"/>
              </a:rPr>
              <a:t>  de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N°vol</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b="1" dirty="0">
                <a:latin typeface="Times New Roman" panose="02020603050405020304" pitchFamily="18" charset="0"/>
                <a:ea typeface="Calibri" panose="020F0502020204030204" pitchFamily="34" charset="0"/>
                <a:cs typeface="Arial" panose="020B0604020202020204" pitchFamily="34" charset="0"/>
              </a:rPr>
              <a:t>a partir de tableau de Vols </a:t>
            </a: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  Si </a:t>
            </a:r>
            <a:r>
              <a:rPr lang="fr-FR" b="1" dirty="0" err="1">
                <a:latin typeface="Times New Roman" panose="02020603050405020304" pitchFamily="18" charset="0"/>
                <a:ea typeface="Calibri" panose="020F0502020204030204" pitchFamily="34" charset="0"/>
                <a:cs typeface="Arial" panose="020B0604020202020204" pitchFamily="34" charset="0"/>
              </a:rPr>
              <a:t>Nbplace</a:t>
            </a:r>
            <a:r>
              <a:rPr lang="fr-FR" b="1" dirty="0">
                <a:latin typeface="Times New Roman" panose="02020603050405020304" pitchFamily="18" charset="0"/>
                <a:ea typeface="Calibri" panose="020F0502020204030204" pitchFamily="34" charset="0"/>
                <a:cs typeface="Arial" panose="020B0604020202020204" pitchFamily="34" charset="0"/>
              </a:rPr>
              <a:t> &gt;0  alors </a:t>
            </a:r>
          </a:p>
          <a:p>
            <a:pPr marL="1143000" marR="0" indent="-285750">
              <a:lnSpc>
                <a:spcPct val="115000"/>
              </a:lnSpc>
              <a:spcBef>
                <a:spcPts val="600"/>
              </a:spcBef>
              <a:spcAft>
                <a:spcPts val="0"/>
              </a:spcAft>
              <a:buFont typeface="Arial" panose="020B0604020202020204" pitchFamily="34" charset="0"/>
              <a:buChar char="•"/>
            </a:pPr>
            <a:r>
              <a:rPr lang="fr-FR" b="1" dirty="0">
                <a:latin typeface="Times New Roman" panose="02020603050405020304" pitchFamily="18" charset="0"/>
                <a:ea typeface="Calibri" panose="020F0502020204030204" pitchFamily="34" charset="0"/>
                <a:cs typeface="Arial" panose="020B0604020202020204" pitchFamily="34" charset="0"/>
              </a:rPr>
              <a:t>imprimer billet() ; // réserver une place</a:t>
            </a:r>
          </a:p>
          <a:p>
            <a:pPr marL="1143000" marR="0" indent="-285750">
              <a:lnSpc>
                <a:spcPct val="115000"/>
              </a:lnSpc>
              <a:spcBef>
                <a:spcPts val="600"/>
              </a:spcBef>
              <a:spcAft>
                <a:spcPts val="0"/>
              </a:spcAft>
              <a:buFont typeface="Arial" panose="020B0604020202020204" pitchFamily="34" charset="0"/>
              <a:buChar char="•"/>
            </a:pPr>
            <a:r>
              <a:rPr lang="fr-FR" b="1" dirty="0" err="1">
                <a:latin typeface="Times New Roman" panose="02020603050405020304" pitchFamily="18" charset="0"/>
                <a:ea typeface="Calibri" panose="020F0502020204030204" pitchFamily="34" charset="0"/>
                <a:cs typeface="Arial" panose="020B0604020202020204" pitchFamily="34" charset="0"/>
              </a:rPr>
              <a:t>Nbplace</a:t>
            </a:r>
            <a:r>
              <a:rPr lang="fr-FR" b="1" dirty="0">
                <a:latin typeface="Times New Roman" panose="02020603050405020304" pitchFamily="18" charset="0"/>
                <a:ea typeface="Calibri" panose="020F0502020204030204" pitchFamily="34" charset="0"/>
                <a:cs typeface="Arial" panose="020B0604020202020204" pitchFamily="34" charset="0"/>
              </a:rPr>
              <a:t>= Nbplace-1 ; // Mis à jour nombre 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p>
          <a:p>
            <a:pPr marL="180340" marR="0" indent="180340">
              <a:lnSpc>
                <a:spcPct val="115000"/>
              </a:lnSpc>
              <a:spcBef>
                <a:spcPts val="600"/>
              </a:spcBef>
              <a:spcAft>
                <a:spcPts val="0"/>
              </a:spcAft>
            </a:pPr>
            <a:r>
              <a:rPr lang="en-US" b="1" dirty="0">
                <a:latin typeface="Times New Roman" panose="02020603050405020304" pitchFamily="18" charset="0"/>
                <a:ea typeface="Calibri" panose="020F0502020204030204" pitchFamily="34" charset="0"/>
                <a:cs typeface="Arial" panose="020B0604020202020204" pitchFamily="34" charset="0"/>
              </a:rPr>
              <a:t>- </a:t>
            </a:r>
            <a:r>
              <a:rPr lang="en-US" b="1" dirty="0" err="1">
                <a:latin typeface="Times New Roman" panose="02020603050405020304" pitchFamily="18" charset="0"/>
                <a:ea typeface="Calibri" panose="020F0502020204030204" pitchFamily="34" charset="0"/>
                <a:cs typeface="Arial" panose="020B0604020202020204" pitchFamily="34" charset="0"/>
              </a:rPr>
              <a:t>Sinon</a:t>
            </a:r>
            <a:r>
              <a:rPr lang="en-US" b="1" dirty="0">
                <a:latin typeface="Times New Roman" panose="02020603050405020304" pitchFamily="18" charset="0"/>
                <a:ea typeface="Calibri" panose="020F0502020204030204" pitchFamily="34" charset="0"/>
                <a:cs typeface="Arial" panose="020B0604020202020204" pitchFamily="34" charset="0"/>
              </a:rPr>
              <a:t> :  </a:t>
            </a:r>
            <a:r>
              <a:rPr lang="en-US" b="1" dirty="0" err="1">
                <a:latin typeface="Times New Roman" panose="02020603050405020304" pitchFamily="18" charset="0"/>
                <a:ea typeface="Calibri" panose="020F0502020204030204" pitchFamily="34" charset="0"/>
                <a:cs typeface="Arial" panose="020B0604020202020204" pitchFamily="34" charset="0"/>
              </a:rPr>
              <a:t>afficher</a:t>
            </a:r>
            <a:r>
              <a:rPr lang="en-US" b="1" dirty="0">
                <a:latin typeface="Times New Roman" panose="02020603050405020304" pitchFamily="18" charset="0"/>
                <a:ea typeface="Calibri" panose="020F0502020204030204" pitchFamily="34" charset="0"/>
                <a:cs typeface="Arial" panose="020B0604020202020204" pitchFamily="34" charset="0"/>
              </a:rPr>
              <a:t>  (“pas de place disponible”);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6F025FA2-25DC-456F-9813-6176044404BE}"/>
              </a:ext>
            </a:extLst>
          </p:cNvPr>
          <p:cNvPicPr>
            <a:picLocks noChangeAspect="1"/>
          </p:cNvPicPr>
          <p:nvPr/>
        </p:nvPicPr>
        <p:blipFill>
          <a:blip r:embed="rId3"/>
          <a:stretch>
            <a:fillRect/>
          </a:stretch>
        </p:blipFill>
        <p:spPr>
          <a:xfrm>
            <a:off x="6324610" y="3065457"/>
            <a:ext cx="5364470" cy="3170570"/>
          </a:xfrm>
          <a:prstGeom prst="rect">
            <a:avLst/>
          </a:prstGeom>
        </p:spPr>
      </p:pic>
    </p:spTree>
    <p:extLst>
      <p:ext uri="{BB962C8B-B14F-4D97-AF65-F5344CB8AC3E}">
        <p14:creationId xmlns:p14="http://schemas.microsoft.com/office/powerpoint/2010/main" val="100167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5BC58A28-2508-4734-81A9-55F929F7406A}"/>
              </a:ext>
            </a:extLst>
          </p:cNvPr>
          <p:cNvSpPr>
            <a:spLocks noGrp="1"/>
          </p:cNvSpPr>
          <p:nvPr>
            <p:ph type="title"/>
          </p:nvPr>
        </p:nvSpPr>
        <p:spPr>
          <a:xfrm>
            <a:off x="501426" y="199059"/>
            <a:ext cx="10532333" cy="384935"/>
          </a:xfrm>
        </p:spPr>
        <p:txBody>
          <a:bodyPr/>
          <a:lstStyle/>
          <a:p>
            <a:r>
              <a:rPr lang="en-US" sz="2800" dirty="0">
                <a:latin typeface="Arial" panose="020B0604020202020204" pitchFamily="34" charset="0"/>
              </a:rPr>
              <a:t>Sequential execution  of processes : P1  </a:t>
            </a:r>
            <a:r>
              <a:rPr lang="en-US" sz="2800" dirty="0" err="1">
                <a:latin typeface="Arial" panose="020B0604020202020204" pitchFamily="34" charset="0"/>
              </a:rPr>
              <a:t>puis</a:t>
            </a:r>
            <a:r>
              <a:rPr lang="en-US" sz="2800" dirty="0">
                <a:latin typeface="Arial" panose="020B0604020202020204" pitchFamily="34" charset="0"/>
              </a:rPr>
              <a:t> P2</a:t>
            </a:r>
            <a:br>
              <a:rPr lang="fr-FR" sz="2800" dirty="0"/>
            </a:br>
            <a:r>
              <a:rPr lang="fr-FR" sz="2800" dirty="0"/>
              <a:t> </a:t>
            </a:r>
          </a:p>
        </p:txBody>
      </p:sp>
      <p:sp>
        <p:nvSpPr>
          <p:cNvPr id="34" name="Title 32">
            <a:extLst>
              <a:ext uri="{FF2B5EF4-FFF2-40B4-BE49-F238E27FC236}">
                <a16:creationId xmlns:a16="http://schemas.microsoft.com/office/drawing/2014/main" id="{A6029FD7-5AFA-4818-9D42-F2E6A7654D8A}"/>
              </a:ext>
            </a:extLst>
          </p:cNvPr>
          <p:cNvSpPr txBox="1">
            <a:spLocks/>
          </p:cNvSpPr>
          <p:nvPr/>
        </p:nvSpPr>
        <p:spPr>
          <a:xfrm>
            <a:off x="1263695" y="4876049"/>
            <a:ext cx="10569634" cy="7593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r>
              <a:rPr lang="fr-FR" sz="2000" dirty="0"/>
              <a:t> </a:t>
            </a:r>
          </a:p>
        </p:txBody>
      </p:sp>
      <p:sp>
        <p:nvSpPr>
          <p:cNvPr id="36" name="TextBox 35">
            <a:extLst>
              <a:ext uri="{FF2B5EF4-FFF2-40B4-BE49-F238E27FC236}">
                <a16:creationId xmlns:a16="http://schemas.microsoft.com/office/drawing/2014/main" id="{021EF14B-10A3-4BBA-B504-064E54D1529A}"/>
              </a:ext>
            </a:extLst>
          </p:cNvPr>
          <p:cNvSpPr txBox="1"/>
          <p:nvPr/>
        </p:nvSpPr>
        <p:spPr>
          <a:xfrm>
            <a:off x="696194" y="2002848"/>
            <a:ext cx="4212770" cy="3554627"/>
          </a:xfrm>
          <a:prstGeom prst="rect">
            <a:avLst/>
          </a:prstGeom>
          <a:noFill/>
          <a:ln>
            <a:solidFill>
              <a:schemeClr val="bg1">
                <a:lumMod val="95000"/>
              </a:schemeClr>
            </a:solidFill>
          </a:ln>
        </p:spPr>
        <p:txBody>
          <a:bodyPr wrap="square">
            <a:spAutoFit/>
          </a:bodyPr>
          <a:lstStyle/>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Réservation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N°vol</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p>
          <a:p>
            <a:pPr marL="180340" marR="0" indent="180340">
              <a:lnSpc>
                <a:spcPct val="115000"/>
              </a:lnSpc>
              <a:spcBef>
                <a:spcPts val="600"/>
              </a:spcBef>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  Lire(</a:t>
            </a:r>
            <a:r>
              <a:rPr lang="fr-FR" b="1" dirty="0" err="1">
                <a:latin typeface="Times New Roman" panose="02020603050405020304" pitchFamily="18" charset="0"/>
                <a:ea typeface="Calibri" panose="020F0502020204030204" pitchFamily="34" charset="0"/>
                <a:cs typeface="Arial" panose="020B0604020202020204" pitchFamily="34" charset="0"/>
              </a:rPr>
              <a:t>Nbplace</a:t>
            </a:r>
            <a:r>
              <a:rPr lang="fr-FR" b="1" dirty="0">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Si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&gt;0 alors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 Nbplace-1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Imprimer_Billet</a:t>
            </a: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Else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No_place</a:t>
            </a:r>
            <a:r>
              <a:rPr lang="en-US" sz="1800" b="1" dirty="0">
                <a:effectLst/>
                <a:latin typeface="Times New Roman" panose="02020603050405020304" pitchFamily="18" charset="0"/>
                <a:ea typeface="Calibri" panose="020F0502020204030204" pitchFamily="34" charset="0"/>
                <a:cs typeface="Arial" panose="020B0604020202020204" pitchFamily="34" charset="0"/>
              </a:rPr>
              <a:t>() ;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39708E24-5277-4E99-9B43-1D7383DF75B9}"/>
              </a:ext>
            </a:extLst>
          </p:cNvPr>
          <p:cNvSpPr txBox="1"/>
          <p:nvPr/>
        </p:nvSpPr>
        <p:spPr>
          <a:xfrm>
            <a:off x="7053058" y="2044534"/>
            <a:ext cx="4212770" cy="3554627"/>
          </a:xfrm>
          <a:prstGeom prst="rect">
            <a:avLst/>
          </a:prstGeom>
          <a:noFill/>
          <a:ln>
            <a:solidFill>
              <a:schemeClr val="bg1">
                <a:lumMod val="95000"/>
              </a:schemeClr>
            </a:solidFill>
          </a:ln>
        </p:spPr>
        <p:txBody>
          <a:bodyPr wrap="square">
            <a:spAutoFit/>
          </a:bodyPr>
          <a:lstStyle/>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Réservation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N°vol</a:t>
            </a:r>
            <a:r>
              <a:rPr lang="fr-FR" sz="1800" b="1" dirty="0">
                <a:effectLst/>
                <a:latin typeface="Times New Roman" panose="02020603050405020304" pitchFamily="18" charset="0"/>
                <a:ea typeface="Calibri" panose="020F0502020204030204" pitchFamily="34" charset="0"/>
                <a:cs typeface="Arial" panose="020B0604020202020204" pitchFamily="34" charset="0"/>
              </a:rPr>
              <a:t>)   // Pour Clien2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p>
          <a:p>
            <a:pPr marL="180340" marR="0" indent="180340">
              <a:lnSpc>
                <a:spcPct val="115000"/>
              </a:lnSpc>
              <a:spcBef>
                <a:spcPts val="600"/>
              </a:spcBef>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  Lire(</a:t>
            </a:r>
            <a:r>
              <a:rPr lang="fr-FR" b="1" dirty="0" err="1">
                <a:latin typeface="Times New Roman" panose="02020603050405020304" pitchFamily="18" charset="0"/>
                <a:ea typeface="Calibri" panose="020F0502020204030204" pitchFamily="34" charset="0"/>
                <a:cs typeface="Arial" panose="020B0604020202020204" pitchFamily="34" charset="0"/>
              </a:rPr>
              <a:t>Nbplace</a:t>
            </a:r>
            <a:r>
              <a:rPr lang="fr-FR" b="1" dirty="0">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Si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&gt;0 alors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 Nbplace-1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Imprimer_Billet</a:t>
            </a: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Else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No_place</a:t>
            </a:r>
            <a:r>
              <a:rPr lang="en-US" sz="1800" b="1" dirty="0">
                <a:effectLst/>
                <a:latin typeface="Times New Roman" panose="02020603050405020304" pitchFamily="18" charset="0"/>
                <a:ea typeface="Calibri" panose="020F0502020204030204" pitchFamily="34" charset="0"/>
                <a:cs typeface="Arial" panose="020B0604020202020204" pitchFamily="34" charset="0"/>
              </a:rPr>
              <a:t>() ;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5">
            <a:extLst>
              <a:ext uri="{FF2B5EF4-FFF2-40B4-BE49-F238E27FC236}">
                <a16:creationId xmlns:a16="http://schemas.microsoft.com/office/drawing/2014/main" id="{FCCDF35A-B395-418C-BFE8-2B46D5910D66}"/>
              </a:ext>
            </a:extLst>
          </p:cNvPr>
          <p:cNvGraphicFramePr>
            <a:graphicFrameLocks noGrp="1"/>
          </p:cNvGraphicFramePr>
          <p:nvPr>
            <p:extLst>
              <p:ext uri="{D42A27DB-BD31-4B8C-83A1-F6EECF244321}">
                <p14:modId xmlns:p14="http://schemas.microsoft.com/office/powerpoint/2010/main" val="2577145802"/>
              </p:ext>
            </p:extLst>
          </p:nvPr>
        </p:nvGraphicFramePr>
        <p:xfrm>
          <a:off x="792930" y="2774582"/>
          <a:ext cx="470765" cy="3006786"/>
        </p:xfrm>
        <a:graphic>
          <a:graphicData uri="http://schemas.openxmlformats.org/drawingml/2006/table">
            <a:tbl>
              <a:tblPr firstRow="1" bandRow="1">
                <a:tableStyleId>{8A107856-5554-42FB-B03E-39F5DBC370BA}</a:tableStyleId>
              </a:tblPr>
              <a:tblGrid>
                <a:gridCol w="470765">
                  <a:extLst>
                    <a:ext uri="{9D8B030D-6E8A-4147-A177-3AD203B41FA5}">
                      <a16:colId xmlns:a16="http://schemas.microsoft.com/office/drawing/2014/main" val="3718122448"/>
                    </a:ext>
                  </a:extLst>
                </a:gridCol>
              </a:tblGrid>
              <a:tr h="395550">
                <a:tc>
                  <a:txBody>
                    <a:bodyPr/>
                    <a:lstStyle/>
                    <a:p>
                      <a:r>
                        <a:rPr lang="fr-FR" sz="1800" b="0" dirty="0"/>
                        <a:t>I1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854504"/>
                  </a:ext>
                </a:extLst>
              </a:tr>
              <a:tr h="395550">
                <a:tc>
                  <a:txBody>
                    <a:bodyPr/>
                    <a:lstStyle/>
                    <a:p>
                      <a:r>
                        <a:rPr lang="fr-FR" sz="1800" dirty="0"/>
                        <a:t>I2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4900012"/>
                  </a:ext>
                </a:extLst>
              </a:tr>
              <a:tr h="395550">
                <a:tc>
                  <a:txBody>
                    <a:bodyPr/>
                    <a:lstStyle/>
                    <a:p>
                      <a:r>
                        <a:rPr lang="fr-FR" sz="1800" dirty="0"/>
                        <a:t>I3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45714"/>
                  </a:ext>
                </a:extLst>
              </a:tr>
              <a:tr h="395550">
                <a:tc>
                  <a:txBody>
                    <a:bodyPr/>
                    <a:lstStyle/>
                    <a:p>
                      <a:r>
                        <a:rPr lang="fr-FR" sz="1800" dirty="0"/>
                        <a:t>I4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2665067"/>
                  </a:ext>
                </a:extLst>
              </a:tr>
              <a:tr h="395550">
                <a:tc>
                  <a:txBody>
                    <a:bodyPr/>
                    <a:lstStyle/>
                    <a:p>
                      <a:r>
                        <a:rPr lang="fr-FR" sz="1800" dirty="0"/>
                        <a:t>I5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0919470"/>
                  </a:ext>
                </a:extLst>
              </a:tr>
              <a:tr h="395550">
                <a:tc>
                  <a:txBody>
                    <a:bodyPr/>
                    <a:lstStyle/>
                    <a:p>
                      <a:r>
                        <a:rPr lang="fr-FR" sz="1800" dirty="0"/>
                        <a:t>I6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0728592"/>
                  </a:ext>
                </a:extLst>
              </a:tr>
              <a:tr h="633486">
                <a:tc>
                  <a:txBody>
                    <a:bodyPr/>
                    <a:lstStyle/>
                    <a:p>
                      <a:endParaRPr lang="fr-FR"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9704454"/>
                  </a:ext>
                </a:extLst>
              </a:tr>
            </a:tbl>
          </a:graphicData>
        </a:graphic>
      </p:graphicFrame>
      <p:graphicFrame>
        <p:nvGraphicFramePr>
          <p:cNvPr id="47" name="Table 5">
            <a:extLst>
              <a:ext uri="{FF2B5EF4-FFF2-40B4-BE49-F238E27FC236}">
                <a16:creationId xmlns:a16="http://schemas.microsoft.com/office/drawing/2014/main" id="{5285F2E9-D227-4874-B232-F22D6C37AC95}"/>
              </a:ext>
            </a:extLst>
          </p:cNvPr>
          <p:cNvGraphicFramePr>
            <a:graphicFrameLocks noGrp="1"/>
          </p:cNvGraphicFramePr>
          <p:nvPr>
            <p:extLst>
              <p:ext uri="{D42A27DB-BD31-4B8C-83A1-F6EECF244321}">
                <p14:modId xmlns:p14="http://schemas.microsoft.com/office/powerpoint/2010/main" val="1520320389"/>
              </p:ext>
            </p:extLst>
          </p:nvPr>
        </p:nvGraphicFramePr>
        <p:xfrm>
          <a:off x="7059910" y="2875284"/>
          <a:ext cx="504546" cy="3006786"/>
        </p:xfrm>
        <a:graphic>
          <a:graphicData uri="http://schemas.openxmlformats.org/drawingml/2006/table">
            <a:tbl>
              <a:tblPr firstRow="1" bandRow="1">
                <a:tableStyleId>{8A107856-5554-42FB-B03E-39F5DBC370BA}</a:tableStyleId>
              </a:tblPr>
              <a:tblGrid>
                <a:gridCol w="504546">
                  <a:extLst>
                    <a:ext uri="{9D8B030D-6E8A-4147-A177-3AD203B41FA5}">
                      <a16:colId xmlns:a16="http://schemas.microsoft.com/office/drawing/2014/main" val="3718122448"/>
                    </a:ext>
                  </a:extLst>
                </a:gridCol>
              </a:tblGrid>
              <a:tr h="395550">
                <a:tc>
                  <a:txBody>
                    <a:bodyPr/>
                    <a:lstStyle/>
                    <a:p>
                      <a:r>
                        <a:rPr lang="fr-FR" b="0" dirty="0"/>
                        <a:t>I7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854504"/>
                  </a:ext>
                </a:extLst>
              </a:tr>
              <a:tr h="395550">
                <a:tc>
                  <a:txBody>
                    <a:bodyPr/>
                    <a:lstStyle/>
                    <a:p>
                      <a:r>
                        <a:rPr lang="fr-FR" dirty="0"/>
                        <a:t>I8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4900012"/>
                  </a:ext>
                </a:extLst>
              </a:tr>
              <a:tr h="395550">
                <a:tc>
                  <a:txBody>
                    <a:bodyPr/>
                    <a:lstStyle/>
                    <a:p>
                      <a:r>
                        <a:rPr lang="fr-FR" dirty="0"/>
                        <a:t>I9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45714"/>
                  </a:ext>
                </a:extLst>
              </a:tr>
              <a:tr h="395550">
                <a:tc>
                  <a:txBody>
                    <a:bodyPr/>
                    <a:lstStyle/>
                    <a:p>
                      <a:r>
                        <a:rPr lang="fr-FR" dirty="0"/>
                        <a:t>I10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2665067"/>
                  </a:ext>
                </a:extLst>
              </a:tr>
              <a:tr h="395550">
                <a:tc>
                  <a:txBody>
                    <a:bodyPr/>
                    <a:lstStyle/>
                    <a:p>
                      <a:r>
                        <a:rPr lang="fr-FR" dirty="0"/>
                        <a:t>I11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0919470"/>
                  </a:ext>
                </a:extLst>
              </a:tr>
              <a:tr h="395550">
                <a:tc>
                  <a:txBody>
                    <a:bodyPr/>
                    <a:lstStyle/>
                    <a:p>
                      <a:r>
                        <a:rPr lang="fr-FR" dirty="0"/>
                        <a:t>I12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0728592"/>
                  </a:ext>
                </a:extLst>
              </a:tr>
              <a:tr h="633486">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9704454"/>
                  </a:ext>
                </a:extLst>
              </a:tr>
            </a:tbl>
          </a:graphicData>
        </a:graphic>
      </p:graphicFrame>
      <p:cxnSp>
        <p:nvCxnSpPr>
          <p:cNvPr id="7" name="Straight Connector 6">
            <a:extLst>
              <a:ext uri="{FF2B5EF4-FFF2-40B4-BE49-F238E27FC236}">
                <a16:creationId xmlns:a16="http://schemas.microsoft.com/office/drawing/2014/main" id="{5FCE9591-343A-48BC-8A5F-FD9CE5F4AC3F}"/>
              </a:ext>
            </a:extLst>
          </p:cNvPr>
          <p:cNvCxnSpPr/>
          <p:nvPr/>
        </p:nvCxnSpPr>
        <p:spPr>
          <a:xfrm>
            <a:off x="1135626" y="2757944"/>
            <a:ext cx="0" cy="2377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604730F-F281-47B7-A0A6-4F776469B1E8}"/>
              </a:ext>
            </a:extLst>
          </p:cNvPr>
          <p:cNvCxnSpPr/>
          <p:nvPr/>
        </p:nvCxnSpPr>
        <p:spPr>
          <a:xfrm>
            <a:off x="7500097" y="2774582"/>
            <a:ext cx="0" cy="237744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Table 8">
            <a:extLst>
              <a:ext uri="{FF2B5EF4-FFF2-40B4-BE49-F238E27FC236}">
                <a16:creationId xmlns:a16="http://schemas.microsoft.com/office/drawing/2014/main" id="{B4C256F5-E050-4E5A-9368-5D6E602C7136}"/>
              </a:ext>
            </a:extLst>
          </p:cNvPr>
          <p:cNvGraphicFramePr>
            <a:graphicFrameLocks noGrp="1"/>
          </p:cNvGraphicFramePr>
          <p:nvPr>
            <p:extLst>
              <p:ext uri="{D42A27DB-BD31-4B8C-83A1-F6EECF244321}">
                <p14:modId xmlns:p14="http://schemas.microsoft.com/office/powerpoint/2010/main" val="3753712348"/>
              </p:ext>
            </p:extLst>
          </p:nvPr>
        </p:nvGraphicFramePr>
        <p:xfrm>
          <a:off x="1843271" y="558845"/>
          <a:ext cx="8128000" cy="74168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91426374"/>
                    </a:ext>
                  </a:extLst>
                </a:gridCol>
                <a:gridCol w="2032000">
                  <a:extLst>
                    <a:ext uri="{9D8B030D-6E8A-4147-A177-3AD203B41FA5}">
                      <a16:colId xmlns:a16="http://schemas.microsoft.com/office/drawing/2014/main" val="108715666"/>
                    </a:ext>
                  </a:extLst>
                </a:gridCol>
                <a:gridCol w="2032000">
                  <a:extLst>
                    <a:ext uri="{9D8B030D-6E8A-4147-A177-3AD203B41FA5}">
                      <a16:colId xmlns:a16="http://schemas.microsoft.com/office/drawing/2014/main" val="3673481894"/>
                    </a:ext>
                  </a:extLst>
                </a:gridCol>
                <a:gridCol w="2032000">
                  <a:extLst>
                    <a:ext uri="{9D8B030D-6E8A-4147-A177-3AD203B41FA5}">
                      <a16:colId xmlns:a16="http://schemas.microsoft.com/office/drawing/2014/main" val="2509766058"/>
                    </a:ext>
                  </a:extLst>
                </a:gridCol>
              </a:tblGrid>
              <a:tr h="370840">
                <a:tc>
                  <a:txBody>
                    <a:bodyPr/>
                    <a:lstStyle/>
                    <a:p>
                      <a:pPr algn="ctr"/>
                      <a:r>
                        <a:rPr lang="fr-FR" sz="1800" b="1" dirty="0" err="1">
                          <a:effectLst/>
                          <a:latin typeface="Times New Roman" panose="02020603050405020304" pitchFamily="18" charset="0"/>
                          <a:ea typeface="Calibri" panose="020F0502020204030204" pitchFamily="34" charset="0"/>
                          <a:cs typeface="Arial" panose="020B0604020202020204" pitchFamily="34" charset="0"/>
                        </a:rPr>
                        <a:t>N°vol</a:t>
                      </a:r>
                      <a:endParaRPr lang="fr-FR" dirty="0"/>
                    </a:p>
                  </a:txBody>
                  <a:tcPr/>
                </a:tc>
                <a:tc>
                  <a:txBody>
                    <a:bodyPr/>
                    <a:lstStyle/>
                    <a:p>
                      <a:pPr algn="ctr"/>
                      <a:r>
                        <a:rPr lang="fr-FR" dirty="0"/>
                        <a:t>V1616</a:t>
                      </a:r>
                    </a:p>
                  </a:txBody>
                  <a:tcPr/>
                </a:tc>
                <a:tc>
                  <a:txBody>
                    <a:bodyPr/>
                    <a:lstStyle/>
                    <a:p>
                      <a:pPr algn="ctr"/>
                      <a:r>
                        <a:rPr lang="fr-FR" dirty="0"/>
                        <a:t>V1200</a:t>
                      </a:r>
                    </a:p>
                  </a:txBody>
                  <a:tcPr/>
                </a:tc>
                <a:tc>
                  <a:txBody>
                    <a:bodyPr/>
                    <a:lstStyle/>
                    <a:p>
                      <a:pPr algn="ctr"/>
                      <a:r>
                        <a:rPr lang="fr-FR" dirty="0"/>
                        <a:t>V1920</a:t>
                      </a:r>
                    </a:p>
                  </a:txBody>
                  <a:tcPr/>
                </a:tc>
                <a:extLst>
                  <a:ext uri="{0D108BD9-81ED-4DB2-BD59-A6C34878D82A}">
                    <a16:rowId xmlns:a16="http://schemas.microsoft.com/office/drawing/2014/main" val="937619807"/>
                  </a:ext>
                </a:extLst>
              </a:tr>
              <a:tr h="370840">
                <a:tc>
                  <a:txBody>
                    <a:bodyPr/>
                    <a:lstStyle/>
                    <a:p>
                      <a:pPr algn="ct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endParaRPr lang="fr-FR" dirty="0"/>
                    </a:p>
                  </a:txBody>
                  <a:tcPr/>
                </a:tc>
                <a:tc>
                  <a:txBody>
                    <a:bodyPr/>
                    <a:lstStyle/>
                    <a:p>
                      <a:pPr algn="ctr"/>
                      <a:r>
                        <a:rPr lang="fr-FR" b="1" dirty="0">
                          <a:solidFill>
                            <a:schemeClr val="bg1">
                              <a:lumMod val="95000"/>
                            </a:schemeClr>
                          </a:solidFill>
                        </a:rPr>
                        <a:t>1</a:t>
                      </a:r>
                    </a:p>
                  </a:txBody>
                  <a:tcPr>
                    <a:solidFill>
                      <a:srgbClr val="FF7128"/>
                    </a:solidFill>
                  </a:tcPr>
                </a:tc>
                <a:tc>
                  <a:txBody>
                    <a:bodyPr/>
                    <a:lstStyle/>
                    <a:p>
                      <a:pPr algn="ctr"/>
                      <a:r>
                        <a:rPr lang="fr-FR" dirty="0"/>
                        <a:t>15</a:t>
                      </a:r>
                    </a:p>
                  </a:txBody>
                  <a:tcPr/>
                </a:tc>
                <a:tc>
                  <a:txBody>
                    <a:bodyPr/>
                    <a:lstStyle/>
                    <a:p>
                      <a:pPr algn="ctr"/>
                      <a:r>
                        <a:rPr lang="fr-FR" dirty="0"/>
                        <a:t> 2</a:t>
                      </a:r>
                    </a:p>
                  </a:txBody>
                  <a:tcPr/>
                </a:tc>
                <a:extLst>
                  <a:ext uri="{0D108BD9-81ED-4DB2-BD59-A6C34878D82A}">
                    <a16:rowId xmlns:a16="http://schemas.microsoft.com/office/drawing/2014/main" val="2030071093"/>
                  </a:ext>
                </a:extLst>
              </a:tr>
            </a:tbl>
          </a:graphicData>
        </a:graphic>
      </p:graphicFrame>
      <p:sp>
        <p:nvSpPr>
          <p:cNvPr id="49" name="TextBox 48">
            <a:extLst>
              <a:ext uri="{FF2B5EF4-FFF2-40B4-BE49-F238E27FC236}">
                <a16:creationId xmlns:a16="http://schemas.microsoft.com/office/drawing/2014/main" id="{F9814BCC-C81B-4A1B-BE37-3839B9D92CAD}"/>
              </a:ext>
            </a:extLst>
          </p:cNvPr>
          <p:cNvSpPr txBox="1"/>
          <p:nvPr/>
        </p:nvSpPr>
        <p:spPr>
          <a:xfrm>
            <a:off x="1135626" y="1633516"/>
            <a:ext cx="3451122" cy="369332"/>
          </a:xfrm>
          <a:prstGeom prst="rect">
            <a:avLst/>
          </a:prstGeom>
          <a:noFill/>
        </p:spPr>
        <p:txBody>
          <a:bodyPr wrap="square">
            <a:spAutoFit/>
          </a:bodyPr>
          <a:lstStyle/>
          <a:p>
            <a:r>
              <a:rPr lang="fr-FR" b="1" dirty="0">
                <a:latin typeface="Times New Roman" panose="02020603050405020304" pitchFamily="18" charset="0"/>
                <a:ea typeface="Calibri" panose="020F0502020204030204" pitchFamily="34" charset="0"/>
                <a:cs typeface="Arial" panose="020B0604020202020204" pitchFamily="34" charset="0"/>
              </a:rPr>
              <a:t>Process </a:t>
            </a:r>
            <a:r>
              <a:rPr lang="fr-FR" sz="1800" b="1" dirty="0">
                <a:effectLst/>
                <a:latin typeface="Times New Roman" panose="02020603050405020304" pitchFamily="18" charset="0"/>
                <a:ea typeface="Calibri" panose="020F0502020204030204" pitchFamily="34" charset="0"/>
                <a:cs typeface="Arial" panose="020B0604020202020204" pitchFamily="34" charset="0"/>
              </a:rPr>
              <a:t> P1 : pour Clien1</a:t>
            </a:r>
            <a:endParaRPr lang="fr-FR" dirty="0"/>
          </a:p>
        </p:txBody>
      </p:sp>
      <p:sp>
        <p:nvSpPr>
          <p:cNvPr id="50" name="TextBox 49">
            <a:extLst>
              <a:ext uri="{FF2B5EF4-FFF2-40B4-BE49-F238E27FC236}">
                <a16:creationId xmlns:a16="http://schemas.microsoft.com/office/drawing/2014/main" id="{D1C44869-9CB2-415F-AEF4-C80A60E25DA4}"/>
              </a:ext>
            </a:extLst>
          </p:cNvPr>
          <p:cNvSpPr txBox="1"/>
          <p:nvPr/>
        </p:nvSpPr>
        <p:spPr>
          <a:xfrm>
            <a:off x="7433882" y="1658687"/>
            <a:ext cx="3451122" cy="369332"/>
          </a:xfrm>
          <a:prstGeom prst="rect">
            <a:avLst/>
          </a:prstGeom>
          <a:noFill/>
        </p:spPr>
        <p:txBody>
          <a:bodyPr wrap="square">
            <a:spAutoFit/>
          </a:bodyPr>
          <a:lstStyle/>
          <a:p>
            <a:r>
              <a:rPr lang="fr-FR" b="1" dirty="0">
                <a:latin typeface="Times New Roman" panose="02020603050405020304" pitchFamily="18" charset="0"/>
                <a:ea typeface="Calibri" panose="020F0502020204030204" pitchFamily="34" charset="0"/>
                <a:cs typeface="Arial" panose="020B0604020202020204" pitchFamily="34" charset="0"/>
              </a:rPr>
              <a:t>Process </a:t>
            </a:r>
            <a:r>
              <a:rPr lang="fr-FR" sz="1800" b="1" dirty="0">
                <a:effectLst/>
                <a:latin typeface="Times New Roman" panose="02020603050405020304" pitchFamily="18" charset="0"/>
                <a:ea typeface="Calibri" panose="020F0502020204030204" pitchFamily="34" charset="0"/>
                <a:cs typeface="Arial" panose="020B0604020202020204" pitchFamily="34" charset="0"/>
              </a:rPr>
              <a:t> P2 : pour Clien2</a:t>
            </a:r>
            <a:endParaRPr lang="fr-FR" dirty="0"/>
          </a:p>
        </p:txBody>
      </p:sp>
      <p:sp>
        <p:nvSpPr>
          <p:cNvPr id="16" name="Arrow: Down 15">
            <a:extLst>
              <a:ext uri="{FF2B5EF4-FFF2-40B4-BE49-F238E27FC236}">
                <a16:creationId xmlns:a16="http://schemas.microsoft.com/office/drawing/2014/main" id="{534E5A4C-F384-402C-BAFC-433A85D92589}"/>
              </a:ext>
            </a:extLst>
          </p:cNvPr>
          <p:cNvSpPr/>
          <p:nvPr/>
        </p:nvSpPr>
        <p:spPr>
          <a:xfrm rot="14310839">
            <a:off x="4103381" y="1072598"/>
            <a:ext cx="171372" cy="921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Arrow: Down 50">
            <a:extLst>
              <a:ext uri="{FF2B5EF4-FFF2-40B4-BE49-F238E27FC236}">
                <a16:creationId xmlns:a16="http://schemas.microsoft.com/office/drawing/2014/main" id="{2D1F4589-3972-4C03-B46A-312ADD931BB8}"/>
              </a:ext>
            </a:extLst>
          </p:cNvPr>
          <p:cNvSpPr/>
          <p:nvPr/>
        </p:nvSpPr>
        <p:spPr>
          <a:xfrm rot="6395720" flipH="1">
            <a:off x="6259726" y="419526"/>
            <a:ext cx="137021" cy="210930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1" name="Oval 20">
            <a:extLst>
              <a:ext uri="{FF2B5EF4-FFF2-40B4-BE49-F238E27FC236}">
                <a16:creationId xmlns:a16="http://schemas.microsoft.com/office/drawing/2014/main" id="{6522FB78-A624-41EF-9E11-83A55CB6CCB2}"/>
              </a:ext>
            </a:extLst>
          </p:cNvPr>
          <p:cNvSpPr/>
          <p:nvPr/>
        </p:nvSpPr>
        <p:spPr>
          <a:xfrm>
            <a:off x="4439265" y="292304"/>
            <a:ext cx="930982" cy="1094539"/>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Oval 51">
            <a:extLst>
              <a:ext uri="{FF2B5EF4-FFF2-40B4-BE49-F238E27FC236}">
                <a16:creationId xmlns:a16="http://schemas.microsoft.com/office/drawing/2014/main" id="{3A3BDEAF-EE65-4683-A1A2-9B5EFDEB7E4C}"/>
              </a:ext>
            </a:extLst>
          </p:cNvPr>
          <p:cNvSpPr/>
          <p:nvPr/>
        </p:nvSpPr>
        <p:spPr>
          <a:xfrm>
            <a:off x="5051433" y="5161113"/>
            <a:ext cx="1434124" cy="1404583"/>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extBox 21">
            <a:extLst>
              <a:ext uri="{FF2B5EF4-FFF2-40B4-BE49-F238E27FC236}">
                <a16:creationId xmlns:a16="http://schemas.microsoft.com/office/drawing/2014/main" id="{87C2C044-78AD-4523-A2E0-F5F3B23518BB}"/>
              </a:ext>
            </a:extLst>
          </p:cNvPr>
          <p:cNvSpPr txBox="1"/>
          <p:nvPr/>
        </p:nvSpPr>
        <p:spPr>
          <a:xfrm>
            <a:off x="4783717" y="6399561"/>
            <a:ext cx="952772" cy="369332"/>
          </a:xfrm>
          <a:prstGeom prst="rect">
            <a:avLst/>
          </a:prstGeom>
          <a:noFill/>
        </p:spPr>
        <p:txBody>
          <a:bodyPr wrap="square" rtlCol="0">
            <a:spAutoFit/>
          </a:bodyPr>
          <a:lstStyle/>
          <a:p>
            <a:r>
              <a:rPr lang="fr-FR" dirty="0"/>
              <a:t>CPU</a:t>
            </a:r>
          </a:p>
        </p:txBody>
      </p:sp>
      <p:sp>
        <p:nvSpPr>
          <p:cNvPr id="54" name="Rectangle: Rounded Corners 53">
            <a:extLst>
              <a:ext uri="{FF2B5EF4-FFF2-40B4-BE49-F238E27FC236}">
                <a16:creationId xmlns:a16="http://schemas.microsoft.com/office/drawing/2014/main" id="{5492F167-B636-4C33-9227-AE7A1B9CAADA}"/>
              </a:ext>
            </a:extLst>
          </p:cNvPr>
          <p:cNvSpPr/>
          <p:nvPr/>
        </p:nvSpPr>
        <p:spPr>
          <a:xfrm>
            <a:off x="792930" y="2774582"/>
            <a:ext cx="3354385" cy="369332"/>
          </a:xfrm>
          <a:prstGeom prst="round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Rounded Corners 54">
            <a:extLst>
              <a:ext uri="{FF2B5EF4-FFF2-40B4-BE49-F238E27FC236}">
                <a16:creationId xmlns:a16="http://schemas.microsoft.com/office/drawing/2014/main" id="{2FF2FF38-8AF5-40DB-8CFA-A7E23EC8680E}"/>
              </a:ext>
            </a:extLst>
          </p:cNvPr>
          <p:cNvSpPr/>
          <p:nvPr/>
        </p:nvSpPr>
        <p:spPr>
          <a:xfrm>
            <a:off x="6859433" y="2810394"/>
            <a:ext cx="3354385" cy="369332"/>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9" name="Picture 58">
            <a:extLst>
              <a:ext uri="{FF2B5EF4-FFF2-40B4-BE49-F238E27FC236}">
                <a16:creationId xmlns:a16="http://schemas.microsoft.com/office/drawing/2014/main" id="{CE233C14-1EAE-48FB-B8F4-701FF31EFE9D}"/>
              </a:ext>
            </a:extLst>
          </p:cNvPr>
          <p:cNvPicPr>
            <a:picLocks noChangeAspect="1"/>
          </p:cNvPicPr>
          <p:nvPr/>
        </p:nvPicPr>
        <p:blipFill>
          <a:blip r:embed="rId3"/>
          <a:stretch>
            <a:fillRect/>
          </a:stretch>
        </p:blipFill>
        <p:spPr>
          <a:xfrm>
            <a:off x="3736674" y="3926023"/>
            <a:ext cx="930982" cy="577210"/>
          </a:xfrm>
          <a:prstGeom prst="rect">
            <a:avLst/>
          </a:prstGeom>
        </p:spPr>
      </p:pic>
    </p:spTree>
    <p:extLst>
      <p:ext uri="{BB962C8B-B14F-4D97-AF65-F5344CB8AC3E}">
        <p14:creationId xmlns:p14="http://schemas.microsoft.com/office/powerpoint/2010/main" val="225343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3.95833E-6 -1.48148E-6 L -3.95833E-6 0.06667 " pathEditMode="relative" rAng="0" ptsTypes="AA">
                                      <p:cBhvr>
                                        <p:cTn id="11" dur="500" fill="hold"/>
                                        <p:tgtEl>
                                          <p:spTgt spid="54"/>
                                        </p:tgtEl>
                                        <p:attrNameLst>
                                          <p:attrName>ppt_x</p:attrName>
                                          <p:attrName>ppt_y</p:attrName>
                                        </p:attrNameLst>
                                      </p:cBhvr>
                                      <p:rCtr x="0" y="3333"/>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2" nodeType="clickEffect">
                                  <p:stCondLst>
                                    <p:cond delay="0"/>
                                  </p:stCondLst>
                                  <p:childTnLst>
                                    <p:animMotion origin="layout" path="M -3.95833E-6 0.06667 L -0.00768 0.1206 " pathEditMode="relative" rAng="0" ptsTypes="AA">
                                      <p:cBhvr>
                                        <p:cTn id="15" dur="500" fill="hold"/>
                                        <p:tgtEl>
                                          <p:spTgt spid="54"/>
                                        </p:tgtEl>
                                        <p:attrNameLst>
                                          <p:attrName>ppt_x</p:attrName>
                                          <p:attrName>ppt_y</p:attrName>
                                        </p:attrNameLst>
                                      </p:cBhvr>
                                      <p:rCtr x="-391" y="2685"/>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3" nodeType="clickEffect">
                                  <p:stCondLst>
                                    <p:cond delay="0"/>
                                  </p:stCondLst>
                                  <p:childTnLst>
                                    <p:animMotion origin="layout" path="M -0.00768 0.1206 L -0.0138 0.17708 " pathEditMode="relative" rAng="0" ptsTypes="AA">
                                      <p:cBhvr>
                                        <p:cTn id="19" dur="500" fill="hold"/>
                                        <p:tgtEl>
                                          <p:spTgt spid="54"/>
                                        </p:tgtEl>
                                        <p:attrNameLst>
                                          <p:attrName>ppt_x</p:attrName>
                                          <p:attrName>ppt_y</p:attrName>
                                        </p:attrNameLst>
                                      </p:cBhvr>
                                      <p:rCtr x="-313" y="2824"/>
                                    </p:animMotion>
                                  </p:childTnLst>
                                </p:cTn>
                              </p:par>
                            </p:childTnLst>
                          </p:cTn>
                        </p:par>
                        <p:par>
                          <p:cTn id="20" fill="hold">
                            <p:stCondLst>
                              <p:cond delay="500"/>
                            </p:stCondLst>
                            <p:childTnLst>
                              <p:par>
                                <p:cTn id="21" presetID="18" presetClass="entr" presetSubtype="6"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strips(downRight)">
                                      <p:cBhvr>
                                        <p:cTn id="23" dur="25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4" nodeType="clickEffect">
                                  <p:stCondLst>
                                    <p:cond delay="0"/>
                                  </p:stCondLst>
                                  <p:childTnLst>
                                    <p:animMotion origin="layout" path="M -0.0138 0.17708 L -0.01614 0.34908 " pathEditMode="relative" rAng="0" ptsTypes="AA">
                                      <p:cBhvr>
                                        <p:cTn id="27" dur="500" fill="hold"/>
                                        <p:tgtEl>
                                          <p:spTgt spid="54"/>
                                        </p:tgtEl>
                                        <p:attrNameLst>
                                          <p:attrName>ppt_x</p:attrName>
                                          <p:attrName>ppt_y</p:attrName>
                                        </p:attrNameLst>
                                      </p:cBhvr>
                                      <p:rCtr x="-117" y="8588"/>
                                    </p:animMotion>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1" nodeType="clickEffect">
                                  <p:stCondLst>
                                    <p:cond delay="0"/>
                                  </p:stCondLst>
                                  <p:childTnLst>
                                    <p:animMotion origin="layout" path="M -2.08333E-7 -4.07407E-6 L -2.08333E-7 0.06667 " pathEditMode="relative" rAng="0" ptsTypes="AA">
                                      <p:cBhvr>
                                        <p:cTn id="36" dur="500" fill="hold"/>
                                        <p:tgtEl>
                                          <p:spTgt spid="55"/>
                                        </p:tgtEl>
                                        <p:attrNameLst>
                                          <p:attrName>ppt_x</p:attrName>
                                          <p:attrName>ppt_y</p:attrName>
                                        </p:attrNameLst>
                                      </p:cBhvr>
                                      <p:rCtr x="0" y="3333"/>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4" nodeType="clickEffect">
                                  <p:stCondLst>
                                    <p:cond delay="0"/>
                                  </p:stCondLst>
                                  <p:childTnLst>
                                    <p:animMotion origin="layout" path="M -2.08333E-7 0.06667 L 0.00872 0.30162 " pathEditMode="relative" rAng="0" ptsTypes="AA">
                                      <p:cBhvr>
                                        <p:cTn id="40" dur="500" fill="hold"/>
                                        <p:tgtEl>
                                          <p:spTgt spid="55"/>
                                        </p:tgtEl>
                                        <p:attrNameLst>
                                          <p:attrName>ppt_x</p:attrName>
                                          <p:attrName>ppt_y</p:attrName>
                                        </p:attrNameLst>
                                      </p:cBhvr>
                                      <p:rCtr x="430" y="1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54" grpId="2" animBg="1"/>
      <p:bldP spid="54" grpId="3" animBg="1"/>
      <p:bldP spid="54" grpId="4" animBg="1"/>
      <p:bldP spid="55" grpId="0" animBg="1"/>
      <p:bldP spid="55" grpId="1" animBg="1"/>
      <p:bldP spid="55" grpId="4"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2">
            <a:extLst>
              <a:ext uri="{FF2B5EF4-FFF2-40B4-BE49-F238E27FC236}">
                <a16:creationId xmlns:a16="http://schemas.microsoft.com/office/drawing/2014/main" id="{A6029FD7-5AFA-4818-9D42-F2E6A7654D8A}"/>
              </a:ext>
            </a:extLst>
          </p:cNvPr>
          <p:cNvSpPr txBox="1">
            <a:spLocks/>
          </p:cNvSpPr>
          <p:nvPr/>
        </p:nvSpPr>
        <p:spPr>
          <a:xfrm>
            <a:off x="1263695" y="4876049"/>
            <a:ext cx="10569634" cy="7593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r>
              <a:rPr lang="fr-FR" sz="2000" dirty="0"/>
              <a:t> </a:t>
            </a:r>
          </a:p>
        </p:txBody>
      </p:sp>
      <p:sp>
        <p:nvSpPr>
          <p:cNvPr id="36" name="TextBox 35">
            <a:extLst>
              <a:ext uri="{FF2B5EF4-FFF2-40B4-BE49-F238E27FC236}">
                <a16:creationId xmlns:a16="http://schemas.microsoft.com/office/drawing/2014/main" id="{021EF14B-10A3-4BBA-B504-064E54D1529A}"/>
              </a:ext>
            </a:extLst>
          </p:cNvPr>
          <p:cNvSpPr txBox="1"/>
          <p:nvPr/>
        </p:nvSpPr>
        <p:spPr>
          <a:xfrm>
            <a:off x="696194" y="2002848"/>
            <a:ext cx="4212770" cy="3554627"/>
          </a:xfrm>
          <a:prstGeom prst="rect">
            <a:avLst/>
          </a:prstGeom>
          <a:noFill/>
          <a:ln>
            <a:solidFill>
              <a:schemeClr val="bg1">
                <a:lumMod val="95000"/>
              </a:schemeClr>
            </a:solidFill>
          </a:ln>
        </p:spPr>
        <p:txBody>
          <a:bodyPr wrap="square">
            <a:spAutoFit/>
          </a:bodyPr>
          <a:lstStyle/>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Réservation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N°vol</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p>
          <a:p>
            <a:pPr marL="180340" marR="0" indent="180340">
              <a:lnSpc>
                <a:spcPct val="115000"/>
              </a:lnSpc>
              <a:spcBef>
                <a:spcPts val="600"/>
              </a:spcBef>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  Lire(</a:t>
            </a:r>
            <a:r>
              <a:rPr lang="fr-FR" b="1" dirty="0" err="1">
                <a:latin typeface="Times New Roman" panose="02020603050405020304" pitchFamily="18" charset="0"/>
                <a:ea typeface="Calibri" panose="020F0502020204030204" pitchFamily="34" charset="0"/>
                <a:cs typeface="Arial" panose="020B0604020202020204" pitchFamily="34" charset="0"/>
              </a:rPr>
              <a:t>Nbplace</a:t>
            </a:r>
            <a:r>
              <a:rPr lang="fr-FR" b="1" dirty="0">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Si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&gt;0 alors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 Nbplace-1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Imprimer_Billet</a:t>
            </a: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Else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No_place</a:t>
            </a:r>
            <a:r>
              <a:rPr lang="en-US" sz="1800" b="1" dirty="0">
                <a:effectLst/>
                <a:latin typeface="Times New Roman" panose="02020603050405020304" pitchFamily="18" charset="0"/>
                <a:ea typeface="Calibri" panose="020F0502020204030204" pitchFamily="34" charset="0"/>
                <a:cs typeface="Arial" panose="020B0604020202020204" pitchFamily="34" charset="0"/>
              </a:rPr>
              <a:t>() ;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39708E24-5277-4E99-9B43-1D7383DF75B9}"/>
              </a:ext>
            </a:extLst>
          </p:cNvPr>
          <p:cNvSpPr txBox="1"/>
          <p:nvPr/>
        </p:nvSpPr>
        <p:spPr>
          <a:xfrm>
            <a:off x="7053058" y="2044534"/>
            <a:ext cx="4212770" cy="3554627"/>
          </a:xfrm>
          <a:prstGeom prst="rect">
            <a:avLst/>
          </a:prstGeom>
          <a:noFill/>
          <a:ln>
            <a:solidFill>
              <a:schemeClr val="bg1">
                <a:lumMod val="95000"/>
              </a:schemeClr>
            </a:solidFill>
          </a:ln>
        </p:spPr>
        <p:txBody>
          <a:bodyPr wrap="square">
            <a:spAutoFit/>
          </a:bodyPr>
          <a:lstStyle/>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Réservation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N°vol</a:t>
            </a:r>
            <a:r>
              <a:rPr lang="fr-FR" sz="1800" b="1" dirty="0">
                <a:effectLst/>
                <a:latin typeface="Times New Roman" panose="02020603050405020304" pitchFamily="18" charset="0"/>
                <a:ea typeface="Calibri" panose="020F0502020204030204" pitchFamily="34" charset="0"/>
                <a:cs typeface="Arial" panose="020B0604020202020204" pitchFamily="34" charset="0"/>
              </a:rPr>
              <a:t>)   // Pour Clien2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p>
          <a:p>
            <a:pPr marL="180340" marR="0" indent="180340">
              <a:lnSpc>
                <a:spcPct val="115000"/>
              </a:lnSpc>
              <a:spcBef>
                <a:spcPts val="600"/>
              </a:spcBef>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  Lire(</a:t>
            </a:r>
            <a:r>
              <a:rPr lang="fr-FR" b="1" dirty="0" err="1">
                <a:latin typeface="Times New Roman" panose="02020603050405020304" pitchFamily="18" charset="0"/>
                <a:ea typeface="Calibri" panose="020F0502020204030204" pitchFamily="34" charset="0"/>
                <a:cs typeface="Arial" panose="020B0604020202020204" pitchFamily="34" charset="0"/>
              </a:rPr>
              <a:t>Nbplace</a:t>
            </a:r>
            <a:r>
              <a:rPr lang="fr-FR" b="1" dirty="0">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Si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&gt;0 alors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r>
              <a:rPr lang="fr-FR" sz="1800" b="1" dirty="0">
                <a:effectLst/>
                <a:latin typeface="Times New Roman" panose="02020603050405020304" pitchFamily="18" charset="0"/>
                <a:ea typeface="Calibri" panose="020F0502020204030204" pitchFamily="34" charset="0"/>
                <a:cs typeface="Arial" panose="020B0604020202020204" pitchFamily="34" charset="0"/>
              </a:rPr>
              <a:t> = Nbplace-1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Imprimer_Billet</a:t>
            </a: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Else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800" b="1" dirty="0" err="1">
                <a:effectLst/>
                <a:latin typeface="Times New Roman" panose="02020603050405020304" pitchFamily="18" charset="0"/>
                <a:ea typeface="Calibri" panose="020F0502020204030204" pitchFamily="34" charset="0"/>
                <a:cs typeface="Arial" panose="020B0604020202020204" pitchFamily="34" charset="0"/>
              </a:rPr>
              <a:t>No_place</a:t>
            </a:r>
            <a:r>
              <a:rPr lang="en-US" sz="1800" b="1" dirty="0">
                <a:effectLst/>
                <a:latin typeface="Times New Roman" panose="02020603050405020304" pitchFamily="18" charset="0"/>
                <a:ea typeface="Calibri" panose="020F0502020204030204" pitchFamily="34" charset="0"/>
                <a:cs typeface="Arial" panose="020B0604020202020204" pitchFamily="34" charset="0"/>
              </a:rPr>
              <a:t>() ;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80340" marR="0" indent="180340">
              <a:lnSpc>
                <a:spcPct val="115000"/>
              </a:lnSpc>
              <a:spcBef>
                <a:spcPts val="600"/>
              </a:spcBef>
              <a:spcAft>
                <a:spcPts val="0"/>
              </a:spcAft>
            </a:pPr>
            <a:r>
              <a:rPr lang="fr-FR" sz="1800" b="1" dirty="0">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5">
            <a:extLst>
              <a:ext uri="{FF2B5EF4-FFF2-40B4-BE49-F238E27FC236}">
                <a16:creationId xmlns:a16="http://schemas.microsoft.com/office/drawing/2014/main" id="{FCCDF35A-B395-418C-BFE8-2B46D5910D66}"/>
              </a:ext>
            </a:extLst>
          </p:cNvPr>
          <p:cNvGraphicFramePr>
            <a:graphicFrameLocks noGrp="1"/>
          </p:cNvGraphicFramePr>
          <p:nvPr/>
        </p:nvGraphicFramePr>
        <p:xfrm>
          <a:off x="792930" y="2774582"/>
          <a:ext cx="470765" cy="3006786"/>
        </p:xfrm>
        <a:graphic>
          <a:graphicData uri="http://schemas.openxmlformats.org/drawingml/2006/table">
            <a:tbl>
              <a:tblPr firstRow="1" bandRow="1">
                <a:tableStyleId>{8A107856-5554-42FB-B03E-39F5DBC370BA}</a:tableStyleId>
              </a:tblPr>
              <a:tblGrid>
                <a:gridCol w="470765">
                  <a:extLst>
                    <a:ext uri="{9D8B030D-6E8A-4147-A177-3AD203B41FA5}">
                      <a16:colId xmlns:a16="http://schemas.microsoft.com/office/drawing/2014/main" val="3718122448"/>
                    </a:ext>
                  </a:extLst>
                </a:gridCol>
              </a:tblGrid>
              <a:tr h="395550">
                <a:tc>
                  <a:txBody>
                    <a:bodyPr/>
                    <a:lstStyle/>
                    <a:p>
                      <a:r>
                        <a:rPr lang="fr-FR" sz="1800" b="0" dirty="0"/>
                        <a:t>I1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854504"/>
                  </a:ext>
                </a:extLst>
              </a:tr>
              <a:tr h="395550">
                <a:tc>
                  <a:txBody>
                    <a:bodyPr/>
                    <a:lstStyle/>
                    <a:p>
                      <a:r>
                        <a:rPr lang="fr-FR" sz="1800" dirty="0"/>
                        <a:t>I2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4900012"/>
                  </a:ext>
                </a:extLst>
              </a:tr>
              <a:tr h="395550">
                <a:tc>
                  <a:txBody>
                    <a:bodyPr/>
                    <a:lstStyle/>
                    <a:p>
                      <a:r>
                        <a:rPr lang="fr-FR" sz="1800" dirty="0"/>
                        <a:t>I3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45714"/>
                  </a:ext>
                </a:extLst>
              </a:tr>
              <a:tr h="395550">
                <a:tc>
                  <a:txBody>
                    <a:bodyPr/>
                    <a:lstStyle/>
                    <a:p>
                      <a:r>
                        <a:rPr lang="fr-FR" sz="1800" dirty="0"/>
                        <a:t>I4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2665067"/>
                  </a:ext>
                </a:extLst>
              </a:tr>
              <a:tr h="395550">
                <a:tc>
                  <a:txBody>
                    <a:bodyPr/>
                    <a:lstStyle/>
                    <a:p>
                      <a:r>
                        <a:rPr lang="fr-FR" sz="1800" dirty="0"/>
                        <a:t>I5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0919470"/>
                  </a:ext>
                </a:extLst>
              </a:tr>
              <a:tr h="395550">
                <a:tc>
                  <a:txBody>
                    <a:bodyPr/>
                    <a:lstStyle/>
                    <a:p>
                      <a:r>
                        <a:rPr lang="fr-FR" sz="1800" dirty="0"/>
                        <a:t>I6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0728592"/>
                  </a:ext>
                </a:extLst>
              </a:tr>
              <a:tr h="633486">
                <a:tc>
                  <a:txBody>
                    <a:bodyPr/>
                    <a:lstStyle/>
                    <a:p>
                      <a:endParaRPr lang="fr-FR"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9704454"/>
                  </a:ext>
                </a:extLst>
              </a:tr>
            </a:tbl>
          </a:graphicData>
        </a:graphic>
      </p:graphicFrame>
      <p:graphicFrame>
        <p:nvGraphicFramePr>
          <p:cNvPr id="47" name="Table 5">
            <a:extLst>
              <a:ext uri="{FF2B5EF4-FFF2-40B4-BE49-F238E27FC236}">
                <a16:creationId xmlns:a16="http://schemas.microsoft.com/office/drawing/2014/main" id="{5285F2E9-D227-4874-B232-F22D6C37AC95}"/>
              </a:ext>
            </a:extLst>
          </p:cNvPr>
          <p:cNvGraphicFramePr>
            <a:graphicFrameLocks noGrp="1"/>
          </p:cNvGraphicFramePr>
          <p:nvPr/>
        </p:nvGraphicFramePr>
        <p:xfrm>
          <a:off x="7059910" y="2875284"/>
          <a:ext cx="504546" cy="3006786"/>
        </p:xfrm>
        <a:graphic>
          <a:graphicData uri="http://schemas.openxmlformats.org/drawingml/2006/table">
            <a:tbl>
              <a:tblPr firstRow="1" bandRow="1">
                <a:tableStyleId>{8A107856-5554-42FB-B03E-39F5DBC370BA}</a:tableStyleId>
              </a:tblPr>
              <a:tblGrid>
                <a:gridCol w="504546">
                  <a:extLst>
                    <a:ext uri="{9D8B030D-6E8A-4147-A177-3AD203B41FA5}">
                      <a16:colId xmlns:a16="http://schemas.microsoft.com/office/drawing/2014/main" val="3718122448"/>
                    </a:ext>
                  </a:extLst>
                </a:gridCol>
              </a:tblGrid>
              <a:tr h="395550">
                <a:tc>
                  <a:txBody>
                    <a:bodyPr/>
                    <a:lstStyle/>
                    <a:p>
                      <a:r>
                        <a:rPr lang="fr-FR" b="0" dirty="0"/>
                        <a:t>I7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2854504"/>
                  </a:ext>
                </a:extLst>
              </a:tr>
              <a:tr h="395550">
                <a:tc>
                  <a:txBody>
                    <a:bodyPr/>
                    <a:lstStyle/>
                    <a:p>
                      <a:r>
                        <a:rPr lang="fr-FR" dirty="0"/>
                        <a:t>I8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4900012"/>
                  </a:ext>
                </a:extLst>
              </a:tr>
              <a:tr h="395550">
                <a:tc>
                  <a:txBody>
                    <a:bodyPr/>
                    <a:lstStyle/>
                    <a:p>
                      <a:r>
                        <a:rPr lang="fr-FR" dirty="0"/>
                        <a:t>I9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45714"/>
                  </a:ext>
                </a:extLst>
              </a:tr>
              <a:tr h="395550">
                <a:tc>
                  <a:txBody>
                    <a:bodyPr/>
                    <a:lstStyle/>
                    <a:p>
                      <a:r>
                        <a:rPr lang="fr-FR" dirty="0"/>
                        <a:t>I10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2665067"/>
                  </a:ext>
                </a:extLst>
              </a:tr>
              <a:tr h="395550">
                <a:tc>
                  <a:txBody>
                    <a:bodyPr/>
                    <a:lstStyle/>
                    <a:p>
                      <a:r>
                        <a:rPr lang="fr-FR" dirty="0"/>
                        <a:t>I11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0919470"/>
                  </a:ext>
                </a:extLst>
              </a:tr>
              <a:tr h="395550">
                <a:tc>
                  <a:txBody>
                    <a:bodyPr/>
                    <a:lstStyle/>
                    <a:p>
                      <a:r>
                        <a:rPr lang="fr-FR" dirty="0"/>
                        <a:t>I12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0728592"/>
                  </a:ext>
                </a:extLst>
              </a:tr>
              <a:tr h="633486">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9704454"/>
                  </a:ext>
                </a:extLst>
              </a:tr>
            </a:tbl>
          </a:graphicData>
        </a:graphic>
      </p:graphicFrame>
      <p:cxnSp>
        <p:nvCxnSpPr>
          <p:cNvPr id="7" name="Straight Connector 6">
            <a:extLst>
              <a:ext uri="{FF2B5EF4-FFF2-40B4-BE49-F238E27FC236}">
                <a16:creationId xmlns:a16="http://schemas.microsoft.com/office/drawing/2014/main" id="{5FCE9591-343A-48BC-8A5F-FD9CE5F4AC3F}"/>
              </a:ext>
            </a:extLst>
          </p:cNvPr>
          <p:cNvCxnSpPr/>
          <p:nvPr/>
        </p:nvCxnSpPr>
        <p:spPr>
          <a:xfrm>
            <a:off x="1135626" y="2757944"/>
            <a:ext cx="0" cy="2377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604730F-F281-47B7-A0A6-4F776469B1E8}"/>
              </a:ext>
            </a:extLst>
          </p:cNvPr>
          <p:cNvCxnSpPr/>
          <p:nvPr/>
        </p:nvCxnSpPr>
        <p:spPr>
          <a:xfrm>
            <a:off x="7500097" y="2774582"/>
            <a:ext cx="0" cy="237744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Table 8">
            <a:extLst>
              <a:ext uri="{FF2B5EF4-FFF2-40B4-BE49-F238E27FC236}">
                <a16:creationId xmlns:a16="http://schemas.microsoft.com/office/drawing/2014/main" id="{B4C256F5-E050-4E5A-9368-5D6E602C7136}"/>
              </a:ext>
            </a:extLst>
          </p:cNvPr>
          <p:cNvGraphicFramePr>
            <a:graphicFrameLocks noGrp="1"/>
          </p:cNvGraphicFramePr>
          <p:nvPr/>
        </p:nvGraphicFramePr>
        <p:xfrm>
          <a:off x="1843271" y="558845"/>
          <a:ext cx="8128000" cy="74168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91426374"/>
                    </a:ext>
                  </a:extLst>
                </a:gridCol>
                <a:gridCol w="2032000">
                  <a:extLst>
                    <a:ext uri="{9D8B030D-6E8A-4147-A177-3AD203B41FA5}">
                      <a16:colId xmlns:a16="http://schemas.microsoft.com/office/drawing/2014/main" val="108715666"/>
                    </a:ext>
                  </a:extLst>
                </a:gridCol>
                <a:gridCol w="2032000">
                  <a:extLst>
                    <a:ext uri="{9D8B030D-6E8A-4147-A177-3AD203B41FA5}">
                      <a16:colId xmlns:a16="http://schemas.microsoft.com/office/drawing/2014/main" val="3673481894"/>
                    </a:ext>
                  </a:extLst>
                </a:gridCol>
                <a:gridCol w="2032000">
                  <a:extLst>
                    <a:ext uri="{9D8B030D-6E8A-4147-A177-3AD203B41FA5}">
                      <a16:colId xmlns:a16="http://schemas.microsoft.com/office/drawing/2014/main" val="2509766058"/>
                    </a:ext>
                  </a:extLst>
                </a:gridCol>
              </a:tblGrid>
              <a:tr h="370840">
                <a:tc>
                  <a:txBody>
                    <a:bodyPr/>
                    <a:lstStyle/>
                    <a:p>
                      <a:pPr algn="ctr"/>
                      <a:r>
                        <a:rPr lang="fr-FR" sz="1800" b="1" dirty="0" err="1">
                          <a:effectLst/>
                          <a:latin typeface="Times New Roman" panose="02020603050405020304" pitchFamily="18" charset="0"/>
                          <a:ea typeface="Calibri" panose="020F0502020204030204" pitchFamily="34" charset="0"/>
                          <a:cs typeface="Arial" panose="020B0604020202020204" pitchFamily="34" charset="0"/>
                        </a:rPr>
                        <a:t>N°vol</a:t>
                      </a:r>
                      <a:endParaRPr lang="fr-FR" dirty="0"/>
                    </a:p>
                  </a:txBody>
                  <a:tcPr/>
                </a:tc>
                <a:tc>
                  <a:txBody>
                    <a:bodyPr/>
                    <a:lstStyle/>
                    <a:p>
                      <a:pPr algn="ctr"/>
                      <a:r>
                        <a:rPr lang="fr-FR" dirty="0"/>
                        <a:t>V1616</a:t>
                      </a:r>
                    </a:p>
                  </a:txBody>
                  <a:tcPr/>
                </a:tc>
                <a:tc>
                  <a:txBody>
                    <a:bodyPr/>
                    <a:lstStyle/>
                    <a:p>
                      <a:pPr algn="ctr"/>
                      <a:r>
                        <a:rPr lang="fr-FR" dirty="0"/>
                        <a:t>V1200</a:t>
                      </a:r>
                    </a:p>
                  </a:txBody>
                  <a:tcPr/>
                </a:tc>
                <a:tc>
                  <a:txBody>
                    <a:bodyPr/>
                    <a:lstStyle/>
                    <a:p>
                      <a:pPr algn="ctr"/>
                      <a:r>
                        <a:rPr lang="fr-FR" dirty="0"/>
                        <a:t>V1920</a:t>
                      </a:r>
                    </a:p>
                  </a:txBody>
                  <a:tcPr/>
                </a:tc>
                <a:extLst>
                  <a:ext uri="{0D108BD9-81ED-4DB2-BD59-A6C34878D82A}">
                    <a16:rowId xmlns:a16="http://schemas.microsoft.com/office/drawing/2014/main" val="937619807"/>
                  </a:ext>
                </a:extLst>
              </a:tr>
              <a:tr h="370840">
                <a:tc>
                  <a:txBody>
                    <a:bodyPr/>
                    <a:lstStyle/>
                    <a:p>
                      <a:pPr algn="ctr"/>
                      <a:r>
                        <a:rPr lang="fr-FR" sz="1800" b="1" dirty="0" err="1">
                          <a:effectLst/>
                          <a:latin typeface="Times New Roman" panose="02020603050405020304" pitchFamily="18" charset="0"/>
                          <a:ea typeface="Calibri" panose="020F0502020204030204" pitchFamily="34" charset="0"/>
                          <a:cs typeface="Arial" panose="020B0604020202020204" pitchFamily="34" charset="0"/>
                        </a:rPr>
                        <a:t>Nbplace</a:t>
                      </a:r>
                      <a:endParaRPr lang="fr-FR" dirty="0"/>
                    </a:p>
                  </a:txBody>
                  <a:tcPr/>
                </a:tc>
                <a:tc>
                  <a:txBody>
                    <a:bodyPr/>
                    <a:lstStyle/>
                    <a:p>
                      <a:pPr algn="ctr"/>
                      <a:r>
                        <a:rPr lang="fr-FR" b="1" dirty="0">
                          <a:solidFill>
                            <a:schemeClr val="bg1">
                              <a:lumMod val="95000"/>
                            </a:schemeClr>
                          </a:solidFill>
                        </a:rPr>
                        <a:t>1</a:t>
                      </a:r>
                    </a:p>
                  </a:txBody>
                  <a:tcPr>
                    <a:solidFill>
                      <a:srgbClr val="FF7128"/>
                    </a:solidFill>
                  </a:tcPr>
                </a:tc>
                <a:tc>
                  <a:txBody>
                    <a:bodyPr/>
                    <a:lstStyle/>
                    <a:p>
                      <a:pPr algn="ctr"/>
                      <a:r>
                        <a:rPr lang="fr-FR" dirty="0"/>
                        <a:t>15</a:t>
                      </a:r>
                    </a:p>
                  </a:txBody>
                  <a:tcPr/>
                </a:tc>
                <a:tc>
                  <a:txBody>
                    <a:bodyPr/>
                    <a:lstStyle/>
                    <a:p>
                      <a:pPr algn="ctr"/>
                      <a:r>
                        <a:rPr lang="fr-FR" dirty="0"/>
                        <a:t> 2</a:t>
                      </a:r>
                    </a:p>
                  </a:txBody>
                  <a:tcPr/>
                </a:tc>
                <a:extLst>
                  <a:ext uri="{0D108BD9-81ED-4DB2-BD59-A6C34878D82A}">
                    <a16:rowId xmlns:a16="http://schemas.microsoft.com/office/drawing/2014/main" val="2030071093"/>
                  </a:ext>
                </a:extLst>
              </a:tr>
            </a:tbl>
          </a:graphicData>
        </a:graphic>
      </p:graphicFrame>
      <p:sp>
        <p:nvSpPr>
          <p:cNvPr id="49" name="TextBox 48">
            <a:extLst>
              <a:ext uri="{FF2B5EF4-FFF2-40B4-BE49-F238E27FC236}">
                <a16:creationId xmlns:a16="http://schemas.microsoft.com/office/drawing/2014/main" id="{F9814BCC-C81B-4A1B-BE37-3839B9D92CAD}"/>
              </a:ext>
            </a:extLst>
          </p:cNvPr>
          <p:cNvSpPr txBox="1"/>
          <p:nvPr/>
        </p:nvSpPr>
        <p:spPr>
          <a:xfrm>
            <a:off x="1135626" y="1633516"/>
            <a:ext cx="3451122" cy="369332"/>
          </a:xfrm>
          <a:prstGeom prst="rect">
            <a:avLst/>
          </a:prstGeom>
          <a:noFill/>
        </p:spPr>
        <p:txBody>
          <a:bodyPr wrap="square">
            <a:spAutoFit/>
          </a:bodyPr>
          <a:lstStyle/>
          <a:p>
            <a:r>
              <a:rPr lang="fr-FR" b="1" dirty="0">
                <a:latin typeface="Times New Roman" panose="02020603050405020304" pitchFamily="18" charset="0"/>
                <a:ea typeface="Calibri" panose="020F0502020204030204" pitchFamily="34" charset="0"/>
                <a:cs typeface="Arial" panose="020B0604020202020204" pitchFamily="34" charset="0"/>
              </a:rPr>
              <a:t>Process </a:t>
            </a:r>
            <a:r>
              <a:rPr lang="fr-FR" sz="1800" b="1" dirty="0">
                <a:effectLst/>
                <a:latin typeface="Times New Roman" panose="02020603050405020304" pitchFamily="18" charset="0"/>
                <a:ea typeface="Calibri" panose="020F0502020204030204" pitchFamily="34" charset="0"/>
                <a:cs typeface="Arial" panose="020B0604020202020204" pitchFamily="34" charset="0"/>
              </a:rPr>
              <a:t> P1 : pour Clien1</a:t>
            </a:r>
            <a:endParaRPr lang="fr-FR" dirty="0"/>
          </a:p>
        </p:txBody>
      </p:sp>
      <p:sp>
        <p:nvSpPr>
          <p:cNvPr id="50" name="TextBox 49">
            <a:extLst>
              <a:ext uri="{FF2B5EF4-FFF2-40B4-BE49-F238E27FC236}">
                <a16:creationId xmlns:a16="http://schemas.microsoft.com/office/drawing/2014/main" id="{D1C44869-9CB2-415F-AEF4-C80A60E25DA4}"/>
              </a:ext>
            </a:extLst>
          </p:cNvPr>
          <p:cNvSpPr txBox="1"/>
          <p:nvPr/>
        </p:nvSpPr>
        <p:spPr>
          <a:xfrm>
            <a:off x="7433882" y="1658687"/>
            <a:ext cx="3451122" cy="369332"/>
          </a:xfrm>
          <a:prstGeom prst="rect">
            <a:avLst/>
          </a:prstGeom>
          <a:noFill/>
        </p:spPr>
        <p:txBody>
          <a:bodyPr wrap="square">
            <a:spAutoFit/>
          </a:bodyPr>
          <a:lstStyle/>
          <a:p>
            <a:r>
              <a:rPr lang="fr-FR" b="1" dirty="0">
                <a:latin typeface="Times New Roman" panose="02020603050405020304" pitchFamily="18" charset="0"/>
                <a:ea typeface="Calibri" panose="020F0502020204030204" pitchFamily="34" charset="0"/>
                <a:cs typeface="Arial" panose="020B0604020202020204" pitchFamily="34" charset="0"/>
              </a:rPr>
              <a:t>Process </a:t>
            </a:r>
            <a:r>
              <a:rPr lang="fr-FR" sz="1800" b="1" dirty="0">
                <a:effectLst/>
                <a:latin typeface="Times New Roman" panose="02020603050405020304" pitchFamily="18" charset="0"/>
                <a:ea typeface="Calibri" panose="020F0502020204030204" pitchFamily="34" charset="0"/>
                <a:cs typeface="Arial" panose="020B0604020202020204" pitchFamily="34" charset="0"/>
              </a:rPr>
              <a:t> P2 : pour Clien2</a:t>
            </a:r>
            <a:endParaRPr lang="fr-FR" dirty="0"/>
          </a:p>
        </p:txBody>
      </p:sp>
      <p:sp>
        <p:nvSpPr>
          <p:cNvPr id="16" name="Arrow: Down 15">
            <a:extLst>
              <a:ext uri="{FF2B5EF4-FFF2-40B4-BE49-F238E27FC236}">
                <a16:creationId xmlns:a16="http://schemas.microsoft.com/office/drawing/2014/main" id="{534E5A4C-F384-402C-BAFC-433A85D92589}"/>
              </a:ext>
            </a:extLst>
          </p:cNvPr>
          <p:cNvSpPr/>
          <p:nvPr/>
        </p:nvSpPr>
        <p:spPr>
          <a:xfrm rot="14310839">
            <a:off x="4103381" y="1072598"/>
            <a:ext cx="171372" cy="9214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Arrow: Down 50">
            <a:extLst>
              <a:ext uri="{FF2B5EF4-FFF2-40B4-BE49-F238E27FC236}">
                <a16:creationId xmlns:a16="http://schemas.microsoft.com/office/drawing/2014/main" id="{2D1F4589-3972-4C03-B46A-312ADD931BB8}"/>
              </a:ext>
            </a:extLst>
          </p:cNvPr>
          <p:cNvSpPr/>
          <p:nvPr/>
        </p:nvSpPr>
        <p:spPr>
          <a:xfrm rot="6395720" flipH="1">
            <a:off x="6259726" y="419526"/>
            <a:ext cx="137021" cy="210930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1" name="Oval 20">
            <a:extLst>
              <a:ext uri="{FF2B5EF4-FFF2-40B4-BE49-F238E27FC236}">
                <a16:creationId xmlns:a16="http://schemas.microsoft.com/office/drawing/2014/main" id="{6522FB78-A624-41EF-9E11-83A55CB6CCB2}"/>
              </a:ext>
            </a:extLst>
          </p:cNvPr>
          <p:cNvSpPr/>
          <p:nvPr/>
        </p:nvSpPr>
        <p:spPr>
          <a:xfrm>
            <a:off x="4439265" y="473979"/>
            <a:ext cx="930982" cy="91286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Oval 51">
            <a:extLst>
              <a:ext uri="{FF2B5EF4-FFF2-40B4-BE49-F238E27FC236}">
                <a16:creationId xmlns:a16="http://schemas.microsoft.com/office/drawing/2014/main" id="{3A3BDEAF-EE65-4683-A1A2-9B5EFDEB7E4C}"/>
              </a:ext>
            </a:extLst>
          </p:cNvPr>
          <p:cNvSpPr/>
          <p:nvPr/>
        </p:nvSpPr>
        <p:spPr>
          <a:xfrm>
            <a:off x="5051433" y="5161113"/>
            <a:ext cx="1434124" cy="1404583"/>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extBox 21">
            <a:extLst>
              <a:ext uri="{FF2B5EF4-FFF2-40B4-BE49-F238E27FC236}">
                <a16:creationId xmlns:a16="http://schemas.microsoft.com/office/drawing/2014/main" id="{87C2C044-78AD-4523-A2E0-F5F3B23518BB}"/>
              </a:ext>
            </a:extLst>
          </p:cNvPr>
          <p:cNvSpPr txBox="1"/>
          <p:nvPr/>
        </p:nvSpPr>
        <p:spPr>
          <a:xfrm>
            <a:off x="4327079" y="6381030"/>
            <a:ext cx="952772" cy="369332"/>
          </a:xfrm>
          <a:prstGeom prst="rect">
            <a:avLst/>
          </a:prstGeom>
          <a:noFill/>
        </p:spPr>
        <p:txBody>
          <a:bodyPr wrap="square" rtlCol="0">
            <a:spAutoFit/>
          </a:bodyPr>
          <a:lstStyle/>
          <a:p>
            <a:r>
              <a:rPr lang="fr-FR" dirty="0"/>
              <a:t>CPU</a:t>
            </a:r>
          </a:p>
        </p:txBody>
      </p:sp>
      <p:sp>
        <p:nvSpPr>
          <p:cNvPr id="24" name="TextBox 23">
            <a:extLst>
              <a:ext uri="{FF2B5EF4-FFF2-40B4-BE49-F238E27FC236}">
                <a16:creationId xmlns:a16="http://schemas.microsoft.com/office/drawing/2014/main" id="{C3CF1E9A-153C-4C92-A506-FCDC80A31C20}"/>
              </a:ext>
            </a:extLst>
          </p:cNvPr>
          <p:cNvSpPr txBox="1"/>
          <p:nvPr/>
        </p:nvSpPr>
        <p:spPr>
          <a:xfrm>
            <a:off x="5284360" y="5995183"/>
            <a:ext cx="1043876" cy="369332"/>
          </a:xfrm>
          <a:prstGeom prst="rect">
            <a:avLst/>
          </a:prstGeom>
          <a:noFill/>
        </p:spPr>
        <p:txBody>
          <a:bodyPr wrap="none" rtlCol="0">
            <a:spAutoFit/>
          </a:bodyPr>
          <a:lstStyle/>
          <a:p>
            <a:r>
              <a:rPr lang="fr-FR" dirty="0" err="1"/>
              <a:t>Register</a:t>
            </a:r>
            <a:endParaRPr lang="fr-FR" dirty="0"/>
          </a:p>
        </p:txBody>
      </p:sp>
      <p:sp>
        <p:nvSpPr>
          <p:cNvPr id="9" name="Title 8">
            <a:extLst>
              <a:ext uri="{FF2B5EF4-FFF2-40B4-BE49-F238E27FC236}">
                <a16:creationId xmlns:a16="http://schemas.microsoft.com/office/drawing/2014/main" id="{1DEE1C3E-1511-44F9-96C3-EB520B36D766}"/>
              </a:ext>
            </a:extLst>
          </p:cNvPr>
          <p:cNvSpPr>
            <a:spLocks noGrp="1"/>
          </p:cNvSpPr>
          <p:nvPr>
            <p:ph type="title"/>
          </p:nvPr>
        </p:nvSpPr>
        <p:spPr>
          <a:xfrm>
            <a:off x="396240" y="134438"/>
            <a:ext cx="13214436" cy="386613"/>
          </a:xfrm>
        </p:spPr>
        <p:txBody>
          <a:bodyPr/>
          <a:lstStyle/>
          <a:p>
            <a:r>
              <a:rPr lang="en-US" sz="2800" b="1" dirty="0">
                <a:solidFill>
                  <a:schemeClr val="bg1"/>
                </a:solidFill>
                <a:latin typeface="Arial" panose="020B0604020202020204" pitchFamily="34" charset="0"/>
              </a:rPr>
              <a:t>Parallel </a:t>
            </a:r>
            <a:r>
              <a:rPr lang="en-US" sz="2800" b="1" i="0" dirty="0">
                <a:solidFill>
                  <a:schemeClr val="bg1"/>
                </a:solidFill>
                <a:effectLst/>
                <a:latin typeface="Arial" panose="020B0604020202020204" pitchFamily="34" charset="0"/>
              </a:rPr>
              <a:t> execution </a:t>
            </a:r>
            <a:r>
              <a:rPr lang="en-US" sz="2800" dirty="0">
                <a:latin typeface="Arial" panose="020B0604020202020204" pitchFamily="34" charset="0"/>
              </a:rPr>
              <a:t> of processes : P1  // P2</a:t>
            </a:r>
            <a:endParaRPr lang="fr-FR" sz="2800" dirty="0"/>
          </a:p>
        </p:txBody>
      </p:sp>
      <p:sp>
        <p:nvSpPr>
          <p:cNvPr id="27" name="Rectangle: Rounded Corners 26">
            <a:extLst>
              <a:ext uri="{FF2B5EF4-FFF2-40B4-BE49-F238E27FC236}">
                <a16:creationId xmlns:a16="http://schemas.microsoft.com/office/drawing/2014/main" id="{E5E34715-177F-4A2C-B72A-2FD3AF45D9BE}"/>
              </a:ext>
            </a:extLst>
          </p:cNvPr>
          <p:cNvSpPr/>
          <p:nvPr/>
        </p:nvSpPr>
        <p:spPr>
          <a:xfrm>
            <a:off x="792930" y="2774582"/>
            <a:ext cx="3354385" cy="369332"/>
          </a:xfrm>
          <a:prstGeom prst="round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Rounded Corners 29">
            <a:extLst>
              <a:ext uri="{FF2B5EF4-FFF2-40B4-BE49-F238E27FC236}">
                <a16:creationId xmlns:a16="http://schemas.microsoft.com/office/drawing/2014/main" id="{38B91856-1D93-4E54-945A-9540B38D3D80}"/>
              </a:ext>
            </a:extLst>
          </p:cNvPr>
          <p:cNvSpPr/>
          <p:nvPr/>
        </p:nvSpPr>
        <p:spPr>
          <a:xfrm>
            <a:off x="7003458" y="2804554"/>
            <a:ext cx="3354385" cy="369332"/>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extBox 34">
            <a:extLst>
              <a:ext uri="{FF2B5EF4-FFF2-40B4-BE49-F238E27FC236}">
                <a16:creationId xmlns:a16="http://schemas.microsoft.com/office/drawing/2014/main" id="{73E42996-46AF-4BC7-A72D-3496E34907BF}"/>
              </a:ext>
            </a:extLst>
          </p:cNvPr>
          <p:cNvSpPr txBox="1"/>
          <p:nvPr/>
        </p:nvSpPr>
        <p:spPr>
          <a:xfrm>
            <a:off x="5284360" y="5995183"/>
            <a:ext cx="1043876" cy="369332"/>
          </a:xfrm>
          <a:prstGeom prst="rect">
            <a:avLst/>
          </a:prstGeom>
          <a:noFill/>
        </p:spPr>
        <p:txBody>
          <a:bodyPr wrap="none" rtlCol="0">
            <a:spAutoFit/>
          </a:bodyPr>
          <a:lstStyle/>
          <a:p>
            <a:r>
              <a:rPr lang="fr-FR" dirty="0" err="1"/>
              <a:t>Register</a:t>
            </a:r>
            <a:endParaRPr lang="fr-FR" dirty="0"/>
          </a:p>
        </p:txBody>
      </p:sp>
      <p:sp>
        <p:nvSpPr>
          <p:cNvPr id="37" name="Rectangle 36">
            <a:extLst>
              <a:ext uri="{FF2B5EF4-FFF2-40B4-BE49-F238E27FC236}">
                <a16:creationId xmlns:a16="http://schemas.microsoft.com/office/drawing/2014/main" id="{03096EA1-1EE4-4866-B815-08B5A4B36C23}"/>
              </a:ext>
            </a:extLst>
          </p:cNvPr>
          <p:cNvSpPr/>
          <p:nvPr/>
        </p:nvSpPr>
        <p:spPr>
          <a:xfrm>
            <a:off x="5260103" y="5631048"/>
            <a:ext cx="956811" cy="396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0</a:t>
            </a:r>
          </a:p>
        </p:txBody>
      </p:sp>
      <p:sp>
        <p:nvSpPr>
          <p:cNvPr id="38" name="Rectangle 37">
            <a:extLst>
              <a:ext uri="{FF2B5EF4-FFF2-40B4-BE49-F238E27FC236}">
                <a16:creationId xmlns:a16="http://schemas.microsoft.com/office/drawing/2014/main" id="{F326FDE1-C1C6-4113-89B2-2CBC1359B810}"/>
              </a:ext>
            </a:extLst>
          </p:cNvPr>
          <p:cNvSpPr/>
          <p:nvPr/>
        </p:nvSpPr>
        <p:spPr>
          <a:xfrm>
            <a:off x="5273019" y="5612517"/>
            <a:ext cx="956811" cy="396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1</a:t>
            </a:r>
          </a:p>
        </p:txBody>
      </p:sp>
      <p:sp>
        <p:nvSpPr>
          <p:cNvPr id="39" name="Rectangle 38">
            <a:extLst>
              <a:ext uri="{FF2B5EF4-FFF2-40B4-BE49-F238E27FC236}">
                <a16:creationId xmlns:a16="http://schemas.microsoft.com/office/drawing/2014/main" id="{94070CD0-B93E-44E7-950F-87BD8DF7A918}"/>
              </a:ext>
            </a:extLst>
          </p:cNvPr>
          <p:cNvSpPr/>
          <p:nvPr/>
        </p:nvSpPr>
        <p:spPr>
          <a:xfrm>
            <a:off x="5279851" y="5631419"/>
            <a:ext cx="956811" cy="396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 </a:t>
            </a:r>
          </a:p>
        </p:txBody>
      </p:sp>
      <p:pic>
        <p:nvPicPr>
          <p:cNvPr id="11" name="Picture 10">
            <a:extLst>
              <a:ext uri="{FF2B5EF4-FFF2-40B4-BE49-F238E27FC236}">
                <a16:creationId xmlns:a16="http://schemas.microsoft.com/office/drawing/2014/main" id="{C09D14EF-6F42-49FB-8156-8823614478C8}"/>
              </a:ext>
            </a:extLst>
          </p:cNvPr>
          <p:cNvPicPr>
            <a:picLocks noChangeAspect="1"/>
          </p:cNvPicPr>
          <p:nvPr/>
        </p:nvPicPr>
        <p:blipFill>
          <a:blip r:embed="rId3"/>
          <a:stretch>
            <a:fillRect/>
          </a:stretch>
        </p:blipFill>
        <p:spPr>
          <a:xfrm>
            <a:off x="3736674" y="3926023"/>
            <a:ext cx="930982" cy="577210"/>
          </a:xfrm>
          <a:prstGeom prst="rect">
            <a:avLst/>
          </a:prstGeom>
        </p:spPr>
      </p:pic>
      <p:pic>
        <p:nvPicPr>
          <p:cNvPr id="41" name="Picture 40">
            <a:extLst>
              <a:ext uri="{FF2B5EF4-FFF2-40B4-BE49-F238E27FC236}">
                <a16:creationId xmlns:a16="http://schemas.microsoft.com/office/drawing/2014/main" id="{2BBCD677-8ADF-42C9-B11C-713003808491}"/>
              </a:ext>
            </a:extLst>
          </p:cNvPr>
          <p:cNvPicPr>
            <a:picLocks noChangeAspect="1"/>
          </p:cNvPicPr>
          <p:nvPr/>
        </p:nvPicPr>
        <p:blipFill>
          <a:blip r:embed="rId3"/>
          <a:stretch>
            <a:fillRect/>
          </a:stretch>
        </p:blipFill>
        <p:spPr>
          <a:xfrm>
            <a:off x="9971271" y="3930820"/>
            <a:ext cx="930982" cy="577210"/>
          </a:xfrm>
          <a:prstGeom prst="rect">
            <a:avLst/>
          </a:prstGeom>
        </p:spPr>
      </p:pic>
    </p:spTree>
    <p:extLst>
      <p:ext uri="{BB962C8B-B14F-4D97-AF65-F5344CB8AC3E}">
        <p14:creationId xmlns:p14="http://schemas.microsoft.com/office/powerpoint/2010/main" val="32724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
                                        <p:tgtEl>
                                          <p:spTgt spid="38"/>
                                        </p:tgtEl>
                                      </p:cBhvr>
                                    </p:animEffect>
                                  </p:childTnLst>
                                </p:cTn>
                              </p:par>
                              <p:par>
                                <p:cTn id="15" presetID="10" presetClass="exit" presetSubtype="0" fill="hold" grpId="0" nodeType="withEffect">
                                  <p:stCondLst>
                                    <p:cond delay="0"/>
                                  </p:stCondLst>
                                  <p:childTnLst>
                                    <p:animEffect transition="out" filter="fade">
                                      <p:cBhvr>
                                        <p:cTn id="16" dur="10"/>
                                        <p:tgtEl>
                                          <p:spTgt spid="39"/>
                                        </p:tgtEl>
                                      </p:cBhvr>
                                    </p:animEffect>
                                    <p:set>
                                      <p:cBhvr>
                                        <p:cTn id="17" dur="1" fill="hold">
                                          <p:stCondLst>
                                            <p:cond delay="9"/>
                                          </p:stCondLst>
                                        </p:cTn>
                                        <p:tgtEl>
                                          <p:spTgt spid="3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3.95833E-6 -1.48148E-6 L -3.95833E-6 0.06667 " pathEditMode="relative" rAng="0" ptsTypes="AA">
                                      <p:cBhvr>
                                        <p:cTn id="21" dur="500" fill="hold"/>
                                        <p:tgtEl>
                                          <p:spTgt spid="27"/>
                                        </p:tgtEl>
                                        <p:attrNameLst>
                                          <p:attrName>ppt_x</p:attrName>
                                          <p:attrName>ppt_y</p:attrName>
                                        </p:attrNameLst>
                                      </p:cBhvr>
                                      <p:rCtr x="0" y="3333"/>
                                    </p:animMotion>
                                  </p:childTnLst>
                                </p:cTn>
                              </p:par>
                              <p:par>
                                <p:cTn id="22" presetID="42" presetClass="path" presetSubtype="0" accel="50000" decel="50000" fill="hold" grpId="1" nodeType="withEffect">
                                  <p:stCondLst>
                                    <p:cond delay="0"/>
                                  </p:stCondLst>
                                  <p:childTnLst>
                                    <p:animMotion origin="layout" path="M 8.33333E-7 3.7037E-7 L 8.33333E-7 0.06667 " pathEditMode="relative" rAng="0" ptsTypes="AA">
                                      <p:cBhvr>
                                        <p:cTn id="23" dur="500" fill="hold"/>
                                        <p:tgtEl>
                                          <p:spTgt spid="30"/>
                                        </p:tgtEl>
                                        <p:attrNameLst>
                                          <p:attrName>ppt_x</p:attrName>
                                          <p:attrName>ppt_y</p:attrName>
                                        </p:attrNameLst>
                                      </p:cBhvr>
                                      <p:rCtr x="0" y="3333"/>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2" nodeType="clickEffect">
                                  <p:stCondLst>
                                    <p:cond delay="0"/>
                                  </p:stCondLst>
                                  <p:childTnLst>
                                    <p:animMotion origin="layout" path="M -3.95833E-6 0.06667 L -0.00768 0.1206 " pathEditMode="relative" rAng="0" ptsTypes="AA">
                                      <p:cBhvr>
                                        <p:cTn id="27" dur="500" fill="hold"/>
                                        <p:tgtEl>
                                          <p:spTgt spid="27"/>
                                        </p:tgtEl>
                                        <p:attrNameLst>
                                          <p:attrName>ppt_x</p:attrName>
                                          <p:attrName>ppt_y</p:attrName>
                                        </p:attrNameLst>
                                      </p:cBhvr>
                                      <p:rCtr x="-391" y="2685"/>
                                    </p:animMotion>
                                  </p:childTnLst>
                                </p:cTn>
                              </p:par>
                              <p:par>
                                <p:cTn id="28" presetID="42" presetClass="path" presetSubtype="0" accel="50000" decel="50000" fill="hold" grpId="2" nodeType="withEffect">
                                  <p:stCondLst>
                                    <p:cond delay="0"/>
                                  </p:stCondLst>
                                  <p:childTnLst>
                                    <p:animMotion origin="layout" path="M 8.33333E-7 0.06667 L -0.00768 0.1206 " pathEditMode="relative" rAng="0" ptsTypes="AA">
                                      <p:cBhvr>
                                        <p:cTn id="29" dur="500" fill="hold"/>
                                        <p:tgtEl>
                                          <p:spTgt spid="30"/>
                                        </p:tgtEl>
                                        <p:attrNameLst>
                                          <p:attrName>ppt_x</p:attrName>
                                          <p:attrName>ppt_y</p:attrName>
                                        </p:attrNameLst>
                                      </p:cBhvr>
                                      <p:rCtr x="-391" y="2685"/>
                                    </p:animMotion>
                                  </p:childTnLst>
                                </p:cTn>
                              </p:par>
                            </p:childTnLst>
                          </p:cTn>
                        </p:par>
                        <p:par>
                          <p:cTn id="30" fill="hold">
                            <p:stCondLst>
                              <p:cond delay="500"/>
                            </p:stCondLst>
                            <p:childTnLst>
                              <p:par>
                                <p:cTn id="31" presetID="10" presetClass="exit" presetSubtype="0" fill="hold" grpId="1" nodeType="afterEffect">
                                  <p:stCondLst>
                                    <p:cond delay="0"/>
                                  </p:stCondLst>
                                  <p:childTnLst>
                                    <p:animEffect transition="out" filter="fade">
                                      <p:cBhvr>
                                        <p:cTn id="32" dur="10"/>
                                        <p:tgtEl>
                                          <p:spTgt spid="38"/>
                                        </p:tgtEl>
                                      </p:cBhvr>
                                    </p:animEffect>
                                    <p:set>
                                      <p:cBhvr>
                                        <p:cTn id="33" dur="1" fill="hold">
                                          <p:stCondLst>
                                            <p:cond delay="9"/>
                                          </p:stCondLst>
                                        </p:cTn>
                                        <p:tgtEl>
                                          <p:spTgt spid="38"/>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3" nodeType="clickEffect">
                                  <p:stCondLst>
                                    <p:cond delay="0"/>
                                  </p:stCondLst>
                                  <p:childTnLst>
                                    <p:animMotion origin="layout" path="M -0.00768 0.1206 L -0.0138 0.17708 " pathEditMode="relative" rAng="0" ptsTypes="AA">
                                      <p:cBhvr>
                                        <p:cTn id="40" dur="500" fill="hold"/>
                                        <p:tgtEl>
                                          <p:spTgt spid="27"/>
                                        </p:tgtEl>
                                        <p:attrNameLst>
                                          <p:attrName>ppt_x</p:attrName>
                                          <p:attrName>ppt_y</p:attrName>
                                        </p:attrNameLst>
                                      </p:cBhvr>
                                      <p:rCtr x="-313" y="2824"/>
                                    </p:animMotion>
                                  </p:childTnLst>
                                </p:cTn>
                              </p:par>
                              <p:par>
                                <p:cTn id="41" presetID="42" presetClass="path" presetSubtype="0" accel="50000" decel="50000" fill="hold" grpId="3" nodeType="withEffect">
                                  <p:stCondLst>
                                    <p:cond delay="0"/>
                                  </p:stCondLst>
                                  <p:childTnLst>
                                    <p:animMotion origin="layout" path="M -0.00768 0.1206 L -0.0138 0.17708 " pathEditMode="relative" rAng="0" ptsTypes="AA">
                                      <p:cBhvr>
                                        <p:cTn id="42" dur="500" fill="hold"/>
                                        <p:tgtEl>
                                          <p:spTgt spid="30"/>
                                        </p:tgtEl>
                                        <p:attrNameLst>
                                          <p:attrName>ppt_x</p:attrName>
                                          <p:attrName>ppt_y</p:attrName>
                                        </p:attrNameLst>
                                      </p:cBhvr>
                                      <p:rCtr x="-313" y="2824"/>
                                    </p:animMotion>
                                  </p:childTnLst>
                                </p:cTn>
                              </p:par>
                            </p:childTnLst>
                          </p:cTn>
                        </p:par>
                        <p:par>
                          <p:cTn id="43" fill="hold">
                            <p:stCondLst>
                              <p:cond delay="500"/>
                            </p:stCondLst>
                            <p:childTnLst>
                              <p:par>
                                <p:cTn id="44" presetID="18" presetClass="entr" presetSubtype="6"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strips(downRight)">
                                      <p:cBhvr>
                                        <p:cTn id="46" dur="250"/>
                                        <p:tgtEl>
                                          <p:spTgt spid="11"/>
                                        </p:tgtEl>
                                      </p:cBhvr>
                                    </p:animEffect>
                                  </p:childTnLst>
                                </p:cTn>
                              </p:par>
                              <p:par>
                                <p:cTn id="47" presetID="18" presetClass="entr" presetSubtype="6"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strips(downRight)">
                                      <p:cBhvr>
                                        <p:cTn id="49" dur="25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4" nodeType="clickEffect">
                                  <p:stCondLst>
                                    <p:cond delay="0"/>
                                  </p:stCondLst>
                                  <p:childTnLst>
                                    <p:animMotion origin="layout" path="M -0.0138 0.17708 L -0.01614 0.34908 " pathEditMode="relative" rAng="0" ptsTypes="AA">
                                      <p:cBhvr>
                                        <p:cTn id="53" dur="500" fill="hold"/>
                                        <p:tgtEl>
                                          <p:spTgt spid="27"/>
                                        </p:tgtEl>
                                        <p:attrNameLst>
                                          <p:attrName>ppt_x</p:attrName>
                                          <p:attrName>ppt_y</p:attrName>
                                        </p:attrNameLst>
                                      </p:cBhvr>
                                      <p:rCtr x="-117" y="8588"/>
                                    </p:animMotion>
                                  </p:childTnLst>
                                </p:cTn>
                              </p:par>
                              <p:par>
                                <p:cTn id="54" presetID="42" presetClass="path" presetSubtype="0" accel="50000" decel="50000" fill="hold" grpId="4" nodeType="withEffect">
                                  <p:stCondLst>
                                    <p:cond delay="0"/>
                                  </p:stCondLst>
                                  <p:childTnLst>
                                    <p:animMotion origin="layout" path="M -0.0138 0.17708 L -0.01615 0.34907 " pathEditMode="relative" rAng="0" ptsTypes="AA">
                                      <p:cBhvr>
                                        <p:cTn id="55" dur="500" fill="hold"/>
                                        <p:tgtEl>
                                          <p:spTgt spid="30"/>
                                        </p:tgtEl>
                                        <p:attrNameLst>
                                          <p:attrName>ppt_x</p:attrName>
                                          <p:attrName>ppt_y</p:attrName>
                                        </p:attrNameLst>
                                      </p:cBhvr>
                                      <p:rCtr x="-117" y="8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27" grpId="3" animBg="1"/>
      <p:bldP spid="27" grpId="4" animBg="1"/>
      <p:bldP spid="30" grpId="0" animBg="1"/>
      <p:bldP spid="30" grpId="1" animBg="1"/>
      <p:bldP spid="30" grpId="2" animBg="1"/>
      <p:bldP spid="30" grpId="3" animBg="1"/>
      <p:bldP spid="30" grpId="4" animBg="1"/>
      <p:bldP spid="37" grpId="0" animBg="1"/>
      <p:bldP spid="38" grpId="0" animBg="1"/>
      <p:bldP spid="38" grpId="1" animBg="1"/>
      <p:bldP spid="39" grpId="0" animBg="1"/>
    </p:bldLst>
  </p:timing>
</p:sld>
</file>

<file path=ppt/theme/theme1.xml><?xml version="1.0" encoding="utf-8"?>
<a:theme xmlns:a="http://schemas.openxmlformats.org/drawingml/2006/main" name="Custom">
  <a:themeElements>
    <a:clrScheme name="Training-presentation">
      <a:dk1>
        <a:srgbClr val="000000"/>
      </a:dk1>
      <a:lt1>
        <a:srgbClr val="FFFFFF"/>
      </a:lt1>
      <a:dk2>
        <a:srgbClr val="112CC1"/>
      </a:dk2>
      <a:lt2>
        <a:srgbClr val="E7E6E6"/>
      </a:lt2>
      <a:accent1>
        <a:srgbClr val="FF7128"/>
      </a:accent1>
      <a:accent2>
        <a:srgbClr val="FF2828"/>
      </a:accent2>
      <a:accent3>
        <a:srgbClr val="2849FD"/>
      </a:accent3>
      <a:accent4>
        <a:srgbClr val="D3DDFE"/>
      </a:accent4>
      <a:accent5>
        <a:srgbClr val="FBFF22"/>
      </a:accent5>
      <a:accent6>
        <a:srgbClr val="D90000"/>
      </a:accent6>
      <a:hlink>
        <a:srgbClr val="0563C1"/>
      </a:hlink>
      <a:folHlink>
        <a:srgbClr val="954F72"/>
      </a:folHlink>
    </a:clrScheme>
    <a:fontScheme name="Custom 1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3460604_win32_SL_V10" id="{99B34821-6204-44CE-8DD7-2088F7B07FF3}" vid="{E244DE33-B49D-4797-B149-ADA6E5DF59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5B6D968-3BA5-45CA-AFA4-01F84FB04FAA}">
  <ds:schemaRefs>
    <ds:schemaRef ds:uri="http://schemas.microsoft.com/sharepoint/v3/contenttype/forms"/>
  </ds:schemaRefs>
</ds:datastoreItem>
</file>

<file path=customXml/itemProps2.xml><?xml version="1.0" encoding="utf-8"?>
<ds:datastoreItem xmlns:ds="http://schemas.openxmlformats.org/officeDocument/2006/customXml" ds:itemID="{0354E976-D9B8-49D6-BB1E-30B410663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7C52C5-6F65-4D42-B855-A3283C55581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Training presentation</Template>
  <TotalTime>3282</TotalTime>
  <Words>3182</Words>
  <Application>Microsoft Office PowerPoint</Application>
  <PresentationFormat>Widescreen</PresentationFormat>
  <Paragraphs>725</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 Black</vt:lpstr>
      <vt:lpstr>Calibri</vt:lpstr>
      <vt:lpstr>Calibri-Bold</vt:lpstr>
      <vt:lpstr>Calibri-Italic</vt:lpstr>
      <vt:lpstr>Tahoma</vt:lpstr>
      <vt:lpstr>Times New Roman</vt:lpstr>
      <vt:lpstr>Custom</vt:lpstr>
      <vt:lpstr>SEII</vt:lpstr>
      <vt:lpstr>Se2 </vt:lpstr>
      <vt:lpstr>Mode (façons) d'exécution de N processus</vt:lpstr>
      <vt:lpstr>let  assume that :  P1 : {I1,I2,I3}  P2 : {I4,I5,I6}</vt:lpstr>
      <vt:lpstr>let  assume that :  P1 : {I1,I2,I3}  P1 : {I1,I2,I3}</vt:lpstr>
      <vt:lpstr>let assume that :  P1 : {I1,I2,I3}  P2 : {I4,I5,I6}</vt:lpstr>
      <vt:lpstr>Example 01 </vt:lpstr>
      <vt:lpstr>Sequential execution  of processes : P1  puis P2  </vt:lpstr>
      <vt:lpstr>Parallel  execution  of processes : P1  // P2</vt:lpstr>
      <vt:lpstr>Pseudo-Parallel  execution of processes : P1  // P2</vt:lpstr>
      <vt:lpstr>- Une ressource avec un seul point d’accès appelée une ressource critique. Nombre de points d’accès : nombre de processus pouvant l’utiliser en même temps   </vt:lpstr>
      <vt:lpstr>Example 02 : identifier  RC , SC dans ce Example</vt:lpstr>
      <vt:lpstr>Example 02 : identifier  RC , SC dans ce Example</vt:lpstr>
      <vt:lpstr>EM  </vt:lpstr>
      <vt:lpstr>Structure General des processes avec des SC en commun  </vt:lpstr>
      <vt:lpstr>Exclusion mutuelle</vt:lpstr>
      <vt:lpstr>PowerPoint Presentation</vt:lpstr>
      <vt:lpstr>  </vt:lpstr>
      <vt:lpstr>PowerPoint Presentation</vt:lpstr>
      <vt:lpstr>PowerPoint Presentation</vt:lpstr>
      <vt:lpstr>PowerPoint Presentation</vt:lpstr>
      <vt:lpstr>PowerPoint Presentation</vt:lpstr>
      <vt:lpstr>Solution matérielle au problème d`exclusion mutuelle </vt:lpstr>
      <vt:lpstr>Solution matérielle au problème d`exclusion mutuelle </vt:lpstr>
      <vt:lpstr>PowerPoint Presentation</vt:lpstr>
      <vt:lpstr>PowerPoint Presentation</vt:lpstr>
      <vt:lpstr>Solution matérielle au problème d`exclusion mutuelle </vt:lpstr>
      <vt:lpstr>Solution matérielle au problème d`exclusion mutuelle </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SEII</dc:title>
  <dc:creator>MOSTEFAI BELKACEM</dc:creator>
  <cp:lastModifiedBy>MOSTEFAI BELKACEM</cp:lastModifiedBy>
  <cp:revision>86</cp:revision>
  <dcterms:created xsi:type="dcterms:W3CDTF">2024-10-17T18:28:23Z</dcterms:created>
  <dcterms:modified xsi:type="dcterms:W3CDTF">2024-10-28T17:31:52Z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