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1" r:id="rId2"/>
    <p:sldId id="297" r:id="rId3"/>
    <p:sldId id="300" r:id="rId4"/>
    <p:sldId id="301" r:id="rId5"/>
    <p:sldId id="302" r:id="rId6"/>
    <p:sldId id="303" r:id="rId7"/>
    <p:sldId id="304" r:id="rId8"/>
    <p:sldId id="305" r:id="rId9"/>
    <p:sldId id="306" r:id="rId10"/>
    <p:sldId id="307" r:id="rId11"/>
    <p:sldId id="312" r:id="rId12"/>
    <p:sldId id="308" r:id="rId13"/>
    <p:sldId id="309" r:id="rId14"/>
    <p:sldId id="310" r:id="rId15"/>
    <p:sldId id="311" r:id="rId16"/>
    <p:sldId id="314" r:id="rId17"/>
    <p:sldId id="316" r:id="rId18"/>
    <p:sldId id="315" r:id="rId19"/>
    <p:sldId id="317" r:id="rId20"/>
    <p:sldId id="320" r:id="rId21"/>
    <p:sldId id="318" r:id="rId22"/>
    <p:sldId id="269"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70" d="100"/>
          <a:sy n="70" d="100"/>
        </p:scale>
        <p:origin x="-2022" y="-18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AF7158-8839-4FEC-AF29-560AF0E22EDB}" type="datetimeFigureOut">
              <a:rPr lang="fr-FR" smtClean="0"/>
              <a:t>24/02/2019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A58C3-D757-4304-B403-0873ED6A6E84}" type="slidenum">
              <a:rPr lang="fr-FR" smtClean="0"/>
              <a:t>‹N°›</a:t>
            </a:fld>
            <a:endParaRPr lang="fr-FR"/>
          </a:p>
        </p:txBody>
      </p:sp>
    </p:spTree>
    <p:extLst>
      <p:ext uri="{BB962C8B-B14F-4D97-AF65-F5344CB8AC3E}">
        <p14:creationId xmlns:p14="http://schemas.microsoft.com/office/powerpoint/2010/main" val="19327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066C2C97-C935-4C60-B2DB-50E4F744DBE6}" type="datetime1">
              <a:rPr lang="fr-FR" smtClean="0"/>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2DE51CE-2DA6-48E4-8923-C783E91DF30D}" type="datetime1">
              <a:rPr lang="fr-FR" smtClean="0"/>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CFC79F1-7CDC-48DD-B078-56077463D780}" type="datetime1">
              <a:rPr lang="fr-FR" smtClean="0"/>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B14A90A-9DA7-4E05-A04A-B5763C8B78F1}" type="datetime1">
              <a:rPr lang="fr-FR" smtClean="0"/>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CE2907F-36F3-4357-8D10-4348DB1F3250}" type="datetime1">
              <a:rPr lang="fr-FR" smtClean="0"/>
              <a:t>24/02/2019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ED755E0-7555-4F9B-B1C2-B685135046AC}" type="datetime1">
              <a:rPr lang="fr-FR" smtClean="0"/>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76C3FEC5-A951-44DB-9525-9BF9BBDA58BB}" type="datetime1">
              <a:rPr lang="fr-FR" smtClean="0"/>
              <a:t>24/02/2019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0FCAB702-3356-471C-8C98-92BD4E36AD89}" type="datetime1">
              <a:rPr lang="fr-FR" smtClean="0"/>
              <a:t>24/02/2019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ADD8B2-7071-432C-837B-DF9167CE602B}" type="datetime1">
              <a:rPr lang="fr-FR" smtClean="0"/>
              <a:t>24/02/2019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0F4664F-2239-4468-969D-AED7FCDC1474}" type="datetime1">
              <a:rPr lang="fr-FR" smtClean="0"/>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0A78F25-3E02-40AD-914D-FC5B92079D8E}" type="datetime1">
              <a:rPr lang="fr-FR" smtClean="0"/>
              <a:t>24/02/2019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1D95E-CF8D-449C-A9DF-28797553889A}" type="datetime1">
              <a:rPr lang="fr-FR" smtClean="0"/>
              <a:t>24/02/2019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16" descr="Description : logo de la facult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5859" y="69849"/>
            <a:ext cx="1464632" cy="1343421"/>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6" descr="Description : log_univ_djelfa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6" y="89206"/>
            <a:ext cx="1357715" cy="11075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4"/>
          <p:cNvSpPr>
            <a:spLocks noChangeArrowheads="1"/>
          </p:cNvSpPr>
          <p:nvPr/>
        </p:nvSpPr>
        <p:spPr bwMode="auto">
          <a:xfrm>
            <a:off x="2451869" y="120609"/>
            <a:ext cx="42402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الجمهورية الجزائرية الديمقراطية الشعبية</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publique Alg</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rienne D</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mocratique et Populaire</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وزارة التعليم العالي والبحث العلمي</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Minist</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de l'Enseignement Sup</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rieur et de la Recherche Scientifique</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جامعة زيان عاشور بالجلفة</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Universit</a:t>
            </a:r>
            <a:r>
              <a:rPr kumimoji="0" lang="fr-FR" sz="105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105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Ziane</a:t>
            </a:r>
            <a:r>
              <a:rPr kumimoji="0" lang="fr-FR" sz="105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Achour Djelfa</a:t>
            </a:r>
          </a:p>
          <a:p>
            <a:pPr marL="0" marR="0" lvl="0" indent="0" algn="ctr" defTabSz="914400" rtl="0" eaLnBrk="0" fontAlgn="base" latinLnBrk="0" hangingPunct="0">
              <a:lnSpc>
                <a:spcPct val="100000"/>
              </a:lnSpc>
              <a:spcBef>
                <a:spcPct val="0"/>
              </a:spcBef>
              <a:spcAft>
                <a:spcPct val="0"/>
              </a:spcAft>
              <a:buClrTx/>
              <a:buSzTx/>
              <a:buFontTx/>
              <a:buNone/>
              <a:tabLst/>
            </a:pPr>
            <a:r>
              <a:rPr lang="ar-DZ" sz="1050" b="1" dirty="0" smtClean="0">
                <a:latin typeface="Times New Roman" pitchFamily="18" charset="0"/>
                <a:cs typeface="Times New Roman" pitchFamily="18" charset="0"/>
              </a:rPr>
              <a:t>كلية علوم الطبيعة و الحياة</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050" b="1" i="0" u="none" strike="noStrike" cap="none" normalizeH="0" baseline="0" dirty="0" smtClean="0">
                <a:ln>
                  <a:noFill/>
                </a:ln>
                <a:solidFill>
                  <a:schemeClr val="tx1"/>
                </a:solidFill>
                <a:effectLst/>
                <a:latin typeface="Times New Roman" pitchFamily="18" charset="0"/>
                <a:cs typeface="Times New Roman" pitchFamily="18" charset="0"/>
              </a:rPr>
              <a:t>Faculté des sciences de la nature et de la vie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2311881" y="2492896"/>
            <a:ext cx="4802405" cy="2677656"/>
          </a:xfrm>
          <a:prstGeom prst="rect">
            <a:avLst/>
          </a:prstGeom>
        </p:spPr>
        <p:txBody>
          <a:bodyPr wrap="none">
            <a:spAutoFit/>
          </a:bodyPr>
          <a:lstStyle/>
          <a:p>
            <a:pPr algn="ctr"/>
            <a:r>
              <a:rPr lang="fr-FR" sz="2400" b="1" dirty="0" smtClean="0"/>
              <a:t>Licence Sol-Eau</a:t>
            </a:r>
          </a:p>
          <a:p>
            <a:pPr algn="ctr"/>
            <a:endParaRPr lang="fr-FR" sz="2400" b="1" dirty="0" smtClean="0"/>
          </a:p>
          <a:p>
            <a:pPr algn="ctr"/>
            <a:r>
              <a:rPr lang="fr-FR" sz="2400" b="1" dirty="0" smtClean="0"/>
              <a:t>Module :</a:t>
            </a:r>
            <a:r>
              <a:rPr lang="fr-FR" sz="2400" dirty="0" smtClean="0"/>
              <a:t> Epuration des Eaux usées</a:t>
            </a:r>
          </a:p>
          <a:p>
            <a:pPr algn="ctr"/>
            <a:endParaRPr lang="fr-FR" sz="2400" dirty="0" smtClean="0"/>
          </a:p>
          <a:p>
            <a:pPr algn="ctr"/>
            <a:r>
              <a:rPr lang="fr-FR" sz="2400" b="1" dirty="0" smtClean="0"/>
              <a:t>Chargé du module :</a:t>
            </a:r>
            <a:r>
              <a:rPr lang="fr-FR" sz="2400" dirty="0" smtClean="0"/>
              <a:t> Mohamed Hachi</a:t>
            </a:r>
          </a:p>
          <a:p>
            <a:pPr algn="ctr"/>
            <a:endParaRPr lang="fr-FR" sz="2400" dirty="0" smtClean="0"/>
          </a:p>
          <a:p>
            <a:pPr algn="ctr"/>
            <a:r>
              <a:rPr lang="fr-FR" sz="2400" b="1" dirty="0" smtClean="0"/>
              <a:t>E-mail :</a:t>
            </a:r>
            <a:r>
              <a:rPr lang="fr-FR" sz="2400" dirty="0" smtClean="0"/>
              <a:t> hachi.mouh3@gmail.com </a:t>
            </a:r>
            <a:endParaRPr lang="fr-FR" sz="2400"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1</a:t>
            </a:fld>
            <a:endParaRPr lang="fr-BE"/>
          </a:p>
        </p:txBody>
      </p:sp>
    </p:spTree>
    <p:extLst>
      <p:ext uri="{BB962C8B-B14F-4D97-AF65-F5344CB8AC3E}">
        <p14:creationId xmlns:p14="http://schemas.microsoft.com/office/powerpoint/2010/main" val="3304910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10</a:t>
            </a:fld>
            <a:endParaRPr lang="fr-BE"/>
          </a:p>
        </p:txBody>
      </p:sp>
      <p:sp>
        <p:nvSpPr>
          <p:cNvPr id="3" name="Rectangle 2"/>
          <p:cNvSpPr/>
          <p:nvPr/>
        </p:nvSpPr>
        <p:spPr>
          <a:xfrm>
            <a:off x="2987824" y="188640"/>
            <a:ext cx="3044231" cy="461665"/>
          </a:xfrm>
          <a:prstGeom prst="rect">
            <a:avLst/>
          </a:prstGeom>
        </p:spPr>
        <p:txBody>
          <a:bodyPr wrap="none">
            <a:spAutoFit/>
          </a:bodyPr>
          <a:lstStyle/>
          <a:p>
            <a:r>
              <a:rPr lang="fr-FR" sz="2400" b="1" i="1" dirty="0" smtClean="0"/>
              <a:t>Traitements des boues</a:t>
            </a:r>
            <a:endParaRPr lang="fr-FR" sz="2400" dirty="0"/>
          </a:p>
        </p:txBody>
      </p:sp>
      <p:sp>
        <p:nvSpPr>
          <p:cNvPr id="4" name="Rectangle 3"/>
          <p:cNvSpPr/>
          <p:nvPr/>
        </p:nvSpPr>
        <p:spPr>
          <a:xfrm>
            <a:off x="251520" y="419472"/>
            <a:ext cx="8424936" cy="5262979"/>
          </a:xfrm>
          <a:prstGeom prst="rect">
            <a:avLst/>
          </a:prstGeom>
        </p:spPr>
        <p:txBody>
          <a:bodyPr wrap="square">
            <a:spAutoFit/>
          </a:bodyPr>
          <a:lstStyle/>
          <a:p>
            <a:r>
              <a:rPr lang="fr-FR" sz="2400" dirty="0"/>
              <a:t> </a:t>
            </a:r>
          </a:p>
          <a:p>
            <a:r>
              <a:rPr lang="fr-FR" sz="2400" b="1" dirty="0"/>
              <a:t>1- Réduction du volume :</a:t>
            </a:r>
            <a:endParaRPr lang="fr-FR" sz="1050" b="1" dirty="0"/>
          </a:p>
          <a:p>
            <a:r>
              <a:rPr lang="fr-FR" sz="2400" i="1" dirty="0"/>
              <a:t>Procédés de concentration</a:t>
            </a:r>
            <a:endParaRPr lang="fr-FR" sz="1050" dirty="0"/>
          </a:p>
          <a:p>
            <a:pPr marL="342900" indent="-342900">
              <a:buFont typeface="Wingdings" pitchFamily="2" charset="2"/>
              <a:buChar char="Ø"/>
            </a:pPr>
            <a:r>
              <a:rPr lang="fr-FR" sz="2400" b="1" dirty="0" smtClean="0"/>
              <a:t>épaississement</a:t>
            </a:r>
            <a:r>
              <a:rPr lang="fr-FR" sz="2400" dirty="0" smtClean="0"/>
              <a:t> : </a:t>
            </a:r>
            <a:r>
              <a:rPr lang="fr-FR" sz="2400" dirty="0"/>
              <a:t>premier stade de </a:t>
            </a:r>
            <a:r>
              <a:rPr lang="fr-FR" sz="2400" dirty="0" smtClean="0"/>
              <a:t>réduction. Les </a:t>
            </a:r>
            <a:r>
              <a:rPr lang="fr-FR" sz="2400" dirty="0"/>
              <a:t>deux principales techniques sont la décantation et la </a:t>
            </a:r>
            <a:r>
              <a:rPr lang="fr-FR" sz="2400" dirty="0" smtClean="0"/>
              <a:t>flottation</a:t>
            </a:r>
            <a:r>
              <a:rPr lang="fr-FR" sz="1000" dirty="0"/>
              <a:t> </a:t>
            </a:r>
            <a:endParaRPr lang="fr-FR" sz="1000" dirty="0" smtClean="0"/>
          </a:p>
          <a:p>
            <a:pPr marL="342900" indent="-342900">
              <a:buFont typeface="Wingdings" pitchFamily="2" charset="2"/>
              <a:buChar char="Ø"/>
            </a:pPr>
            <a:r>
              <a:rPr lang="fr-FR" sz="2400" b="1" dirty="0" smtClean="0"/>
              <a:t>conditionnement</a:t>
            </a:r>
            <a:endParaRPr lang="fr-FR" sz="1050" b="1" dirty="0"/>
          </a:p>
          <a:p>
            <a:r>
              <a:rPr lang="fr-FR" sz="2400" dirty="0"/>
              <a:t> </a:t>
            </a:r>
            <a:endParaRPr lang="fr-FR" sz="1000" dirty="0"/>
          </a:p>
          <a:p>
            <a:pPr marL="342900" lvl="0" indent="-342900">
              <a:buFont typeface="Wingdings" pitchFamily="2" charset="2"/>
              <a:buChar char="Ø"/>
            </a:pPr>
            <a:r>
              <a:rPr lang="fr-FR" sz="2400" b="1" dirty="0"/>
              <a:t>déshydratation et séchage</a:t>
            </a:r>
            <a:r>
              <a:rPr lang="fr-FR" sz="2400" dirty="0"/>
              <a:t> (en général après </a:t>
            </a:r>
            <a:r>
              <a:rPr lang="fr-FR" sz="2400" i="1" dirty="0"/>
              <a:t>conditionnement</a:t>
            </a:r>
            <a:r>
              <a:rPr lang="fr-FR" sz="2400" dirty="0"/>
              <a:t>)</a:t>
            </a:r>
            <a:endParaRPr lang="fr-FR" sz="1050" dirty="0"/>
          </a:p>
          <a:p>
            <a:r>
              <a:rPr lang="fr-FR" sz="2400" dirty="0"/>
              <a:t> </a:t>
            </a:r>
          </a:p>
          <a:p>
            <a:r>
              <a:rPr lang="fr-FR" sz="2400" b="1" dirty="0"/>
              <a:t>2- Réduction du pouvoir </a:t>
            </a:r>
            <a:r>
              <a:rPr lang="fr-FR" sz="2400" b="1" dirty="0" smtClean="0"/>
              <a:t>fermentescible</a:t>
            </a:r>
            <a:r>
              <a:rPr lang="fr-FR" sz="1050" b="1" dirty="0"/>
              <a:t> </a:t>
            </a:r>
            <a:r>
              <a:rPr lang="fr-FR" sz="2400" i="1" dirty="0" smtClean="0"/>
              <a:t>(Procédés </a:t>
            </a:r>
            <a:r>
              <a:rPr lang="fr-FR" sz="2400" i="1" dirty="0"/>
              <a:t>de </a:t>
            </a:r>
            <a:r>
              <a:rPr lang="fr-FR" sz="2400" i="1" dirty="0" smtClean="0"/>
              <a:t>stabilisation)</a:t>
            </a:r>
            <a:endParaRPr lang="fr-FR" sz="1050" dirty="0"/>
          </a:p>
          <a:p>
            <a:pPr marL="285750" indent="-285750">
              <a:buFont typeface="Wingdings" pitchFamily="2" charset="2"/>
              <a:buChar char="Ø"/>
            </a:pPr>
            <a:r>
              <a:rPr lang="fr-FR" sz="2400" dirty="0" smtClean="0"/>
              <a:t>Réduction </a:t>
            </a:r>
            <a:r>
              <a:rPr lang="fr-FR" sz="2400" dirty="0"/>
              <a:t>des odeurs</a:t>
            </a:r>
            <a:endParaRPr lang="fr-FR" sz="1050" dirty="0"/>
          </a:p>
          <a:p>
            <a:pPr marL="285750" indent="-285750">
              <a:buFont typeface="Wingdings" pitchFamily="2" charset="2"/>
              <a:buChar char="Ø"/>
            </a:pPr>
            <a:r>
              <a:rPr lang="fr-FR" sz="2400" dirty="0" smtClean="0"/>
              <a:t>Elimination </a:t>
            </a:r>
            <a:r>
              <a:rPr lang="fr-FR" sz="2400" dirty="0"/>
              <a:t>des pathogènes</a:t>
            </a:r>
            <a:endParaRPr lang="fr-FR" sz="1050" dirty="0"/>
          </a:p>
          <a:p>
            <a:pPr marL="285750" indent="-285750">
              <a:buFont typeface="Wingdings" pitchFamily="2" charset="2"/>
              <a:buChar char="Ø"/>
            </a:pPr>
            <a:r>
              <a:rPr lang="fr-FR" sz="2400" dirty="0" smtClean="0"/>
              <a:t>Diminution </a:t>
            </a:r>
            <a:r>
              <a:rPr lang="fr-FR" sz="2400" dirty="0"/>
              <a:t>de la quantité de boues à gérer</a:t>
            </a:r>
            <a:endParaRPr lang="fr-FR" sz="1050" dirty="0"/>
          </a:p>
        </p:txBody>
      </p:sp>
    </p:spTree>
    <p:extLst>
      <p:ext uri="{BB962C8B-B14F-4D97-AF65-F5344CB8AC3E}">
        <p14:creationId xmlns:p14="http://schemas.microsoft.com/office/powerpoint/2010/main" val="47933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11</a:t>
            </a:fld>
            <a:endParaRPr lang="fr-B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 y="0"/>
            <a:ext cx="5256584" cy="395136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308" y="3212976"/>
            <a:ext cx="47856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6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12</a:t>
            </a:fld>
            <a:endParaRPr lang="fr-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6" y="188640"/>
            <a:ext cx="9060703"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33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13</a:t>
            </a:fld>
            <a:endParaRPr lang="fr-BE"/>
          </a:p>
        </p:txBody>
      </p:sp>
      <p:sp>
        <p:nvSpPr>
          <p:cNvPr id="3" name="Rectangle 2"/>
          <p:cNvSpPr>
            <a:spLocks noChangeArrowheads="1"/>
          </p:cNvSpPr>
          <p:nvPr/>
        </p:nvSpPr>
        <p:spPr bwMode="auto">
          <a:xfrm>
            <a:off x="0" y="205265"/>
            <a:ext cx="4916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Réduction du volume des boues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Différentes voies possibles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852936"/>
            <a:ext cx="3659188" cy="241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307735"/>
            <a:ext cx="620556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42900" algn="l"/>
              </a:tabLst>
            </a:pPr>
            <a:r>
              <a:rPr kumimoji="0" lang="fr-FR"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Épaississement </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plus ou moins poussé</a:t>
            </a:r>
            <a:r>
              <a:rPr kumimoji="0" lang="fr-FR"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Concentration des boues entre 2 et 8 %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fr-FR"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Déshydratation</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Concentration des boues entre 15 et 50 %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fr-FR"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par voie mécanique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(filtre – presse) avec conditionnement chimique préalable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fr-FR"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par voie thermique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(avec parfois conditionnement chimique préalable)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fr-FR"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Séchage thermique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Concentration des boues entre 70 et 95 %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7933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14</a:t>
            </a:fld>
            <a:endParaRPr lang="fr-B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91880"/>
            <a:ext cx="8208912" cy="2838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116632"/>
            <a:ext cx="8208912" cy="4524315"/>
          </a:xfrm>
          <a:prstGeom prst="rect">
            <a:avLst/>
          </a:prstGeom>
        </p:spPr>
        <p:txBody>
          <a:bodyPr wrap="square">
            <a:spAutoFit/>
          </a:bodyPr>
          <a:lstStyle/>
          <a:p>
            <a:r>
              <a:rPr lang="fr-FR" sz="2400" b="1" i="1" dirty="0"/>
              <a:t>Épaississement</a:t>
            </a:r>
            <a:endParaRPr lang="fr-FR" sz="2400" dirty="0"/>
          </a:p>
          <a:p>
            <a:r>
              <a:rPr lang="fr-FR" sz="2400" dirty="0"/>
              <a:t> </a:t>
            </a:r>
          </a:p>
          <a:p>
            <a:pPr lvl="0"/>
            <a:r>
              <a:rPr lang="fr-FR" sz="2400" dirty="0"/>
              <a:t>À la sortie de la filière eau, les boues sont très liquides (99 à 99,8 % d’eau), restent fluides et « </a:t>
            </a:r>
            <a:r>
              <a:rPr lang="fr-FR" sz="2400" dirty="0" err="1"/>
              <a:t>pompables</a:t>
            </a:r>
            <a:r>
              <a:rPr lang="fr-FR" sz="2400" dirty="0"/>
              <a:t> » : siccité 0,2 à 1%</a:t>
            </a:r>
          </a:p>
          <a:p>
            <a:r>
              <a:rPr lang="fr-FR" sz="2400" dirty="0"/>
              <a:t> </a:t>
            </a:r>
            <a:r>
              <a:rPr lang="fr-FR" sz="2400" dirty="0" smtClean="0"/>
              <a:t>L’épaississement </a:t>
            </a:r>
            <a:r>
              <a:rPr lang="fr-FR" sz="2400" dirty="0"/>
              <a:t>permet d’augmenter la concentration en solide de la </a:t>
            </a:r>
            <a:r>
              <a:rPr lang="fr-FR" sz="2400" dirty="0" smtClean="0"/>
              <a:t>boue </a:t>
            </a:r>
            <a:r>
              <a:rPr lang="fr-FR" sz="2400" b="1" dirty="0" smtClean="0"/>
              <a:t>(entre </a:t>
            </a:r>
            <a:r>
              <a:rPr lang="fr-FR" sz="2400" b="1" dirty="0"/>
              <a:t>2 et 8 </a:t>
            </a:r>
            <a:r>
              <a:rPr lang="fr-FR" sz="2400" b="1" dirty="0" smtClean="0"/>
              <a:t>%)</a:t>
            </a:r>
            <a:endParaRPr lang="fr-FR" sz="2400" dirty="0"/>
          </a:p>
          <a:p>
            <a:pPr lvl="0"/>
            <a:r>
              <a:rPr lang="fr-FR" sz="2400" dirty="0"/>
              <a:t>2 voies :</a:t>
            </a:r>
          </a:p>
          <a:p>
            <a:r>
              <a:rPr lang="fr-FR" sz="2400" dirty="0"/>
              <a:t> </a:t>
            </a:r>
            <a:r>
              <a:rPr lang="fr-FR" sz="2400" dirty="0" smtClean="0"/>
              <a:t>–  </a:t>
            </a:r>
            <a:r>
              <a:rPr lang="fr-FR" sz="2400" dirty="0"/>
              <a:t>par décantation gravitaire (= épaississeur </a:t>
            </a:r>
            <a:r>
              <a:rPr lang="fr-FR" sz="2400" b="1" dirty="0"/>
              <a:t>statique</a:t>
            </a:r>
            <a:r>
              <a:rPr lang="fr-FR" sz="2400" dirty="0" smtClean="0"/>
              <a:t>)</a:t>
            </a:r>
            <a:r>
              <a:rPr lang="fr-FR" sz="2400" dirty="0"/>
              <a:t> </a:t>
            </a:r>
          </a:p>
          <a:p>
            <a:r>
              <a:rPr lang="fr-FR" sz="2400" b="1" dirty="0"/>
              <a:t>(épaississeur dynamique</a:t>
            </a:r>
            <a:r>
              <a:rPr lang="fr-FR" sz="2400" b="1" dirty="0" smtClean="0"/>
              <a:t>)</a:t>
            </a:r>
            <a:endParaRPr lang="fr-FR" sz="2400" dirty="0"/>
          </a:p>
          <a:p>
            <a:r>
              <a:rPr lang="fr-FR" sz="2400" dirty="0"/>
              <a:t>– par flottation à air dissous </a:t>
            </a:r>
            <a:endParaRPr lang="fr-FR" sz="2400" dirty="0" smtClean="0"/>
          </a:p>
          <a:p>
            <a:r>
              <a:rPr lang="fr-FR" sz="2400" dirty="0" smtClean="0"/>
              <a:t>‒ </a:t>
            </a:r>
            <a:r>
              <a:rPr lang="fr-FR" sz="2400" dirty="0"/>
              <a:t>par </a:t>
            </a:r>
            <a:r>
              <a:rPr lang="fr-FR" sz="2400" dirty="0" smtClean="0"/>
              <a:t>égouttage</a:t>
            </a:r>
            <a:endParaRPr lang="fr-FR" sz="2400" dirty="0"/>
          </a:p>
          <a:p>
            <a:r>
              <a:rPr lang="fr-FR" sz="2400" dirty="0"/>
              <a:t>‒ par centrifugation</a:t>
            </a:r>
          </a:p>
        </p:txBody>
      </p:sp>
      <p:sp>
        <p:nvSpPr>
          <p:cNvPr id="4" name="Rectangle 3"/>
          <p:cNvSpPr/>
          <p:nvPr/>
        </p:nvSpPr>
        <p:spPr>
          <a:xfrm>
            <a:off x="5508104" y="6375021"/>
            <a:ext cx="2391039" cy="461665"/>
          </a:xfrm>
          <a:prstGeom prst="rect">
            <a:avLst/>
          </a:prstGeom>
        </p:spPr>
        <p:txBody>
          <a:bodyPr wrap="none">
            <a:spAutoFit/>
          </a:bodyPr>
          <a:lstStyle/>
          <a:p>
            <a:r>
              <a:rPr lang="fr-FR" sz="2400" dirty="0"/>
              <a:t>Table d’égouttage</a:t>
            </a:r>
          </a:p>
        </p:txBody>
      </p:sp>
    </p:spTree>
    <p:extLst>
      <p:ext uri="{BB962C8B-B14F-4D97-AF65-F5344CB8AC3E}">
        <p14:creationId xmlns:p14="http://schemas.microsoft.com/office/powerpoint/2010/main" val="47933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15</a:t>
            </a:fld>
            <a:endParaRPr lang="fr-BE"/>
          </a:p>
        </p:txBody>
      </p:sp>
      <p:sp>
        <p:nvSpPr>
          <p:cNvPr id="4"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fr-F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9220"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0"/>
            <a:ext cx="8497068" cy="677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333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16</a:t>
            </a:fld>
            <a:endParaRPr lang="fr-BE"/>
          </a:p>
        </p:txBody>
      </p:sp>
      <p:sp>
        <p:nvSpPr>
          <p:cNvPr id="3" name="Rectangle 2"/>
          <p:cNvSpPr/>
          <p:nvPr/>
        </p:nvSpPr>
        <p:spPr>
          <a:xfrm>
            <a:off x="138962" y="-99392"/>
            <a:ext cx="8712968" cy="6063198"/>
          </a:xfrm>
          <a:prstGeom prst="rect">
            <a:avLst/>
          </a:prstGeom>
        </p:spPr>
        <p:txBody>
          <a:bodyPr wrap="square">
            <a:spAutoFit/>
          </a:bodyPr>
          <a:lstStyle/>
          <a:p>
            <a:pPr algn="ctr"/>
            <a:r>
              <a:rPr lang="fr-FR" sz="2400" b="1" dirty="0" smtClean="0"/>
              <a:t>Déshydratation</a:t>
            </a:r>
            <a:endParaRPr lang="fr-FR" sz="2400" b="1" dirty="0"/>
          </a:p>
          <a:p>
            <a:pPr lvl="0"/>
            <a:r>
              <a:rPr lang="fr-FR" sz="2400" b="1" dirty="0" smtClean="0"/>
              <a:t>1- Par </a:t>
            </a:r>
            <a:r>
              <a:rPr lang="fr-FR" sz="2400" b="1" dirty="0"/>
              <a:t>drainage naturel à l’air </a:t>
            </a:r>
            <a:r>
              <a:rPr lang="fr-FR" sz="2400" b="1" dirty="0" smtClean="0"/>
              <a:t>libre</a:t>
            </a:r>
            <a:endParaRPr lang="fr-FR" sz="2400" b="1" dirty="0"/>
          </a:p>
          <a:p>
            <a:r>
              <a:rPr lang="fr-FR" sz="2400" dirty="0"/>
              <a:t>– Massif drainant de 25 cm </a:t>
            </a:r>
            <a:r>
              <a:rPr lang="fr-FR" sz="2400" dirty="0" smtClean="0"/>
              <a:t>d’épaisseur</a:t>
            </a:r>
            <a:endParaRPr lang="fr-FR" sz="2400" dirty="0"/>
          </a:p>
          <a:p>
            <a:r>
              <a:rPr lang="fr-FR" sz="2400" dirty="0"/>
              <a:t>– Boues séchées à 35 – 40 % (m/V) de matières </a:t>
            </a:r>
            <a:r>
              <a:rPr lang="fr-FR" sz="2400" dirty="0" smtClean="0"/>
              <a:t>sèches</a:t>
            </a:r>
            <a:endParaRPr lang="fr-FR" sz="2400" dirty="0"/>
          </a:p>
          <a:p>
            <a:pPr lvl="0"/>
            <a:r>
              <a:rPr lang="fr-FR" sz="2400" dirty="0"/>
              <a:t>Technique la plus utilisée dans les stations d’épuration modestes car les frais d’investissement sont </a:t>
            </a:r>
            <a:r>
              <a:rPr lang="fr-FR" sz="2400" dirty="0" smtClean="0"/>
              <a:t>réduits. Procédé </a:t>
            </a:r>
            <a:r>
              <a:rPr lang="fr-FR" sz="2400" dirty="0"/>
              <a:t>fortement influencée par le climat et la nature des </a:t>
            </a:r>
            <a:r>
              <a:rPr lang="fr-FR" sz="2400" dirty="0" smtClean="0"/>
              <a:t>boues</a:t>
            </a:r>
            <a:endParaRPr lang="fr-FR" sz="2400" dirty="0"/>
          </a:p>
          <a:p>
            <a:r>
              <a:rPr lang="fr-FR" sz="2400" dirty="0"/>
              <a:t>– Durée du séchage: 4 à 6 </a:t>
            </a:r>
            <a:r>
              <a:rPr lang="fr-FR" sz="2400" dirty="0" smtClean="0"/>
              <a:t>semaines</a:t>
            </a:r>
            <a:endParaRPr lang="fr-FR" sz="2400" dirty="0"/>
          </a:p>
          <a:p>
            <a:r>
              <a:rPr lang="fr-FR" sz="2400" dirty="0"/>
              <a:t>– Capacité de production de 0.2 à 0.6 kg </a:t>
            </a:r>
            <a:r>
              <a:rPr lang="fr-FR" sz="2400" dirty="0" smtClean="0"/>
              <a:t>MS/(m</a:t>
            </a:r>
            <a:r>
              <a:rPr lang="fr-FR" sz="2400" baseline="30000" dirty="0" smtClean="0"/>
              <a:t>2</a:t>
            </a:r>
            <a:r>
              <a:rPr lang="fr-FR" sz="2400" dirty="0" smtClean="0"/>
              <a:t> </a:t>
            </a:r>
            <a:r>
              <a:rPr lang="fr-FR" sz="2400" dirty="0"/>
              <a:t>· j)</a:t>
            </a:r>
          </a:p>
          <a:p>
            <a:pPr lvl="0"/>
            <a:r>
              <a:rPr lang="fr-FR" sz="2400" dirty="0"/>
              <a:t>L’enlèvement des boues déshydratées est souvent </a:t>
            </a:r>
            <a:r>
              <a:rPr lang="fr-FR" sz="2400" dirty="0" smtClean="0"/>
              <a:t>manuel</a:t>
            </a:r>
            <a:endParaRPr lang="fr-FR" sz="2400" dirty="0"/>
          </a:p>
          <a:p>
            <a:r>
              <a:rPr lang="fr-FR" sz="2400" dirty="0"/>
              <a:t>On utilise des lits de séchage comportant un massif drainant (de 25 cm d’épaisseur</a:t>
            </a:r>
            <a:r>
              <a:rPr lang="fr-FR" sz="2400" dirty="0" smtClean="0"/>
              <a:t>), constitué </a:t>
            </a:r>
            <a:r>
              <a:rPr lang="fr-FR" sz="2400" dirty="0"/>
              <a:t>de pierrailles et de sable, sur lequel on réalise un égouttage naturel des boues</a:t>
            </a:r>
            <a:r>
              <a:rPr lang="fr-FR" sz="2400" dirty="0" smtClean="0"/>
              <a:t>.</a:t>
            </a:r>
            <a:endParaRPr lang="fr-FR" sz="2400" dirty="0"/>
          </a:p>
          <a:p>
            <a:r>
              <a:rPr lang="fr-FR" sz="2400" dirty="0"/>
              <a:t>Une amélioration notable des rendements des lits peut être obtenue par un conditionnement polymérique préalable de la boue dont l’égouttage se trouvera accéléré.</a:t>
            </a:r>
          </a:p>
        </p:txBody>
      </p:sp>
      <p:sp>
        <p:nvSpPr>
          <p:cNvPr id="4" name="Rectangle 3"/>
          <p:cNvSpPr/>
          <p:nvPr/>
        </p:nvSpPr>
        <p:spPr>
          <a:xfrm>
            <a:off x="138962" y="5733256"/>
            <a:ext cx="9505056" cy="1569660"/>
          </a:xfrm>
          <a:prstGeom prst="rect">
            <a:avLst/>
          </a:prstGeom>
        </p:spPr>
        <p:txBody>
          <a:bodyPr wrap="square">
            <a:spAutoFit/>
          </a:bodyPr>
          <a:lstStyle/>
          <a:p>
            <a:pPr lvl="0"/>
            <a:r>
              <a:rPr lang="fr-FR" sz="2400" b="1" dirty="0" smtClean="0"/>
              <a:t>2- Par </a:t>
            </a:r>
            <a:r>
              <a:rPr lang="fr-FR" sz="2400" b="1" dirty="0"/>
              <a:t>procédé mécanique :  </a:t>
            </a:r>
            <a:r>
              <a:rPr lang="fr-FR" sz="2400" dirty="0" smtClean="0"/>
              <a:t>techniques </a:t>
            </a:r>
            <a:r>
              <a:rPr lang="fr-FR" sz="2400" dirty="0"/>
              <a:t>de séchage plus </a:t>
            </a:r>
            <a:r>
              <a:rPr lang="fr-FR" sz="2400" dirty="0" smtClean="0"/>
              <a:t>élaborées</a:t>
            </a:r>
            <a:endParaRPr lang="fr-FR" sz="2400" dirty="0"/>
          </a:p>
          <a:p>
            <a:r>
              <a:rPr lang="fr-FR" sz="2400" dirty="0"/>
              <a:t>– Filtration (filtre-presse, filtre à bande , filtre à vis, etc</a:t>
            </a:r>
            <a:r>
              <a:rPr lang="fr-FR" sz="2400" dirty="0" smtClean="0"/>
              <a:t>…),</a:t>
            </a:r>
            <a:endParaRPr lang="fr-FR" sz="2400" dirty="0"/>
          </a:p>
          <a:p>
            <a:r>
              <a:rPr lang="fr-FR" sz="2400" dirty="0"/>
              <a:t>– </a:t>
            </a:r>
            <a:r>
              <a:rPr lang="fr-FR" sz="2400" dirty="0" smtClean="0"/>
              <a:t>Centrifugation.</a:t>
            </a:r>
            <a:endParaRPr lang="fr-FR" sz="2400" dirty="0"/>
          </a:p>
          <a:p>
            <a:r>
              <a:rPr lang="fr-FR" sz="2400" dirty="0"/>
              <a:t> </a:t>
            </a:r>
          </a:p>
        </p:txBody>
      </p:sp>
    </p:spTree>
    <p:extLst>
      <p:ext uri="{BB962C8B-B14F-4D97-AF65-F5344CB8AC3E}">
        <p14:creationId xmlns:p14="http://schemas.microsoft.com/office/powerpoint/2010/main" val="136500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17</a:t>
            </a:fld>
            <a:endParaRPr lang="fr-BE"/>
          </a:p>
        </p:txBody>
      </p:sp>
      <p:sp>
        <p:nvSpPr>
          <p:cNvPr id="3" name="Rectangle 2"/>
          <p:cNvSpPr/>
          <p:nvPr/>
        </p:nvSpPr>
        <p:spPr>
          <a:xfrm>
            <a:off x="179512" y="116632"/>
            <a:ext cx="8640960" cy="5016758"/>
          </a:xfrm>
          <a:prstGeom prst="rect">
            <a:avLst/>
          </a:prstGeom>
        </p:spPr>
        <p:txBody>
          <a:bodyPr wrap="square">
            <a:spAutoFit/>
          </a:bodyPr>
          <a:lstStyle/>
          <a:p>
            <a:pPr algn="ctr"/>
            <a:r>
              <a:rPr lang="fr-FR" sz="2800" b="1" dirty="0" smtClean="0"/>
              <a:t>Séchage</a:t>
            </a:r>
          </a:p>
          <a:p>
            <a:pPr algn="ctr"/>
            <a:endParaRPr lang="fr-FR" sz="2800" b="1" dirty="0" smtClean="0"/>
          </a:p>
          <a:p>
            <a:r>
              <a:rPr lang="fr-FR" sz="2400" dirty="0" smtClean="0"/>
              <a:t>Après </a:t>
            </a:r>
            <a:r>
              <a:rPr lang="fr-FR" sz="2400" dirty="0"/>
              <a:t>déshydratation, le gâteau récupéré contient encore une</a:t>
            </a:r>
          </a:p>
          <a:p>
            <a:r>
              <a:rPr lang="fr-FR" sz="2400" dirty="0"/>
              <a:t>fraction importante d’eau interstitielle (matière sèche de 10 à</a:t>
            </a:r>
          </a:p>
          <a:p>
            <a:r>
              <a:rPr lang="fr-FR" sz="2400" dirty="0"/>
              <a:t>50 </a:t>
            </a:r>
            <a:r>
              <a:rPr lang="fr-FR" sz="2400" dirty="0" smtClean="0"/>
              <a:t>%).</a:t>
            </a:r>
            <a:r>
              <a:rPr lang="fr-FR" sz="2400" dirty="0"/>
              <a:t> </a:t>
            </a:r>
          </a:p>
          <a:p>
            <a:r>
              <a:rPr lang="fr-FR" sz="2400" dirty="0"/>
              <a:t>Le séchage peut être nécessaire soit pour faciliter l’incinération ultérieure de la boue soit pour faciliter sa valorisation agricole</a:t>
            </a:r>
          </a:p>
          <a:p>
            <a:r>
              <a:rPr lang="fr-FR" sz="2400" dirty="0"/>
              <a:t>sous forme sèche. On peut atteindre ainsi des siccités 90 </a:t>
            </a:r>
            <a:r>
              <a:rPr lang="fr-FR" sz="2400" dirty="0" smtClean="0"/>
              <a:t>%.</a:t>
            </a:r>
            <a:endParaRPr lang="fr-FR" sz="2400" dirty="0"/>
          </a:p>
          <a:p>
            <a:r>
              <a:rPr lang="fr-FR" sz="2400" dirty="0"/>
              <a:t>Dans un sécheur rotatif (comme les fours de cimenterie) les boues sont mises en contact direct avec des gaz chauds de combustion. Le contact direct est aussi possible dans un lit</a:t>
            </a:r>
          </a:p>
          <a:p>
            <a:r>
              <a:rPr lang="fr-FR" sz="2400" dirty="0"/>
              <a:t>fluidisé. Le séchage s’effectue aussi par contact indirect entre</a:t>
            </a:r>
          </a:p>
          <a:p>
            <a:r>
              <a:rPr lang="fr-FR" sz="2400" dirty="0"/>
              <a:t>la boue et des parois chaudes.</a:t>
            </a:r>
          </a:p>
        </p:txBody>
      </p:sp>
    </p:spTree>
    <p:extLst>
      <p:ext uri="{BB962C8B-B14F-4D97-AF65-F5344CB8AC3E}">
        <p14:creationId xmlns:p14="http://schemas.microsoft.com/office/powerpoint/2010/main" val="136500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18</a:t>
            </a:fld>
            <a:endParaRPr lang="fr-BE"/>
          </a:p>
        </p:txBody>
      </p:sp>
      <p:sp>
        <p:nvSpPr>
          <p:cNvPr id="4" name="Rectangle 3"/>
          <p:cNvSpPr/>
          <p:nvPr/>
        </p:nvSpPr>
        <p:spPr>
          <a:xfrm>
            <a:off x="395536" y="548680"/>
            <a:ext cx="8424936" cy="3293209"/>
          </a:xfrm>
          <a:prstGeom prst="rect">
            <a:avLst/>
          </a:prstGeom>
        </p:spPr>
        <p:txBody>
          <a:bodyPr wrap="square">
            <a:spAutoFit/>
          </a:bodyPr>
          <a:lstStyle/>
          <a:p>
            <a:pPr algn="ctr"/>
            <a:r>
              <a:rPr lang="fr-FR" sz="2800" b="1" i="1" dirty="0" smtClean="0"/>
              <a:t>La stabilisation</a:t>
            </a:r>
          </a:p>
          <a:p>
            <a:pPr algn="ctr"/>
            <a:endParaRPr lang="fr-FR" sz="2800" b="1" i="1" dirty="0"/>
          </a:p>
          <a:p>
            <a:pPr algn="ctr"/>
            <a:endParaRPr lang="fr-FR" sz="2800" b="1" i="1" dirty="0" smtClean="0"/>
          </a:p>
          <a:p>
            <a:pPr algn="ctr"/>
            <a:endParaRPr lang="fr-FR" sz="2800" dirty="0"/>
          </a:p>
          <a:p>
            <a:r>
              <a:rPr lang="fr-FR" sz="2400" dirty="0" smtClean="0"/>
              <a:t>Différentes </a:t>
            </a:r>
            <a:r>
              <a:rPr lang="fr-FR" sz="2400" dirty="0"/>
              <a:t>voies de stabilisation possibles:</a:t>
            </a:r>
          </a:p>
          <a:p>
            <a:pPr marL="342900" indent="-342900">
              <a:buFont typeface="Wingdings" pitchFamily="2" charset="2"/>
              <a:buChar char="Ø"/>
            </a:pPr>
            <a:r>
              <a:rPr lang="fr-FR" sz="2400" b="1" i="1" dirty="0" smtClean="0"/>
              <a:t>Digestion </a:t>
            </a:r>
            <a:r>
              <a:rPr lang="fr-FR" sz="2400" b="1" i="1" dirty="0"/>
              <a:t>aérobie</a:t>
            </a:r>
            <a:endParaRPr lang="fr-FR" sz="2400" dirty="0"/>
          </a:p>
          <a:p>
            <a:pPr marL="342900" indent="-342900">
              <a:buFont typeface="Wingdings" pitchFamily="2" charset="2"/>
              <a:buChar char="Ø"/>
            </a:pPr>
            <a:r>
              <a:rPr lang="fr-FR" sz="2400" b="1" i="1" dirty="0" smtClean="0"/>
              <a:t>Digestion </a:t>
            </a:r>
            <a:r>
              <a:rPr lang="fr-FR" sz="2400" b="1" i="1" dirty="0"/>
              <a:t>anaérobie</a:t>
            </a:r>
            <a:endParaRPr lang="fr-FR" sz="2400" dirty="0"/>
          </a:p>
          <a:p>
            <a:pPr marL="342900" indent="-342900">
              <a:buFont typeface="Wingdings" pitchFamily="2" charset="2"/>
              <a:buChar char="Ø"/>
            </a:pPr>
            <a:r>
              <a:rPr lang="fr-FR" sz="2400" b="1" i="1" dirty="0" smtClean="0"/>
              <a:t>Stabilisation </a:t>
            </a:r>
            <a:r>
              <a:rPr lang="fr-FR" sz="2400" b="1" i="1" dirty="0"/>
              <a:t>chimique</a:t>
            </a:r>
            <a:endParaRPr lang="fr-FR" sz="2400" dirty="0"/>
          </a:p>
        </p:txBody>
      </p:sp>
    </p:spTree>
    <p:extLst>
      <p:ext uri="{BB962C8B-B14F-4D97-AF65-F5344CB8AC3E}">
        <p14:creationId xmlns:p14="http://schemas.microsoft.com/office/powerpoint/2010/main" val="136500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19</a:t>
            </a:fld>
            <a:endParaRPr lang="fr-BE"/>
          </a:p>
        </p:txBody>
      </p:sp>
      <p:sp>
        <p:nvSpPr>
          <p:cNvPr id="3" name="Rectangle 2"/>
          <p:cNvSpPr/>
          <p:nvPr/>
        </p:nvSpPr>
        <p:spPr>
          <a:xfrm>
            <a:off x="230727" y="260648"/>
            <a:ext cx="8496944" cy="4893647"/>
          </a:xfrm>
          <a:prstGeom prst="rect">
            <a:avLst/>
          </a:prstGeom>
        </p:spPr>
        <p:txBody>
          <a:bodyPr wrap="square">
            <a:spAutoFit/>
          </a:bodyPr>
          <a:lstStyle/>
          <a:p>
            <a:r>
              <a:rPr lang="fr-FR" sz="2400" b="1" i="1" dirty="0"/>
              <a:t>Digestion </a:t>
            </a:r>
            <a:r>
              <a:rPr lang="fr-FR" sz="2400" b="1" i="1" dirty="0" smtClean="0"/>
              <a:t>aérobie :</a:t>
            </a:r>
          </a:p>
          <a:p>
            <a:endParaRPr lang="fr-FR" sz="2400" dirty="0"/>
          </a:p>
          <a:p>
            <a:r>
              <a:rPr lang="fr-FR" sz="2400" dirty="0" smtClean="0"/>
              <a:t>Elle </a:t>
            </a:r>
            <a:r>
              <a:rPr lang="fr-FR" sz="2400" dirty="0"/>
              <a:t>est réalisée par la </a:t>
            </a:r>
            <a:r>
              <a:rPr lang="fr-FR" sz="2400" b="1" i="1" dirty="0"/>
              <a:t>respiration endogène des micro-organismes</a:t>
            </a:r>
            <a:r>
              <a:rPr lang="fr-FR" sz="2400" dirty="0"/>
              <a:t> </a:t>
            </a:r>
            <a:r>
              <a:rPr lang="fr-FR" sz="2400" dirty="0" smtClean="0"/>
              <a:t>dans un </a:t>
            </a:r>
            <a:r>
              <a:rPr lang="fr-FR" sz="2400" dirty="0"/>
              <a:t>bassin de stabilisation identique au bassin d'aération. </a:t>
            </a:r>
            <a:r>
              <a:rPr lang="fr-FR" sz="2400" dirty="0" smtClean="0"/>
              <a:t>L'oxygénation, est </a:t>
            </a:r>
            <a:r>
              <a:rPr lang="fr-FR" sz="2400" dirty="0"/>
              <a:t>assurée par aération de surface ou insufflation d'air, et doit permettre de maintenir une concentration d'oxygène dissous d'au moins 2 mg/l.</a:t>
            </a:r>
          </a:p>
          <a:p>
            <a:r>
              <a:rPr lang="fr-FR" sz="2400" dirty="0"/>
              <a:t> </a:t>
            </a:r>
            <a:r>
              <a:rPr lang="fr-FR" sz="2400" dirty="0" smtClean="0"/>
              <a:t>C</a:t>
            </a:r>
            <a:r>
              <a:rPr lang="fr-FR" sz="2400" baseline="-25000" dirty="0" smtClean="0"/>
              <a:t>5</a:t>
            </a:r>
            <a:r>
              <a:rPr lang="fr-FR" sz="2400" dirty="0" smtClean="0"/>
              <a:t>H</a:t>
            </a:r>
            <a:r>
              <a:rPr lang="fr-FR" sz="2400" baseline="-25000" dirty="0" smtClean="0"/>
              <a:t>7</a:t>
            </a:r>
            <a:r>
              <a:rPr lang="fr-FR" sz="2400" dirty="0" smtClean="0"/>
              <a:t>NO</a:t>
            </a:r>
            <a:r>
              <a:rPr lang="fr-FR" sz="2400" baseline="-25000" dirty="0" smtClean="0"/>
              <a:t>2</a:t>
            </a:r>
            <a:r>
              <a:rPr lang="fr-FR" sz="2400" dirty="0" smtClean="0"/>
              <a:t> </a:t>
            </a:r>
            <a:r>
              <a:rPr lang="fr-FR" sz="2400" dirty="0"/>
              <a:t>+ 5 O</a:t>
            </a:r>
            <a:r>
              <a:rPr lang="fr-FR" sz="2400" baseline="-25000" dirty="0"/>
              <a:t>2</a:t>
            </a:r>
            <a:r>
              <a:rPr lang="fr-FR" sz="2400" dirty="0"/>
              <a:t> → 5 CO</a:t>
            </a:r>
            <a:r>
              <a:rPr lang="fr-FR" sz="2400" baseline="-25000" dirty="0"/>
              <a:t>2</a:t>
            </a:r>
            <a:r>
              <a:rPr lang="fr-FR" sz="2400" dirty="0"/>
              <a:t> + NH</a:t>
            </a:r>
            <a:r>
              <a:rPr lang="fr-FR" sz="2400" baseline="-25000" dirty="0"/>
              <a:t>3</a:t>
            </a:r>
            <a:r>
              <a:rPr lang="fr-FR" sz="2400" dirty="0"/>
              <a:t> + 2 H</a:t>
            </a:r>
            <a:r>
              <a:rPr lang="fr-FR" sz="2400" baseline="-25000" dirty="0"/>
              <a:t>2</a:t>
            </a:r>
            <a:r>
              <a:rPr lang="fr-FR" sz="2400" dirty="0"/>
              <a:t>O</a:t>
            </a:r>
          </a:p>
          <a:p>
            <a:r>
              <a:rPr lang="fr-FR" sz="2400" dirty="0" smtClean="0"/>
              <a:t>Stockage </a:t>
            </a:r>
            <a:r>
              <a:rPr lang="fr-FR" sz="2400" dirty="0"/>
              <a:t>aéré pour éviter les nuisances olfactives</a:t>
            </a:r>
          </a:p>
          <a:p>
            <a:r>
              <a:rPr lang="fr-FR" sz="2400" dirty="0" smtClean="0"/>
              <a:t>Stabilisation </a:t>
            </a:r>
            <a:r>
              <a:rPr lang="fr-FR" sz="2400" b="1" i="1" dirty="0"/>
              <a:t>aérobie mésophile</a:t>
            </a:r>
            <a:r>
              <a:rPr lang="fr-FR" sz="2400" dirty="0"/>
              <a:t> ( procédé conventionnel)</a:t>
            </a:r>
          </a:p>
          <a:p>
            <a:r>
              <a:rPr lang="fr-FR" sz="2400" dirty="0"/>
              <a:t>Rendements d’élimination de la MVS : 25 à 45 </a:t>
            </a:r>
            <a:r>
              <a:rPr lang="fr-FR" sz="2400" dirty="0" smtClean="0"/>
              <a:t>% mais </a:t>
            </a:r>
            <a:r>
              <a:rPr lang="fr-FR" sz="2400" dirty="0"/>
              <a:t>Temps de séjour et besoins en O</a:t>
            </a:r>
            <a:r>
              <a:rPr lang="fr-FR" sz="2400" baseline="-25000" dirty="0"/>
              <a:t>2</a:t>
            </a:r>
            <a:r>
              <a:rPr lang="fr-FR" sz="2400" dirty="0"/>
              <a:t> importants = 15 à 20 j d’aération des boues</a:t>
            </a:r>
          </a:p>
          <a:p>
            <a:r>
              <a:rPr lang="fr-FR" sz="2400" dirty="0"/>
              <a:t> </a:t>
            </a:r>
            <a:r>
              <a:rPr lang="fr-FR" sz="2400" dirty="0" smtClean="0"/>
              <a:t>Variantes </a:t>
            </a:r>
            <a:r>
              <a:rPr lang="fr-FR" sz="2400" dirty="0"/>
              <a:t>: </a:t>
            </a:r>
            <a:r>
              <a:rPr lang="fr-FR" sz="2400" b="1" i="1" dirty="0"/>
              <a:t>Stabilisation aérobie thermophile</a:t>
            </a:r>
            <a:r>
              <a:rPr lang="fr-FR" sz="2400" dirty="0"/>
              <a:t> (45 à 60 °C)</a:t>
            </a:r>
          </a:p>
        </p:txBody>
      </p:sp>
    </p:spTree>
    <p:extLst>
      <p:ext uri="{BB962C8B-B14F-4D97-AF65-F5344CB8AC3E}">
        <p14:creationId xmlns:p14="http://schemas.microsoft.com/office/powerpoint/2010/main" val="136500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2</a:t>
            </a:fld>
            <a:endParaRPr lang="fr-BE"/>
          </a:p>
        </p:txBody>
      </p:sp>
      <p:sp>
        <p:nvSpPr>
          <p:cNvPr id="3" name="Rectangle 2"/>
          <p:cNvSpPr/>
          <p:nvPr/>
        </p:nvSpPr>
        <p:spPr>
          <a:xfrm>
            <a:off x="1501931" y="46053"/>
            <a:ext cx="6212150" cy="461665"/>
          </a:xfrm>
          <a:prstGeom prst="rect">
            <a:avLst/>
          </a:prstGeom>
        </p:spPr>
        <p:txBody>
          <a:bodyPr wrap="none">
            <a:spAutoFit/>
          </a:bodyPr>
          <a:lstStyle/>
          <a:p>
            <a:pPr algn="ctr"/>
            <a:r>
              <a:rPr lang="fr-FR" sz="2400" b="1" dirty="0"/>
              <a:t>Traitement </a:t>
            </a:r>
            <a:r>
              <a:rPr lang="fr-FR" sz="2400" b="1" dirty="0" smtClean="0"/>
              <a:t>tertiaire </a:t>
            </a:r>
            <a:r>
              <a:rPr lang="fr-FR" sz="2400" b="1" dirty="0"/>
              <a:t>(traitement </a:t>
            </a:r>
            <a:r>
              <a:rPr lang="fr-FR" sz="2400" b="1" dirty="0" smtClean="0"/>
              <a:t>de finalisation)</a:t>
            </a:r>
            <a:endParaRPr lang="fr-FR" sz="2400" b="1" dirty="0"/>
          </a:p>
        </p:txBody>
      </p:sp>
      <p:sp>
        <p:nvSpPr>
          <p:cNvPr id="4" name="Rectangle 3"/>
          <p:cNvSpPr/>
          <p:nvPr/>
        </p:nvSpPr>
        <p:spPr>
          <a:xfrm>
            <a:off x="0" y="507718"/>
            <a:ext cx="9396536" cy="6001643"/>
          </a:xfrm>
          <a:prstGeom prst="rect">
            <a:avLst/>
          </a:prstGeom>
        </p:spPr>
        <p:txBody>
          <a:bodyPr wrap="square">
            <a:spAutoFit/>
          </a:bodyPr>
          <a:lstStyle/>
          <a:p>
            <a:r>
              <a:rPr lang="fr-FR" sz="2400" dirty="0"/>
              <a:t>Dans le vocabulaire courant de l’épuration, ce terme désigne </a:t>
            </a:r>
            <a:r>
              <a:rPr lang="fr-FR" sz="2400" dirty="0" smtClean="0"/>
              <a:t>un traitement </a:t>
            </a:r>
            <a:r>
              <a:rPr lang="fr-FR" sz="2400" dirty="0"/>
              <a:t>complémentaire permettant d’obtenir une </a:t>
            </a:r>
            <a:r>
              <a:rPr lang="fr-FR" sz="2400" dirty="0" smtClean="0"/>
              <a:t>qualité d’effluent </a:t>
            </a:r>
            <a:r>
              <a:rPr lang="fr-FR" sz="2400" dirty="0"/>
              <a:t>traité supérieure à celle obtenue par les procédés </a:t>
            </a:r>
            <a:r>
              <a:rPr lang="fr-FR" sz="2400" dirty="0" smtClean="0"/>
              <a:t>biologiques classiques</a:t>
            </a:r>
            <a:r>
              <a:rPr lang="fr-FR" sz="2400" dirty="0"/>
              <a:t>.</a:t>
            </a:r>
          </a:p>
          <a:p>
            <a:r>
              <a:rPr lang="fr-FR" sz="2400" dirty="0"/>
              <a:t>Il s’agit en fait </a:t>
            </a:r>
            <a:r>
              <a:rPr lang="fr-FR" sz="2400" dirty="0" smtClean="0"/>
              <a:t>d’</a:t>
            </a:r>
            <a:r>
              <a:rPr lang="fr-FR" sz="2400" i="1" dirty="0" smtClean="0"/>
              <a:t>affiner l’eau </a:t>
            </a:r>
            <a:r>
              <a:rPr lang="fr-FR" sz="2400" dirty="0" smtClean="0"/>
              <a:t>en </a:t>
            </a:r>
            <a:r>
              <a:rPr lang="fr-FR" sz="2400" dirty="0"/>
              <a:t>poussant l’épuration le plus </a:t>
            </a:r>
            <a:r>
              <a:rPr lang="fr-FR" sz="2400" dirty="0" smtClean="0"/>
              <a:t>loin possible </a:t>
            </a:r>
            <a:r>
              <a:rPr lang="fr-FR" sz="2400" dirty="0"/>
              <a:t>avec la possibilité de viser deux objectifs différents :</a:t>
            </a:r>
          </a:p>
          <a:p>
            <a:r>
              <a:rPr lang="fr-FR" sz="2400" dirty="0"/>
              <a:t>— l’amélioration des performances sur les paramètres </a:t>
            </a:r>
            <a:r>
              <a:rPr lang="fr-FR" sz="2400" dirty="0" smtClean="0"/>
              <a:t>classiques (MES</a:t>
            </a:r>
            <a:r>
              <a:rPr lang="fr-FR" sz="2400" dirty="0"/>
              <a:t>, </a:t>
            </a:r>
            <a:r>
              <a:rPr lang="fr-FR" sz="2400" dirty="0" smtClean="0"/>
              <a:t>DBO5, </a:t>
            </a:r>
            <a:r>
              <a:rPr lang="fr-FR" sz="2400" dirty="0"/>
              <a:t>DCO) : le traitement tertiaire est alors un affinage </a:t>
            </a:r>
            <a:r>
              <a:rPr lang="fr-FR" sz="2400" dirty="0" smtClean="0"/>
              <a:t>qui peut </a:t>
            </a:r>
            <a:r>
              <a:rPr lang="fr-FR" sz="2400" dirty="0"/>
              <a:t>être obtenu par différentes techniques </a:t>
            </a:r>
            <a:r>
              <a:rPr lang="fr-FR" sz="2400" dirty="0" smtClean="0"/>
              <a:t>: </a:t>
            </a:r>
            <a:r>
              <a:rPr lang="fr-FR" sz="2400" dirty="0" err="1" smtClean="0"/>
              <a:t>microtamisage</a:t>
            </a:r>
            <a:r>
              <a:rPr lang="fr-FR" sz="2400" dirty="0"/>
              <a:t>, </a:t>
            </a:r>
            <a:r>
              <a:rPr lang="fr-FR" sz="2400" dirty="0" smtClean="0"/>
              <a:t>filtration sur </a:t>
            </a:r>
            <a:r>
              <a:rPr lang="fr-FR" sz="2400" dirty="0"/>
              <a:t>sable, </a:t>
            </a:r>
            <a:r>
              <a:rPr lang="fr-FR" sz="2400" dirty="0" err="1" smtClean="0"/>
              <a:t>biofiltration</a:t>
            </a:r>
            <a:r>
              <a:rPr lang="fr-FR" sz="2400" dirty="0"/>
              <a:t> </a:t>
            </a:r>
            <a:r>
              <a:rPr lang="fr-FR" sz="2400" dirty="0" smtClean="0"/>
              <a:t>ou </a:t>
            </a:r>
            <a:r>
              <a:rPr lang="fr-FR" sz="2400" b="1" u="sng" dirty="0" smtClean="0"/>
              <a:t>lagunage</a:t>
            </a:r>
            <a:r>
              <a:rPr lang="fr-FR" sz="2400" dirty="0"/>
              <a:t>, adsorption sur </a:t>
            </a:r>
            <a:r>
              <a:rPr lang="fr-FR" sz="2400" dirty="0" smtClean="0"/>
              <a:t>charbon actif...;</a:t>
            </a:r>
            <a:endParaRPr lang="fr-FR" sz="2400" dirty="0"/>
          </a:p>
          <a:p>
            <a:r>
              <a:rPr lang="fr-FR" sz="2400" dirty="0"/>
              <a:t>— l’action spécifique sur un paramètre qui n’est que peu ou </a:t>
            </a:r>
            <a:r>
              <a:rPr lang="fr-FR" sz="2400" dirty="0" smtClean="0"/>
              <a:t>pas touché </a:t>
            </a:r>
            <a:r>
              <a:rPr lang="fr-FR" sz="2400" dirty="0"/>
              <a:t>par les traitements classiques : c’est le cas de </a:t>
            </a:r>
            <a:r>
              <a:rPr lang="fr-FR" sz="2400" dirty="0" smtClean="0"/>
              <a:t>la désinfection,</a:t>
            </a:r>
            <a:r>
              <a:rPr lang="fr-FR" sz="2400" dirty="0"/>
              <a:t> </a:t>
            </a:r>
            <a:r>
              <a:rPr lang="fr-FR" sz="2400" dirty="0" smtClean="0"/>
              <a:t>par </a:t>
            </a:r>
            <a:r>
              <a:rPr lang="fr-FR" sz="2400" dirty="0"/>
              <a:t>laquelle on s’attache </a:t>
            </a:r>
            <a:r>
              <a:rPr lang="fr-FR" sz="2400" dirty="0" smtClean="0"/>
              <a:t>à réduire </a:t>
            </a:r>
            <a:r>
              <a:rPr lang="fr-FR" sz="2400" dirty="0"/>
              <a:t>la </a:t>
            </a:r>
            <a:r>
              <a:rPr lang="fr-FR" sz="2400" dirty="0" smtClean="0"/>
              <a:t>pollution bactérienne</a:t>
            </a:r>
            <a:r>
              <a:rPr lang="fr-FR" sz="2400" dirty="0"/>
              <a:t>, ou </a:t>
            </a:r>
            <a:r>
              <a:rPr lang="fr-FR" sz="2400" dirty="0" smtClean="0"/>
              <a:t>des procédés </a:t>
            </a:r>
            <a:r>
              <a:rPr lang="fr-FR" sz="2400" dirty="0"/>
              <a:t>visant </a:t>
            </a:r>
            <a:r>
              <a:rPr lang="fr-FR" sz="2400" dirty="0" smtClean="0"/>
              <a:t>l’élimination </a:t>
            </a:r>
            <a:r>
              <a:rPr lang="fr-FR" sz="2400" dirty="0"/>
              <a:t>des éléments </a:t>
            </a:r>
            <a:r>
              <a:rPr lang="fr-FR" sz="2400" dirty="0" smtClean="0"/>
              <a:t>nutritifs (azote </a:t>
            </a:r>
            <a:r>
              <a:rPr lang="fr-FR" sz="2400" dirty="0"/>
              <a:t>ou </a:t>
            </a:r>
            <a:r>
              <a:rPr lang="fr-FR" sz="2400" dirty="0" smtClean="0"/>
              <a:t>phosphore) facteurs </a:t>
            </a:r>
            <a:r>
              <a:rPr lang="fr-FR" sz="2400" dirty="0"/>
              <a:t>d’eutrophisation, par des traitements </a:t>
            </a:r>
            <a:r>
              <a:rPr lang="fr-FR" sz="2400" dirty="0" smtClean="0"/>
              <a:t>biologiques (nitrification </a:t>
            </a:r>
            <a:r>
              <a:rPr lang="fr-FR" sz="2400" dirty="0"/>
              <a:t>et dénitrification </a:t>
            </a:r>
            <a:r>
              <a:rPr lang="fr-FR" sz="2400" dirty="0" smtClean="0"/>
              <a:t>de l’azote</a:t>
            </a:r>
            <a:r>
              <a:rPr lang="fr-FR" sz="2400" dirty="0"/>
              <a:t>) ou </a:t>
            </a:r>
            <a:r>
              <a:rPr lang="fr-FR" sz="2400" dirty="0" smtClean="0"/>
              <a:t>physico-chimiques (précipitation </a:t>
            </a:r>
            <a:r>
              <a:rPr lang="fr-FR" sz="2400" dirty="0"/>
              <a:t>du phosphore).</a:t>
            </a:r>
          </a:p>
        </p:txBody>
      </p:sp>
    </p:spTree>
    <p:extLst>
      <p:ext uri="{BB962C8B-B14F-4D97-AF65-F5344CB8AC3E}">
        <p14:creationId xmlns:p14="http://schemas.microsoft.com/office/powerpoint/2010/main" val="309101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20</a:t>
            </a:fld>
            <a:endParaRPr lang="fr-BE"/>
          </a:p>
        </p:txBody>
      </p:sp>
      <p:sp>
        <p:nvSpPr>
          <p:cNvPr id="3" name="Rectangle 2"/>
          <p:cNvSpPr/>
          <p:nvPr/>
        </p:nvSpPr>
        <p:spPr>
          <a:xfrm>
            <a:off x="179512" y="260648"/>
            <a:ext cx="8568952" cy="2308324"/>
          </a:xfrm>
          <a:prstGeom prst="rect">
            <a:avLst/>
          </a:prstGeom>
        </p:spPr>
        <p:txBody>
          <a:bodyPr wrap="square">
            <a:spAutoFit/>
          </a:bodyPr>
          <a:lstStyle/>
          <a:p>
            <a:r>
              <a:rPr lang="fr-FR" sz="2400" b="1" i="1" dirty="0"/>
              <a:t>Stabilisation aérobie </a:t>
            </a:r>
            <a:r>
              <a:rPr lang="fr-FR" sz="2400" b="1" i="1" dirty="0" smtClean="0"/>
              <a:t>thermophile :</a:t>
            </a:r>
            <a:endParaRPr lang="fr-FR" sz="2400" dirty="0"/>
          </a:p>
          <a:p>
            <a:r>
              <a:rPr lang="fr-FR" sz="2400" dirty="0" smtClean="0"/>
              <a:t>Technique </a:t>
            </a:r>
            <a:r>
              <a:rPr lang="fr-FR" sz="2400" dirty="0"/>
              <a:t>semblable au compostage de déchets solides</a:t>
            </a:r>
          </a:p>
          <a:p>
            <a:pPr lvl="0"/>
            <a:r>
              <a:rPr lang="fr-FR" sz="2400" dirty="0"/>
              <a:t>Réaction exothermique (45 à 60 °C)</a:t>
            </a:r>
          </a:p>
          <a:p>
            <a:r>
              <a:rPr lang="fr-FR" sz="2400" dirty="0" smtClean="0"/>
              <a:t>Mise </a:t>
            </a:r>
            <a:r>
              <a:rPr lang="fr-FR" sz="2400" dirty="0"/>
              <a:t>en œuvre d’aérateurs immergés spécifiques</a:t>
            </a:r>
          </a:p>
          <a:p>
            <a:r>
              <a:rPr lang="fr-FR" sz="2400" dirty="0" smtClean="0"/>
              <a:t>Optimisation </a:t>
            </a:r>
            <a:r>
              <a:rPr lang="fr-FR" sz="2400" dirty="0"/>
              <a:t>du volume difficile : prendre en compte les pertes de chaleur, fortes températures diminuent la solubilité de l’O</a:t>
            </a:r>
            <a:r>
              <a:rPr lang="fr-FR" sz="2400" baseline="-25000" dirty="0"/>
              <a:t>2</a:t>
            </a:r>
            <a:r>
              <a:rPr lang="fr-FR" sz="2400" dirty="0"/>
              <a:t>, …</a:t>
            </a:r>
          </a:p>
        </p:txBody>
      </p:sp>
      <p:sp>
        <p:nvSpPr>
          <p:cNvPr id="4" name="Rectangle 3"/>
          <p:cNvSpPr/>
          <p:nvPr/>
        </p:nvSpPr>
        <p:spPr>
          <a:xfrm>
            <a:off x="179512" y="2780928"/>
            <a:ext cx="8424936" cy="3046988"/>
          </a:xfrm>
          <a:prstGeom prst="rect">
            <a:avLst/>
          </a:prstGeom>
        </p:spPr>
        <p:txBody>
          <a:bodyPr wrap="square">
            <a:spAutoFit/>
          </a:bodyPr>
          <a:lstStyle/>
          <a:p>
            <a:r>
              <a:rPr lang="fr-FR" sz="2400" b="1" i="1" dirty="0"/>
              <a:t>Digestion anaérobie</a:t>
            </a:r>
            <a:endParaRPr lang="fr-FR" sz="2400" dirty="0"/>
          </a:p>
          <a:p>
            <a:r>
              <a:rPr lang="fr-FR" sz="2400" dirty="0"/>
              <a:t> </a:t>
            </a:r>
          </a:p>
          <a:p>
            <a:r>
              <a:rPr lang="fr-FR" sz="2400" dirty="0" smtClean="0"/>
              <a:t>Pouvoir </a:t>
            </a:r>
            <a:r>
              <a:rPr lang="fr-FR" sz="2400" dirty="0"/>
              <a:t>de destruction cellulaire très puissant.</a:t>
            </a:r>
          </a:p>
          <a:p>
            <a:r>
              <a:rPr lang="fr-FR" sz="2400" dirty="0" smtClean="0"/>
              <a:t>Procédé </a:t>
            </a:r>
            <a:r>
              <a:rPr lang="fr-FR" sz="2400" dirty="0"/>
              <a:t>conventionnel (</a:t>
            </a:r>
            <a:r>
              <a:rPr lang="fr-FR" sz="2400" b="1" i="1" dirty="0"/>
              <a:t>mésophile</a:t>
            </a:r>
            <a:r>
              <a:rPr lang="fr-FR" sz="2400" dirty="0"/>
              <a:t>) (20 à 50 °C)</a:t>
            </a:r>
          </a:p>
          <a:p>
            <a:r>
              <a:rPr lang="fr-FR" sz="2400" dirty="0"/>
              <a:t> </a:t>
            </a:r>
            <a:r>
              <a:rPr lang="fr-FR" sz="2400" dirty="0" smtClean="0"/>
              <a:t>biodégradation </a:t>
            </a:r>
            <a:r>
              <a:rPr lang="fr-FR" sz="2400" dirty="0"/>
              <a:t>de la MO avec production de gaz (CH</a:t>
            </a:r>
            <a:r>
              <a:rPr lang="fr-FR" sz="2400" baseline="-25000" dirty="0"/>
              <a:t>4</a:t>
            </a:r>
            <a:r>
              <a:rPr lang="fr-FR" sz="2400" dirty="0"/>
              <a:t>, CO</a:t>
            </a:r>
            <a:r>
              <a:rPr lang="fr-FR" sz="2400" baseline="-25000" dirty="0"/>
              <a:t>2</a:t>
            </a:r>
            <a:r>
              <a:rPr lang="fr-FR" sz="2400" dirty="0"/>
              <a:t> … )</a:t>
            </a:r>
          </a:p>
          <a:p>
            <a:r>
              <a:rPr lang="fr-FR" sz="2400" dirty="0" err="1" smtClean="0"/>
              <a:t>Acidogénèse</a:t>
            </a:r>
            <a:r>
              <a:rPr lang="fr-FR" sz="2400" dirty="0" smtClean="0"/>
              <a:t> </a:t>
            </a:r>
            <a:r>
              <a:rPr lang="fr-FR" sz="2400" dirty="0"/>
              <a:t>et </a:t>
            </a:r>
            <a:r>
              <a:rPr lang="fr-FR" sz="2400" dirty="0" err="1" smtClean="0"/>
              <a:t>méthanogénèse</a:t>
            </a:r>
            <a:r>
              <a:rPr lang="fr-FR" sz="2400" dirty="0"/>
              <a:t> </a:t>
            </a:r>
            <a:r>
              <a:rPr lang="fr-FR" sz="2400" dirty="0" smtClean="0"/>
              <a:t>temps </a:t>
            </a:r>
            <a:r>
              <a:rPr lang="fr-FR" sz="2400" dirty="0"/>
              <a:t>de séjour = 15 à 30 jours</a:t>
            </a:r>
          </a:p>
          <a:p>
            <a:r>
              <a:rPr lang="fr-FR" sz="2400" dirty="0" smtClean="0"/>
              <a:t>Réduction </a:t>
            </a:r>
            <a:r>
              <a:rPr lang="fr-FR" sz="2400" dirty="0"/>
              <a:t>des MVS de 45 à 50 %</a:t>
            </a:r>
          </a:p>
          <a:p>
            <a:r>
              <a:rPr lang="fr-FR" sz="2400" dirty="0" smtClean="0"/>
              <a:t>Variantes </a:t>
            </a:r>
            <a:r>
              <a:rPr lang="fr-FR" sz="2400" dirty="0"/>
              <a:t>: </a:t>
            </a:r>
            <a:r>
              <a:rPr lang="fr-FR" sz="2400" b="1" i="1" dirty="0"/>
              <a:t>digestion thermophile</a:t>
            </a:r>
            <a:r>
              <a:rPr lang="fr-FR" sz="2400" dirty="0"/>
              <a:t> (50 à 55 °C) et digestion mixte</a:t>
            </a:r>
          </a:p>
        </p:txBody>
      </p:sp>
    </p:spTree>
    <p:extLst>
      <p:ext uri="{BB962C8B-B14F-4D97-AF65-F5344CB8AC3E}">
        <p14:creationId xmlns:p14="http://schemas.microsoft.com/office/powerpoint/2010/main" val="2945632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21</a:t>
            </a:fld>
            <a:endParaRPr lang="fr-B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5" y="188640"/>
            <a:ext cx="910687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632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22</a:t>
            </a:fld>
            <a:endParaRPr lang="fr-BE"/>
          </a:p>
        </p:txBody>
      </p:sp>
      <p:sp>
        <p:nvSpPr>
          <p:cNvPr id="3" name="ZoneTexte 2"/>
          <p:cNvSpPr txBox="1"/>
          <p:nvPr/>
        </p:nvSpPr>
        <p:spPr>
          <a:xfrm>
            <a:off x="1941184" y="2132856"/>
            <a:ext cx="5301068" cy="1200329"/>
          </a:xfrm>
          <a:prstGeom prst="rect">
            <a:avLst/>
          </a:prstGeom>
          <a:noFill/>
        </p:spPr>
        <p:txBody>
          <a:bodyPr wrap="none" rtlCol="0">
            <a:spAutoFit/>
          </a:bodyPr>
          <a:lstStyle/>
          <a:p>
            <a:pPr algn="ctr"/>
            <a:r>
              <a:rPr lang="fr-FR" sz="3600" b="1" dirty="0" smtClean="0"/>
              <a:t>Merci pour votre attention</a:t>
            </a:r>
          </a:p>
          <a:p>
            <a:pPr algn="ctr"/>
            <a:r>
              <a:rPr lang="fr-FR" sz="3600" b="1" dirty="0" smtClean="0">
                <a:sym typeface="Wingdings" pitchFamily="2" charset="2"/>
              </a:rPr>
              <a:t></a:t>
            </a:r>
            <a:endParaRPr lang="fr-FR" sz="3600" b="1" dirty="0"/>
          </a:p>
        </p:txBody>
      </p:sp>
    </p:spTree>
    <p:extLst>
      <p:ext uri="{BB962C8B-B14F-4D97-AF65-F5344CB8AC3E}">
        <p14:creationId xmlns:p14="http://schemas.microsoft.com/office/powerpoint/2010/main" val="2688188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3</a:t>
            </a:fld>
            <a:endParaRPr lang="fr-BE"/>
          </a:p>
        </p:txBody>
      </p:sp>
      <p:sp>
        <p:nvSpPr>
          <p:cNvPr id="3" name="Rectangle 2"/>
          <p:cNvSpPr/>
          <p:nvPr/>
        </p:nvSpPr>
        <p:spPr>
          <a:xfrm>
            <a:off x="0" y="404664"/>
            <a:ext cx="9144000" cy="5632311"/>
          </a:xfrm>
          <a:prstGeom prst="rect">
            <a:avLst/>
          </a:prstGeom>
        </p:spPr>
        <p:txBody>
          <a:bodyPr wrap="square">
            <a:spAutoFit/>
          </a:bodyPr>
          <a:lstStyle/>
          <a:p>
            <a:pPr algn="ctr"/>
            <a:r>
              <a:rPr lang="fr-FR" sz="2400" b="1" dirty="0" smtClean="0"/>
              <a:t>Traitement de la boue</a:t>
            </a:r>
          </a:p>
          <a:p>
            <a:r>
              <a:rPr lang="fr-FR" sz="2400" b="1" dirty="0" smtClean="0"/>
              <a:t>Les </a:t>
            </a:r>
            <a:r>
              <a:rPr lang="fr-FR" sz="2400" b="1" dirty="0"/>
              <a:t>boues </a:t>
            </a:r>
            <a:r>
              <a:rPr lang="fr-FR" sz="2400" b="1" dirty="0" smtClean="0"/>
              <a:t>– généralités :</a:t>
            </a:r>
            <a:endParaRPr lang="fr-FR" sz="1000" dirty="0"/>
          </a:p>
          <a:p>
            <a:r>
              <a:rPr lang="fr-FR" sz="2400" dirty="0"/>
              <a:t> </a:t>
            </a:r>
          </a:p>
          <a:p>
            <a:r>
              <a:rPr lang="fr-FR" sz="2400" dirty="0"/>
              <a:t>Les procédés de traitement biologique ou physico-chimique entraînent la production de boues. Leur extrême diversité va de pair avec une composition très hétérogène. La quasi-totalité des procédés d’épuration appliqués aux effluents résiduaires des secteurs industriel et urbain, qu’ils soient biologiques ou physico-chimiques, aboutissent à concentrer les polluants sous forme de boues.</a:t>
            </a:r>
            <a:endParaRPr lang="fr-FR" sz="1000" dirty="0"/>
          </a:p>
          <a:p>
            <a:r>
              <a:rPr lang="fr-FR" sz="2400" dirty="0"/>
              <a:t> </a:t>
            </a:r>
          </a:p>
          <a:p>
            <a:r>
              <a:rPr lang="fr-FR" sz="2400" dirty="0"/>
              <a:t>Caractéristique commune : effluent liquide avec 1 % à 10 % de matières solides (10 à 100 g/L)</a:t>
            </a:r>
            <a:endParaRPr lang="fr-FR" sz="1000" dirty="0"/>
          </a:p>
          <a:p>
            <a:r>
              <a:rPr lang="fr-FR" sz="2400" dirty="0"/>
              <a:t> </a:t>
            </a:r>
          </a:p>
          <a:p>
            <a:pPr lvl="1"/>
            <a:r>
              <a:rPr lang="fr-FR" sz="2400" dirty="0"/>
              <a:t>Boues chimiquement inerte.</a:t>
            </a:r>
            <a:endParaRPr lang="fr-FR" sz="1000" dirty="0"/>
          </a:p>
          <a:p>
            <a:pPr lvl="1"/>
            <a:r>
              <a:rPr lang="fr-FR" sz="2400" dirty="0"/>
              <a:t>Boues biologiques fermentescibles et nauséabondes.</a:t>
            </a:r>
            <a:endParaRPr lang="fr-FR" sz="1000" dirty="0"/>
          </a:p>
        </p:txBody>
      </p:sp>
    </p:spTree>
    <p:extLst>
      <p:ext uri="{BB962C8B-B14F-4D97-AF65-F5344CB8AC3E}">
        <p14:creationId xmlns:p14="http://schemas.microsoft.com/office/powerpoint/2010/main" val="2889999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4</a:t>
            </a:fld>
            <a:endParaRPr lang="fr-BE"/>
          </a:p>
        </p:txBody>
      </p:sp>
      <p:sp>
        <p:nvSpPr>
          <p:cNvPr id="3" name="Rectangle 2"/>
          <p:cNvSpPr/>
          <p:nvPr/>
        </p:nvSpPr>
        <p:spPr>
          <a:xfrm>
            <a:off x="251520" y="1916832"/>
            <a:ext cx="7920880" cy="1938992"/>
          </a:xfrm>
          <a:prstGeom prst="rect">
            <a:avLst/>
          </a:prstGeom>
        </p:spPr>
        <p:txBody>
          <a:bodyPr wrap="square">
            <a:spAutoFit/>
          </a:bodyPr>
          <a:lstStyle/>
          <a:p>
            <a:pPr marL="342900" lvl="0" indent="-342900">
              <a:buFont typeface="Wingdings" pitchFamily="2" charset="2"/>
              <a:buChar char="Ø"/>
            </a:pPr>
            <a:r>
              <a:rPr lang="fr-FR" sz="2400" dirty="0"/>
              <a:t>Toutes les boues nécessitent un traitement spécifique qu’elles soient recyclées, réutilisées ou remises dans le milieu naturel</a:t>
            </a:r>
            <a:r>
              <a:rPr lang="fr-FR" sz="2400" dirty="0" smtClean="0"/>
              <a:t>.</a:t>
            </a:r>
            <a:r>
              <a:rPr lang="fr-FR" sz="2400" baseline="30000" dirty="0"/>
              <a:t> </a:t>
            </a:r>
            <a:endParaRPr lang="fr-FR" sz="2400" dirty="0"/>
          </a:p>
          <a:p>
            <a:pPr marL="342900" lvl="0" indent="-342900">
              <a:buFont typeface="Wingdings" pitchFamily="2" charset="2"/>
              <a:buChar char="Ø"/>
            </a:pPr>
            <a:r>
              <a:rPr lang="fr-FR" sz="2400" dirty="0"/>
              <a:t>Le traitement des boues est un problème </a:t>
            </a:r>
            <a:r>
              <a:rPr lang="fr-FR" sz="2400" i="1" dirty="0"/>
              <a:t>additionnel à celui du</a:t>
            </a:r>
            <a:r>
              <a:rPr lang="fr-FR" sz="2400" dirty="0"/>
              <a:t> </a:t>
            </a:r>
            <a:r>
              <a:rPr lang="fr-FR" sz="2400" i="1" dirty="0"/>
              <a:t>traitement de l’eau</a:t>
            </a:r>
            <a:endParaRPr lang="fr-FR" sz="2400" dirty="0"/>
          </a:p>
        </p:txBody>
      </p:sp>
    </p:spTree>
    <p:extLst>
      <p:ext uri="{BB962C8B-B14F-4D97-AF65-F5344CB8AC3E}">
        <p14:creationId xmlns:p14="http://schemas.microsoft.com/office/powerpoint/2010/main" val="288999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5</a:t>
            </a:fld>
            <a:endParaRPr lang="fr-BE"/>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132" y="904148"/>
            <a:ext cx="2725736" cy="19759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9" y="880985"/>
            <a:ext cx="1838325" cy="1838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6381" y="1886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7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Caractérisation / Classification</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Caractère organique ou minéral Caractère hydrophobe ou hydrophile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576064" y="2899683"/>
            <a:ext cx="8028384"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03200" algn="l"/>
              </a:tabLst>
            </a:pPr>
            <a:r>
              <a:rPr kumimoji="0" lang="fr-FR" sz="2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Les classes de boues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3200" algn="l"/>
              </a:tabLst>
            </a:pPr>
            <a:r>
              <a:rPr kumimoji="0" lang="fr-F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Organique hydrophile (Matières organiques prédominantes, avec les boues biologiques; </a:t>
            </a:r>
            <a:r>
              <a:rPr kumimoji="0" lang="fr-FR" sz="2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MVS peut atteindre 90 %.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3200" algn="l"/>
              </a:tabLst>
            </a:pPr>
            <a:r>
              <a:rPr kumimoji="0" lang="fr-F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Minérale hydrophile (hydroxydes métalliques)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3200" algn="l"/>
              </a:tabLst>
            </a:pPr>
            <a:r>
              <a:rPr kumimoji="0" lang="fr-F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Huileuse hydrophile (ex : raffinerie)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3200" algn="l"/>
              </a:tabLst>
            </a:pPr>
            <a:r>
              <a:rPr kumimoji="0" lang="fr-F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Minérale hydrophobe (sables limons,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3200" algn="l"/>
              </a:tabLst>
            </a:pPr>
            <a:r>
              <a:rPr kumimoji="0" lang="fr-FR"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Huileuse hydrophobe</a:t>
            </a:r>
          </a:p>
          <a:p>
            <a:pPr marL="0" marR="0" lvl="0" indent="0" algn="l" defTabSz="914400" rtl="0" eaLnBrk="0" fontAlgn="base" latinLnBrk="0" hangingPunct="0">
              <a:lnSpc>
                <a:spcPct val="100000"/>
              </a:lnSpc>
              <a:spcBef>
                <a:spcPct val="0"/>
              </a:spcBef>
              <a:spcAft>
                <a:spcPct val="0"/>
              </a:spcAft>
              <a:buClrTx/>
              <a:buSzTx/>
              <a:buFontTx/>
              <a:buNone/>
              <a:tabLst>
                <a:tab pos="203200" algn="l"/>
              </a:tabLst>
            </a:pPr>
            <a:r>
              <a:rPr lang="fr-FR" sz="2200" dirty="0" smtClean="0">
                <a:latin typeface="Arial" pitchFamily="34" charset="0"/>
                <a:cs typeface="Arial" pitchFamily="34" charset="0"/>
              </a:rPr>
              <a:t>- Fibreuse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3200"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5" y="5373216"/>
            <a:ext cx="555625" cy="102552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792088" y="5885978"/>
            <a:ext cx="5904656" cy="830997"/>
          </a:xfrm>
          <a:prstGeom prst="rect">
            <a:avLst/>
          </a:prstGeom>
          <a:noFill/>
        </p:spPr>
        <p:txBody>
          <a:bodyPr wrap="square" rtlCol="0">
            <a:spAutoFit/>
          </a:bodyPr>
          <a:lstStyle/>
          <a:p>
            <a:r>
              <a:rPr lang="fr-FR" sz="2400" dirty="0"/>
              <a:t>Estimation des ratios organique/minéral et</a:t>
            </a:r>
          </a:p>
          <a:p>
            <a:r>
              <a:rPr lang="fr-FR" sz="2400" dirty="0"/>
              <a:t>hydrophobe/hydrophile</a:t>
            </a:r>
          </a:p>
        </p:txBody>
      </p:sp>
    </p:spTree>
    <p:extLst>
      <p:ext uri="{BB962C8B-B14F-4D97-AF65-F5344CB8AC3E}">
        <p14:creationId xmlns:p14="http://schemas.microsoft.com/office/powerpoint/2010/main" val="2889999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6</a:t>
            </a:fld>
            <a:endParaRPr lang="fr-BE"/>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0"/>
            <a:ext cx="8352928" cy="66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9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7</a:t>
            </a:fld>
            <a:endParaRPr lang="fr-BE"/>
          </a:p>
        </p:txBody>
      </p:sp>
      <p:pic>
        <p:nvPicPr>
          <p:cNvPr id="409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34280"/>
            <a:ext cx="8440613" cy="654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9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8</a:t>
            </a:fld>
            <a:endParaRPr lang="fr-BE"/>
          </a:p>
        </p:txBody>
      </p:sp>
      <p:sp>
        <p:nvSpPr>
          <p:cNvPr id="3" name="Rectangle 2"/>
          <p:cNvSpPr/>
          <p:nvPr/>
        </p:nvSpPr>
        <p:spPr>
          <a:xfrm>
            <a:off x="251520" y="404664"/>
            <a:ext cx="8424936" cy="4893647"/>
          </a:xfrm>
          <a:prstGeom prst="rect">
            <a:avLst/>
          </a:prstGeom>
        </p:spPr>
        <p:txBody>
          <a:bodyPr wrap="square">
            <a:spAutoFit/>
          </a:bodyPr>
          <a:lstStyle/>
          <a:p>
            <a:r>
              <a:rPr lang="fr-FR" sz="2400" b="1" dirty="0" smtClean="0"/>
              <a:t>Caractérisation</a:t>
            </a:r>
            <a:endParaRPr lang="fr-FR" sz="2400" dirty="0"/>
          </a:p>
          <a:p>
            <a:r>
              <a:rPr lang="fr-FR" sz="2400" dirty="0"/>
              <a:t> </a:t>
            </a:r>
          </a:p>
          <a:p>
            <a:r>
              <a:rPr lang="fr-FR" sz="2400" b="1" dirty="0"/>
              <a:t>Phase solide</a:t>
            </a:r>
            <a:r>
              <a:rPr lang="fr-FR" sz="2400" b="1" dirty="0" smtClean="0"/>
              <a:t>:</a:t>
            </a:r>
            <a:endParaRPr lang="fr-FR" sz="2400" dirty="0"/>
          </a:p>
          <a:p>
            <a:pPr lvl="0"/>
            <a:r>
              <a:rPr lang="fr-FR" sz="2400" dirty="0"/>
              <a:t>Concentration en matières solides totales: </a:t>
            </a:r>
            <a:r>
              <a:rPr lang="fr-FR" sz="2400" dirty="0" smtClean="0"/>
              <a:t>MST</a:t>
            </a:r>
            <a:endParaRPr lang="fr-FR" sz="2400" dirty="0"/>
          </a:p>
          <a:p>
            <a:r>
              <a:rPr lang="fr-FR" sz="2400" dirty="0"/>
              <a:t>– En g/L pour des boues </a:t>
            </a:r>
            <a:r>
              <a:rPr lang="fr-FR" sz="2400" dirty="0" smtClean="0"/>
              <a:t>liquides</a:t>
            </a:r>
            <a:endParaRPr lang="fr-FR" sz="2400" dirty="0"/>
          </a:p>
          <a:p>
            <a:r>
              <a:rPr lang="fr-FR" sz="2400" dirty="0"/>
              <a:t>– En pourcentage massique pour des boues </a:t>
            </a:r>
            <a:r>
              <a:rPr lang="fr-FR" sz="2400" dirty="0" smtClean="0"/>
              <a:t>solides</a:t>
            </a:r>
            <a:endParaRPr lang="fr-FR" sz="2400" dirty="0"/>
          </a:p>
          <a:p>
            <a:pPr lvl="0"/>
            <a:r>
              <a:rPr lang="fr-FR" sz="2400" dirty="0"/>
              <a:t>Concentration en matières solides volatiles : </a:t>
            </a:r>
            <a:r>
              <a:rPr lang="fr-FR" sz="2400" dirty="0" smtClean="0"/>
              <a:t>MVS</a:t>
            </a:r>
            <a:endParaRPr lang="fr-FR" sz="2400" dirty="0"/>
          </a:p>
          <a:p>
            <a:pPr lvl="0"/>
            <a:r>
              <a:rPr lang="fr-FR" sz="2400" dirty="0"/>
              <a:t>Concentration en matières solides fixes: </a:t>
            </a:r>
            <a:r>
              <a:rPr lang="fr-FR" sz="2400" dirty="0" smtClean="0"/>
              <a:t>MSF</a:t>
            </a:r>
            <a:endParaRPr lang="fr-FR" sz="2400" dirty="0"/>
          </a:p>
          <a:p>
            <a:pPr lvl="0"/>
            <a:r>
              <a:rPr lang="fr-FR" sz="2400" dirty="0"/>
              <a:t>Analyse plus poussée. Par exemple, pour une valorisation agricole, on doit quantifier</a:t>
            </a:r>
            <a:r>
              <a:rPr lang="fr-FR" sz="2400" dirty="0" smtClean="0"/>
              <a:t>:</a:t>
            </a:r>
            <a:endParaRPr lang="fr-FR" sz="2400" dirty="0"/>
          </a:p>
          <a:p>
            <a:r>
              <a:rPr lang="fr-FR" sz="2400" dirty="0"/>
              <a:t>– le carbone, l’azote et le </a:t>
            </a:r>
            <a:r>
              <a:rPr lang="fr-FR" sz="2400" dirty="0" smtClean="0"/>
              <a:t>phosphore</a:t>
            </a:r>
            <a:endParaRPr lang="fr-FR" sz="2400" dirty="0"/>
          </a:p>
          <a:p>
            <a:r>
              <a:rPr lang="fr-FR" sz="2400" dirty="0"/>
              <a:t>– Les métaux et autres composés possiblement toxiques (pesticides, détergents...)</a:t>
            </a:r>
          </a:p>
        </p:txBody>
      </p:sp>
    </p:spTree>
    <p:extLst>
      <p:ext uri="{BB962C8B-B14F-4D97-AF65-F5344CB8AC3E}">
        <p14:creationId xmlns:p14="http://schemas.microsoft.com/office/powerpoint/2010/main" val="226567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9</a:t>
            </a:fld>
            <a:endParaRPr lang="fr-BE"/>
          </a:p>
        </p:txBody>
      </p:sp>
      <p:sp>
        <p:nvSpPr>
          <p:cNvPr id="3" name="Rectangle 2"/>
          <p:cNvSpPr/>
          <p:nvPr/>
        </p:nvSpPr>
        <p:spPr>
          <a:xfrm>
            <a:off x="323528" y="474345"/>
            <a:ext cx="8496944" cy="4154984"/>
          </a:xfrm>
          <a:prstGeom prst="rect">
            <a:avLst/>
          </a:prstGeom>
        </p:spPr>
        <p:txBody>
          <a:bodyPr wrap="square">
            <a:spAutoFit/>
          </a:bodyPr>
          <a:lstStyle/>
          <a:p>
            <a:pPr lvl="0"/>
            <a:r>
              <a:rPr lang="fr-FR" sz="2400" b="1" dirty="0"/>
              <a:t>Facteur caractérisant </a:t>
            </a:r>
            <a:r>
              <a:rPr lang="fr-FR" sz="2400" b="1" i="1" dirty="0"/>
              <a:t>la structure de la boue</a:t>
            </a:r>
            <a:r>
              <a:rPr lang="fr-FR" sz="2400" b="1" dirty="0"/>
              <a:t> </a:t>
            </a:r>
            <a:r>
              <a:rPr lang="fr-FR" sz="2400" b="1" i="1" dirty="0"/>
              <a:t>:</a:t>
            </a:r>
            <a:endParaRPr lang="fr-FR" sz="2400" dirty="0"/>
          </a:p>
          <a:p>
            <a:r>
              <a:rPr lang="fr-FR" sz="2400" dirty="0"/>
              <a:t>– Viscosité : résistance à l'écoulement.</a:t>
            </a:r>
          </a:p>
          <a:p>
            <a:r>
              <a:rPr lang="fr-FR" sz="2400" dirty="0"/>
              <a:t> </a:t>
            </a:r>
          </a:p>
          <a:p>
            <a:pPr lvl="0"/>
            <a:r>
              <a:rPr lang="fr-FR" sz="2400" b="1" dirty="0"/>
              <a:t>Facteur caractérisant le comportement d’une boue en cours de</a:t>
            </a:r>
            <a:endParaRPr lang="fr-FR" sz="2400" dirty="0"/>
          </a:p>
          <a:p>
            <a:r>
              <a:rPr lang="fr-FR" sz="2400" b="1" dirty="0"/>
              <a:t>déshydratation </a:t>
            </a:r>
            <a:r>
              <a:rPr lang="fr-FR" sz="2400" dirty="0"/>
              <a:t>:</a:t>
            </a:r>
          </a:p>
          <a:p>
            <a:r>
              <a:rPr lang="fr-FR" sz="2400" dirty="0"/>
              <a:t> </a:t>
            </a:r>
            <a:r>
              <a:rPr lang="fr-FR" sz="2400" dirty="0" smtClean="0"/>
              <a:t>Test </a:t>
            </a:r>
            <a:r>
              <a:rPr lang="fr-FR" sz="2400" dirty="0"/>
              <a:t>de filtrabilité, de compressibilité, de siccité limite, … à partir de tests de laboratoire</a:t>
            </a:r>
            <a:r>
              <a:rPr lang="fr-FR" sz="2400" b="1" dirty="0"/>
              <a:t>.</a:t>
            </a:r>
            <a:endParaRPr lang="fr-FR" sz="2400" dirty="0"/>
          </a:p>
          <a:p>
            <a:r>
              <a:rPr lang="fr-FR" sz="2400" dirty="0"/>
              <a:t> </a:t>
            </a:r>
            <a:r>
              <a:rPr lang="fr-FR" sz="2400" b="1" dirty="0" smtClean="0"/>
              <a:t>Phase </a:t>
            </a:r>
            <a:r>
              <a:rPr lang="fr-FR" sz="2400" b="1" dirty="0"/>
              <a:t>liquide interstitielle </a:t>
            </a:r>
            <a:r>
              <a:rPr lang="fr-FR" sz="2400" dirty="0"/>
              <a:t>:</a:t>
            </a:r>
          </a:p>
          <a:p>
            <a:r>
              <a:rPr lang="fr-FR" sz="2400" dirty="0"/>
              <a:t> </a:t>
            </a:r>
            <a:r>
              <a:rPr lang="fr-FR" sz="2400" dirty="0" smtClean="0"/>
              <a:t>Le </a:t>
            </a:r>
            <a:r>
              <a:rPr lang="fr-FR" sz="2400" dirty="0"/>
              <a:t>pH, la salinité et l’alcalinité</a:t>
            </a:r>
          </a:p>
          <a:p>
            <a:r>
              <a:rPr lang="fr-FR" sz="2400" dirty="0"/>
              <a:t> </a:t>
            </a:r>
            <a:r>
              <a:rPr lang="fr-FR" sz="2400" dirty="0" smtClean="0"/>
              <a:t>La </a:t>
            </a:r>
            <a:r>
              <a:rPr lang="fr-FR" sz="2400" dirty="0"/>
              <a:t>teneur en acides volatils : composés intermédiaires d’une dégradation anaérobie des matières </a:t>
            </a:r>
            <a:r>
              <a:rPr lang="fr-FR" sz="2400" dirty="0" smtClean="0"/>
              <a:t>organiques (DBO </a:t>
            </a:r>
            <a:r>
              <a:rPr lang="fr-FR" sz="2400" dirty="0"/>
              <a:t>et </a:t>
            </a:r>
            <a:r>
              <a:rPr lang="fr-FR" sz="2400" dirty="0" smtClean="0"/>
              <a:t>DCO)</a:t>
            </a:r>
            <a:endParaRPr lang="fr-FR" sz="2400" dirty="0"/>
          </a:p>
        </p:txBody>
      </p:sp>
    </p:spTree>
    <p:extLst>
      <p:ext uri="{BB962C8B-B14F-4D97-AF65-F5344CB8AC3E}">
        <p14:creationId xmlns:p14="http://schemas.microsoft.com/office/powerpoint/2010/main" val="47933367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750</Words>
  <Application>Microsoft Office PowerPoint</Application>
  <PresentationFormat>Affichage à l'écran (4:3)</PresentationFormat>
  <Paragraphs>175</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Hachi Mohamed</cp:lastModifiedBy>
  <cp:revision>51</cp:revision>
  <dcterms:created xsi:type="dcterms:W3CDTF">2017-11-07T17:59:41Z</dcterms:created>
  <dcterms:modified xsi:type="dcterms:W3CDTF">2019-02-24T14:22:11Z</dcterms:modified>
</cp:coreProperties>
</file>