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462ED-62C3-4BCE-AABA-A639E16A0212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453E9-4CA5-4A78-9114-3BB174FD09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53E9-4CA5-4A78-9114-3BB174FD09B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635A-A23F-4AD8-9786-616D1567FC0B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17E08-BE33-44B9-AD8D-DC39F2CDE1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7356" y="0"/>
            <a:ext cx="4429156" cy="857256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pharmacologie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dirty="0">
                <a:latin typeface="Times New Roman" pitchFamily="18" charset="0"/>
                <a:cs typeface="Times New Roman" pitchFamily="18" charset="0"/>
              </a:rPr>
            </a:b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8572592" cy="45720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pharmacologie, est la science du </a:t>
            </a: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médicament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elle étudie les </a:t>
            </a: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effets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le </a:t>
            </a: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devenir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médicament dans l’</a:t>
            </a: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C’est une vaste discipline qui couvre l’étude </a:t>
            </a: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 médicament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son développement à son utilisation après sa mise sur le marché.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pharmacologie comprend entre autres l’étude du mécanisme d’action du médicament, la définition de ses conditions d’utilisation, l’évaluation de son efficacité et de sa sécurité d’emploi. </a:t>
            </a:r>
            <a:b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Médicaments génériques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Copie du produit de référence dont le brevet est tombé dans le domaine public.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Même composition qualitative et quantitative en PA. Même forme pharmaceutique.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Bioéquivalent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avec le produit de référence.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Même garanties de fabrication, contrôle, sécurité, efficacité.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Droit de substitution permet au pharmacien de substituer un générique au produit princeps prescrit sauf qu’il est inscrit sur l’ordonnance « non substituable ».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Possibilité de prescrire en DCI.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Nécessité d’information du patient en cas de passage d’une spécialité à un générique.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572164" cy="725470"/>
          </a:xfrm>
        </p:spPr>
        <p:txBody>
          <a:bodyPr>
            <a:normAutofit fontScale="90000"/>
          </a:bodyPr>
          <a:lstStyle/>
          <a:p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u="sng" dirty="0" smtClean="0">
                <a:latin typeface="Times New Roman" pitchFamily="18" charset="0"/>
                <a:cs typeface="Times New Roman" pitchFamily="18" charset="0"/>
              </a:rPr>
              <a:t>La prescription médicale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21497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Toute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prescription médicale doit être réalisée sur un support écrit (l’ordonnance). Elle doit comporter :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L’identification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du prescripteur.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date.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L’identification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du malade (nom, âge et poids).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nom du traitement.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posologie (quantité et rythme).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durée du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traitement.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signature.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4929222" cy="65403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III. Ordonnance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Règle de rédaction de l’ordonnance </a:t>
            </a:r>
          </a:p>
          <a:p>
            <a:pPr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Examen médical consciencieux préalable obligatoire de toute ordonnance. </a:t>
            </a:r>
          </a:p>
          <a:p>
            <a:pPr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Ordonnance individuelle : l’usage d’ordonnances préparées d’avance est interdit. </a:t>
            </a:r>
          </a:p>
          <a:p>
            <a:pPr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Engage la responsabilité morale, professionnelle et juridique du prescripteur. </a:t>
            </a:r>
          </a:p>
          <a:p>
            <a:pPr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Ecriture lisible (pour éviter les erreurs de compréhension par le malade). </a:t>
            </a:r>
          </a:p>
          <a:p>
            <a:pPr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Engagement financier, pas de prescription inutile. </a:t>
            </a:r>
          </a:p>
          <a:p>
            <a:pPr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Le pharmacien a le devoir de refuser une prescription s’il la juge incorrecte.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 Conformité de l’ordonnance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Mention du nom, de l’adresse et du numéro de téléphone du médecin.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Mention de la date exacte de sa rédaction et de sa remise au malade. Le pharmacien ne doit pas prescrire si l’ordonnance est vieille de plus de 3 mois (et 7 jours pour les stupéfiant).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Mention des noms, prénom, âge, poids du malade.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Désignation des médicaments prescrits, de leur posologie et de leur mode d’emploi.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Signature du médecin prescripteur.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Si doses supérieures aux doses maximales autorisées, elles doivent être formulées en toutes lettres, précédées de la mention : « je dis ... telle dose ».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Pour les hypnotiques et les anxiolytiques, il existe des limitations particulières de prescription.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Pour les hypnotiques, prescriptions limitées à 4 semaines.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Pour les anxiolytiques, prescriptions limitées à 12 semaines.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La durée totale du traitement doit être indiquée, lorsqu’une interruption brusque du traitement peut être dangereuse pour le malade, il faut inscrire une mise en garde sur l’ordonnance. 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IV. Les posologies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715436" cy="585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Distinguer les doses usuelles par unité de prise et dose usuelle par 24 heures.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En ce qui concerne la posologie chez l’enfant, trois paramètres entrent en jeu :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 Age.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 Poids, paramètre le plus utilisé.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 La surface corporelle, paramètre le plus précis.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La posologie maximale en une fois et en 24 heure est fixée pour de nombreux médicaments (VIDAL). Le prescripteur a le droit de la dépasser.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Protocole :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ordonnance valable pour un ensemble de patient.</a:t>
            </a:r>
          </a:p>
          <a:p>
            <a:pPr>
              <a:lnSpc>
                <a:spcPct val="170000"/>
              </a:lnSpc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Toutes les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substances vénéneuses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sont notées d’un cadre vert ou rouge :</a:t>
            </a:r>
          </a:p>
          <a:p>
            <a:pPr lvl="0">
              <a:lnSpc>
                <a:spcPct val="170000"/>
              </a:lnSpc>
              <a:buNone/>
            </a:pP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Le cadre vert</a:t>
            </a:r>
            <a:r>
              <a:rPr lang="fr-FR" sz="2800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médicaments de liste II : le produit est dangereux et il n’est délivré que sur ordonnance (pas en vente libre).</a:t>
            </a:r>
          </a:p>
          <a:p>
            <a:pPr lvl="0">
              <a:lnSpc>
                <a:spcPct val="170000"/>
              </a:lnSpc>
              <a:buNone/>
            </a:pP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Le cadre rouge 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médicaments de liste I : le produit est toxique et difficile à manipuler (la zone thérapeutique est proche de la zone de toxicité).</a:t>
            </a:r>
          </a:p>
          <a:p>
            <a:pPr>
              <a:lnSpc>
                <a:spcPct val="170000"/>
              </a:lnSpc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médicaments de liste III : le produit est considéré comme stupéfiant (il crée une dépendance) ; il doit être prescrit sur une courte durée (max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28jours)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et les emballages doivent être récupérés.</a:t>
            </a:r>
          </a:p>
          <a:p>
            <a:pPr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357850" cy="725470"/>
          </a:xfrm>
        </p:spPr>
        <p:txBody>
          <a:bodyPr/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différents tableaux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Classification établie par la législation. </a:t>
            </a:r>
          </a:p>
          <a:p>
            <a:pPr>
              <a:lnSpc>
                <a:spcPct val="16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Les médicaments sont classés en deux groupes : </a:t>
            </a:r>
          </a:p>
          <a:p>
            <a:pPr>
              <a:lnSpc>
                <a:spcPct val="16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 Les médicaments listés. </a:t>
            </a:r>
          </a:p>
          <a:p>
            <a:pPr>
              <a:lnSpc>
                <a:spcPct val="16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 Les médicaments non-listés. </a:t>
            </a:r>
          </a:p>
          <a:p>
            <a:pPr>
              <a:lnSpc>
                <a:spcPct val="160000"/>
              </a:lnSpc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1. Non listés </a:t>
            </a:r>
          </a:p>
          <a:p>
            <a:pPr>
              <a:lnSpc>
                <a:spcPct val="16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Substances non inscrites dans un tableau (ou non listée). Elles peuvent être délivrées par le pharmacien sans ordonnance. </a:t>
            </a:r>
          </a:p>
          <a:p>
            <a:pPr>
              <a:lnSpc>
                <a:spcPct val="16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Spécialités grand public (produits d’automédication). </a:t>
            </a:r>
          </a:p>
          <a:p>
            <a:pPr>
              <a:lnSpc>
                <a:spcPct val="16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Produits « conseils » prescrits par le pharmacien.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28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2. Liste 1 </a:t>
            </a:r>
          </a:p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Le conditionnement et l’emballage : étiquette comportant un espace blanc entouré d’un filet rouge. </a:t>
            </a:r>
          </a:p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La condition de détention : armoire ou locaux fermés à clefs et ne contenant rien d’autre que des substances classées « toxiques ». </a:t>
            </a:r>
          </a:p>
          <a:p>
            <a:pPr>
              <a:lnSpc>
                <a:spcPct val="170000"/>
              </a:lnSpc>
              <a:buNone/>
            </a:pP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* La délivrance par le pharmacien : elle ne peut se faire que si l’ordonnance a été rédigée depuis moins de 3 mois, et se limite strictement à la quantité exacte prescrite en toutes lettres sans possibilités, pour le malade, d’obtenir le renouvellement de sa prescription (sauf mention expresse du médecin : un renouvellement).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Liste 2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Substances vénéneuses considérées comme moins dangereuses que les précédents.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Sur espace blanc entouré d’un filet vert.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Posologies en chiffres.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Ordonnance de moins de trois mois.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Renouvelle possible (à posologie égale à la prescription initiale de 1 mois) pendant au maximum 1 an.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VII. Médicaments dits stupéfiants (médicaments à risque de dépendance) </a:t>
            </a:r>
            <a:br>
              <a:rPr lang="fr-F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9720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Ordonnance rédigée sur une ordonnance sécurisée. </a:t>
            </a: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Elle doit comprendre nom, adresse, numéro de téléphone du médecin prescripteur. </a:t>
            </a: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Elle doit comporter également : </a:t>
            </a: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Les noms et prénom, le sexe, et l’âge du malade (s’assurer de son identité). </a:t>
            </a: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La mention en toutes lettres des quantités prescrites (nombres d’unités thérapeutiques. Il s’agit de spécialités : doses de concentration et volumes s’il s’agit de préparations magistrales). </a:t>
            </a:r>
          </a:p>
          <a:p>
            <a:pPr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La date exacte de la prescription.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7"/>
            <a:ext cx="8572560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pharmacologie comprend: </a:t>
            </a:r>
            <a:b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pharmacodynamie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qui étudie le mécanisme d’action des médicaments</a:t>
            </a:r>
            <a:b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pharmacocinétique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qui étudie le devenir du médicament dans l’organisme</a:t>
            </a:r>
            <a:b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pharmacologie expérimentale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qui étudie l’effet des médicaments in vitro ou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chez l’animal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pharmacologie clinique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qui étudie l’effet des médicaments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chez l’Homme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Autorisation de mise sur le marché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fr-FR" dirty="0" smtClean="0"/>
              <a:t>	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demandes d’A.M.M. au ministère de la santé et de l’agriculture. Elles sont conditionnées par la réalisation d’un dossier comprenant les rapports de 3 experts: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analyste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pharmaco-toxicologue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clinicien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100" b="1" dirty="0" smtClean="0">
                <a:latin typeface="Times New Roman" pitchFamily="18" charset="0"/>
                <a:cs typeface="Times New Roman" pitchFamily="18" charset="0"/>
              </a:rPr>
              <a:t>Présentation et dénomination des médicaments vétérinaires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Sur le récipient, sur l’emballage extérieur et sur la notice doivent figurer:</a:t>
            </a:r>
          </a:p>
          <a:p>
            <a:pPr lvl="0"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dénomination,</a:t>
            </a:r>
          </a:p>
          <a:p>
            <a:pPr lvl="0"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forme pharmaceutique,</a:t>
            </a:r>
          </a:p>
          <a:p>
            <a:pPr lvl="0"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composition,</a:t>
            </a:r>
          </a:p>
          <a:p>
            <a:pPr lvl="0"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temps d’attente,</a:t>
            </a:r>
          </a:p>
          <a:p>
            <a:pPr lvl="0"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date de péremption,</a:t>
            </a:r>
          </a:p>
          <a:p>
            <a:pPr lvl="0"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précautions particulières de conservation,</a:t>
            </a:r>
          </a:p>
          <a:p>
            <a:pPr lvl="0"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numéro de lot de fabrication.</a:t>
            </a:r>
          </a:p>
          <a:p>
            <a:pPr>
              <a:buNone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- Les aliments médicamenteux doivent être présentés dans des sacs de couleur bleue portant en gros caractère la mention « Aliment Médicamenteux ». Le transport en vrac et le stockage en silo est autorisé. Une étiquette spéciale devra accompagner ces médicaments et être apposée sur le silo.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151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Lors de la délivrance de l’A.M.M., les médicaments vétérinaires sont classés en 3 groupes: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USAGE VETERINAIRE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sans ordonnance.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USAGE VETERINAIRE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NE DELIVRER QUE SUR ORDONNANCE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sérums, vaccins, substances toxiques et vénéneuses, certains estrogènes, produits susceptibles de donner des résidus toxiques où dangereux dans les denrées alimentaires d’origine animale.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USAGE VETERINAIRE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NE DELIVRER QUE SUR ORDONNANCE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DEVANT ETRE CONSERVEE JUSQU’A L’ ABATTAGE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certains estrogènes, produits susceptibles de donner des résidus toxiques ou dangereux dans les denrées alimentaires d’origine animale.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Les modes d’administration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traitement peut être curatif (pour supprimer une pathologie), symptomatique (pour supprimer les symptômes) ou préventif.</a:t>
            </a:r>
          </a:p>
          <a:p>
            <a:pPr>
              <a:buNone/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1) Origine des traitements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Végétale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les traitements à base de plante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Animale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l’insuline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Minérale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le talc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Microbiologique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la pénicilline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les traitements de synthèse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Biotechnologique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anti-cancéreux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Voie Orale ou per-os 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Avantages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Action assez rapide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Aisément répétable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Facile d’utilisation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Economique</a:t>
            </a:r>
          </a:p>
          <a:p>
            <a:pPr>
              <a:buNone/>
            </a:pP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Inconvénients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Irritation possible du tube digestif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Risque d’altération du principe actif par les sucs digestifs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Non utilisable en cas de vomissement ou de coma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Coopération du malade nécessaire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Goût parfois désagréable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Interférence possible avec l’alimentation ou les boissons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Voie Parentale ou injectable 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dirty="0" smtClean="0">
                <a:latin typeface="Times New Roman" pitchFamily="18" charset="0"/>
                <a:cs typeface="Times New Roman" pitchFamily="18" charset="0"/>
              </a:rPr>
            </a:b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Intradermique:  Action locale uniquement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Intramusculaire: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Avantages: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Possibilité d’injecter des suspensions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Résorption rapide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Inconvénients: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Parfois douloureux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Volumes injectés réduits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Danger en cas d’atteinte des nerfs, veines ou artères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Voie Parentale ou injectable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Sous-cutanée: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Avantages: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Faisable par le malade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Possibilité d’injecter des suspensions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Résorption un peu moins rapide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Inconvénients: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Parfois douloureux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Volumes injectés réduits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Danger en cas d’atteinte des nerfs, veines ou artères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Voie Parentale ou injectable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Intraveineuse: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Avantages: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Résorption complète et immédiate</a:t>
            </a:r>
          </a:p>
          <a:p>
            <a:pPr>
              <a:buNone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Inconvénients: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Injection de solutions aqueuses uniquement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Irritation veineuse possible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Danger en cas d’injection trop rapide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Difficile à répéter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Durée d’action courte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Transmuqueuse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action générale ou locale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le suppo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* Cutanée :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action générale ou locale (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le patch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Les formes galéniques</a:t>
            </a:r>
            <a:br>
              <a:rPr lang="fr-F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médicament correspond à l’association d’un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principe actif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d’excipients inertes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dépourvus d’action pharmacologique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traitement ne peut se prendre que avec de l’eau (sinon il risque d’être partiellement détruit).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57689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pharmacovigilance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qui a pour objectif la détection, l’évaluation, la compréhension, la prévention des effets indésirables pouvant survenir lors de l’usage d’un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médicament </a:t>
            </a:r>
          </a:p>
          <a:p>
            <a:pPr>
              <a:lnSpc>
                <a:spcPct val="150000"/>
              </a:lnSpc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pharmaco-génétique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qui étudie les gènes impliqués dans le métabolisme des médicaments ou dans les effets du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médicament.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pharmaco-économie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qui évalue l’ensemble des conséquences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médico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-économiques imputables à l’usage d’un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médicament.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pharmaco-épidémiologie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qui évalue sur de grandes populations l’efficacité et le risque de l’usage des médicaments.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569755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7200" b="1" u="sng" dirty="0" smtClean="0">
                <a:latin typeface="Times New Roman" pitchFamily="18" charset="0"/>
                <a:cs typeface="Times New Roman" pitchFamily="18" charset="0"/>
              </a:rPr>
              <a:t>* Voie orale :</a:t>
            </a:r>
            <a:endParaRPr lang="fr-FR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7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7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7200" u="sng" dirty="0" smtClean="0">
                <a:latin typeface="Times New Roman" pitchFamily="18" charset="0"/>
                <a:cs typeface="Times New Roman" pitchFamily="18" charset="0"/>
              </a:rPr>
              <a:t>Les solides :</a:t>
            </a:r>
            <a:endParaRPr lang="fr-FR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Cachet.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Capsule.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Comprimé.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Gélule.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Granule.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Pâte.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Pastille.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Perle.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Pilule.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Tablette.</a:t>
            </a:r>
          </a:p>
          <a:p>
            <a:pPr lvl="0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Poudre.</a:t>
            </a:r>
          </a:p>
          <a:p>
            <a:pPr>
              <a:buNone/>
            </a:pPr>
            <a:endParaRPr lang="fr-FR" sz="7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7200" u="sng" dirty="0" smtClean="0">
                <a:latin typeface="Times New Roman" pitchFamily="18" charset="0"/>
                <a:cs typeface="Times New Roman" pitchFamily="18" charset="0"/>
              </a:rPr>
              <a:t>   Les liquides </a:t>
            </a:r>
            <a:r>
              <a:rPr lang="fr-FR" sz="7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Soluté buvable (= ampoule jaune).</a:t>
            </a:r>
          </a:p>
          <a:p>
            <a:pPr lvl="3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Suspension (= solide dans de l’eau).</a:t>
            </a:r>
          </a:p>
          <a:p>
            <a:pPr lvl="3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Emulsion (= liquide dans l’eau).</a:t>
            </a:r>
          </a:p>
          <a:p>
            <a:pPr lvl="3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Gouttes buvables.</a:t>
            </a:r>
          </a:p>
          <a:p>
            <a:pPr lvl="3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Potion.</a:t>
            </a:r>
          </a:p>
          <a:p>
            <a:pPr lvl="3"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Sirop.</a:t>
            </a:r>
          </a:p>
          <a:p>
            <a:pPr>
              <a:buNone/>
            </a:pPr>
            <a:r>
              <a:rPr lang="fr-FR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dirty="0" smtClean="0"/>
              <a:t> </a:t>
            </a: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traitements oraux se présentent en uni ou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multidose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Ils peuvent être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Sécables (ne couper QUE les sécables).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durée prolongée et de forme retard.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Enrobés, pour masquer le goût et protéger le principe actif.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NB :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les contenances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1 cuillère à café = 5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1 cuillère à dessert = 10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1 cuillère à soupe = 15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* Voie parentérale 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Solution (= ampoule blanche).</a:t>
            </a:r>
          </a:p>
          <a:p>
            <a:pPr lvl="1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Emulsion.</a:t>
            </a:r>
          </a:p>
          <a:p>
            <a:pPr lvl="1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Suspension.</a:t>
            </a:r>
          </a:p>
          <a:p>
            <a:pPr lvl="1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Implants.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produit utilisé en parentérale doit être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stérile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apyrogène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limpide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isotone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pH proche de celui du sang.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* Voie </a:t>
            </a:r>
            <a:r>
              <a:rPr lang="fr-FR" b="1" u="sng" dirty="0" err="1" smtClean="0">
                <a:latin typeface="Times New Roman" pitchFamily="18" charset="0"/>
                <a:cs typeface="Times New Roman" pitchFamily="18" charset="0"/>
              </a:rPr>
              <a:t>transmuqueuse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* La voie sublinguale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Comprimé.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Granule.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* La voie rectale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Suppositoire.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Lavement.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Pommade.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* La voie vaginale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Capsule vaginale.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Comprimé vaginal.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Crème.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Gelée.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* La voie aérienne et ORL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Bain de bouche.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Collutoire.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Gargarisme.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Gouttes nasales.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Gouttes auriculaires.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Pommade nasale.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* La voie oculaire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Capsule ophtalmique.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Collyre.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Pommade.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Solution pour bain oculaire.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* La voie pulmonaire 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Aérosol.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400" b="1" u="sng" dirty="0" smtClean="0">
                <a:latin typeface="Times New Roman" pitchFamily="18" charset="0"/>
                <a:cs typeface="Times New Roman" pitchFamily="18" charset="0"/>
              </a:rPr>
              <a:t>* Cutanée :</a:t>
            </a:r>
            <a:endParaRPr lang="fr-FR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400" u="sng" dirty="0" smtClean="0">
                <a:latin typeface="Times New Roman" pitchFamily="18" charset="0"/>
                <a:cs typeface="Times New Roman" pitchFamily="18" charset="0"/>
              </a:rPr>
              <a:t>Les solides :</a:t>
            </a:r>
            <a:endParaRPr lang="fr-FR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Crème.</a:t>
            </a: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Pâte.</a:t>
            </a: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Pommade.</a:t>
            </a: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Poudre.</a:t>
            </a:r>
          </a:p>
          <a:p>
            <a:pPr>
              <a:buNone/>
            </a:pPr>
            <a:r>
              <a:rPr lang="fr-FR" sz="3400" u="sng" dirty="0" smtClean="0">
                <a:latin typeface="Times New Roman" pitchFamily="18" charset="0"/>
                <a:cs typeface="Times New Roman" pitchFamily="18" charset="0"/>
              </a:rPr>
              <a:t>Les liquides :</a:t>
            </a:r>
            <a:endParaRPr lang="fr-FR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Lotion.</a:t>
            </a: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pPr>
              <a:buNone/>
            </a:pPr>
            <a:r>
              <a:rPr lang="fr-FR" sz="3400" u="sng" dirty="0" smtClean="0">
                <a:latin typeface="Times New Roman" pitchFamily="18" charset="0"/>
                <a:cs typeface="Times New Roman" pitchFamily="18" charset="0"/>
              </a:rPr>
              <a:t>Les pansements et les adhésifs :</a:t>
            </a:r>
            <a:endParaRPr lang="fr-FR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Emplâtre.</a:t>
            </a: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Pansement.</a:t>
            </a:r>
          </a:p>
          <a:p>
            <a:pPr lvl="1"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Patch.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\Desktop\CCI1203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01" y="285728"/>
            <a:ext cx="8879399" cy="622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a\Desktop\CCI12032020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4" y="0"/>
            <a:ext cx="9063226" cy="635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35798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La pharmacologie est une spécialité scientifique de la famille de la biologie. C'est l'étude des interactions entre les substances actives et 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l'organisme. </a:t>
            </a:r>
          </a:p>
          <a:p>
            <a:pPr>
              <a:lnSpc>
                <a:spcPct val="160000"/>
              </a:lnSpc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pharmacologie est une discipline indispensable dans l'élaboration des médicaments puisqu'elle permet de mettre en avant les possibles effets indésirables ou les interactions avec d'autres principes actifs et donc d'autres médicaments. 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60000"/>
              </a:lnSpc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pharmacologie est incontournable dans le monde de la recherche mais aussi dans le domaine de la santé publique. Elle est presque toujours liée à la toxicologie. 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60000"/>
              </a:lnSpc>
              <a:buNone/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la science des effets et du devenir dans l’organisme des médicaments. Elle se différencie de la pharmacie qui fabrique et dispense le médicament.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3143272" cy="79690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Médicament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1) Définition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On entend par médicament toute substance ou composition, présentée comme possédant des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propriétés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curatives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préventives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à l’égard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maladies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humaines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animales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ainsi que tout produit pouvant être administré à l’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Homme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ou à l’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en vue d’établir un diagnostic médical, ou de restaurer, corriger ou modifier leurs fonctions organiques.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4286280" cy="65403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Médicament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2) Les différents noms du médicament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nom chimique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 : souvent très long, il est peu utilisé.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dénomination commune internationale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DCI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nom de spécialité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breveté, choisi en fonction des laboratoires (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ex :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>
                <a:latin typeface="Times New Roman" pitchFamily="18" charset="0"/>
                <a:cs typeface="Times New Roman" pitchFamily="18" charset="0"/>
              </a:rPr>
              <a:t>Doliprane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*).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572296" cy="582594"/>
          </a:xfrm>
        </p:spPr>
        <p:txBody>
          <a:bodyPr>
            <a:normAutofit fontScale="90000"/>
          </a:bodyPr>
          <a:lstStyle/>
          <a:p>
            <a:pPr lvl="0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Composition des médicaments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4000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4292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A. Le </a:t>
            </a: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ou les principes actifs</a:t>
            </a:r>
            <a:endParaRPr lang="fr-FR" sz="2400" u="sng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Substance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responsable de l’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effet pharmacologique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molécule active du médicament.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molécule est la propriété du laboratoire fabriquant et elle est protégée pendant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10 ans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avec une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autorisation de mise sur le marché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AMM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), puis la molécule tombe dans le domaine public et peut donc être fabriqué par d’autres laboratoires (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génériques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* Générique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 : copie d’un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médicament original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dont la production et la commercialisation tombe dans le domaine public.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fr-FR" sz="3400" b="1" u="sng" dirty="0" smtClean="0">
                <a:latin typeface="Times New Roman" pitchFamily="18" charset="0"/>
                <a:cs typeface="Times New Roman" pitchFamily="18" charset="0"/>
              </a:rPr>
              <a:t>B. L’excipient </a:t>
            </a:r>
            <a:r>
              <a:rPr lang="fr-FR" sz="3400" b="1" u="sng" dirty="0">
                <a:latin typeface="Times New Roman" pitchFamily="18" charset="0"/>
                <a:cs typeface="Times New Roman" pitchFamily="18" charset="0"/>
              </a:rPr>
              <a:t>ou les excipients</a:t>
            </a:r>
            <a:endParaRPr lang="fr-FR" sz="34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Il est </a:t>
            </a:r>
            <a:r>
              <a:rPr lang="fr-FR" sz="3400" dirty="0" err="1">
                <a:latin typeface="Times New Roman" pitchFamily="18" charset="0"/>
                <a:cs typeface="Times New Roman" pitchFamily="18" charset="0"/>
              </a:rPr>
              <a:t>pharmacologiquement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inerte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Inactif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 sur la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maladie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, mais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actif sur l’organisme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Il permet de mettre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en forme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le médicament, de mettre en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masse le principe actif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, permet d’avoir la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consistance voulue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 ou un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volume désiré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Il assure aussi la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conservation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 d’un médicament.</a:t>
            </a:r>
          </a:p>
          <a:p>
            <a:pPr lvl="0"/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Il agit sur la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biodisponibilité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 du principe actif dans l’organisme.</a:t>
            </a:r>
          </a:p>
          <a:p>
            <a:pPr lvl="0"/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Doit être d’une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innocuité parfaite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 : non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toxique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non allergisant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(excipient à effet notoire, ex : lanoline dans les crèmes qui est allergisant chez certaines personnes)</a:t>
            </a:r>
          </a:p>
          <a:p>
            <a:pPr lvl="0"/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Inertie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, il doit être inerte vis-à-vis du principe actif, ne doit pas agir ou interagir sur le principe actif, inerte vis-à-vis de l’organisme.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Exemples d’excipients dans les comprimés 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Diluant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= permet d’atteindre la taille et le volume (ex : lactose, amidon de mais)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Liant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= permet de lier les particules de poudre entre elles (ex : gommes végétales)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Déliant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= dissolution approprié dans l’organisme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Lubrifiant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= fluidité au grain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Colorant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= beauté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1557</Words>
  <Application>Microsoft Office PowerPoint</Application>
  <PresentationFormat>Affichage à l'écran (4:3)</PresentationFormat>
  <Paragraphs>275</Paragraphs>
  <Slides>36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 La pharmacologie </vt:lpstr>
      <vt:lpstr>Diapositive 2</vt:lpstr>
      <vt:lpstr>Diapositive 3</vt:lpstr>
      <vt:lpstr>Diapositive 4</vt:lpstr>
      <vt:lpstr>             Médicament      </vt:lpstr>
      <vt:lpstr> Médicament </vt:lpstr>
      <vt:lpstr> Composition des médicaments </vt:lpstr>
      <vt:lpstr>Diapositive 8</vt:lpstr>
      <vt:lpstr>Diapositive 9</vt:lpstr>
      <vt:lpstr>Diapositive 10</vt:lpstr>
      <vt:lpstr> La prescription médicale </vt:lpstr>
      <vt:lpstr> III. Ordonnance  </vt:lpstr>
      <vt:lpstr>Diapositive 13</vt:lpstr>
      <vt:lpstr> IV. Les posologies  </vt:lpstr>
      <vt:lpstr>Diapositive 15</vt:lpstr>
      <vt:lpstr>Les différents tableaux </vt:lpstr>
      <vt:lpstr>Diapositive 17</vt:lpstr>
      <vt:lpstr>Diapositive 18</vt:lpstr>
      <vt:lpstr> VII. Médicaments dits stupéfiants (médicaments à risque de dépendance)  </vt:lpstr>
      <vt:lpstr>Autorisation de mise sur le marché </vt:lpstr>
      <vt:lpstr> Présentation et dénomination des médicaments vétérinaires </vt:lpstr>
      <vt:lpstr>Diapositive 22</vt:lpstr>
      <vt:lpstr>  Les modes d’administration </vt:lpstr>
      <vt:lpstr>Voie Orale ou per-os </vt:lpstr>
      <vt:lpstr> Voie Parentale ou injectable  </vt:lpstr>
      <vt:lpstr>Voie Parentale ou injectable</vt:lpstr>
      <vt:lpstr>Voie Parentale ou injectable</vt:lpstr>
      <vt:lpstr>Diapositive 28</vt:lpstr>
      <vt:lpstr>  Les formes galéniques 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pharmacologie</dc:title>
  <dc:creator>aa</dc:creator>
  <cp:lastModifiedBy>aa</cp:lastModifiedBy>
  <cp:revision>47</cp:revision>
  <dcterms:created xsi:type="dcterms:W3CDTF">2019-02-17T10:28:16Z</dcterms:created>
  <dcterms:modified xsi:type="dcterms:W3CDTF">2020-03-12T07:54:22Z</dcterms:modified>
</cp:coreProperties>
</file>