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C3AF-595A-41A9-B6C0-70B93F43F9CB}" type="datetimeFigureOut">
              <a:rPr lang="fr-FR" smtClean="0"/>
              <a:t>07/04/2019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21A9B-1CA6-49B3-96BD-41FCE058A6F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3600" b="1" u="sng" dirty="0">
                <a:latin typeface="Times New Roman" pitchFamily="18" charset="0"/>
                <a:cs typeface="Times New Roman" pitchFamily="18" charset="0"/>
              </a:rPr>
              <a:t>pharmacocinétique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501122" cy="5357850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70000"/>
              </a:lnSpc>
            </a:pPr>
            <a:r>
              <a:rPr lang="fr-FR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Définition 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Etude du devenir du médicament dans l’organisme, ensemble des processus biologiques que l’organisme impose au médicament </a:t>
            </a:r>
          </a:p>
          <a:p>
            <a:pPr algn="l">
              <a:lnSpc>
                <a:spcPct val="170000"/>
              </a:lnSpc>
            </a:pPr>
            <a:r>
              <a:rPr lang="fr-FR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II. Les différentes étapes de la transformation du médicament 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Entre l’administration et l’action il y a différentes étapes : </a:t>
            </a:r>
          </a:p>
          <a:p>
            <a:pPr>
              <a:lnSpc>
                <a:spcPct val="170000"/>
              </a:lnSpc>
            </a:pPr>
            <a:r>
              <a:rPr lang="fr-FR" sz="4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sz="42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résorption ou l’absorption</a:t>
            </a:r>
            <a:r>
              <a:rPr lang="fr-FR" sz="4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4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fr-FR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Définition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Passage du médicament dans la circulation générale à partir de son lieu d’administration. Absorption réservée à la voir orale. </a:t>
            </a: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Franchissement des barrières membranaire et biologique, les caractéristiques physicochimique du médicament conditionne la traversé des membranes biologiques. La membrane cellulaire constituée d’un double couche de phospholipide (barrière lipidique) </a:t>
            </a:r>
          </a:p>
          <a:p>
            <a:pPr algn="l">
              <a:lnSpc>
                <a:spcPct val="17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Ne concerne pas l’administration par IV </a:t>
            </a:r>
          </a:p>
          <a:p>
            <a:pPr algn="l"/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3579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Notion de ½ vies d’élimination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Temps au bout duquel la moitié de la quantité administrée a été éliminé </a:t>
            </a: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Constante pour un médicament donné chez un sujet donné (ex : aspirine 3 à 9 heures) </a:t>
            </a: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Permet de déterminer les rythmes d’administration du médicament 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Facteurs pouvant modifier l’élimination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Physiologique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Age : ↓ bébé et PA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↑ enfant 1 à 8 ans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grossesse ↑ l’élimination urinaire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pathologique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insuffisance rénale et hépatique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thérapeutiques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prise de diurétiques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prise de laxatifs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les dosages plasmatiques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lors de traitement simultanés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contrôle qui permet de vérifier que la posologie est adaptée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traitement dont on parle de marge thérapeutique étroite (risque de toxicité)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lors de changement de posologie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apparition d’effets indésirables fréquents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fr-FR" sz="3600" b="1" u="sng" dirty="0">
                <a:latin typeface="Times New Roman" pitchFamily="18" charset="0"/>
                <a:cs typeface="Times New Roman" pitchFamily="18" charset="0"/>
              </a:rPr>
              <a:t>– Absorption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 marL="342900" lvl="1" indent="-342900">
              <a:buNone/>
            </a:pPr>
            <a:r>
              <a:rPr lang="fr-FR" dirty="0"/>
              <a:t> </a:t>
            </a:r>
            <a:r>
              <a:rPr lang="fr-FR" b="1" dirty="0" smtClean="0"/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2600" b="1" u="sng" dirty="0">
                <a:latin typeface="Times New Roman" pitchFamily="18" charset="0"/>
                <a:cs typeface="Times New Roman" pitchFamily="18" charset="0"/>
              </a:rPr>
              <a:t>voie d’administration des médicaments</a:t>
            </a:r>
          </a:p>
          <a:p>
            <a:pPr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Processus par lequel le médicament passe dans la circulation générale depuis son site administration.</a:t>
            </a:r>
          </a:p>
          <a:p>
            <a:pPr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Dépend : </a:t>
            </a: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Site administration</a:t>
            </a:r>
          </a:p>
          <a:p>
            <a:pPr>
              <a:buNone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Voie IV est la voie de référence puisque toutes les doses atteignent la circulation générale</a:t>
            </a:r>
          </a:p>
          <a:p>
            <a:pPr>
              <a:buNone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Voie d’administration des médicaments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Voie orale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+ utilisée.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Facilité d’administration, économique.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Après administration la plupart des PA sont absorbés  au niveau de l’intestin grêle -  grande surface,  PH 7- 8, débit sanguin élevé</a:t>
            </a:r>
          </a:p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. Différentes étapes de la résorption digestive d’un médicament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influençant l’absorption intestinale.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2.2.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Caractères physico- chimique du PA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</a:t>
            </a:r>
          </a:p>
          <a:p>
            <a:pPr>
              <a:buNone/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lipophilie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solubilité, degré d’ionisation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Pka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taille particules, forme des cristaux</a:t>
            </a:r>
          </a:p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2.2.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liés à la forme pharmaceutiques 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Formulation galénique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sirop, gel, forme à lib modifiée,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impcede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excipient)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Biodisponibilité :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qté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médicament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absorbé et la vitesse avec laquelle est absorbé : aire sous la courbe d’absorption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2.2.3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.  Facteurs physiologiques (ou physio pathologiques) 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Débit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sanguin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splanchnique ( si médicament très lipophile&gt;&gt; Débit Sanguin limitant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pH gastrique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Motilité intestinale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intestinale  et hépatique (métabolisme. médicament)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Dégradation chimique (PH acide estomac) et enzymatique des principes actifs.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L’âge, la pathologie, alimentation peuvent modifier ces facteurs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Quand on fait exercice DS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Wingdings"/>
              </a:rPr>
              <a:t>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On mange DS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/>
              </a:rPr>
              <a:t>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a /Motricité gastro-intestinale :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motilité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temps du transit du médicament dans tractus digestif conditionne le temps de contact de surface d’absorption intestinale (3 à 4 h et peu influencé par prise repas) : il dépend :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Des propriétés pharmacologiques, formes pharmaceutique et facteurs physiologiques.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Plusieurs facteurs modifient la vitesse de vidange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gastrique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Facteurs modifiants vitesse vidange gastrique :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pathologiques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pharmacologiques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Evacuation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contenu gastrique en fonction de sa nature physique 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Influence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l’administration d’un grand verre d’eau chez sujet à jeun 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Influence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la forme pharmaceutique 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Effet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d’agents pharmaco sur la vidange gastrique 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Conséquence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d’un retard de vidange gastrique 				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Effet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 :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       Effet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 hépatique peut entraîner 1 perte importante de médicament :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Wingdings"/>
              </a:rPr>
              <a:t>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biodisponibilité et de 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Wingdings"/>
              </a:rPr>
              <a:t>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effet thérapeutique,&gt; augmentation dose si métabolite inactif, parfois même choisir une autre voie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/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Mécanisme saturable, interaction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médicamenteuse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possibles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       Variations interindividuelles importantes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       Parfois l’effet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est favorable : formation de métabolites actifs à partir d’une pro drogue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       Importance des pathologies du foie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°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intestinal (extra hépatique)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monoamines oxydases</a:t>
            </a: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CYP3A4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La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P. Glycoprotéine (P-gp)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   ° Cycle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entéro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-hépatique : prolonge la présence du médicament dans  l’organisme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2.2.3. Les interactions médicamenteuses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modifie l’absorption, ont lieu dans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l’intestin              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-Interactions les + importantes en clinique :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Complexe non absorbant par chélation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Phénomènes d’adsorbant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Liaison à des résines échangeuse d’ions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les inducteurs et inhibiteurs de la P-gp, ex : rifampicine-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digoxine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interactions possibles au niveau des enzymes du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CYP 450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2.2.4. Exemples interactions aliments –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médicaments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Produits laitiers et quinoléines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2.3.   BIODISPONIBILITE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2.3.1. Définition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biodisponibilité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d’un médicament correspond à la quantité de PA absorbée à partir d’une forme pharmaceutique et la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vitesse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du PA à laquelle est absorbé dans la circulation sanguine.</a:t>
            </a: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2.3.2 Aspect quantitatif – biodisponibilité absolue et relative :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2.3.3 Aspect cinétique de la biodisponibilité 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Concentration maximale 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Temps pour atteindre cette concentration maximale</a:t>
            </a: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2.3.4 Calcul de l’AUC : Méthode des trapèzes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AUG : Reflète quantité absorbée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Une faible biodisponibilité n’est pas toujours synonyme de faible efficacité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  Autres voies d’administration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2.4.1. Voie sublinguale ou perlinguale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Muqueuse buccale : diffusion passive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Formes pharmaceutiques : comprimés sublinguaux, formes adhésives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Contact avec acidité gastrique évité, pas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Effets systémiques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Bonne biodisponibilité des molécules, déclenchement rapide de l’effet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2.4.2. Voie rectale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Absorption à travers muqueuse rectale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Formes pharmaceutique : suppositoire et lavement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Effets locaux (hémorroïdes) ou systémique (fièvre bébé)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Effets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hépatique présent mais 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Wingdings"/>
              </a:rPr>
              <a:t>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Grande variabilité d’absorption 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Avantages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pas action enzymes digestives, utilisé chez enfant, cas vomissement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Facteurs qui influencent la résorption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Liposolubilité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: molécules liposolubles, la vitesse de résorption va dépendre de la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liposolubilité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du produit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Ionisation : (caractère acide faible ou base faible d’un médicament) différentes fonctions selon le pH intérieur, différentes dissociations ou ionisations (ex : acide faible peu dissocié en milieu acide, mais fortement dissocié en milieu basique)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Ex :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Aspirine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(acide faible) dans l’estomac pH acide donc peu ionisé d’où début de la résorption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Lieu privilégié de la résorption (intestin)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2.4.3. Voie Pulmonaire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Administration par inhalation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Forme pharmaceutique : gaz, aérosol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Effets locaux ou généraux : asthme. Absorption à travers membrane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alvéolo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-capillaire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Grande surface absorption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Débit sanguin important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Pas effet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intestinal, hépatique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2.4.4 Voie nasale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Formes pharmaceutique : gouttes, sprays, aérosol, pommades, crème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Instillation nasale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 local ou systémique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Evite effets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hépatique et destruction par les secrétions gastriques et intestinales.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Absorption rapide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Si administration chronique= effet négatif sur fonction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muco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-ciliaire ou nasale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Voie ++ pour peptides à poids moléculaire bas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ocytocine,vasopressine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calcitonine)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2.4.5. Voie percutanée (transdermique)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 local ou systémique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Molécule liposoluble capable de traverser la barrière peau (couche cornée) la + imperméable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Pas 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hépatique intestinal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Résorption transdermique dépend plusieurs facteurs : PA, excipient, état peau, âge, circulation cutanée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Système transdermique : Patch  (nitroglycérine, nicotine,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oestradiol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			-avantages : Pas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 Administration contrôlée, prolongée, voie non invasive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			-inconvénients : coût élevé, irritation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2.4.6. Voie parentérale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voie IM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Injection dans muscle 			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Effets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hépatique et destruction par les secrétions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g.i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évité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Absorption dépend de PA, solvant, volume	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b) Voie  sous cutanée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Administration dans hypoderme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Effet local ou général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Ex : vaccins, insulines, anticoagulant, anesthésiques locaux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Absorption dépend : idem voie IM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Pas de 1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passage hépatique et destruction par les secrétions gastriques et intestinales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Autres facteurs importants pour administration SC et IM : coefficient de diffusion : 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c) Voie  intraveineuse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Injection IV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bolus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(en 1 seule fois) ou perfusion IV continue 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Pas de phénomène d’absorption &gt;  F=100%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Biodisponibilité et 1er passage hépatique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Quantité de dose administrée qui atteint la circulation générale ainsi que sa vitesse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Franchissement du foie (1er passage hépatique)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Soit fortement capté par le foie et éliminé par les voies biliaires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Soit métabolisé ou bio transformé 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Conséquences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Soustraction du principe actif au niveau hépatique (quantité disponible au niveau de la circulation générale inférieur à l’absorption réelle)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Métabolite : soit inactif, soit actif 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Remarques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Si voie intraveineuse la biodisponibilité est de 100%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Voie orale, prendre en compte le 1er passage hépatique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Différentiation selon la forme du traitement (poudre, comprimés, etc.)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Quelque soit la voie d’administration au niveau orale, c’est la vitesse qui prime selon la forme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Facteurs pouvant modifier la résorption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Certains traitement peuvent être résorbé au niveau intestinal voir avant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Des facteurs alimentaires peuvent modifier la vitesse ou la quantité de substance résorbée (parfois complexe insoluble avec des laitages)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Des facteurs thérapeutiques, interaction lors de prise de 2 traitements ensemble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Distribution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Le médicament se retrouve dans le plasma :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Formes liées aux protéines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Forme de stockage du principe actif qui va être libéré progressivement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Formes libres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Forme active, action pharmacologique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Fixation protéique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Capacité du médicament de se lier aux protéines </a:t>
            </a:r>
          </a:p>
          <a:p>
            <a:pPr>
              <a:buNone/>
            </a:pPr>
            <a:endParaRPr lang="fr-FR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60007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Facteurs pouvant modifier la distribution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Etat physiologique du patient (ex : prématuré, personne âgée) → augmentation de la forme libre → augmentation de l’activité du médicament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Compétition entre plusieurs médicaments (2 traitements se fixe sur la même protéine = interaction médicamenteuse)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diffusion tissulaire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(notion de ligand)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C’est la forme libre qui diffuse, elle est proportionnelle à l’irrigation des tissus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L’obésité entraîne des modifications, ainsi que chez la femme enceinte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* Ligand = substance qui se lie avec 1 ou plusieurs récepteur et qui exerce ainsi les effets pharmacologiques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La biotransformation ou métabolisme </a:t>
            </a: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Définition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Etape de dégradation, métabolisation par des enzymes présentent dans l’organisme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Le produit dégradé = métabolite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Sites de transformation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Principaux sites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 Foie = cytochromes p450 (agents de dégradation du foie)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 Poumons = enzymes de dégradation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 Reins = enzymes de dégradation </a:t>
            </a:r>
          </a:p>
          <a:p>
            <a:pPr>
              <a:buNone/>
            </a:pPr>
            <a:endParaRPr lang="fr-FR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Facteurs pouvant modifier la biotransformation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génétiques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Race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physiologiques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Jusque 1 an, le système enzymatique est incomplet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De 1 à 8 ans + rapidement dégradé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Chez la personne âgée ralentissement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pathologiques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Insuffisance hépatique : baisse des dégradations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Hyperthyroïdie : augmentation des dégradations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Origine thérapeutique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Interaction médicamenteuse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2 types de produits courants 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inducteurs enzymatiques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(↑ l’activité)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inhibiteurs enzymatiques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(↓ l’activité)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l’hygiène de vie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tabac = inducteur enzymatique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alcoolisme chronique = inducteur enzymatique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 alcoolisme occasionnelle = inhibiteur enzymatique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pPr algn="ctr">
              <a:buNone/>
            </a:pP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D. L’élimination des médicaments </a:t>
            </a: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Voies d’éliminations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Rénale et hépatique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Hépatique : éliminé par la bile, évacué vers l’intestin et éliminé dans les selles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Elimination par la peau et la sueur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Elimination pulmonaire (air expiré)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Elimination lait maternel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Elimination lacrymale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* Elimination rénale </a:t>
            </a:r>
          </a:p>
          <a:p>
            <a:pPr>
              <a:buNone/>
            </a:pPr>
            <a:endParaRPr lang="fr-FR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1123</Words>
  <Application>Microsoft Office PowerPoint</Application>
  <PresentationFormat>Affichage à l'écran (4:3)</PresentationFormat>
  <Paragraphs>233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 La pharmacocinétique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 II – Absorption 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pharmacocinétique </dc:title>
  <dc:creator>aa</dc:creator>
  <cp:lastModifiedBy>aa</cp:lastModifiedBy>
  <cp:revision>25</cp:revision>
  <dcterms:created xsi:type="dcterms:W3CDTF">2019-04-07T10:51:53Z</dcterms:created>
  <dcterms:modified xsi:type="dcterms:W3CDTF">2019-04-07T11:41:59Z</dcterms:modified>
</cp:coreProperties>
</file>