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theme/themeOverride3.xml" ContentType="application/vnd.openxmlformats-officedocument.themeOverride+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theme/themeOverride4.xml" ContentType="application/vnd.openxmlformats-officedocument.themeOverride+xml"/>
  <Override PartName="/ppt/slideLayouts/slideLayout34.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Layouts/slideLayout39.xml" ContentType="application/vnd.openxmlformats-officedocument.presentationml.slideLayout+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theme/themeOverride2.xml" ContentType="application/vnd.openxmlformats-officedocument.themeOverride+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143"/>
  </p:notesMasterIdLst>
  <p:sldIdLst>
    <p:sldId id="25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 id="350" r:id="rId98"/>
    <p:sldId id="351" r:id="rId99"/>
    <p:sldId id="352" r:id="rId100"/>
    <p:sldId id="353" r:id="rId101"/>
    <p:sldId id="354" r:id="rId102"/>
    <p:sldId id="355" r:id="rId103"/>
    <p:sldId id="356" r:id="rId104"/>
    <p:sldId id="413" r:id="rId105"/>
    <p:sldId id="414" r:id="rId106"/>
    <p:sldId id="415" r:id="rId107"/>
    <p:sldId id="416" r:id="rId108"/>
    <p:sldId id="417" r:id="rId109"/>
    <p:sldId id="418" r:id="rId110"/>
    <p:sldId id="419" r:id="rId111"/>
    <p:sldId id="420" r:id="rId112"/>
    <p:sldId id="393" r:id="rId113"/>
    <p:sldId id="394" r:id="rId114"/>
    <p:sldId id="395" r:id="rId115"/>
    <p:sldId id="396" r:id="rId116"/>
    <p:sldId id="397" r:id="rId117"/>
    <p:sldId id="398" r:id="rId118"/>
    <p:sldId id="399" r:id="rId119"/>
    <p:sldId id="400" r:id="rId120"/>
    <p:sldId id="401" r:id="rId121"/>
    <p:sldId id="402" r:id="rId122"/>
    <p:sldId id="403" r:id="rId123"/>
    <p:sldId id="404" r:id="rId124"/>
    <p:sldId id="405" r:id="rId125"/>
    <p:sldId id="406" r:id="rId126"/>
    <p:sldId id="407" r:id="rId127"/>
    <p:sldId id="408" r:id="rId128"/>
    <p:sldId id="409" r:id="rId129"/>
    <p:sldId id="410" r:id="rId130"/>
    <p:sldId id="411" r:id="rId131"/>
    <p:sldId id="412" r:id="rId132"/>
    <p:sldId id="357" r:id="rId133"/>
    <p:sldId id="358" r:id="rId134"/>
    <p:sldId id="359" r:id="rId135"/>
    <p:sldId id="360" r:id="rId136"/>
    <p:sldId id="361" r:id="rId137"/>
    <p:sldId id="362" r:id="rId138"/>
    <p:sldId id="363" r:id="rId139"/>
    <p:sldId id="364" r:id="rId140"/>
    <p:sldId id="365" r:id="rId141"/>
    <p:sldId id="366" r:id="rId14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2" d="100"/>
          <a:sy n="62" d="100"/>
        </p:scale>
        <p:origin x="-1324" y="-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presProps" Target="pres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slide" Target="slides/slide136.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796AA3-B798-489C-BDA4-FD6BF2384B04}" type="datetimeFigureOut">
              <a:rPr lang="fr-FR" smtClean="0"/>
              <a:pPr/>
              <a:t>27/03/2020</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2F562A-FEC4-41B4-B48B-584ADDC9804D}" type="slidenum">
              <a:rPr lang="en-US" smtClean="0"/>
              <a:pPr/>
              <a:t>‹N°›</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5769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15770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A0A9A5-C72C-43E0-A00D-FCD8429356E3}" type="slidenum">
              <a:rPr lang="fr-FR"/>
              <a:pPr fontAlgn="base">
                <a:spcBef>
                  <a:spcPct val="0"/>
                </a:spcBef>
                <a:spcAft>
                  <a:spcPct val="0"/>
                </a:spcAft>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40</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130</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131</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132</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133</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134</a:t>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135</a:t>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136</a:t>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137</a:t>
            </a:fld>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138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41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42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43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44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45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46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47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48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49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689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CA" smtClean="0"/>
          </a:p>
        </p:txBody>
      </p:sp>
      <p:sp>
        <p:nvSpPr>
          <p:cNvPr id="16896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B6A63B-801C-45A5-8340-9DE0B52CF4C2}" type="slidenum">
              <a:rPr lang="fr-FR"/>
              <a:pPr fontAlgn="base">
                <a:spcBef>
                  <a:spcPct val="0"/>
                </a:spcBef>
                <a:spcAft>
                  <a:spcPct val="0"/>
                </a:spcAft>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50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51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52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53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54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55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56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57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58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59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689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CA" smtClean="0"/>
          </a:p>
        </p:txBody>
      </p:sp>
      <p:sp>
        <p:nvSpPr>
          <p:cNvPr id="16896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B6A63B-801C-45A5-8340-9DE0B52CF4C2}" type="slidenum">
              <a:rPr lang="fr-FR"/>
              <a:pPr fontAlgn="base">
                <a:spcBef>
                  <a:spcPct val="0"/>
                </a:spcBef>
                <a:spcAft>
                  <a:spcPct val="0"/>
                </a:spcAft>
              </a:pPr>
              <a:t>10</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60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61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62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63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64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65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66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67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68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69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689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CA" smtClean="0"/>
          </a:p>
        </p:txBody>
      </p:sp>
      <p:sp>
        <p:nvSpPr>
          <p:cNvPr id="16896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B6A63B-801C-45A5-8340-9DE0B52CF4C2}" type="slidenum">
              <a:rPr lang="fr-FR"/>
              <a:pPr fontAlgn="base">
                <a:spcBef>
                  <a:spcPct val="0"/>
                </a:spcBef>
                <a:spcAft>
                  <a:spcPct val="0"/>
                </a:spcAft>
              </a:pPr>
              <a:t>14</a:t>
            </a:fld>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70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71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72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73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74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75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76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689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CA" smtClean="0"/>
          </a:p>
        </p:txBody>
      </p:sp>
      <p:sp>
        <p:nvSpPr>
          <p:cNvPr id="16896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B6A63B-801C-45A5-8340-9DE0B52CF4C2}" type="slidenum">
              <a:rPr lang="fr-FR"/>
              <a:pPr fontAlgn="base">
                <a:spcBef>
                  <a:spcPct val="0"/>
                </a:spcBef>
                <a:spcAft>
                  <a:spcPct val="0"/>
                </a:spcAft>
              </a:pPr>
              <a:t>77</a:t>
            </a:fld>
            <a:endParaRPr lang="fr-F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78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79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689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CA" smtClean="0"/>
          </a:p>
        </p:txBody>
      </p:sp>
      <p:sp>
        <p:nvSpPr>
          <p:cNvPr id="16896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B6A63B-801C-45A5-8340-9DE0B52CF4C2}" type="slidenum">
              <a:rPr lang="fr-FR"/>
              <a:pPr fontAlgn="base">
                <a:spcBef>
                  <a:spcPct val="0"/>
                </a:spcBef>
                <a:spcAft>
                  <a:spcPct val="0"/>
                </a:spcAft>
              </a:pPr>
              <a:t>19</a:t>
            </a:fld>
            <a:endParaRPr lang="fr-F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80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689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CA" smtClean="0"/>
          </a:p>
        </p:txBody>
      </p:sp>
      <p:sp>
        <p:nvSpPr>
          <p:cNvPr id="16896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B6A63B-801C-45A5-8340-9DE0B52CF4C2}" type="slidenum">
              <a:rPr lang="fr-FR"/>
              <a:pPr fontAlgn="base">
                <a:spcBef>
                  <a:spcPct val="0"/>
                </a:spcBef>
                <a:spcAft>
                  <a:spcPct val="0"/>
                </a:spcAft>
              </a:pPr>
              <a:t>81</a:t>
            </a:fld>
            <a:endParaRPr lang="fr-F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82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83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84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85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86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87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88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89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35</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90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91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92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93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94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95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96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97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ED46C-B184-48F1-945F-879E5A9FC82B}" type="slidenum">
              <a:rPr lang="fr-FR"/>
              <a:pPr/>
              <a:t>98</a:t>
            </a:fld>
            <a:endParaRPr lang="fr-FR"/>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515906-3BD0-4EEA-976A-18ACF8D37544}" type="slidenum">
              <a:rPr lang="fr-FR"/>
              <a:pPr/>
              <a:t>99</a:t>
            </a:fld>
            <a:endParaRPr lang="fr-F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36</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97668D-0C8B-4C74-AD12-AEA0F77878CD}" type="slidenum">
              <a:rPr lang="fr-FR"/>
              <a:pPr/>
              <a:t>100</a:t>
            </a:fld>
            <a:endParaRPr lang="fr-FR"/>
          </a:p>
        </p:txBody>
      </p:sp>
      <p:sp>
        <p:nvSpPr>
          <p:cNvPr id="143362" name="Rectangle 1026"/>
          <p:cNvSpPr>
            <a:spLocks noGrp="1" noRot="1" noChangeAspect="1" noChangeArrowheads="1" noTextEdit="1"/>
          </p:cNvSpPr>
          <p:nvPr>
            <p:ph type="sldImg"/>
          </p:nvPr>
        </p:nvSpPr>
        <p:spPr>
          <a:ln/>
        </p:spPr>
      </p:sp>
      <p:sp>
        <p:nvSpPr>
          <p:cNvPr id="143363" name="Rectangle 1027"/>
          <p:cNvSpPr>
            <a:spLocks noGrp="1" noChangeArrowheads="1"/>
          </p:cNvSpPr>
          <p:nvPr>
            <p:ph type="body" idx="1"/>
          </p:nvPr>
        </p:nvSpPr>
        <p:spPr/>
        <p:txBody>
          <a:bodyPr/>
          <a:lstStyle/>
          <a:p>
            <a:endParaRPr lang="fr-F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689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CA" smtClean="0"/>
          </a:p>
        </p:txBody>
      </p:sp>
      <p:sp>
        <p:nvSpPr>
          <p:cNvPr id="16896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B6A63B-801C-45A5-8340-9DE0B52CF4C2}" type="slidenum">
              <a:rPr lang="fr-FR"/>
              <a:pPr fontAlgn="base">
                <a:spcBef>
                  <a:spcPct val="0"/>
                </a:spcBef>
                <a:spcAft>
                  <a:spcPct val="0"/>
                </a:spcAft>
              </a:pPr>
              <a:t>101</a:t>
            </a:fld>
            <a:endParaRPr lang="fr-F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102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103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104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105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106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107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689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CA" smtClean="0"/>
          </a:p>
        </p:txBody>
      </p:sp>
      <p:sp>
        <p:nvSpPr>
          <p:cNvPr id="16896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B6A63B-801C-45A5-8340-9DE0B52CF4C2}" type="slidenum">
              <a:rPr lang="fr-FR"/>
              <a:pPr fontAlgn="base">
                <a:spcBef>
                  <a:spcPct val="0"/>
                </a:spcBef>
                <a:spcAft>
                  <a:spcPct val="0"/>
                </a:spcAft>
              </a:pPr>
              <a:t>108</a:t>
            </a:fld>
            <a:endParaRPr lang="fr-F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109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38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110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111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112</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113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114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115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116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117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118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119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39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120</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121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122</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123</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124</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125</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126</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127</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908955A2-BC92-4AA2-BF4B-F99D1DAF9524}" type="slidenum">
              <a:rPr lang="en-US" smtClean="0"/>
              <a:pPr/>
              <a:t>128</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689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CA" smtClean="0"/>
          </a:p>
        </p:txBody>
      </p:sp>
      <p:sp>
        <p:nvSpPr>
          <p:cNvPr id="16896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B6A63B-801C-45A5-8340-9DE0B52CF4C2}" type="slidenum">
              <a:rPr lang="fr-FR"/>
              <a:pPr fontAlgn="base">
                <a:spcBef>
                  <a:spcPct val="0"/>
                </a:spcBef>
                <a:spcAft>
                  <a:spcPct val="0"/>
                </a:spcAft>
              </a:pPr>
              <a:t>129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a:p>
        </p:txBody>
      </p:sp>
      <p:sp>
        <p:nvSpPr>
          <p:cNvPr id="4" name="Espace réservé de la date 3"/>
          <p:cNvSpPr>
            <a:spLocks noGrp="1"/>
          </p:cNvSpPr>
          <p:nvPr>
            <p:ph type="dt" sz="half" idx="10"/>
          </p:nvPr>
        </p:nvSpPr>
        <p:spPr/>
        <p:txBody>
          <a:bodyPr/>
          <a:lstStyle/>
          <a:p>
            <a:fld id="{CA9C1151-1F17-443A-A15A-822D8D2F70FA}" type="datetimeFigureOut">
              <a:rPr lang="fr-FR" smtClean="0"/>
              <a:pPr/>
              <a:t>27/03/2020</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1F25A662-E66A-43B3-B5D7-E77B74B95FB5}"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CA9C1151-1F17-443A-A15A-822D8D2F70FA}" type="datetimeFigureOut">
              <a:rPr lang="fr-FR" smtClean="0"/>
              <a:pPr/>
              <a:t>27/03/2020</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1F25A662-E66A-43B3-B5D7-E77B74B95FB5}"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CA9C1151-1F17-443A-A15A-822D8D2F70FA}" type="datetimeFigureOut">
              <a:rPr lang="fr-FR" smtClean="0"/>
              <a:pPr/>
              <a:t>27/03/2020</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1F25A662-E66A-43B3-B5D7-E77B74B95FB5}" type="slidenum">
              <a:rPr lang="en-US" smtClean="0"/>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Triangle rect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grpSp>
        <p:nvGrpSpPr>
          <p:cNvPr id="2" name="Groupe 15"/>
          <p:cNvGrpSpPr>
            <a:grpSpLocks/>
          </p:cNvGrpSpPr>
          <p:nvPr/>
        </p:nvGrpSpPr>
        <p:grpSpPr bwMode="auto">
          <a:xfrm>
            <a:off x="-3175" y="4953000"/>
            <a:ext cx="9147175" cy="1911350"/>
            <a:chOff x="-3765" y="4832896"/>
            <a:chExt cx="9147765" cy="2032192"/>
          </a:xfrm>
        </p:grpSpPr>
        <p:sp>
          <p:nvSpPr>
            <p:cNvPr id="6" name="Forme libre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7" name="Forme libre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8" name="Forme libre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0" name="Connecteur droit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r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fr-FR" smtClean="0"/>
              <a:t>Cliquez pour modifier le style du titre</a:t>
            </a:r>
            <a:endParaRPr lang="en-US"/>
          </a:p>
        </p:txBody>
      </p:sp>
      <p:sp>
        <p:nvSpPr>
          <p:cNvPr id="17" name="Sous-titr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fr-FR" smtClean="0"/>
              <a:t>Cliquez pour modifier le style des sous-titres du masque</a:t>
            </a:r>
            <a:endParaRPr lang="en-US"/>
          </a:p>
        </p:txBody>
      </p:sp>
      <p:sp>
        <p:nvSpPr>
          <p:cNvPr id="11" name="Espace réservé de la date 29"/>
          <p:cNvSpPr>
            <a:spLocks noGrp="1"/>
          </p:cNvSpPr>
          <p:nvPr>
            <p:ph type="dt" sz="half" idx="10"/>
          </p:nvPr>
        </p:nvSpPr>
        <p:spPr/>
        <p:txBody>
          <a:bodyPr/>
          <a:lstStyle>
            <a:lvl1pPr>
              <a:defRPr smtClean="0">
                <a:solidFill>
                  <a:srgbClr val="FFFFFF"/>
                </a:solidFill>
              </a:defRPr>
            </a:lvl1pPr>
            <a:extLst/>
          </a:lstStyle>
          <a:p>
            <a:pPr>
              <a:defRPr/>
            </a:pPr>
            <a:fld id="{00D0F2ED-D124-48C3-98FB-065DC5790450}" type="datetimeFigureOut">
              <a:rPr lang="fr-FR"/>
              <a:pPr>
                <a:defRPr/>
              </a:pPr>
              <a:t>27/03/2020</a:t>
            </a:fld>
            <a:endParaRPr lang="fr-FR" dirty="0"/>
          </a:p>
        </p:txBody>
      </p:sp>
      <p:sp>
        <p:nvSpPr>
          <p:cNvPr id="12" name="Espace réservé du pied de page 18"/>
          <p:cNvSpPr>
            <a:spLocks noGrp="1"/>
          </p:cNvSpPr>
          <p:nvPr>
            <p:ph type="ftr" sz="quarter" idx="11"/>
          </p:nvPr>
        </p:nvSpPr>
        <p:spPr/>
        <p:txBody>
          <a:bodyPr/>
          <a:lstStyle>
            <a:lvl1pPr>
              <a:defRPr dirty="0">
                <a:solidFill>
                  <a:schemeClr val="accent1">
                    <a:tint val="20000"/>
                  </a:schemeClr>
                </a:solidFill>
              </a:defRPr>
            </a:lvl1pPr>
            <a:extLst/>
          </a:lstStyle>
          <a:p>
            <a:pPr>
              <a:defRPr/>
            </a:pPr>
            <a:endParaRPr lang="fr-FR"/>
          </a:p>
        </p:txBody>
      </p:sp>
      <p:sp>
        <p:nvSpPr>
          <p:cNvPr id="13" name="Espace réservé du numéro de diapositive 26"/>
          <p:cNvSpPr>
            <a:spLocks noGrp="1"/>
          </p:cNvSpPr>
          <p:nvPr>
            <p:ph type="sldNum" sz="quarter" idx="12"/>
          </p:nvPr>
        </p:nvSpPr>
        <p:spPr/>
        <p:txBody>
          <a:bodyPr/>
          <a:lstStyle>
            <a:lvl1pPr>
              <a:defRPr smtClean="0">
                <a:solidFill>
                  <a:srgbClr val="FFFFFF"/>
                </a:solidFill>
              </a:defRPr>
            </a:lvl1pPr>
            <a:extLst/>
          </a:lstStyle>
          <a:p>
            <a:pPr>
              <a:defRPr/>
            </a:pPr>
            <a:fld id="{DE4BEAB1-7466-4176-99D8-84C75B49F226}" type="slidenum">
              <a:rPr lang="fr-FR"/>
              <a:pPr>
                <a:defRPr/>
              </a:pPr>
              <a:t>‹N°›</a:t>
            </a:fld>
            <a:endParaRPr lang="fr-F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Titre 6"/>
          <p:cNvSpPr>
            <a:spLocks noGrp="1"/>
          </p:cNvSpPr>
          <p:nvPr>
            <p:ph type="title"/>
          </p:nvPr>
        </p:nvSpPr>
        <p:spPr/>
        <p:txBody>
          <a:bodyPr rtlCol="0"/>
          <a:lstStyle>
            <a:extLst/>
          </a:lstStyle>
          <a:p>
            <a:r>
              <a:rPr lang="fr-FR" smtClean="0"/>
              <a:t>Cliquez pour modifier le style du titre</a:t>
            </a:r>
            <a:endParaRPr lang="en-US"/>
          </a:p>
        </p:txBody>
      </p:sp>
      <p:sp>
        <p:nvSpPr>
          <p:cNvPr id="4" name="Espace réservé de la date 9"/>
          <p:cNvSpPr>
            <a:spLocks noGrp="1"/>
          </p:cNvSpPr>
          <p:nvPr>
            <p:ph type="dt" sz="half" idx="10"/>
          </p:nvPr>
        </p:nvSpPr>
        <p:spPr/>
        <p:txBody>
          <a:bodyPr/>
          <a:lstStyle>
            <a:lvl1pPr>
              <a:defRPr/>
            </a:lvl1pPr>
          </a:lstStyle>
          <a:p>
            <a:pPr>
              <a:defRPr/>
            </a:pPr>
            <a:fld id="{E240C00B-6F01-4ACA-A110-5D5E2975C79C}" type="datetimeFigureOut">
              <a:rPr lang="fr-FR"/>
              <a:pPr>
                <a:defRPr/>
              </a:pPr>
              <a:t>27/03/2020</a:t>
            </a:fld>
            <a:endParaRPr lang="fr-FR" dirty="0"/>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pPr>
              <a:defRPr/>
            </a:pPr>
            <a:fld id="{43D4C41B-A844-4D0A-99FE-D91C0E19F14D}" type="slidenum">
              <a:rPr lang="fr-FR"/>
              <a:pPr>
                <a:defRPr/>
              </a:pPr>
              <a:t>‹N°›</a:t>
            </a:fld>
            <a:endParaRPr lang="fr-F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2" name="Titr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fr-FR" smtClean="0"/>
              <a:t>Cliquez pour modifier le style du titre</a:t>
            </a:r>
            <a:endParaRPr lang="en-US"/>
          </a:p>
        </p:txBody>
      </p:sp>
      <p:sp>
        <p:nvSpPr>
          <p:cNvPr id="3" name="Espace réservé du texte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fr-FR" smtClean="0"/>
              <a:t>Cliquez pour modifier les styles du texte du masque</a:t>
            </a:r>
          </a:p>
        </p:txBody>
      </p:sp>
      <p:sp>
        <p:nvSpPr>
          <p:cNvPr id="6" name="Espace réservé de la date 3"/>
          <p:cNvSpPr>
            <a:spLocks noGrp="1"/>
          </p:cNvSpPr>
          <p:nvPr>
            <p:ph type="dt" sz="half" idx="10"/>
          </p:nvPr>
        </p:nvSpPr>
        <p:spPr/>
        <p:txBody>
          <a:bodyPr/>
          <a:lstStyle>
            <a:lvl1pPr>
              <a:defRPr/>
            </a:lvl1pPr>
            <a:extLst/>
          </a:lstStyle>
          <a:p>
            <a:pPr>
              <a:defRPr/>
            </a:pPr>
            <a:fld id="{998E8E58-3A15-4F78-A959-BE59B82666FB}" type="datetimeFigureOut">
              <a:rPr lang="fr-FR"/>
              <a:pPr>
                <a:defRPr/>
              </a:pPr>
              <a:t>27/03/2020</a:t>
            </a:fld>
            <a:endParaRPr lang="fr-FR" dirty="0"/>
          </a:p>
        </p:txBody>
      </p:sp>
      <p:sp>
        <p:nvSpPr>
          <p:cNvPr id="7" name="Espace réservé du pied de page 4"/>
          <p:cNvSpPr>
            <a:spLocks noGrp="1"/>
          </p:cNvSpPr>
          <p:nvPr>
            <p:ph type="ftr" sz="quarter" idx="11"/>
          </p:nvPr>
        </p:nvSpPr>
        <p:spPr/>
        <p:txBody>
          <a:bodyPr/>
          <a:lstStyle>
            <a:lvl1pPr>
              <a:defRPr/>
            </a:lvl1pPr>
            <a:extLst/>
          </a:lstStyle>
          <a:p>
            <a:pPr>
              <a:defRPr/>
            </a:pPr>
            <a:endParaRPr lang="fr-FR"/>
          </a:p>
        </p:txBody>
      </p:sp>
      <p:sp>
        <p:nvSpPr>
          <p:cNvPr id="8" name="Espace réservé du numéro de diapositive 5"/>
          <p:cNvSpPr>
            <a:spLocks noGrp="1"/>
          </p:cNvSpPr>
          <p:nvPr>
            <p:ph type="sldNum" sz="quarter" idx="12"/>
          </p:nvPr>
        </p:nvSpPr>
        <p:spPr/>
        <p:txBody>
          <a:bodyPr/>
          <a:lstStyle>
            <a:lvl1pPr>
              <a:defRPr/>
            </a:lvl1pPr>
            <a:extLst/>
          </a:lstStyle>
          <a:p>
            <a:pPr>
              <a:defRPr/>
            </a:pPr>
            <a:fld id="{70273E1E-89C7-459A-88D3-D14DB9BFA5EE}" type="slidenum">
              <a:rPr lang="fr-FR"/>
              <a:pPr>
                <a:defRPr/>
              </a:pPr>
              <a:t>‹N°›</a:t>
            </a:fld>
            <a:endParaRPr lang="fr-FR"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8" name="Titre 7"/>
          <p:cNvSpPr>
            <a:spLocks noGrp="1"/>
          </p:cNvSpPr>
          <p:nvPr>
            <p:ph type="title"/>
          </p:nvPr>
        </p:nvSpPr>
        <p:spPr/>
        <p:txBody>
          <a:bodyPr rtlCol="0"/>
          <a:lstStyle>
            <a:extLst/>
          </a:lstStyle>
          <a:p>
            <a:r>
              <a:rPr lang="fr-FR" smtClean="0"/>
              <a:t>Cliquez pour modifier le style du titre</a:t>
            </a:r>
            <a:endParaRPr lang="en-US"/>
          </a:p>
        </p:txBody>
      </p:sp>
      <p:sp>
        <p:nvSpPr>
          <p:cNvPr id="5" name="Espace réservé de la date 4"/>
          <p:cNvSpPr>
            <a:spLocks noGrp="1"/>
          </p:cNvSpPr>
          <p:nvPr>
            <p:ph type="dt" sz="half" idx="10"/>
          </p:nvPr>
        </p:nvSpPr>
        <p:spPr/>
        <p:txBody>
          <a:bodyPr/>
          <a:lstStyle>
            <a:lvl1pPr>
              <a:defRPr/>
            </a:lvl1pPr>
            <a:extLst/>
          </a:lstStyle>
          <a:p>
            <a:pPr>
              <a:defRPr/>
            </a:pPr>
            <a:fld id="{491F73AC-E785-4D0E-9875-6969934B7D9B}" type="datetimeFigureOut">
              <a:rPr lang="fr-FR"/>
              <a:pPr>
                <a:defRPr/>
              </a:pPr>
              <a:t>27/03/2020</a:t>
            </a:fld>
            <a:endParaRPr lang="fr-FR" dirty="0"/>
          </a:p>
        </p:txBody>
      </p:sp>
      <p:sp>
        <p:nvSpPr>
          <p:cNvPr id="6" name="Espace réservé du pied de page 5"/>
          <p:cNvSpPr>
            <a:spLocks noGrp="1"/>
          </p:cNvSpPr>
          <p:nvPr>
            <p:ph type="ftr" sz="quarter" idx="11"/>
          </p:nvPr>
        </p:nvSpPr>
        <p:spPr/>
        <p:txBody>
          <a:bodyPr/>
          <a:lstStyle>
            <a:lvl1pPr>
              <a:defRPr/>
            </a:lvl1pPr>
            <a:extLst/>
          </a:lstStyle>
          <a:p>
            <a:pPr>
              <a:defRPr/>
            </a:pPr>
            <a:endParaRPr lang="fr-FR"/>
          </a:p>
        </p:txBody>
      </p:sp>
      <p:sp>
        <p:nvSpPr>
          <p:cNvPr id="7" name="Espace réservé du numéro de diapositive 6"/>
          <p:cNvSpPr>
            <a:spLocks noGrp="1"/>
          </p:cNvSpPr>
          <p:nvPr>
            <p:ph type="sldNum" sz="quarter" idx="12"/>
          </p:nvPr>
        </p:nvSpPr>
        <p:spPr/>
        <p:txBody>
          <a:bodyPr/>
          <a:lstStyle>
            <a:lvl1pPr>
              <a:defRPr/>
            </a:lvl1pPr>
            <a:extLst/>
          </a:lstStyle>
          <a:p>
            <a:pPr>
              <a:defRPr/>
            </a:pPr>
            <a:fld id="{8A7DE41D-DD6D-4366-BF83-688AD3B25D2A}" type="slidenum">
              <a:rPr lang="fr-FR"/>
              <a:pPr>
                <a:defRPr/>
              </a:pPr>
              <a:t>‹N°›</a:t>
            </a:fld>
            <a:endParaRPr lang="fr-FR" dirty="0"/>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lstStyle>
            <a:lvl1pPr>
              <a:defRPr/>
            </a:lvl1pPr>
            <a:extLst/>
          </a:lstStyle>
          <a:p>
            <a:r>
              <a:rPr lang="fr-FR" smtClean="0"/>
              <a:t>Cliquez pour modifier le style du titre</a:t>
            </a:r>
            <a:endParaRPr lang="en-US"/>
          </a:p>
        </p:txBody>
      </p:sp>
      <p:sp>
        <p:nvSpPr>
          <p:cNvPr id="3" name="Espace réservé du texte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fr-FR" smtClean="0"/>
              <a:t>Cliquez pour modifier les styles du texte du masque</a:t>
            </a:r>
          </a:p>
        </p:txBody>
      </p:sp>
      <p:sp>
        <p:nvSpPr>
          <p:cNvPr id="4" name="Espace réservé du texte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fr-FR" smtClean="0"/>
              <a:t>Cliquez pour modifier les styles du texte du masque</a:t>
            </a:r>
          </a:p>
        </p:txBody>
      </p:sp>
      <p:sp>
        <p:nvSpPr>
          <p:cNvPr id="5" name="Espace réservé du conten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conten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lvl1pPr>
              <a:defRPr/>
            </a:lvl1pPr>
            <a:extLst/>
          </a:lstStyle>
          <a:p>
            <a:pPr>
              <a:defRPr/>
            </a:pPr>
            <a:fld id="{C9F3AE60-97CF-437C-9E8B-BF13171AA850}" type="datetimeFigureOut">
              <a:rPr lang="fr-FR"/>
              <a:pPr>
                <a:defRPr/>
              </a:pPr>
              <a:t>27/03/2020</a:t>
            </a:fld>
            <a:endParaRPr lang="fr-FR" dirty="0"/>
          </a:p>
        </p:txBody>
      </p:sp>
      <p:sp>
        <p:nvSpPr>
          <p:cNvPr id="8" name="Espace réservé du pied de page 7"/>
          <p:cNvSpPr>
            <a:spLocks noGrp="1"/>
          </p:cNvSpPr>
          <p:nvPr>
            <p:ph type="ftr" sz="quarter" idx="11"/>
          </p:nvPr>
        </p:nvSpPr>
        <p:spPr/>
        <p:txBody>
          <a:bodyPr/>
          <a:lstStyle>
            <a:lvl1pPr>
              <a:defRPr/>
            </a:lvl1pPr>
            <a:extLst/>
          </a:lstStyle>
          <a:p>
            <a:pPr>
              <a:defRPr/>
            </a:pPr>
            <a:endParaRPr lang="fr-FR"/>
          </a:p>
        </p:txBody>
      </p:sp>
      <p:sp>
        <p:nvSpPr>
          <p:cNvPr id="9" name="Espace réservé du numéro de diapositive 8"/>
          <p:cNvSpPr>
            <a:spLocks noGrp="1"/>
          </p:cNvSpPr>
          <p:nvPr>
            <p:ph type="sldNum" sz="quarter" idx="12"/>
          </p:nvPr>
        </p:nvSpPr>
        <p:spPr/>
        <p:txBody>
          <a:bodyPr/>
          <a:lstStyle>
            <a:lvl1pPr>
              <a:defRPr/>
            </a:lvl1pPr>
            <a:extLst/>
          </a:lstStyle>
          <a:p>
            <a:pPr>
              <a:defRPr/>
            </a:pPr>
            <a:fld id="{410BFE63-9FFB-4483-B69B-716DB5AF1C36}" type="slidenum">
              <a:rPr lang="fr-FR"/>
              <a:pPr>
                <a:defRPr/>
              </a:pPr>
              <a:t>‹N°›</a:t>
            </a:fld>
            <a:endParaRPr lang="fr-FR"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6" name="Titre 5"/>
          <p:cNvSpPr>
            <a:spLocks noGrp="1"/>
          </p:cNvSpPr>
          <p:nvPr>
            <p:ph type="title"/>
          </p:nvPr>
        </p:nvSpPr>
        <p:spPr/>
        <p:txBody>
          <a:bodyPr rtlCol="0"/>
          <a:lstStyle>
            <a:extLst/>
          </a:lstStyle>
          <a:p>
            <a:r>
              <a:rPr lang="fr-FR" smtClean="0"/>
              <a:t>Cliquez pour modifier le style du titre</a:t>
            </a:r>
            <a:endParaRPr lang="en-US"/>
          </a:p>
        </p:txBody>
      </p:sp>
      <p:sp>
        <p:nvSpPr>
          <p:cNvPr id="3" name="Espace réservé de la date 2"/>
          <p:cNvSpPr>
            <a:spLocks noGrp="1"/>
          </p:cNvSpPr>
          <p:nvPr>
            <p:ph type="dt" sz="half" idx="10"/>
          </p:nvPr>
        </p:nvSpPr>
        <p:spPr/>
        <p:txBody>
          <a:bodyPr/>
          <a:lstStyle>
            <a:lvl1pPr>
              <a:defRPr/>
            </a:lvl1pPr>
            <a:extLst/>
          </a:lstStyle>
          <a:p>
            <a:pPr>
              <a:defRPr/>
            </a:pPr>
            <a:fld id="{EFC5F9A9-2B42-4527-B9BC-A6AB55CD2BA0}" type="datetimeFigureOut">
              <a:rPr lang="fr-FR"/>
              <a:pPr>
                <a:defRPr/>
              </a:pPr>
              <a:t>27/03/2020</a:t>
            </a:fld>
            <a:endParaRPr lang="fr-FR" dirty="0"/>
          </a:p>
        </p:txBody>
      </p:sp>
      <p:sp>
        <p:nvSpPr>
          <p:cNvPr id="4" name="Espace réservé du pied de page 3"/>
          <p:cNvSpPr>
            <a:spLocks noGrp="1"/>
          </p:cNvSpPr>
          <p:nvPr>
            <p:ph type="ftr" sz="quarter" idx="11"/>
          </p:nvPr>
        </p:nvSpPr>
        <p:spPr/>
        <p:txBody>
          <a:bodyPr/>
          <a:lstStyle>
            <a:lvl1pPr>
              <a:defRPr/>
            </a:lvl1pPr>
            <a:extLst/>
          </a:lstStyle>
          <a:p>
            <a:pPr>
              <a:defRPr/>
            </a:pPr>
            <a:endParaRPr lang="fr-FR"/>
          </a:p>
        </p:txBody>
      </p:sp>
      <p:sp>
        <p:nvSpPr>
          <p:cNvPr id="5" name="Espace réservé du numéro de diapositive 4"/>
          <p:cNvSpPr>
            <a:spLocks noGrp="1"/>
          </p:cNvSpPr>
          <p:nvPr>
            <p:ph type="sldNum" sz="quarter" idx="12"/>
          </p:nvPr>
        </p:nvSpPr>
        <p:spPr/>
        <p:txBody>
          <a:bodyPr/>
          <a:lstStyle>
            <a:lvl1pPr>
              <a:defRPr/>
            </a:lvl1pPr>
            <a:extLst/>
          </a:lstStyle>
          <a:p>
            <a:pPr>
              <a:defRPr/>
            </a:pPr>
            <a:fld id="{9D1E2E86-F228-4020-8A0E-1C6D074BB223}" type="slidenum">
              <a:rPr lang="fr-FR"/>
              <a:pPr>
                <a:defRPr/>
              </a:pPr>
              <a:t>‹N°›</a:t>
            </a:fld>
            <a:endParaRPr lang="fr-FR" dirty="0"/>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9"/>
          <p:cNvSpPr>
            <a:spLocks noGrp="1"/>
          </p:cNvSpPr>
          <p:nvPr>
            <p:ph type="dt" sz="half" idx="10"/>
          </p:nvPr>
        </p:nvSpPr>
        <p:spPr/>
        <p:txBody>
          <a:bodyPr/>
          <a:lstStyle>
            <a:lvl1pPr>
              <a:defRPr/>
            </a:lvl1pPr>
          </a:lstStyle>
          <a:p>
            <a:pPr>
              <a:defRPr/>
            </a:pPr>
            <a:fld id="{256B4B8A-1B56-40F6-8C5E-0F3BD713F16D}" type="datetimeFigureOut">
              <a:rPr lang="fr-FR"/>
              <a:pPr>
                <a:defRPr/>
              </a:pPr>
              <a:t>27/03/2020</a:t>
            </a:fld>
            <a:endParaRPr lang="fr-FR" dirty="0"/>
          </a:p>
        </p:txBody>
      </p:sp>
      <p:sp>
        <p:nvSpPr>
          <p:cNvPr id="3" name="Espace réservé du pied de page 21"/>
          <p:cNvSpPr>
            <a:spLocks noGrp="1"/>
          </p:cNvSpPr>
          <p:nvPr>
            <p:ph type="ftr" sz="quarter" idx="11"/>
          </p:nvPr>
        </p:nvSpPr>
        <p:spPr/>
        <p:txBody>
          <a:bodyPr/>
          <a:lstStyle>
            <a:lvl1pPr>
              <a:defRPr/>
            </a:lvl1pPr>
          </a:lstStyle>
          <a:p>
            <a:pPr>
              <a:defRPr/>
            </a:pPr>
            <a:endParaRPr lang="fr-FR"/>
          </a:p>
        </p:txBody>
      </p:sp>
      <p:sp>
        <p:nvSpPr>
          <p:cNvPr id="4" name="Espace réservé du numéro de diapositive 17"/>
          <p:cNvSpPr>
            <a:spLocks noGrp="1"/>
          </p:cNvSpPr>
          <p:nvPr>
            <p:ph type="sldNum" sz="quarter" idx="12"/>
          </p:nvPr>
        </p:nvSpPr>
        <p:spPr/>
        <p:txBody>
          <a:bodyPr/>
          <a:lstStyle>
            <a:lvl1pPr>
              <a:defRPr/>
            </a:lvl1pPr>
          </a:lstStyle>
          <a:p>
            <a:pPr>
              <a:defRPr/>
            </a:pPr>
            <a:fld id="{0323BF08-9E2D-44AC-8ADB-BE806D13DA0E}" type="slidenum">
              <a:rPr lang="fr-FR"/>
              <a:pPr>
                <a:defRPr/>
              </a:pPr>
              <a:t>‹N°›</a:t>
            </a:fld>
            <a:endParaRPr lang="fr-F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fr-FR" smtClean="0"/>
              <a:t>Cliquez pour modifier le style du titre</a:t>
            </a:r>
            <a:endParaRPr lang="en-US"/>
          </a:p>
        </p:txBody>
      </p:sp>
      <p:sp>
        <p:nvSpPr>
          <p:cNvPr id="3" name="Espace réservé du texte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fr-FR" smtClean="0"/>
              <a:t>Cliquez pour modifier les styles du texte du masque</a:t>
            </a:r>
          </a:p>
        </p:txBody>
      </p:sp>
      <p:sp>
        <p:nvSpPr>
          <p:cNvPr id="4" name="Espace réservé du conten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lvl1pPr>
              <a:defRPr/>
            </a:lvl1pPr>
            <a:extLst/>
          </a:lstStyle>
          <a:p>
            <a:pPr>
              <a:defRPr/>
            </a:pPr>
            <a:fld id="{710D5541-E3A7-4D10-80F7-635AABE9D994}" type="datetimeFigureOut">
              <a:rPr lang="fr-FR"/>
              <a:pPr>
                <a:defRPr/>
              </a:pPr>
              <a:t>27/03/2020</a:t>
            </a:fld>
            <a:endParaRPr lang="fr-FR" dirty="0"/>
          </a:p>
        </p:txBody>
      </p:sp>
      <p:sp>
        <p:nvSpPr>
          <p:cNvPr id="6" name="Espace réservé du pied de page 5"/>
          <p:cNvSpPr>
            <a:spLocks noGrp="1"/>
          </p:cNvSpPr>
          <p:nvPr>
            <p:ph type="ftr" sz="quarter" idx="11"/>
          </p:nvPr>
        </p:nvSpPr>
        <p:spPr/>
        <p:txBody>
          <a:bodyPr/>
          <a:lstStyle>
            <a:lvl1pPr>
              <a:defRPr/>
            </a:lvl1pPr>
            <a:extLst/>
          </a:lstStyle>
          <a:p>
            <a:pPr>
              <a:defRPr/>
            </a:pPr>
            <a:endParaRPr lang="fr-FR"/>
          </a:p>
        </p:txBody>
      </p:sp>
      <p:sp>
        <p:nvSpPr>
          <p:cNvPr id="7" name="Espace réservé du numéro de diapositive 6"/>
          <p:cNvSpPr>
            <a:spLocks noGrp="1"/>
          </p:cNvSpPr>
          <p:nvPr>
            <p:ph type="sldNum" sz="quarter" idx="12"/>
          </p:nvPr>
        </p:nvSpPr>
        <p:spPr/>
        <p:txBody>
          <a:bodyPr/>
          <a:lstStyle>
            <a:lvl1pPr>
              <a:defRPr/>
            </a:lvl1pPr>
            <a:extLst/>
          </a:lstStyle>
          <a:p>
            <a:pPr>
              <a:defRPr/>
            </a:pPr>
            <a:fld id="{DEF540AA-AB07-4648-8A78-D68A66B66BCA}" type="slidenum">
              <a:rPr lang="fr-FR"/>
              <a:pPr>
                <a:defRPr/>
              </a:pPr>
              <a:t>‹N°›</a:t>
            </a:fld>
            <a:endParaRPr lang="fr-FR"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CA9C1151-1F17-443A-A15A-822D8D2F70FA}" type="datetimeFigureOut">
              <a:rPr lang="fr-FR" smtClean="0"/>
              <a:pPr/>
              <a:t>27/03/2020</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1F25A662-E66A-43B3-B5D7-E77B74B95FB5}" type="slidenum">
              <a:rPr lang="en-US" smtClean="0"/>
              <a:pPr/>
              <a:t>‹N°›</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5" name="Forme libre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6" name="Forme libre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7" name="Triangle rect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8" name="Connecteur droit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4" name="Espace réservé du texte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fr-FR" smtClean="0"/>
              <a:t>Cliquez pour modifier les styles du texte du masque</a:t>
            </a:r>
          </a:p>
        </p:txBody>
      </p:sp>
      <p:sp>
        <p:nvSpPr>
          <p:cNvPr id="3" name="Espace réservé pour une imag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fr-FR" noProof="0" dirty="0" smtClean="0"/>
              <a:t>Cliquez sur l'icône pour ajouter une image</a:t>
            </a:r>
            <a:endParaRPr lang="en-US" noProof="0" dirty="0"/>
          </a:p>
        </p:txBody>
      </p:sp>
      <p:sp>
        <p:nvSpPr>
          <p:cNvPr id="2" name="Titr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fr-FR" smtClean="0"/>
              <a:t>Cliquez pour modifier le style du titre</a:t>
            </a:r>
            <a:endParaRPr lang="en-US"/>
          </a:p>
        </p:txBody>
      </p:sp>
      <p:sp>
        <p:nvSpPr>
          <p:cNvPr id="11" name="Espace réservé de la date 4"/>
          <p:cNvSpPr>
            <a:spLocks noGrp="1"/>
          </p:cNvSpPr>
          <p:nvPr>
            <p:ph type="dt" sz="half" idx="10"/>
          </p:nvPr>
        </p:nvSpPr>
        <p:spPr/>
        <p:txBody>
          <a:bodyPr/>
          <a:lstStyle>
            <a:lvl1pPr>
              <a:defRPr smtClean="0">
                <a:solidFill>
                  <a:schemeClr val="tx1"/>
                </a:solidFill>
              </a:defRPr>
            </a:lvl1pPr>
            <a:extLst/>
          </a:lstStyle>
          <a:p>
            <a:pPr>
              <a:defRPr/>
            </a:pPr>
            <a:fld id="{222B544A-7E38-4EA5-B276-E8978A35B08A}" type="datetimeFigureOut">
              <a:rPr lang="fr-FR"/>
              <a:pPr>
                <a:defRPr/>
              </a:pPr>
              <a:t>27/03/2020</a:t>
            </a:fld>
            <a:endParaRPr lang="fr-FR" dirty="0"/>
          </a:p>
        </p:txBody>
      </p:sp>
      <p:sp>
        <p:nvSpPr>
          <p:cNvPr id="12" name="Espace réservé du pied de page 5"/>
          <p:cNvSpPr>
            <a:spLocks noGrp="1"/>
          </p:cNvSpPr>
          <p:nvPr>
            <p:ph type="ftr" sz="quarter" idx="11"/>
          </p:nvPr>
        </p:nvSpPr>
        <p:spPr/>
        <p:txBody>
          <a:bodyPr/>
          <a:lstStyle>
            <a:lvl1pPr>
              <a:defRPr dirty="0">
                <a:solidFill>
                  <a:schemeClr val="tx1"/>
                </a:solidFill>
              </a:defRPr>
            </a:lvl1pPr>
            <a:extLst/>
          </a:lstStyle>
          <a:p>
            <a:pPr>
              <a:defRPr/>
            </a:pPr>
            <a:endParaRPr lang="fr-FR"/>
          </a:p>
        </p:txBody>
      </p:sp>
      <p:sp>
        <p:nvSpPr>
          <p:cNvPr id="13" name="Espace réservé du numéro de diapositive 6"/>
          <p:cNvSpPr>
            <a:spLocks noGrp="1"/>
          </p:cNvSpPr>
          <p:nvPr>
            <p:ph type="sldNum" sz="quarter" idx="12"/>
          </p:nvPr>
        </p:nvSpPr>
        <p:spPr/>
        <p:txBody>
          <a:bodyPr/>
          <a:lstStyle>
            <a:lvl1pPr>
              <a:defRPr smtClean="0">
                <a:solidFill>
                  <a:schemeClr val="tx1"/>
                </a:solidFill>
              </a:defRPr>
            </a:lvl1pPr>
            <a:extLst/>
          </a:lstStyle>
          <a:p>
            <a:pPr>
              <a:defRPr/>
            </a:pPr>
            <a:fld id="{574A88C8-9361-435C-9879-A917C6CCA3C2}" type="slidenum">
              <a:rPr lang="fr-FR"/>
              <a:pPr>
                <a:defRPr/>
              </a:pPr>
              <a:t>‹N°›</a:t>
            </a:fld>
            <a:endParaRPr lang="fr-FR"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1481329"/>
            <a:ext cx="8229600" cy="4386071"/>
          </a:xfrm>
        </p:spPr>
        <p:txBody>
          <a:bodyPr vert="eaVert"/>
          <a:lstStyle>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4252E795-12AE-4860-AC6D-3DBB7AE9607A}" type="datetimeFigureOut">
              <a:rPr lang="fr-FR"/>
              <a:pPr>
                <a:defRPr/>
              </a:pPr>
              <a:t>27/03/2020</a:t>
            </a:fld>
            <a:endParaRPr lang="fr-FR" dirty="0"/>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pPr>
              <a:defRPr/>
            </a:pPr>
            <a:fld id="{02BC8BAE-3EEE-4450-AE7C-37C25C29D987}" type="slidenum">
              <a:rPr lang="fr-FR"/>
              <a:pPr>
                <a:defRPr/>
              </a:pPr>
              <a:t>‹N°›</a:t>
            </a:fld>
            <a:endParaRPr lang="fr-F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44013" y="274640"/>
            <a:ext cx="1777470" cy="5592761"/>
          </a:xfrm>
        </p:spPr>
        <p:txBody>
          <a:bodyPr vert="eaVert"/>
          <a:lstStyle>
            <a:extLs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274641"/>
            <a:ext cx="6324600" cy="5592760"/>
          </a:xfrm>
        </p:spPr>
        <p:txBody>
          <a:bodyPr vert="eaVert"/>
          <a:lstStyle>
            <a:extLs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DCDB5218-E291-4E64-B117-9538A2C67655}" type="datetimeFigureOut">
              <a:rPr lang="fr-FR"/>
              <a:pPr>
                <a:defRPr/>
              </a:pPr>
              <a:t>27/03/2020</a:t>
            </a:fld>
            <a:endParaRPr lang="fr-FR" dirty="0"/>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pPr>
              <a:defRPr/>
            </a:pPr>
            <a:fld id="{2254BE7F-E15D-40E7-BDCF-089A85E8D333}" type="slidenum">
              <a:rPr lang="fr-FR"/>
              <a:pPr>
                <a:defRPr/>
              </a:pPr>
              <a:t>‹N°›</a:t>
            </a:fld>
            <a:endParaRPr lang="fr-F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27/03/2020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27/03/2020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27/03/2020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27/03/2020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27/03/2020</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27/03/2020</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27/03/2020</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CA9C1151-1F17-443A-A15A-822D8D2F70FA}" type="datetimeFigureOut">
              <a:rPr lang="fr-FR" smtClean="0"/>
              <a:pPr/>
              <a:t>27/03/2020</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1F25A662-E66A-43B3-B5D7-E77B74B95FB5}" type="slidenum">
              <a:rPr lang="en-US" smtClean="0"/>
              <a:pPr/>
              <a:t>‹N°›</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27/03/2020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27/03/2020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27/03/2020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27/03/2020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en-US"/>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36765AE6-477C-42BD-87DF-ADD150AE7B5D}" type="slidenum">
              <a:rPr lang="fr-FR"/>
              <a:pPr/>
              <a:t>‹N°›</a:t>
            </a:fld>
            <a:endParaRPr lang="fr-F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73E9A15B-C5FD-4477-8295-593701E12490}" type="slidenum">
              <a:rPr lang="fr-FR"/>
              <a:pPr/>
              <a:t>‹N°›</a:t>
            </a:fld>
            <a:endParaRPr lang="fr-F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3F34A9DB-E371-4EE8-B449-20463FF5DCF8}" type="slidenum">
              <a:rPr lang="fr-FR"/>
              <a:pPr/>
              <a:t>‹N°›</a:t>
            </a:fld>
            <a:endParaRPr lang="fr-F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E5E0C956-1E9F-40C9-8D19-EC4AEBF980AF}" type="slidenum">
              <a:rPr lang="fr-FR"/>
              <a:pPr/>
              <a:t>‹N°›</a:t>
            </a:fld>
            <a:endParaRPr lang="fr-F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lvl1pPr>
              <a:defRPr/>
            </a:lvl1pPr>
          </a:lstStyle>
          <a:p>
            <a:endParaRPr lang="fr-FR"/>
          </a:p>
        </p:txBody>
      </p:sp>
      <p:sp>
        <p:nvSpPr>
          <p:cNvPr id="8" name="Espace réservé du pied de page 7"/>
          <p:cNvSpPr>
            <a:spLocks noGrp="1"/>
          </p:cNvSpPr>
          <p:nvPr>
            <p:ph type="ftr" sz="quarter" idx="11"/>
          </p:nvPr>
        </p:nvSpPr>
        <p:spPr/>
        <p:txBody>
          <a:bodyPr/>
          <a:lstStyle>
            <a:lvl1pPr>
              <a:defRPr/>
            </a:lvl1pPr>
          </a:lstStyle>
          <a:p>
            <a:endParaRPr lang="fr-FR"/>
          </a:p>
        </p:txBody>
      </p:sp>
      <p:sp>
        <p:nvSpPr>
          <p:cNvPr id="9" name="Espace réservé du numéro de diapositive 8"/>
          <p:cNvSpPr>
            <a:spLocks noGrp="1"/>
          </p:cNvSpPr>
          <p:nvPr>
            <p:ph type="sldNum" sz="quarter" idx="12"/>
          </p:nvPr>
        </p:nvSpPr>
        <p:spPr/>
        <p:txBody>
          <a:bodyPr/>
          <a:lstStyle>
            <a:lvl1pPr>
              <a:defRPr/>
            </a:lvl1pPr>
          </a:lstStyle>
          <a:p>
            <a:fld id="{AB103BE5-6638-4576-9ADC-AB1482CE7C4C}" type="slidenum">
              <a:rPr lang="fr-FR"/>
              <a:pPr/>
              <a:t>‹N°›</a:t>
            </a:fld>
            <a:endParaRPr lang="fr-F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2"/>
          <p:cNvSpPr>
            <a:spLocks noGrp="1"/>
          </p:cNvSpPr>
          <p:nvPr>
            <p:ph type="dt" sz="half" idx="10"/>
          </p:nvPr>
        </p:nvSpPr>
        <p:spPr/>
        <p:txBody>
          <a:bodyPr/>
          <a:lstStyle>
            <a:lvl1pPr>
              <a:defRPr/>
            </a:lvl1pPr>
          </a:lstStyle>
          <a:p>
            <a:endParaRPr lang="fr-FR"/>
          </a:p>
        </p:txBody>
      </p:sp>
      <p:sp>
        <p:nvSpPr>
          <p:cNvPr id="4" name="Espace réservé du pied de page 3"/>
          <p:cNvSpPr>
            <a:spLocks noGrp="1"/>
          </p:cNvSpPr>
          <p:nvPr>
            <p:ph type="ftr" sz="quarter" idx="11"/>
          </p:nvPr>
        </p:nvSpPr>
        <p:spPr/>
        <p:txBody>
          <a:bodyPr/>
          <a:lstStyle>
            <a:lvl1pPr>
              <a:defRPr/>
            </a:lvl1pPr>
          </a:lstStyle>
          <a:p>
            <a:endParaRPr lang="fr-FR"/>
          </a:p>
        </p:txBody>
      </p:sp>
      <p:sp>
        <p:nvSpPr>
          <p:cNvPr id="5" name="Espace réservé du numéro de diapositive 4"/>
          <p:cNvSpPr>
            <a:spLocks noGrp="1"/>
          </p:cNvSpPr>
          <p:nvPr>
            <p:ph type="sldNum" sz="quarter" idx="12"/>
          </p:nvPr>
        </p:nvSpPr>
        <p:spPr/>
        <p:txBody>
          <a:bodyPr/>
          <a:lstStyle>
            <a:lvl1pPr>
              <a:defRPr/>
            </a:lvl1pPr>
          </a:lstStyle>
          <a:p>
            <a:fld id="{65193D97-5B6D-4206-8471-0549D594425C}" type="slidenum">
              <a:rPr lang="fr-F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p>
            <a:fld id="{CA9C1151-1F17-443A-A15A-822D8D2F70FA}" type="datetimeFigureOut">
              <a:rPr lang="fr-FR" smtClean="0"/>
              <a:pPr/>
              <a:t>27/03/2020</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1F25A662-E66A-43B3-B5D7-E77B74B95FB5}" type="slidenum">
              <a:rPr lang="en-US" smtClean="0"/>
              <a:pPr/>
              <a:t>‹N°›</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p>
        </p:txBody>
      </p:sp>
      <p:sp>
        <p:nvSpPr>
          <p:cNvPr id="3" name="Espace réservé du pied de page 2"/>
          <p:cNvSpPr>
            <a:spLocks noGrp="1"/>
          </p:cNvSpPr>
          <p:nvPr>
            <p:ph type="ftr" sz="quarter" idx="11"/>
          </p:nvPr>
        </p:nvSpPr>
        <p:spPr/>
        <p:txBody>
          <a:bodyPr/>
          <a:lstStyle>
            <a:lvl1pPr>
              <a:defRPr/>
            </a:lvl1pPr>
          </a:lstStyle>
          <a:p>
            <a:endParaRPr lang="fr-FR"/>
          </a:p>
        </p:txBody>
      </p:sp>
      <p:sp>
        <p:nvSpPr>
          <p:cNvPr id="4" name="Espace réservé du numéro de diapositive 3"/>
          <p:cNvSpPr>
            <a:spLocks noGrp="1"/>
          </p:cNvSpPr>
          <p:nvPr>
            <p:ph type="sldNum" sz="quarter" idx="12"/>
          </p:nvPr>
        </p:nvSpPr>
        <p:spPr/>
        <p:txBody>
          <a:bodyPr/>
          <a:lstStyle>
            <a:lvl1pPr>
              <a:defRPr/>
            </a:lvl1pPr>
          </a:lstStyle>
          <a:p>
            <a:fld id="{FF0E3AB3-53A5-4D98-AAB7-91FA9940CF05}" type="slidenum">
              <a:rPr lang="fr-FR"/>
              <a:pPr/>
              <a:t>‹N°›</a:t>
            </a:fld>
            <a:endParaRPr lang="fr-F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1FBD8B22-090A-4C7E-9446-58D66617B6CD}" type="slidenum">
              <a:rPr lang="fr-FR"/>
              <a:pPr/>
              <a:t>‹N°›</a:t>
            </a:fld>
            <a:endParaRPr lang="fr-F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43CC749C-CBC4-486D-96A5-7D1F094A2754}" type="slidenum">
              <a:rPr lang="fr-FR"/>
              <a:pPr/>
              <a:t>‹N°›</a:t>
            </a:fld>
            <a:endParaRPr lang="fr-F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8606143F-3D7C-40D8-836A-611823C34B17}" type="slidenum">
              <a:rPr lang="fr-FR"/>
              <a:pPr/>
              <a:t>‹N°›</a:t>
            </a:fld>
            <a:endParaRPr lang="fr-F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4BEC7DE0-F95D-4B27-861F-5ECCD416E43C}" type="slidenum">
              <a:rPr lang="fr-F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p>
            <a:fld id="{CA9C1151-1F17-443A-A15A-822D8D2F70FA}" type="datetimeFigureOut">
              <a:rPr lang="fr-FR" smtClean="0"/>
              <a:pPr/>
              <a:t>27/03/2020</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1F25A662-E66A-43B3-B5D7-E77B74B95FB5}"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2"/>
          <p:cNvSpPr>
            <a:spLocks noGrp="1"/>
          </p:cNvSpPr>
          <p:nvPr>
            <p:ph type="dt" sz="half" idx="10"/>
          </p:nvPr>
        </p:nvSpPr>
        <p:spPr/>
        <p:txBody>
          <a:bodyPr/>
          <a:lstStyle/>
          <a:p>
            <a:fld id="{CA9C1151-1F17-443A-A15A-822D8D2F70FA}" type="datetimeFigureOut">
              <a:rPr lang="fr-FR" smtClean="0"/>
              <a:pPr/>
              <a:t>27/03/2020</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1F25A662-E66A-43B3-B5D7-E77B74B95FB5}"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A9C1151-1F17-443A-A15A-822D8D2F70FA}" type="datetimeFigureOut">
              <a:rPr lang="fr-FR" smtClean="0"/>
              <a:pPr/>
              <a:t>27/03/2020</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1F25A662-E66A-43B3-B5D7-E77B74B95FB5}"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A9C1151-1F17-443A-A15A-822D8D2F70FA}" type="datetimeFigureOut">
              <a:rPr lang="fr-FR" smtClean="0"/>
              <a:pPr/>
              <a:t>27/03/2020</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1F25A662-E66A-43B3-B5D7-E77B74B95FB5}"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A9C1151-1F17-443A-A15A-822D8D2F70FA}" type="datetimeFigureOut">
              <a:rPr lang="fr-FR" smtClean="0"/>
              <a:pPr/>
              <a:t>27/03/2020</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1F25A662-E66A-43B3-B5D7-E77B74B95FB5}"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C1151-1F17-443A-A15A-822D8D2F70FA}" type="datetimeFigureOut">
              <a:rPr lang="fr-FR" smtClean="0"/>
              <a:pPr/>
              <a:t>27/03/2020</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5A662-E66A-43B3-B5D7-E77B74B95FB5}"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2" name="Forme libre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4" name="Triangle rect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5" name="Connecteur droit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fr-FR" smtClean="0"/>
              <a:t>Cliquez pour modifier le style du titre</a:t>
            </a:r>
            <a:endParaRPr lang="en-US"/>
          </a:p>
        </p:txBody>
      </p:sp>
      <p:sp>
        <p:nvSpPr>
          <p:cNvPr id="1033" name="Espace réservé du texte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0" name="Espace réservé de la date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cs typeface="+mn-cs"/>
              </a:defRPr>
            </a:lvl1pPr>
            <a:extLst/>
          </a:lstStyle>
          <a:p>
            <a:pPr>
              <a:defRPr/>
            </a:pPr>
            <a:fld id="{F713DFD5-AE4E-4CDD-9E63-50A56978A524}" type="datetimeFigureOut">
              <a:rPr lang="fr-FR"/>
              <a:pPr>
                <a:defRPr/>
              </a:pPr>
              <a:t>27/03/2020</a:t>
            </a:fld>
            <a:endParaRPr lang="fr-FR" dirty="0"/>
          </a:p>
        </p:txBody>
      </p:sp>
      <p:sp>
        <p:nvSpPr>
          <p:cNvPr id="22" name="Espace réservé du pied de page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dirty="0">
                <a:solidFill>
                  <a:schemeClr val="tx1"/>
                </a:solidFill>
                <a:latin typeface="+mn-lt"/>
                <a:cs typeface="+mn-cs"/>
              </a:defRPr>
            </a:lvl1pPr>
            <a:extLst/>
          </a:lstStyle>
          <a:p>
            <a:pPr>
              <a:defRPr/>
            </a:pPr>
            <a:endParaRPr lang="fr-FR"/>
          </a:p>
        </p:txBody>
      </p:sp>
      <p:sp>
        <p:nvSpPr>
          <p:cNvPr id="18" name="Espace réservé du numéro de diapositive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cs typeface="+mn-cs"/>
              </a:defRPr>
            </a:lvl1pPr>
            <a:extLst/>
          </a:lstStyle>
          <a:p>
            <a:pPr>
              <a:defRPr/>
            </a:pPr>
            <a:fld id="{A6A400E1-8514-447D-87D6-67B4E2F0D8AB}"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27/03/2020</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4D15480F-7607-4475-B4AB-2501A4F89C4D}"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1" charset="-128"/>
        </a:defRPr>
      </a:lvl2pPr>
      <a:lvl3pPr algn="ctr" rtl="0" fontAlgn="base">
        <a:spcBef>
          <a:spcPct val="0"/>
        </a:spcBef>
        <a:spcAft>
          <a:spcPct val="0"/>
        </a:spcAft>
        <a:defRPr sz="4400">
          <a:solidFill>
            <a:schemeClr val="tx2"/>
          </a:solidFill>
          <a:latin typeface="Arial" charset="0"/>
          <a:ea typeface="ＭＳ Ｐゴシック" pitchFamily="1" charset="-128"/>
        </a:defRPr>
      </a:lvl3pPr>
      <a:lvl4pPr algn="ctr" rtl="0" fontAlgn="base">
        <a:spcBef>
          <a:spcPct val="0"/>
        </a:spcBef>
        <a:spcAft>
          <a:spcPct val="0"/>
        </a:spcAft>
        <a:defRPr sz="4400">
          <a:solidFill>
            <a:schemeClr val="tx2"/>
          </a:solidFill>
          <a:latin typeface="Arial" charset="0"/>
          <a:ea typeface="ＭＳ Ｐゴシック" pitchFamily="1" charset="-128"/>
        </a:defRPr>
      </a:lvl4pPr>
      <a:lvl5pPr algn="ctr" rtl="0" fontAlgn="base">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openxmlformats.org/officeDocument/2006/relationships/image" Target="../media/image2.png"/></Relationships>
</file>

<file path=ppt/slides/_rels/slide10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0.xml"/><Relationship Id="rId1" Type="http://schemas.openxmlformats.org/officeDocument/2006/relationships/slideLayout" Target="../slideLayouts/slideLayout34.xml"/><Relationship Id="rId4" Type="http://schemas.openxmlformats.org/officeDocument/2006/relationships/image" Target="../media/image42.png"/></Relationships>
</file>

<file path=ppt/slides/_rels/slide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1.xml"/><Relationship Id="rId1" Type="http://schemas.openxmlformats.org/officeDocument/2006/relationships/slideLayout" Target="../slideLayouts/slideLayout41.xml"/><Relationship Id="rId4" Type="http://schemas.openxmlformats.org/officeDocument/2006/relationships/image" Target="../media/image2.png"/></Relationships>
</file>

<file path=ppt/slides/_rels/slide102.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72.xml"/><Relationship Id="rId1" Type="http://schemas.openxmlformats.org/officeDocument/2006/relationships/slideLayout" Target="../slideLayouts/slideLayout40.xml"/><Relationship Id="rId6" Type="http://schemas.openxmlformats.org/officeDocument/2006/relationships/hyperlink" Target="http://biochimej.univ-angers.fr/Page2/COURS/Zsuite/2Photosynthese/7CycleCALVIN/1CycleCALVIN.htm" TargetMode="External"/><Relationship Id="rId5" Type="http://schemas.openxmlformats.org/officeDocument/2006/relationships/hyperlink" Target="http://biochimej.univ-angers.fr/Page2/COURS/Zsuite/2Photosynthese/6SchemaZ/1SchemaZ.htm" TargetMode="External"/><Relationship Id="rId4" Type="http://schemas.openxmlformats.org/officeDocument/2006/relationships/hyperlink" Target="http://biochimej.univ-angers.fr/Page2/COURS/Zsuite/2Photosynthese/5Photosystemes/1Photosystemes.htm" TargetMode="External"/></Relationships>
</file>

<file path=ppt/slides/_rels/slide103.xml.rels><?xml version="1.0" encoding="UTF-8" standalone="yes"?>
<Relationships xmlns="http://schemas.openxmlformats.org/package/2006/relationships"><Relationship Id="rId3" Type="http://schemas.openxmlformats.org/officeDocument/2006/relationships/image" Target="../media/image43.gif"/><Relationship Id="rId7" Type="http://schemas.openxmlformats.org/officeDocument/2006/relationships/hyperlink" Target="http://www.genomesonline.org/cgi-bin/GOLD/index.cgi" TargetMode="External"/><Relationship Id="rId2" Type="http://schemas.openxmlformats.org/officeDocument/2006/relationships/notesSlide" Target="../notesSlides/notesSlide73.xml"/><Relationship Id="rId1" Type="http://schemas.openxmlformats.org/officeDocument/2006/relationships/slideLayout" Target="../slideLayouts/slideLayout40.xml"/><Relationship Id="rId6" Type="http://schemas.openxmlformats.org/officeDocument/2006/relationships/hyperlink" Target="http://biochimej.univ-angers.fr/Page2/COURS/7RelStructFonction/0IndexRegulMetab.htm" TargetMode="External"/><Relationship Id="rId5" Type="http://schemas.openxmlformats.org/officeDocument/2006/relationships/hyperlink" Target="http://biochimej.univ-angers.fr/Page2/COURS/7RelStructFonction/2Biochimie/1SyntheseProteines/1SyntheseProt.htm" TargetMode="External"/><Relationship Id="rId4" Type="http://schemas.openxmlformats.org/officeDocument/2006/relationships/hyperlink" Target="http://biochimej.univ-angers.fr/Page2/COURS/7RelStructFonction/2Biochimie/5Signalisation/3AdhesionCellulaire/1AdhesionCellulaire.htm" TargetMode="Externa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0.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0.xml"/></Relationships>
</file>

<file path=ppt/slides/_rels/slide106.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76.xml"/><Relationship Id="rId1" Type="http://schemas.openxmlformats.org/officeDocument/2006/relationships/slideLayout" Target="../slideLayouts/slideLayout40.xml"/></Relationships>
</file>

<file path=ppt/slides/_rels/slide107.xml.rels><?xml version="1.0" encoding="UTF-8" standalone="yes"?>
<Relationships xmlns="http://schemas.openxmlformats.org/package/2006/relationships"><Relationship Id="rId8" Type="http://schemas.openxmlformats.org/officeDocument/2006/relationships/hyperlink" Target="http://plants.usda.gov/index.html" TargetMode="External"/><Relationship Id="rId3" Type="http://schemas.openxmlformats.org/officeDocument/2006/relationships/hyperlink" Target="http://www.arabidopsis.org/" TargetMode="External"/><Relationship Id="rId7" Type="http://schemas.openxmlformats.org/officeDocument/2006/relationships/hyperlink" Target="http://www.noble.org/medicago/" TargetMode="External"/><Relationship Id="rId2" Type="http://schemas.openxmlformats.org/officeDocument/2006/relationships/notesSlide" Target="../notesSlides/notesSlide77.xml"/><Relationship Id="rId1" Type="http://schemas.openxmlformats.org/officeDocument/2006/relationships/slideLayout" Target="../slideLayouts/slideLayout40.xml"/><Relationship Id="rId6" Type="http://schemas.openxmlformats.org/officeDocument/2006/relationships/hyperlink" Target="http://www.kew.org/" TargetMode="External"/><Relationship Id="rId5" Type="http://schemas.openxmlformats.org/officeDocument/2006/relationships/hyperlink" Target="http://www.genoplante.com/" TargetMode="External"/><Relationship Id="rId4" Type="http://schemas.openxmlformats.org/officeDocument/2006/relationships/hyperlink" Target="http://maize.tigr.org/" TargetMode="External"/></Relationships>
</file>

<file path=ppt/slides/_rels/slide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8.xml"/><Relationship Id="rId1" Type="http://schemas.openxmlformats.org/officeDocument/2006/relationships/slideLayout" Target="../slideLayouts/slideLayout41.xml"/><Relationship Id="rId4" Type="http://schemas.openxmlformats.org/officeDocument/2006/relationships/image" Target="../media/image2.png"/></Relationships>
</file>

<file path=ppt/slides/_rels/slide109.xml.rels><?xml version="1.0" encoding="UTF-8" standalone="yes"?>
<Relationships xmlns="http://schemas.openxmlformats.org/package/2006/relationships"><Relationship Id="rId3" Type="http://schemas.openxmlformats.org/officeDocument/2006/relationships/hyperlink" Target="http://fr.wikipedia.org/wiki/G%C3%A8ne" TargetMode="External"/><Relationship Id="rId2" Type="http://schemas.openxmlformats.org/officeDocument/2006/relationships/notesSlide" Target="../notesSlides/notesSlide79.xml"/><Relationship Id="rId1" Type="http://schemas.openxmlformats.org/officeDocument/2006/relationships/slideLayout" Target="../slideLayouts/slideLayout40.xml"/><Relationship Id="rId4" Type="http://schemas.openxmlformats.org/officeDocument/2006/relationships/image" Target="../media/image30.gif"/></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0.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0.xml"/></Relationships>
</file>

<file path=ppt/slides/_rels/slide112.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82.xml"/><Relationship Id="rId1" Type="http://schemas.openxmlformats.org/officeDocument/2006/relationships/slideLayout" Target="../slideLayouts/slideLayout40.xml"/><Relationship Id="rId4" Type="http://schemas.openxmlformats.org/officeDocument/2006/relationships/hyperlink" Target="http://www.ncbi.nlm.nih.gov/books/bv.fcgi?rid=mboc4.figgrp.54" TargetMode="Externa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0.xml"/></Relationships>
</file>

<file path=ppt/slides/_rels/slide1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84.xml"/><Relationship Id="rId1" Type="http://schemas.openxmlformats.org/officeDocument/2006/relationships/slideLayout" Target="../slideLayouts/slideLayout40.xml"/></Relationships>
</file>

<file path=ppt/slides/_rels/slide115.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85.xml"/><Relationship Id="rId1" Type="http://schemas.openxmlformats.org/officeDocument/2006/relationships/slideLayout" Target="../slideLayouts/slideLayout40.xml"/></Relationships>
</file>

<file path=ppt/slides/_rels/slide116.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86.xml"/><Relationship Id="rId1" Type="http://schemas.openxmlformats.org/officeDocument/2006/relationships/slideLayout" Target="../slideLayouts/slideLayout40.xml"/></Relationships>
</file>

<file path=ppt/slides/_rels/slide117.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87.xml"/><Relationship Id="rId1" Type="http://schemas.openxmlformats.org/officeDocument/2006/relationships/slideLayout" Target="../slideLayouts/slideLayout40.xml"/><Relationship Id="rId4" Type="http://schemas.openxmlformats.org/officeDocument/2006/relationships/hyperlink" Target="http://www.canal-u.tv/auteurs/dujon_bernard" TargetMode="Externa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0.xml"/></Relationships>
</file>

<file path=ppt/slides/_rels/slide11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89.xml"/><Relationship Id="rId1" Type="http://schemas.openxmlformats.org/officeDocument/2006/relationships/slideLayout" Target="../slideLayouts/slideLayout40.xml"/><Relationship Id="rId4" Type="http://schemas.openxmlformats.org/officeDocument/2006/relationships/image" Target="../media/image47.gif"/></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9.xml"/><Relationship Id="rId4" Type="http://schemas.openxmlformats.org/officeDocument/2006/relationships/image" Target="../media/image8.jpeg"/></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0.xml"/></Relationships>
</file>

<file path=ppt/slides/_rels/slide121.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91.xml"/><Relationship Id="rId1" Type="http://schemas.openxmlformats.org/officeDocument/2006/relationships/slideLayout" Target="../slideLayouts/slideLayout40.xml"/><Relationship Id="rId4" Type="http://schemas.openxmlformats.org/officeDocument/2006/relationships/image" Target="../media/image48.gif"/></Relationships>
</file>

<file path=ppt/slides/_rels/slide122.xml.rels><?xml version="1.0" encoding="UTF-8" standalone="yes"?>
<Relationships xmlns="http://schemas.openxmlformats.org/package/2006/relationships"><Relationship Id="rId3" Type="http://schemas.openxmlformats.org/officeDocument/2006/relationships/hyperlink" Target="http://aclame.ulb.ac.be/Classification/description.html" TargetMode="External"/><Relationship Id="rId2" Type="http://schemas.openxmlformats.org/officeDocument/2006/relationships/notesSlide" Target="../notesSlides/notesSlide92.xml"/><Relationship Id="rId1" Type="http://schemas.openxmlformats.org/officeDocument/2006/relationships/slideLayout" Target="../slideLayouts/slideLayout40.xml"/></Relationships>
</file>

<file path=ppt/slides/_rels/slide12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93.xml"/><Relationship Id="rId1" Type="http://schemas.openxmlformats.org/officeDocument/2006/relationships/slideLayout" Target="../slideLayouts/slideLayout40.xml"/></Relationships>
</file>

<file path=ppt/slides/_rels/slide124.xml.rels><?xml version="1.0" encoding="UTF-8" standalone="yes"?>
<Relationships xmlns="http://schemas.openxmlformats.org/package/2006/relationships"><Relationship Id="rId3" Type="http://schemas.openxmlformats.org/officeDocument/2006/relationships/hyperlink" Target="http://cinteny.cchmc.org/" TargetMode="External"/><Relationship Id="rId2" Type="http://schemas.openxmlformats.org/officeDocument/2006/relationships/notesSlide" Target="../notesSlides/notesSlide94.xml"/><Relationship Id="rId1" Type="http://schemas.openxmlformats.org/officeDocument/2006/relationships/slideLayout" Target="../slideLayouts/slideLayout40.xml"/><Relationship Id="rId4" Type="http://schemas.openxmlformats.org/officeDocument/2006/relationships/hyperlink" Target="http://www.phytozome.net/" TargetMode="External"/></Relationships>
</file>

<file path=ppt/slides/_rels/slide125.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95.xml"/><Relationship Id="rId1" Type="http://schemas.openxmlformats.org/officeDocument/2006/relationships/slideLayout" Target="../slideLayouts/slideLayout40.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0.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0.xml"/></Relationships>
</file>

<file path=ppt/slides/_rels/slide128.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98.xml"/><Relationship Id="rId1" Type="http://schemas.openxmlformats.org/officeDocument/2006/relationships/slideLayout" Target="../slideLayouts/slideLayout40.xml"/><Relationship Id="rId4" Type="http://schemas.openxmlformats.org/officeDocument/2006/relationships/hyperlink" Target="http://biochimej.univ-angers.fr/Page2/COURS/9ModulGenFoncVeg/5MethEtudGenFonc/4EST/1EST.htm" TargetMode="External"/></Relationships>
</file>

<file path=ppt/slides/_rels/slide1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9.xml"/><Relationship Id="rId1" Type="http://schemas.openxmlformats.org/officeDocument/2006/relationships/slideLayout" Target="../slideLayouts/slideLayout4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40.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0.xml"/></Relationships>
</file>

<file path=ppt/slides/_rels/slide132.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02.xml"/><Relationship Id="rId1" Type="http://schemas.openxmlformats.org/officeDocument/2006/relationships/slideLayout" Target="../slideLayouts/slideLayout40.xml"/></Relationships>
</file>

<file path=ppt/slides/_rels/slide133.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03.xml"/><Relationship Id="rId1" Type="http://schemas.openxmlformats.org/officeDocument/2006/relationships/slideLayout" Target="../slideLayouts/slideLayout40.xml"/><Relationship Id="rId5" Type="http://schemas.openxmlformats.org/officeDocument/2006/relationships/hyperlink" Target="http://biochimej.univ-angers.fr/Page2/COURS/7RelStructFonction/0IndexRegulMetab.htm" TargetMode="External"/><Relationship Id="rId4" Type="http://schemas.openxmlformats.org/officeDocument/2006/relationships/hyperlink" Target="http://biochimej.univ-angers.fr/Page2/COURS/3CoursdeBiochSTRUCT/3RNAi/1RNAi.htm" TargetMode="Externa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40.xml"/></Relationships>
</file>

<file path=ppt/slides/_rels/slide135.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05.xml"/><Relationship Id="rId1" Type="http://schemas.openxmlformats.org/officeDocument/2006/relationships/slideLayout" Target="../slideLayouts/slideLayout40.xml"/></Relationships>
</file>

<file path=ppt/slides/_rels/slide13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06.xml"/><Relationship Id="rId1" Type="http://schemas.openxmlformats.org/officeDocument/2006/relationships/slideLayout" Target="../slideLayouts/slideLayout40.xml"/><Relationship Id="rId5" Type="http://schemas.openxmlformats.org/officeDocument/2006/relationships/hyperlink" Target="http://www.genomesonline.org/cgi-bin/GOLD/index.cgi" TargetMode="External"/><Relationship Id="rId4" Type="http://schemas.openxmlformats.org/officeDocument/2006/relationships/hyperlink" Target="http://biochimej.univ-angers.fr/Page2/TexteTD/6ModuleS5BG2/4Metabolomique/1Metabolomique.htm" TargetMode="External"/></Relationships>
</file>

<file path=ppt/slides/_rels/slide137.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07.xml"/><Relationship Id="rId1" Type="http://schemas.openxmlformats.org/officeDocument/2006/relationships/slideLayout" Target="../slideLayouts/slideLayout40.xml"/><Relationship Id="rId5" Type="http://schemas.openxmlformats.org/officeDocument/2006/relationships/hyperlink" Target="http://www.genomesonline.org/cgi-bin/GOLD/index.cgi" TargetMode="External"/><Relationship Id="rId4" Type="http://schemas.openxmlformats.org/officeDocument/2006/relationships/hyperlink" Target="http://biochimej.univ-angers.fr/Page2/TexteTD/6ModuleS5BG2/4Metabolomique/1Metabolomique.htm" TargetMode="Externa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hyperlink" Target="http://www.genomics.cn/en/index" TargetMode="External"/><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hyperlink" Target="http://nobelprize.org/chemistry/laureates/1980/sanger-autobio.html"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nobelprize.org/chemistry/laureates/1980/sanger-autobio.html" TargetMode="External"/><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image" Target="../media/image16.gif"/></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hyperlink" Target="http://nobelprize.org/chemistry/laureates/1980/sanger-autobio.html" TargetMode="External"/><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17.gif"/></Relationships>
</file>

<file path=ppt/slides/_rels/slide4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hyperlink" Target="http://nobelprize.org/chemistry/laureates/1980/sanger-autobio.html"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nobelprize.org/chemistry/laureates/1980/sanger-autobio.html" TargetMode="External"/><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hyperlink" Target="http://nobelprize.org/chemistry/laureates/1980/sanger-autobio.html" TargetMode="External"/><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image" Target="../media/image18.gi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5.xml"/><Relationship Id="rId1" Type="http://schemas.openxmlformats.org/officeDocument/2006/relationships/slideLayout" Target="../slideLayouts/slideLayout29.xml"/><Relationship Id="rId5" Type="http://schemas.openxmlformats.org/officeDocument/2006/relationships/image" Target="../media/image21.gif"/><Relationship Id="rId4" Type="http://schemas.openxmlformats.org/officeDocument/2006/relationships/image" Target="../media/image20.gi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0.xml"/><Relationship Id="rId1" Type="http://schemas.openxmlformats.org/officeDocument/2006/relationships/slideLayout" Target="../slideLayouts/slideLayout29.xml"/><Relationship Id="rId5" Type="http://schemas.openxmlformats.org/officeDocument/2006/relationships/image" Target="../media/image23.gif"/><Relationship Id="rId4" Type="http://schemas.openxmlformats.org/officeDocument/2006/relationships/hyperlink" Target="http://www.icampus.ucl.ac.be/SBIM2520/document/genemol/administration/etudiants/verocaro/capillaires.jpg"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1.xml"/><Relationship Id="rId1" Type="http://schemas.openxmlformats.org/officeDocument/2006/relationships/slideLayout" Target="../slideLayouts/slideLayout29.xml"/><Relationship Id="rId5" Type="http://schemas.openxmlformats.org/officeDocument/2006/relationships/image" Target="../media/image24.gif"/><Relationship Id="rId4" Type="http://schemas.openxmlformats.org/officeDocument/2006/relationships/image" Target="../media/image23.gif"/></Relationships>
</file>

<file path=ppt/slides/_rels/slide5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2.xml"/><Relationship Id="rId1" Type="http://schemas.openxmlformats.org/officeDocument/2006/relationships/slideLayout" Target="../slideLayouts/slideLayout29.xml"/><Relationship Id="rId4" Type="http://schemas.openxmlformats.org/officeDocument/2006/relationships/image" Target="../media/image25.gif"/></Relationships>
</file>

<file path=ppt/slides/_rels/slide5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3.xml"/><Relationship Id="rId1" Type="http://schemas.openxmlformats.org/officeDocument/2006/relationships/slideLayout" Target="../slideLayouts/slideLayout29.xml"/><Relationship Id="rId4" Type="http://schemas.openxmlformats.org/officeDocument/2006/relationships/image" Target="../media/image26.gif"/></Relationships>
</file>

<file path=ppt/slides/_rels/slide5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4.xml"/><Relationship Id="rId1" Type="http://schemas.openxmlformats.org/officeDocument/2006/relationships/slideLayout" Target="../slideLayouts/slideLayout29.xml"/><Relationship Id="rId4" Type="http://schemas.openxmlformats.org/officeDocument/2006/relationships/image" Target="../media/image27.gi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3" Type="http://schemas.openxmlformats.org/officeDocument/2006/relationships/hyperlink" Target="http://ead.univ-angers.fr/~jaspard/Page2/COURS/9ModulGenFoncVeg/1PageDepModGFV.htm" TargetMode="External"/><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31.xml"/><Relationship Id="rId1" Type="http://schemas.openxmlformats.org/officeDocument/2006/relationships/slideLayout" Target="../slideLayouts/slideLayout29.xml"/><Relationship Id="rId4" Type="http://schemas.openxmlformats.org/officeDocument/2006/relationships/image" Target="../media/image32.gif"/></Relationships>
</file>

<file path=ppt/slides/_rels/slide6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3" Type="http://schemas.openxmlformats.org/officeDocument/2006/relationships/hyperlink" Target="http://www.454.com/" TargetMode="External"/><Relationship Id="rId2" Type="http://schemas.openxmlformats.org/officeDocument/2006/relationships/notesSlide" Target="../notesSlides/notesSlide34.xml"/><Relationship Id="rId1" Type="http://schemas.openxmlformats.org/officeDocument/2006/relationships/slideLayout" Target="../slideLayouts/slideLayout29.xml"/><Relationship Id="rId4" Type="http://schemas.openxmlformats.org/officeDocument/2006/relationships/hyperlink" Target="http://www.pubmedcentral.nih.gov/articlerender.fcgi?tool=pubmed&amp;pubmedid=16056220"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3" Type="http://schemas.openxmlformats.org/officeDocument/2006/relationships/hyperlink" Target="http://www.ncbi.nlm.nih.gov/pmc/articles/PMC2483731/?tool=pubmed" TargetMode="External"/><Relationship Id="rId2" Type="http://schemas.openxmlformats.org/officeDocument/2006/relationships/notesSlide" Target="../notesSlides/notesSlide37.xml"/><Relationship Id="rId1" Type="http://schemas.openxmlformats.org/officeDocument/2006/relationships/slideLayout" Target="../slideLayouts/slideLayout29.xml"/><Relationship Id="rId5" Type="http://schemas.openxmlformats.org/officeDocument/2006/relationships/hyperlink" Target="http://www.wheatgenome.org/" TargetMode="External"/><Relationship Id="rId4" Type="http://schemas.openxmlformats.org/officeDocument/2006/relationships/hyperlink" Target="http://www.cerealsdb.uk.net/CerealsDB/Documents/DOC_CerealsDB.php"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www.illumina.com/applications/detail/sequencing/dna_sequencing.ilmn" TargetMode="External"/><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3" Type="http://schemas.openxmlformats.org/officeDocument/2006/relationships/hyperlink" Target="http://www.helicosbio.com/" TargetMode="External"/><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71.xml.rels><?xml version="1.0" encoding="UTF-8" standalone="yes"?>
<Relationships xmlns="http://schemas.openxmlformats.org/package/2006/relationships"><Relationship Id="rId3" Type="http://schemas.openxmlformats.org/officeDocument/2006/relationships/hyperlink" Target="http://www.helicosbio.com/" TargetMode="External"/><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72.xml.rels><?xml version="1.0" encoding="UTF-8" standalone="yes"?>
<Relationships xmlns="http://schemas.openxmlformats.org/package/2006/relationships"><Relationship Id="rId3" Type="http://schemas.openxmlformats.org/officeDocument/2006/relationships/hyperlink" Target="http://lifetech-it.hosted.jivesoftware.com/videos/1016" TargetMode="External"/><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9.xml"/></Relationships>
</file>

<file path=ppt/slides/_rels/slide74.xml.rels><?xml version="1.0" encoding="UTF-8" standalone="yes"?>
<Relationships xmlns="http://schemas.openxmlformats.org/package/2006/relationships"><Relationship Id="rId3" Type="http://schemas.openxmlformats.org/officeDocument/2006/relationships/hyperlink" Target="http://www.nature.com/nature/journal/v475/n7356/full/nature10242.html" TargetMode="External"/><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7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29.xml"/></Relationships>
</file>

<file path=ppt/slides/_rels/slide7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29.xml"/></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30.xml"/><Relationship Id="rId4" Type="http://schemas.openxmlformats.org/officeDocument/2006/relationships/image" Target="../media/image2.png"/></Relationships>
</file>

<file path=ppt/slides/_rels/slide78.xml.rels><?xml version="1.0" encoding="UTF-8" standalone="yes"?>
<Relationships xmlns="http://schemas.openxmlformats.org/package/2006/relationships"><Relationship Id="rId3" Type="http://schemas.openxmlformats.org/officeDocument/2006/relationships/hyperlink" Target="http://biochimej.univ-angers.fr/Page2/BIOINFORMATIQUE/7ModuleBioInfoJMGE/1ModLibBioInfo.htm" TargetMode="External"/><Relationship Id="rId2" Type="http://schemas.openxmlformats.org/officeDocument/2006/relationships/notesSlide" Target="../notesSlides/notesSlide48.xml"/><Relationship Id="rId1" Type="http://schemas.openxmlformats.org/officeDocument/2006/relationships/slideLayout" Target="../slideLayouts/slideLayout29.xml"/></Relationships>
</file>

<file path=ppt/slides/_rels/slide79.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49.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50.xml"/><Relationship Id="rId1" Type="http://schemas.openxmlformats.org/officeDocument/2006/relationships/slideLayout" Target="../slideLayouts/slideLayout29.xml"/></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30.xml"/><Relationship Id="rId4" Type="http://schemas.openxmlformats.org/officeDocument/2006/relationships/image" Target="../media/image2.png"/></Relationships>
</file>

<file path=ppt/slides/_rels/slide82.xml.rels><?xml version="1.0" encoding="UTF-8" standalone="yes"?>
<Relationships xmlns="http://schemas.openxmlformats.org/package/2006/relationships"><Relationship Id="rId3" Type="http://schemas.openxmlformats.org/officeDocument/2006/relationships/hyperlink" Target="https://fr.wikipedia.org/wiki/Algorithme" TargetMode="External"/><Relationship Id="rId2" Type="http://schemas.openxmlformats.org/officeDocument/2006/relationships/notesSlide" Target="../notesSlides/notesSlide52.xml"/><Relationship Id="rId1" Type="http://schemas.openxmlformats.org/officeDocument/2006/relationships/slideLayout" Target="../slideLayouts/slideLayout29.xml"/><Relationship Id="rId4" Type="http://schemas.openxmlformats.org/officeDocument/2006/relationships/hyperlink" Target="https://fr.wikipedia.org/wiki/Bio-informatique" TargetMode="Externa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9.xml"/></Relationships>
</file>

<file path=ppt/slides/_rels/slide84.xml.rels><?xml version="1.0" encoding="UTF-8" standalone="yes"?>
<Relationships xmlns="http://schemas.openxmlformats.org/package/2006/relationships"><Relationship Id="rId8" Type="http://schemas.openxmlformats.org/officeDocument/2006/relationships/hyperlink" Target="https://fr.wikipedia.org/wiki/Codons" TargetMode="External"/><Relationship Id="rId3" Type="http://schemas.openxmlformats.org/officeDocument/2006/relationships/hyperlink" Target="https://fr.wikipedia.org/wiki/Pr%C3%A9diction_de_g%C3%A8nes" TargetMode="External"/><Relationship Id="rId7" Type="http://schemas.openxmlformats.org/officeDocument/2006/relationships/hyperlink" Target="https://fr.wikipedia.org/wiki/Traduction_g%C3%A9n%C3%A9tique" TargetMode="External"/><Relationship Id="rId2" Type="http://schemas.openxmlformats.org/officeDocument/2006/relationships/notesSlide" Target="../notesSlides/notesSlide54.xml"/><Relationship Id="rId1" Type="http://schemas.openxmlformats.org/officeDocument/2006/relationships/slideLayout" Target="../slideLayouts/slideLayout29.xml"/><Relationship Id="rId6" Type="http://schemas.openxmlformats.org/officeDocument/2006/relationships/hyperlink" Target="https://fr.wikipedia.org/wiki/Codon_d'initiation" TargetMode="External"/><Relationship Id="rId5" Type="http://schemas.openxmlformats.org/officeDocument/2006/relationships/hyperlink" Target="https://fr.wikipedia.org/wiki/Phase_ouverte_de_lecture" TargetMode="External"/><Relationship Id="rId4" Type="http://schemas.openxmlformats.org/officeDocument/2006/relationships/image" Target="../media/image36.gif"/><Relationship Id="rId9" Type="http://schemas.openxmlformats.org/officeDocument/2006/relationships/hyperlink" Target="https://fr.wikipedia.org/wiki/Codon_stop"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s://fr.wikipedia.org/wiki/Introns" TargetMode="External"/><Relationship Id="rId2" Type="http://schemas.openxmlformats.org/officeDocument/2006/relationships/notesSlide" Target="../notesSlides/notesSlide55.xml"/><Relationship Id="rId1" Type="http://schemas.openxmlformats.org/officeDocument/2006/relationships/slideLayout" Target="../slideLayouts/slideLayout29.xml"/><Relationship Id="rId4" Type="http://schemas.openxmlformats.org/officeDocument/2006/relationships/hyperlink" Target="https://fr.wikipedia.org/wiki/ARN" TargetMode="Externa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9.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9.xml"/></Relationships>
</file>

<file path=ppt/slides/_rels/slide89.xml.rels><?xml version="1.0" encoding="UTF-8" standalone="yes"?>
<Relationships xmlns="http://schemas.openxmlformats.org/package/2006/relationships"><Relationship Id="rId3" Type="http://schemas.openxmlformats.org/officeDocument/2006/relationships/hyperlink" Target="http://biochimej.univ-angers.fr/Page2/BIOINFORMATIQUE/7ModuleBioInfoJMGE/9AlgoProgramme/1ProgAlgo.htm" TargetMode="External"/><Relationship Id="rId2" Type="http://schemas.openxmlformats.org/officeDocument/2006/relationships/notesSlide" Target="../notesSlides/notesSlide59.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9.xml"/></Relationships>
</file>

<file path=ppt/slides/_rels/slide91.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61.xml"/><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3" Type="http://schemas.openxmlformats.org/officeDocument/2006/relationships/hyperlink" Target="http://www.cbs.dtu.dk/services/EasyGene/" TargetMode="External"/><Relationship Id="rId2" Type="http://schemas.openxmlformats.org/officeDocument/2006/relationships/notesSlide" Target="../notesSlides/notesSlide62.xml"/><Relationship Id="rId1" Type="http://schemas.openxmlformats.org/officeDocument/2006/relationships/slideLayout" Target="../slideLayouts/slideLayout29.xml"/><Relationship Id="rId5" Type="http://schemas.openxmlformats.org/officeDocument/2006/relationships/hyperlink" Target="http://ccb.jhu.edu/software/glimmer/index.shtml" TargetMode="External"/><Relationship Id="rId4" Type="http://schemas.openxmlformats.org/officeDocument/2006/relationships/hyperlink" Target="http://exon.gatech.edu/" TargetMode="Externa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9.xml"/></Relationships>
</file>

<file path=ppt/slides/_rels/slide94.xml.rels><?xml version="1.0" encoding="UTF-8" standalone="yes"?>
<Relationships xmlns="http://schemas.openxmlformats.org/package/2006/relationships"><Relationship Id="rId3" Type="http://schemas.openxmlformats.org/officeDocument/2006/relationships/hyperlink" Target="http://biochimej.univ-angers.fr/Page2/TexteTD/6ModuleS5BG2/4Metabolomique/1Metabolomique.htm" TargetMode="External"/><Relationship Id="rId2" Type="http://schemas.openxmlformats.org/officeDocument/2006/relationships/notesSlide" Target="../notesSlides/notesSlide64.xml"/><Relationship Id="rId1" Type="http://schemas.openxmlformats.org/officeDocument/2006/relationships/slideLayout" Target="../slideLayouts/slideLayout29.xml"/></Relationships>
</file>

<file path=ppt/slides/_rels/slide95.xml.rels><?xml version="1.0" encoding="UTF-8" standalone="yes"?>
<Relationships xmlns="http://schemas.openxmlformats.org/package/2006/relationships"><Relationship Id="rId3" Type="http://schemas.openxmlformats.org/officeDocument/2006/relationships/hyperlink" Target="http://www.geneontology.org/" TargetMode="External"/><Relationship Id="rId2" Type="http://schemas.openxmlformats.org/officeDocument/2006/relationships/notesSlide" Target="../notesSlides/notesSlide65.xml"/><Relationship Id="rId1" Type="http://schemas.openxmlformats.org/officeDocument/2006/relationships/slideLayout" Target="../slideLayouts/slideLayout29.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9.xml"/></Relationships>
</file>

<file path=ppt/slides/_rels/slide97.xml.rels><?xml version="1.0" encoding="UTF-8" standalone="yes"?>
<Relationships xmlns="http://schemas.openxmlformats.org/package/2006/relationships"><Relationship Id="rId3" Type="http://schemas.openxmlformats.org/officeDocument/2006/relationships/hyperlink" Target="http://bioxsd.org/" TargetMode="External"/><Relationship Id="rId2" Type="http://schemas.openxmlformats.org/officeDocument/2006/relationships/notesSlide" Target="../notesSlides/notesSlide67.xml"/><Relationship Id="rId1" Type="http://schemas.openxmlformats.org/officeDocument/2006/relationships/slideLayout" Target="../slideLayouts/slideLayout29.xml"/></Relationships>
</file>

<file path=ppt/slides/_rels/slide9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8.xml"/><Relationship Id="rId1" Type="http://schemas.openxmlformats.org/officeDocument/2006/relationships/slideLayout" Target="../slideLayouts/slideLayout40.xml"/><Relationship Id="rId4" Type="http://schemas.openxmlformats.org/officeDocument/2006/relationships/image" Target="../media/image38.png"/></Relationships>
</file>

<file path=ppt/slides/_rels/slide9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9.xml"/><Relationship Id="rId1" Type="http://schemas.openxmlformats.org/officeDocument/2006/relationships/slideLayout" Target="../slideLayouts/slideLayout34.xml"/><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3000364" y="4643446"/>
            <a:ext cx="3500430" cy="1969770"/>
          </a:xfrm>
          <a:prstGeom prst="rect">
            <a:avLst/>
          </a:prstGeom>
          <a:noFill/>
        </p:spPr>
        <p:txBody>
          <a:bodyPr>
            <a:spAutoFit/>
          </a:bodyPr>
          <a:lstStyle/>
          <a:p>
            <a:pPr algn="ctr" fontAlgn="auto">
              <a:spcBef>
                <a:spcPts val="0"/>
              </a:spcBef>
              <a:spcAft>
                <a:spcPts val="0"/>
              </a:spcAft>
              <a:defRPr/>
            </a:pPr>
            <a:r>
              <a:rPr lang="fr-FR" sz="2800" b="1" dirty="0">
                <a:gradFill flip="none" rotWithShape="1">
                  <a:gsLst>
                    <a:gs pos="0">
                      <a:srgbClr val="CB3517"/>
                    </a:gs>
                    <a:gs pos="30000">
                      <a:srgbClr val="66008F"/>
                    </a:gs>
                    <a:gs pos="64999">
                      <a:srgbClr val="BA0066"/>
                    </a:gs>
                    <a:gs pos="89999">
                      <a:srgbClr val="FF0000"/>
                    </a:gs>
                    <a:gs pos="100000">
                      <a:srgbClr val="FF8200"/>
                    </a:gs>
                  </a:gsLst>
                  <a:path path="circle">
                    <a:fillToRect l="100000" t="100000"/>
                  </a:path>
                  <a:tileRect r="-100000" b="-100000"/>
                </a:gradFill>
                <a:latin typeface="+mn-lt"/>
                <a:cs typeface="+mn-cs"/>
              </a:rPr>
              <a:t>Responsable du Module: </a:t>
            </a:r>
          </a:p>
          <a:p>
            <a:pPr algn="ctr" fontAlgn="auto">
              <a:spcBef>
                <a:spcPts val="0"/>
              </a:spcBef>
              <a:spcAft>
                <a:spcPts val="0"/>
              </a:spcAft>
              <a:defRPr/>
            </a:pPr>
            <a:r>
              <a:rPr lang="fr-FR" sz="2400" b="1" dirty="0" err="1">
                <a:solidFill>
                  <a:srgbClr val="002060"/>
                </a:solidFill>
                <a:latin typeface="Comic Sans MS" pitchFamily="66" charset="0"/>
                <a:cs typeface="+mn-cs"/>
              </a:rPr>
              <a:t>Belaouni</a:t>
            </a:r>
            <a:r>
              <a:rPr lang="fr-FR" sz="2400" b="1" dirty="0">
                <a:solidFill>
                  <a:srgbClr val="002060"/>
                </a:solidFill>
                <a:latin typeface="Comic Sans MS" pitchFamily="66" charset="0"/>
                <a:cs typeface="+mn-cs"/>
              </a:rPr>
              <a:t> </a:t>
            </a:r>
          </a:p>
          <a:p>
            <a:pPr algn="ctr" fontAlgn="auto">
              <a:spcBef>
                <a:spcPts val="0"/>
              </a:spcBef>
              <a:spcAft>
                <a:spcPts val="0"/>
              </a:spcAft>
              <a:defRPr/>
            </a:pPr>
            <a:r>
              <a:rPr lang="fr-FR" sz="2400" b="1" dirty="0">
                <a:solidFill>
                  <a:srgbClr val="002060"/>
                </a:solidFill>
                <a:latin typeface="Comic Sans MS" pitchFamily="66" charset="0"/>
                <a:cs typeface="+mn-cs"/>
              </a:rPr>
              <a:t>Hadj Ahmed</a:t>
            </a:r>
          </a:p>
          <a:p>
            <a:pPr fontAlgn="auto">
              <a:spcBef>
                <a:spcPts val="0"/>
              </a:spcBef>
              <a:spcAft>
                <a:spcPts val="0"/>
              </a:spcAft>
              <a:defRPr/>
            </a:pPr>
            <a:endParaRPr lang="fr-FR" dirty="0">
              <a:latin typeface="+mn-lt"/>
              <a:cs typeface="+mn-cs"/>
            </a:endParaRPr>
          </a:p>
        </p:txBody>
      </p:sp>
      <p:pic>
        <p:nvPicPr>
          <p:cNvPr id="12" name="Image 11" descr="http://www.inrp.fr/Acces/biotic/biomol/techgen/images/adn.gif"/>
          <p:cNvPicPr>
            <a:picLocks noChangeAspect="1" noChangeArrowheads="1"/>
          </p:cNvPicPr>
          <p:nvPr/>
        </p:nvPicPr>
        <p:blipFill>
          <a:blip r:embed="rId3"/>
          <a:srcRect/>
          <a:stretch>
            <a:fillRect/>
          </a:stretch>
        </p:blipFill>
        <p:spPr bwMode="auto">
          <a:xfrm>
            <a:off x="1143000" y="2428875"/>
            <a:ext cx="857250" cy="1231900"/>
          </a:xfrm>
          <a:prstGeom prst="rect">
            <a:avLst/>
          </a:prstGeom>
          <a:noFill/>
          <a:ln w="9525">
            <a:noFill/>
            <a:miter lim="800000"/>
            <a:headEnd/>
            <a:tailEnd/>
          </a:ln>
        </p:spPr>
      </p:pic>
      <p:pic>
        <p:nvPicPr>
          <p:cNvPr id="13" name="Image 12" descr="http://www.inrp.fr/Acces/biotic/biomol/techgen/images/adn.gif"/>
          <p:cNvPicPr>
            <a:picLocks noChangeAspect="1" noChangeArrowheads="1"/>
          </p:cNvPicPr>
          <p:nvPr/>
        </p:nvPicPr>
        <p:blipFill>
          <a:blip r:embed="rId3"/>
          <a:srcRect/>
          <a:stretch>
            <a:fillRect/>
          </a:stretch>
        </p:blipFill>
        <p:spPr bwMode="auto">
          <a:xfrm>
            <a:off x="7286625" y="2357438"/>
            <a:ext cx="857250" cy="1231900"/>
          </a:xfrm>
          <a:prstGeom prst="rect">
            <a:avLst/>
          </a:prstGeom>
          <a:noFill/>
          <a:ln w="9525">
            <a:noFill/>
            <a:miter lim="800000"/>
            <a:headEnd/>
            <a:tailEnd/>
          </a:ln>
        </p:spPr>
      </p:pic>
      <p:sp>
        <p:nvSpPr>
          <p:cNvPr id="19" name="Rectangle 18"/>
          <p:cNvSpPr/>
          <p:nvPr/>
        </p:nvSpPr>
        <p:spPr>
          <a:xfrm>
            <a:off x="-1928858" y="428604"/>
            <a:ext cx="13140211" cy="523220"/>
          </a:xfrm>
          <a:prstGeom prst="rect">
            <a:avLst/>
          </a:prstGeom>
          <a:noFill/>
        </p:spPr>
        <p:txBody>
          <a:bodyPr>
            <a:spAutoFit/>
          </a:bodyPr>
          <a:lstStyle/>
          <a:p>
            <a:pPr algn="ctr" fontAlgn="auto">
              <a:spcBef>
                <a:spcPts val="0"/>
              </a:spcBef>
              <a:spcAft>
                <a:spcPts val="0"/>
              </a:spcAft>
              <a:defRPr/>
            </a:pPr>
            <a:r>
              <a:rPr lang="fr-FR"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cs typeface="+mn-cs"/>
              </a:rPr>
              <a:t>Université </a:t>
            </a:r>
            <a:r>
              <a:rPr lang="fr-F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cs typeface="+mn-cs"/>
              </a:rPr>
              <a:t>« </a:t>
            </a:r>
            <a:r>
              <a:rPr lang="fr-FR"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cs typeface="+mn-cs"/>
              </a:rPr>
              <a:t>Ziane</a:t>
            </a:r>
            <a:r>
              <a:rPr lang="fr-F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cs typeface="+mn-cs"/>
              </a:rPr>
              <a:t> Achour » de Djelfa</a:t>
            </a:r>
            <a:endParaRPr lang="fr-FR"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endParaRPr>
          </a:p>
        </p:txBody>
      </p:sp>
      <p:sp>
        <p:nvSpPr>
          <p:cNvPr id="22" name="Rectangle 21"/>
          <p:cNvSpPr/>
          <p:nvPr/>
        </p:nvSpPr>
        <p:spPr>
          <a:xfrm>
            <a:off x="2214546" y="1142984"/>
            <a:ext cx="4796505" cy="461665"/>
          </a:xfrm>
          <a:prstGeom prst="rect">
            <a:avLst/>
          </a:prstGeom>
          <a:noFill/>
        </p:spPr>
        <p:txBody>
          <a:bodyPr wrap="none">
            <a:spAutoFit/>
          </a:bodyPr>
          <a:lstStyle/>
          <a:p>
            <a:pPr algn="ctr" fontAlgn="auto">
              <a:spcBef>
                <a:spcPts val="0"/>
              </a:spcBef>
              <a:spcAft>
                <a:spcPts val="0"/>
              </a:spcAft>
              <a:defRPr/>
            </a:pPr>
            <a:r>
              <a:rPr lang="fr-FR" sz="2400" b="1" cap="all" dirty="0">
                <a:ln w="9000" cmpd="sng">
                  <a:solidFill>
                    <a:schemeClr val="accent4">
                      <a:shade val="50000"/>
                      <a:satMod val="120000"/>
                    </a:schemeClr>
                  </a:solidFill>
                  <a:prstDash val="solid"/>
                </a:ln>
                <a:solidFill>
                  <a:srgbClr val="00823B">
                    <a:alpha val="61961"/>
                  </a:srgbClr>
                </a:solidFill>
                <a:effectLst>
                  <a:reflection blurRad="12700" stA="28000" endPos="45000" dist="1000" dir="5400000" sy="-100000" algn="bl" rotWithShape="0"/>
                </a:effectLst>
                <a:latin typeface="Comic Sans MS" pitchFamily="66" charset="0"/>
                <a:cs typeface="+mn-cs"/>
              </a:rPr>
              <a:t>Département de Biologie</a:t>
            </a:r>
            <a:endParaRPr lang="fr-FR" sz="2400" b="1" cap="all" dirty="0">
              <a:ln w="9000" cmpd="sng">
                <a:solidFill>
                  <a:schemeClr val="accent4">
                    <a:shade val="50000"/>
                    <a:satMod val="120000"/>
                  </a:schemeClr>
                </a:solidFill>
                <a:prstDash val="solid"/>
              </a:ln>
              <a:solidFill>
                <a:srgbClr val="00823B">
                  <a:alpha val="61961"/>
                </a:srgbClr>
              </a:solidFill>
              <a:effectLst>
                <a:reflection blurRad="12700" stA="28000" endPos="45000" dist="1000" dir="5400000" sy="-100000" algn="bl" rotWithShape="0"/>
              </a:effectLst>
              <a:latin typeface="+mn-lt"/>
              <a:cs typeface="+mn-cs"/>
            </a:endParaRPr>
          </a:p>
        </p:txBody>
      </p:sp>
      <p:sp>
        <p:nvSpPr>
          <p:cNvPr id="24" name="Rectangle 23"/>
          <p:cNvSpPr/>
          <p:nvPr/>
        </p:nvSpPr>
        <p:spPr>
          <a:xfrm>
            <a:off x="2786050" y="2857496"/>
            <a:ext cx="4166525" cy="646331"/>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fr-FR"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Plant </a:t>
            </a:r>
            <a:r>
              <a:rPr lang="fr-FR" sz="36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genomics</a:t>
            </a:r>
            <a:endParaRPr lang="fr-FR"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endParaRPr>
          </a:p>
        </p:txBody>
      </p:sp>
      <p:pic>
        <p:nvPicPr>
          <p:cNvPr id="9" name="Picture 2" descr="D:\Gameboy advance\Enseignement Universitaire\Preparation des cours\Biologie moléculaire\préparation\uzad.png"/>
          <p:cNvPicPr>
            <a:picLocks noChangeAspect="1" noChangeArrowheads="1"/>
          </p:cNvPicPr>
          <p:nvPr/>
        </p:nvPicPr>
        <p:blipFill>
          <a:blip r:embed="rId4" cstate="print"/>
          <a:srcRect/>
          <a:stretch>
            <a:fillRect/>
          </a:stretch>
        </p:blipFill>
        <p:spPr bwMode="auto">
          <a:xfrm>
            <a:off x="4143372" y="1714488"/>
            <a:ext cx="1039813" cy="1033463"/>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Horizontal)">
                                      <p:cBhvr>
                                        <p:cTn id="7" dur="500"/>
                                        <p:tgtEl>
                                          <p:spTgt spid="19"/>
                                        </p:tgtEl>
                                      </p:cBhvr>
                                    </p:animEffect>
                                  </p:childTnLst>
                                </p:cTn>
                              </p:par>
                            </p:childTnLst>
                          </p:cTn>
                        </p:par>
                        <p:par>
                          <p:cTn id="8" fill="hold">
                            <p:stCondLst>
                              <p:cond delay="500"/>
                            </p:stCondLst>
                            <p:childTnLst>
                              <p:par>
                                <p:cTn id="9" presetID="16" presetClass="entr" presetSubtype="2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barn(inHorizontal)">
                                      <p:cBhvr>
                                        <p:cTn id="11" dur="500"/>
                                        <p:tgtEl>
                                          <p:spTgt spid="22"/>
                                        </p:tgtEl>
                                      </p:cBhvr>
                                    </p:animEffect>
                                  </p:childTnLst>
                                </p:cTn>
                              </p:par>
                            </p:childTnLst>
                          </p:cTn>
                        </p:par>
                        <p:par>
                          <p:cTn id="12" fill="hold">
                            <p:stCondLst>
                              <p:cond delay="1000"/>
                            </p:stCondLst>
                            <p:childTnLst>
                              <p:par>
                                <p:cTn id="13" presetID="7" presetClass="entr" presetSubtype="1"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0-#ppt_h/2"/>
                                          </p:val>
                                        </p:tav>
                                        <p:tav tm="100000">
                                          <p:val>
                                            <p:strVal val="#ppt_y"/>
                                          </p:val>
                                        </p:tav>
                                      </p:tavLst>
                                    </p:anim>
                                  </p:childTnLst>
                                </p:cTn>
                              </p:par>
                              <p:par>
                                <p:cTn id="17" presetID="7" presetClass="entr" presetSubtype="1"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childTnLst>
                                </p:cTn>
                              </p:par>
                            </p:childTnLst>
                          </p:cTn>
                        </p:par>
                        <p:par>
                          <p:cTn id="25" fill="hold">
                            <p:stCondLst>
                              <p:cond delay="3000"/>
                            </p:stCondLst>
                            <p:childTnLst>
                              <p:par>
                                <p:cTn id="26" presetID="16" presetClass="entr" presetSubtype="2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srcRect/>
          <a:stretch>
            <a:fillRect/>
          </a:stretch>
        </p:blipFill>
        <p:spPr bwMode="auto">
          <a:xfrm>
            <a:off x="0" y="-928688"/>
            <a:ext cx="1190625" cy="8458201"/>
          </a:xfrm>
          <a:prstGeom prst="rect">
            <a:avLst/>
          </a:prstGeom>
          <a:noFill/>
          <a:ln w="9525">
            <a:noFill/>
            <a:miter lim="800000"/>
            <a:headEnd/>
            <a:tailEnd/>
          </a:ln>
        </p:spPr>
      </p:pic>
      <p:sp>
        <p:nvSpPr>
          <p:cNvPr id="12" name="Rectangle 11"/>
          <p:cNvSpPr/>
          <p:nvPr/>
        </p:nvSpPr>
        <p:spPr>
          <a:xfrm>
            <a:off x="2571736" y="500042"/>
            <a:ext cx="4780796" cy="523220"/>
          </a:xfrm>
          <a:prstGeom prst="rect">
            <a:avLst/>
          </a:prstGeom>
        </p:spPr>
        <p:txBody>
          <a:bodyPr wrap="none">
            <a:spAutoFit/>
          </a:bodyPr>
          <a:lstStyle/>
          <a:p>
            <a:pPr fontAlgn="auto">
              <a:spcBef>
                <a:spcPts val="0"/>
              </a:spcBef>
              <a:spcAft>
                <a:spcPts val="0"/>
              </a:spcAft>
              <a:defRPr/>
            </a:pPr>
            <a:r>
              <a:rPr lang="fr-FR"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2</a:t>
            </a:r>
            <a:r>
              <a:rPr lang="fr-FR"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 Définitions élémentaires</a:t>
            </a:r>
            <a:endParaRPr lang="fr-FR" sz="2800" dirty="0">
              <a:latin typeface="+mn-lt"/>
              <a:cs typeface="+mn-cs"/>
            </a:endParaRPr>
          </a:p>
        </p:txBody>
      </p:sp>
      <p:pic>
        <p:nvPicPr>
          <p:cNvPr id="5" name="Image 4" descr="http://www.inrp.fr/Acces/biotic/biomol/techgen/images/adn.gif"/>
          <p:cNvPicPr>
            <a:picLocks noChangeAspect="1" noChangeArrowheads="1"/>
          </p:cNvPicPr>
          <p:nvPr/>
        </p:nvPicPr>
        <p:blipFill>
          <a:blip r:embed="rId4"/>
          <a:srcRect/>
          <a:stretch>
            <a:fillRect/>
          </a:stretch>
        </p:blipFill>
        <p:spPr bwMode="auto">
          <a:xfrm>
            <a:off x="3786182" y="1500174"/>
            <a:ext cx="2714644" cy="3901044"/>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87"/>
          <p:cNvGrpSpPr>
            <a:grpSpLocks/>
          </p:cNvGrpSpPr>
          <p:nvPr/>
        </p:nvGrpSpPr>
        <p:grpSpPr bwMode="auto">
          <a:xfrm>
            <a:off x="381000" y="762000"/>
            <a:ext cx="8763000" cy="2946400"/>
            <a:chOff x="240" y="480"/>
            <a:chExt cx="5520" cy="1856"/>
          </a:xfrm>
        </p:grpSpPr>
        <p:sp>
          <p:nvSpPr>
            <p:cNvPr id="142386" name="Oval 1074"/>
            <p:cNvSpPr>
              <a:spLocks noChangeArrowheads="1"/>
            </p:cNvSpPr>
            <p:nvPr/>
          </p:nvSpPr>
          <p:spPr bwMode="auto">
            <a:xfrm>
              <a:off x="240" y="528"/>
              <a:ext cx="240" cy="240"/>
            </a:xfrm>
            <a:prstGeom prst="ellipse">
              <a:avLst/>
            </a:prstGeom>
            <a:solidFill>
              <a:srgbClr val="CCCCCC"/>
            </a:solidFill>
            <a:ln w="19050">
              <a:solidFill>
                <a:srgbClr val="FF0080"/>
              </a:solidFill>
              <a:round/>
              <a:headEnd/>
              <a:tailEnd/>
            </a:ln>
          </p:spPr>
          <p:txBody>
            <a:bodyPr wrap="none" anchor="ctr"/>
            <a:lstStyle/>
            <a:p>
              <a:pPr algn="ctr"/>
              <a:r>
                <a:rPr lang="fr-FR" sz="1800" b="1">
                  <a:solidFill>
                    <a:srgbClr val="FF0000"/>
                  </a:solidFill>
                </a:rPr>
                <a:t>6</a:t>
              </a:r>
            </a:p>
          </p:txBody>
        </p:sp>
        <p:sp>
          <p:nvSpPr>
            <p:cNvPr id="142387" name="Text Box 1075"/>
            <p:cNvSpPr txBox="1">
              <a:spLocks noChangeArrowheads="1"/>
            </p:cNvSpPr>
            <p:nvPr/>
          </p:nvSpPr>
          <p:spPr bwMode="auto">
            <a:xfrm>
              <a:off x="576" y="531"/>
              <a:ext cx="1573" cy="231"/>
            </a:xfrm>
            <a:prstGeom prst="rect">
              <a:avLst/>
            </a:prstGeom>
            <a:noFill/>
            <a:ln w="9525">
              <a:noFill/>
              <a:miter lim="800000"/>
              <a:headEnd/>
              <a:tailEnd/>
            </a:ln>
          </p:spPr>
          <p:txBody>
            <a:bodyPr wrap="none">
              <a:spAutoFit/>
            </a:bodyPr>
            <a:lstStyle/>
            <a:p>
              <a:r>
                <a:rPr lang="fr-FR" sz="1800"/>
                <a:t>Finition (supercontigs) </a:t>
              </a:r>
            </a:p>
          </p:txBody>
        </p:sp>
        <p:pic>
          <p:nvPicPr>
            <p:cNvPr id="142393" name="Picture 1081" descr="za2"/>
            <p:cNvPicPr>
              <a:picLocks noChangeAspect="1" noChangeArrowheads="1"/>
            </p:cNvPicPr>
            <p:nvPr/>
          </p:nvPicPr>
          <p:blipFill>
            <a:blip r:embed="rId3"/>
            <a:srcRect/>
            <a:stretch>
              <a:fillRect/>
            </a:stretch>
          </p:blipFill>
          <p:spPr bwMode="auto">
            <a:xfrm>
              <a:off x="480" y="1003"/>
              <a:ext cx="4108" cy="1157"/>
            </a:xfrm>
            <a:prstGeom prst="rect">
              <a:avLst/>
            </a:prstGeom>
            <a:noFill/>
          </p:spPr>
        </p:pic>
        <p:pic>
          <p:nvPicPr>
            <p:cNvPr id="142392" name="Picture 1080" descr="ZA1"/>
            <p:cNvPicPr>
              <a:picLocks noChangeAspect="1" noChangeArrowheads="1"/>
            </p:cNvPicPr>
            <p:nvPr/>
          </p:nvPicPr>
          <p:blipFill>
            <a:blip r:embed="rId4"/>
            <a:srcRect/>
            <a:stretch>
              <a:fillRect/>
            </a:stretch>
          </p:blipFill>
          <p:spPr bwMode="auto">
            <a:xfrm>
              <a:off x="2424" y="480"/>
              <a:ext cx="3336" cy="753"/>
            </a:xfrm>
            <a:prstGeom prst="rect">
              <a:avLst/>
            </a:prstGeom>
            <a:noFill/>
          </p:spPr>
        </p:pic>
        <p:sp>
          <p:nvSpPr>
            <p:cNvPr id="142394" name="Text Box 1082"/>
            <p:cNvSpPr txBox="1">
              <a:spLocks noChangeArrowheads="1"/>
            </p:cNvSpPr>
            <p:nvPr/>
          </p:nvSpPr>
          <p:spPr bwMode="auto">
            <a:xfrm>
              <a:off x="1478" y="2105"/>
              <a:ext cx="2461" cy="231"/>
            </a:xfrm>
            <a:prstGeom prst="rect">
              <a:avLst/>
            </a:prstGeom>
            <a:noFill/>
            <a:ln w="9525">
              <a:noFill/>
              <a:miter lim="800000"/>
              <a:headEnd/>
              <a:tailEnd/>
            </a:ln>
          </p:spPr>
          <p:txBody>
            <a:bodyPr wrap="none">
              <a:spAutoFit/>
            </a:bodyPr>
            <a:lstStyle/>
            <a:p>
              <a:r>
                <a:rPr lang="fr-FR" sz="1800"/>
                <a:t>Ossature de supercontigs (</a:t>
              </a:r>
              <a:r>
                <a:rPr lang="fr-FR" sz="1800" i="1"/>
                <a:t>scaffolds</a:t>
              </a:r>
              <a:r>
                <a:rPr lang="fr-FR" sz="1800"/>
                <a:t>)</a:t>
              </a:r>
            </a:p>
          </p:txBody>
        </p:sp>
      </p:grpSp>
      <p:grpSp>
        <p:nvGrpSpPr>
          <p:cNvPr id="3" name="Group 1089"/>
          <p:cNvGrpSpPr>
            <a:grpSpLocks/>
          </p:cNvGrpSpPr>
          <p:nvPr/>
        </p:nvGrpSpPr>
        <p:grpSpPr bwMode="auto">
          <a:xfrm>
            <a:off x="393700" y="5221288"/>
            <a:ext cx="8140700" cy="1470025"/>
            <a:chOff x="248" y="3289"/>
            <a:chExt cx="5128" cy="926"/>
          </a:xfrm>
        </p:grpSpPr>
        <p:sp>
          <p:nvSpPr>
            <p:cNvPr id="142395" name="Oval 1083"/>
            <p:cNvSpPr>
              <a:spLocks noChangeArrowheads="1"/>
            </p:cNvSpPr>
            <p:nvPr/>
          </p:nvSpPr>
          <p:spPr bwMode="auto">
            <a:xfrm>
              <a:off x="248" y="3289"/>
              <a:ext cx="240" cy="240"/>
            </a:xfrm>
            <a:prstGeom prst="ellipse">
              <a:avLst/>
            </a:prstGeom>
            <a:solidFill>
              <a:srgbClr val="CCCCCC"/>
            </a:solidFill>
            <a:ln w="19050">
              <a:solidFill>
                <a:srgbClr val="FF0080"/>
              </a:solidFill>
              <a:round/>
              <a:headEnd/>
              <a:tailEnd/>
            </a:ln>
          </p:spPr>
          <p:txBody>
            <a:bodyPr wrap="none" anchor="ctr"/>
            <a:lstStyle/>
            <a:p>
              <a:pPr algn="ctr"/>
              <a:r>
                <a:rPr lang="fr-FR" sz="1800" b="1">
                  <a:solidFill>
                    <a:srgbClr val="FF0000"/>
                  </a:solidFill>
                </a:rPr>
                <a:t>8</a:t>
              </a:r>
            </a:p>
          </p:txBody>
        </p:sp>
        <p:sp>
          <p:nvSpPr>
            <p:cNvPr id="142396" name="Text Box 1084"/>
            <p:cNvSpPr txBox="1">
              <a:spLocks noChangeArrowheads="1"/>
            </p:cNvSpPr>
            <p:nvPr/>
          </p:nvSpPr>
          <p:spPr bwMode="auto">
            <a:xfrm>
              <a:off x="584" y="3292"/>
              <a:ext cx="4792" cy="923"/>
            </a:xfrm>
            <a:prstGeom prst="rect">
              <a:avLst/>
            </a:prstGeom>
            <a:noFill/>
            <a:ln w="9525">
              <a:noFill/>
              <a:miter lim="800000"/>
              <a:headEnd/>
              <a:tailEnd/>
            </a:ln>
          </p:spPr>
          <p:txBody>
            <a:bodyPr>
              <a:spAutoFit/>
            </a:bodyPr>
            <a:lstStyle/>
            <a:p>
              <a:r>
                <a:rPr lang="fr-FR" sz="1800"/>
                <a:t>Annotation:  ensemble de procédures informatiques qui:</a:t>
              </a:r>
            </a:p>
            <a:p>
              <a:r>
                <a:rPr lang="fr-FR" sz="1800"/>
                <a:t>1- prédisent (± efficacement) les limites des gènes, des éléments de contr</a:t>
              </a:r>
              <a:r>
                <a:rPr lang="fr-FR" altLang="ja-JP" sz="1800"/>
                <a:t>ôle et de tout autre élément du génome</a:t>
              </a:r>
            </a:p>
            <a:p>
              <a:r>
                <a:rPr lang="fr-FR" altLang="ja-JP" sz="1800"/>
                <a:t>2- suggèrent les fonctions des gènes à partir des comparaisons avec ce qui est déjà connu</a:t>
              </a:r>
              <a:endParaRPr lang="fr-FR" sz="1800"/>
            </a:p>
          </p:txBody>
        </p:sp>
      </p:grpSp>
      <p:grpSp>
        <p:nvGrpSpPr>
          <p:cNvPr id="4" name="Group 1088"/>
          <p:cNvGrpSpPr>
            <a:grpSpLocks/>
          </p:cNvGrpSpPr>
          <p:nvPr/>
        </p:nvGrpSpPr>
        <p:grpSpPr bwMode="auto">
          <a:xfrm>
            <a:off x="393700" y="3962400"/>
            <a:ext cx="8140700" cy="1066800"/>
            <a:chOff x="248" y="2496"/>
            <a:chExt cx="5128" cy="672"/>
          </a:xfrm>
        </p:grpSpPr>
        <p:sp>
          <p:nvSpPr>
            <p:cNvPr id="142388" name="Oval 1076"/>
            <p:cNvSpPr>
              <a:spLocks noChangeArrowheads="1"/>
            </p:cNvSpPr>
            <p:nvPr/>
          </p:nvSpPr>
          <p:spPr bwMode="auto">
            <a:xfrm>
              <a:off x="248" y="2496"/>
              <a:ext cx="240" cy="240"/>
            </a:xfrm>
            <a:prstGeom prst="ellipse">
              <a:avLst/>
            </a:prstGeom>
            <a:solidFill>
              <a:srgbClr val="CCCCCC"/>
            </a:solidFill>
            <a:ln w="19050">
              <a:solidFill>
                <a:srgbClr val="FF0080"/>
              </a:solidFill>
              <a:round/>
              <a:headEnd/>
              <a:tailEnd/>
            </a:ln>
          </p:spPr>
          <p:txBody>
            <a:bodyPr wrap="none" anchor="ctr"/>
            <a:lstStyle/>
            <a:p>
              <a:pPr algn="ctr"/>
              <a:r>
                <a:rPr lang="fr-FR" sz="1800" b="1">
                  <a:solidFill>
                    <a:srgbClr val="FF0000"/>
                  </a:solidFill>
                </a:rPr>
                <a:t>7</a:t>
              </a:r>
            </a:p>
          </p:txBody>
        </p:sp>
        <p:sp>
          <p:nvSpPr>
            <p:cNvPr id="142389" name="Text Box 1077"/>
            <p:cNvSpPr txBox="1">
              <a:spLocks noChangeArrowheads="1"/>
            </p:cNvSpPr>
            <p:nvPr/>
          </p:nvSpPr>
          <p:spPr bwMode="auto">
            <a:xfrm>
              <a:off x="584" y="2499"/>
              <a:ext cx="4792" cy="404"/>
            </a:xfrm>
            <a:prstGeom prst="rect">
              <a:avLst/>
            </a:prstGeom>
            <a:noFill/>
            <a:ln w="9525">
              <a:noFill/>
              <a:miter lim="800000"/>
              <a:headEnd/>
              <a:tailEnd/>
            </a:ln>
          </p:spPr>
          <p:txBody>
            <a:bodyPr>
              <a:spAutoFit/>
            </a:bodyPr>
            <a:lstStyle/>
            <a:p>
              <a:r>
                <a:rPr lang="fr-FR" sz="1800"/>
                <a:t>Finition (remplissage des trous et zones de basse qualité</a:t>
              </a:r>
            </a:p>
            <a:p>
              <a:r>
                <a:rPr lang="fr-FR" sz="1800"/>
                <a:t>vérification des assemblages, examen des séquences répétées, … ) </a:t>
              </a:r>
            </a:p>
          </p:txBody>
        </p:sp>
        <p:sp>
          <p:nvSpPr>
            <p:cNvPr id="142397" name="Text Box 1085"/>
            <p:cNvSpPr txBox="1">
              <a:spLocks noChangeArrowheads="1"/>
            </p:cNvSpPr>
            <p:nvPr/>
          </p:nvSpPr>
          <p:spPr bwMode="auto">
            <a:xfrm>
              <a:off x="1410" y="2937"/>
              <a:ext cx="3149" cy="231"/>
            </a:xfrm>
            <a:prstGeom prst="rect">
              <a:avLst/>
            </a:prstGeom>
            <a:noFill/>
            <a:ln w="9525">
              <a:noFill/>
              <a:miter lim="800000"/>
              <a:headEnd/>
              <a:tailEnd/>
            </a:ln>
          </p:spPr>
          <p:txBody>
            <a:bodyPr wrap="none">
              <a:spAutoFit/>
            </a:bodyPr>
            <a:lstStyle/>
            <a:p>
              <a:r>
                <a:rPr lang="fr-FR" sz="1800" b="1"/>
                <a:t>Séquence finie, complète et de haute qualité</a:t>
              </a:r>
            </a:p>
          </p:txBody>
        </p:sp>
      </p:grpSp>
      <p:sp>
        <p:nvSpPr>
          <p:cNvPr id="142398" name="Text Box 1086"/>
          <p:cNvSpPr txBox="1">
            <a:spLocks noChangeArrowheads="1"/>
          </p:cNvSpPr>
          <p:nvPr/>
        </p:nvSpPr>
        <p:spPr bwMode="auto">
          <a:xfrm>
            <a:off x="618524" y="61913"/>
            <a:ext cx="8239756" cy="523220"/>
          </a:xfrm>
          <a:prstGeom prst="rect">
            <a:avLst/>
          </a:prstGeom>
          <a:noFill/>
          <a:ln w="9525">
            <a:noFill/>
            <a:miter lim="800000"/>
            <a:headEnd/>
            <a:tailEnd/>
          </a:ln>
        </p:spPr>
        <p:txBody>
          <a:bodyPr wrap="none">
            <a:spAutoFit/>
          </a:bodyPr>
          <a:lstStyle/>
          <a:p>
            <a:r>
              <a:rPr lang="fr-FR" sz="2800" b="1" dirty="0" smtClean="0">
                <a:solidFill>
                  <a:srgbClr val="008000"/>
                </a:solidFill>
              </a:rPr>
              <a:t>Récapitulatif du séquençage des </a:t>
            </a:r>
            <a:r>
              <a:rPr lang="fr-FR" sz="2800" b="1" dirty="0">
                <a:solidFill>
                  <a:srgbClr val="008000"/>
                </a:solidFill>
              </a:rPr>
              <a:t>génomes (fin)</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srcRect/>
          <a:stretch>
            <a:fillRect/>
          </a:stretch>
        </p:blipFill>
        <p:spPr bwMode="auto">
          <a:xfrm>
            <a:off x="0" y="-928688"/>
            <a:ext cx="1190625" cy="8458201"/>
          </a:xfrm>
          <a:prstGeom prst="rect">
            <a:avLst/>
          </a:prstGeom>
          <a:noFill/>
          <a:ln w="9525">
            <a:noFill/>
            <a:miter lim="800000"/>
            <a:headEnd/>
            <a:tailEnd/>
          </a:ln>
        </p:spPr>
      </p:pic>
      <p:sp>
        <p:nvSpPr>
          <p:cNvPr id="12" name="Rectangle 11"/>
          <p:cNvSpPr/>
          <p:nvPr/>
        </p:nvSpPr>
        <p:spPr>
          <a:xfrm>
            <a:off x="2214546" y="500042"/>
            <a:ext cx="4948791" cy="954107"/>
          </a:xfrm>
          <a:prstGeom prst="rect">
            <a:avLst/>
          </a:prstGeom>
        </p:spPr>
        <p:txBody>
          <a:bodyPr wrap="none">
            <a:spAutoFit/>
          </a:bodyPr>
          <a:lstStyle/>
          <a:p>
            <a:pPr fontAlgn="auto">
              <a:spcBef>
                <a:spcPts val="0"/>
              </a:spcBef>
              <a:spcAft>
                <a:spcPts val="0"/>
              </a:spcAft>
              <a:defRPr/>
            </a:pPr>
            <a:r>
              <a:rPr lang="fr-FR"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7. </a:t>
            </a:r>
            <a:r>
              <a:rPr lang="fr-CA"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Généralités sur </a:t>
            </a:r>
          </a:p>
          <a:p>
            <a:pPr fontAlgn="auto">
              <a:spcBef>
                <a:spcPts val="0"/>
              </a:spcBef>
              <a:spcAft>
                <a:spcPts val="0"/>
              </a:spcAft>
              <a:defRPr/>
            </a:pPr>
            <a:r>
              <a:rPr lang="fr-CA"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le génome des plantes</a:t>
            </a:r>
          </a:p>
        </p:txBody>
      </p:sp>
      <p:pic>
        <p:nvPicPr>
          <p:cNvPr id="5" name="Image 4" descr="http://www.inrp.fr/Acces/biotic/biomol/techgen/images/adn.gif"/>
          <p:cNvPicPr>
            <a:picLocks noChangeAspect="1" noChangeArrowheads="1"/>
          </p:cNvPicPr>
          <p:nvPr/>
        </p:nvPicPr>
        <p:blipFill>
          <a:blip r:embed="rId4"/>
          <a:srcRect/>
          <a:stretch>
            <a:fillRect/>
          </a:stretch>
        </p:blipFill>
        <p:spPr bwMode="auto">
          <a:xfrm>
            <a:off x="3786182" y="1500174"/>
            <a:ext cx="2714644" cy="3901044"/>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14290"/>
            <a:ext cx="7827143" cy="553998"/>
          </a:xfrm>
          <a:prstGeom prst="rect">
            <a:avLst/>
          </a:prstGeom>
          <a:solidFill>
            <a:srgbClr val="00FF00"/>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7. Généralités sur le génome des plantes</a:t>
            </a:r>
          </a:p>
        </p:txBody>
      </p:sp>
      <p:sp>
        <p:nvSpPr>
          <p:cNvPr id="9" name="ZoneTexte 8"/>
          <p:cNvSpPr txBox="1"/>
          <p:nvPr/>
        </p:nvSpPr>
        <p:spPr>
          <a:xfrm>
            <a:off x="285720" y="1285860"/>
            <a:ext cx="8286808" cy="4893647"/>
          </a:xfrm>
          <a:prstGeom prst="rect">
            <a:avLst/>
          </a:prstGeom>
          <a:noFill/>
        </p:spPr>
        <p:txBody>
          <a:bodyPr wrap="square" rtlCol="0">
            <a:spAutoFit/>
          </a:bodyPr>
          <a:lstStyle/>
          <a:p>
            <a:r>
              <a:rPr lang="fr-FR" sz="2400" b="1" dirty="0" smtClean="0">
                <a:latin typeface="Calibri" pitchFamily="34" charset="0"/>
                <a:cs typeface="Calibri" pitchFamily="34" charset="0"/>
              </a:rPr>
              <a:t>Les génomes des plantes contiennent plusieurs classes de </a:t>
            </a:r>
            <a:r>
              <a:rPr lang="fr-FR" sz="2400" b="1" dirty="0" smtClean="0">
                <a:solidFill>
                  <a:srgbClr val="FF0000"/>
                </a:solidFill>
                <a:latin typeface="Calibri" pitchFamily="34" charset="0"/>
                <a:cs typeface="Calibri" pitchFamily="34" charset="0"/>
              </a:rPr>
              <a:t>gènes</a:t>
            </a:r>
            <a:r>
              <a:rPr lang="fr-FR" sz="2400" b="1" dirty="0" smtClean="0">
                <a:latin typeface="Calibri" pitchFamily="34" charset="0"/>
                <a:cs typeface="Calibri" pitchFamily="34" charset="0"/>
              </a:rPr>
              <a:t> qui sont </a:t>
            </a:r>
            <a:r>
              <a:rPr lang="fr-FR" sz="2400" b="1" dirty="0" smtClean="0">
                <a:solidFill>
                  <a:srgbClr val="FF0000"/>
                </a:solidFill>
                <a:latin typeface="Calibri" pitchFamily="34" charset="0"/>
                <a:cs typeface="Calibri" pitchFamily="34" charset="0"/>
              </a:rPr>
              <a:t>absents</a:t>
            </a:r>
            <a:r>
              <a:rPr lang="fr-FR" sz="2400" b="1" dirty="0" smtClean="0">
                <a:latin typeface="Calibri" pitchFamily="34" charset="0"/>
                <a:cs typeface="Calibri" pitchFamily="34" charset="0"/>
              </a:rPr>
              <a:t> ou </a:t>
            </a:r>
            <a:r>
              <a:rPr lang="fr-FR" sz="2400" b="1" dirty="0" smtClean="0">
                <a:solidFill>
                  <a:srgbClr val="FF0000"/>
                </a:solidFill>
                <a:latin typeface="Calibri" pitchFamily="34" charset="0"/>
                <a:cs typeface="Calibri" pitchFamily="34" charset="0"/>
              </a:rPr>
              <a:t>sous-représentés</a:t>
            </a:r>
            <a:r>
              <a:rPr lang="fr-FR" sz="2400" b="1" dirty="0" smtClean="0">
                <a:latin typeface="Calibri" pitchFamily="34" charset="0"/>
                <a:cs typeface="Calibri" pitchFamily="34" charset="0"/>
              </a:rPr>
              <a:t> chez les animaux.</a:t>
            </a:r>
          </a:p>
          <a:p>
            <a:endParaRPr lang="fr-FR" sz="2400" b="1" dirty="0" smtClean="0">
              <a:latin typeface="Calibri" pitchFamily="34" charset="0"/>
              <a:cs typeface="Calibri" pitchFamily="34" charset="0"/>
            </a:endParaRPr>
          </a:p>
          <a:p>
            <a:r>
              <a:rPr lang="fr-FR" sz="2400" b="1" dirty="0" smtClean="0">
                <a:latin typeface="Calibri" pitchFamily="34" charset="0"/>
                <a:cs typeface="Calibri" pitchFamily="34" charset="0"/>
              </a:rPr>
              <a:t>Par exemple, les gènes codant pour :</a:t>
            </a:r>
          </a:p>
          <a:p>
            <a:endParaRPr lang="fr-FR" sz="2400" b="1" dirty="0" smtClean="0">
              <a:latin typeface="Calibri" pitchFamily="34" charset="0"/>
              <a:cs typeface="Calibri" pitchFamily="34" charset="0"/>
            </a:endParaRPr>
          </a:p>
          <a:p>
            <a:pPr>
              <a:buBlip>
                <a:blip r:embed="rId3"/>
              </a:buBlip>
            </a:pPr>
            <a:r>
              <a:rPr lang="fr-FR" sz="2400" b="1" dirty="0" smtClean="0">
                <a:latin typeface="Calibri" pitchFamily="34" charset="0"/>
                <a:cs typeface="Calibri" pitchFamily="34" charset="0"/>
              </a:rPr>
              <a:t>   les enzymes de biosynthèse de la paroi cellulaire</a:t>
            </a:r>
          </a:p>
          <a:p>
            <a:pPr>
              <a:buBlip>
                <a:blip r:embed="rId3"/>
              </a:buBlip>
            </a:pPr>
            <a:r>
              <a:rPr lang="fr-FR" sz="2400" b="1" dirty="0" smtClean="0">
                <a:latin typeface="Calibri" pitchFamily="34" charset="0"/>
                <a:cs typeface="Calibri" pitchFamily="34" charset="0"/>
              </a:rPr>
              <a:t>   les protéines de transport des nutriments</a:t>
            </a:r>
          </a:p>
          <a:p>
            <a:pPr>
              <a:buBlip>
                <a:blip r:embed="rId3"/>
              </a:buBlip>
            </a:pPr>
            <a:r>
              <a:rPr lang="fr-FR" sz="2400" b="1" dirty="0" smtClean="0">
                <a:latin typeface="Calibri" pitchFamily="34" charset="0"/>
                <a:cs typeface="Calibri" pitchFamily="34" charset="0"/>
              </a:rPr>
              <a:t>   les protéines spécifiques de la photosynthèse : </a:t>
            </a:r>
            <a:r>
              <a:rPr lang="fr-FR" sz="2400" b="1" dirty="0" smtClean="0">
                <a:latin typeface="Calibri" pitchFamily="34" charset="0"/>
                <a:cs typeface="Calibri" pitchFamily="34" charset="0"/>
                <a:hlinkClick r:id="rId4"/>
              </a:rPr>
              <a:t>antennes</a:t>
            </a:r>
            <a:r>
              <a:rPr lang="fr-FR" sz="2400" b="1" dirty="0" smtClean="0">
                <a:latin typeface="Calibri" pitchFamily="34" charset="0"/>
                <a:cs typeface="Calibri" pitchFamily="34" charset="0"/>
              </a:rPr>
              <a:t>, </a:t>
            </a:r>
            <a:r>
              <a:rPr lang="fr-FR" sz="2400" b="1" dirty="0" smtClean="0">
                <a:latin typeface="Calibri" pitchFamily="34" charset="0"/>
                <a:cs typeface="Calibri" pitchFamily="34" charset="0"/>
                <a:hlinkClick r:id="rId5"/>
              </a:rPr>
              <a:t>transport des électrons</a:t>
            </a:r>
            <a:r>
              <a:rPr lang="fr-FR" sz="2400" b="1" dirty="0" smtClean="0">
                <a:latin typeface="Calibri" pitchFamily="34" charset="0"/>
                <a:cs typeface="Calibri" pitchFamily="34" charset="0"/>
              </a:rPr>
              <a:t>, </a:t>
            </a:r>
            <a:r>
              <a:rPr lang="fr-FR" sz="2400" b="1" dirty="0" err="1" smtClean="0">
                <a:latin typeface="Calibri" pitchFamily="34" charset="0"/>
                <a:cs typeface="Calibri" pitchFamily="34" charset="0"/>
                <a:hlinkClick r:id="rId6"/>
              </a:rPr>
              <a:t>RuBisCO</a:t>
            </a:r>
            <a:r>
              <a:rPr lang="fr-FR" sz="2400" b="1" dirty="0" smtClean="0">
                <a:latin typeface="Calibri" pitchFamily="34" charset="0"/>
                <a:cs typeface="Calibri" pitchFamily="34" charset="0"/>
              </a:rPr>
              <a:t>, ...</a:t>
            </a:r>
          </a:p>
          <a:p>
            <a:pPr>
              <a:buBlip>
                <a:blip r:embed="rId3"/>
              </a:buBlip>
            </a:pPr>
            <a:r>
              <a:rPr lang="fr-FR" sz="2400" b="1" dirty="0" smtClean="0">
                <a:latin typeface="Calibri" pitchFamily="34" charset="0"/>
                <a:cs typeface="Calibri" pitchFamily="34" charset="0"/>
              </a:rPr>
              <a:t>   les produits impliqués dans la turgescence et les réponses à différents stress</a:t>
            </a:r>
          </a:p>
          <a:p>
            <a:pPr>
              <a:buBlip>
                <a:blip r:embed="rId3"/>
              </a:buBlip>
            </a:pPr>
            <a:r>
              <a:rPr lang="fr-FR" sz="2400" b="1" dirty="0" smtClean="0">
                <a:latin typeface="Calibri" pitchFamily="34" charset="0"/>
                <a:cs typeface="Calibri" pitchFamily="34" charset="0"/>
              </a:rPr>
              <a:t>   des gènes de résistance aux pathogènes, </a:t>
            </a:r>
            <a:r>
              <a:rPr lang="fr-FR" sz="2400" b="1" dirty="0" err="1" smtClean="0">
                <a:latin typeface="Calibri" pitchFamily="34" charset="0"/>
                <a:cs typeface="Calibri" pitchFamily="34" charset="0"/>
              </a:rPr>
              <a:t>trés</a:t>
            </a:r>
            <a:r>
              <a:rPr lang="fr-FR" sz="2400" b="1" dirty="0" smtClean="0">
                <a:latin typeface="Calibri" pitchFamily="34" charset="0"/>
                <a:cs typeface="Calibri" pitchFamily="34" charset="0"/>
              </a:rPr>
              <a:t> polymorphes et disséminés dans tout le génome</a:t>
            </a:r>
            <a:endParaRPr lang="fr-FR" sz="2400"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285720" y="1285860"/>
            <a:ext cx="8286808" cy="5632311"/>
          </a:xfrm>
          <a:prstGeom prst="rect">
            <a:avLst/>
          </a:prstGeom>
          <a:noFill/>
        </p:spPr>
        <p:txBody>
          <a:bodyPr wrap="square" rtlCol="0">
            <a:spAutoFit/>
          </a:bodyPr>
          <a:lstStyle/>
          <a:p>
            <a:r>
              <a:rPr lang="fr-FR" sz="2400" b="1" dirty="0" smtClean="0">
                <a:latin typeface="Calibri" pitchFamily="34" charset="0"/>
                <a:cs typeface="Calibri" pitchFamily="34" charset="0"/>
              </a:rPr>
              <a:t>Les classes de gènes communs aux plantes et aux animaux sont celles impliquées dans les mécanismes les plus généraux de la biologie d'une cellule :</a:t>
            </a:r>
          </a:p>
          <a:p>
            <a:endParaRPr lang="fr-FR" sz="2400" b="1" dirty="0" smtClean="0">
              <a:latin typeface="Calibri" pitchFamily="34" charset="0"/>
              <a:cs typeface="Calibri" pitchFamily="34" charset="0"/>
            </a:endParaRPr>
          </a:p>
          <a:p>
            <a:pPr>
              <a:buBlip>
                <a:blip r:embed="rId3"/>
              </a:buBlip>
            </a:pPr>
            <a:r>
              <a:rPr lang="fr-FR" sz="2400" b="1" dirty="0" smtClean="0">
                <a:latin typeface="Calibri" pitchFamily="34" charset="0"/>
                <a:cs typeface="Calibri" pitchFamily="34" charset="0"/>
              </a:rPr>
              <a:t>  la </a:t>
            </a:r>
            <a:r>
              <a:rPr lang="fr-FR" sz="2400" b="1" dirty="0" smtClean="0">
                <a:latin typeface="Calibri" pitchFamily="34" charset="0"/>
                <a:cs typeface="Calibri" pitchFamily="34" charset="0"/>
                <a:hlinkClick r:id="rId4"/>
              </a:rPr>
              <a:t>communication entre cellules</a:t>
            </a:r>
            <a:endParaRPr lang="fr-FR" sz="2400" b="1" dirty="0" smtClean="0">
              <a:latin typeface="Calibri" pitchFamily="34" charset="0"/>
              <a:cs typeface="Calibri" pitchFamily="34" charset="0"/>
            </a:endParaRPr>
          </a:p>
          <a:p>
            <a:pPr>
              <a:buBlip>
                <a:blip r:embed="rId3"/>
              </a:buBlip>
            </a:pPr>
            <a:r>
              <a:rPr lang="fr-FR" sz="2400" b="1" dirty="0" smtClean="0">
                <a:latin typeface="Calibri" pitchFamily="34" charset="0"/>
                <a:cs typeface="Calibri" pitchFamily="34" charset="0"/>
              </a:rPr>
              <a:t>  la </a:t>
            </a:r>
            <a:r>
              <a:rPr lang="fr-FR" sz="2400" b="1" dirty="0" smtClean="0">
                <a:latin typeface="Calibri" pitchFamily="34" charset="0"/>
                <a:cs typeface="Calibri" pitchFamily="34" charset="0"/>
                <a:hlinkClick r:id="rId5"/>
              </a:rPr>
              <a:t>régulation de la transcription</a:t>
            </a:r>
            <a:endParaRPr lang="fr-FR" sz="2400" b="1" dirty="0" smtClean="0">
              <a:latin typeface="Calibri" pitchFamily="34" charset="0"/>
              <a:cs typeface="Calibri" pitchFamily="34" charset="0"/>
            </a:endParaRPr>
          </a:p>
          <a:p>
            <a:pPr>
              <a:buBlip>
                <a:blip r:embed="rId3"/>
              </a:buBlip>
            </a:pPr>
            <a:r>
              <a:rPr lang="fr-FR" sz="2400" b="1" dirty="0" smtClean="0">
                <a:latin typeface="Calibri" pitchFamily="34" charset="0"/>
                <a:cs typeface="Calibri" pitchFamily="34" charset="0"/>
              </a:rPr>
              <a:t>  la </a:t>
            </a:r>
            <a:r>
              <a:rPr lang="fr-FR" sz="2400" b="1" dirty="0" smtClean="0">
                <a:latin typeface="Calibri" pitchFamily="34" charset="0"/>
                <a:cs typeface="Calibri" pitchFamily="34" charset="0"/>
                <a:hlinkClick r:id="rId6"/>
              </a:rPr>
              <a:t>transduction des signaux</a:t>
            </a:r>
            <a:endParaRPr lang="fr-FR" sz="2400" b="1" dirty="0" smtClean="0">
              <a:latin typeface="Calibri" pitchFamily="34" charset="0"/>
              <a:cs typeface="Calibri" pitchFamily="34" charset="0"/>
            </a:endParaRPr>
          </a:p>
          <a:p>
            <a:pPr>
              <a:buBlip>
                <a:blip r:embed="rId3"/>
              </a:buBlip>
            </a:pPr>
            <a:endParaRPr lang="fr-FR" sz="2400" b="1" dirty="0" smtClean="0">
              <a:latin typeface="Calibri" pitchFamily="34" charset="0"/>
              <a:cs typeface="Calibri" pitchFamily="34" charset="0"/>
            </a:endParaRPr>
          </a:p>
          <a:p>
            <a:pPr algn="just"/>
            <a:r>
              <a:rPr lang="fr-FR" sz="2400" b="1" dirty="0" smtClean="0">
                <a:latin typeface="Calibri" pitchFamily="34" charset="0"/>
                <a:cs typeface="Calibri" pitchFamily="34" charset="0"/>
              </a:rPr>
              <a:t>Il y a cependant des exceptions : par exemple, il n'y a pas d'homologue de la famille de protéines G Ras chez </a:t>
            </a:r>
            <a:r>
              <a:rPr lang="fr-FR" sz="2400" b="1" i="1" dirty="0" err="1" smtClean="0">
                <a:latin typeface="Calibri" pitchFamily="34" charset="0"/>
                <a:cs typeface="Calibri" pitchFamily="34" charset="0"/>
              </a:rPr>
              <a:t>Arabidopsis</a:t>
            </a:r>
            <a:r>
              <a:rPr lang="fr-FR" sz="2400" b="1" i="1" dirty="0" smtClean="0">
                <a:latin typeface="Calibri" pitchFamily="34" charset="0"/>
                <a:cs typeface="Calibri" pitchFamily="34" charset="0"/>
              </a:rPr>
              <a:t> </a:t>
            </a:r>
            <a:r>
              <a:rPr lang="fr-FR" sz="2400" b="1" i="1" dirty="0" err="1" smtClean="0">
                <a:latin typeface="Calibri" pitchFamily="34" charset="0"/>
                <a:cs typeface="Calibri" pitchFamily="34" charset="0"/>
              </a:rPr>
              <a:t>thaliana</a:t>
            </a:r>
            <a:r>
              <a:rPr lang="fr-FR" sz="2400" b="1" dirty="0" smtClean="0">
                <a:latin typeface="Calibri" pitchFamily="34" charset="0"/>
                <a:cs typeface="Calibri" pitchFamily="34" charset="0"/>
              </a:rPr>
              <a:t>.</a:t>
            </a:r>
          </a:p>
          <a:p>
            <a:pPr algn="just"/>
            <a:endParaRPr lang="fr-FR" sz="2400" b="1" dirty="0" smtClean="0">
              <a:latin typeface="Calibri" pitchFamily="34" charset="0"/>
              <a:cs typeface="Calibri" pitchFamily="34" charset="0"/>
            </a:endParaRPr>
          </a:p>
          <a:p>
            <a:pPr algn="just"/>
            <a:r>
              <a:rPr lang="fr-FR" sz="2400" b="1" dirty="0" smtClean="0">
                <a:latin typeface="Calibri" pitchFamily="34" charset="0"/>
                <a:cs typeface="Calibri" pitchFamily="34" charset="0"/>
              </a:rPr>
              <a:t>Les projets de séquençage de génomes de plantes portent sur un </a:t>
            </a:r>
            <a:r>
              <a:rPr lang="fr-FR" sz="2400" b="1" dirty="0" err="1" smtClean="0">
                <a:latin typeface="Calibri" pitchFamily="34" charset="0"/>
                <a:cs typeface="Calibri" pitchFamily="34" charset="0"/>
                <a:hlinkClick r:id="rId7"/>
              </a:rPr>
              <a:t>trés</a:t>
            </a:r>
            <a:r>
              <a:rPr lang="fr-FR" sz="2400" b="1" dirty="0" smtClean="0">
                <a:latin typeface="Calibri" pitchFamily="34" charset="0"/>
                <a:cs typeface="Calibri" pitchFamily="34" charset="0"/>
                <a:hlinkClick r:id="rId7"/>
              </a:rPr>
              <a:t> grand nombre d'espèces</a:t>
            </a:r>
            <a:r>
              <a:rPr lang="fr-FR" sz="2400" b="1" dirty="0" smtClean="0">
                <a:latin typeface="Calibri" pitchFamily="34" charset="0"/>
                <a:cs typeface="Calibri" pitchFamily="34" charset="0"/>
              </a:rPr>
              <a:t>.</a:t>
            </a:r>
          </a:p>
          <a:p>
            <a:pPr>
              <a:buBlip>
                <a:blip r:embed="rId3"/>
              </a:buBlip>
            </a:pPr>
            <a:endParaRPr lang="fr-FR" sz="2400" b="1" dirty="0">
              <a:latin typeface="Calibri" pitchFamily="34" charset="0"/>
              <a:cs typeface="Calibri" pitchFamily="34" charset="0"/>
            </a:endParaRPr>
          </a:p>
        </p:txBody>
      </p:sp>
      <p:sp>
        <p:nvSpPr>
          <p:cNvPr id="4" name="Rectangle 1067"/>
          <p:cNvSpPr>
            <a:spLocks noChangeArrowheads="1"/>
          </p:cNvSpPr>
          <p:nvPr/>
        </p:nvSpPr>
        <p:spPr bwMode="auto">
          <a:xfrm>
            <a:off x="428596" y="214290"/>
            <a:ext cx="7827143" cy="553998"/>
          </a:xfrm>
          <a:prstGeom prst="rect">
            <a:avLst/>
          </a:prstGeom>
          <a:solidFill>
            <a:srgbClr val="00FF00"/>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7. Généralités sur le génome des plantes</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285720" y="1285860"/>
            <a:ext cx="8286808" cy="5262979"/>
          </a:xfrm>
          <a:prstGeom prst="rect">
            <a:avLst/>
          </a:prstGeom>
          <a:noFill/>
        </p:spPr>
        <p:txBody>
          <a:bodyPr wrap="square" rtlCol="0">
            <a:spAutoFit/>
          </a:bodyPr>
          <a:lstStyle/>
          <a:p>
            <a:pPr marL="457200" indent="-457200">
              <a:buAutoNum type="alphaLcPeriod"/>
            </a:pPr>
            <a:r>
              <a:rPr lang="fr-FR" sz="2400" b="1" dirty="0" smtClean="0">
                <a:solidFill>
                  <a:srgbClr val="008000"/>
                </a:solidFill>
                <a:latin typeface="Calibri" pitchFamily="34" charset="0"/>
                <a:cs typeface="Calibri" pitchFamily="34" charset="0"/>
              </a:rPr>
              <a:t>Le génome </a:t>
            </a:r>
            <a:r>
              <a:rPr lang="fr-FR" sz="2400" b="1" i="1" dirty="0" smtClean="0">
                <a:solidFill>
                  <a:srgbClr val="008000"/>
                </a:solidFill>
                <a:latin typeface="Calibri" pitchFamily="34" charset="0"/>
                <a:cs typeface="Calibri" pitchFamily="34" charset="0"/>
              </a:rPr>
              <a:t>d'</a:t>
            </a:r>
            <a:r>
              <a:rPr lang="fr-FR" sz="2400" b="1" i="1" dirty="0" err="1" smtClean="0">
                <a:solidFill>
                  <a:srgbClr val="008000"/>
                </a:solidFill>
                <a:latin typeface="Calibri" pitchFamily="34" charset="0"/>
                <a:cs typeface="Calibri" pitchFamily="34" charset="0"/>
              </a:rPr>
              <a:t>Arabidopsis</a:t>
            </a:r>
            <a:r>
              <a:rPr lang="fr-FR" sz="2400" b="1" dirty="0" smtClean="0">
                <a:solidFill>
                  <a:srgbClr val="008000"/>
                </a:solidFill>
                <a:latin typeface="Calibri" pitchFamily="34" charset="0"/>
                <a:cs typeface="Calibri" pitchFamily="34" charset="0"/>
              </a:rPr>
              <a:t> </a:t>
            </a:r>
            <a:r>
              <a:rPr lang="fr-FR" sz="2400" b="1" i="1" dirty="0" err="1" smtClean="0">
                <a:solidFill>
                  <a:srgbClr val="008000"/>
                </a:solidFill>
                <a:latin typeface="Calibri" pitchFamily="34" charset="0"/>
                <a:cs typeface="Calibri" pitchFamily="34" charset="0"/>
              </a:rPr>
              <a:t>thaliana</a:t>
            </a:r>
            <a:r>
              <a:rPr lang="fr-FR" sz="2400" b="1" dirty="0" smtClean="0">
                <a:solidFill>
                  <a:srgbClr val="008000"/>
                </a:solidFill>
                <a:latin typeface="Calibri" pitchFamily="34" charset="0"/>
                <a:cs typeface="Calibri" pitchFamily="34" charset="0"/>
              </a:rPr>
              <a:t> </a:t>
            </a:r>
          </a:p>
          <a:p>
            <a:pPr marL="457200" indent="-457200"/>
            <a:endParaRPr lang="fr-FR" sz="2400" b="1" dirty="0" smtClean="0">
              <a:latin typeface="Calibri" pitchFamily="34" charset="0"/>
              <a:cs typeface="Calibri" pitchFamily="34" charset="0"/>
            </a:endParaRPr>
          </a:p>
          <a:p>
            <a:pPr algn="just"/>
            <a:r>
              <a:rPr lang="fr-FR" sz="2400" b="1" dirty="0" smtClean="0">
                <a:latin typeface="Calibri" pitchFamily="34" charset="0"/>
                <a:cs typeface="Calibri" pitchFamily="34" charset="0"/>
              </a:rPr>
              <a:t>Est l'un des modèles pour le règne végétal. Il sert de référence pour mettre au point des méthodes d'analyse fonctionnelle.</a:t>
            </a:r>
          </a:p>
          <a:p>
            <a:pPr algn="just"/>
            <a:endParaRPr lang="fr-FR" sz="2400" b="1" dirty="0" smtClean="0">
              <a:latin typeface="Calibri" pitchFamily="34" charset="0"/>
              <a:cs typeface="Calibri" pitchFamily="34" charset="0"/>
            </a:endParaRPr>
          </a:p>
          <a:p>
            <a:pPr algn="just"/>
            <a:r>
              <a:rPr lang="fr-FR" sz="2400" b="1" dirty="0" smtClean="0">
                <a:latin typeface="Calibri" pitchFamily="34" charset="0"/>
                <a:cs typeface="Calibri" pitchFamily="34" charset="0"/>
              </a:rPr>
              <a:t>Le génome d'</a:t>
            </a:r>
            <a:r>
              <a:rPr lang="fr-FR" sz="2400" b="1" dirty="0" err="1" smtClean="0">
                <a:latin typeface="Calibri" pitchFamily="34" charset="0"/>
                <a:cs typeface="Calibri" pitchFamily="34" charset="0"/>
              </a:rPr>
              <a:t>Arabidopsis</a:t>
            </a:r>
            <a:r>
              <a:rPr lang="fr-FR" sz="2400" b="1" dirty="0" smtClean="0">
                <a:latin typeface="Calibri" pitchFamily="34" charset="0"/>
                <a:cs typeface="Calibri" pitchFamily="34" charset="0"/>
              </a:rPr>
              <a:t> </a:t>
            </a:r>
            <a:r>
              <a:rPr lang="fr-FR" sz="2400" b="1" dirty="0" err="1" smtClean="0">
                <a:latin typeface="Calibri" pitchFamily="34" charset="0"/>
                <a:cs typeface="Calibri" pitchFamily="34" charset="0"/>
              </a:rPr>
              <a:t>thaliana</a:t>
            </a:r>
            <a:r>
              <a:rPr lang="fr-FR" sz="2400" b="1" dirty="0" smtClean="0">
                <a:latin typeface="Calibri" pitchFamily="34" charset="0"/>
                <a:cs typeface="Calibri" pitchFamily="34" charset="0"/>
              </a:rPr>
              <a:t> a été </a:t>
            </a:r>
            <a:r>
              <a:rPr lang="fr-FR" sz="2400" b="1" dirty="0" err="1" smtClean="0">
                <a:latin typeface="Calibri" pitchFamily="34" charset="0"/>
                <a:cs typeface="Calibri" pitchFamily="34" charset="0"/>
              </a:rPr>
              <a:t>trés</a:t>
            </a:r>
            <a:r>
              <a:rPr lang="fr-FR" sz="2400" b="1" dirty="0" smtClean="0">
                <a:latin typeface="Calibri" pitchFamily="34" charset="0"/>
                <a:cs typeface="Calibri" pitchFamily="34" charset="0"/>
              </a:rPr>
              <a:t> largement façonné par des duplications à grande échelle suivies par de nombreuses délétions et duplications en tandem. </a:t>
            </a:r>
          </a:p>
          <a:p>
            <a:pPr algn="just"/>
            <a:endParaRPr lang="fr-FR" sz="2400" b="1" dirty="0" smtClean="0">
              <a:latin typeface="Calibri" pitchFamily="34" charset="0"/>
              <a:cs typeface="Calibri" pitchFamily="34" charset="0"/>
            </a:endParaRPr>
          </a:p>
          <a:p>
            <a:pPr algn="just"/>
            <a:r>
              <a:rPr lang="fr-FR" sz="2400" b="1" dirty="0" smtClean="0">
                <a:latin typeface="Calibri" pitchFamily="34" charset="0"/>
                <a:cs typeface="Calibri" pitchFamily="34" charset="0"/>
              </a:rPr>
              <a:t>La situation actuelle des familles de gènes telle qu'on peut l'observer dans les séquences assemblées des cinq chromosomes d'</a:t>
            </a:r>
            <a:r>
              <a:rPr lang="fr-FR" sz="2400" b="1" dirty="0" err="1" smtClean="0">
                <a:latin typeface="Calibri" pitchFamily="34" charset="0"/>
                <a:cs typeface="Calibri" pitchFamily="34" charset="0"/>
              </a:rPr>
              <a:t>Arabidopsis</a:t>
            </a:r>
            <a:r>
              <a:rPr lang="fr-FR" sz="2400" b="1" dirty="0" smtClean="0">
                <a:latin typeface="Calibri" pitchFamily="34" charset="0"/>
                <a:cs typeface="Calibri" pitchFamily="34" charset="0"/>
              </a:rPr>
              <a:t> </a:t>
            </a:r>
            <a:r>
              <a:rPr lang="fr-FR" sz="2400" b="1" dirty="0" err="1" smtClean="0">
                <a:latin typeface="Calibri" pitchFamily="34" charset="0"/>
                <a:cs typeface="Calibri" pitchFamily="34" charset="0"/>
              </a:rPr>
              <a:t>thaliana</a:t>
            </a:r>
            <a:r>
              <a:rPr lang="fr-FR" sz="2400" b="1" dirty="0" smtClean="0">
                <a:latin typeface="Calibri" pitchFamily="34" charset="0"/>
                <a:cs typeface="Calibri" pitchFamily="34" charset="0"/>
              </a:rPr>
              <a:t> rend compte des pressions évolutives qui se sont exercées sur la fonction de chaque gène.</a:t>
            </a:r>
          </a:p>
        </p:txBody>
      </p:sp>
      <p:sp>
        <p:nvSpPr>
          <p:cNvPr id="4" name="Rectangle 1067"/>
          <p:cNvSpPr>
            <a:spLocks noChangeArrowheads="1"/>
          </p:cNvSpPr>
          <p:nvPr/>
        </p:nvSpPr>
        <p:spPr bwMode="auto">
          <a:xfrm>
            <a:off x="428596" y="214290"/>
            <a:ext cx="7827143" cy="553998"/>
          </a:xfrm>
          <a:prstGeom prst="rect">
            <a:avLst/>
          </a:prstGeom>
          <a:solidFill>
            <a:srgbClr val="00FF00"/>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7. Généralités sur le génome des plantes</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285720" y="1285860"/>
            <a:ext cx="8286808" cy="3046988"/>
          </a:xfrm>
          <a:prstGeom prst="rect">
            <a:avLst/>
          </a:prstGeom>
          <a:noFill/>
        </p:spPr>
        <p:txBody>
          <a:bodyPr wrap="square" rtlCol="0">
            <a:spAutoFit/>
          </a:bodyPr>
          <a:lstStyle/>
          <a:p>
            <a:pPr marL="457200" indent="-457200"/>
            <a:r>
              <a:rPr lang="fr-FR" sz="2400" b="1" dirty="0" smtClean="0">
                <a:solidFill>
                  <a:srgbClr val="008000"/>
                </a:solidFill>
                <a:latin typeface="Calibri" pitchFamily="34" charset="0"/>
                <a:cs typeface="Calibri" pitchFamily="34" charset="0"/>
              </a:rPr>
              <a:t>b.  </a:t>
            </a:r>
            <a:r>
              <a:rPr lang="fr-FR" sz="2400" b="1" i="1" dirty="0" err="1" smtClean="0">
                <a:solidFill>
                  <a:srgbClr val="008000"/>
                </a:solidFill>
                <a:latin typeface="Calibri" pitchFamily="34" charset="0"/>
                <a:cs typeface="Calibri" pitchFamily="34" charset="0"/>
              </a:rPr>
              <a:t>Medicago</a:t>
            </a:r>
            <a:r>
              <a:rPr lang="fr-FR" sz="2400" b="1" dirty="0" smtClean="0">
                <a:solidFill>
                  <a:srgbClr val="008000"/>
                </a:solidFill>
                <a:latin typeface="Calibri" pitchFamily="34" charset="0"/>
                <a:cs typeface="Calibri" pitchFamily="34" charset="0"/>
              </a:rPr>
              <a:t> </a:t>
            </a:r>
            <a:r>
              <a:rPr lang="fr-FR" sz="2400" b="1" i="1" dirty="0" err="1" smtClean="0">
                <a:solidFill>
                  <a:srgbClr val="008000"/>
                </a:solidFill>
                <a:latin typeface="Calibri" pitchFamily="34" charset="0"/>
                <a:cs typeface="Calibri" pitchFamily="34" charset="0"/>
              </a:rPr>
              <a:t>truncatula</a:t>
            </a:r>
            <a:endParaRPr lang="fr-FR" sz="2400" b="1" i="1" dirty="0" smtClean="0">
              <a:solidFill>
                <a:srgbClr val="008000"/>
              </a:solidFill>
              <a:latin typeface="Calibri" pitchFamily="34" charset="0"/>
              <a:cs typeface="Calibri" pitchFamily="34" charset="0"/>
            </a:endParaRPr>
          </a:p>
          <a:p>
            <a:pPr marL="457200" indent="-457200"/>
            <a:endParaRPr lang="fr-FR" sz="2400" b="1" dirty="0" smtClean="0">
              <a:latin typeface="Calibri" pitchFamily="34" charset="0"/>
              <a:cs typeface="Calibri" pitchFamily="34" charset="0"/>
            </a:endParaRPr>
          </a:p>
          <a:p>
            <a:pPr algn="just"/>
            <a:r>
              <a:rPr lang="fr-FR" sz="2400" b="1" dirty="0" smtClean="0">
                <a:latin typeface="Calibri" pitchFamily="34" charset="0"/>
                <a:cs typeface="Calibri" pitchFamily="34" charset="0"/>
              </a:rPr>
              <a:t>Proche de la luzerne cultivée, a été choisi comme légumineuse modèle. Elle est diploïde et autogame, avec un petit génome.</a:t>
            </a:r>
          </a:p>
          <a:p>
            <a:pPr algn="just"/>
            <a:endParaRPr lang="fr-FR" sz="2400" b="1" dirty="0" smtClean="0">
              <a:latin typeface="Calibri" pitchFamily="34" charset="0"/>
              <a:cs typeface="Calibri" pitchFamily="34" charset="0"/>
            </a:endParaRPr>
          </a:p>
          <a:p>
            <a:pPr algn="just"/>
            <a:r>
              <a:rPr lang="fr-FR" sz="2400" b="1" dirty="0" smtClean="0">
                <a:latin typeface="Calibri" pitchFamily="34" charset="0"/>
                <a:cs typeface="Calibri" pitchFamily="34" charset="0"/>
              </a:rPr>
              <a:t>C'est un modèle utilisé pour la génétique moléculaire de la symbiose fixatrice d'azote avec la bactérie du sol Rhizobium et la symbiose </a:t>
            </a:r>
            <a:r>
              <a:rPr lang="fr-FR" sz="2400" b="1" dirty="0" err="1" smtClean="0">
                <a:latin typeface="Calibri" pitchFamily="34" charset="0"/>
                <a:cs typeface="Calibri" pitchFamily="34" charset="0"/>
              </a:rPr>
              <a:t>endomycorhizienne</a:t>
            </a:r>
            <a:r>
              <a:rPr lang="fr-FR" sz="2400" b="1" dirty="0" smtClean="0">
                <a:latin typeface="Calibri" pitchFamily="34" charset="0"/>
                <a:cs typeface="Calibri" pitchFamily="34" charset="0"/>
              </a:rPr>
              <a:t>.</a:t>
            </a:r>
          </a:p>
        </p:txBody>
      </p:sp>
      <p:sp>
        <p:nvSpPr>
          <p:cNvPr id="4" name="Rectangle 1067"/>
          <p:cNvSpPr>
            <a:spLocks noChangeArrowheads="1"/>
          </p:cNvSpPr>
          <p:nvPr/>
        </p:nvSpPr>
        <p:spPr bwMode="auto">
          <a:xfrm>
            <a:off x="428596" y="214290"/>
            <a:ext cx="7827143" cy="553998"/>
          </a:xfrm>
          <a:prstGeom prst="rect">
            <a:avLst/>
          </a:prstGeom>
          <a:solidFill>
            <a:srgbClr val="00FF00"/>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7. Généralités sur le génome des plantes</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285720" y="928670"/>
            <a:ext cx="8286808" cy="5632311"/>
          </a:xfrm>
          <a:prstGeom prst="rect">
            <a:avLst/>
          </a:prstGeom>
          <a:noFill/>
        </p:spPr>
        <p:txBody>
          <a:bodyPr wrap="square" rtlCol="0">
            <a:spAutoFit/>
          </a:bodyPr>
          <a:lstStyle/>
          <a:p>
            <a:pPr marL="457200" indent="-457200"/>
            <a:r>
              <a:rPr lang="fr-FR" sz="2400" b="1" dirty="0" smtClean="0">
                <a:solidFill>
                  <a:srgbClr val="0070C0"/>
                </a:solidFill>
                <a:latin typeface="Calibri" pitchFamily="34" charset="0"/>
                <a:cs typeface="Calibri" pitchFamily="34" charset="0"/>
              </a:rPr>
              <a:t>c. Du point de vue économique, </a:t>
            </a:r>
          </a:p>
          <a:p>
            <a:pPr marL="457200" indent="-457200"/>
            <a:endParaRPr lang="fr-FR" sz="2400" b="1" dirty="0" smtClean="0">
              <a:latin typeface="Calibri" pitchFamily="34" charset="0"/>
              <a:cs typeface="Calibri" pitchFamily="34" charset="0"/>
            </a:endParaRPr>
          </a:p>
          <a:p>
            <a:r>
              <a:rPr lang="fr-FR" sz="2400" b="1" dirty="0" smtClean="0">
                <a:latin typeface="Calibri" pitchFamily="34" charset="0"/>
                <a:cs typeface="Calibri" pitchFamily="34" charset="0"/>
              </a:rPr>
              <a:t>les plus importants concernent les principales céréales : maïs, riz, blé, sorgho, orge et les plantes </a:t>
            </a:r>
            <a:r>
              <a:rPr lang="fr-FR" sz="2400" b="1" dirty="0" err="1" smtClean="0">
                <a:latin typeface="Calibri" pitchFamily="34" charset="0"/>
                <a:cs typeface="Calibri" pitchFamily="34" charset="0"/>
              </a:rPr>
              <a:t>fouragères</a:t>
            </a:r>
            <a:r>
              <a:rPr lang="fr-FR" sz="2400" b="1" dirty="0" smtClean="0">
                <a:latin typeface="Calibri" pitchFamily="34" charset="0"/>
                <a:cs typeface="Calibri" pitchFamily="34" charset="0"/>
              </a:rPr>
              <a:t> comme le soja et la luzerne. </a:t>
            </a:r>
          </a:p>
          <a:p>
            <a:endParaRPr lang="fr-FR" sz="2400" b="1" dirty="0" smtClean="0">
              <a:latin typeface="Calibri" pitchFamily="34" charset="0"/>
              <a:cs typeface="Calibri" pitchFamily="34" charset="0"/>
            </a:endParaRPr>
          </a:p>
          <a:p>
            <a:r>
              <a:rPr lang="fr-FR" sz="2400" b="1" dirty="0" smtClean="0">
                <a:latin typeface="Calibri" pitchFamily="34" charset="0"/>
                <a:cs typeface="Calibri" pitchFamily="34" charset="0"/>
              </a:rPr>
              <a:t>Les projets sur le maïs, le riz et la luzerne concernent les ressources génétiques quantitatives. Les caractères génétiques importants sur le plan économique sont, entre autre :</a:t>
            </a:r>
          </a:p>
          <a:p>
            <a:endParaRPr lang="fr-FR" sz="2400" b="1" dirty="0" smtClean="0">
              <a:latin typeface="Calibri" pitchFamily="34" charset="0"/>
              <a:cs typeface="Calibri" pitchFamily="34" charset="0"/>
            </a:endParaRPr>
          </a:p>
          <a:p>
            <a:pPr marL="457200" indent="-457200">
              <a:buBlip>
                <a:blip r:embed="rId3"/>
              </a:buBlip>
            </a:pPr>
            <a:r>
              <a:rPr lang="fr-FR" sz="2400" b="1" dirty="0" smtClean="0">
                <a:latin typeface="Calibri" pitchFamily="34" charset="0"/>
                <a:cs typeface="Calibri" pitchFamily="34" charset="0"/>
              </a:rPr>
              <a:t>la résistance aux pathogènes</a:t>
            </a:r>
          </a:p>
          <a:p>
            <a:pPr marL="457200" indent="-457200">
              <a:buBlip>
                <a:blip r:embed="rId3"/>
              </a:buBlip>
            </a:pPr>
            <a:r>
              <a:rPr lang="fr-FR" sz="2400" b="1" dirty="0" smtClean="0">
                <a:latin typeface="Calibri" pitchFamily="34" charset="0"/>
                <a:cs typeface="Calibri" pitchFamily="34" charset="0"/>
              </a:rPr>
              <a:t>la production de graines</a:t>
            </a:r>
          </a:p>
          <a:p>
            <a:pPr marL="457200" indent="-457200">
              <a:buBlip>
                <a:blip r:embed="rId3"/>
              </a:buBlip>
            </a:pPr>
            <a:r>
              <a:rPr lang="fr-FR" sz="2400" b="1" dirty="0" smtClean="0">
                <a:latin typeface="Calibri" pitchFamily="34" charset="0"/>
                <a:cs typeface="Calibri" pitchFamily="34" charset="0"/>
              </a:rPr>
              <a:t>les caractères qui ont trait au rendement</a:t>
            </a:r>
          </a:p>
          <a:p>
            <a:pPr marL="457200" indent="-457200">
              <a:buBlip>
                <a:blip r:embed="rId3"/>
              </a:buBlip>
            </a:pPr>
            <a:r>
              <a:rPr lang="fr-FR" sz="2400" b="1" dirty="0" smtClean="0">
                <a:latin typeface="Calibri" pitchFamily="34" charset="0"/>
                <a:cs typeface="Calibri" pitchFamily="34" charset="0"/>
              </a:rPr>
              <a:t>la tolérance à différents types de stress (sécheresse, sel, métaux lourds ...)</a:t>
            </a:r>
          </a:p>
        </p:txBody>
      </p:sp>
      <p:sp>
        <p:nvSpPr>
          <p:cNvPr id="4" name="Rectangle 1067"/>
          <p:cNvSpPr>
            <a:spLocks noChangeArrowheads="1"/>
          </p:cNvSpPr>
          <p:nvPr/>
        </p:nvSpPr>
        <p:spPr bwMode="auto">
          <a:xfrm>
            <a:off x="428596" y="214290"/>
            <a:ext cx="7827143" cy="553998"/>
          </a:xfrm>
          <a:prstGeom prst="rect">
            <a:avLst/>
          </a:prstGeom>
          <a:solidFill>
            <a:srgbClr val="00FF00"/>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7. Généralités sur le génome des plantes</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285720" y="928670"/>
            <a:ext cx="8286808" cy="5632311"/>
          </a:xfrm>
          <a:prstGeom prst="rect">
            <a:avLst/>
          </a:prstGeom>
          <a:noFill/>
        </p:spPr>
        <p:txBody>
          <a:bodyPr wrap="square" rtlCol="0">
            <a:spAutoFit/>
          </a:bodyPr>
          <a:lstStyle/>
          <a:p>
            <a:pPr marL="457200" indent="-457200"/>
            <a:r>
              <a:rPr lang="fr-FR" sz="2400" b="1" dirty="0" smtClean="0">
                <a:solidFill>
                  <a:srgbClr val="0070C0"/>
                </a:solidFill>
                <a:latin typeface="Calibri" pitchFamily="34" charset="0"/>
                <a:cs typeface="Calibri" pitchFamily="34" charset="0"/>
              </a:rPr>
              <a:t>c. Du point de vue économique </a:t>
            </a:r>
            <a:r>
              <a:rPr lang="fr-FR" sz="2400" b="1" dirty="0" smtClean="0">
                <a:solidFill>
                  <a:srgbClr val="C00000"/>
                </a:solidFill>
                <a:latin typeface="Calibri" pitchFamily="34" charset="0"/>
                <a:cs typeface="Calibri" pitchFamily="34" charset="0"/>
              </a:rPr>
              <a:t>(suite)</a:t>
            </a:r>
          </a:p>
          <a:p>
            <a:pPr marL="457200" indent="-457200"/>
            <a:endParaRPr lang="fr-FR" sz="1000" b="1" dirty="0" smtClean="0">
              <a:latin typeface="Calibri" pitchFamily="34" charset="0"/>
              <a:cs typeface="Calibri" pitchFamily="34" charset="0"/>
            </a:endParaRPr>
          </a:p>
          <a:p>
            <a:r>
              <a:rPr lang="fr-FR" sz="2400" b="1" dirty="0" smtClean="0">
                <a:latin typeface="Calibri" pitchFamily="34" charset="0"/>
                <a:cs typeface="Calibri" pitchFamily="34" charset="0"/>
              </a:rPr>
              <a:t>Un grand nombre de consortium regroupent l'ensemble des données (soit pour plusieurs espèces, soit par espèce) dans des banques de données. Par exemple :</a:t>
            </a:r>
          </a:p>
          <a:p>
            <a:pPr>
              <a:buFont typeface="Wingdings" pitchFamily="2" charset="2"/>
              <a:buChar char="q"/>
            </a:pPr>
            <a:r>
              <a:rPr lang="fr-FR" sz="2400" b="1" dirty="0" smtClean="0">
                <a:latin typeface="Calibri" pitchFamily="34" charset="0"/>
                <a:cs typeface="Calibri" pitchFamily="34" charset="0"/>
              </a:rPr>
              <a:t>la banque de données d'</a:t>
            </a:r>
            <a:r>
              <a:rPr lang="fr-FR" sz="2400" b="1" i="1" dirty="0" err="1" smtClean="0">
                <a:latin typeface="Calibri" pitchFamily="34" charset="0"/>
                <a:cs typeface="Calibri" pitchFamily="34" charset="0"/>
              </a:rPr>
              <a:t>Arabidopsis</a:t>
            </a:r>
            <a:r>
              <a:rPr lang="fr-FR" sz="2400" b="1" i="1" dirty="0" smtClean="0">
                <a:latin typeface="Calibri" pitchFamily="34" charset="0"/>
                <a:cs typeface="Calibri" pitchFamily="34" charset="0"/>
              </a:rPr>
              <a:t> </a:t>
            </a:r>
            <a:r>
              <a:rPr lang="fr-FR" sz="2400" b="1" i="1" dirty="0" err="1" smtClean="0">
                <a:latin typeface="Calibri" pitchFamily="34" charset="0"/>
                <a:cs typeface="Calibri" pitchFamily="34" charset="0"/>
              </a:rPr>
              <a:t>thaliana</a:t>
            </a:r>
            <a:r>
              <a:rPr lang="fr-FR" sz="2400" b="1" dirty="0" smtClean="0">
                <a:latin typeface="Calibri" pitchFamily="34" charset="0"/>
                <a:cs typeface="Calibri" pitchFamily="34" charset="0"/>
              </a:rPr>
              <a:t> </a:t>
            </a:r>
            <a:r>
              <a:rPr lang="fr-FR" sz="2400" b="1" dirty="0" smtClean="0">
                <a:latin typeface="Calibri" pitchFamily="34" charset="0"/>
                <a:cs typeface="Calibri" pitchFamily="34" charset="0"/>
                <a:hlinkClick r:id="rId3"/>
              </a:rPr>
              <a:t>TAIR</a:t>
            </a:r>
            <a:r>
              <a:rPr lang="fr-FR" sz="2400" b="1" dirty="0" smtClean="0">
                <a:latin typeface="Calibri" pitchFamily="34" charset="0"/>
                <a:cs typeface="Calibri" pitchFamily="34" charset="0"/>
              </a:rPr>
              <a:t> ("</a:t>
            </a:r>
            <a:r>
              <a:rPr lang="fr-FR" sz="2400" b="1" i="1" dirty="0" smtClean="0">
                <a:latin typeface="Calibri" pitchFamily="34" charset="0"/>
                <a:cs typeface="Calibri" pitchFamily="34" charset="0"/>
              </a:rPr>
              <a:t>The </a:t>
            </a:r>
            <a:r>
              <a:rPr lang="fr-FR" sz="2400" b="1" i="1" dirty="0" err="1" smtClean="0">
                <a:latin typeface="Calibri" pitchFamily="34" charset="0"/>
                <a:cs typeface="Calibri" pitchFamily="34" charset="0"/>
              </a:rPr>
              <a:t>Arabidopsis</a:t>
            </a:r>
            <a:r>
              <a:rPr lang="fr-FR" sz="2400" b="1" i="1" dirty="0" smtClean="0">
                <a:latin typeface="Calibri" pitchFamily="34" charset="0"/>
                <a:cs typeface="Calibri" pitchFamily="34" charset="0"/>
              </a:rPr>
              <a:t> Information Resource</a:t>
            </a:r>
            <a:r>
              <a:rPr lang="fr-FR" sz="2400" b="1" dirty="0" smtClean="0">
                <a:latin typeface="Calibri" pitchFamily="34" charset="0"/>
                <a:cs typeface="Calibri" pitchFamily="34" charset="0"/>
              </a:rPr>
              <a:t>")</a:t>
            </a:r>
          </a:p>
          <a:p>
            <a:pPr>
              <a:buFont typeface="Wingdings" pitchFamily="2" charset="2"/>
              <a:buChar char="q"/>
            </a:pPr>
            <a:r>
              <a:rPr lang="fr-FR" sz="2400" b="1" dirty="0" smtClean="0">
                <a:latin typeface="Calibri" pitchFamily="34" charset="0"/>
                <a:cs typeface="Calibri" pitchFamily="34" charset="0"/>
              </a:rPr>
              <a:t>la banque de données du maïs </a:t>
            </a:r>
            <a:r>
              <a:rPr lang="fr-FR" sz="2400" b="1" i="1" dirty="0" smtClean="0">
                <a:latin typeface="Calibri" pitchFamily="34" charset="0"/>
                <a:cs typeface="Calibri" pitchFamily="34" charset="0"/>
                <a:hlinkClick r:id="rId4"/>
              </a:rPr>
              <a:t>The TIGR </a:t>
            </a:r>
            <a:r>
              <a:rPr lang="fr-FR" sz="2400" b="1" i="1" dirty="0" err="1" smtClean="0">
                <a:latin typeface="Calibri" pitchFamily="34" charset="0"/>
                <a:cs typeface="Calibri" pitchFamily="34" charset="0"/>
                <a:hlinkClick r:id="rId4"/>
              </a:rPr>
              <a:t>Maize</a:t>
            </a:r>
            <a:r>
              <a:rPr lang="fr-FR" sz="2400" b="1" i="1" dirty="0" smtClean="0">
                <a:latin typeface="Calibri" pitchFamily="34" charset="0"/>
                <a:cs typeface="Calibri" pitchFamily="34" charset="0"/>
                <a:hlinkClick r:id="rId4"/>
              </a:rPr>
              <a:t> </a:t>
            </a:r>
            <a:r>
              <a:rPr lang="fr-FR" sz="2400" b="1" i="1" dirty="0" err="1" smtClean="0">
                <a:latin typeface="Calibri" pitchFamily="34" charset="0"/>
                <a:cs typeface="Calibri" pitchFamily="34" charset="0"/>
                <a:hlinkClick r:id="rId4"/>
              </a:rPr>
              <a:t>Database</a:t>
            </a:r>
            <a:endParaRPr lang="fr-FR" sz="2400" b="1" dirty="0" smtClean="0">
              <a:latin typeface="Calibri" pitchFamily="34" charset="0"/>
              <a:cs typeface="Calibri" pitchFamily="34" charset="0"/>
            </a:endParaRPr>
          </a:p>
          <a:p>
            <a:pPr>
              <a:buFont typeface="Wingdings" pitchFamily="2" charset="2"/>
              <a:buChar char="q"/>
            </a:pPr>
            <a:r>
              <a:rPr lang="fr-FR" sz="2400" b="1" dirty="0" smtClean="0">
                <a:latin typeface="Calibri" pitchFamily="34" charset="0"/>
                <a:cs typeface="Calibri" pitchFamily="34" charset="0"/>
              </a:rPr>
              <a:t>banque de données </a:t>
            </a:r>
            <a:r>
              <a:rPr lang="fr-FR" sz="2400" b="1" dirty="0" err="1" smtClean="0">
                <a:latin typeface="Calibri" pitchFamily="34" charset="0"/>
                <a:cs typeface="Calibri" pitchFamily="34" charset="0"/>
              </a:rPr>
              <a:t>multidédiées</a:t>
            </a:r>
            <a:r>
              <a:rPr lang="fr-FR" sz="2400" b="1" dirty="0" smtClean="0">
                <a:latin typeface="Calibri" pitchFamily="34" charset="0"/>
                <a:cs typeface="Calibri" pitchFamily="34" charset="0"/>
              </a:rPr>
              <a:t> et programme de recherches </a:t>
            </a:r>
            <a:r>
              <a:rPr lang="fr-FR" sz="2400" b="1" dirty="0" err="1" smtClean="0">
                <a:latin typeface="Calibri" pitchFamily="34" charset="0"/>
                <a:cs typeface="Calibri" pitchFamily="34" charset="0"/>
                <a:hlinkClick r:id="rId5"/>
              </a:rPr>
              <a:t>Génoplante</a:t>
            </a:r>
            <a:r>
              <a:rPr lang="fr-FR" sz="2400" b="1" dirty="0" smtClean="0">
                <a:latin typeface="Calibri" pitchFamily="34" charset="0"/>
                <a:cs typeface="Calibri" pitchFamily="34" charset="0"/>
                <a:hlinkClick r:id="rId5"/>
              </a:rPr>
              <a:t> - France</a:t>
            </a:r>
            <a:endParaRPr lang="fr-FR" sz="2400" b="1" dirty="0" smtClean="0">
              <a:latin typeface="Calibri" pitchFamily="34" charset="0"/>
              <a:cs typeface="Calibri" pitchFamily="34" charset="0"/>
            </a:endParaRPr>
          </a:p>
          <a:p>
            <a:pPr>
              <a:buFont typeface="Wingdings" pitchFamily="2" charset="2"/>
              <a:buChar char="q"/>
            </a:pPr>
            <a:r>
              <a:rPr lang="fr-FR" sz="2400" b="1" dirty="0" smtClean="0">
                <a:latin typeface="Calibri" pitchFamily="34" charset="0"/>
                <a:cs typeface="Calibri" pitchFamily="34" charset="0"/>
              </a:rPr>
              <a:t>des collection de ressources génétiques et de semences (</a:t>
            </a:r>
            <a:r>
              <a:rPr lang="fr-FR" sz="2400" b="1" i="1" dirty="0" smtClean="0">
                <a:latin typeface="Calibri" pitchFamily="34" charset="0"/>
                <a:cs typeface="Calibri" pitchFamily="34" charset="0"/>
                <a:hlinkClick r:id="rId6"/>
              </a:rPr>
              <a:t>Royal </a:t>
            </a:r>
            <a:r>
              <a:rPr lang="fr-FR" sz="2400" b="1" i="1" dirty="0" err="1" smtClean="0">
                <a:latin typeface="Calibri" pitchFamily="34" charset="0"/>
                <a:cs typeface="Calibri" pitchFamily="34" charset="0"/>
                <a:hlinkClick r:id="rId6"/>
              </a:rPr>
              <a:t>Botanic</a:t>
            </a:r>
            <a:r>
              <a:rPr lang="fr-FR" sz="2400" b="1" i="1" dirty="0" smtClean="0">
                <a:latin typeface="Calibri" pitchFamily="34" charset="0"/>
                <a:cs typeface="Calibri" pitchFamily="34" charset="0"/>
                <a:hlinkClick r:id="rId6"/>
              </a:rPr>
              <a:t> Garden, Kew</a:t>
            </a:r>
            <a:r>
              <a:rPr lang="fr-FR" sz="2400" b="1" dirty="0" smtClean="0">
                <a:latin typeface="Calibri" pitchFamily="34" charset="0"/>
                <a:cs typeface="Calibri" pitchFamily="34" charset="0"/>
              </a:rPr>
              <a:t>) </a:t>
            </a:r>
          </a:p>
          <a:p>
            <a:pPr>
              <a:buFont typeface="Wingdings" pitchFamily="2" charset="2"/>
              <a:buChar char="q"/>
            </a:pPr>
            <a:r>
              <a:rPr lang="fr-FR" sz="2400" b="1" dirty="0" smtClean="0">
                <a:latin typeface="Calibri" pitchFamily="34" charset="0"/>
                <a:cs typeface="Calibri" pitchFamily="34" charset="0"/>
              </a:rPr>
              <a:t>la banque de données pour </a:t>
            </a:r>
            <a:r>
              <a:rPr lang="fr-FR" sz="2400" b="1" i="1" dirty="0" err="1" smtClean="0">
                <a:latin typeface="Calibri" pitchFamily="34" charset="0"/>
                <a:cs typeface="Calibri" pitchFamily="34" charset="0"/>
              </a:rPr>
              <a:t>Medicago</a:t>
            </a:r>
            <a:r>
              <a:rPr lang="fr-FR" sz="2400" b="1" i="1" dirty="0" smtClean="0">
                <a:latin typeface="Calibri" pitchFamily="34" charset="0"/>
                <a:cs typeface="Calibri" pitchFamily="34" charset="0"/>
              </a:rPr>
              <a:t> </a:t>
            </a:r>
            <a:r>
              <a:rPr lang="fr-FR" sz="2400" b="1" i="1" dirty="0" err="1" smtClean="0">
                <a:latin typeface="Calibri" pitchFamily="34" charset="0"/>
                <a:cs typeface="Calibri" pitchFamily="34" charset="0"/>
              </a:rPr>
              <a:t>truncatula</a:t>
            </a:r>
            <a:r>
              <a:rPr lang="fr-FR" sz="2400" b="1" dirty="0" smtClean="0">
                <a:latin typeface="Calibri" pitchFamily="34" charset="0"/>
                <a:cs typeface="Calibri" pitchFamily="34" charset="0"/>
              </a:rPr>
              <a:t> </a:t>
            </a:r>
            <a:r>
              <a:rPr lang="fr-FR" sz="2400" b="1" i="1" dirty="0" smtClean="0">
                <a:latin typeface="Calibri" pitchFamily="34" charset="0"/>
                <a:cs typeface="Calibri" pitchFamily="34" charset="0"/>
                <a:hlinkClick r:id="rId7"/>
              </a:rPr>
              <a:t>Center for </a:t>
            </a:r>
            <a:r>
              <a:rPr lang="fr-FR" sz="2400" b="1" i="1" dirty="0" err="1" smtClean="0">
                <a:latin typeface="Calibri" pitchFamily="34" charset="0"/>
                <a:cs typeface="Calibri" pitchFamily="34" charset="0"/>
                <a:hlinkClick r:id="rId7"/>
              </a:rPr>
              <a:t>Medicago</a:t>
            </a:r>
            <a:r>
              <a:rPr lang="fr-FR" sz="2400" b="1" i="1" dirty="0" smtClean="0">
                <a:latin typeface="Calibri" pitchFamily="34" charset="0"/>
                <a:cs typeface="Calibri" pitchFamily="34" charset="0"/>
                <a:hlinkClick r:id="rId7"/>
              </a:rPr>
              <a:t> </a:t>
            </a:r>
            <a:r>
              <a:rPr lang="fr-FR" sz="2400" b="1" i="1" dirty="0" err="1" smtClean="0">
                <a:latin typeface="Calibri" pitchFamily="34" charset="0"/>
                <a:cs typeface="Calibri" pitchFamily="34" charset="0"/>
                <a:hlinkClick r:id="rId7"/>
              </a:rPr>
              <a:t>Genomics</a:t>
            </a:r>
            <a:r>
              <a:rPr lang="fr-FR" sz="2400" b="1" i="1" dirty="0" smtClean="0">
                <a:latin typeface="Calibri" pitchFamily="34" charset="0"/>
                <a:cs typeface="Calibri" pitchFamily="34" charset="0"/>
                <a:hlinkClick r:id="rId7"/>
              </a:rPr>
              <a:t> </a:t>
            </a:r>
            <a:r>
              <a:rPr lang="fr-FR" sz="2400" b="1" i="1" dirty="0" err="1" smtClean="0">
                <a:latin typeface="Calibri" pitchFamily="34" charset="0"/>
                <a:cs typeface="Calibri" pitchFamily="34" charset="0"/>
                <a:hlinkClick r:id="rId7"/>
              </a:rPr>
              <a:t>Research</a:t>
            </a:r>
            <a:endParaRPr lang="fr-FR" sz="2400" b="1" dirty="0" smtClean="0">
              <a:latin typeface="Calibri" pitchFamily="34" charset="0"/>
              <a:cs typeface="Calibri" pitchFamily="34" charset="0"/>
            </a:endParaRPr>
          </a:p>
          <a:p>
            <a:pPr>
              <a:buFont typeface="Wingdings" pitchFamily="2" charset="2"/>
              <a:buChar char="q"/>
            </a:pPr>
            <a:r>
              <a:rPr lang="fr-FR" sz="2400" b="1" dirty="0" smtClean="0">
                <a:latin typeface="Calibri" pitchFamily="34" charset="0"/>
                <a:cs typeface="Calibri" pitchFamily="34" charset="0"/>
              </a:rPr>
              <a:t>service de recherche en agriculture </a:t>
            </a:r>
            <a:r>
              <a:rPr lang="fr-FR" sz="2400" b="1" i="1" dirty="0" smtClean="0">
                <a:latin typeface="Calibri" pitchFamily="34" charset="0"/>
                <a:cs typeface="Calibri" pitchFamily="34" charset="0"/>
                <a:hlinkClick r:id="rId8"/>
              </a:rPr>
              <a:t>USDA</a:t>
            </a:r>
            <a:endParaRPr lang="fr-FR" sz="2400" b="1" dirty="0">
              <a:latin typeface="Calibri" pitchFamily="34" charset="0"/>
              <a:cs typeface="Calibri" pitchFamily="34" charset="0"/>
            </a:endParaRPr>
          </a:p>
        </p:txBody>
      </p:sp>
      <p:sp>
        <p:nvSpPr>
          <p:cNvPr id="4" name="Rectangle 1067"/>
          <p:cNvSpPr>
            <a:spLocks noChangeArrowheads="1"/>
          </p:cNvSpPr>
          <p:nvPr/>
        </p:nvSpPr>
        <p:spPr bwMode="auto">
          <a:xfrm>
            <a:off x="428596" y="214290"/>
            <a:ext cx="7827143" cy="553998"/>
          </a:xfrm>
          <a:prstGeom prst="rect">
            <a:avLst/>
          </a:prstGeom>
          <a:solidFill>
            <a:srgbClr val="00FF00"/>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7. Généralités sur le génome des plantes</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srcRect/>
          <a:stretch>
            <a:fillRect/>
          </a:stretch>
        </p:blipFill>
        <p:spPr bwMode="auto">
          <a:xfrm>
            <a:off x="0" y="-928688"/>
            <a:ext cx="1190625" cy="8458201"/>
          </a:xfrm>
          <a:prstGeom prst="rect">
            <a:avLst/>
          </a:prstGeom>
          <a:noFill/>
          <a:ln w="9525">
            <a:noFill/>
            <a:miter lim="800000"/>
            <a:headEnd/>
            <a:tailEnd/>
          </a:ln>
        </p:spPr>
      </p:pic>
      <p:sp>
        <p:nvSpPr>
          <p:cNvPr id="12" name="Rectangle 11"/>
          <p:cNvSpPr/>
          <p:nvPr/>
        </p:nvSpPr>
        <p:spPr>
          <a:xfrm>
            <a:off x="2214546" y="500042"/>
            <a:ext cx="5662704" cy="523220"/>
          </a:xfrm>
          <a:prstGeom prst="rect">
            <a:avLst/>
          </a:prstGeom>
        </p:spPr>
        <p:txBody>
          <a:bodyPr wrap="none">
            <a:spAutoFit/>
          </a:bodyPr>
          <a:lstStyle/>
          <a:p>
            <a:pPr fontAlgn="auto">
              <a:spcBef>
                <a:spcPts val="0"/>
              </a:spcBef>
              <a:spcAft>
                <a:spcPts val="0"/>
              </a:spcAft>
              <a:defRPr/>
            </a:pPr>
            <a:r>
              <a:rPr lang="fr-FR"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8. Organisation du génome</a:t>
            </a:r>
          </a:p>
        </p:txBody>
      </p:sp>
      <p:pic>
        <p:nvPicPr>
          <p:cNvPr id="5" name="Image 4" descr="http://www.inrp.fr/Acces/biotic/biomol/techgen/images/adn.gif"/>
          <p:cNvPicPr>
            <a:picLocks noChangeAspect="1" noChangeArrowheads="1"/>
          </p:cNvPicPr>
          <p:nvPr/>
        </p:nvPicPr>
        <p:blipFill>
          <a:blip r:embed="rId4"/>
          <a:srcRect/>
          <a:stretch>
            <a:fillRect/>
          </a:stretch>
        </p:blipFill>
        <p:spPr bwMode="auto">
          <a:xfrm>
            <a:off x="3786182" y="1500174"/>
            <a:ext cx="2714644" cy="3901044"/>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85728"/>
            <a:ext cx="5309146" cy="553998"/>
          </a:xfrm>
          <a:prstGeom prst="rect">
            <a:avLst/>
          </a:prstGeom>
          <a:solidFill>
            <a:srgbClr val="92D050"/>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8. Organisation du génome</a:t>
            </a:r>
          </a:p>
        </p:txBody>
      </p:sp>
      <p:sp>
        <p:nvSpPr>
          <p:cNvPr id="181296" name="Rectangle 1072"/>
          <p:cNvSpPr>
            <a:spLocks noChangeArrowheads="1"/>
          </p:cNvSpPr>
          <p:nvPr/>
        </p:nvSpPr>
        <p:spPr bwMode="auto">
          <a:xfrm>
            <a:off x="228600" y="1150607"/>
            <a:ext cx="5346015" cy="492443"/>
          </a:xfrm>
          <a:prstGeom prst="rect">
            <a:avLst/>
          </a:prstGeom>
          <a:solidFill>
            <a:srgbClr val="FFFF00"/>
          </a:solidFill>
          <a:ln w="9525">
            <a:noFill/>
            <a:miter lim="800000"/>
            <a:headEnd/>
            <a:tailEnd/>
          </a:ln>
        </p:spPr>
        <p:txBody>
          <a:bodyPr wrap="none" lIns="0" tIns="0" rIns="0" bIns="0">
            <a:spAutoFit/>
          </a:bodyPr>
          <a:lstStyle/>
          <a:p>
            <a:r>
              <a:rPr lang="fr-FR" sz="3200" b="1" i="1" dirty="0" smtClean="0">
                <a:solidFill>
                  <a:srgbClr val="000000"/>
                </a:solidFill>
                <a:latin typeface="Times New Roman" pitchFamily="18" charset="0"/>
              </a:rPr>
              <a:t>8.1. Principaux types de gènes </a:t>
            </a:r>
          </a:p>
        </p:txBody>
      </p:sp>
      <p:sp>
        <p:nvSpPr>
          <p:cNvPr id="5" name="ZoneTexte 4"/>
          <p:cNvSpPr txBox="1"/>
          <p:nvPr/>
        </p:nvSpPr>
        <p:spPr>
          <a:xfrm>
            <a:off x="357158" y="1785926"/>
            <a:ext cx="8286808" cy="4062651"/>
          </a:xfrm>
          <a:prstGeom prst="rect">
            <a:avLst/>
          </a:prstGeom>
          <a:noFill/>
        </p:spPr>
        <p:txBody>
          <a:bodyPr wrap="square" rtlCol="0">
            <a:spAutoFit/>
          </a:bodyPr>
          <a:lstStyle/>
          <a:p>
            <a:pPr algn="just"/>
            <a:r>
              <a:rPr lang="fr-FR" sz="2000" b="1" dirty="0" smtClean="0">
                <a:solidFill>
                  <a:srgbClr val="002060"/>
                </a:solidFill>
                <a:latin typeface="Calibri" pitchFamily="34" charset="0"/>
                <a:cs typeface="Calibri" pitchFamily="34" charset="0"/>
              </a:rPr>
              <a:t>Il existe une </a:t>
            </a:r>
            <a:r>
              <a:rPr lang="fr-FR" sz="2000" b="1" dirty="0" smtClean="0">
                <a:solidFill>
                  <a:srgbClr val="002060"/>
                </a:solidFill>
                <a:latin typeface="Calibri" pitchFamily="34" charset="0"/>
                <a:cs typeface="Calibri" pitchFamily="34" charset="0"/>
                <a:hlinkClick r:id="rId3"/>
              </a:rPr>
              <a:t>trés grande diversité de types de gènes</a:t>
            </a:r>
            <a:r>
              <a:rPr lang="fr-FR" sz="2000" b="1" dirty="0" smtClean="0">
                <a:solidFill>
                  <a:srgbClr val="002060"/>
                </a:solidFill>
                <a:latin typeface="Calibri" pitchFamily="34" charset="0"/>
                <a:cs typeface="Calibri" pitchFamily="34" charset="0"/>
              </a:rPr>
              <a:t> selon leur structure, leur localisation et leur fonction. On peut citer principalement :</a:t>
            </a:r>
          </a:p>
          <a:p>
            <a:pPr algn="just"/>
            <a:endParaRPr lang="fr-FR" sz="2000" b="1" dirty="0" smtClean="0">
              <a:solidFill>
                <a:srgbClr val="002060"/>
              </a:solidFill>
              <a:latin typeface="Calibri" pitchFamily="34" charset="0"/>
              <a:cs typeface="Calibri" pitchFamily="34" charset="0"/>
            </a:endParaRPr>
          </a:p>
          <a:p>
            <a:pPr algn="just">
              <a:buBlip>
                <a:blip r:embed="rId4"/>
              </a:buBlip>
            </a:pPr>
            <a:r>
              <a:rPr lang="fr-FR" sz="2000" b="1" dirty="0" smtClean="0">
                <a:solidFill>
                  <a:srgbClr val="002060"/>
                </a:solidFill>
                <a:latin typeface="Calibri" pitchFamily="34" charset="0"/>
                <a:cs typeface="Calibri" pitchFamily="34" charset="0"/>
              </a:rPr>
              <a:t> les gènes codant pour des protéines</a:t>
            </a:r>
          </a:p>
          <a:p>
            <a:pPr algn="just">
              <a:buBlip>
                <a:blip r:embed="rId4"/>
              </a:buBlip>
            </a:pPr>
            <a:r>
              <a:rPr lang="fr-FR" sz="2000" b="1" dirty="0" smtClean="0">
                <a:solidFill>
                  <a:srgbClr val="002060"/>
                </a:solidFill>
                <a:latin typeface="Calibri" pitchFamily="34" charset="0"/>
                <a:cs typeface="Calibri" pitchFamily="34" charset="0"/>
              </a:rPr>
              <a:t> les gènes codant pour des ARN</a:t>
            </a:r>
          </a:p>
          <a:p>
            <a:pPr algn="just">
              <a:buBlip>
                <a:blip r:embed="rId4"/>
              </a:buBlip>
            </a:pPr>
            <a:r>
              <a:rPr lang="fr-FR" sz="2000" b="1" dirty="0" smtClean="0">
                <a:solidFill>
                  <a:srgbClr val="002060"/>
                </a:solidFill>
                <a:latin typeface="Calibri" pitchFamily="34" charset="0"/>
                <a:cs typeface="Calibri" pitchFamily="34" charset="0"/>
              </a:rPr>
              <a:t> les gènes de régulation </a:t>
            </a:r>
          </a:p>
          <a:p>
            <a:pPr marL="800100" lvl="1" indent="-342900" algn="just">
              <a:buFont typeface="+mj-lt"/>
              <a:buAutoNum type="arabicPeriod"/>
            </a:pPr>
            <a:r>
              <a:rPr lang="fr-FR" sz="2000" b="1" dirty="0" smtClean="0">
                <a:solidFill>
                  <a:srgbClr val="002060"/>
                </a:solidFill>
                <a:latin typeface="Calibri" pitchFamily="34" charset="0"/>
                <a:cs typeface="Calibri" pitchFamily="34" charset="0"/>
              </a:rPr>
              <a:t>les gènes de réplication qui spécifient les sites d'initiation et de terminaison de la réplication de l'ADN</a:t>
            </a:r>
          </a:p>
          <a:p>
            <a:pPr marL="800100" lvl="1" indent="-342900" algn="just">
              <a:buFont typeface="+mj-lt"/>
              <a:buAutoNum type="arabicPeriod"/>
            </a:pPr>
            <a:r>
              <a:rPr lang="fr-FR" sz="2000" b="1" dirty="0" smtClean="0">
                <a:solidFill>
                  <a:srgbClr val="002060"/>
                </a:solidFill>
                <a:latin typeface="Calibri" pitchFamily="34" charset="0"/>
                <a:cs typeface="Calibri" pitchFamily="34" charset="0"/>
              </a:rPr>
              <a:t>les gènes de recombinaison qui correspondent aux sites de reconnaissance par les enzymes impliqués dans la recombinaison</a:t>
            </a:r>
          </a:p>
          <a:p>
            <a:pPr marL="800100" lvl="1" indent="-342900" algn="just">
              <a:buFont typeface="+mj-lt"/>
              <a:buAutoNum type="arabicPeriod"/>
            </a:pPr>
            <a:r>
              <a:rPr lang="fr-FR" sz="2000" b="1" dirty="0" smtClean="0">
                <a:solidFill>
                  <a:srgbClr val="002060"/>
                </a:solidFill>
                <a:latin typeface="Calibri" pitchFamily="34" charset="0"/>
                <a:cs typeface="Calibri" pitchFamily="34" charset="0"/>
              </a:rPr>
              <a:t>les gènes de ségrégation qui sont les sites d'attachement des chromosomes pendant la mitose ou la méiose</a:t>
            </a:r>
          </a:p>
          <a:p>
            <a:pPr algn="just">
              <a:buBlip>
                <a:blip r:embed="rId4"/>
              </a:buBlip>
            </a:pPr>
            <a:r>
              <a:rPr lang="fr-FR" sz="2000" b="1" dirty="0" smtClean="0">
                <a:solidFill>
                  <a:srgbClr val="002060"/>
                </a:solidFill>
                <a:latin typeface="Calibri" pitchFamily="34" charset="0"/>
                <a:cs typeface="Calibri" pitchFamily="34" charset="0"/>
              </a:rPr>
              <a:t> les </a:t>
            </a:r>
            <a:r>
              <a:rPr lang="fr-FR" sz="2000" b="1" dirty="0" err="1" smtClean="0">
                <a:solidFill>
                  <a:srgbClr val="002060"/>
                </a:solidFill>
                <a:latin typeface="Calibri" pitchFamily="34" charset="0"/>
                <a:cs typeface="Calibri" pitchFamily="34" charset="0"/>
              </a:rPr>
              <a:t>pseudogènes</a:t>
            </a:r>
            <a:endParaRPr lang="fr-FR" sz="2000" b="1" dirty="0">
              <a:solidFill>
                <a:srgbClr val="00206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AutoShape 2"/>
          <p:cNvSpPr>
            <a:spLocks noChangeArrowheads="1"/>
          </p:cNvSpPr>
          <p:nvPr/>
        </p:nvSpPr>
        <p:spPr bwMode="auto">
          <a:xfrm>
            <a:off x="1293813" y="2057400"/>
            <a:ext cx="2971800" cy="1101725"/>
          </a:xfrm>
          <a:prstGeom prst="roundRect">
            <a:avLst>
              <a:gd name="adj" fmla="val 8106"/>
            </a:avLst>
          </a:prstGeom>
          <a:solidFill>
            <a:srgbClr val="FFFFFF"/>
          </a:solidFill>
          <a:ln w="9525">
            <a:solidFill>
              <a:srgbClr val="000000"/>
            </a:solidFill>
            <a:round/>
            <a:headEnd/>
            <a:tailEnd/>
          </a:ln>
        </p:spPr>
        <p:txBody>
          <a:bodyPr/>
          <a:lstStyle/>
          <a:p>
            <a:endParaRPr lang="en-US"/>
          </a:p>
        </p:txBody>
      </p:sp>
      <p:sp>
        <p:nvSpPr>
          <p:cNvPr id="214019" name="Rectangle 3"/>
          <p:cNvSpPr>
            <a:spLocks noChangeArrowheads="1"/>
          </p:cNvSpPr>
          <p:nvPr/>
        </p:nvSpPr>
        <p:spPr bwMode="auto">
          <a:xfrm>
            <a:off x="1295400" y="2109788"/>
            <a:ext cx="2971800" cy="1052512"/>
          </a:xfrm>
          <a:prstGeom prst="rect">
            <a:avLst/>
          </a:prstGeom>
          <a:noFill/>
          <a:ln w="9525">
            <a:noFill/>
            <a:miter lim="800000"/>
            <a:headEnd/>
            <a:tailEnd/>
          </a:ln>
        </p:spPr>
        <p:txBody>
          <a:bodyPr lIns="0" tIns="0" rIns="0" bIns="0">
            <a:spAutoFit/>
          </a:bodyPr>
          <a:lstStyle/>
          <a:p>
            <a:pPr algn="ctr"/>
            <a:r>
              <a:rPr lang="fr-FR" sz="2300" b="1" u="sng">
                <a:solidFill>
                  <a:srgbClr val="000000"/>
                </a:solidFill>
                <a:latin typeface="Times New Roman" pitchFamily="18" charset="0"/>
              </a:rPr>
              <a:t>génome</a:t>
            </a:r>
            <a:r>
              <a:rPr lang="fr-FR" sz="2300" b="1">
                <a:solidFill>
                  <a:srgbClr val="000000"/>
                </a:solidFill>
                <a:latin typeface="Times New Roman" pitchFamily="18" charset="0"/>
              </a:rPr>
              <a:t> = ensemble des</a:t>
            </a:r>
            <a:br>
              <a:rPr lang="fr-FR" sz="2300" b="1">
                <a:solidFill>
                  <a:srgbClr val="000000"/>
                </a:solidFill>
                <a:latin typeface="Times New Roman" pitchFamily="18" charset="0"/>
              </a:rPr>
            </a:br>
            <a:r>
              <a:rPr lang="fr-FR" sz="2300" b="1" u="sng">
                <a:solidFill>
                  <a:srgbClr val="000000"/>
                </a:solidFill>
                <a:latin typeface="Times New Roman" pitchFamily="18" charset="0"/>
              </a:rPr>
              <a:t>gènes</a:t>
            </a:r>
            <a:r>
              <a:rPr lang="fr-FR" sz="2300" b="1">
                <a:solidFill>
                  <a:srgbClr val="000000"/>
                </a:solidFill>
                <a:latin typeface="Times New Roman" pitchFamily="18" charset="0"/>
              </a:rPr>
              <a:t> appartenant à</a:t>
            </a:r>
            <a:br>
              <a:rPr lang="fr-FR" sz="2300" b="1">
                <a:solidFill>
                  <a:srgbClr val="000000"/>
                </a:solidFill>
                <a:latin typeface="Times New Roman" pitchFamily="18" charset="0"/>
              </a:rPr>
            </a:br>
            <a:r>
              <a:rPr lang="fr-FR" sz="2300" b="1">
                <a:solidFill>
                  <a:srgbClr val="000000"/>
                </a:solidFill>
                <a:latin typeface="Times New Roman" pitchFamily="18" charset="0"/>
              </a:rPr>
              <a:t>un organisme</a:t>
            </a:r>
            <a:endParaRPr lang="fr-FR"/>
          </a:p>
        </p:txBody>
      </p:sp>
      <p:sp>
        <p:nvSpPr>
          <p:cNvPr id="214020" name="Rectangle 4"/>
          <p:cNvSpPr>
            <a:spLocks noChangeArrowheads="1"/>
          </p:cNvSpPr>
          <p:nvPr/>
        </p:nvSpPr>
        <p:spPr bwMode="auto">
          <a:xfrm>
            <a:off x="838200" y="1295400"/>
            <a:ext cx="6669088" cy="427038"/>
          </a:xfrm>
          <a:prstGeom prst="rect">
            <a:avLst/>
          </a:prstGeom>
          <a:solidFill>
            <a:srgbClr val="FFFF99"/>
          </a:solidFill>
          <a:ln w="9525">
            <a:noFill/>
            <a:miter lim="800000"/>
            <a:headEnd/>
            <a:tailEnd/>
          </a:ln>
        </p:spPr>
        <p:txBody>
          <a:bodyPr wrap="none" lIns="0" tIns="0" rIns="0" bIns="0">
            <a:spAutoFit/>
          </a:bodyPr>
          <a:lstStyle/>
          <a:p>
            <a:r>
              <a:rPr lang="fr-FR" sz="2800" b="1">
                <a:solidFill>
                  <a:srgbClr val="000000"/>
                </a:solidFill>
                <a:latin typeface="Times New Roman" pitchFamily="18" charset="0"/>
              </a:rPr>
              <a:t>génomique = science des </a:t>
            </a:r>
            <a:r>
              <a:rPr lang="fr-FR" sz="2800" b="1" u="sng">
                <a:solidFill>
                  <a:srgbClr val="000000"/>
                </a:solidFill>
                <a:latin typeface="Times New Roman" pitchFamily="18" charset="0"/>
              </a:rPr>
              <a:t>génomes séquencés</a:t>
            </a:r>
          </a:p>
        </p:txBody>
      </p:sp>
      <p:sp>
        <p:nvSpPr>
          <p:cNvPr id="214021" name="Rectangle 5"/>
          <p:cNvSpPr>
            <a:spLocks noChangeArrowheads="1"/>
          </p:cNvSpPr>
          <p:nvPr/>
        </p:nvSpPr>
        <p:spPr bwMode="auto">
          <a:xfrm>
            <a:off x="3343275" y="1525588"/>
            <a:ext cx="0" cy="427037"/>
          </a:xfrm>
          <a:prstGeom prst="rect">
            <a:avLst/>
          </a:prstGeom>
          <a:solidFill>
            <a:srgbClr val="FFFF99"/>
          </a:solidFill>
          <a:ln w="9525">
            <a:noFill/>
            <a:miter lim="800000"/>
            <a:headEnd/>
            <a:tailEnd/>
          </a:ln>
        </p:spPr>
        <p:txBody>
          <a:bodyPr wrap="none" lIns="0" tIns="0" rIns="0" bIns="0">
            <a:spAutoFit/>
          </a:bodyPr>
          <a:lstStyle/>
          <a:p>
            <a:endParaRPr lang="fr-FR" sz="2800" b="1" u="sng">
              <a:solidFill>
                <a:srgbClr val="000000"/>
              </a:solidFill>
              <a:latin typeface="Times New Roman" pitchFamily="18" charset="0"/>
            </a:endParaRPr>
          </a:p>
        </p:txBody>
      </p:sp>
      <p:sp>
        <p:nvSpPr>
          <p:cNvPr id="214022" name="Rectangle 6"/>
          <p:cNvSpPr>
            <a:spLocks noChangeArrowheads="1"/>
          </p:cNvSpPr>
          <p:nvPr/>
        </p:nvSpPr>
        <p:spPr bwMode="auto">
          <a:xfrm>
            <a:off x="4457700" y="1398588"/>
            <a:ext cx="0" cy="427037"/>
          </a:xfrm>
          <a:prstGeom prst="rect">
            <a:avLst/>
          </a:prstGeom>
          <a:solidFill>
            <a:srgbClr val="FFFF99"/>
          </a:solidFill>
          <a:ln w="9525">
            <a:noFill/>
            <a:miter lim="800000"/>
            <a:headEnd/>
            <a:tailEnd/>
          </a:ln>
        </p:spPr>
        <p:txBody>
          <a:bodyPr wrap="none" lIns="0" tIns="0" rIns="0" bIns="0">
            <a:spAutoFit/>
          </a:bodyPr>
          <a:lstStyle/>
          <a:p>
            <a:endParaRPr lang="fr-FR" sz="2800"/>
          </a:p>
        </p:txBody>
      </p:sp>
      <p:grpSp>
        <p:nvGrpSpPr>
          <p:cNvPr id="2" name="Group 7"/>
          <p:cNvGrpSpPr>
            <a:grpSpLocks/>
          </p:cNvGrpSpPr>
          <p:nvPr/>
        </p:nvGrpSpPr>
        <p:grpSpPr bwMode="auto">
          <a:xfrm>
            <a:off x="5160963" y="2062163"/>
            <a:ext cx="3705225" cy="1219200"/>
            <a:chOff x="2835" y="1767"/>
            <a:chExt cx="2334" cy="768"/>
          </a:xfrm>
        </p:grpSpPr>
        <p:sp>
          <p:nvSpPr>
            <p:cNvPr id="214024" name="AutoShape 8"/>
            <p:cNvSpPr>
              <a:spLocks noChangeArrowheads="1"/>
            </p:cNvSpPr>
            <p:nvPr/>
          </p:nvSpPr>
          <p:spPr bwMode="auto">
            <a:xfrm>
              <a:off x="2835" y="1767"/>
              <a:ext cx="2334" cy="768"/>
            </a:xfrm>
            <a:prstGeom prst="roundRect">
              <a:avLst>
                <a:gd name="adj" fmla="val 6977"/>
              </a:avLst>
            </a:prstGeom>
            <a:solidFill>
              <a:srgbClr val="FFFFFF"/>
            </a:solidFill>
            <a:ln w="9525">
              <a:solidFill>
                <a:srgbClr val="000000"/>
              </a:solidFill>
              <a:round/>
              <a:headEnd/>
              <a:tailEnd/>
            </a:ln>
          </p:spPr>
          <p:txBody>
            <a:bodyPr/>
            <a:lstStyle/>
            <a:p>
              <a:endParaRPr lang="en-US"/>
            </a:p>
          </p:txBody>
        </p:sp>
        <p:sp>
          <p:nvSpPr>
            <p:cNvPr id="214025" name="Rectangle 9"/>
            <p:cNvSpPr>
              <a:spLocks noChangeArrowheads="1"/>
            </p:cNvSpPr>
            <p:nvPr/>
          </p:nvSpPr>
          <p:spPr bwMode="auto">
            <a:xfrm>
              <a:off x="2910" y="1770"/>
              <a:ext cx="890" cy="221"/>
            </a:xfrm>
            <a:prstGeom prst="rect">
              <a:avLst/>
            </a:prstGeom>
            <a:noFill/>
            <a:ln w="9525">
              <a:noFill/>
              <a:miter lim="800000"/>
              <a:headEnd/>
              <a:tailEnd/>
            </a:ln>
          </p:spPr>
          <p:txBody>
            <a:bodyPr wrap="none" lIns="0" tIns="0" rIns="0" bIns="0">
              <a:spAutoFit/>
            </a:bodyPr>
            <a:lstStyle/>
            <a:p>
              <a:r>
                <a:rPr lang="fr-FR" sz="2300" b="1" u="sng">
                  <a:solidFill>
                    <a:srgbClr val="000000"/>
                  </a:solidFill>
                  <a:latin typeface="Times New Roman" pitchFamily="18" charset="0"/>
                </a:rPr>
                <a:t>séquençage</a:t>
              </a:r>
              <a:endParaRPr lang="fr-FR"/>
            </a:p>
          </p:txBody>
        </p:sp>
        <p:sp>
          <p:nvSpPr>
            <p:cNvPr id="214026" name="Rectangle 10"/>
            <p:cNvSpPr>
              <a:spLocks noChangeArrowheads="1"/>
            </p:cNvSpPr>
            <p:nvPr/>
          </p:nvSpPr>
          <p:spPr bwMode="auto">
            <a:xfrm>
              <a:off x="3780" y="1770"/>
              <a:ext cx="1310" cy="221"/>
            </a:xfrm>
            <a:prstGeom prst="rect">
              <a:avLst/>
            </a:prstGeom>
            <a:noFill/>
            <a:ln w="9525">
              <a:noFill/>
              <a:miter lim="800000"/>
              <a:headEnd/>
              <a:tailEnd/>
            </a:ln>
          </p:spPr>
          <p:txBody>
            <a:bodyPr wrap="none" lIns="0" tIns="0" rIns="0" bIns="0">
              <a:spAutoFit/>
            </a:bodyPr>
            <a:lstStyle/>
            <a:p>
              <a:r>
                <a:rPr lang="fr-FR" sz="2300" b="1">
                  <a:solidFill>
                    <a:srgbClr val="000000"/>
                  </a:solidFill>
                  <a:latin typeface="Times New Roman" pitchFamily="18" charset="0"/>
                </a:rPr>
                <a:t> = détermination</a:t>
              </a:r>
              <a:endParaRPr lang="fr-FR"/>
            </a:p>
          </p:txBody>
        </p:sp>
        <p:sp>
          <p:nvSpPr>
            <p:cNvPr id="214027" name="Rectangle 11"/>
            <p:cNvSpPr>
              <a:spLocks noChangeArrowheads="1"/>
            </p:cNvSpPr>
            <p:nvPr/>
          </p:nvSpPr>
          <p:spPr bwMode="auto">
            <a:xfrm>
              <a:off x="5064" y="1770"/>
              <a:ext cx="46" cy="221"/>
            </a:xfrm>
            <a:prstGeom prst="rect">
              <a:avLst/>
            </a:prstGeom>
            <a:noFill/>
            <a:ln w="9525">
              <a:noFill/>
              <a:miter lim="800000"/>
              <a:headEnd/>
              <a:tailEnd/>
            </a:ln>
          </p:spPr>
          <p:txBody>
            <a:bodyPr wrap="none" lIns="0" tIns="0" rIns="0" bIns="0">
              <a:spAutoFit/>
            </a:bodyPr>
            <a:lstStyle/>
            <a:p>
              <a:r>
                <a:rPr lang="fr-FR" sz="2300" b="1">
                  <a:solidFill>
                    <a:srgbClr val="000000"/>
                  </a:solidFill>
                  <a:latin typeface="Times New Roman" pitchFamily="18" charset="0"/>
                </a:rPr>
                <a:t> </a:t>
              </a:r>
              <a:endParaRPr lang="fr-FR"/>
            </a:p>
          </p:txBody>
        </p:sp>
        <p:sp>
          <p:nvSpPr>
            <p:cNvPr id="214028" name="Rectangle 12"/>
            <p:cNvSpPr>
              <a:spLocks noChangeArrowheads="1"/>
            </p:cNvSpPr>
            <p:nvPr/>
          </p:nvSpPr>
          <p:spPr bwMode="auto">
            <a:xfrm>
              <a:off x="3138" y="1950"/>
              <a:ext cx="1737" cy="221"/>
            </a:xfrm>
            <a:prstGeom prst="rect">
              <a:avLst/>
            </a:prstGeom>
            <a:noFill/>
            <a:ln w="9525">
              <a:noFill/>
              <a:miter lim="800000"/>
              <a:headEnd/>
              <a:tailEnd/>
            </a:ln>
          </p:spPr>
          <p:txBody>
            <a:bodyPr wrap="none" lIns="0" tIns="0" rIns="0" bIns="0">
              <a:spAutoFit/>
            </a:bodyPr>
            <a:lstStyle/>
            <a:p>
              <a:r>
                <a:rPr lang="fr-FR" sz="2300" b="1">
                  <a:solidFill>
                    <a:srgbClr val="000000"/>
                  </a:solidFill>
                  <a:latin typeface="Times New Roman" pitchFamily="18" charset="0"/>
                </a:rPr>
                <a:t>de l’enchaînement des</a:t>
              </a:r>
              <a:endParaRPr lang="fr-FR"/>
            </a:p>
          </p:txBody>
        </p:sp>
        <p:sp>
          <p:nvSpPr>
            <p:cNvPr id="214029" name="Rectangle 13"/>
            <p:cNvSpPr>
              <a:spLocks noChangeArrowheads="1"/>
            </p:cNvSpPr>
            <p:nvPr/>
          </p:nvSpPr>
          <p:spPr bwMode="auto">
            <a:xfrm>
              <a:off x="4836" y="1950"/>
              <a:ext cx="46" cy="221"/>
            </a:xfrm>
            <a:prstGeom prst="rect">
              <a:avLst/>
            </a:prstGeom>
            <a:noFill/>
            <a:ln w="9525">
              <a:noFill/>
              <a:miter lim="800000"/>
              <a:headEnd/>
              <a:tailEnd/>
            </a:ln>
          </p:spPr>
          <p:txBody>
            <a:bodyPr wrap="none" lIns="0" tIns="0" rIns="0" bIns="0">
              <a:spAutoFit/>
            </a:bodyPr>
            <a:lstStyle/>
            <a:p>
              <a:r>
                <a:rPr lang="fr-FR" sz="2300" b="1">
                  <a:solidFill>
                    <a:srgbClr val="000000"/>
                  </a:solidFill>
                  <a:latin typeface="Times New Roman" pitchFamily="18" charset="0"/>
                </a:rPr>
                <a:t> </a:t>
              </a:r>
              <a:endParaRPr lang="fr-FR"/>
            </a:p>
          </p:txBody>
        </p:sp>
        <p:sp>
          <p:nvSpPr>
            <p:cNvPr id="214030" name="Rectangle 14"/>
            <p:cNvSpPr>
              <a:spLocks noChangeArrowheads="1"/>
            </p:cNvSpPr>
            <p:nvPr/>
          </p:nvSpPr>
          <p:spPr bwMode="auto">
            <a:xfrm>
              <a:off x="3096" y="2130"/>
              <a:ext cx="1819" cy="221"/>
            </a:xfrm>
            <a:prstGeom prst="rect">
              <a:avLst/>
            </a:prstGeom>
            <a:noFill/>
            <a:ln w="9525">
              <a:noFill/>
              <a:miter lim="800000"/>
              <a:headEnd/>
              <a:tailEnd/>
            </a:ln>
          </p:spPr>
          <p:txBody>
            <a:bodyPr wrap="none" lIns="0" tIns="0" rIns="0" bIns="0">
              <a:spAutoFit/>
            </a:bodyPr>
            <a:lstStyle/>
            <a:p>
              <a:r>
                <a:rPr lang="fr-FR" sz="2300" b="1">
                  <a:solidFill>
                    <a:srgbClr val="000000"/>
                  </a:solidFill>
                  <a:latin typeface="Times New Roman" pitchFamily="18" charset="0"/>
                </a:rPr>
                <a:t>résidus constituant une</a:t>
              </a:r>
              <a:endParaRPr lang="fr-FR"/>
            </a:p>
          </p:txBody>
        </p:sp>
        <p:sp>
          <p:nvSpPr>
            <p:cNvPr id="214031" name="Rectangle 15"/>
            <p:cNvSpPr>
              <a:spLocks noChangeArrowheads="1"/>
            </p:cNvSpPr>
            <p:nvPr/>
          </p:nvSpPr>
          <p:spPr bwMode="auto">
            <a:xfrm>
              <a:off x="4878" y="2130"/>
              <a:ext cx="46" cy="221"/>
            </a:xfrm>
            <a:prstGeom prst="rect">
              <a:avLst/>
            </a:prstGeom>
            <a:noFill/>
            <a:ln w="9525">
              <a:noFill/>
              <a:miter lim="800000"/>
              <a:headEnd/>
              <a:tailEnd/>
            </a:ln>
          </p:spPr>
          <p:txBody>
            <a:bodyPr wrap="none" lIns="0" tIns="0" rIns="0" bIns="0">
              <a:spAutoFit/>
            </a:bodyPr>
            <a:lstStyle/>
            <a:p>
              <a:r>
                <a:rPr lang="fr-FR" sz="2300" b="1">
                  <a:solidFill>
                    <a:srgbClr val="000000"/>
                  </a:solidFill>
                  <a:latin typeface="Times New Roman" pitchFamily="18" charset="0"/>
                </a:rPr>
                <a:t> </a:t>
              </a:r>
              <a:endParaRPr lang="fr-FR"/>
            </a:p>
          </p:txBody>
        </p:sp>
        <p:sp>
          <p:nvSpPr>
            <p:cNvPr id="214032" name="Rectangle 16"/>
            <p:cNvSpPr>
              <a:spLocks noChangeArrowheads="1"/>
            </p:cNvSpPr>
            <p:nvPr/>
          </p:nvSpPr>
          <p:spPr bwMode="auto">
            <a:xfrm>
              <a:off x="3174" y="2310"/>
              <a:ext cx="1660" cy="221"/>
            </a:xfrm>
            <a:prstGeom prst="rect">
              <a:avLst/>
            </a:prstGeom>
            <a:noFill/>
            <a:ln w="9525">
              <a:noFill/>
              <a:miter lim="800000"/>
              <a:headEnd/>
              <a:tailEnd/>
            </a:ln>
          </p:spPr>
          <p:txBody>
            <a:bodyPr wrap="none" lIns="0" tIns="0" rIns="0" bIns="0">
              <a:spAutoFit/>
            </a:bodyPr>
            <a:lstStyle/>
            <a:p>
              <a:r>
                <a:rPr lang="fr-FR" sz="2300" b="1">
                  <a:solidFill>
                    <a:srgbClr val="000000"/>
                  </a:solidFill>
                  <a:latin typeface="Times New Roman" pitchFamily="18" charset="0"/>
                </a:rPr>
                <a:t>molécule informative</a:t>
              </a:r>
              <a:endParaRPr lang="fr-FR"/>
            </a:p>
          </p:txBody>
        </p:sp>
      </p:grpSp>
      <p:sp>
        <p:nvSpPr>
          <p:cNvPr id="214033" name="Rectangle 17"/>
          <p:cNvSpPr>
            <a:spLocks noChangeArrowheads="1"/>
          </p:cNvSpPr>
          <p:nvPr/>
        </p:nvSpPr>
        <p:spPr bwMode="auto">
          <a:xfrm>
            <a:off x="2004164" y="457200"/>
            <a:ext cx="5211042" cy="553998"/>
          </a:xfrm>
          <a:prstGeom prst="rect">
            <a:avLst/>
          </a:prstGeom>
          <a:solidFill>
            <a:srgbClr val="66FFFF"/>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2. Définitions </a:t>
            </a:r>
            <a:r>
              <a:rPr lang="fr-FR" sz="3600" b="1" dirty="0">
                <a:solidFill>
                  <a:srgbClr val="000000"/>
                </a:solidFill>
                <a:latin typeface="Times New Roman" pitchFamily="18" charset="0"/>
              </a:rPr>
              <a:t>élémentaires</a:t>
            </a:r>
            <a:endParaRPr lang="fr-FR" sz="3600" dirty="0"/>
          </a:p>
        </p:txBody>
      </p:sp>
      <p:sp>
        <p:nvSpPr>
          <p:cNvPr id="214034" name="Rectangle 18"/>
          <p:cNvSpPr>
            <a:spLocks noChangeArrowheads="1"/>
          </p:cNvSpPr>
          <p:nvPr/>
        </p:nvSpPr>
        <p:spPr bwMode="auto">
          <a:xfrm>
            <a:off x="4446588" y="3768725"/>
            <a:ext cx="4621212" cy="334963"/>
          </a:xfrm>
          <a:prstGeom prst="rect">
            <a:avLst/>
          </a:prstGeom>
          <a:solidFill>
            <a:srgbClr val="FF66FF"/>
          </a:solidFill>
          <a:ln w="9525">
            <a:noFill/>
            <a:miter lim="800000"/>
            <a:headEnd/>
            <a:tailEnd/>
          </a:ln>
        </p:spPr>
        <p:txBody>
          <a:bodyPr wrap="none" lIns="0" tIns="0" rIns="0" bIns="0">
            <a:spAutoFit/>
          </a:bodyPr>
          <a:lstStyle/>
          <a:p>
            <a:r>
              <a:rPr lang="fr-FR" sz="2200" b="1">
                <a:solidFill>
                  <a:srgbClr val="000000"/>
                </a:solidFill>
                <a:latin typeface="Monaco" charset="0"/>
              </a:rPr>
              <a:t>CGATGCCAAGCATGATAGTTGTT</a:t>
            </a:r>
            <a:endParaRPr lang="fr-FR" sz="2200"/>
          </a:p>
        </p:txBody>
      </p:sp>
      <p:pic>
        <p:nvPicPr>
          <p:cNvPr id="214035" name="Picture 19"/>
          <p:cNvPicPr preferRelativeResize="0">
            <a:picLocks noChangeAspect="1" noChangeArrowheads="1"/>
          </p:cNvPicPr>
          <p:nvPr/>
        </p:nvPicPr>
        <p:blipFill>
          <a:blip r:embed="rId2"/>
          <a:srcRect/>
          <a:stretch>
            <a:fillRect/>
          </a:stretch>
        </p:blipFill>
        <p:spPr bwMode="auto">
          <a:xfrm>
            <a:off x="1447800" y="3255963"/>
            <a:ext cx="2849563" cy="2722562"/>
          </a:xfrm>
          <a:prstGeom prst="rect">
            <a:avLst/>
          </a:prstGeom>
          <a:noFill/>
          <a:ln w="9525">
            <a:noFill/>
            <a:miter lim="800000"/>
            <a:headEnd/>
            <a:tailEnd/>
          </a:ln>
        </p:spPr>
      </p:pic>
      <p:sp>
        <p:nvSpPr>
          <p:cNvPr id="214036" name="Rectangle 20"/>
          <p:cNvSpPr>
            <a:spLocks noChangeArrowheads="1"/>
          </p:cNvSpPr>
          <p:nvPr/>
        </p:nvSpPr>
        <p:spPr bwMode="auto">
          <a:xfrm>
            <a:off x="4903788" y="4195763"/>
            <a:ext cx="3657600" cy="334962"/>
          </a:xfrm>
          <a:prstGeom prst="rect">
            <a:avLst/>
          </a:prstGeom>
          <a:solidFill>
            <a:srgbClr val="99FF33"/>
          </a:solidFill>
          <a:ln w="9525">
            <a:noFill/>
            <a:miter lim="800000"/>
            <a:headEnd/>
            <a:tailEnd/>
          </a:ln>
        </p:spPr>
        <p:txBody>
          <a:bodyPr lIns="0" tIns="0" rIns="0" bIns="0">
            <a:spAutoFit/>
          </a:bodyPr>
          <a:lstStyle/>
          <a:p>
            <a:pPr algn="ctr"/>
            <a:r>
              <a:rPr lang="fr-FR" sz="2200" b="1">
                <a:solidFill>
                  <a:srgbClr val="000000"/>
                </a:solidFill>
                <a:latin typeface="Monaco" charset="0"/>
              </a:rPr>
              <a:t>MPSMIVVQKPNTAVHY</a:t>
            </a:r>
          </a:p>
        </p:txBody>
      </p:sp>
      <p:sp>
        <p:nvSpPr>
          <p:cNvPr id="214037" name="Line 21"/>
          <p:cNvSpPr>
            <a:spLocks noChangeShapeType="1"/>
          </p:cNvSpPr>
          <p:nvPr/>
        </p:nvSpPr>
        <p:spPr bwMode="auto">
          <a:xfrm flipH="1">
            <a:off x="4343400" y="1752600"/>
            <a:ext cx="609600" cy="381000"/>
          </a:xfrm>
          <a:prstGeom prst="line">
            <a:avLst/>
          </a:prstGeom>
          <a:noFill/>
          <a:ln w="28575">
            <a:solidFill>
              <a:schemeClr val="tx1"/>
            </a:solidFill>
            <a:round/>
            <a:headEnd/>
            <a:tailEnd type="triangle" w="med" len="med"/>
          </a:ln>
          <a:effectLst/>
        </p:spPr>
        <p:txBody>
          <a:bodyPr/>
          <a:lstStyle/>
          <a:p>
            <a:endParaRPr lang="en-US"/>
          </a:p>
        </p:txBody>
      </p:sp>
      <p:sp>
        <p:nvSpPr>
          <p:cNvPr id="214038" name="Line 22"/>
          <p:cNvSpPr>
            <a:spLocks noChangeShapeType="1"/>
          </p:cNvSpPr>
          <p:nvPr/>
        </p:nvSpPr>
        <p:spPr bwMode="auto">
          <a:xfrm>
            <a:off x="6400800" y="1676400"/>
            <a:ext cx="457200" cy="381000"/>
          </a:xfrm>
          <a:prstGeom prst="line">
            <a:avLst/>
          </a:prstGeom>
          <a:noFill/>
          <a:ln w="28575">
            <a:solidFill>
              <a:schemeClr val="tx1"/>
            </a:solidFill>
            <a:round/>
            <a:headEnd/>
            <a:tailEnd type="triangle" w="med" len="med"/>
          </a:ln>
          <a:effectLst/>
        </p:spPr>
        <p:txBody>
          <a:bodyPr/>
          <a:lstStyle/>
          <a:p>
            <a:endParaRPr lang="en-US"/>
          </a:p>
        </p:txBody>
      </p:sp>
      <p:sp>
        <p:nvSpPr>
          <p:cNvPr id="214039" name="Rectangle 23"/>
          <p:cNvSpPr>
            <a:spLocks noChangeArrowheads="1"/>
          </p:cNvSpPr>
          <p:nvPr/>
        </p:nvSpPr>
        <p:spPr bwMode="auto">
          <a:xfrm>
            <a:off x="249238" y="6096000"/>
            <a:ext cx="5770562" cy="442913"/>
          </a:xfrm>
          <a:prstGeom prst="rect">
            <a:avLst/>
          </a:prstGeom>
          <a:solidFill>
            <a:srgbClr val="00FFFF"/>
          </a:solidFill>
          <a:ln w="9525">
            <a:noFill/>
            <a:miter lim="800000"/>
            <a:headEnd/>
            <a:tailEnd/>
          </a:ln>
          <a:effectLst/>
        </p:spPr>
        <p:txBody>
          <a:bodyPr wrap="none">
            <a:spAutoFit/>
          </a:bodyPr>
          <a:lstStyle/>
          <a:p>
            <a:r>
              <a:rPr lang="fr-FR" sz="2300" b="1" u="sng">
                <a:solidFill>
                  <a:srgbClr val="000000"/>
                </a:solidFill>
                <a:latin typeface="Times New Roman" pitchFamily="18" charset="0"/>
              </a:rPr>
              <a:t>gène</a:t>
            </a:r>
            <a:r>
              <a:rPr lang="fr-FR" sz="2300" b="1">
                <a:solidFill>
                  <a:srgbClr val="000000"/>
                </a:solidFill>
                <a:latin typeface="Times New Roman" pitchFamily="18" charset="0"/>
              </a:rPr>
              <a:t> = </a:t>
            </a:r>
            <a:r>
              <a:rPr lang="fr-FR" sz="2300" b="1" i="1">
                <a:solidFill>
                  <a:srgbClr val="000000"/>
                </a:solidFill>
                <a:latin typeface="Times New Roman" pitchFamily="18" charset="0"/>
              </a:rPr>
              <a:t>toute séquence codant une information</a:t>
            </a:r>
          </a:p>
        </p:txBody>
      </p:sp>
      <p:grpSp>
        <p:nvGrpSpPr>
          <p:cNvPr id="3" name="Group 24"/>
          <p:cNvGrpSpPr>
            <a:grpSpLocks/>
          </p:cNvGrpSpPr>
          <p:nvPr/>
        </p:nvGrpSpPr>
        <p:grpSpPr bwMode="auto">
          <a:xfrm>
            <a:off x="533400" y="2819400"/>
            <a:ext cx="838200" cy="3352800"/>
            <a:chOff x="336" y="1728"/>
            <a:chExt cx="528" cy="2112"/>
          </a:xfrm>
        </p:grpSpPr>
        <p:sp>
          <p:nvSpPr>
            <p:cNvPr id="214041" name="Arc 25"/>
            <p:cNvSpPr>
              <a:spLocks/>
            </p:cNvSpPr>
            <p:nvPr/>
          </p:nvSpPr>
          <p:spPr bwMode="auto">
            <a:xfrm flipH="1">
              <a:off x="338" y="1728"/>
              <a:ext cx="526" cy="2112"/>
            </a:xfrm>
            <a:custGeom>
              <a:avLst/>
              <a:gdLst>
                <a:gd name="G0" fmla="+- 0 0 0"/>
                <a:gd name="G1" fmla="+- 21600 0 0"/>
                <a:gd name="G2" fmla="+- 21600 0 0"/>
                <a:gd name="T0" fmla="*/ 0 w 21506"/>
                <a:gd name="T1" fmla="*/ 0 h 21600"/>
                <a:gd name="T2" fmla="*/ 21506 w 21506"/>
                <a:gd name="T3" fmla="*/ 19587 h 21600"/>
                <a:gd name="T4" fmla="*/ 0 w 21506"/>
                <a:gd name="T5" fmla="*/ 21600 h 21600"/>
              </a:gdLst>
              <a:ahLst/>
              <a:cxnLst>
                <a:cxn ang="0">
                  <a:pos x="T0" y="T1"/>
                </a:cxn>
                <a:cxn ang="0">
                  <a:pos x="T2" y="T3"/>
                </a:cxn>
                <a:cxn ang="0">
                  <a:pos x="T4" y="T5"/>
                </a:cxn>
              </a:cxnLst>
              <a:rect l="0" t="0" r="r" b="b"/>
              <a:pathLst>
                <a:path w="21506" h="21600" fill="none" extrusionOk="0">
                  <a:moveTo>
                    <a:pt x="-1" y="0"/>
                  </a:moveTo>
                  <a:cubicBezTo>
                    <a:pt x="11149" y="0"/>
                    <a:pt x="20466" y="8486"/>
                    <a:pt x="21505" y="19587"/>
                  </a:cubicBezTo>
                </a:path>
                <a:path w="21506" h="21600" stroke="0" extrusionOk="0">
                  <a:moveTo>
                    <a:pt x="-1" y="0"/>
                  </a:moveTo>
                  <a:cubicBezTo>
                    <a:pt x="11149" y="0"/>
                    <a:pt x="20466" y="8486"/>
                    <a:pt x="21505" y="19587"/>
                  </a:cubicBezTo>
                  <a:lnTo>
                    <a:pt x="0" y="21600"/>
                  </a:lnTo>
                  <a:close/>
                </a:path>
              </a:pathLst>
            </a:custGeom>
            <a:noFill/>
            <a:ln w="9525">
              <a:solidFill>
                <a:schemeClr val="tx1"/>
              </a:solidFill>
              <a:round/>
              <a:headEnd/>
              <a:tailEnd/>
            </a:ln>
            <a:effectLst/>
          </p:spPr>
          <p:txBody>
            <a:bodyPr wrap="none" anchor="ctr"/>
            <a:lstStyle/>
            <a:p>
              <a:endParaRPr lang="en-US"/>
            </a:p>
          </p:txBody>
        </p:sp>
        <p:sp>
          <p:nvSpPr>
            <p:cNvPr id="214042" name="Line 26"/>
            <p:cNvSpPr>
              <a:spLocks noChangeShapeType="1"/>
            </p:cNvSpPr>
            <p:nvPr/>
          </p:nvSpPr>
          <p:spPr bwMode="auto">
            <a:xfrm>
              <a:off x="336" y="3648"/>
              <a:ext cx="0" cy="96"/>
            </a:xfrm>
            <a:prstGeom prst="line">
              <a:avLst/>
            </a:prstGeom>
            <a:noFill/>
            <a:ln w="9525">
              <a:solidFill>
                <a:schemeClr val="tx1"/>
              </a:solidFill>
              <a:round/>
              <a:headEnd/>
              <a:tailEnd type="triangle" w="med" len="med"/>
            </a:ln>
            <a:effectLst/>
          </p:spPr>
          <p:txBody>
            <a:bodyPr/>
            <a:lstStyle/>
            <a:p>
              <a:endParaRPr lang="en-US"/>
            </a:p>
          </p:txBody>
        </p:sp>
      </p:grpSp>
      <p:sp>
        <p:nvSpPr>
          <p:cNvPr id="214043" name="Text Box 27"/>
          <p:cNvSpPr txBox="1">
            <a:spLocks noChangeArrowheads="1"/>
          </p:cNvSpPr>
          <p:nvPr/>
        </p:nvSpPr>
        <p:spPr bwMode="auto">
          <a:xfrm>
            <a:off x="6400800" y="5389563"/>
            <a:ext cx="2209800" cy="1239837"/>
          </a:xfrm>
          <a:prstGeom prst="rect">
            <a:avLst/>
          </a:prstGeom>
          <a:solidFill>
            <a:srgbClr val="00FFFF"/>
          </a:solidFill>
          <a:ln w="9525">
            <a:noFill/>
            <a:miter lim="800000"/>
            <a:headEnd/>
            <a:tailEnd/>
          </a:ln>
          <a:effectLst/>
        </p:spPr>
        <p:txBody>
          <a:bodyPr>
            <a:spAutoFit/>
          </a:bodyPr>
          <a:lstStyle/>
          <a:p>
            <a:pPr>
              <a:lnSpc>
                <a:spcPct val="80000"/>
              </a:lnSpc>
              <a:spcBef>
                <a:spcPct val="50000"/>
              </a:spcBef>
              <a:buClr>
                <a:srgbClr val="FF3300"/>
              </a:buClr>
              <a:buFont typeface="Wingdings" pitchFamily="2" charset="2"/>
              <a:buChar char="Ø"/>
            </a:pPr>
            <a:r>
              <a:rPr lang="fr-FR" sz="1600" b="1"/>
              <a:t> Protéine</a:t>
            </a:r>
          </a:p>
          <a:p>
            <a:pPr>
              <a:lnSpc>
                <a:spcPct val="80000"/>
              </a:lnSpc>
              <a:spcBef>
                <a:spcPct val="50000"/>
              </a:spcBef>
              <a:buClr>
                <a:srgbClr val="FF3300"/>
              </a:buClr>
              <a:buFont typeface="Wingdings" pitchFamily="2" charset="2"/>
              <a:buChar char="Ø"/>
            </a:pPr>
            <a:r>
              <a:rPr lang="fr-FR" sz="1600" b="1"/>
              <a:t> ARN</a:t>
            </a:r>
          </a:p>
          <a:p>
            <a:pPr>
              <a:lnSpc>
                <a:spcPct val="80000"/>
              </a:lnSpc>
              <a:spcBef>
                <a:spcPct val="50000"/>
              </a:spcBef>
              <a:buClr>
                <a:srgbClr val="FF3300"/>
              </a:buClr>
              <a:buFont typeface="Wingdings" pitchFamily="2" charset="2"/>
              <a:buChar char="Ø"/>
            </a:pPr>
            <a:r>
              <a:rPr lang="fr-FR" sz="1600" b="1"/>
              <a:t> Signal régulateur</a:t>
            </a:r>
          </a:p>
          <a:p>
            <a:pPr>
              <a:lnSpc>
                <a:spcPct val="80000"/>
              </a:lnSpc>
              <a:spcBef>
                <a:spcPct val="50000"/>
              </a:spcBef>
              <a:buClr>
                <a:srgbClr val="FF3300"/>
              </a:buClr>
              <a:buFont typeface="Wingdings" pitchFamily="2" charset="2"/>
              <a:buChar char="Ø"/>
            </a:pPr>
            <a:r>
              <a:rPr lang="fr-FR" sz="1600" b="1"/>
              <a:t> etc…</a:t>
            </a:r>
          </a:p>
        </p:txBody>
      </p:sp>
      <p:sp>
        <p:nvSpPr>
          <p:cNvPr id="214044" name="Line 28"/>
          <p:cNvSpPr>
            <a:spLocks noChangeShapeType="1"/>
          </p:cNvSpPr>
          <p:nvPr/>
        </p:nvSpPr>
        <p:spPr bwMode="auto">
          <a:xfrm flipV="1">
            <a:off x="6019800" y="5410200"/>
            <a:ext cx="381000" cy="685800"/>
          </a:xfrm>
          <a:prstGeom prst="line">
            <a:avLst/>
          </a:prstGeom>
          <a:noFill/>
          <a:ln w="38100">
            <a:solidFill>
              <a:schemeClr val="tx1"/>
            </a:solidFill>
            <a:round/>
            <a:headEnd/>
            <a:tailEnd/>
          </a:ln>
          <a:effectLst/>
        </p:spPr>
        <p:txBody>
          <a:bodyPr/>
          <a:lstStyle/>
          <a:p>
            <a:endParaRPr lang="en-US"/>
          </a:p>
        </p:txBody>
      </p:sp>
      <p:sp>
        <p:nvSpPr>
          <p:cNvPr id="214045" name="Line 29"/>
          <p:cNvSpPr>
            <a:spLocks noChangeShapeType="1"/>
          </p:cNvSpPr>
          <p:nvPr/>
        </p:nvSpPr>
        <p:spPr bwMode="auto">
          <a:xfrm>
            <a:off x="6019800" y="6477000"/>
            <a:ext cx="381000" cy="152400"/>
          </a:xfrm>
          <a:prstGeom prst="line">
            <a:avLst/>
          </a:prstGeom>
          <a:noFill/>
          <a:ln w="38100">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85728"/>
            <a:ext cx="5309146" cy="553998"/>
          </a:xfrm>
          <a:prstGeom prst="rect">
            <a:avLst/>
          </a:prstGeom>
          <a:solidFill>
            <a:srgbClr val="92D050"/>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8. Organisation du génome</a:t>
            </a:r>
          </a:p>
        </p:txBody>
      </p:sp>
      <p:sp>
        <p:nvSpPr>
          <p:cNvPr id="181296" name="Rectangle 1072"/>
          <p:cNvSpPr>
            <a:spLocks noChangeArrowheads="1"/>
          </p:cNvSpPr>
          <p:nvPr/>
        </p:nvSpPr>
        <p:spPr bwMode="auto">
          <a:xfrm>
            <a:off x="228600" y="1150607"/>
            <a:ext cx="7445949" cy="492443"/>
          </a:xfrm>
          <a:prstGeom prst="rect">
            <a:avLst/>
          </a:prstGeom>
          <a:solidFill>
            <a:srgbClr val="FFFF00"/>
          </a:solidFill>
          <a:ln w="9525">
            <a:noFill/>
            <a:miter lim="800000"/>
            <a:headEnd/>
            <a:tailEnd/>
          </a:ln>
        </p:spPr>
        <p:txBody>
          <a:bodyPr wrap="none" lIns="0" tIns="0" rIns="0" bIns="0">
            <a:spAutoFit/>
          </a:bodyPr>
          <a:lstStyle/>
          <a:p>
            <a:r>
              <a:rPr lang="fr-FR" sz="3200" b="1" i="1" dirty="0" smtClean="0">
                <a:solidFill>
                  <a:srgbClr val="000000"/>
                </a:solidFill>
                <a:latin typeface="Times New Roman" pitchFamily="18" charset="0"/>
              </a:rPr>
              <a:t>8.2. Gènes </a:t>
            </a:r>
            <a:r>
              <a:rPr lang="fr-FR" sz="3200" b="1" i="1" dirty="0" err="1" smtClean="0">
                <a:solidFill>
                  <a:srgbClr val="000000"/>
                </a:solidFill>
                <a:latin typeface="Times New Roman" pitchFamily="18" charset="0"/>
              </a:rPr>
              <a:t>paralogues</a:t>
            </a:r>
            <a:r>
              <a:rPr lang="fr-FR" sz="3200" b="1" i="1" dirty="0" smtClean="0">
                <a:solidFill>
                  <a:srgbClr val="000000"/>
                </a:solidFill>
                <a:latin typeface="Times New Roman" pitchFamily="18" charset="0"/>
              </a:rPr>
              <a:t> et gènes </a:t>
            </a:r>
            <a:r>
              <a:rPr lang="fr-FR" sz="3200" b="1" i="1" dirty="0" err="1" smtClean="0">
                <a:solidFill>
                  <a:srgbClr val="000000"/>
                </a:solidFill>
                <a:latin typeface="Times New Roman" pitchFamily="18" charset="0"/>
              </a:rPr>
              <a:t>orthologues</a:t>
            </a:r>
            <a:endParaRPr lang="fr-FR" sz="3200" b="1" i="1" dirty="0" smtClean="0">
              <a:solidFill>
                <a:srgbClr val="000000"/>
              </a:solidFill>
              <a:latin typeface="Times New Roman" pitchFamily="18" charset="0"/>
            </a:endParaRPr>
          </a:p>
        </p:txBody>
      </p:sp>
      <p:sp>
        <p:nvSpPr>
          <p:cNvPr id="5" name="ZoneTexte 4"/>
          <p:cNvSpPr txBox="1"/>
          <p:nvPr/>
        </p:nvSpPr>
        <p:spPr>
          <a:xfrm>
            <a:off x="357158" y="1785926"/>
            <a:ext cx="8286808" cy="3785652"/>
          </a:xfrm>
          <a:prstGeom prst="rect">
            <a:avLst/>
          </a:prstGeom>
          <a:noFill/>
        </p:spPr>
        <p:txBody>
          <a:bodyPr wrap="square" rtlCol="0">
            <a:spAutoFit/>
          </a:bodyPr>
          <a:lstStyle/>
          <a:p>
            <a:pPr algn="just"/>
            <a:r>
              <a:rPr lang="fr-FR" sz="2000" b="1" dirty="0" smtClean="0">
                <a:solidFill>
                  <a:srgbClr val="002060"/>
                </a:solidFill>
                <a:latin typeface="Calibri" pitchFamily="34" charset="0"/>
                <a:cs typeface="Calibri" pitchFamily="34" charset="0"/>
              </a:rPr>
              <a:t>La duplication génique correspond à la multiplication de matériel génétique sur un chromosome. Des mutations peuvent alors affecter chaque copie des gènes après la duplication pour aboutir à une différenciation de deux gènes "frères" ou gènes </a:t>
            </a:r>
            <a:r>
              <a:rPr lang="fr-FR" sz="2000" b="1" dirty="0" err="1" smtClean="0">
                <a:solidFill>
                  <a:srgbClr val="00B050"/>
                </a:solidFill>
                <a:latin typeface="Calibri" pitchFamily="34" charset="0"/>
                <a:cs typeface="Calibri" pitchFamily="34" charset="0"/>
              </a:rPr>
              <a:t>paralogues</a:t>
            </a:r>
            <a:r>
              <a:rPr lang="fr-FR" sz="2000" b="1" dirty="0" smtClean="0">
                <a:solidFill>
                  <a:srgbClr val="002060"/>
                </a:solidFill>
                <a:latin typeface="Calibri" pitchFamily="34" charset="0"/>
                <a:cs typeface="Calibri" pitchFamily="34" charset="0"/>
              </a:rPr>
              <a:t>.</a:t>
            </a:r>
          </a:p>
          <a:p>
            <a:pPr algn="just"/>
            <a:endParaRPr lang="fr-FR" sz="2000" b="1" dirty="0" smtClean="0">
              <a:solidFill>
                <a:srgbClr val="002060"/>
              </a:solidFill>
              <a:latin typeface="Calibri" pitchFamily="34" charset="0"/>
              <a:cs typeface="Calibri" pitchFamily="34" charset="0"/>
            </a:endParaRPr>
          </a:p>
          <a:p>
            <a:pPr algn="just"/>
            <a:r>
              <a:rPr lang="fr-FR" sz="2000" b="1" dirty="0" smtClean="0">
                <a:solidFill>
                  <a:srgbClr val="002060"/>
                </a:solidFill>
                <a:latin typeface="Calibri" pitchFamily="34" charset="0"/>
                <a:cs typeface="Calibri" pitchFamily="34" charset="0"/>
              </a:rPr>
              <a:t>Donc, deux gènes au sein d'une espèce sont dits </a:t>
            </a:r>
            <a:r>
              <a:rPr lang="fr-FR" sz="2000" b="1" dirty="0" err="1" smtClean="0">
                <a:solidFill>
                  <a:srgbClr val="00B050"/>
                </a:solidFill>
                <a:latin typeface="Calibri" pitchFamily="34" charset="0"/>
                <a:cs typeface="Calibri" pitchFamily="34" charset="0"/>
              </a:rPr>
              <a:t>paralogues</a:t>
            </a:r>
            <a:r>
              <a:rPr lang="fr-FR" sz="2000" b="1" dirty="0" smtClean="0">
                <a:solidFill>
                  <a:srgbClr val="002060"/>
                </a:solidFill>
                <a:latin typeface="Calibri" pitchFamily="34" charset="0"/>
                <a:cs typeface="Calibri" pitchFamily="34" charset="0"/>
              </a:rPr>
              <a:t> s'ils résultent </a:t>
            </a:r>
            <a:r>
              <a:rPr lang="fr-FR" sz="2000" b="1" dirty="0" smtClean="0">
                <a:solidFill>
                  <a:srgbClr val="C00000"/>
                </a:solidFill>
                <a:latin typeface="Calibri" pitchFamily="34" charset="0"/>
                <a:cs typeface="Calibri" pitchFamily="34" charset="0"/>
              </a:rPr>
              <a:t>d'une duplication génique.</a:t>
            </a:r>
          </a:p>
          <a:p>
            <a:pPr algn="just"/>
            <a:endParaRPr lang="fr-FR" sz="2000" b="1" dirty="0" smtClean="0">
              <a:solidFill>
                <a:srgbClr val="002060"/>
              </a:solidFill>
              <a:latin typeface="Calibri" pitchFamily="34" charset="0"/>
              <a:cs typeface="Calibri" pitchFamily="34" charset="0"/>
            </a:endParaRPr>
          </a:p>
          <a:p>
            <a:pPr algn="just"/>
            <a:r>
              <a:rPr lang="fr-FR" sz="2000" b="1" dirty="0" smtClean="0">
                <a:solidFill>
                  <a:srgbClr val="002060"/>
                </a:solidFill>
                <a:latin typeface="Calibri" pitchFamily="34" charset="0"/>
                <a:cs typeface="Calibri" pitchFamily="34" charset="0"/>
              </a:rPr>
              <a:t>Lorsqu'une population évolue de manière indépendante (exemple : séparation géographique), ses caractéristiques génétiques évoluent de façon différente. Ce phénomène est appelé </a:t>
            </a:r>
            <a:r>
              <a:rPr lang="fr-FR" sz="2000" b="1" dirty="0" smtClean="0">
                <a:solidFill>
                  <a:srgbClr val="0070C0"/>
                </a:solidFill>
                <a:latin typeface="Calibri" pitchFamily="34" charset="0"/>
                <a:cs typeface="Calibri" pitchFamily="34" charset="0"/>
              </a:rPr>
              <a:t>spéciation</a:t>
            </a:r>
            <a:r>
              <a:rPr lang="fr-FR" sz="2000" b="1" dirty="0" smtClean="0">
                <a:solidFill>
                  <a:srgbClr val="002060"/>
                </a:solidFill>
                <a:latin typeface="Calibri" pitchFamily="34" charset="0"/>
                <a:cs typeface="Calibri" pitchFamily="34" charset="0"/>
              </a:rPr>
              <a:t> et il aboutit à la création de gènes </a:t>
            </a:r>
            <a:r>
              <a:rPr lang="fr-FR" sz="2000" b="1" dirty="0" err="1" smtClean="0">
                <a:solidFill>
                  <a:srgbClr val="0070C0"/>
                </a:solidFill>
                <a:latin typeface="Calibri" pitchFamily="34" charset="0"/>
                <a:cs typeface="Calibri" pitchFamily="34" charset="0"/>
              </a:rPr>
              <a:t>orthologues</a:t>
            </a:r>
            <a:r>
              <a:rPr lang="fr-FR" sz="2000" b="1" dirty="0" smtClean="0">
                <a:solidFill>
                  <a:srgbClr val="002060"/>
                </a:solidFill>
                <a:latin typeface="Calibri" pitchFamily="34" charset="0"/>
                <a:cs typeface="Calibri" pitchFamily="34" charset="0"/>
              </a:rPr>
              <a:t> : les mêmes gènes dans des espèces différentes.</a:t>
            </a:r>
            <a:endParaRPr lang="fr-FR" sz="2000" b="1" dirty="0">
              <a:solidFill>
                <a:srgbClr val="00206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85728"/>
            <a:ext cx="5309146" cy="553998"/>
          </a:xfrm>
          <a:prstGeom prst="rect">
            <a:avLst/>
          </a:prstGeom>
          <a:solidFill>
            <a:srgbClr val="92D050"/>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8. Organisation du génome</a:t>
            </a:r>
          </a:p>
        </p:txBody>
      </p:sp>
      <p:sp>
        <p:nvSpPr>
          <p:cNvPr id="181296" name="Rectangle 1072"/>
          <p:cNvSpPr>
            <a:spLocks noChangeArrowheads="1"/>
          </p:cNvSpPr>
          <p:nvPr/>
        </p:nvSpPr>
        <p:spPr bwMode="auto">
          <a:xfrm>
            <a:off x="228600" y="1150607"/>
            <a:ext cx="7445949" cy="492443"/>
          </a:xfrm>
          <a:prstGeom prst="rect">
            <a:avLst/>
          </a:prstGeom>
          <a:solidFill>
            <a:srgbClr val="FFFF00"/>
          </a:solidFill>
          <a:ln w="9525">
            <a:noFill/>
            <a:miter lim="800000"/>
            <a:headEnd/>
            <a:tailEnd/>
          </a:ln>
        </p:spPr>
        <p:txBody>
          <a:bodyPr wrap="none" lIns="0" tIns="0" rIns="0" bIns="0">
            <a:spAutoFit/>
          </a:bodyPr>
          <a:lstStyle/>
          <a:p>
            <a:r>
              <a:rPr lang="fr-FR" sz="3200" b="1" i="1" dirty="0" smtClean="0">
                <a:solidFill>
                  <a:srgbClr val="000000"/>
                </a:solidFill>
                <a:latin typeface="Times New Roman" pitchFamily="18" charset="0"/>
              </a:rPr>
              <a:t>8.2. Gènes </a:t>
            </a:r>
            <a:r>
              <a:rPr lang="fr-FR" sz="3200" b="1" i="1" dirty="0" err="1" smtClean="0">
                <a:solidFill>
                  <a:srgbClr val="000000"/>
                </a:solidFill>
                <a:latin typeface="Times New Roman" pitchFamily="18" charset="0"/>
              </a:rPr>
              <a:t>paralogues</a:t>
            </a:r>
            <a:r>
              <a:rPr lang="fr-FR" sz="3200" b="1" i="1" dirty="0" smtClean="0">
                <a:solidFill>
                  <a:srgbClr val="000000"/>
                </a:solidFill>
                <a:latin typeface="Times New Roman" pitchFamily="18" charset="0"/>
              </a:rPr>
              <a:t> et gènes </a:t>
            </a:r>
            <a:r>
              <a:rPr lang="fr-FR" sz="3200" b="1" i="1" dirty="0" err="1" smtClean="0">
                <a:solidFill>
                  <a:srgbClr val="000000"/>
                </a:solidFill>
                <a:latin typeface="Times New Roman" pitchFamily="18" charset="0"/>
              </a:rPr>
              <a:t>orthologues</a:t>
            </a:r>
            <a:endParaRPr lang="fr-FR" sz="3200" b="1" i="1" dirty="0" smtClean="0">
              <a:solidFill>
                <a:srgbClr val="000000"/>
              </a:solidFill>
              <a:latin typeface="Times New Roman" pitchFamily="18" charset="0"/>
            </a:endParaRPr>
          </a:p>
        </p:txBody>
      </p:sp>
      <p:sp>
        <p:nvSpPr>
          <p:cNvPr id="5" name="ZoneTexte 4"/>
          <p:cNvSpPr txBox="1"/>
          <p:nvPr/>
        </p:nvSpPr>
        <p:spPr>
          <a:xfrm>
            <a:off x="357158" y="1785926"/>
            <a:ext cx="8286808" cy="4093428"/>
          </a:xfrm>
          <a:prstGeom prst="rect">
            <a:avLst/>
          </a:prstGeom>
          <a:noFill/>
        </p:spPr>
        <p:txBody>
          <a:bodyPr wrap="square" rtlCol="0">
            <a:spAutoFit/>
          </a:bodyPr>
          <a:lstStyle/>
          <a:p>
            <a:pPr algn="just"/>
            <a:r>
              <a:rPr lang="fr-FR" sz="2000" b="1" dirty="0" smtClean="0">
                <a:solidFill>
                  <a:srgbClr val="002060"/>
                </a:solidFill>
                <a:latin typeface="Calibri" pitchFamily="34" charset="0"/>
                <a:cs typeface="Calibri" pitchFamily="34" charset="0"/>
              </a:rPr>
              <a:t>Donc deux gènes </a:t>
            </a:r>
            <a:r>
              <a:rPr lang="fr-FR" sz="2000" b="1" dirty="0" smtClean="0">
                <a:ln>
                  <a:solidFill>
                    <a:srgbClr val="002060"/>
                  </a:solidFill>
                </a:ln>
                <a:solidFill>
                  <a:srgbClr val="00FFCC"/>
                </a:solidFill>
                <a:latin typeface="Calibri" pitchFamily="34" charset="0"/>
                <a:cs typeface="Calibri" pitchFamily="34" charset="0"/>
              </a:rPr>
              <a:t>homologues</a:t>
            </a:r>
            <a:r>
              <a:rPr lang="fr-FR" sz="2000" b="1" dirty="0" smtClean="0">
                <a:ln>
                  <a:solidFill>
                    <a:srgbClr val="002060"/>
                  </a:solidFill>
                </a:ln>
                <a:solidFill>
                  <a:srgbClr val="002060"/>
                </a:solidFill>
                <a:latin typeface="Calibri" pitchFamily="34" charset="0"/>
                <a:cs typeface="Calibri" pitchFamily="34" charset="0"/>
              </a:rPr>
              <a:t> </a:t>
            </a:r>
            <a:r>
              <a:rPr lang="fr-FR" sz="2000" b="1" dirty="0" smtClean="0">
                <a:solidFill>
                  <a:srgbClr val="002060"/>
                </a:solidFill>
                <a:latin typeface="Calibri" pitchFamily="34" charset="0"/>
                <a:cs typeface="Calibri" pitchFamily="34" charset="0"/>
              </a:rPr>
              <a:t>(qui ont une forte similitude de séquence) de deux espèces différentes sont dits </a:t>
            </a:r>
            <a:r>
              <a:rPr lang="fr-FR" sz="2000" b="1" dirty="0" err="1" smtClean="0">
                <a:solidFill>
                  <a:srgbClr val="0070C0"/>
                </a:solidFill>
                <a:latin typeface="Calibri" pitchFamily="34" charset="0"/>
                <a:cs typeface="Calibri" pitchFamily="34" charset="0"/>
              </a:rPr>
              <a:t>orthologues</a:t>
            </a:r>
            <a:r>
              <a:rPr lang="fr-FR" sz="2000" b="1" dirty="0" smtClean="0">
                <a:solidFill>
                  <a:srgbClr val="002060"/>
                </a:solidFill>
                <a:latin typeface="Calibri" pitchFamily="34" charset="0"/>
                <a:cs typeface="Calibri" pitchFamily="34" charset="0"/>
              </a:rPr>
              <a:t> s'ils descendent d'un gène unique présent dans le dernier ancêtre commun aux deux espèces.</a:t>
            </a:r>
          </a:p>
          <a:p>
            <a:pPr algn="just"/>
            <a:endParaRPr lang="fr-FR" sz="2000" b="1" dirty="0" smtClean="0">
              <a:solidFill>
                <a:srgbClr val="002060"/>
              </a:solidFill>
              <a:latin typeface="Calibri" pitchFamily="34" charset="0"/>
              <a:cs typeface="Calibri" pitchFamily="34" charset="0"/>
            </a:endParaRPr>
          </a:p>
          <a:p>
            <a:pPr algn="just"/>
            <a:r>
              <a:rPr lang="fr-FR" sz="2000" b="1" dirty="0" smtClean="0">
                <a:solidFill>
                  <a:srgbClr val="002060"/>
                </a:solidFill>
                <a:latin typeface="Calibri" pitchFamily="34" charset="0"/>
                <a:cs typeface="Calibri" pitchFamily="34" charset="0"/>
              </a:rPr>
              <a:t>Les espèces actuelles contiennent dans leur génome des gènes hérités d'un ancêtre commun (gènes homologues). Pour obtenir un arbre phylogénétique, on compare les gènes homologues. Quant un gène appartient à une famille </a:t>
            </a:r>
            <a:r>
              <a:rPr lang="fr-FR" sz="2000" b="1" dirty="0" err="1" smtClean="0">
                <a:solidFill>
                  <a:srgbClr val="002060"/>
                </a:solidFill>
                <a:latin typeface="Calibri" pitchFamily="34" charset="0"/>
                <a:cs typeface="Calibri" pitchFamily="34" charset="0"/>
              </a:rPr>
              <a:t>multigénique</a:t>
            </a:r>
            <a:r>
              <a:rPr lang="fr-FR" sz="2000" b="1" dirty="0" smtClean="0">
                <a:solidFill>
                  <a:srgbClr val="002060"/>
                </a:solidFill>
                <a:latin typeface="Calibri" pitchFamily="34" charset="0"/>
                <a:cs typeface="Calibri" pitchFamily="34" charset="0"/>
              </a:rPr>
              <a:t>, il est difficile de différencier les spéciations et les duplications.</a:t>
            </a:r>
          </a:p>
          <a:p>
            <a:pPr algn="just"/>
            <a:endParaRPr lang="fr-FR" sz="2000" b="1" dirty="0" smtClean="0">
              <a:solidFill>
                <a:srgbClr val="002060"/>
              </a:solidFill>
              <a:latin typeface="Calibri" pitchFamily="34" charset="0"/>
              <a:cs typeface="Calibri" pitchFamily="34" charset="0"/>
            </a:endParaRPr>
          </a:p>
          <a:p>
            <a:pPr algn="just"/>
            <a:r>
              <a:rPr lang="fr-FR" sz="2000" b="1" dirty="0" smtClean="0">
                <a:solidFill>
                  <a:srgbClr val="002060"/>
                </a:solidFill>
                <a:latin typeface="Calibri" pitchFamily="34" charset="0"/>
                <a:cs typeface="Calibri" pitchFamily="34" charset="0"/>
              </a:rPr>
              <a:t>L'analyse des gènes </a:t>
            </a:r>
            <a:r>
              <a:rPr lang="fr-FR" sz="2000" b="1" dirty="0" err="1" smtClean="0">
                <a:solidFill>
                  <a:srgbClr val="008000"/>
                </a:solidFill>
                <a:latin typeface="Calibri" pitchFamily="34" charset="0"/>
                <a:cs typeface="Calibri" pitchFamily="34" charset="0"/>
              </a:rPr>
              <a:t>paralogues</a:t>
            </a:r>
            <a:r>
              <a:rPr lang="fr-FR" sz="2000" b="1" dirty="0" smtClean="0">
                <a:solidFill>
                  <a:srgbClr val="002060"/>
                </a:solidFill>
                <a:latin typeface="Calibri" pitchFamily="34" charset="0"/>
                <a:cs typeface="Calibri" pitchFamily="34" charset="0"/>
              </a:rPr>
              <a:t> est donc un élément important pour l'étude de l'évolution des génomes.</a:t>
            </a:r>
          </a:p>
          <a:p>
            <a:pPr algn="just"/>
            <a:endParaRPr lang="fr-FR" sz="2000" b="1" dirty="0">
              <a:solidFill>
                <a:srgbClr val="00206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14290"/>
            <a:ext cx="5309146" cy="553998"/>
          </a:xfrm>
          <a:prstGeom prst="rect">
            <a:avLst/>
          </a:prstGeom>
          <a:solidFill>
            <a:srgbClr val="92D050"/>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8. Organisation du génome</a:t>
            </a:r>
          </a:p>
        </p:txBody>
      </p:sp>
      <p:sp>
        <p:nvSpPr>
          <p:cNvPr id="181296" name="Rectangle 1072"/>
          <p:cNvSpPr>
            <a:spLocks noChangeArrowheads="1"/>
          </p:cNvSpPr>
          <p:nvPr/>
        </p:nvSpPr>
        <p:spPr bwMode="auto">
          <a:xfrm>
            <a:off x="228600" y="793417"/>
            <a:ext cx="7445949" cy="492443"/>
          </a:xfrm>
          <a:prstGeom prst="rect">
            <a:avLst/>
          </a:prstGeom>
          <a:solidFill>
            <a:srgbClr val="FFFF00"/>
          </a:solidFill>
          <a:ln w="9525">
            <a:noFill/>
            <a:miter lim="800000"/>
            <a:headEnd/>
            <a:tailEnd/>
          </a:ln>
        </p:spPr>
        <p:txBody>
          <a:bodyPr wrap="none" lIns="0" tIns="0" rIns="0" bIns="0">
            <a:spAutoFit/>
          </a:bodyPr>
          <a:lstStyle/>
          <a:p>
            <a:r>
              <a:rPr lang="fr-FR" sz="3200" b="1" i="1" dirty="0" smtClean="0">
                <a:solidFill>
                  <a:srgbClr val="000000"/>
                </a:solidFill>
                <a:latin typeface="Times New Roman" pitchFamily="18" charset="0"/>
              </a:rPr>
              <a:t>8.2. Gènes </a:t>
            </a:r>
            <a:r>
              <a:rPr lang="fr-FR" sz="3200" b="1" i="1" dirty="0" err="1" smtClean="0">
                <a:solidFill>
                  <a:srgbClr val="000000"/>
                </a:solidFill>
                <a:latin typeface="Times New Roman" pitchFamily="18" charset="0"/>
              </a:rPr>
              <a:t>paralogues</a:t>
            </a:r>
            <a:r>
              <a:rPr lang="fr-FR" sz="3200" b="1" i="1" dirty="0" smtClean="0">
                <a:solidFill>
                  <a:srgbClr val="000000"/>
                </a:solidFill>
                <a:latin typeface="Times New Roman" pitchFamily="18" charset="0"/>
              </a:rPr>
              <a:t> et gènes </a:t>
            </a:r>
            <a:r>
              <a:rPr lang="fr-FR" sz="3200" b="1" i="1" dirty="0" err="1" smtClean="0">
                <a:solidFill>
                  <a:srgbClr val="000000"/>
                </a:solidFill>
                <a:latin typeface="Times New Roman" pitchFamily="18" charset="0"/>
              </a:rPr>
              <a:t>orthologues</a:t>
            </a:r>
            <a:endParaRPr lang="fr-FR" sz="3200" b="1" i="1" dirty="0" smtClean="0">
              <a:solidFill>
                <a:srgbClr val="000000"/>
              </a:solidFill>
              <a:latin typeface="Times New Roman" pitchFamily="18" charset="0"/>
            </a:endParaRPr>
          </a:p>
        </p:txBody>
      </p:sp>
      <p:sp>
        <p:nvSpPr>
          <p:cNvPr id="5" name="ZoneTexte 4"/>
          <p:cNvSpPr txBox="1"/>
          <p:nvPr/>
        </p:nvSpPr>
        <p:spPr>
          <a:xfrm>
            <a:off x="285720" y="1285860"/>
            <a:ext cx="8286808" cy="1631216"/>
          </a:xfrm>
          <a:prstGeom prst="rect">
            <a:avLst/>
          </a:prstGeom>
          <a:noFill/>
        </p:spPr>
        <p:txBody>
          <a:bodyPr wrap="square" rtlCol="0">
            <a:spAutoFit/>
          </a:bodyPr>
          <a:lstStyle/>
          <a:p>
            <a:pPr algn="just"/>
            <a:r>
              <a:rPr lang="fr-FR" sz="2000" b="1" dirty="0" smtClean="0">
                <a:solidFill>
                  <a:srgbClr val="002060"/>
                </a:solidFill>
                <a:latin typeface="Calibri" pitchFamily="34" charset="0"/>
                <a:cs typeface="Calibri" pitchFamily="34" charset="0"/>
              </a:rPr>
              <a:t>Exemple de 2 types d'homologie de gènes basées sur des évènements évolutionnaires différents :</a:t>
            </a:r>
          </a:p>
          <a:p>
            <a:pPr algn="just"/>
            <a:r>
              <a:rPr lang="fr-FR" sz="2000" b="1" dirty="0" smtClean="0">
                <a:solidFill>
                  <a:srgbClr val="002060"/>
                </a:solidFill>
                <a:latin typeface="Calibri" pitchFamily="34" charset="0"/>
                <a:cs typeface="Calibri" pitchFamily="34" charset="0"/>
              </a:rPr>
              <a:t>(A) et (B) représentent les possibilités les plus simples.</a:t>
            </a:r>
          </a:p>
          <a:p>
            <a:pPr algn="just"/>
            <a:r>
              <a:rPr lang="fr-FR" sz="2000" b="1" dirty="0" smtClean="0">
                <a:solidFill>
                  <a:srgbClr val="002060"/>
                </a:solidFill>
                <a:latin typeface="Calibri" pitchFamily="34" charset="0"/>
                <a:cs typeface="Calibri" pitchFamily="34" charset="0"/>
              </a:rPr>
              <a:t>(C) représente un cas de figure plus complexe.</a:t>
            </a:r>
          </a:p>
          <a:p>
            <a:pPr algn="just"/>
            <a:endParaRPr lang="fr-FR" sz="2000" b="1" dirty="0" smtClean="0">
              <a:solidFill>
                <a:srgbClr val="002060"/>
              </a:solidFill>
              <a:latin typeface="Calibri" pitchFamily="34" charset="0"/>
              <a:cs typeface="Calibri" pitchFamily="34" charset="0"/>
            </a:endParaRPr>
          </a:p>
        </p:txBody>
      </p:sp>
      <p:pic>
        <p:nvPicPr>
          <p:cNvPr id="4099" name="Picture 3" descr="orthologue et paralogue"/>
          <p:cNvPicPr>
            <a:picLocks noChangeAspect="1" noChangeArrowheads="1"/>
          </p:cNvPicPr>
          <p:nvPr/>
        </p:nvPicPr>
        <p:blipFill>
          <a:blip r:embed="rId3"/>
          <a:srcRect/>
          <a:stretch>
            <a:fillRect/>
          </a:stretch>
        </p:blipFill>
        <p:spPr bwMode="auto">
          <a:xfrm>
            <a:off x="887841" y="2500306"/>
            <a:ext cx="7356029" cy="4038604"/>
          </a:xfrm>
          <a:prstGeom prst="rect">
            <a:avLst/>
          </a:prstGeom>
          <a:noFill/>
        </p:spPr>
      </p:pic>
      <p:sp>
        <p:nvSpPr>
          <p:cNvPr id="6" name="Rectangle 5"/>
          <p:cNvSpPr/>
          <p:nvPr/>
        </p:nvSpPr>
        <p:spPr>
          <a:xfrm>
            <a:off x="857224" y="6286520"/>
            <a:ext cx="3922741" cy="369332"/>
          </a:xfrm>
          <a:prstGeom prst="rect">
            <a:avLst/>
          </a:prstGeom>
        </p:spPr>
        <p:txBody>
          <a:bodyPr wrap="none">
            <a:spAutoFit/>
          </a:bodyPr>
          <a:lstStyle/>
          <a:p>
            <a:pPr algn="just"/>
            <a:r>
              <a:rPr lang="fr-FR" b="1" dirty="0" smtClean="0">
                <a:solidFill>
                  <a:srgbClr val="002060"/>
                </a:solidFill>
                <a:latin typeface="Calibri" pitchFamily="34" charset="0"/>
                <a:cs typeface="Calibri" pitchFamily="34" charset="0"/>
              </a:rPr>
              <a:t>Source : "</a:t>
            </a:r>
            <a:r>
              <a:rPr lang="fr-FR" b="1" i="1" dirty="0" err="1" smtClean="0">
                <a:solidFill>
                  <a:srgbClr val="002060"/>
                </a:solidFill>
                <a:latin typeface="Calibri" pitchFamily="34" charset="0"/>
                <a:cs typeface="Calibri" pitchFamily="34" charset="0"/>
                <a:hlinkClick r:id="rId4"/>
              </a:rPr>
              <a:t>Molecular</a:t>
            </a:r>
            <a:r>
              <a:rPr lang="fr-FR" b="1" i="1" dirty="0" smtClean="0">
                <a:solidFill>
                  <a:srgbClr val="002060"/>
                </a:solidFill>
                <a:latin typeface="Calibri" pitchFamily="34" charset="0"/>
                <a:cs typeface="Calibri" pitchFamily="34" charset="0"/>
                <a:hlinkClick r:id="rId4"/>
              </a:rPr>
              <a:t> </a:t>
            </a:r>
            <a:r>
              <a:rPr lang="fr-FR" b="1" i="1" dirty="0" err="1" smtClean="0">
                <a:solidFill>
                  <a:srgbClr val="002060"/>
                </a:solidFill>
                <a:latin typeface="Calibri" pitchFamily="34" charset="0"/>
                <a:cs typeface="Calibri" pitchFamily="34" charset="0"/>
                <a:hlinkClick r:id="rId4"/>
              </a:rPr>
              <a:t>biology</a:t>
            </a:r>
            <a:r>
              <a:rPr lang="fr-FR" b="1" i="1" dirty="0" smtClean="0">
                <a:solidFill>
                  <a:srgbClr val="002060"/>
                </a:solidFill>
                <a:latin typeface="Calibri" pitchFamily="34" charset="0"/>
                <a:cs typeface="Calibri" pitchFamily="34" charset="0"/>
                <a:hlinkClick r:id="rId4"/>
              </a:rPr>
              <a:t> of the </a:t>
            </a:r>
            <a:r>
              <a:rPr lang="fr-FR" b="1" i="1" dirty="0" err="1" smtClean="0">
                <a:solidFill>
                  <a:srgbClr val="002060"/>
                </a:solidFill>
                <a:latin typeface="Calibri" pitchFamily="34" charset="0"/>
                <a:cs typeface="Calibri" pitchFamily="34" charset="0"/>
                <a:hlinkClick r:id="rId4"/>
              </a:rPr>
              <a:t>cell</a:t>
            </a:r>
            <a:r>
              <a:rPr lang="fr-FR" b="1" dirty="0" smtClean="0">
                <a:solidFill>
                  <a:srgbClr val="002060"/>
                </a:solidFill>
                <a:latin typeface="Calibri" pitchFamily="34" charset="0"/>
                <a:cs typeface="Calibri" pitchFamily="34" charset="0"/>
              </a:rPr>
              <a:t>"</a:t>
            </a:r>
            <a:endParaRPr lang="fr-FR" b="1" dirty="0">
              <a:solidFill>
                <a:srgbClr val="00206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14290"/>
            <a:ext cx="5309146" cy="553998"/>
          </a:xfrm>
          <a:prstGeom prst="rect">
            <a:avLst/>
          </a:prstGeom>
          <a:solidFill>
            <a:srgbClr val="92D050"/>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8. Organisation du génome</a:t>
            </a:r>
          </a:p>
        </p:txBody>
      </p:sp>
      <p:sp>
        <p:nvSpPr>
          <p:cNvPr id="181296" name="Rectangle 1072"/>
          <p:cNvSpPr>
            <a:spLocks noChangeArrowheads="1"/>
          </p:cNvSpPr>
          <p:nvPr/>
        </p:nvSpPr>
        <p:spPr bwMode="auto">
          <a:xfrm>
            <a:off x="228600" y="936293"/>
            <a:ext cx="2930289" cy="492443"/>
          </a:xfrm>
          <a:prstGeom prst="rect">
            <a:avLst/>
          </a:prstGeom>
          <a:solidFill>
            <a:srgbClr val="FFFF00"/>
          </a:solidFill>
          <a:ln w="9525">
            <a:noFill/>
            <a:miter lim="800000"/>
            <a:headEnd/>
            <a:tailEnd/>
          </a:ln>
        </p:spPr>
        <p:txBody>
          <a:bodyPr wrap="none" lIns="0" tIns="0" rIns="0" bIns="0">
            <a:spAutoFit/>
          </a:bodyPr>
          <a:lstStyle/>
          <a:p>
            <a:r>
              <a:rPr lang="fr-FR" sz="3200" b="1" i="1" dirty="0" smtClean="0">
                <a:solidFill>
                  <a:srgbClr val="000000"/>
                </a:solidFill>
                <a:latin typeface="Times New Roman" pitchFamily="18" charset="0"/>
              </a:rPr>
              <a:t>8.3. </a:t>
            </a:r>
            <a:r>
              <a:rPr lang="fr-FR" sz="3200" b="1" i="1" dirty="0" err="1" smtClean="0">
                <a:solidFill>
                  <a:srgbClr val="000000"/>
                </a:solidFill>
                <a:latin typeface="Times New Roman" pitchFamily="18" charset="0"/>
              </a:rPr>
              <a:t>Pseudogènes</a:t>
            </a:r>
            <a:endParaRPr lang="fr-FR" sz="3200" b="1" i="1" dirty="0" smtClean="0">
              <a:solidFill>
                <a:srgbClr val="000000"/>
              </a:solidFill>
              <a:latin typeface="Times New Roman" pitchFamily="18" charset="0"/>
            </a:endParaRPr>
          </a:p>
        </p:txBody>
      </p:sp>
      <p:sp>
        <p:nvSpPr>
          <p:cNvPr id="5" name="ZoneTexte 4"/>
          <p:cNvSpPr txBox="1"/>
          <p:nvPr/>
        </p:nvSpPr>
        <p:spPr>
          <a:xfrm>
            <a:off x="285720" y="1566810"/>
            <a:ext cx="8286808" cy="2862322"/>
          </a:xfrm>
          <a:prstGeom prst="rect">
            <a:avLst/>
          </a:prstGeom>
          <a:noFill/>
        </p:spPr>
        <p:txBody>
          <a:bodyPr wrap="square" rtlCol="0">
            <a:spAutoFit/>
          </a:bodyPr>
          <a:lstStyle/>
          <a:p>
            <a:pPr algn="just"/>
            <a:r>
              <a:rPr lang="fr-FR" sz="2000" b="1" dirty="0" smtClean="0">
                <a:solidFill>
                  <a:srgbClr val="002060"/>
                </a:solidFill>
                <a:latin typeface="Calibri" pitchFamily="34" charset="0"/>
                <a:cs typeface="Calibri" pitchFamily="34" charset="0"/>
              </a:rPr>
              <a:t>Ce sont des gènes non fonctionnels qui ont des similitudes avec un ou plusieurs gènes fonctionnels </a:t>
            </a:r>
            <a:r>
              <a:rPr lang="fr-FR" sz="2000" b="1" dirty="0" err="1" smtClean="0">
                <a:solidFill>
                  <a:srgbClr val="008000"/>
                </a:solidFill>
                <a:latin typeface="Calibri" pitchFamily="34" charset="0"/>
                <a:cs typeface="Calibri" pitchFamily="34" charset="0"/>
              </a:rPr>
              <a:t>paralogues</a:t>
            </a:r>
            <a:r>
              <a:rPr lang="fr-FR" sz="2000" b="1" dirty="0" smtClean="0">
                <a:solidFill>
                  <a:srgbClr val="002060"/>
                </a:solidFill>
                <a:latin typeface="Calibri" pitchFamily="34" charset="0"/>
                <a:cs typeface="Calibri" pitchFamily="34" charset="0"/>
              </a:rPr>
              <a:t> (gènes dupliqués au sein d'une même espèce).</a:t>
            </a:r>
          </a:p>
          <a:p>
            <a:pPr algn="just"/>
            <a:endParaRPr lang="fr-FR" sz="2000" b="1" dirty="0" smtClean="0">
              <a:solidFill>
                <a:srgbClr val="002060"/>
              </a:solidFill>
              <a:latin typeface="Calibri" pitchFamily="34" charset="0"/>
              <a:cs typeface="Calibri" pitchFamily="34" charset="0"/>
            </a:endParaRPr>
          </a:p>
          <a:p>
            <a:pPr algn="just"/>
            <a:r>
              <a:rPr lang="fr-FR" sz="2000" b="1" dirty="0" smtClean="0">
                <a:solidFill>
                  <a:srgbClr val="0070C0"/>
                </a:solidFill>
                <a:latin typeface="Calibri" pitchFamily="34" charset="0"/>
                <a:cs typeface="Calibri" pitchFamily="34" charset="0"/>
              </a:rPr>
              <a:t>Ce sont donc des copies inactives de gènes fonctionnels. </a:t>
            </a:r>
            <a:r>
              <a:rPr lang="fr-FR" sz="2000" b="1" dirty="0" smtClean="0">
                <a:solidFill>
                  <a:srgbClr val="002060"/>
                </a:solidFill>
                <a:latin typeface="Calibri" pitchFamily="34" charset="0"/>
                <a:cs typeface="Calibri" pitchFamily="34" charset="0"/>
              </a:rPr>
              <a:t>Cette inactivité est souvent due à l'absence de promoteur ou d'éléments de régulation. Les </a:t>
            </a:r>
            <a:r>
              <a:rPr lang="fr-FR" sz="2000" b="1" dirty="0" err="1" smtClean="0">
                <a:solidFill>
                  <a:srgbClr val="002060"/>
                </a:solidFill>
                <a:latin typeface="Calibri" pitchFamily="34" charset="0"/>
                <a:cs typeface="Calibri" pitchFamily="34" charset="0"/>
              </a:rPr>
              <a:t>pseudogènes</a:t>
            </a:r>
            <a:r>
              <a:rPr lang="fr-FR" sz="2000" b="1" dirty="0" smtClean="0">
                <a:solidFill>
                  <a:srgbClr val="002060"/>
                </a:solidFill>
                <a:latin typeface="Calibri" pitchFamily="34" charset="0"/>
                <a:cs typeface="Calibri" pitchFamily="34" charset="0"/>
              </a:rPr>
              <a:t> sont libres de toute contrainte sélective d'où une accumulation de mutations diverses dans leurs parties codantes ou non codantes.</a:t>
            </a:r>
          </a:p>
          <a:p>
            <a:pPr algn="just"/>
            <a:endParaRPr lang="fr-FR" sz="2000" b="1" dirty="0" smtClean="0">
              <a:solidFill>
                <a:srgbClr val="00206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14290"/>
            <a:ext cx="5309146" cy="553998"/>
          </a:xfrm>
          <a:prstGeom prst="rect">
            <a:avLst/>
          </a:prstGeom>
          <a:solidFill>
            <a:srgbClr val="92D050"/>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8. Organisation du génome</a:t>
            </a:r>
          </a:p>
        </p:txBody>
      </p:sp>
      <p:sp>
        <p:nvSpPr>
          <p:cNvPr id="181296" name="Rectangle 1072"/>
          <p:cNvSpPr>
            <a:spLocks noChangeArrowheads="1"/>
          </p:cNvSpPr>
          <p:nvPr/>
        </p:nvSpPr>
        <p:spPr bwMode="auto">
          <a:xfrm>
            <a:off x="228600" y="936293"/>
            <a:ext cx="2930289" cy="492443"/>
          </a:xfrm>
          <a:prstGeom prst="rect">
            <a:avLst/>
          </a:prstGeom>
          <a:solidFill>
            <a:srgbClr val="FFFF00"/>
          </a:solidFill>
          <a:ln w="9525">
            <a:noFill/>
            <a:miter lim="800000"/>
            <a:headEnd/>
            <a:tailEnd/>
          </a:ln>
        </p:spPr>
        <p:txBody>
          <a:bodyPr wrap="none" lIns="0" tIns="0" rIns="0" bIns="0">
            <a:spAutoFit/>
          </a:bodyPr>
          <a:lstStyle/>
          <a:p>
            <a:r>
              <a:rPr lang="fr-FR" sz="3200" b="1" i="1" dirty="0" smtClean="0">
                <a:solidFill>
                  <a:srgbClr val="000000"/>
                </a:solidFill>
                <a:latin typeface="Times New Roman" pitchFamily="18" charset="0"/>
              </a:rPr>
              <a:t>8.3. </a:t>
            </a:r>
            <a:r>
              <a:rPr lang="fr-FR" sz="3200" b="1" i="1" dirty="0" err="1" smtClean="0">
                <a:solidFill>
                  <a:srgbClr val="000000"/>
                </a:solidFill>
                <a:latin typeface="Times New Roman" pitchFamily="18" charset="0"/>
              </a:rPr>
              <a:t>Pseudogènes</a:t>
            </a:r>
            <a:endParaRPr lang="fr-FR" sz="3200" b="1" i="1" dirty="0" smtClean="0">
              <a:solidFill>
                <a:srgbClr val="000000"/>
              </a:solidFill>
              <a:latin typeface="Times New Roman" pitchFamily="18" charset="0"/>
            </a:endParaRPr>
          </a:p>
        </p:txBody>
      </p:sp>
      <p:sp>
        <p:nvSpPr>
          <p:cNvPr id="5" name="ZoneTexte 4"/>
          <p:cNvSpPr txBox="1"/>
          <p:nvPr/>
        </p:nvSpPr>
        <p:spPr>
          <a:xfrm>
            <a:off x="285720" y="1720415"/>
            <a:ext cx="8286808" cy="4708981"/>
          </a:xfrm>
          <a:prstGeom prst="rect">
            <a:avLst/>
          </a:prstGeom>
          <a:noFill/>
        </p:spPr>
        <p:txBody>
          <a:bodyPr wrap="square" rtlCol="0">
            <a:spAutoFit/>
          </a:bodyPr>
          <a:lstStyle/>
          <a:p>
            <a:pPr algn="just"/>
            <a:r>
              <a:rPr lang="fr-FR" sz="2000" b="1" dirty="0" smtClean="0">
                <a:solidFill>
                  <a:srgbClr val="002060"/>
                </a:solidFill>
                <a:latin typeface="Calibri" pitchFamily="34" charset="0"/>
                <a:cs typeface="Calibri" pitchFamily="34" charset="0"/>
              </a:rPr>
              <a:t>Il existe différents types de </a:t>
            </a:r>
            <a:r>
              <a:rPr lang="fr-FR" sz="2000" b="1" dirty="0" err="1" smtClean="0">
                <a:solidFill>
                  <a:srgbClr val="002060"/>
                </a:solidFill>
                <a:latin typeface="Calibri" pitchFamily="34" charset="0"/>
                <a:cs typeface="Calibri" pitchFamily="34" charset="0"/>
              </a:rPr>
              <a:t>pseudogènes</a:t>
            </a:r>
            <a:r>
              <a:rPr lang="fr-FR" sz="2000" b="1" dirty="0" smtClean="0">
                <a:solidFill>
                  <a:srgbClr val="002060"/>
                </a:solidFill>
                <a:latin typeface="Calibri" pitchFamily="34" charset="0"/>
                <a:cs typeface="Calibri" pitchFamily="34" charset="0"/>
              </a:rPr>
              <a:t>, notamment les </a:t>
            </a:r>
            <a:r>
              <a:rPr lang="fr-FR" sz="2000" b="1" dirty="0" err="1" smtClean="0">
                <a:solidFill>
                  <a:srgbClr val="002060"/>
                </a:solidFill>
                <a:latin typeface="Calibri" pitchFamily="34" charset="0"/>
                <a:cs typeface="Calibri" pitchFamily="34" charset="0"/>
              </a:rPr>
              <a:t>pseudogènes</a:t>
            </a:r>
            <a:r>
              <a:rPr lang="fr-FR" sz="2000" b="1" dirty="0" smtClean="0">
                <a:solidFill>
                  <a:srgbClr val="002060"/>
                </a:solidFill>
                <a:latin typeface="Calibri" pitchFamily="34" charset="0"/>
                <a:cs typeface="Calibri" pitchFamily="34" charset="0"/>
              </a:rPr>
              <a:t> dupliqués et les rétro-</a:t>
            </a:r>
            <a:r>
              <a:rPr lang="fr-FR" sz="2000" b="1" dirty="0" err="1" smtClean="0">
                <a:solidFill>
                  <a:srgbClr val="002060"/>
                </a:solidFill>
                <a:latin typeface="Calibri" pitchFamily="34" charset="0"/>
                <a:cs typeface="Calibri" pitchFamily="34" charset="0"/>
              </a:rPr>
              <a:t>pseudogènes</a:t>
            </a:r>
            <a:r>
              <a:rPr lang="fr-FR" sz="2000" b="1" dirty="0" smtClean="0">
                <a:solidFill>
                  <a:srgbClr val="002060"/>
                </a:solidFill>
                <a:latin typeface="Calibri" pitchFamily="34" charset="0"/>
                <a:cs typeface="Calibri" pitchFamily="34" charset="0"/>
              </a:rPr>
              <a:t> qui diffèrent par leur mécanisme d'apparition et leur mode d'évolution.</a:t>
            </a:r>
          </a:p>
          <a:p>
            <a:pPr algn="just"/>
            <a:endParaRPr lang="fr-FR" sz="2000" b="1" dirty="0" smtClean="0">
              <a:solidFill>
                <a:srgbClr val="002060"/>
              </a:solidFill>
              <a:latin typeface="Calibri" pitchFamily="34" charset="0"/>
              <a:cs typeface="Calibri" pitchFamily="34" charset="0"/>
            </a:endParaRPr>
          </a:p>
          <a:p>
            <a:pPr algn="just">
              <a:buBlip>
                <a:blip r:embed="rId3"/>
              </a:buBlip>
            </a:pPr>
            <a:r>
              <a:rPr lang="fr-FR" sz="2000" b="1" dirty="0" smtClean="0">
                <a:solidFill>
                  <a:srgbClr val="002060"/>
                </a:solidFill>
                <a:latin typeface="Calibri" pitchFamily="34" charset="0"/>
                <a:cs typeface="Calibri" pitchFamily="34" charset="0"/>
              </a:rPr>
              <a:t>  </a:t>
            </a:r>
            <a:r>
              <a:rPr lang="fr-FR" sz="2000" b="1" dirty="0" smtClean="0">
                <a:ln>
                  <a:solidFill>
                    <a:srgbClr val="C00000"/>
                  </a:solidFill>
                </a:ln>
                <a:solidFill>
                  <a:srgbClr val="FFFF00"/>
                </a:solidFill>
                <a:latin typeface="Calibri" pitchFamily="34" charset="0"/>
                <a:cs typeface="Calibri" pitchFamily="34" charset="0"/>
              </a:rPr>
              <a:t>les </a:t>
            </a:r>
            <a:r>
              <a:rPr lang="fr-FR" sz="2000" b="1" dirty="0" err="1" smtClean="0">
                <a:ln>
                  <a:solidFill>
                    <a:srgbClr val="C00000"/>
                  </a:solidFill>
                </a:ln>
                <a:solidFill>
                  <a:srgbClr val="FFFF00"/>
                </a:solidFill>
                <a:latin typeface="Calibri" pitchFamily="34" charset="0"/>
                <a:cs typeface="Calibri" pitchFamily="34" charset="0"/>
              </a:rPr>
              <a:t>pseudogènes</a:t>
            </a:r>
            <a:r>
              <a:rPr lang="fr-FR" sz="2000" b="1" dirty="0" smtClean="0">
                <a:ln>
                  <a:solidFill>
                    <a:srgbClr val="C00000"/>
                  </a:solidFill>
                </a:ln>
                <a:solidFill>
                  <a:srgbClr val="FFFF00"/>
                </a:solidFill>
                <a:latin typeface="Calibri" pitchFamily="34" charset="0"/>
                <a:cs typeface="Calibri" pitchFamily="34" charset="0"/>
              </a:rPr>
              <a:t> dupliqués </a:t>
            </a:r>
            <a:r>
              <a:rPr lang="fr-FR" sz="2000" b="1" dirty="0" smtClean="0">
                <a:solidFill>
                  <a:srgbClr val="002060"/>
                </a:solidFill>
                <a:latin typeface="Calibri" pitchFamily="34" charset="0"/>
                <a:cs typeface="Calibri" pitchFamily="34" charset="0"/>
              </a:rPr>
              <a:t>proviennent généralement de la duplication conforme d'un gène actif, cette copie évoluant vers une forme inactive.</a:t>
            </a:r>
          </a:p>
          <a:p>
            <a:pPr algn="just">
              <a:buBlip>
                <a:blip r:embed="rId3"/>
              </a:buBlip>
            </a:pPr>
            <a:r>
              <a:rPr lang="fr-FR" sz="2000" b="1" dirty="0" smtClean="0">
                <a:solidFill>
                  <a:srgbClr val="FFFF00"/>
                </a:solidFill>
                <a:latin typeface="Calibri" pitchFamily="34" charset="0"/>
                <a:cs typeface="Calibri" pitchFamily="34" charset="0"/>
              </a:rPr>
              <a:t>  </a:t>
            </a:r>
            <a:r>
              <a:rPr lang="fr-FR" sz="2000" b="1" dirty="0" smtClean="0">
                <a:ln>
                  <a:solidFill>
                    <a:srgbClr val="008000"/>
                  </a:solidFill>
                </a:ln>
                <a:solidFill>
                  <a:srgbClr val="FFFF00"/>
                </a:solidFill>
                <a:latin typeface="Calibri" pitchFamily="34" charset="0"/>
                <a:cs typeface="Calibri" pitchFamily="34" charset="0"/>
              </a:rPr>
              <a:t>les rétro-</a:t>
            </a:r>
            <a:r>
              <a:rPr lang="fr-FR" sz="2000" b="1" dirty="0" err="1" smtClean="0">
                <a:ln>
                  <a:solidFill>
                    <a:srgbClr val="008000"/>
                  </a:solidFill>
                </a:ln>
                <a:solidFill>
                  <a:srgbClr val="FFFF00"/>
                </a:solidFill>
                <a:latin typeface="Calibri" pitchFamily="34" charset="0"/>
                <a:cs typeface="Calibri" pitchFamily="34" charset="0"/>
              </a:rPr>
              <a:t>pseudogènes</a:t>
            </a:r>
            <a:r>
              <a:rPr lang="fr-FR" sz="2000" b="1" dirty="0" smtClean="0">
                <a:ln>
                  <a:solidFill>
                    <a:srgbClr val="008000"/>
                  </a:solidFill>
                </a:ln>
                <a:solidFill>
                  <a:srgbClr val="FFFF00"/>
                </a:solidFill>
                <a:latin typeface="Calibri" pitchFamily="34" charset="0"/>
                <a:cs typeface="Calibri" pitchFamily="34" charset="0"/>
              </a:rPr>
              <a:t> </a:t>
            </a:r>
            <a:r>
              <a:rPr lang="fr-FR" sz="2000" b="1" dirty="0" smtClean="0">
                <a:solidFill>
                  <a:srgbClr val="002060"/>
                </a:solidFill>
                <a:latin typeface="Calibri" pitchFamily="34" charset="0"/>
                <a:cs typeface="Calibri" pitchFamily="34" charset="0"/>
              </a:rPr>
              <a:t>ne sont présents que chez les Métazoaires et proviennent d'une rétro-transposition, c'est-à-dire la transcription inverse d'un ARN messager (</a:t>
            </a:r>
            <a:r>
              <a:rPr lang="fr-FR" sz="2000" b="1" dirty="0" err="1" smtClean="0">
                <a:solidFill>
                  <a:srgbClr val="002060"/>
                </a:solidFill>
                <a:latin typeface="Calibri" pitchFamily="34" charset="0"/>
                <a:cs typeface="Calibri" pitchFamily="34" charset="0"/>
              </a:rPr>
              <a:t>ARNm</a:t>
            </a:r>
            <a:r>
              <a:rPr lang="fr-FR" sz="2000" b="1" dirty="0" smtClean="0">
                <a:solidFill>
                  <a:srgbClr val="002060"/>
                </a:solidFill>
                <a:latin typeface="Calibri" pitchFamily="34" charset="0"/>
                <a:cs typeface="Calibri" pitchFamily="34" charset="0"/>
              </a:rPr>
              <a:t> --&gt; </a:t>
            </a:r>
            <a:r>
              <a:rPr lang="fr-FR" sz="2000" b="1" dirty="0" err="1" smtClean="0">
                <a:solidFill>
                  <a:srgbClr val="002060"/>
                </a:solidFill>
                <a:latin typeface="Calibri" pitchFamily="34" charset="0"/>
                <a:cs typeface="Calibri" pitchFamily="34" charset="0"/>
              </a:rPr>
              <a:t>ADNc</a:t>
            </a:r>
            <a:r>
              <a:rPr lang="fr-FR" sz="2000" b="1" dirty="0" smtClean="0">
                <a:solidFill>
                  <a:srgbClr val="002060"/>
                </a:solidFill>
                <a:latin typeface="Calibri" pitchFamily="34" charset="0"/>
                <a:cs typeface="Calibri" pitchFamily="34" charset="0"/>
              </a:rPr>
              <a:t>) suivi d'une intégration dans l'ADN génomique.</a:t>
            </a:r>
          </a:p>
          <a:p>
            <a:pPr algn="just"/>
            <a:endParaRPr lang="fr-FR" sz="2000" b="1" dirty="0" smtClean="0">
              <a:solidFill>
                <a:srgbClr val="002060"/>
              </a:solidFill>
              <a:latin typeface="Calibri" pitchFamily="34" charset="0"/>
              <a:cs typeface="Calibri" pitchFamily="34" charset="0"/>
            </a:endParaRPr>
          </a:p>
          <a:p>
            <a:pPr algn="just"/>
            <a:r>
              <a:rPr lang="fr-FR" sz="2000" b="1" dirty="0" smtClean="0">
                <a:solidFill>
                  <a:srgbClr val="002060"/>
                </a:solidFill>
                <a:latin typeface="Calibri" pitchFamily="34" charset="0"/>
                <a:cs typeface="Calibri" pitchFamily="34" charset="0"/>
              </a:rPr>
              <a:t>Les </a:t>
            </a:r>
            <a:r>
              <a:rPr lang="fr-FR" sz="2000" b="1" dirty="0" err="1" smtClean="0">
                <a:solidFill>
                  <a:srgbClr val="002060"/>
                </a:solidFill>
                <a:latin typeface="Calibri" pitchFamily="34" charset="0"/>
                <a:cs typeface="Calibri" pitchFamily="34" charset="0"/>
              </a:rPr>
              <a:t>pseudogènes</a:t>
            </a:r>
            <a:r>
              <a:rPr lang="fr-FR" sz="2000" b="1" dirty="0" smtClean="0">
                <a:solidFill>
                  <a:srgbClr val="002060"/>
                </a:solidFill>
                <a:latin typeface="Calibri" pitchFamily="34" charset="0"/>
                <a:cs typeface="Calibri" pitchFamily="34" charset="0"/>
              </a:rPr>
              <a:t> sont des indices d'évolution d'un organisme au cours du temps. Plus un organisme a évolué, plus grand est son nombre de </a:t>
            </a:r>
            <a:r>
              <a:rPr lang="fr-FR" sz="2000" b="1" dirty="0" err="1" smtClean="0">
                <a:solidFill>
                  <a:srgbClr val="002060"/>
                </a:solidFill>
                <a:latin typeface="Calibri" pitchFamily="34" charset="0"/>
                <a:cs typeface="Calibri" pitchFamily="34" charset="0"/>
              </a:rPr>
              <a:t>pseudogènes</a:t>
            </a:r>
            <a:r>
              <a:rPr lang="fr-FR" sz="2000" b="1" dirty="0" smtClean="0">
                <a:solidFill>
                  <a:srgbClr val="002060"/>
                </a:solidFill>
                <a:latin typeface="Calibri" pitchFamily="34" charset="0"/>
                <a:cs typeface="Calibri" pitchFamily="34" charset="0"/>
              </a:rPr>
              <a:t>.</a:t>
            </a:r>
          </a:p>
          <a:p>
            <a:pPr algn="just"/>
            <a:endParaRPr lang="fr-FR" sz="2000" b="1" dirty="0" smtClean="0">
              <a:solidFill>
                <a:srgbClr val="00206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14290"/>
            <a:ext cx="5309146" cy="553998"/>
          </a:xfrm>
          <a:prstGeom prst="rect">
            <a:avLst/>
          </a:prstGeom>
          <a:solidFill>
            <a:srgbClr val="92D050"/>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8. Organisation du génome</a:t>
            </a:r>
          </a:p>
        </p:txBody>
      </p:sp>
      <p:sp>
        <p:nvSpPr>
          <p:cNvPr id="181296" name="Rectangle 1072"/>
          <p:cNvSpPr>
            <a:spLocks noChangeArrowheads="1"/>
          </p:cNvSpPr>
          <p:nvPr/>
        </p:nvSpPr>
        <p:spPr bwMode="auto">
          <a:xfrm>
            <a:off x="228600" y="936293"/>
            <a:ext cx="3288336" cy="492443"/>
          </a:xfrm>
          <a:prstGeom prst="rect">
            <a:avLst/>
          </a:prstGeom>
          <a:solidFill>
            <a:srgbClr val="FFFF00"/>
          </a:solidFill>
          <a:ln w="9525">
            <a:noFill/>
            <a:miter lim="800000"/>
            <a:headEnd/>
            <a:tailEnd/>
          </a:ln>
        </p:spPr>
        <p:txBody>
          <a:bodyPr wrap="none" lIns="0" tIns="0" rIns="0" bIns="0">
            <a:spAutoFit/>
          </a:bodyPr>
          <a:lstStyle/>
          <a:p>
            <a:r>
              <a:rPr lang="fr-FR" sz="3200" b="1" i="1" dirty="0" smtClean="0">
                <a:solidFill>
                  <a:srgbClr val="000000"/>
                </a:solidFill>
                <a:latin typeface="Times New Roman" pitchFamily="18" charset="0"/>
              </a:rPr>
              <a:t>8.4. </a:t>
            </a:r>
            <a:r>
              <a:rPr lang="fr-FR" sz="3200" b="1" i="1" dirty="0" err="1" smtClean="0">
                <a:solidFill>
                  <a:srgbClr val="000000"/>
                </a:solidFill>
                <a:latin typeface="Times New Roman" pitchFamily="18" charset="0"/>
              </a:rPr>
              <a:t>Rétroséquence</a:t>
            </a:r>
            <a:endParaRPr lang="fr-FR" sz="3200" b="1" i="1" dirty="0" smtClean="0">
              <a:solidFill>
                <a:srgbClr val="000000"/>
              </a:solidFill>
              <a:latin typeface="Times New Roman" pitchFamily="18" charset="0"/>
            </a:endParaRPr>
          </a:p>
        </p:txBody>
      </p:sp>
      <p:sp>
        <p:nvSpPr>
          <p:cNvPr id="5" name="ZoneTexte 4"/>
          <p:cNvSpPr txBox="1"/>
          <p:nvPr/>
        </p:nvSpPr>
        <p:spPr>
          <a:xfrm>
            <a:off x="285720" y="1720415"/>
            <a:ext cx="8286808" cy="4093428"/>
          </a:xfrm>
          <a:prstGeom prst="rect">
            <a:avLst/>
          </a:prstGeom>
          <a:noFill/>
        </p:spPr>
        <p:txBody>
          <a:bodyPr wrap="square" rtlCol="0">
            <a:spAutoFit/>
          </a:bodyPr>
          <a:lstStyle/>
          <a:p>
            <a:pPr algn="just"/>
            <a:r>
              <a:rPr lang="fr-FR" sz="2000" b="1" dirty="0" smtClean="0">
                <a:solidFill>
                  <a:srgbClr val="002060"/>
                </a:solidFill>
                <a:latin typeface="Calibri" pitchFamily="34" charset="0"/>
                <a:cs typeface="Calibri" pitchFamily="34" charset="0"/>
              </a:rPr>
              <a:t>Séquences qui résultent d'une transcription inverse puis qui sont intégrées au génome mais qui n'ont plus la capacité de se transposer. Elles ont certaines caractéristiques :</a:t>
            </a:r>
          </a:p>
          <a:p>
            <a:pPr algn="just"/>
            <a:endParaRPr lang="fr-FR" sz="2000" b="1" dirty="0" smtClean="0">
              <a:solidFill>
                <a:srgbClr val="002060"/>
              </a:solidFill>
              <a:latin typeface="Calibri" pitchFamily="34" charset="0"/>
              <a:cs typeface="Calibri" pitchFamily="34" charset="0"/>
            </a:endParaRPr>
          </a:p>
          <a:p>
            <a:pPr algn="just">
              <a:buBlip>
                <a:blip r:embed="rId3"/>
              </a:buBlip>
            </a:pPr>
            <a:r>
              <a:rPr lang="fr-FR" sz="2000" b="1" dirty="0" smtClean="0">
                <a:solidFill>
                  <a:srgbClr val="002060"/>
                </a:solidFill>
                <a:latin typeface="Calibri" pitchFamily="34" charset="0"/>
                <a:cs typeface="Calibri" pitchFamily="34" charset="0"/>
              </a:rPr>
              <a:t>  les introns sont absents.</a:t>
            </a:r>
          </a:p>
          <a:p>
            <a:pPr algn="just">
              <a:buBlip>
                <a:blip r:embed="rId3"/>
              </a:buBlip>
            </a:pPr>
            <a:r>
              <a:rPr lang="fr-FR" sz="2000" b="1" dirty="0" smtClean="0">
                <a:solidFill>
                  <a:srgbClr val="002060"/>
                </a:solidFill>
                <a:latin typeface="Calibri" pitchFamily="34" charset="0"/>
                <a:cs typeface="Calibri" pitchFamily="34" charset="0"/>
              </a:rPr>
              <a:t>  une séquence poly-A (extrémité 3') ajoutée sur l'ARN messager après la transcription.</a:t>
            </a:r>
          </a:p>
          <a:p>
            <a:pPr algn="just">
              <a:buBlip>
                <a:blip r:embed="rId3"/>
              </a:buBlip>
            </a:pPr>
            <a:r>
              <a:rPr lang="fr-FR" sz="2000" b="1" dirty="0" smtClean="0">
                <a:solidFill>
                  <a:srgbClr val="002060"/>
                </a:solidFill>
                <a:latin typeface="Calibri" pitchFamily="34" charset="0"/>
                <a:cs typeface="Calibri" pitchFamily="34" charset="0"/>
              </a:rPr>
              <a:t>  répétitions directes aux extrémités, laissant supposer qu'un mécanisme de transposition a été impliqué dans leur création.</a:t>
            </a:r>
          </a:p>
          <a:p>
            <a:pPr algn="just">
              <a:buBlip>
                <a:blip r:embed="rId3"/>
              </a:buBlip>
            </a:pPr>
            <a:endParaRPr lang="fr-FR" sz="2000" b="1" dirty="0" smtClean="0">
              <a:solidFill>
                <a:srgbClr val="002060"/>
              </a:solidFill>
              <a:latin typeface="Calibri" pitchFamily="34" charset="0"/>
              <a:cs typeface="Calibri" pitchFamily="34" charset="0"/>
            </a:endParaRPr>
          </a:p>
          <a:p>
            <a:pPr algn="just">
              <a:buBlip>
                <a:blip r:embed="rId3"/>
              </a:buBlip>
            </a:pPr>
            <a:endParaRPr lang="fr-FR" sz="2000" b="1" dirty="0" smtClean="0">
              <a:solidFill>
                <a:srgbClr val="002060"/>
              </a:solidFill>
              <a:latin typeface="Calibri" pitchFamily="34" charset="0"/>
              <a:cs typeface="Calibri" pitchFamily="34" charset="0"/>
            </a:endParaRPr>
          </a:p>
          <a:p>
            <a:pPr algn="just"/>
            <a:r>
              <a:rPr lang="fr-FR" sz="2000" b="1" dirty="0" smtClean="0">
                <a:solidFill>
                  <a:srgbClr val="002060"/>
                </a:solidFill>
                <a:latin typeface="Calibri" pitchFamily="34" charset="0"/>
                <a:cs typeface="Calibri" pitchFamily="34" charset="0"/>
              </a:rPr>
              <a:t>Les </a:t>
            </a:r>
            <a:r>
              <a:rPr lang="fr-FR" sz="2000" b="1" dirty="0" err="1" smtClean="0">
                <a:solidFill>
                  <a:srgbClr val="002060"/>
                </a:solidFill>
                <a:latin typeface="Calibri" pitchFamily="34" charset="0"/>
                <a:cs typeface="Calibri" pitchFamily="34" charset="0"/>
              </a:rPr>
              <a:t>rétroséquences</a:t>
            </a:r>
            <a:r>
              <a:rPr lang="fr-FR" sz="2000" b="1" dirty="0" smtClean="0">
                <a:solidFill>
                  <a:srgbClr val="002060"/>
                </a:solidFill>
                <a:latin typeface="Calibri" pitchFamily="34" charset="0"/>
                <a:cs typeface="Calibri" pitchFamily="34" charset="0"/>
              </a:rPr>
              <a:t> sont soit fonctionnelles (</a:t>
            </a:r>
            <a:r>
              <a:rPr lang="fr-FR" sz="2000" b="1" dirty="0" err="1" smtClean="0">
                <a:solidFill>
                  <a:srgbClr val="002060"/>
                </a:solidFill>
                <a:latin typeface="Calibri" pitchFamily="34" charset="0"/>
                <a:cs typeface="Calibri" pitchFamily="34" charset="0"/>
              </a:rPr>
              <a:t>rétrogènes</a:t>
            </a:r>
            <a:r>
              <a:rPr lang="fr-FR" sz="2000" b="1" dirty="0" smtClean="0">
                <a:solidFill>
                  <a:srgbClr val="002060"/>
                </a:solidFill>
                <a:latin typeface="Calibri" pitchFamily="34" charset="0"/>
                <a:cs typeface="Calibri" pitchFamily="34" charset="0"/>
              </a:rPr>
              <a:t>), soit non- fonctionnelles (rétro-</a:t>
            </a:r>
            <a:r>
              <a:rPr lang="fr-FR" sz="2000" b="1" dirty="0" err="1" smtClean="0">
                <a:solidFill>
                  <a:srgbClr val="002060"/>
                </a:solidFill>
                <a:latin typeface="Calibri" pitchFamily="34" charset="0"/>
                <a:cs typeface="Calibri" pitchFamily="34" charset="0"/>
              </a:rPr>
              <a:t>pseudogènes</a:t>
            </a:r>
            <a:r>
              <a:rPr lang="fr-FR" sz="2000" b="1" dirty="0" smtClean="0">
                <a:solidFill>
                  <a:srgbClr val="002060"/>
                </a:solidFill>
                <a:latin typeface="Calibri" pitchFamily="34" charset="0"/>
                <a:cs typeface="Calibri" pitchFamily="34" charset="0"/>
              </a:rPr>
              <a:t>).</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14290"/>
            <a:ext cx="5309146" cy="553998"/>
          </a:xfrm>
          <a:prstGeom prst="rect">
            <a:avLst/>
          </a:prstGeom>
          <a:solidFill>
            <a:srgbClr val="92D050"/>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8. Organisation du génome</a:t>
            </a:r>
          </a:p>
        </p:txBody>
      </p:sp>
      <p:sp>
        <p:nvSpPr>
          <p:cNvPr id="181296" name="Rectangle 1072"/>
          <p:cNvSpPr>
            <a:spLocks noChangeArrowheads="1"/>
          </p:cNvSpPr>
          <p:nvPr/>
        </p:nvSpPr>
        <p:spPr bwMode="auto">
          <a:xfrm>
            <a:off x="228600" y="936293"/>
            <a:ext cx="2409890" cy="492443"/>
          </a:xfrm>
          <a:prstGeom prst="rect">
            <a:avLst/>
          </a:prstGeom>
          <a:solidFill>
            <a:srgbClr val="FFFF00"/>
          </a:solidFill>
          <a:ln w="9525">
            <a:noFill/>
            <a:miter lim="800000"/>
            <a:headEnd/>
            <a:tailEnd/>
          </a:ln>
        </p:spPr>
        <p:txBody>
          <a:bodyPr wrap="none" lIns="0" tIns="0" rIns="0" bIns="0">
            <a:spAutoFit/>
          </a:bodyPr>
          <a:lstStyle/>
          <a:p>
            <a:r>
              <a:rPr lang="fr-FR" sz="3200" b="1" i="1" dirty="0" smtClean="0">
                <a:solidFill>
                  <a:srgbClr val="000000"/>
                </a:solidFill>
                <a:latin typeface="Times New Roman" pitchFamily="18" charset="0"/>
              </a:rPr>
              <a:t>8.5.</a:t>
            </a:r>
            <a:r>
              <a:rPr lang="fr-FR" sz="3200" b="1" i="1" dirty="0" err="1" smtClean="0">
                <a:solidFill>
                  <a:srgbClr val="000000"/>
                </a:solidFill>
                <a:latin typeface="Times New Roman" pitchFamily="18" charset="0"/>
              </a:rPr>
              <a:t>Rétrogène</a:t>
            </a:r>
            <a:endParaRPr lang="fr-FR" sz="3200" b="1" i="1" dirty="0" smtClean="0">
              <a:solidFill>
                <a:srgbClr val="000000"/>
              </a:solidFill>
              <a:latin typeface="Times New Roman" pitchFamily="18" charset="0"/>
            </a:endParaRPr>
          </a:p>
        </p:txBody>
      </p:sp>
      <p:sp>
        <p:nvSpPr>
          <p:cNvPr id="5" name="ZoneTexte 4"/>
          <p:cNvSpPr txBox="1"/>
          <p:nvPr/>
        </p:nvSpPr>
        <p:spPr>
          <a:xfrm>
            <a:off x="285720" y="1720415"/>
            <a:ext cx="8286808" cy="3170099"/>
          </a:xfrm>
          <a:prstGeom prst="rect">
            <a:avLst/>
          </a:prstGeom>
          <a:noFill/>
        </p:spPr>
        <p:txBody>
          <a:bodyPr wrap="square" rtlCol="0">
            <a:spAutoFit/>
          </a:bodyPr>
          <a:lstStyle/>
          <a:p>
            <a:pPr algn="just"/>
            <a:r>
              <a:rPr lang="fr-FR" sz="2000" b="1" dirty="0" smtClean="0">
                <a:solidFill>
                  <a:srgbClr val="002060"/>
                </a:solidFill>
                <a:latin typeface="Calibri" pitchFamily="34" charset="0"/>
                <a:cs typeface="Calibri" pitchFamily="34" charset="0"/>
              </a:rPr>
              <a:t>Le maintien de la fonction de ces séquences est un cas assez rare pour les raisons suivantes :</a:t>
            </a:r>
          </a:p>
          <a:p>
            <a:pPr algn="just"/>
            <a:endParaRPr lang="fr-FR" sz="2000" b="1" dirty="0" smtClean="0">
              <a:solidFill>
                <a:srgbClr val="002060"/>
              </a:solidFill>
              <a:latin typeface="Calibri" pitchFamily="34" charset="0"/>
              <a:cs typeface="Calibri" pitchFamily="34" charset="0"/>
            </a:endParaRPr>
          </a:p>
          <a:p>
            <a:pPr algn="just">
              <a:buBlip>
                <a:blip r:embed="rId3"/>
              </a:buBlip>
            </a:pPr>
            <a:r>
              <a:rPr lang="fr-FR" sz="2000" b="1" dirty="0" smtClean="0">
                <a:solidFill>
                  <a:srgbClr val="002060"/>
                </a:solidFill>
                <a:latin typeface="Calibri" pitchFamily="34" charset="0"/>
                <a:cs typeface="Calibri" pitchFamily="34" charset="0"/>
              </a:rPr>
              <a:t> la réverse transcriptase est assez infidèle et va ainsi introduire de nombreuses mutations dans les </a:t>
            </a:r>
            <a:r>
              <a:rPr lang="fr-FR" sz="2000" b="1" dirty="0" err="1" smtClean="0">
                <a:solidFill>
                  <a:srgbClr val="002060"/>
                </a:solidFill>
                <a:latin typeface="Calibri" pitchFamily="34" charset="0"/>
                <a:cs typeface="Calibri" pitchFamily="34" charset="0"/>
              </a:rPr>
              <a:t>rétroséquences</a:t>
            </a:r>
            <a:r>
              <a:rPr lang="fr-FR" sz="2000" b="1" dirty="0" smtClean="0">
                <a:solidFill>
                  <a:srgbClr val="002060"/>
                </a:solidFill>
                <a:latin typeface="Calibri" pitchFamily="34" charset="0"/>
                <a:cs typeface="Calibri" pitchFamily="34" charset="0"/>
              </a:rPr>
              <a:t>.</a:t>
            </a:r>
          </a:p>
          <a:p>
            <a:pPr algn="just">
              <a:buBlip>
                <a:blip r:embed="rId3"/>
              </a:buBlip>
            </a:pPr>
            <a:r>
              <a:rPr lang="fr-FR" sz="2000" b="1" dirty="0" smtClean="0">
                <a:solidFill>
                  <a:srgbClr val="002060"/>
                </a:solidFill>
                <a:latin typeface="Calibri" pitchFamily="34" charset="0"/>
                <a:cs typeface="Calibri" pitchFamily="34" charset="0"/>
              </a:rPr>
              <a:t> le site d'initiation de la transcription n'est pas forcément inclus dans l'ARN (sauf si le gène a été transcrit par l'ARN polymérase III).</a:t>
            </a:r>
          </a:p>
          <a:p>
            <a:pPr algn="just">
              <a:buBlip>
                <a:blip r:embed="rId3"/>
              </a:buBlip>
            </a:pPr>
            <a:endParaRPr lang="fr-FR" sz="2000" b="1" dirty="0" smtClean="0">
              <a:solidFill>
                <a:srgbClr val="002060"/>
              </a:solidFill>
              <a:latin typeface="Calibri" pitchFamily="34" charset="0"/>
              <a:cs typeface="Calibri" pitchFamily="34" charset="0"/>
            </a:endParaRPr>
          </a:p>
          <a:p>
            <a:pPr algn="just"/>
            <a:r>
              <a:rPr lang="fr-FR" sz="2000" b="1" dirty="0" smtClean="0">
                <a:solidFill>
                  <a:srgbClr val="002060"/>
                </a:solidFill>
                <a:latin typeface="Calibri" pitchFamily="34" charset="0"/>
                <a:cs typeface="Calibri" pitchFamily="34" charset="0"/>
              </a:rPr>
              <a:t>la localisation de l'insertion du </a:t>
            </a:r>
            <a:r>
              <a:rPr lang="fr-FR" sz="2000" b="1" dirty="0" err="1" smtClean="0">
                <a:solidFill>
                  <a:srgbClr val="002060"/>
                </a:solidFill>
                <a:latin typeface="Calibri" pitchFamily="34" charset="0"/>
                <a:cs typeface="Calibri" pitchFamily="34" charset="0"/>
              </a:rPr>
              <a:t>rétrogène</a:t>
            </a:r>
            <a:r>
              <a:rPr lang="fr-FR" sz="2000" b="1" dirty="0" smtClean="0">
                <a:solidFill>
                  <a:srgbClr val="002060"/>
                </a:solidFill>
                <a:latin typeface="Calibri" pitchFamily="34" charset="0"/>
                <a:cs typeface="Calibri" pitchFamily="34" charset="0"/>
              </a:rPr>
              <a:t> n'est pas forcément propice à son expression.</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71414"/>
            <a:ext cx="5309146" cy="553998"/>
          </a:xfrm>
          <a:prstGeom prst="rect">
            <a:avLst/>
          </a:prstGeom>
          <a:solidFill>
            <a:srgbClr val="92D050"/>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8. Organisation du génome</a:t>
            </a:r>
          </a:p>
        </p:txBody>
      </p:sp>
      <p:sp>
        <p:nvSpPr>
          <p:cNvPr id="181296" name="Rectangle 1072"/>
          <p:cNvSpPr>
            <a:spLocks noChangeArrowheads="1"/>
          </p:cNvSpPr>
          <p:nvPr/>
        </p:nvSpPr>
        <p:spPr bwMode="auto">
          <a:xfrm>
            <a:off x="228600" y="714356"/>
            <a:ext cx="2409890" cy="492443"/>
          </a:xfrm>
          <a:prstGeom prst="rect">
            <a:avLst/>
          </a:prstGeom>
          <a:solidFill>
            <a:srgbClr val="FFFF00"/>
          </a:solidFill>
          <a:ln w="9525">
            <a:noFill/>
            <a:miter lim="800000"/>
            <a:headEnd/>
            <a:tailEnd/>
          </a:ln>
        </p:spPr>
        <p:txBody>
          <a:bodyPr wrap="none" lIns="0" tIns="0" rIns="0" bIns="0">
            <a:spAutoFit/>
          </a:bodyPr>
          <a:lstStyle/>
          <a:p>
            <a:r>
              <a:rPr lang="fr-FR" sz="3200" b="1" i="1" dirty="0" smtClean="0">
                <a:solidFill>
                  <a:srgbClr val="000000"/>
                </a:solidFill>
                <a:latin typeface="Times New Roman" pitchFamily="18" charset="0"/>
              </a:rPr>
              <a:t>8.5.</a:t>
            </a:r>
            <a:r>
              <a:rPr lang="fr-FR" sz="3200" b="1" i="1" dirty="0" err="1" smtClean="0">
                <a:solidFill>
                  <a:srgbClr val="000000"/>
                </a:solidFill>
                <a:latin typeface="Times New Roman" pitchFamily="18" charset="0"/>
              </a:rPr>
              <a:t>Rétrogène</a:t>
            </a:r>
            <a:endParaRPr lang="fr-FR" sz="3200" b="1" i="1" dirty="0" smtClean="0">
              <a:solidFill>
                <a:srgbClr val="000000"/>
              </a:solidFill>
              <a:latin typeface="Times New Roman" pitchFamily="18" charset="0"/>
            </a:endParaRPr>
          </a:p>
        </p:txBody>
      </p:sp>
      <p:sp>
        <p:nvSpPr>
          <p:cNvPr id="5" name="ZoneTexte 4"/>
          <p:cNvSpPr txBox="1"/>
          <p:nvPr/>
        </p:nvSpPr>
        <p:spPr>
          <a:xfrm>
            <a:off x="285720" y="1142984"/>
            <a:ext cx="8286808" cy="707886"/>
          </a:xfrm>
          <a:prstGeom prst="rect">
            <a:avLst/>
          </a:prstGeom>
          <a:noFill/>
        </p:spPr>
        <p:txBody>
          <a:bodyPr wrap="square" rtlCol="0">
            <a:spAutoFit/>
          </a:bodyPr>
          <a:lstStyle/>
          <a:p>
            <a:r>
              <a:rPr lang="fr-FR" sz="2000" b="1" i="1" dirty="0" smtClean="0">
                <a:solidFill>
                  <a:srgbClr val="002060"/>
                </a:solidFill>
              </a:rPr>
              <a:t>En conséquence, la majeure partie des </a:t>
            </a:r>
            <a:r>
              <a:rPr lang="fr-FR" sz="2000" b="1" i="1" dirty="0" err="1" smtClean="0">
                <a:solidFill>
                  <a:srgbClr val="002060"/>
                </a:solidFill>
              </a:rPr>
              <a:t>rétroséquences</a:t>
            </a:r>
            <a:r>
              <a:rPr lang="fr-FR" sz="2000" b="1" i="1" dirty="0" smtClean="0">
                <a:solidFill>
                  <a:srgbClr val="002060"/>
                </a:solidFill>
              </a:rPr>
              <a:t> sont des rétro-</a:t>
            </a:r>
            <a:r>
              <a:rPr lang="fr-FR" sz="2000" b="1" i="1" dirty="0" err="1" smtClean="0">
                <a:solidFill>
                  <a:srgbClr val="002060"/>
                </a:solidFill>
              </a:rPr>
              <a:t>pseudogènes</a:t>
            </a:r>
            <a:r>
              <a:rPr lang="fr-FR" sz="2000" b="1" i="1" dirty="0" smtClean="0">
                <a:solidFill>
                  <a:srgbClr val="002060"/>
                </a:solidFill>
              </a:rPr>
              <a:t>. </a:t>
            </a:r>
            <a:endParaRPr lang="fr-FR" sz="2000" b="1" i="1" dirty="0">
              <a:solidFill>
                <a:srgbClr val="002060"/>
              </a:solidFill>
            </a:endParaRPr>
          </a:p>
        </p:txBody>
      </p:sp>
      <p:pic>
        <p:nvPicPr>
          <p:cNvPr id="427011" name="Picture 3" descr="Retrogene"/>
          <p:cNvPicPr>
            <a:picLocks noChangeAspect="1" noChangeArrowheads="1"/>
          </p:cNvPicPr>
          <p:nvPr/>
        </p:nvPicPr>
        <p:blipFill>
          <a:blip r:embed="rId3"/>
          <a:srcRect/>
          <a:stretch>
            <a:fillRect/>
          </a:stretch>
        </p:blipFill>
        <p:spPr bwMode="auto">
          <a:xfrm>
            <a:off x="500034" y="1785926"/>
            <a:ext cx="7648578" cy="4742522"/>
          </a:xfrm>
          <a:prstGeom prst="rect">
            <a:avLst/>
          </a:prstGeom>
          <a:noFill/>
        </p:spPr>
      </p:pic>
      <p:sp>
        <p:nvSpPr>
          <p:cNvPr id="6" name="ZoneTexte 5"/>
          <p:cNvSpPr txBox="1"/>
          <p:nvPr/>
        </p:nvSpPr>
        <p:spPr>
          <a:xfrm>
            <a:off x="214282" y="6488668"/>
            <a:ext cx="5429288" cy="369332"/>
          </a:xfrm>
          <a:prstGeom prst="rect">
            <a:avLst/>
          </a:prstGeom>
          <a:noFill/>
        </p:spPr>
        <p:txBody>
          <a:bodyPr wrap="square" rtlCol="0">
            <a:spAutoFit/>
          </a:bodyPr>
          <a:lstStyle/>
          <a:p>
            <a:r>
              <a:rPr lang="fr-FR" b="1" dirty="0" smtClean="0"/>
              <a:t>Source : </a:t>
            </a:r>
            <a:r>
              <a:rPr lang="fr-FR" b="1" dirty="0" smtClean="0">
                <a:hlinkClick r:id="rId4"/>
              </a:rPr>
              <a:t>B. </a:t>
            </a:r>
            <a:r>
              <a:rPr lang="fr-FR" b="1" dirty="0" err="1" smtClean="0">
                <a:hlinkClick r:id="rId4"/>
              </a:rPr>
              <a:t>Dujon</a:t>
            </a:r>
            <a:r>
              <a:rPr lang="fr-FR" b="1" dirty="0" smtClean="0">
                <a:hlinkClick r:id="rId4"/>
              </a:rPr>
              <a:t> (2008)</a:t>
            </a:r>
            <a:endParaRPr lang="fr-FR" b="1" dirty="0" smtClean="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14290"/>
            <a:ext cx="5309146" cy="553998"/>
          </a:xfrm>
          <a:prstGeom prst="rect">
            <a:avLst/>
          </a:prstGeom>
          <a:solidFill>
            <a:srgbClr val="92D050"/>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8. Organisation du génome</a:t>
            </a:r>
          </a:p>
        </p:txBody>
      </p:sp>
      <p:sp>
        <p:nvSpPr>
          <p:cNvPr id="181296" name="Rectangle 1072"/>
          <p:cNvSpPr>
            <a:spLocks noChangeArrowheads="1"/>
          </p:cNvSpPr>
          <p:nvPr/>
        </p:nvSpPr>
        <p:spPr bwMode="auto">
          <a:xfrm>
            <a:off x="228600" y="936293"/>
            <a:ext cx="4868320" cy="492443"/>
          </a:xfrm>
          <a:prstGeom prst="rect">
            <a:avLst/>
          </a:prstGeom>
          <a:solidFill>
            <a:srgbClr val="FFFF00"/>
          </a:solidFill>
          <a:ln w="9525">
            <a:noFill/>
            <a:miter lim="800000"/>
            <a:headEnd/>
            <a:tailEnd/>
          </a:ln>
        </p:spPr>
        <p:txBody>
          <a:bodyPr wrap="none" lIns="0" tIns="0" rIns="0" bIns="0">
            <a:spAutoFit/>
          </a:bodyPr>
          <a:lstStyle/>
          <a:p>
            <a:r>
              <a:rPr lang="fr-FR" sz="3200" b="1" i="1" dirty="0" smtClean="0">
                <a:solidFill>
                  <a:srgbClr val="000000"/>
                </a:solidFill>
                <a:latin typeface="Times New Roman" pitchFamily="18" charset="0"/>
              </a:rPr>
              <a:t>8.f. Eléments transposables </a:t>
            </a:r>
          </a:p>
        </p:txBody>
      </p:sp>
      <p:sp>
        <p:nvSpPr>
          <p:cNvPr id="5" name="ZoneTexte 4"/>
          <p:cNvSpPr txBox="1"/>
          <p:nvPr/>
        </p:nvSpPr>
        <p:spPr>
          <a:xfrm>
            <a:off x="285720" y="1720415"/>
            <a:ext cx="8286808" cy="4524315"/>
          </a:xfrm>
          <a:prstGeom prst="rect">
            <a:avLst/>
          </a:prstGeom>
          <a:noFill/>
        </p:spPr>
        <p:txBody>
          <a:bodyPr wrap="square" rtlCol="0">
            <a:spAutoFit/>
          </a:bodyPr>
          <a:lstStyle/>
          <a:p>
            <a:pPr algn="just"/>
            <a:r>
              <a:rPr lang="fr-FR" sz="2400" b="1" dirty="0" smtClean="0">
                <a:solidFill>
                  <a:srgbClr val="002060"/>
                </a:solidFill>
                <a:latin typeface="Calibri" pitchFamily="34" charset="0"/>
                <a:cs typeface="Calibri" pitchFamily="34" charset="0"/>
              </a:rPr>
              <a:t>Ce sont des séquences d'ADN capable de se </a:t>
            </a:r>
            <a:r>
              <a:rPr lang="fr-FR" sz="2400" b="1" dirty="0" smtClean="0">
                <a:solidFill>
                  <a:srgbClr val="C00000"/>
                </a:solidFill>
                <a:latin typeface="Calibri" pitchFamily="34" charset="0"/>
                <a:cs typeface="Calibri" pitchFamily="34" charset="0"/>
              </a:rPr>
              <a:t>déplacer et de se multiplier de manière autonome </a:t>
            </a:r>
            <a:r>
              <a:rPr lang="fr-FR" sz="2400" b="1" dirty="0" smtClean="0">
                <a:solidFill>
                  <a:srgbClr val="002060"/>
                </a:solidFill>
                <a:latin typeface="Calibri" pitchFamily="34" charset="0"/>
                <a:cs typeface="Calibri" pitchFamily="34" charset="0"/>
              </a:rPr>
              <a:t>dans un génome, par un mécanisme appelé </a:t>
            </a:r>
            <a:r>
              <a:rPr lang="fr-FR" sz="2400" b="1" dirty="0" smtClean="0">
                <a:solidFill>
                  <a:srgbClr val="7030A0"/>
                </a:solidFill>
                <a:latin typeface="Calibri" pitchFamily="34" charset="0"/>
                <a:cs typeface="Calibri" pitchFamily="34" charset="0"/>
              </a:rPr>
              <a:t>transposition</a:t>
            </a:r>
            <a:r>
              <a:rPr lang="fr-FR" sz="2400" b="1" dirty="0" smtClean="0">
                <a:solidFill>
                  <a:srgbClr val="002060"/>
                </a:solidFill>
                <a:latin typeface="Calibri" pitchFamily="34" charset="0"/>
                <a:cs typeface="Calibri" pitchFamily="34" charset="0"/>
              </a:rPr>
              <a:t>. Les transposons ont été identifiés par Barbara McClintock qui a étudié des mutations instables induites par ces éléments chez le maïs.</a:t>
            </a:r>
          </a:p>
          <a:p>
            <a:pPr algn="just"/>
            <a:endParaRPr lang="fr-FR" sz="2400" b="1" dirty="0" smtClean="0">
              <a:solidFill>
                <a:srgbClr val="002060"/>
              </a:solidFill>
              <a:latin typeface="Calibri" pitchFamily="34" charset="0"/>
              <a:cs typeface="Calibri" pitchFamily="34" charset="0"/>
            </a:endParaRPr>
          </a:p>
          <a:p>
            <a:pPr algn="just"/>
            <a:r>
              <a:rPr lang="fr-FR" sz="2400" b="1" dirty="0" smtClean="0">
                <a:solidFill>
                  <a:srgbClr val="002060"/>
                </a:solidFill>
                <a:latin typeface="Calibri" pitchFamily="34" charset="0"/>
                <a:cs typeface="Calibri" pitchFamily="34" charset="0"/>
              </a:rPr>
              <a:t>Présents chez tous les organismes vivants, les éléments transposables sont un des constituants les plus importants des génomes eucaryotes.</a:t>
            </a:r>
          </a:p>
          <a:p>
            <a:pPr algn="just"/>
            <a:endParaRPr lang="fr-FR" sz="2400" b="1" dirty="0" smtClean="0">
              <a:solidFill>
                <a:srgbClr val="002060"/>
              </a:solidFill>
              <a:latin typeface="Calibri" pitchFamily="34" charset="0"/>
              <a:cs typeface="Calibri" pitchFamily="34" charset="0"/>
            </a:endParaRPr>
          </a:p>
          <a:p>
            <a:pPr algn="just"/>
            <a:r>
              <a:rPr lang="fr-FR" sz="2400" b="1" dirty="0" smtClean="0">
                <a:solidFill>
                  <a:srgbClr val="002060"/>
                </a:solidFill>
                <a:latin typeface="Calibri" pitchFamily="34" charset="0"/>
                <a:cs typeface="Calibri" pitchFamily="34" charset="0"/>
              </a:rPr>
              <a:t>Exemples : 45% du génome de l'homme et plus de 70% chez le maïs.</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14290"/>
            <a:ext cx="5309146" cy="553998"/>
          </a:xfrm>
          <a:prstGeom prst="rect">
            <a:avLst/>
          </a:prstGeom>
          <a:solidFill>
            <a:srgbClr val="92D050"/>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8. Organisation du génome</a:t>
            </a:r>
          </a:p>
        </p:txBody>
      </p:sp>
      <p:sp>
        <p:nvSpPr>
          <p:cNvPr id="181296" name="Rectangle 1072"/>
          <p:cNvSpPr>
            <a:spLocks noChangeArrowheads="1"/>
          </p:cNvSpPr>
          <p:nvPr/>
        </p:nvSpPr>
        <p:spPr bwMode="auto">
          <a:xfrm>
            <a:off x="228600" y="936293"/>
            <a:ext cx="4868320" cy="492443"/>
          </a:xfrm>
          <a:prstGeom prst="rect">
            <a:avLst/>
          </a:prstGeom>
          <a:solidFill>
            <a:srgbClr val="FFFF00"/>
          </a:solidFill>
          <a:ln w="9525">
            <a:noFill/>
            <a:miter lim="800000"/>
            <a:headEnd/>
            <a:tailEnd/>
          </a:ln>
        </p:spPr>
        <p:txBody>
          <a:bodyPr wrap="none" lIns="0" tIns="0" rIns="0" bIns="0">
            <a:spAutoFit/>
          </a:bodyPr>
          <a:lstStyle/>
          <a:p>
            <a:r>
              <a:rPr lang="fr-FR" sz="3200" b="1" i="1" dirty="0" smtClean="0">
                <a:solidFill>
                  <a:srgbClr val="000000"/>
                </a:solidFill>
                <a:latin typeface="Times New Roman" pitchFamily="18" charset="0"/>
              </a:rPr>
              <a:t>8.f. Eléments transposables </a:t>
            </a:r>
          </a:p>
        </p:txBody>
      </p:sp>
      <p:sp>
        <p:nvSpPr>
          <p:cNvPr id="5" name="ZoneTexte 4"/>
          <p:cNvSpPr txBox="1"/>
          <p:nvPr/>
        </p:nvSpPr>
        <p:spPr>
          <a:xfrm>
            <a:off x="285720" y="1720415"/>
            <a:ext cx="8286808" cy="4154984"/>
          </a:xfrm>
          <a:prstGeom prst="rect">
            <a:avLst/>
          </a:prstGeom>
          <a:noFill/>
        </p:spPr>
        <p:txBody>
          <a:bodyPr wrap="square" rtlCol="0">
            <a:spAutoFit/>
          </a:bodyPr>
          <a:lstStyle/>
          <a:p>
            <a:pPr algn="just"/>
            <a:r>
              <a:rPr lang="fr-FR" sz="2200" b="1" dirty="0" smtClean="0">
                <a:solidFill>
                  <a:srgbClr val="002060"/>
                </a:solidFill>
                <a:latin typeface="Calibri" pitchFamily="34" charset="0"/>
                <a:cs typeface="Calibri" pitchFamily="34" charset="0"/>
              </a:rPr>
              <a:t>Les éléments transposables peuvent expliquer d'importantes différences dans les tailles du génome d'organismes. </a:t>
            </a:r>
          </a:p>
          <a:p>
            <a:pPr algn="just"/>
            <a:endParaRPr lang="fr-FR" sz="2200" b="1" dirty="0" smtClean="0">
              <a:solidFill>
                <a:srgbClr val="002060"/>
              </a:solidFill>
              <a:latin typeface="Calibri" pitchFamily="34" charset="0"/>
              <a:cs typeface="Calibri" pitchFamily="34" charset="0"/>
            </a:endParaRPr>
          </a:p>
          <a:p>
            <a:pPr algn="just"/>
            <a:r>
              <a:rPr lang="fr-FR" sz="2200" b="1" dirty="0" smtClean="0">
                <a:solidFill>
                  <a:srgbClr val="002060"/>
                </a:solidFill>
                <a:latin typeface="Calibri" pitchFamily="34" charset="0"/>
                <a:cs typeface="Calibri" pitchFamily="34" charset="0"/>
              </a:rPr>
              <a:t>Les éléments transposables sont divisés en 2 classes selon leur mode de transposition : </a:t>
            </a:r>
          </a:p>
          <a:p>
            <a:pPr algn="just"/>
            <a:endParaRPr lang="fr-FR" sz="2200" b="1" dirty="0" smtClean="0">
              <a:solidFill>
                <a:srgbClr val="002060"/>
              </a:solidFill>
              <a:latin typeface="Calibri" pitchFamily="34" charset="0"/>
              <a:cs typeface="Calibri" pitchFamily="34" charset="0"/>
            </a:endParaRPr>
          </a:p>
          <a:p>
            <a:pPr algn="just">
              <a:buBlip>
                <a:blip r:embed="rId3"/>
              </a:buBlip>
            </a:pPr>
            <a:r>
              <a:rPr lang="fr-FR" sz="2200" b="1" dirty="0" smtClean="0">
                <a:solidFill>
                  <a:srgbClr val="FF0000"/>
                </a:solidFill>
                <a:latin typeface="Calibri" pitchFamily="34" charset="0"/>
                <a:cs typeface="Calibri" pitchFamily="34" charset="0"/>
              </a:rPr>
              <a:t>  Ceux de classe I ou </a:t>
            </a:r>
            <a:r>
              <a:rPr lang="fr-FR" sz="2200" b="1" dirty="0" err="1" smtClean="0">
                <a:solidFill>
                  <a:srgbClr val="FF0000"/>
                </a:solidFill>
                <a:latin typeface="Calibri" pitchFamily="34" charset="0"/>
                <a:cs typeface="Calibri" pitchFamily="34" charset="0"/>
              </a:rPr>
              <a:t>rétrotransposons</a:t>
            </a:r>
            <a:r>
              <a:rPr lang="fr-FR" sz="2200" b="1" dirty="0" smtClean="0">
                <a:solidFill>
                  <a:srgbClr val="FF0000"/>
                </a:solidFill>
                <a:latin typeface="Calibri" pitchFamily="34" charset="0"/>
                <a:cs typeface="Calibri" pitchFamily="34" charset="0"/>
              </a:rPr>
              <a:t> : </a:t>
            </a:r>
            <a:r>
              <a:rPr lang="fr-FR" sz="2200" b="1" dirty="0" smtClean="0">
                <a:solidFill>
                  <a:srgbClr val="002060"/>
                </a:solidFill>
                <a:latin typeface="Calibri" pitchFamily="34" charset="0"/>
                <a:cs typeface="Calibri" pitchFamily="34" charset="0"/>
              </a:rPr>
              <a:t>ils transposent via un intermédiaire ARN selon un mode réplicatif (copier - coller).</a:t>
            </a:r>
          </a:p>
          <a:p>
            <a:pPr algn="just"/>
            <a:endParaRPr lang="fr-FR" sz="2200" b="1" dirty="0" smtClean="0">
              <a:solidFill>
                <a:srgbClr val="002060"/>
              </a:solidFill>
              <a:latin typeface="Calibri" pitchFamily="34" charset="0"/>
              <a:cs typeface="Calibri" pitchFamily="34" charset="0"/>
            </a:endParaRPr>
          </a:p>
          <a:p>
            <a:pPr algn="just"/>
            <a:r>
              <a:rPr lang="fr-FR" sz="2200" b="1" dirty="0" smtClean="0">
                <a:solidFill>
                  <a:srgbClr val="002060"/>
                </a:solidFill>
                <a:latin typeface="Calibri" pitchFamily="34" charset="0"/>
                <a:cs typeface="Calibri" pitchFamily="34" charset="0"/>
              </a:rPr>
              <a:t>Leur ARN messager est rétro-transcrit en </a:t>
            </a:r>
            <a:r>
              <a:rPr lang="fr-FR" sz="2200" b="1" dirty="0" err="1" smtClean="0">
                <a:solidFill>
                  <a:srgbClr val="002060"/>
                </a:solidFill>
                <a:latin typeface="Calibri" pitchFamily="34" charset="0"/>
                <a:cs typeface="Calibri" pitchFamily="34" charset="0"/>
              </a:rPr>
              <a:t>ADNc</a:t>
            </a:r>
            <a:r>
              <a:rPr lang="fr-FR" sz="2200" b="1" dirty="0" smtClean="0">
                <a:solidFill>
                  <a:srgbClr val="002060"/>
                </a:solidFill>
                <a:latin typeface="Calibri" pitchFamily="34" charset="0"/>
                <a:cs typeface="Calibri" pitchFamily="34" charset="0"/>
              </a:rPr>
              <a:t> qui est intégré dans le génome. </a:t>
            </a:r>
          </a:p>
          <a:p>
            <a:pPr algn="just"/>
            <a:endParaRPr lang="fr-FR" sz="2200" b="1" dirty="0" smtClean="0">
              <a:solidFill>
                <a:srgbClr val="002060"/>
              </a:solidFill>
              <a:latin typeface="Calibri" pitchFamily="34" charset="0"/>
              <a:cs typeface="Calibri" pitchFamily="34" charset="0"/>
            </a:endParaRPr>
          </a:p>
        </p:txBody>
      </p:sp>
      <p:pic>
        <p:nvPicPr>
          <p:cNvPr id="439299" name="Picture 3" descr="retrotransposons"/>
          <p:cNvPicPr>
            <a:picLocks noChangeAspect="1" noChangeArrowheads="1"/>
          </p:cNvPicPr>
          <p:nvPr/>
        </p:nvPicPr>
        <p:blipFill>
          <a:blip r:embed="rId4"/>
          <a:srcRect/>
          <a:stretch>
            <a:fillRect/>
          </a:stretch>
        </p:blipFill>
        <p:spPr bwMode="auto">
          <a:xfrm>
            <a:off x="2357422" y="5286388"/>
            <a:ext cx="3635550" cy="133350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p:cNvGrpSpPr>
            <a:grpSpLocks/>
          </p:cNvGrpSpPr>
          <p:nvPr/>
        </p:nvGrpSpPr>
        <p:grpSpPr bwMode="auto">
          <a:xfrm>
            <a:off x="0" y="4495800"/>
            <a:ext cx="4267200" cy="2297113"/>
            <a:chOff x="0" y="2832"/>
            <a:chExt cx="2688" cy="1447"/>
          </a:xfrm>
        </p:grpSpPr>
        <p:sp>
          <p:nvSpPr>
            <p:cNvPr id="215044" name="Rectangle 4"/>
            <p:cNvSpPr>
              <a:spLocks noChangeArrowheads="1"/>
            </p:cNvSpPr>
            <p:nvPr/>
          </p:nvSpPr>
          <p:spPr bwMode="auto">
            <a:xfrm>
              <a:off x="0" y="2832"/>
              <a:ext cx="2688" cy="1440"/>
            </a:xfrm>
            <a:prstGeom prst="rect">
              <a:avLst/>
            </a:prstGeom>
            <a:solidFill>
              <a:srgbClr val="FFFFFF"/>
            </a:solidFill>
            <a:ln w="9525">
              <a:solidFill>
                <a:schemeClr val="tx1"/>
              </a:solidFill>
              <a:miter lim="800000"/>
              <a:headEnd/>
              <a:tailEnd/>
            </a:ln>
            <a:effectLst/>
          </p:spPr>
          <p:txBody>
            <a:bodyPr wrap="none" anchor="ctr"/>
            <a:lstStyle/>
            <a:p>
              <a:endParaRPr lang="en-US"/>
            </a:p>
          </p:txBody>
        </p:sp>
        <p:pic>
          <p:nvPicPr>
            <p:cNvPr id="215057" name="Picture 17" descr="C:\WINDOWS\Bureau\t4.gif"/>
            <p:cNvPicPr>
              <a:picLocks noChangeAspect="1" noChangeArrowheads="1"/>
            </p:cNvPicPr>
            <p:nvPr/>
          </p:nvPicPr>
          <p:blipFill>
            <a:blip r:embed="rId2"/>
            <a:srcRect/>
            <a:stretch>
              <a:fillRect/>
            </a:stretch>
          </p:blipFill>
          <p:spPr bwMode="auto">
            <a:xfrm>
              <a:off x="48" y="2976"/>
              <a:ext cx="1332" cy="1303"/>
            </a:xfrm>
            <a:prstGeom prst="rect">
              <a:avLst/>
            </a:prstGeom>
            <a:noFill/>
          </p:spPr>
        </p:pic>
        <p:sp>
          <p:nvSpPr>
            <p:cNvPr id="215058" name="Rectangle 18"/>
            <p:cNvSpPr>
              <a:spLocks noChangeArrowheads="1"/>
            </p:cNvSpPr>
            <p:nvPr/>
          </p:nvSpPr>
          <p:spPr bwMode="auto">
            <a:xfrm>
              <a:off x="1680" y="3341"/>
              <a:ext cx="769" cy="173"/>
            </a:xfrm>
            <a:prstGeom prst="rect">
              <a:avLst/>
            </a:prstGeom>
            <a:solidFill>
              <a:srgbClr val="FFCCFF"/>
            </a:solidFill>
            <a:ln w="9525">
              <a:noFill/>
              <a:miter lim="800000"/>
              <a:headEnd/>
              <a:tailEnd/>
            </a:ln>
          </p:spPr>
          <p:txBody>
            <a:bodyPr lIns="0" tIns="0" rIns="0" bIns="0">
              <a:spAutoFit/>
            </a:bodyPr>
            <a:lstStyle/>
            <a:p>
              <a:pPr algn="ctr"/>
              <a:r>
                <a:rPr lang="fr-FR" b="1">
                  <a:solidFill>
                    <a:srgbClr val="000000"/>
                  </a:solidFill>
                  <a:latin typeface="Times New Roman" pitchFamily="18" charset="0"/>
                </a:rPr>
                <a:t>168,8 kB</a:t>
              </a:r>
              <a:endParaRPr lang="fr-FR"/>
            </a:p>
          </p:txBody>
        </p:sp>
        <p:sp>
          <p:nvSpPr>
            <p:cNvPr id="215059" name="Rectangle 19"/>
            <p:cNvSpPr>
              <a:spLocks noChangeArrowheads="1"/>
            </p:cNvSpPr>
            <p:nvPr/>
          </p:nvSpPr>
          <p:spPr bwMode="auto">
            <a:xfrm>
              <a:off x="1498" y="3168"/>
              <a:ext cx="1076" cy="173"/>
            </a:xfrm>
            <a:prstGeom prst="rect">
              <a:avLst/>
            </a:prstGeom>
            <a:solidFill>
              <a:srgbClr val="FFCCFF"/>
            </a:solidFill>
            <a:ln w="9525">
              <a:noFill/>
              <a:miter lim="800000"/>
              <a:headEnd/>
              <a:tailEnd/>
            </a:ln>
          </p:spPr>
          <p:txBody>
            <a:bodyPr wrap="none" lIns="0" tIns="0" rIns="0" bIns="0">
              <a:spAutoFit/>
            </a:bodyPr>
            <a:lstStyle/>
            <a:p>
              <a:r>
                <a:rPr lang="fr-FR" b="1">
                  <a:solidFill>
                    <a:srgbClr val="000000"/>
                  </a:solidFill>
                  <a:latin typeface="Times New Roman" pitchFamily="18" charset="0"/>
                </a:rPr>
                <a:t>bactériophage T4</a:t>
              </a:r>
              <a:endParaRPr lang="fr-FR"/>
            </a:p>
          </p:txBody>
        </p:sp>
        <p:sp>
          <p:nvSpPr>
            <p:cNvPr id="215060" name="Rectangle 20"/>
            <p:cNvSpPr>
              <a:spLocks noChangeArrowheads="1"/>
            </p:cNvSpPr>
            <p:nvPr/>
          </p:nvSpPr>
          <p:spPr bwMode="auto">
            <a:xfrm>
              <a:off x="1488" y="3533"/>
              <a:ext cx="1096" cy="173"/>
            </a:xfrm>
            <a:prstGeom prst="rect">
              <a:avLst/>
            </a:prstGeom>
            <a:solidFill>
              <a:srgbClr val="FFCCFF"/>
            </a:solidFill>
            <a:ln w="9525">
              <a:noFill/>
              <a:miter lim="800000"/>
              <a:headEnd/>
              <a:tailEnd/>
            </a:ln>
          </p:spPr>
          <p:txBody>
            <a:bodyPr wrap="none" lIns="0" tIns="0" rIns="0" bIns="0">
              <a:spAutoFit/>
            </a:bodyPr>
            <a:lstStyle/>
            <a:p>
              <a:r>
                <a:rPr lang="fr-FR" b="1">
                  <a:solidFill>
                    <a:srgbClr val="000000"/>
                  </a:solidFill>
                  <a:latin typeface="Times New Roman" pitchFamily="18" charset="0"/>
                </a:rPr>
                <a:t>environ 150 gènes</a:t>
              </a:r>
              <a:endParaRPr lang="fr-FR"/>
            </a:p>
          </p:txBody>
        </p:sp>
        <p:sp>
          <p:nvSpPr>
            <p:cNvPr id="215061" name="Rectangle 21"/>
            <p:cNvSpPr>
              <a:spLocks noChangeArrowheads="1"/>
            </p:cNvSpPr>
            <p:nvPr/>
          </p:nvSpPr>
          <p:spPr bwMode="auto">
            <a:xfrm>
              <a:off x="1740" y="3888"/>
              <a:ext cx="612" cy="307"/>
            </a:xfrm>
            <a:prstGeom prst="rect">
              <a:avLst/>
            </a:prstGeom>
            <a:solidFill>
              <a:srgbClr val="FFFF99"/>
            </a:solidFill>
            <a:ln w="9525">
              <a:noFill/>
              <a:miter lim="800000"/>
              <a:headEnd/>
              <a:tailEnd/>
            </a:ln>
          </p:spPr>
          <p:txBody>
            <a:bodyPr wrap="none" lIns="0" tIns="0" rIns="0" bIns="0">
              <a:spAutoFit/>
            </a:bodyPr>
            <a:lstStyle/>
            <a:p>
              <a:r>
                <a:rPr lang="fr-FR" sz="3200" b="1">
                  <a:solidFill>
                    <a:srgbClr val="000000"/>
                  </a:solidFill>
                  <a:latin typeface="Times New Roman" pitchFamily="18" charset="0"/>
                </a:rPr>
                <a:t>Virus</a:t>
              </a:r>
              <a:endParaRPr lang="fr-FR" sz="3200">
                <a:latin typeface="Times New Roman" pitchFamily="18" charset="0"/>
              </a:endParaRPr>
            </a:p>
          </p:txBody>
        </p:sp>
      </p:grpSp>
      <p:sp>
        <p:nvSpPr>
          <p:cNvPr id="215073" name="Rectangle 33"/>
          <p:cNvSpPr>
            <a:spLocks noChangeArrowheads="1"/>
          </p:cNvSpPr>
          <p:nvPr/>
        </p:nvSpPr>
        <p:spPr bwMode="auto">
          <a:xfrm>
            <a:off x="1371600" y="563545"/>
            <a:ext cx="7010400" cy="365125"/>
          </a:xfrm>
          <a:prstGeom prst="rect">
            <a:avLst/>
          </a:prstGeom>
          <a:solidFill>
            <a:srgbClr val="66FFFF"/>
          </a:solidFill>
          <a:ln w="9525">
            <a:noFill/>
            <a:miter lim="800000"/>
            <a:headEnd/>
            <a:tailEnd/>
          </a:ln>
        </p:spPr>
        <p:txBody>
          <a:bodyPr lIns="0" tIns="0" rIns="0" bIns="0">
            <a:spAutoFit/>
          </a:bodyPr>
          <a:lstStyle/>
          <a:p>
            <a:pPr algn="ctr"/>
            <a:r>
              <a:rPr lang="fr-FR" sz="2400" b="1" dirty="0">
                <a:solidFill>
                  <a:srgbClr val="000000"/>
                </a:solidFill>
                <a:latin typeface="Times New Roman" pitchFamily="18" charset="0"/>
              </a:rPr>
              <a:t>Définition expérimentale du génome d’un organisme</a:t>
            </a:r>
            <a:endParaRPr lang="fr-FR" sz="2400" dirty="0"/>
          </a:p>
        </p:txBody>
      </p:sp>
      <p:grpSp>
        <p:nvGrpSpPr>
          <p:cNvPr id="3" name="Group 45"/>
          <p:cNvGrpSpPr>
            <a:grpSpLocks/>
          </p:cNvGrpSpPr>
          <p:nvPr/>
        </p:nvGrpSpPr>
        <p:grpSpPr bwMode="auto">
          <a:xfrm>
            <a:off x="0" y="914400"/>
            <a:ext cx="4038600" cy="3352800"/>
            <a:chOff x="0" y="576"/>
            <a:chExt cx="2544" cy="2112"/>
          </a:xfrm>
        </p:grpSpPr>
        <p:sp>
          <p:nvSpPr>
            <p:cNvPr id="215042" name="Rectangle 2"/>
            <p:cNvSpPr>
              <a:spLocks noChangeArrowheads="1"/>
            </p:cNvSpPr>
            <p:nvPr/>
          </p:nvSpPr>
          <p:spPr bwMode="auto">
            <a:xfrm>
              <a:off x="0" y="576"/>
              <a:ext cx="2544" cy="2112"/>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215045" name="Rectangle 5"/>
            <p:cNvSpPr>
              <a:spLocks noChangeAspect="1" noChangeArrowheads="1"/>
            </p:cNvSpPr>
            <p:nvPr/>
          </p:nvSpPr>
          <p:spPr bwMode="auto">
            <a:xfrm>
              <a:off x="96" y="1056"/>
              <a:ext cx="1310" cy="977"/>
            </a:xfrm>
            <a:prstGeom prst="rect">
              <a:avLst/>
            </a:prstGeom>
            <a:solidFill>
              <a:srgbClr val="CCFFF3"/>
            </a:solidFill>
            <a:ln w="50800">
              <a:solidFill>
                <a:srgbClr val="000000"/>
              </a:solidFill>
              <a:miter lim="800000"/>
              <a:headEnd/>
              <a:tailEnd/>
            </a:ln>
          </p:spPr>
          <p:txBody>
            <a:bodyPr/>
            <a:lstStyle/>
            <a:p>
              <a:endParaRPr lang="en-US"/>
            </a:p>
          </p:txBody>
        </p:sp>
        <p:sp>
          <p:nvSpPr>
            <p:cNvPr id="215046" name="Oval 6"/>
            <p:cNvSpPr>
              <a:spLocks noChangeAspect="1" noChangeArrowheads="1"/>
            </p:cNvSpPr>
            <p:nvPr/>
          </p:nvSpPr>
          <p:spPr bwMode="auto">
            <a:xfrm>
              <a:off x="365" y="1078"/>
              <a:ext cx="780" cy="766"/>
            </a:xfrm>
            <a:prstGeom prst="ellipse">
              <a:avLst/>
            </a:prstGeom>
            <a:solidFill>
              <a:srgbClr val="FFFFFF"/>
            </a:solidFill>
            <a:ln w="38100">
              <a:solidFill>
                <a:srgbClr val="000000"/>
              </a:solidFill>
              <a:round/>
              <a:headEnd/>
              <a:tailEnd/>
            </a:ln>
          </p:spPr>
          <p:txBody>
            <a:bodyPr/>
            <a:lstStyle/>
            <a:p>
              <a:endParaRPr lang="en-US"/>
            </a:p>
          </p:txBody>
        </p:sp>
        <p:sp>
          <p:nvSpPr>
            <p:cNvPr id="215047" name="Oval 7"/>
            <p:cNvSpPr>
              <a:spLocks noChangeAspect="1" noChangeArrowheads="1"/>
            </p:cNvSpPr>
            <p:nvPr/>
          </p:nvSpPr>
          <p:spPr bwMode="auto">
            <a:xfrm>
              <a:off x="1152" y="1892"/>
              <a:ext cx="150" cy="123"/>
            </a:xfrm>
            <a:prstGeom prst="ellipse">
              <a:avLst/>
            </a:prstGeom>
            <a:solidFill>
              <a:srgbClr val="FFFFFF"/>
            </a:solidFill>
            <a:ln w="25400">
              <a:solidFill>
                <a:srgbClr val="000000"/>
              </a:solidFill>
              <a:round/>
              <a:headEnd/>
              <a:tailEnd/>
            </a:ln>
          </p:spPr>
          <p:txBody>
            <a:bodyPr/>
            <a:lstStyle/>
            <a:p>
              <a:endParaRPr lang="en-US"/>
            </a:p>
          </p:txBody>
        </p:sp>
        <p:sp>
          <p:nvSpPr>
            <p:cNvPr id="215048" name="Arc 8"/>
            <p:cNvSpPr>
              <a:spLocks noChangeAspect="1"/>
            </p:cNvSpPr>
            <p:nvPr/>
          </p:nvSpPr>
          <p:spPr bwMode="auto">
            <a:xfrm>
              <a:off x="1109" y="1302"/>
              <a:ext cx="50" cy="154"/>
            </a:xfrm>
            <a:custGeom>
              <a:avLst/>
              <a:gdLst>
                <a:gd name="G0" fmla="+- 423 0 0"/>
                <a:gd name="G1" fmla="+- 21600 0 0"/>
                <a:gd name="G2" fmla="+- 21600 0 0"/>
                <a:gd name="T0" fmla="*/ 0 w 22023"/>
                <a:gd name="T1" fmla="*/ 4 h 21600"/>
                <a:gd name="T2" fmla="*/ 22023 w 22023"/>
                <a:gd name="T3" fmla="*/ 21488 h 21600"/>
                <a:gd name="T4" fmla="*/ 423 w 22023"/>
                <a:gd name="T5" fmla="*/ 21600 h 21600"/>
              </a:gdLst>
              <a:ahLst/>
              <a:cxnLst>
                <a:cxn ang="0">
                  <a:pos x="T0" y="T1"/>
                </a:cxn>
                <a:cxn ang="0">
                  <a:pos x="T2" y="T3"/>
                </a:cxn>
                <a:cxn ang="0">
                  <a:pos x="T4" y="T5"/>
                </a:cxn>
              </a:cxnLst>
              <a:rect l="0" t="0" r="r" b="b"/>
              <a:pathLst>
                <a:path w="22023" h="21600" fill="none" extrusionOk="0">
                  <a:moveTo>
                    <a:pt x="0" y="4"/>
                  </a:moveTo>
                  <a:cubicBezTo>
                    <a:pt x="140" y="1"/>
                    <a:pt x="281" y="-1"/>
                    <a:pt x="423" y="0"/>
                  </a:cubicBezTo>
                  <a:cubicBezTo>
                    <a:pt x="12308" y="0"/>
                    <a:pt x="21961" y="9602"/>
                    <a:pt x="22022" y="21488"/>
                  </a:cubicBezTo>
                </a:path>
                <a:path w="22023" h="21600" stroke="0" extrusionOk="0">
                  <a:moveTo>
                    <a:pt x="0" y="4"/>
                  </a:moveTo>
                  <a:cubicBezTo>
                    <a:pt x="140" y="1"/>
                    <a:pt x="281" y="-1"/>
                    <a:pt x="423" y="0"/>
                  </a:cubicBezTo>
                  <a:cubicBezTo>
                    <a:pt x="12308" y="0"/>
                    <a:pt x="21961" y="9602"/>
                    <a:pt x="22022" y="21488"/>
                  </a:cubicBezTo>
                  <a:lnTo>
                    <a:pt x="423" y="21600"/>
                  </a:lnTo>
                  <a:close/>
                </a:path>
              </a:pathLst>
            </a:custGeom>
            <a:solidFill>
              <a:srgbClr val="FFFFFF"/>
            </a:solidFill>
            <a:ln w="9525">
              <a:noFill/>
              <a:round/>
              <a:headEnd/>
              <a:tailEnd/>
            </a:ln>
          </p:spPr>
          <p:txBody>
            <a:bodyPr/>
            <a:lstStyle/>
            <a:p>
              <a:endParaRPr lang="en-US"/>
            </a:p>
          </p:txBody>
        </p:sp>
        <p:sp>
          <p:nvSpPr>
            <p:cNvPr id="215049" name="Arc 9"/>
            <p:cNvSpPr>
              <a:spLocks noChangeAspect="1"/>
            </p:cNvSpPr>
            <p:nvPr/>
          </p:nvSpPr>
          <p:spPr bwMode="auto">
            <a:xfrm>
              <a:off x="1109" y="1316"/>
              <a:ext cx="36" cy="140"/>
            </a:xfrm>
            <a:custGeom>
              <a:avLst/>
              <a:gdLst>
                <a:gd name="G0" fmla="+- 529 0 0"/>
                <a:gd name="G1" fmla="+- 21600 0 0"/>
                <a:gd name="G2" fmla="+- 21600 0 0"/>
                <a:gd name="T0" fmla="*/ 0 w 22129"/>
                <a:gd name="T1" fmla="*/ 6 h 21600"/>
                <a:gd name="T2" fmla="*/ 22129 w 22129"/>
                <a:gd name="T3" fmla="*/ 21510 h 21600"/>
                <a:gd name="T4" fmla="*/ 529 w 22129"/>
                <a:gd name="T5" fmla="*/ 21600 h 21600"/>
              </a:gdLst>
              <a:ahLst/>
              <a:cxnLst>
                <a:cxn ang="0">
                  <a:pos x="T0" y="T1"/>
                </a:cxn>
                <a:cxn ang="0">
                  <a:pos x="T2" y="T3"/>
                </a:cxn>
                <a:cxn ang="0">
                  <a:pos x="T4" y="T5"/>
                </a:cxn>
              </a:cxnLst>
              <a:rect l="0" t="0" r="r" b="b"/>
              <a:pathLst>
                <a:path w="22129" h="21600" fill="none" extrusionOk="0">
                  <a:moveTo>
                    <a:pt x="0" y="6"/>
                  </a:moveTo>
                  <a:cubicBezTo>
                    <a:pt x="176" y="2"/>
                    <a:pt x="352" y="-1"/>
                    <a:pt x="529" y="0"/>
                  </a:cubicBezTo>
                  <a:cubicBezTo>
                    <a:pt x="12423" y="0"/>
                    <a:pt x="22079" y="9615"/>
                    <a:pt x="22128" y="21510"/>
                  </a:cubicBezTo>
                </a:path>
                <a:path w="22129" h="21600" stroke="0" extrusionOk="0">
                  <a:moveTo>
                    <a:pt x="0" y="6"/>
                  </a:moveTo>
                  <a:cubicBezTo>
                    <a:pt x="176" y="2"/>
                    <a:pt x="352" y="-1"/>
                    <a:pt x="529" y="0"/>
                  </a:cubicBezTo>
                  <a:cubicBezTo>
                    <a:pt x="12423" y="0"/>
                    <a:pt x="22079" y="9615"/>
                    <a:pt x="22128" y="21510"/>
                  </a:cubicBezTo>
                  <a:lnTo>
                    <a:pt x="529" y="21600"/>
                  </a:lnTo>
                  <a:close/>
                </a:path>
              </a:pathLst>
            </a:custGeom>
            <a:noFill/>
            <a:ln w="38100">
              <a:solidFill>
                <a:srgbClr val="FF0000"/>
              </a:solidFill>
              <a:round/>
              <a:headEnd/>
              <a:tailEnd/>
            </a:ln>
          </p:spPr>
          <p:txBody>
            <a:bodyPr/>
            <a:lstStyle/>
            <a:p>
              <a:endParaRPr lang="en-US"/>
            </a:p>
          </p:txBody>
        </p:sp>
        <p:sp>
          <p:nvSpPr>
            <p:cNvPr id="215050" name="Rectangle 10"/>
            <p:cNvSpPr>
              <a:spLocks noChangeArrowheads="1"/>
            </p:cNvSpPr>
            <p:nvPr/>
          </p:nvSpPr>
          <p:spPr bwMode="auto">
            <a:xfrm>
              <a:off x="144" y="624"/>
              <a:ext cx="1209" cy="307"/>
            </a:xfrm>
            <a:prstGeom prst="rect">
              <a:avLst/>
            </a:prstGeom>
            <a:solidFill>
              <a:srgbClr val="FFFF99"/>
            </a:solidFill>
            <a:ln w="9525">
              <a:noFill/>
              <a:miter lim="800000"/>
              <a:headEnd/>
              <a:tailEnd/>
            </a:ln>
          </p:spPr>
          <p:txBody>
            <a:bodyPr wrap="none" lIns="0" tIns="0" rIns="0" bIns="0">
              <a:spAutoFit/>
            </a:bodyPr>
            <a:lstStyle/>
            <a:p>
              <a:r>
                <a:rPr lang="fr-FR" sz="3200" b="1">
                  <a:solidFill>
                    <a:srgbClr val="000000"/>
                  </a:solidFill>
                  <a:latin typeface="Times New Roman" pitchFamily="18" charset="0"/>
                </a:rPr>
                <a:t>Procaryote</a:t>
              </a:r>
              <a:endParaRPr lang="fr-FR" sz="3200">
                <a:latin typeface="Times New Roman" pitchFamily="18" charset="0"/>
              </a:endParaRPr>
            </a:p>
          </p:txBody>
        </p:sp>
        <p:sp>
          <p:nvSpPr>
            <p:cNvPr id="215051" name="Rectangle 11"/>
            <p:cNvSpPr>
              <a:spLocks noChangeArrowheads="1"/>
            </p:cNvSpPr>
            <p:nvPr/>
          </p:nvSpPr>
          <p:spPr bwMode="auto">
            <a:xfrm>
              <a:off x="1568" y="1536"/>
              <a:ext cx="784" cy="173"/>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chromosome</a:t>
              </a:r>
              <a:endParaRPr lang="fr-FR"/>
            </a:p>
          </p:txBody>
        </p:sp>
        <p:sp>
          <p:nvSpPr>
            <p:cNvPr id="215052" name="Rectangle 12"/>
            <p:cNvSpPr>
              <a:spLocks noChangeArrowheads="1"/>
            </p:cNvSpPr>
            <p:nvPr/>
          </p:nvSpPr>
          <p:spPr bwMode="auto">
            <a:xfrm>
              <a:off x="1536" y="1843"/>
              <a:ext cx="552" cy="173"/>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plasmide</a:t>
              </a:r>
              <a:endParaRPr lang="fr-FR"/>
            </a:p>
          </p:txBody>
        </p:sp>
        <p:sp>
          <p:nvSpPr>
            <p:cNvPr id="215053" name="Rectangle 13"/>
            <p:cNvSpPr>
              <a:spLocks noChangeArrowheads="1"/>
            </p:cNvSpPr>
            <p:nvPr/>
          </p:nvSpPr>
          <p:spPr bwMode="auto">
            <a:xfrm>
              <a:off x="1584" y="1296"/>
              <a:ext cx="680" cy="173"/>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(pro)phage</a:t>
              </a:r>
              <a:endParaRPr lang="fr-FR"/>
            </a:p>
          </p:txBody>
        </p:sp>
        <p:sp>
          <p:nvSpPr>
            <p:cNvPr id="215054" name="Rectangle 14"/>
            <p:cNvSpPr>
              <a:spLocks noChangeArrowheads="1"/>
            </p:cNvSpPr>
            <p:nvPr/>
          </p:nvSpPr>
          <p:spPr bwMode="auto">
            <a:xfrm>
              <a:off x="435" y="2420"/>
              <a:ext cx="660" cy="173"/>
            </a:xfrm>
            <a:prstGeom prst="rect">
              <a:avLst/>
            </a:prstGeom>
            <a:solidFill>
              <a:srgbClr val="FFFFCC"/>
            </a:solidFill>
            <a:ln w="9525">
              <a:noFill/>
              <a:miter lim="800000"/>
              <a:headEnd/>
              <a:tailEnd/>
            </a:ln>
          </p:spPr>
          <p:txBody>
            <a:bodyPr wrap="none" lIns="0" tIns="0" rIns="0" bIns="0">
              <a:spAutoFit/>
            </a:bodyPr>
            <a:lstStyle/>
            <a:p>
              <a:r>
                <a:rPr lang="fr-FR" b="1">
                  <a:solidFill>
                    <a:srgbClr val="000000"/>
                  </a:solidFill>
                  <a:latin typeface="Times New Roman" pitchFamily="18" charset="0"/>
                </a:rPr>
                <a:t>4200 gènes</a:t>
              </a:r>
              <a:endParaRPr lang="fr-FR"/>
            </a:p>
          </p:txBody>
        </p:sp>
        <p:sp>
          <p:nvSpPr>
            <p:cNvPr id="215055" name="Rectangle 15"/>
            <p:cNvSpPr>
              <a:spLocks noChangeArrowheads="1"/>
            </p:cNvSpPr>
            <p:nvPr/>
          </p:nvSpPr>
          <p:spPr bwMode="auto">
            <a:xfrm>
              <a:off x="284" y="2124"/>
              <a:ext cx="964" cy="173"/>
            </a:xfrm>
            <a:prstGeom prst="rect">
              <a:avLst/>
            </a:prstGeom>
            <a:solidFill>
              <a:srgbClr val="FFFFCC"/>
            </a:solidFill>
            <a:ln w="9525">
              <a:noFill/>
              <a:miter lim="800000"/>
              <a:headEnd/>
              <a:tailEnd/>
            </a:ln>
          </p:spPr>
          <p:txBody>
            <a:bodyPr wrap="none" lIns="0" tIns="0" rIns="0" bIns="0">
              <a:spAutoFit/>
            </a:bodyPr>
            <a:lstStyle/>
            <a:p>
              <a:r>
                <a:rPr lang="fr-FR" b="1" i="1">
                  <a:solidFill>
                    <a:srgbClr val="000000"/>
                  </a:solidFill>
                  <a:latin typeface="Times New Roman" pitchFamily="18" charset="0"/>
                </a:rPr>
                <a:t>Escherichia coli</a:t>
              </a:r>
              <a:endParaRPr lang="fr-FR"/>
            </a:p>
          </p:txBody>
        </p:sp>
        <p:sp>
          <p:nvSpPr>
            <p:cNvPr id="215056" name="Rectangle 16"/>
            <p:cNvSpPr>
              <a:spLocks noChangeArrowheads="1"/>
            </p:cNvSpPr>
            <p:nvPr/>
          </p:nvSpPr>
          <p:spPr bwMode="auto">
            <a:xfrm>
              <a:off x="550" y="2268"/>
              <a:ext cx="432" cy="173"/>
            </a:xfrm>
            <a:prstGeom prst="rect">
              <a:avLst/>
            </a:prstGeom>
            <a:solidFill>
              <a:srgbClr val="FFFFCC"/>
            </a:solidFill>
            <a:ln w="9525">
              <a:noFill/>
              <a:miter lim="800000"/>
              <a:headEnd/>
              <a:tailEnd/>
            </a:ln>
          </p:spPr>
          <p:txBody>
            <a:bodyPr wrap="none" lIns="0" tIns="0" rIns="0" bIns="0">
              <a:spAutoFit/>
            </a:bodyPr>
            <a:lstStyle/>
            <a:p>
              <a:r>
                <a:rPr lang="fr-FR" b="1">
                  <a:solidFill>
                    <a:srgbClr val="000000"/>
                  </a:solidFill>
                  <a:latin typeface="Times New Roman" pitchFamily="18" charset="0"/>
                </a:rPr>
                <a:t>4,7 Mb</a:t>
              </a:r>
              <a:endParaRPr lang="fr-FR"/>
            </a:p>
          </p:txBody>
        </p:sp>
        <p:sp>
          <p:nvSpPr>
            <p:cNvPr id="215067" name="Line 27"/>
            <p:cNvSpPr>
              <a:spLocks noChangeShapeType="1"/>
            </p:cNvSpPr>
            <p:nvPr/>
          </p:nvSpPr>
          <p:spPr bwMode="auto">
            <a:xfrm flipH="1">
              <a:off x="1296" y="1968"/>
              <a:ext cx="240" cy="0"/>
            </a:xfrm>
            <a:prstGeom prst="line">
              <a:avLst/>
            </a:prstGeom>
            <a:noFill/>
            <a:ln w="9525">
              <a:solidFill>
                <a:schemeClr val="tx1"/>
              </a:solidFill>
              <a:round/>
              <a:headEnd/>
              <a:tailEnd type="triangle" w="med" len="med"/>
            </a:ln>
            <a:effectLst/>
          </p:spPr>
          <p:txBody>
            <a:bodyPr/>
            <a:lstStyle/>
            <a:p>
              <a:endParaRPr lang="en-US"/>
            </a:p>
          </p:txBody>
        </p:sp>
        <p:sp>
          <p:nvSpPr>
            <p:cNvPr id="215068" name="Line 28"/>
            <p:cNvSpPr>
              <a:spLocks noChangeShapeType="1"/>
            </p:cNvSpPr>
            <p:nvPr/>
          </p:nvSpPr>
          <p:spPr bwMode="auto">
            <a:xfrm flipH="1">
              <a:off x="1152" y="1384"/>
              <a:ext cx="384" cy="0"/>
            </a:xfrm>
            <a:prstGeom prst="line">
              <a:avLst/>
            </a:prstGeom>
            <a:noFill/>
            <a:ln w="9525">
              <a:solidFill>
                <a:schemeClr val="tx1"/>
              </a:solidFill>
              <a:round/>
              <a:headEnd/>
              <a:tailEnd type="triangle" w="med" len="med"/>
            </a:ln>
            <a:effectLst/>
          </p:spPr>
          <p:txBody>
            <a:bodyPr/>
            <a:lstStyle/>
            <a:p>
              <a:endParaRPr lang="en-US"/>
            </a:p>
          </p:txBody>
        </p:sp>
        <p:sp>
          <p:nvSpPr>
            <p:cNvPr id="215069" name="Line 29"/>
            <p:cNvSpPr>
              <a:spLocks noChangeShapeType="1"/>
            </p:cNvSpPr>
            <p:nvPr/>
          </p:nvSpPr>
          <p:spPr bwMode="auto">
            <a:xfrm flipH="1">
              <a:off x="1104" y="1632"/>
              <a:ext cx="384" cy="0"/>
            </a:xfrm>
            <a:prstGeom prst="line">
              <a:avLst/>
            </a:prstGeom>
            <a:noFill/>
            <a:ln w="38100">
              <a:solidFill>
                <a:schemeClr val="tx1"/>
              </a:solidFill>
              <a:round/>
              <a:headEnd/>
              <a:tailEnd type="triangle" w="med" len="med"/>
            </a:ln>
            <a:effectLst/>
          </p:spPr>
          <p:txBody>
            <a:bodyPr/>
            <a:lstStyle/>
            <a:p>
              <a:endParaRPr lang="en-US"/>
            </a:p>
          </p:txBody>
        </p:sp>
        <p:pic>
          <p:nvPicPr>
            <p:cNvPr id="215079" name="Picture 39" descr="C:\WINDOWS\Bureau\e_coli_80.jpg"/>
            <p:cNvPicPr>
              <a:picLocks noChangeAspect="1" noChangeArrowheads="1"/>
            </p:cNvPicPr>
            <p:nvPr/>
          </p:nvPicPr>
          <p:blipFill>
            <a:blip r:embed="rId3"/>
            <a:srcRect/>
            <a:stretch>
              <a:fillRect/>
            </a:stretch>
          </p:blipFill>
          <p:spPr bwMode="auto">
            <a:xfrm>
              <a:off x="1920" y="2054"/>
              <a:ext cx="576" cy="634"/>
            </a:xfrm>
            <a:prstGeom prst="rect">
              <a:avLst/>
            </a:prstGeom>
            <a:noFill/>
          </p:spPr>
        </p:pic>
      </p:grpSp>
      <p:grpSp>
        <p:nvGrpSpPr>
          <p:cNvPr id="4" name="Group 51"/>
          <p:cNvGrpSpPr>
            <a:grpSpLocks/>
          </p:cNvGrpSpPr>
          <p:nvPr/>
        </p:nvGrpSpPr>
        <p:grpSpPr bwMode="auto">
          <a:xfrm>
            <a:off x="4648200" y="914400"/>
            <a:ext cx="4419600" cy="5486400"/>
            <a:chOff x="2928" y="576"/>
            <a:chExt cx="2784" cy="3456"/>
          </a:xfrm>
        </p:grpSpPr>
        <p:sp>
          <p:nvSpPr>
            <p:cNvPr id="215043" name="Rectangle 3"/>
            <p:cNvSpPr>
              <a:spLocks noChangeArrowheads="1"/>
            </p:cNvSpPr>
            <p:nvPr/>
          </p:nvSpPr>
          <p:spPr bwMode="auto">
            <a:xfrm>
              <a:off x="2928" y="576"/>
              <a:ext cx="2784" cy="3456"/>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215062" name="Rectangle 22"/>
            <p:cNvSpPr>
              <a:spLocks noChangeArrowheads="1"/>
            </p:cNvSpPr>
            <p:nvPr/>
          </p:nvSpPr>
          <p:spPr bwMode="auto">
            <a:xfrm>
              <a:off x="3984" y="624"/>
              <a:ext cx="1124" cy="307"/>
            </a:xfrm>
            <a:prstGeom prst="rect">
              <a:avLst/>
            </a:prstGeom>
            <a:solidFill>
              <a:srgbClr val="FFFF99"/>
            </a:solidFill>
            <a:ln w="9525">
              <a:noFill/>
              <a:miter lim="800000"/>
              <a:headEnd/>
              <a:tailEnd/>
            </a:ln>
          </p:spPr>
          <p:txBody>
            <a:bodyPr wrap="none" lIns="0" tIns="0" rIns="0" bIns="0">
              <a:spAutoFit/>
            </a:bodyPr>
            <a:lstStyle/>
            <a:p>
              <a:r>
                <a:rPr lang="fr-FR" sz="3200" b="1">
                  <a:solidFill>
                    <a:srgbClr val="000000"/>
                  </a:solidFill>
                  <a:latin typeface="Times New Roman" pitchFamily="18" charset="0"/>
                </a:rPr>
                <a:t>Eucaryote</a:t>
              </a:r>
              <a:endParaRPr lang="fr-FR" sz="3200">
                <a:latin typeface="Times New Roman" pitchFamily="18" charset="0"/>
              </a:endParaRPr>
            </a:p>
          </p:txBody>
        </p:sp>
        <p:sp>
          <p:nvSpPr>
            <p:cNvPr id="215063" name="AutoShape 23"/>
            <p:cNvSpPr>
              <a:spLocks noChangeArrowheads="1"/>
            </p:cNvSpPr>
            <p:nvPr/>
          </p:nvSpPr>
          <p:spPr bwMode="auto">
            <a:xfrm>
              <a:off x="3504" y="1056"/>
              <a:ext cx="2112" cy="2352"/>
            </a:xfrm>
            <a:prstGeom prst="pentagon">
              <a:avLst/>
            </a:prstGeom>
            <a:solidFill>
              <a:srgbClr val="66FFFF"/>
            </a:solidFill>
            <a:ln w="9525">
              <a:solidFill>
                <a:schemeClr val="tx1"/>
              </a:solidFill>
              <a:miter lim="800000"/>
              <a:headEnd/>
              <a:tailEnd/>
            </a:ln>
            <a:effectLst/>
          </p:spPr>
          <p:txBody>
            <a:bodyPr wrap="none" anchor="ctr"/>
            <a:lstStyle/>
            <a:p>
              <a:endParaRPr lang="en-US"/>
            </a:p>
          </p:txBody>
        </p:sp>
        <p:sp>
          <p:nvSpPr>
            <p:cNvPr id="215064" name="Oval 24"/>
            <p:cNvSpPr>
              <a:spLocks noChangeArrowheads="1"/>
            </p:cNvSpPr>
            <p:nvPr/>
          </p:nvSpPr>
          <p:spPr bwMode="auto">
            <a:xfrm>
              <a:off x="3696" y="1776"/>
              <a:ext cx="192" cy="528"/>
            </a:xfrm>
            <a:prstGeom prst="ellipse">
              <a:avLst/>
            </a:prstGeom>
            <a:solidFill>
              <a:srgbClr val="FFFF99"/>
            </a:solidFill>
            <a:ln w="9525">
              <a:solidFill>
                <a:schemeClr val="tx1"/>
              </a:solidFill>
              <a:round/>
              <a:headEnd/>
              <a:tailEnd/>
            </a:ln>
            <a:effectLst/>
          </p:spPr>
          <p:txBody>
            <a:bodyPr wrap="none" anchor="ctr"/>
            <a:lstStyle/>
            <a:p>
              <a:endParaRPr lang="en-US"/>
            </a:p>
          </p:txBody>
        </p:sp>
        <p:sp>
          <p:nvSpPr>
            <p:cNvPr id="215065" name="Oval 25"/>
            <p:cNvSpPr>
              <a:spLocks noChangeArrowheads="1"/>
            </p:cNvSpPr>
            <p:nvPr/>
          </p:nvSpPr>
          <p:spPr bwMode="auto">
            <a:xfrm>
              <a:off x="4299" y="1371"/>
              <a:ext cx="672" cy="240"/>
            </a:xfrm>
            <a:prstGeom prst="ellipse">
              <a:avLst/>
            </a:prstGeom>
            <a:solidFill>
              <a:srgbClr val="99FF66"/>
            </a:solidFill>
            <a:ln w="9525">
              <a:solidFill>
                <a:schemeClr val="tx1"/>
              </a:solidFill>
              <a:round/>
              <a:headEnd/>
              <a:tailEnd/>
            </a:ln>
            <a:effectLst/>
          </p:spPr>
          <p:txBody>
            <a:bodyPr wrap="none" anchor="ctr"/>
            <a:lstStyle/>
            <a:p>
              <a:endParaRPr lang="en-US"/>
            </a:p>
          </p:txBody>
        </p:sp>
        <p:sp>
          <p:nvSpPr>
            <p:cNvPr id="215066" name="Oval 26"/>
            <p:cNvSpPr>
              <a:spLocks noChangeArrowheads="1"/>
            </p:cNvSpPr>
            <p:nvPr/>
          </p:nvSpPr>
          <p:spPr bwMode="auto">
            <a:xfrm>
              <a:off x="4169" y="2064"/>
              <a:ext cx="1077" cy="1000"/>
            </a:xfrm>
            <a:prstGeom prst="ellipse">
              <a:avLst/>
            </a:prstGeom>
            <a:solidFill>
              <a:srgbClr val="FF99FF"/>
            </a:solidFill>
            <a:ln w="9525">
              <a:solidFill>
                <a:schemeClr val="tx1"/>
              </a:solidFill>
              <a:round/>
              <a:headEnd/>
              <a:tailEnd/>
            </a:ln>
            <a:effectLst/>
          </p:spPr>
          <p:txBody>
            <a:bodyPr wrap="none" anchor="ctr"/>
            <a:lstStyle/>
            <a:p>
              <a:endParaRPr lang="en-US"/>
            </a:p>
          </p:txBody>
        </p:sp>
        <p:sp>
          <p:nvSpPr>
            <p:cNvPr id="215070" name="Rectangle 30"/>
            <p:cNvSpPr>
              <a:spLocks noChangeArrowheads="1"/>
            </p:cNvSpPr>
            <p:nvPr/>
          </p:nvSpPr>
          <p:spPr bwMode="auto">
            <a:xfrm>
              <a:off x="3264" y="1920"/>
              <a:ext cx="940" cy="231"/>
            </a:xfrm>
            <a:prstGeom prst="rect">
              <a:avLst/>
            </a:prstGeom>
            <a:noFill/>
            <a:ln w="9525">
              <a:noFill/>
              <a:miter lim="800000"/>
              <a:headEnd/>
              <a:tailEnd/>
            </a:ln>
            <a:effectLst/>
          </p:spPr>
          <p:txBody>
            <a:bodyPr wrap="none">
              <a:spAutoFit/>
            </a:bodyPr>
            <a:lstStyle/>
            <a:p>
              <a:r>
                <a:rPr lang="fr-FR" b="1">
                  <a:solidFill>
                    <a:srgbClr val="000000"/>
                  </a:solidFill>
                  <a:latin typeface="Times New Roman" pitchFamily="18" charset="0"/>
                </a:rPr>
                <a:t>mitochondrie</a:t>
              </a:r>
            </a:p>
          </p:txBody>
        </p:sp>
        <p:sp>
          <p:nvSpPr>
            <p:cNvPr id="215071" name="Rectangle 31"/>
            <p:cNvSpPr>
              <a:spLocks noChangeArrowheads="1"/>
            </p:cNvSpPr>
            <p:nvPr/>
          </p:nvSpPr>
          <p:spPr bwMode="auto">
            <a:xfrm>
              <a:off x="4447" y="1371"/>
              <a:ext cx="476" cy="231"/>
            </a:xfrm>
            <a:prstGeom prst="rect">
              <a:avLst/>
            </a:prstGeom>
            <a:noFill/>
            <a:ln w="9525">
              <a:noFill/>
              <a:miter lim="800000"/>
              <a:headEnd/>
              <a:tailEnd/>
            </a:ln>
            <a:effectLst/>
          </p:spPr>
          <p:txBody>
            <a:bodyPr wrap="none">
              <a:spAutoFit/>
            </a:bodyPr>
            <a:lstStyle/>
            <a:p>
              <a:r>
                <a:rPr lang="fr-FR" b="1">
                  <a:solidFill>
                    <a:srgbClr val="000000"/>
                  </a:solidFill>
                  <a:latin typeface="Times New Roman" pitchFamily="18" charset="0"/>
                </a:rPr>
                <a:t>plaste</a:t>
              </a:r>
            </a:p>
          </p:txBody>
        </p:sp>
        <p:sp>
          <p:nvSpPr>
            <p:cNvPr id="215072" name="Rectangle 32"/>
            <p:cNvSpPr>
              <a:spLocks noChangeArrowheads="1"/>
            </p:cNvSpPr>
            <p:nvPr/>
          </p:nvSpPr>
          <p:spPr bwMode="auto">
            <a:xfrm>
              <a:off x="4464" y="2256"/>
              <a:ext cx="492" cy="231"/>
            </a:xfrm>
            <a:prstGeom prst="rect">
              <a:avLst/>
            </a:prstGeom>
            <a:solidFill>
              <a:srgbClr val="FFFFFF"/>
            </a:solidFill>
            <a:ln w="9525">
              <a:noFill/>
              <a:miter lim="800000"/>
              <a:headEnd/>
              <a:tailEnd/>
            </a:ln>
            <a:effectLst/>
          </p:spPr>
          <p:txBody>
            <a:bodyPr wrap="none">
              <a:spAutoFit/>
            </a:bodyPr>
            <a:lstStyle/>
            <a:p>
              <a:r>
                <a:rPr lang="fr-FR" b="1">
                  <a:solidFill>
                    <a:srgbClr val="000000"/>
                  </a:solidFill>
                  <a:latin typeface="Times New Roman" pitchFamily="18" charset="0"/>
                </a:rPr>
                <a:t>noyau</a:t>
              </a:r>
            </a:p>
          </p:txBody>
        </p:sp>
        <p:sp>
          <p:nvSpPr>
            <p:cNvPr id="215074" name="Rectangle 34"/>
            <p:cNvSpPr>
              <a:spLocks noChangeArrowheads="1"/>
            </p:cNvSpPr>
            <p:nvPr/>
          </p:nvSpPr>
          <p:spPr bwMode="auto">
            <a:xfrm>
              <a:off x="4355" y="3800"/>
              <a:ext cx="768" cy="173"/>
            </a:xfrm>
            <a:prstGeom prst="rect">
              <a:avLst/>
            </a:prstGeom>
            <a:solidFill>
              <a:srgbClr val="00FF99"/>
            </a:solidFill>
            <a:ln w="9525">
              <a:noFill/>
              <a:miter lim="800000"/>
              <a:headEnd/>
              <a:tailEnd/>
            </a:ln>
          </p:spPr>
          <p:txBody>
            <a:bodyPr wrap="none" lIns="0" tIns="0" rIns="0" bIns="0">
              <a:spAutoFit/>
            </a:bodyPr>
            <a:lstStyle/>
            <a:p>
              <a:r>
                <a:rPr lang="fr-FR" b="1">
                  <a:solidFill>
                    <a:srgbClr val="000000"/>
                  </a:solidFill>
                  <a:latin typeface=" serif"/>
                </a:rPr>
                <a:t>25.500 </a:t>
              </a:r>
              <a:r>
                <a:rPr lang="fr-FR" b="1">
                  <a:solidFill>
                    <a:srgbClr val="000000"/>
                  </a:solidFill>
                  <a:latin typeface="Times New Roman" pitchFamily="18" charset="0"/>
                </a:rPr>
                <a:t>gènes</a:t>
              </a:r>
            </a:p>
          </p:txBody>
        </p:sp>
        <p:sp>
          <p:nvSpPr>
            <p:cNvPr id="215075" name="Rectangle 35"/>
            <p:cNvSpPr>
              <a:spLocks noChangeArrowheads="1"/>
            </p:cNvSpPr>
            <p:nvPr/>
          </p:nvSpPr>
          <p:spPr bwMode="auto">
            <a:xfrm>
              <a:off x="4097" y="3520"/>
              <a:ext cx="1013" cy="152"/>
            </a:xfrm>
            <a:prstGeom prst="rect">
              <a:avLst/>
            </a:prstGeom>
            <a:solidFill>
              <a:srgbClr val="00FF99"/>
            </a:solidFill>
            <a:ln w="9525">
              <a:noFill/>
              <a:miter lim="800000"/>
              <a:headEnd/>
              <a:tailEnd/>
            </a:ln>
          </p:spPr>
          <p:txBody>
            <a:bodyPr/>
            <a:lstStyle/>
            <a:p>
              <a:endParaRPr lang="en-US"/>
            </a:p>
          </p:txBody>
        </p:sp>
        <p:sp>
          <p:nvSpPr>
            <p:cNvPr id="215076" name="Rectangle 36"/>
            <p:cNvSpPr>
              <a:spLocks noChangeArrowheads="1"/>
            </p:cNvSpPr>
            <p:nvPr/>
          </p:nvSpPr>
          <p:spPr bwMode="auto">
            <a:xfrm>
              <a:off x="4121" y="3504"/>
              <a:ext cx="1236" cy="173"/>
            </a:xfrm>
            <a:prstGeom prst="rect">
              <a:avLst/>
            </a:prstGeom>
            <a:solidFill>
              <a:srgbClr val="00FF99"/>
            </a:solidFill>
            <a:ln w="9525">
              <a:noFill/>
              <a:miter lim="800000"/>
              <a:headEnd/>
              <a:tailEnd/>
            </a:ln>
          </p:spPr>
          <p:txBody>
            <a:bodyPr wrap="none" lIns="0" tIns="0" rIns="0" bIns="0">
              <a:spAutoFit/>
            </a:bodyPr>
            <a:lstStyle/>
            <a:p>
              <a:r>
                <a:rPr lang="fr-FR" b="1" i="1">
                  <a:solidFill>
                    <a:srgbClr val="000000"/>
                  </a:solidFill>
                  <a:latin typeface="Times New Roman" pitchFamily="18" charset="0"/>
                </a:rPr>
                <a:t>Arabidopsis thaliana</a:t>
              </a:r>
              <a:endParaRPr lang="fr-FR"/>
            </a:p>
          </p:txBody>
        </p:sp>
        <p:sp>
          <p:nvSpPr>
            <p:cNvPr id="215077" name="Rectangle 37"/>
            <p:cNvSpPr>
              <a:spLocks noChangeArrowheads="1"/>
            </p:cNvSpPr>
            <p:nvPr/>
          </p:nvSpPr>
          <p:spPr bwMode="auto">
            <a:xfrm>
              <a:off x="4505" y="3648"/>
              <a:ext cx="468" cy="173"/>
            </a:xfrm>
            <a:prstGeom prst="rect">
              <a:avLst/>
            </a:prstGeom>
            <a:solidFill>
              <a:srgbClr val="00FF99"/>
            </a:solidFill>
            <a:ln w="9525">
              <a:noFill/>
              <a:miter lim="800000"/>
              <a:headEnd/>
              <a:tailEnd/>
            </a:ln>
          </p:spPr>
          <p:txBody>
            <a:bodyPr wrap="none" lIns="0" tIns="0" rIns="0" bIns="0">
              <a:spAutoFit/>
            </a:bodyPr>
            <a:lstStyle/>
            <a:p>
              <a:r>
                <a:rPr lang="fr-FR" b="1">
                  <a:solidFill>
                    <a:srgbClr val="000000"/>
                  </a:solidFill>
                  <a:latin typeface="Times New Roman" pitchFamily="18" charset="0"/>
                </a:rPr>
                <a:t>125 Mb</a:t>
              </a:r>
              <a:endParaRPr lang="fr-FR"/>
            </a:p>
          </p:txBody>
        </p:sp>
        <p:pic>
          <p:nvPicPr>
            <p:cNvPr id="215078" name="Picture 38" descr="C:\WINDOWS\Bureau\arabidopsis_80.jpg"/>
            <p:cNvPicPr>
              <a:picLocks noChangeAspect="1" noChangeArrowheads="1"/>
            </p:cNvPicPr>
            <p:nvPr/>
          </p:nvPicPr>
          <p:blipFill>
            <a:blip r:embed="rId4"/>
            <a:srcRect/>
            <a:stretch>
              <a:fillRect/>
            </a:stretch>
          </p:blipFill>
          <p:spPr bwMode="auto">
            <a:xfrm>
              <a:off x="3168" y="3360"/>
              <a:ext cx="662" cy="662"/>
            </a:xfrm>
            <a:prstGeom prst="rect">
              <a:avLst/>
            </a:prstGeom>
            <a:noFill/>
            <a:ln w="9525">
              <a:noFill/>
              <a:miter lim="800000"/>
              <a:headEnd/>
              <a:tailEnd/>
            </a:ln>
          </p:spPr>
        </p:pic>
        <p:sp>
          <p:nvSpPr>
            <p:cNvPr id="215080" name="Rectangle 40"/>
            <p:cNvSpPr>
              <a:spLocks noChangeArrowheads="1"/>
            </p:cNvSpPr>
            <p:nvPr/>
          </p:nvSpPr>
          <p:spPr bwMode="auto">
            <a:xfrm>
              <a:off x="2976" y="1008"/>
              <a:ext cx="1063" cy="192"/>
            </a:xfrm>
            <a:prstGeom prst="rect">
              <a:avLst/>
            </a:prstGeom>
            <a:solidFill>
              <a:srgbClr val="66FF66"/>
            </a:solidFill>
            <a:ln w="28575">
              <a:noFill/>
              <a:miter lim="800000"/>
              <a:headEnd/>
              <a:tailEnd/>
            </a:ln>
          </p:spPr>
          <p:txBody>
            <a:bodyPr wrap="none" lIns="0" tIns="0" rIns="0" bIns="0">
              <a:spAutoFit/>
            </a:bodyPr>
            <a:lstStyle/>
            <a:p>
              <a:r>
                <a:rPr lang="fr-FR" sz="2000" b="1">
                  <a:solidFill>
                    <a:srgbClr val="000000"/>
                  </a:solidFill>
                  <a:latin typeface="Times New Roman" pitchFamily="18" charset="0"/>
                </a:rPr>
                <a:t>3 (génomes) = 1</a:t>
              </a:r>
            </a:p>
          </p:txBody>
        </p:sp>
        <p:sp>
          <p:nvSpPr>
            <p:cNvPr id="215081" name="Rectangle 41"/>
            <p:cNvSpPr>
              <a:spLocks noChangeArrowheads="1"/>
            </p:cNvSpPr>
            <p:nvPr/>
          </p:nvSpPr>
          <p:spPr bwMode="auto">
            <a:xfrm>
              <a:off x="4222" y="2512"/>
              <a:ext cx="960" cy="212"/>
            </a:xfrm>
            <a:prstGeom prst="rect">
              <a:avLst/>
            </a:prstGeom>
            <a:solidFill>
              <a:srgbClr val="FFFFFF"/>
            </a:solidFill>
            <a:ln w="9525">
              <a:noFill/>
              <a:miter lim="800000"/>
              <a:headEnd/>
              <a:tailEnd/>
            </a:ln>
            <a:effectLst/>
          </p:spPr>
          <p:txBody>
            <a:bodyPr wrap="none">
              <a:spAutoFit/>
            </a:bodyPr>
            <a:lstStyle/>
            <a:p>
              <a:pPr algn="ctr"/>
              <a:r>
                <a:rPr lang="fr-FR" sz="1600" b="1">
                  <a:solidFill>
                    <a:srgbClr val="000000"/>
                  </a:solidFill>
                  <a:latin typeface="Times New Roman" pitchFamily="18" charset="0"/>
                </a:rPr>
                <a:t>5 chromosomes</a:t>
              </a:r>
            </a:p>
          </p:txBody>
        </p:sp>
        <p:sp>
          <p:nvSpPr>
            <p:cNvPr id="215082" name="AutoShape 42"/>
            <p:cNvSpPr>
              <a:spLocks noChangeArrowheads="1"/>
            </p:cNvSpPr>
            <p:nvPr/>
          </p:nvSpPr>
          <p:spPr bwMode="auto">
            <a:xfrm rot="18801923">
              <a:off x="3933" y="2208"/>
              <a:ext cx="78" cy="505"/>
            </a:xfrm>
            <a:prstGeom prst="curvedRightArrow">
              <a:avLst>
                <a:gd name="adj1" fmla="val 129487"/>
                <a:gd name="adj2" fmla="val 258974"/>
                <a:gd name="adj3" fmla="val 33333"/>
              </a:avLst>
            </a:prstGeom>
            <a:solidFill>
              <a:srgbClr val="FF3300"/>
            </a:solidFill>
            <a:ln w="9525">
              <a:solidFill>
                <a:schemeClr val="tx1"/>
              </a:solidFill>
              <a:miter lim="800000"/>
              <a:headEnd/>
              <a:tailEnd/>
            </a:ln>
            <a:effectLst/>
          </p:spPr>
          <p:txBody>
            <a:bodyPr wrap="none" anchor="ctr"/>
            <a:lstStyle/>
            <a:p>
              <a:endParaRPr lang="en-US"/>
            </a:p>
          </p:txBody>
        </p:sp>
        <p:sp>
          <p:nvSpPr>
            <p:cNvPr id="215083" name="AutoShape 43"/>
            <p:cNvSpPr>
              <a:spLocks noChangeArrowheads="1"/>
            </p:cNvSpPr>
            <p:nvPr/>
          </p:nvSpPr>
          <p:spPr bwMode="auto">
            <a:xfrm rot="18801923" flipH="1" flipV="1">
              <a:off x="4029" y="2042"/>
              <a:ext cx="78" cy="505"/>
            </a:xfrm>
            <a:prstGeom prst="curvedRightArrow">
              <a:avLst>
                <a:gd name="adj1" fmla="val 129487"/>
                <a:gd name="adj2" fmla="val 258974"/>
                <a:gd name="adj3" fmla="val 33333"/>
              </a:avLst>
            </a:prstGeom>
            <a:solidFill>
              <a:schemeClr val="hlink"/>
            </a:solidFill>
            <a:ln w="9525">
              <a:solidFill>
                <a:schemeClr val="tx1"/>
              </a:solidFill>
              <a:miter lim="800000"/>
              <a:headEnd/>
              <a:tailEnd/>
            </a:ln>
            <a:effectLst/>
          </p:spPr>
          <p:txBody>
            <a:bodyPr wrap="none" anchor="ctr"/>
            <a:lstStyle/>
            <a:p>
              <a:endParaRPr lang="en-US"/>
            </a:p>
          </p:txBody>
        </p:sp>
        <p:grpSp>
          <p:nvGrpSpPr>
            <p:cNvPr id="5" name="Group 50"/>
            <p:cNvGrpSpPr>
              <a:grpSpLocks/>
            </p:cNvGrpSpPr>
            <p:nvPr/>
          </p:nvGrpSpPr>
          <p:grpSpPr bwMode="auto">
            <a:xfrm rot="2324053">
              <a:off x="4504" y="1729"/>
              <a:ext cx="601" cy="244"/>
              <a:chOff x="4487" y="1776"/>
              <a:chExt cx="601" cy="244"/>
            </a:xfrm>
          </p:grpSpPr>
          <p:sp>
            <p:nvSpPr>
              <p:cNvPr id="215087" name="AutoShape 47"/>
              <p:cNvSpPr>
                <a:spLocks noChangeArrowheads="1"/>
              </p:cNvSpPr>
              <p:nvPr/>
            </p:nvSpPr>
            <p:spPr bwMode="auto">
              <a:xfrm rot="18801923">
                <a:off x="4701" y="1728"/>
                <a:ext cx="78" cy="505"/>
              </a:xfrm>
              <a:prstGeom prst="curvedRightArrow">
                <a:avLst>
                  <a:gd name="adj1" fmla="val 129487"/>
                  <a:gd name="adj2" fmla="val 258974"/>
                  <a:gd name="adj3" fmla="val 33333"/>
                </a:avLst>
              </a:prstGeom>
              <a:solidFill>
                <a:srgbClr val="FF3300"/>
              </a:solidFill>
              <a:ln w="9525">
                <a:solidFill>
                  <a:schemeClr val="tx1"/>
                </a:solidFill>
                <a:miter lim="800000"/>
                <a:headEnd/>
                <a:tailEnd/>
              </a:ln>
              <a:effectLst/>
            </p:spPr>
            <p:txBody>
              <a:bodyPr wrap="none" anchor="ctr"/>
              <a:lstStyle/>
              <a:p>
                <a:endParaRPr lang="en-US"/>
              </a:p>
            </p:txBody>
          </p:sp>
          <p:sp>
            <p:nvSpPr>
              <p:cNvPr id="215088" name="AutoShape 48"/>
              <p:cNvSpPr>
                <a:spLocks noChangeArrowheads="1"/>
              </p:cNvSpPr>
              <p:nvPr/>
            </p:nvSpPr>
            <p:spPr bwMode="auto">
              <a:xfrm rot="18801923" flipH="1" flipV="1">
                <a:off x="4797" y="1562"/>
                <a:ext cx="78" cy="505"/>
              </a:xfrm>
              <a:prstGeom prst="curvedRightArrow">
                <a:avLst>
                  <a:gd name="adj1" fmla="val 129487"/>
                  <a:gd name="adj2" fmla="val 258974"/>
                  <a:gd name="adj3" fmla="val 33333"/>
                </a:avLst>
              </a:prstGeom>
              <a:solidFill>
                <a:schemeClr val="hlink"/>
              </a:solidFill>
              <a:ln w="9525">
                <a:solidFill>
                  <a:schemeClr val="tx1"/>
                </a:solidFill>
                <a:miter lim="800000"/>
                <a:headEnd/>
                <a:tailEnd/>
              </a:ln>
              <a:effectLst/>
            </p:spPr>
            <p:txBody>
              <a:bodyPr wrap="none" anchor="ctr"/>
              <a:lstStyle/>
              <a:p>
                <a:endParaRPr lang="en-US"/>
              </a:p>
            </p:txBody>
          </p:sp>
        </p:grpSp>
        <p:sp>
          <p:nvSpPr>
            <p:cNvPr id="215089" name="Rectangle 49"/>
            <p:cNvSpPr>
              <a:spLocks noChangeArrowheads="1"/>
            </p:cNvSpPr>
            <p:nvPr/>
          </p:nvSpPr>
          <p:spPr bwMode="auto">
            <a:xfrm>
              <a:off x="3858" y="1639"/>
              <a:ext cx="851" cy="366"/>
            </a:xfrm>
            <a:prstGeom prst="rect">
              <a:avLst/>
            </a:prstGeom>
            <a:noFill/>
            <a:ln w="9525">
              <a:noFill/>
              <a:miter lim="800000"/>
              <a:headEnd/>
              <a:tailEnd/>
            </a:ln>
            <a:effectLst/>
          </p:spPr>
          <p:txBody>
            <a:bodyPr>
              <a:spAutoFit/>
            </a:bodyPr>
            <a:lstStyle/>
            <a:p>
              <a:pPr algn="ctr"/>
              <a:r>
                <a:rPr lang="fr-FR" sz="1600" b="1" i="1">
                  <a:solidFill>
                    <a:srgbClr val="FF3300"/>
                  </a:solidFill>
                  <a:latin typeface="Times New Roman" pitchFamily="18" charset="0"/>
                </a:rPr>
                <a:t>Flux bidirectionnel</a:t>
              </a:r>
            </a:p>
          </p:txBody>
        </p:sp>
      </p:grpSp>
      <p:sp>
        <p:nvSpPr>
          <p:cNvPr id="51" name="Rectangle 17"/>
          <p:cNvSpPr>
            <a:spLocks noChangeArrowheads="1"/>
          </p:cNvSpPr>
          <p:nvPr/>
        </p:nvSpPr>
        <p:spPr bwMode="auto">
          <a:xfrm>
            <a:off x="2000232" y="0"/>
            <a:ext cx="5211042" cy="553998"/>
          </a:xfrm>
          <a:prstGeom prst="rect">
            <a:avLst/>
          </a:prstGeom>
          <a:solidFill>
            <a:srgbClr val="66FFFF"/>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2. Définitions </a:t>
            </a:r>
            <a:r>
              <a:rPr lang="fr-FR" sz="3600" b="1" dirty="0">
                <a:solidFill>
                  <a:srgbClr val="000000"/>
                </a:solidFill>
                <a:latin typeface="Times New Roman" pitchFamily="18" charset="0"/>
              </a:rPr>
              <a:t>élémentaires</a:t>
            </a:r>
            <a:endParaRPr lang="fr-FR"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14290"/>
            <a:ext cx="5309146" cy="553998"/>
          </a:xfrm>
          <a:prstGeom prst="rect">
            <a:avLst/>
          </a:prstGeom>
          <a:solidFill>
            <a:srgbClr val="92D050"/>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8. Organisation du génome</a:t>
            </a:r>
          </a:p>
        </p:txBody>
      </p:sp>
      <p:sp>
        <p:nvSpPr>
          <p:cNvPr id="181296" name="Rectangle 1072"/>
          <p:cNvSpPr>
            <a:spLocks noChangeArrowheads="1"/>
          </p:cNvSpPr>
          <p:nvPr/>
        </p:nvSpPr>
        <p:spPr bwMode="auto">
          <a:xfrm>
            <a:off x="228600" y="936293"/>
            <a:ext cx="4868320" cy="492443"/>
          </a:xfrm>
          <a:prstGeom prst="rect">
            <a:avLst/>
          </a:prstGeom>
          <a:solidFill>
            <a:srgbClr val="FFFF00"/>
          </a:solidFill>
          <a:ln w="9525">
            <a:noFill/>
            <a:miter lim="800000"/>
            <a:headEnd/>
            <a:tailEnd/>
          </a:ln>
        </p:spPr>
        <p:txBody>
          <a:bodyPr wrap="none" lIns="0" tIns="0" rIns="0" bIns="0">
            <a:spAutoFit/>
          </a:bodyPr>
          <a:lstStyle/>
          <a:p>
            <a:r>
              <a:rPr lang="fr-FR" sz="3200" b="1" i="1" dirty="0" smtClean="0">
                <a:solidFill>
                  <a:srgbClr val="000000"/>
                </a:solidFill>
                <a:latin typeface="Times New Roman" pitchFamily="18" charset="0"/>
              </a:rPr>
              <a:t>8.f. Eléments transposables </a:t>
            </a:r>
          </a:p>
        </p:txBody>
      </p:sp>
      <p:sp>
        <p:nvSpPr>
          <p:cNvPr id="5" name="ZoneTexte 4"/>
          <p:cNvSpPr txBox="1"/>
          <p:nvPr/>
        </p:nvSpPr>
        <p:spPr>
          <a:xfrm>
            <a:off x="285720" y="1720415"/>
            <a:ext cx="8286808" cy="3477875"/>
          </a:xfrm>
          <a:prstGeom prst="rect">
            <a:avLst/>
          </a:prstGeom>
          <a:noFill/>
        </p:spPr>
        <p:txBody>
          <a:bodyPr wrap="square" rtlCol="0">
            <a:spAutoFit/>
          </a:bodyPr>
          <a:lstStyle/>
          <a:p>
            <a:pPr algn="just"/>
            <a:r>
              <a:rPr lang="fr-FR" sz="2200" b="1" dirty="0" smtClean="0">
                <a:solidFill>
                  <a:srgbClr val="FF0000"/>
                </a:solidFill>
                <a:latin typeface="Calibri" pitchFamily="34" charset="0"/>
                <a:cs typeface="Calibri" pitchFamily="34" charset="0"/>
              </a:rPr>
              <a:t> Ceux de classe I ou </a:t>
            </a:r>
            <a:r>
              <a:rPr lang="fr-FR" sz="2200" b="1" dirty="0" err="1" smtClean="0">
                <a:solidFill>
                  <a:srgbClr val="FF0000"/>
                </a:solidFill>
                <a:latin typeface="Calibri" pitchFamily="34" charset="0"/>
                <a:cs typeface="Calibri" pitchFamily="34" charset="0"/>
              </a:rPr>
              <a:t>rétrotransposons</a:t>
            </a:r>
            <a:r>
              <a:rPr lang="fr-FR" sz="2200" b="1" dirty="0" smtClean="0">
                <a:solidFill>
                  <a:srgbClr val="FF0000"/>
                </a:solidFill>
                <a:latin typeface="Calibri" pitchFamily="34" charset="0"/>
                <a:cs typeface="Calibri" pitchFamily="34" charset="0"/>
              </a:rPr>
              <a:t> :  (suite)</a:t>
            </a:r>
          </a:p>
          <a:p>
            <a:pPr algn="just"/>
            <a:endParaRPr lang="fr-FR" sz="2200" b="1" dirty="0" smtClean="0">
              <a:solidFill>
                <a:srgbClr val="002060"/>
              </a:solidFill>
              <a:latin typeface="Calibri" pitchFamily="34" charset="0"/>
              <a:cs typeface="Calibri" pitchFamily="34" charset="0"/>
            </a:endParaRPr>
          </a:p>
          <a:p>
            <a:pPr algn="just"/>
            <a:r>
              <a:rPr lang="fr-FR" sz="2200" b="1" dirty="0" smtClean="0">
                <a:solidFill>
                  <a:srgbClr val="002060"/>
                </a:solidFill>
                <a:latin typeface="Calibri" pitchFamily="34" charset="0"/>
                <a:cs typeface="Calibri" pitchFamily="34" charset="0"/>
              </a:rPr>
              <a:t>Les </a:t>
            </a:r>
            <a:r>
              <a:rPr lang="fr-FR" sz="2200" b="1" dirty="0" err="1" smtClean="0">
                <a:solidFill>
                  <a:srgbClr val="002060"/>
                </a:solidFill>
                <a:latin typeface="Calibri" pitchFamily="34" charset="0"/>
                <a:cs typeface="Calibri" pitchFamily="34" charset="0"/>
              </a:rPr>
              <a:t>rétrotransposons</a:t>
            </a:r>
            <a:r>
              <a:rPr lang="fr-FR" sz="2200" b="1" dirty="0" smtClean="0">
                <a:solidFill>
                  <a:srgbClr val="002060"/>
                </a:solidFill>
                <a:latin typeface="Calibri" pitchFamily="34" charset="0"/>
                <a:cs typeface="Calibri" pitchFamily="34" charset="0"/>
              </a:rPr>
              <a:t> sont divisés en 2 groupes :</a:t>
            </a:r>
          </a:p>
          <a:p>
            <a:pPr algn="just"/>
            <a:endParaRPr lang="fr-FR" sz="2200" b="1" dirty="0" smtClean="0">
              <a:solidFill>
                <a:srgbClr val="002060"/>
              </a:solidFill>
              <a:latin typeface="Calibri" pitchFamily="34" charset="0"/>
              <a:cs typeface="Calibri" pitchFamily="34" charset="0"/>
            </a:endParaRPr>
          </a:p>
          <a:p>
            <a:pPr marL="457200" indent="-457200" algn="just">
              <a:buFont typeface="+mj-lt"/>
              <a:buAutoNum type="alphaUcPeriod"/>
            </a:pPr>
            <a:r>
              <a:rPr lang="fr-FR" sz="2200" b="1" dirty="0" smtClean="0">
                <a:solidFill>
                  <a:srgbClr val="0070C0"/>
                </a:solidFill>
                <a:latin typeface="Calibri" pitchFamily="34" charset="0"/>
                <a:cs typeface="Calibri" pitchFamily="34" charset="0"/>
              </a:rPr>
              <a:t>les </a:t>
            </a:r>
            <a:r>
              <a:rPr lang="fr-FR" sz="2200" b="1" dirty="0" err="1" smtClean="0">
                <a:solidFill>
                  <a:srgbClr val="0070C0"/>
                </a:solidFill>
                <a:latin typeface="Calibri" pitchFamily="34" charset="0"/>
                <a:cs typeface="Calibri" pitchFamily="34" charset="0"/>
              </a:rPr>
              <a:t>rétrotransposons</a:t>
            </a:r>
            <a:r>
              <a:rPr lang="fr-FR" sz="2200" b="1" dirty="0" smtClean="0">
                <a:solidFill>
                  <a:srgbClr val="0070C0"/>
                </a:solidFill>
                <a:latin typeface="Calibri" pitchFamily="34" charset="0"/>
                <a:cs typeface="Calibri" pitchFamily="34" charset="0"/>
              </a:rPr>
              <a:t> à LTR </a:t>
            </a:r>
            <a:r>
              <a:rPr lang="fr-FR" sz="2200" b="1" dirty="0" smtClean="0">
                <a:solidFill>
                  <a:srgbClr val="002060"/>
                </a:solidFill>
                <a:latin typeface="Calibri" pitchFamily="34" charset="0"/>
                <a:cs typeface="Calibri" pitchFamily="34" charset="0"/>
              </a:rPr>
              <a:t>(Longue séquence Terminale Répétée - "Long </a:t>
            </a:r>
            <a:r>
              <a:rPr lang="fr-FR" sz="2200" b="1" dirty="0" err="1" smtClean="0">
                <a:solidFill>
                  <a:srgbClr val="002060"/>
                </a:solidFill>
                <a:latin typeface="Calibri" pitchFamily="34" charset="0"/>
                <a:cs typeface="Calibri" pitchFamily="34" charset="0"/>
              </a:rPr>
              <a:t>Termial</a:t>
            </a:r>
            <a:r>
              <a:rPr lang="fr-FR" sz="2200" b="1" dirty="0" smtClean="0">
                <a:solidFill>
                  <a:srgbClr val="002060"/>
                </a:solidFill>
                <a:latin typeface="Calibri" pitchFamily="34" charset="0"/>
                <a:cs typeface="Calibri" pitchFamily="34" charset="0"/>
              </a:rPr>
              <a:t> </a:t>
            </a:r>
            <a:r>
              <a:rPr lang="fr-FR" sz="2200" b="1" dirty="0" err="1" smtClean="0">
                <a:solidFill>
                  <a:srgbClr val="002060"/>
                </a:solidFill>
                <a:latin typeface="Calibri" pitchFamily="34" charset="0"/>
                <a:cs typeface="Calibri" pitchFamily="34" charset="0"/>
              </a:rPr>
              <a:t>Repeat</a:t>
            </a:r>
            <a:r>
              <a:rPr lang="fr-FR" sz="2200" b="1" dirty="0" smtClean="0">
                <a:solidFill>
                  <a:srgbClr val="002060"/>
                </a:solidFill>
                <a:latin typeface="Calibri" pitchFamily="34" charset="0"/>
                <a:cs typeface="Calibri" pitchFamily="34" charset="0"/>
              </a:rPr>
              <a:t>") ou type rétroviral.</a:t>
            </a:r>
          </a:p>
          <a:p>
            <a:pPr marL="457200" indent="-457200" algn="just">
              <a:buFont typeface="+mj-lt"/>
              <a:buAutoNum type="alphaUcPeriod"/>
            </a:pPr>
            <a:endParaRPr lang="fr-FR" sz="2200" b="1" dirty="0" smtClean="0">
              <a:solidFill>
                <a:srgbClr val="0070C0"/>
              </a:solidFill>
              <a:latin typeface="Calibri" pitchFamily="34" charset="0"/>
              <a:cs typeface="Calibri" pitchFamily="34" charset="0"/>
            </a:endParaRPr>
          </a:p>
          <a:p>
            <a:pPr marL="457200" indent="-457200" algn="just">
              <a:buFont typeface="+mj-lt"/>
              <a:buAutoNum type="alphaUcPeriod"/>
            </a:pPr>
            <a:r>
              <a:rPr lang="fr-FR" sz="2200" b="1" dirty="0" smtClean="0">
                <a:solidFill>
                  <a:srgbClr val="0070C0"/>
                </a:solidFill>
                <a:latin typeface="Calibri" pitchFamily="34" charset="0"/>
                <a:cs typeface="Calibri" pitchFamily="34" charset="0"/>
              </a:rPr>
              <a:t>les </a:t>
            </a:r>
            <a:r>
              <a:rPr lang="fr-FR" sz="2200" b="1" dirty="0" err="1" smtClean="0">
                <a:solidFill>
                  <a:srgbClr val="0070C0"/>
                </a:solidFill>
                <a:latin typeface="Calibri" pitchFamily="34" charset="0"/>
                <a:cs typeface="Calibri" pitchFamily="34" charset="0"/>
              </a:rPr>
              <a:t>rétrotransposons</a:t>
            </a:r>
            <a:r>
              <a:rPr lang="fr-FR" sz="2200" b="1" dirty="0" smtClean="0">
                <a:solidFill>
                  <a:srgbClr val="0070C0"/>
                </a:solidFill>
                <a:latin typeface="Calibri" pitchFamily="34" charset="0"/>
                <a:cs typeface="Calibri" pitchFamily="34" charset="0"/>
              </a:rPr>
              <a:t> sans LTR </a:t>
            </a:r>
            <a:r>
              <a:rPr lang="fr-FR" sz="2200" b="1" dirty="0" smtClean="0">
                <a:solidFill>
                  <a:srgbClr val="002060"/>
                </a:solidFill>
                <a:latin typeface="Calibri" pitchFamily="34" charset="0"/>
                <a:cs typeface="Calibri" pitchFamily="34" charset="0"/>
              </a:rPr>
              <a:t>(les LINE - "Long </a:t>
            </a:r>
            <a:r>
              <a:rPr lang="fr-FR" sz="2200" b="1" dirty="0" err="1" smtClean="0">
                <a:solidFill>
                  <a:srgbClr val="002060"/>
                </a:solidFill>
                <a:latin typeface="Calibri" pitchFamily="34" charset="0"/>
                <a:cs typeface="Calibri" pitchFamily="34" charset="0"/>
              </a:rPr>
              <a:t>Interspersed</a:t>
            </a:r>
            <a:r>
              <a:rPr lang="fr-FR" sz="2200" b="1" dirty="0" smtClean="0">
                <a:solidFill>
                  <a:srgbClr val="002060"/>
                </a:solidFill>
                <a:latin typeface="Calibri" pitchFamily="34" charset="0"/>
                <a:cs typeface="Calibri" pitchFamily="34" charset="0"/>
              </a:rPr>
              <a:t> </a:t>
            </a:r>
            <a:r>
              <a:rPr lang="fr-FR" sz="2200" b="1" dirty="0" err="1" smtClean="0">
                <a:solidFill>
                  <a:srgbClr val="002060"/>
                </a:solidFill>
                <a:latin typeface="Calibri" pitchFamily="34" charset="0"/>
                <a:cs typeface="Calibri" pitchFamily="34" charset="0"/>
              </a:rPr>
              <a:t>Nuclear</a:t>
            </a:r>
            <a:r>
              <a:rPr lang="fr-FR" sz="2200" b="1" dirty="0" smtClean="0">
                <a:solidFill>
                  <a:srgbClr val="002060"/>
                </a:solidFill>
                <a:latin typeface="Calibri" pitchFamily="34" charset="0"/>
                <a:cs typeface="Calibri" pitchFamily="34" charset="0"/>
              </a:rPr>
              <a:t> </a:t>
            </a:r>
            <a:r>
              <a:rPr lang="fr-FR" sz="2200" b="1" dirty="0" err="1" smtClean="0">
                <a:solidFill>
                  <a:srgbClr val="002060"/>
                </a:solidFill>
                <a:latin typeface="Calibri" pitchFamily="34" charset="0"/>
                <a:cs typeface="Calibri" pitchFamily="34" charset="0"/>
              </a:rPr>
              <a:t>Elements</a:t>
            </a:r>
            <a:r>
              <a:rPr lang="fr-FR" sz="2200" b="1" dirty="0" smtClean="0">
                <a:solidFill>
                  <a:srgbClr val="002060"/>
                </a:solidFill>
                <a:latin typeface="Calibri" pitchFamily="34" charset="0"/>
                <a:cs typeface="Calibri" pitchFamily="34" charset="0"/>
              </a:rPr>
              <a:t>" - 1 à 7 </a:t>
            </a:r>
            <a:r>
              <a:rPr lang="fr-FR" sz="2200" b="1" dirty="0" err="1" smtClean="0">
                <a:solidFill>
                  <a:srgbClr val="002060"/>
                </a:solidFill>
                <a:latin typeface="Calibri" pitchFamily="34" charset="0"/>
                <a:cs typeface="Calibri" pitchFamily="34" charset="0"/>
              </a:rPr>
              <a:t>kpb</a:t>
            </a:r>
            <a:r>
              <a:rPr lang="fr-FR" sz="2200" b="1" dirty="0" smtClean="0">
                <a:solidFill>
                  <a:srgbClr val="002060"/>
                </a:solidFill>
                <a:latin typeface="Calibri" pitchFamily="34" charset="0"/>
                <a:cs typeface="Calibri" pitchFamily="34" charset="0"/>
              </a:rPr>
              <a:t>) et les SINE ("Short </a:t>
            </a:r>
            <a:r>
              <a:rPr lang="fr-FR" sz="2200" b="1" dirty="0" err="1" smtClean="0">
                <a:solidFill>
                  <a:srgbClr val="002060"/>
                </a:solidFill>
                <a:latin typeface="Calibri" pitchFamily="34" charset="0"/>
                <a:cs typeface="Calibri" pitchFamily="34" charset="0"/>
              </a:rPr>
              <a:t>Interspersed</a:t>
            </a:r>
            <a:r>
              <a:rPr lang="fr-FR" sz="2200" b="1" dirty="0" smtClean="0">
                <a:solidFill>
                  <a:srgbClr val="002060"/>
                </a:solidFill>
                <a:latin typeface="Calibri" pitchFamily="34" charset="0"/>
                <a:cs typeface="Calibri" pitchFamily="34" charset="0"/>
              </a:rPr>
              <a:t> </a:t>
            </a:r>
            <a:r>
              <a:rPr lang="fr-FR" sz="2200" b="1" dirty="0" err="1" smtClean="0">
                <a:solidFill>
                  <a:srgbClr val="002060"/>
                </a:solidFill>
                <a:latin typeface="Calibri" pitchFamily="34" charset="0"/>
                <a:cs typeface="Calibri" pitchFamily="34" charset="0"/>
              </a:rPr>
              <a:t>Nuclear</a:t>
            </a:r>
            <a:r>
              <a:rPr lang="fr-FR" sz="2200" b="1" dirty="0" smtClean="0">
                <a:solidFill>
                  <a:srgbClr val="002060"/>
                </a:solidFill>
                <a:latin typeface="Calibri" pitchFamily="34" charset="0"/>
                <a:cs typeface="Calibri" pitchFamily="34" charset="0"/>
              </a:rPr>
              <a:t> </a:t>
            </a:r>
            <a:r>
              <a:rPr lang="fr-FR" sz="2200" b="1" dirty="0" err="1" smtClean="0">
                <a:solidFill>
                  <a:srgbClr val="002060"/>
                </a:solidFill>
                <a:latin typeface="Calibri" pitchFamily="34" charset="0"/>
                <a:cs typeface="Calibri" pitchFamily="34" charset="0"/>
              </a:rPr>
              <a:t>Elements</a:t>
            </a:r>
            <a:r>
              <a:rPr lang="fr-FR" sz="2200" b="1" dirty="0" smtClean="0">
                <a:solidFill>
                  <a:srgbClr val="002060"/>
                </a:solidFill>
                <a:latin typeface="Calibri" pitchFamily="34" charset="0"/>
                <a:cs typeface="Calibri" pitchFamily="34" charset="0"/>
              </a:rPr>
              <a:t>" - 100 à 500 </a:t>
            </a:r>
            <a:r>
              <a:rPr lang="fr-FR" sz="2200" b="1" dirty="0" err="1" smtClean="0">
                <a:solidFill>
                  <a:srgbClr val="002060"/>
                </a:solidFill>
                <a:latin typeface="Calibri" pitchFamily="34" charset="0"/>
                <a:cs typeface="Calibri" pitchFamily="34" charset="0"/>
              </a:rPr>
              <a:t>pb</a:t>
            </a:r>
            <a:r>
              <a:rPr lang="fr-FR" sz="2200" b="1" dirty="0" smtClean="0">
                <a:solidFill>
                  <a:srgbClr val="002060"/>
                </a:solidFill>
                <a:latin typeface="Calibri" pitchFamily="34" charset="0"/>
                <a:cs typeface="Calibri" pitchFamily="34" charset="0"/>
              </a:rPr>
              <a:t>).</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14290"/>
            <a:ext cx="5309146" cy="553998"/>
          </a:xfrm>
          <a:prstGeom prst="rect">
            <a:avLst/>
          </a:prstGeom>
          <a:solidFill>
            <a:srgbClr val="92D050"/>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8. Organisation du génome</a:t>
            </a:r>
          </a:p>
        </p:txBody>
      </p:sp>
      <p:sp>
        <p:nvSpPr>
          <p:cNvPr id="181296" name="Rectangle 1072"/>
          <p:cNvSpPr>
            <a:spLocks noChangeArrowheads="1"/>
          </p:cNvSpPr>
          <p:nvPr/>
        </p:nvSpPr>
        <p:spPr bwMode="auto">
          <a:xfrm>
            <a:off x="228600" y="936293"/>
            <a:ext cx="4868320" cy="492443"/>
          </a:xfrm>
          <a:prstGeom prst="rect">
            <a:avLst/>
          </a:prstGeom>
          <a:solidFill>
            <a:srgbClr val="FFFF00"/>
          </a:solidFill>
          <a:ln w="9525">
            <a:noFill/>
            <a:miter lim="800000"/>
            <a:headEnd/>
            <a:tailEnd/>
          </a:ln>
        </p:spPr>
        <p:txBody>
          <a:bodyPr wrap="none" lIns="0" tIns="0" rIns="0" bIns="0">
            <a:spAutoFit/>
          </a:bodyPr>
          <a:lstStyle/>
          <a:p>
            <a:r>
              <a:rPr lang="fr-FR" sz="3200" b="1" i="1" dirty="0" smtClean="0">
                <a:solidFill>
                  <a:srgbClr val="000000"/>
                </a:solidFill>
                <a:latin typeface="Times New Roman" pitchFamily="18" charset="0"/>
              </a:rPr>
              <a:t>8.f. Eléments transposables </a:t>
            </a:r>
          </a:p>
        </p:txBody>
      </p:sp>
      <p:sp>
        <p:nvSpPr>
          <p:cNvPr id="5" name="ZoneTexte 4"/>
          <p:cNvSpPr txBox="1"/>
          <p:nvPr/>
        </p:nvSpPr>
        <p:spPr>
          <a:xfrm>
            <a:off x="285720" y="1720415"/>
            <a:ext cx="8286808" cy="2462213"/>
          </a:xfrm>
          <a:prstGeom prst="rect">
            <a:avLst/>
          </a:prstGeom>
          <a:noFill/>
        </p:spPr>
        <p:txBody>
          <a:bodyPr wrap="square" rtlCol="0">
            <a:spAutoFit/>
          </a:bodyPr>
          <a:lstStyle/>
          <a:p>
            <a:pPr algn="just">
              <a:buBlip>
                <a:blip r:embed="rId3"/>
              </a:buBlip>
            </a:pPr>
            <a:r>
              <a:rPr lang="fr-FR" sz="2200" b="1" dirty="0" smtClean="0">
                <a:solidFill>
                  <a:srgbClr val="FF0000"/>
                </a:solidFill>
                <a:latin typeface="Calibri" pitchFamily="34" charset="0"/>
                <a:cs typeface="Calibri" pitchFamily="34" charset="0"/>
              </a:rPr>
              <a:t>Ceux de classe II ou transposons </a:t>
            </a:r>
            <a:r>
              <a:rPr lang="fr-FR" sz="2200" b="1" dirty="0" smtClean="0">
                <a:solidFill>
                  <a:srgbClr val="002060"/>
                </a:solidFill>
                <a:latin typeface="Calibri" pitchFamily="34" charset="0"/>
                <a:cs typeface="Calibri" pitchFamily="34" charset="0"/>
              </a:rPr>
              <a:t>: ils transposent selon un mode conservatif (couper - coller).</a:t>
            </a:r>
          </a:p>
          <a:p>
            <a:pPr algn="just"/>
            <a:endParaRPr lang="fr-FR" sz="2200" b="1" dirty="0" smtClean="0">
              <a:solidFill>
                <a:srgbClr val="002060"/>
              </a:solidFill>
              <a:latin typeface="Calibri" pitchFamily="34" charset="0"/>
              <a:cs typeface="Calibri" pitchFamily="34" charset="0"/>
            </a:endParaRPr>
          </a:p>
          <a:p>
            <a:pPr algn="just"/>
            <a:r>
              <a:rPr lang="fr-FR" sz="2200" b="1" dirty="0" smtClean="0">
                <a:solidFill>
                  <a:srgbClr val="002060"/>
                </a:solidFill>
                <a:latin typeface="Calibri" pitchFamily="34" charset="0"/>
                <a:cs typeface="Calibri" pitchFamily="34" charset="0"/>
              </a:rPr>
              <a:t>Ils sont caractérisés par la présence à leurs extrémités de séquences terminales inversement répétées (TIR). Ils sont de taille variable (100 à 20 000 </a:t>
            </a:r>
            <a:r>
              <a:rPr lang="fr-FR" sz="2200" b="1" dirty="0" err="1" smtClean="0">
                <a:solidFill>
                  <a:srgbClr val="002060"/>
                </a:solidFill>
                <a:latin typeface="Calibri" pitchFamily="34" charset="0"/>
                <a:cs typeface="Calibri" pitchFamily="34" charset="0"/>
              </a:rPr>
              <a:t>pb</a:t>
            </a:r>
            <a:r>
              <a:rPr lang="fr-FR" sz="2200" b="1" dirty="0" smtClean="0">
                <a:solidFill>
                  <a:srgbClr val="002060"/>
                </a:solidFill>
                <a:latin typeface="Calibri" pitchFamily="34" charset="0"/>
                <a:cs typeface="Calibri" pitchFamily="34" charset="0"/>
              </a:rPr>
              <a:t>).</a:t>
            </a:r>
          </a:p>
          <a:p>
            <a:pPr algn="just"/>
            <a:endParaRPr lang="fr-FR" sz="2200" b="1" dirty="0" smtClean="0">
              <a:solidFill>
                <a:srgbClr val="002060"/>
              </a:solidFill>
              <a:latin typeface="Calibri" pitchFamily="34" charset="0"/>
              <a:cs typeface="Calibri" pitchFamily="34" charset="0"/>
            </a:endParaRPr>
          </a:p>
        </p:txBody>
      </p:sp>
      <p:pic>
        <p:nvPicPr>
          <p:cNvPr id="437251" name="Picture 3" descr="transposons"/>
          <p:cNvPicPr>
            <a:picLocks noChangeAspect="1" noChangeArrowheads="1"/>
          </p:cNvPicPr>
          <p:nvPr/>
        </p:nvPicPr>
        <p:blipFill>
          <a:blip r:embed="rId4"/>
          <a:srcRect/>
          <a:stretch>
            <a:fillRect/>
          </a:stretch>
        </p:blipFill>
        <p:spPr bwMode="auto">
          <a:xfrm>
            <a:off x="2481094" y="4643446"/>
            <a:ext cx="3814926" cy="1385891"/>
          </a:xfrm>
          <a:prstGeom prst="rect">
            <a:avLst/>
          </a:prstGeom>
          <a:noFill/>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14290"/>
            <a:ext cx="5309146" cy="553998"/>
          </a:xfrm>
          <a:prstGeom prst="rect">
            <a:avLst/>
          </a:prstGeom>
          <a:solidFill>
            <a:srgbClr val="92D050"/>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8. Organisation du génome</a:t>
            </a:r>
          </a:p>
        </p:txBody>
      </p:sp>
      <p:sp>
        <p:nvSpPr>
          <p:cNvPr id="181296" name="Rectangle 1072"/>
          <p:cNvSpPr>
            <a:spLocks noChangeArrowheads="1"/>
          </p:cNvSpPr>
          <p:nvPr/>
        </p:nvSpPr>
        <p:spPr bwMode="auto">
          <a:xfrm>
            <a:off x="228600" y="936293"/>
            <a:ext cx="4868320" cy="492443"/>
          </a:xfrm>
          <a:prstGeom prst="rect">
            <a:avLst/>
          </a:prstGeom>
          <a:solidFill>
            <a:srgbClr val="FFFF00"/>
          </a:solidFill>
          <a:ln w="9525">
            <a:noFill/>
            <a:miter lim="800000"/>
            <a:headEnd/>
            <a:tailEnd/>
          </a:ln>
        </p:spPr>
        <p:txBody>
          <a:bodyPr wrap="none" lIns="0" tIns="0" rIns="0" bIns="0">
            <a:spAutoFit/>
          </a:bodyPr>
          <a:lstStyle/>
          <a:p>
            <a:r>
              <a:rPr lang="fr-FR" sz="3200" b="1" i="1" dirty="0" smtClean="0">
                <a:solidFill>
                  <a:srgbClr val="000000"/>
                </a:solidFill>
                <a:latin typeface="Times New Roman" pitchFamily="18" charset="0"/>
              </a:rPr>
              <a:t>8.f. Eléments transposables </a:t>
            </a:r>
          </a:p>
        </p:txBody>
      </p:sp>
      <p:graphicFrame>
        <p:nvGraphicFramePr>
          <p:cNvPr id="6" name="Tableau 5"/>
          <p:cNvGraphicFramePr>
            <a:graphicFrameLocks noGrp="1"/>
          </p:cNvGraphicFramePr>
          <p:nvPr/>
        </p:nvGraphicFramePr>
        <p:xfrm>
          <a:off x="500034" y="2143116"/>
          <a:ext cx="7786744" cy="2194560"/>
        </p:xfrm>
        <a:graphic>
          <a:graphicData uri="http://schemas.openxmlformats.org/drawingml/2006/table">
            <a:tbl>
              <a:tblPr>
                <a:tableStyleId>{284E427A-3D55-4303-BF80-6455036E1DE7}</a:tableStyleId>
              </a:tblPr>
              <a:tblGrid>
                <a:gridCol w="1946686"/>
                <a:gridCol w="1946686"/>
                <a:gridCol w="1946686"/>
                <a:gridCol w="1946686"/>
              </a:tblGrid>
              <a:tr h="152400">
                <a:tc>
                  <a:txBody>
                    <a:bodyPr/>
                    <a:lstStyle/>
                    <a:p>
                      <a:pPr algn="ctr"/>
                      <a:r>
                        <a:rPr lang="fr-FR" dirty="0"/>
                        <a:t>Eléments transposables </a:t>
                      </a:r>
                      <a:endParaRPr lang="fr-FR" b="1" dirty="0"/>
                    </a:p>
                  </a:txBody>
                  <a:tcPr marL="0" marR="0" marT="0" marB="0" anchor="ctr"/>
                </a:tc>
                <a:tc>
                  <a:txBody>
                    <a:bodyPr/>
                    <a:lstStyle/>
                    <a:p>
                      <a:pPr algn="ctr"/>
                      <a:r>
                        <a:rPr lang="fr-FR"/>
                        <a:t>Arabidopsis thaliana </a:t>
                      </a:r>
                      <a:endParaRPr lang="fr-FR" b="1" i="1">
                        <a:latin typeface="Comic Sans MS"/>
                      </a:endParaRPr>
                    </a:p>
                  </a:txBody>
                  <a:tcPr marL="0" marR="0" marT="0" marB="0" anchor="ctr"/>
                </a:tc>
                <a:tc>
                  <a:txBody>
                    <a:bodyPr/>
                    <a:lstStyle/>
                    <a:p>
                      <a:pPr algn="ctr"/>
                      <a:r>
                        <a:rPr lang="fr-FR"/>
                        <a:t>Homo sapiens </a:t>
                      </a:r>
                      <a:endParaRPr lang="fr-FR" b="1" i="1">
                        <a:latin typeface="Comic Sans MS"/>
                      </a:endParaRPr>
                    </a:p>
                  </a:txBody>
                  <a:tcPr marL="0" marR="0" marT="0" marB="0" anchor="ctr"/>
                </a:tc>
                <a:tc>
                  <a:txBody>
                    <a:bodyPr/>
                    <a:lstStyle/>
                    <a:p>
                      <a:pPr algn="ctr"/>
                      <a:r>
                        <a:rPr lang="fr-FR"/>
                        <a:t>Saccharomyces cerevisiae </a:t>
                      </a:r>
                      <a:endParaRPr lang="fr-FR" b="1" i="1">
                        <a:latin typeface="Comic Sans MS"/>
                      </a:endParaRPr>
                    </a:p>
                  </a:txBody>
                  <a:tcPr marL="0" marR="0" marT="0" marB="0" anchor="ctr"/>
                </a:tc>
              </a:tr>
              <a:tr h="152400">
                <a:tc>
                  <a:txBody>
                    <a:bodyPr/>
                    <a:lstStyle/>
                    <a:p>
                      <a:pPr algn="ctr"/>
                      <a:r>
                        <a:rPr lang="fr-FR"/>
                        <a:t>nombre de copies classe I - LTR </a:t>
                      </a:r>
                      <a:endParaRPr lang="fr-FR" b="1"/>
                    </a:p>
                  </a:txBody>
                  <a:tcPr marL="0" marR="0" marT="0" marB="0" anchor="ctr"/>
                </a:tc>
                <a:tc>
                  <a:txBody>
                    <a:bodyPr/>
                    <a:lstStyle/>
                    <a:p>
                      <a:pPr algn="ctr"/>
                      <a:r>
                        <a:rPr lang="fr-FR"/>
                        <a:t>1594 </a:t>
                      </a:r>
                      <a:endParaRPr lang="fr-FR" b="1"/>
                    </a:p>
                  </a:txBody>
                  <a:tcPr marL="0" marR="0" marT="0" marB="0" anchor="ctr"/>
                </a:tc>
                <a:tc>
                  <a:txBody>
                    <a:bodyPr/>
                    <a:lstStyle/>
                    <a:p>
                      <a:pPr algn="ctr"/>
                      <a:r>
                        <a:rPr lang="fr-FR"/>
                        <a:t>443.000 </a:t>
                      </a:r>
                      <a:endParaRPr lang="fr-FR" b="1"/>
                    </a:p>
                  </a:txBody>
                  <a:tcPr marL="0" marR="0" marT="0" marB="0" anchor="ctr"/>
                </a:tc>
                <a:tc>
                  <a:txBody>
                    <a:bodyPr/>
                    <a:lstStyle/>
                    <a:p>
                      <a:pPr algn="ctr"/>
                      <a:r>
                        <a:rPr lang="fr-FR"/>
                        <a:t>331 </a:t>
                      </a:r>
                      <a:endParaRPr lang="fr-FR" b="1"/>
                    </a:p>
                  </a:txBody>
                  <a:tcPr marL="0" marR="0" marT="0" marB="0" anchor="ctr"/>
                </a:tc>
              </a:tr>
              <a:tr h="152400">
                <a:tc>
                  <a:txBody>
                    <a:bodyPr/>
                    <a:lstStyle/>
                    <a:p>
                      <a:pPr algn="ctr"/>
                      <a:r>
                        <a:rPr lang="fr-FR"/>
                        <a:t>nombre de copies classe I - non LTR </a:t>
                      </a:r>
                      <a:endParaRPr lang="fr-FR" b="1"/>
                    </a:p>
                  </a:txBody>
                  <a:tcPr marL="0" marR="0" marT="0" marB="0" anchor="ctr"/>
                </a:tc>
                <a:tc>
                  <a:txBody>
                    <a:bodyPr/>
                    <a:lstStyle/>
                    <a:p>
                      <a:pPr algn="ctr"/>
                      <a:r>
                        <a:rPr lang="fr-FR"/>
                        <a:t>515 </a:t>
                      </a:r>
                      <a:endParaRPr lang="fr-FR" b="1"/>
                    </a:p>
                  </a:txBody>
                  <a:tcPr marL="0" marR="0" marT="0" marB="0" anchor="ctr"/>
                </a:tc>
                <a:tc>
                  <a:txBody>
                    <a:bodyPr/>
                    <a:lstStyle/>
                    <a:p>
                      <a:pPr algn="ctr"/>
                      <a:r>
                        <a:rPr lang="fr-FR"/>
                        <a:t>2.426.000 </a:t>
                      </a:r>
                      <a:endParaRPr lang="fr-FR" b="1"/>
                    </a:p>
                  </a:txBody>
                  <a:tcPr marL="0" marR="0" marT="0" marB="0" anchor="ctr"/>
                </a:tc>
                <a:tc>
                  <a:txBody>
                    <a:bodyPr/>
                    <a:lstStyle/>
                    <a:p>
                      <a:pPr algn="ctr"/>
                      <a:r>
                        <a:rPr lang="fr-FR" dirty="0"/>
                        <a:t>0 </a:t>
                      </a:r>
                      <a:endParaRPr lang="fr-FR" b="1" dirty="0"/>
                    </a:p>
                  </a:txBody>
                  <a:tcPr marL="0" marR="0" marT="0" marB="0" anchor="ctr"/>
                </a:tc>
              </a:tr>
              <a:tr h="152400">
                <a:tc>
                  <a:txBody>
                    <a:bodyPr/>
                    <a:lstStyle/>
                    <a:p>
                      <a:pPr algn="ctr"/>
                      <a:r>
                        <a:rPr lang="fr-FR"/>
                        <a:t>nombre de copies classe II </a:t>
                      </a:r>
                      <a:endParaRPr lang="fr-FR" b="1"/>
                    </a:p>
                  </a:txBody>
                  <a:tcPr marL="0" marR="0" marT="0" marB="0" anchor="ctr"/>
                </a:tc>
                <a:tc>
                  <a:txBody>
                    <a:bodyPr/>
                    <a:lstStyle/>
                    <a:p>
                      <a:pPr algn="ctr"/>
                      <a:r>
                        <a:rPr lang="fr-FR"/>
                        <a:t>2203 </a:t>
                      </a:r>
                      <a:endParaRPr lang="fr-FR" b="1"/>
                    </a:p>
                  </a:txBody>
                  <a:tcPr marL="0" marR="0" marT="0" marB="0" anchor="ctr"/>
                </a:tc>
                <a:tc>
                  <a:txBody>
                    <a:bodyPr/>
                    <a:lstStyle/>
                    <a:p>
                      <a:pPr algn="ctr"/>
                      <a:r>
                        <a:rPr lang="fr-FR"/>
                        <a:t>294.000 </a:t>
                      </a:r>
                      <a:endParaRPr lang="fr-FR" b="1"/>
                    </a:p>
                  </a:txBody>
                  <a:tcPr marL="0" marR="0" marT="0" marB="0" anchor="ctr"/>
                </a:tc>
                <a:tc>
                  <a:txBody>
                    <a:bodyPr/>
                    <a:lstStyle/>
                    <a:p>
                      <a:pPr algn="ctr"/>
                      <a:r>
                        <a:rPr lang="fr-FR" dirty="0"/>
                        <a:t>0 </a:t>
                      </a:r>
                      <a:endParaRPr lang="fr-FR" b="1" dirty="0"/>
                    </a:p>
                  </a:txBody>
                  <a:tcPr marL="0" marR="0" marT="0" marB="0" anchor="ctr"/>
                </a:tc>
              </a:tr>
            </a:tbl>
          </a:graphicData>
        </a:graphic>
      </p:graphicFrame>
      <p:graphicFrame>
        <p:nvGraphicFramePr>
          <p:cNvPr id="7" name="Tableau 6"/>
          <p:cNvGraphicFramePr>
            <a:graphicFrameLocks noGrp="1"/>
          </p:cNvGraphicFramePr>
          <p:nvPr/>
        </p:nvGraphicFramePr>
        <p:xfrm>
          <a:off x="357158" y="5143512"/>
          <a:ext cx="8429684" cy="548640"/>
        </p:xfrm>
        <a:graphic>
          <a:graphicData uri="http://schemas.openxmlformats.org/drawingml/2006/table">
            <a:tbl>
              <a:tblPr/>
              <a:tblGrid>
                <a:gridCol w="8429684"/>
              </a:tblGrid>
              <a:tr h="381000">
                <a:tc>
                  <a:txBody>
                    <a:bodyPr/>
                    <a:lstStyle/>
                    <a:p>
                      <a:pPr algn="ctr"/>
                      <a:r>
                        <a:rPr lang="fr-FR" b="1" dirty="0">
                          <a:latin typeface="Comic Sans MS"/>
                        </a:rPr>
                        <a:t>Voir la base de données</a:t>
                      </a:r>
                      <a:r>
                        <a:rPr lang="fr-FR" b="1" dirty="0"/>
                        <a:t> "</a:t>
                      </a:r>
                      <a:r>
                        <a:rPr lang="fr-FR" b="1" u="none" strike="noStrike" dirty="0">
                          <a:latin typeface="Comic Sans MS"/>
                          <a:hlinkClick r:id="rId3"/>
                        </a:rPr>
                        <a:t>ACLAME</a:t>
                      </a:r>
                      <a:r>
                        <a:rPr lang="fr-FR" b="1" dirty="0"/>
                        <a:t>" </a:t>
                      </a:r>
                      <a:r>
                        <a:rPr lang="fr-FR" b="1" dirty="0" smtClean="0"/>
                        <a:t>:</a:t>
                      </a:r>
                    </a:p>
                    <a:p>
                      <a:pPr algn="ctr"/>
                      <a:r>
                        <a:rPr lang="fr-FR" b="1" dirty="0" smtClean="0"/>
                        <a:t> </a:t>
                      </a:r>
                      <a:r>
                        <a:rPr lang="fr-FR" b="1" dirty="0"/>
                        <a:t>"</a:t>
                      </a:r>
                      <a:r>
                        <a:rPr lang="fr-FR" b="1" i="1" dirty="0">
                          <a:latin typeface="Comic Sans MS"/>
                        </a:rPr>
                        <a:t>A </a:t>
                      </a:r>
                      <a:r>
                        <a:rPr lang="fr-FR" b="1" i="1" dirty="0" err="1">
                          <a:latin typeface="Comic Sans MS"/>
                        </a:rPr>
                        <a:t>CLAssification</a:t>
                      </a:r>
                      <a:r>
                        <a:rPr lang="fr-FR" b="1" i="1" dirty="0">
                          <a:latin typeface="Comic Sans MS"/>
                        </a:rPr>
                        <a:t> of </a:t>
                      </a:r>
                      <a:r>
                        <a:rPr lang="fr-FR" b="1" i="1" dirty="0" err="1">
                          <a:latin typeface="Comic Sans MS"/>
                        </a:rPr>
                        <a:t>genetic</a:t>
                      </a:r>
                      <a:r>
                        <a:rPr lang="fr-FR" b="1" i="1" dirty="0">
                          <a:latin typeface="Comic Sans MS"/>
                        </a:rPr>
                        <a:t> Mobile </a:t>
                      </a:r>
                      <a:r>
                        <a:rPr lang="fr-FR" b="1" i="1" dirty="0" err="1">
                          <a:latin typeface="Comic Sans MS"/>
                        </a:rPr>
                        <a:t>Elements</a:t>
                      </a:r>
                      <a:r>
                        <a:rPr lang="fr-FR" b="1" dirty="0"/>
                        <a:t>"</a:t>
                      </a:r>
                    </a:p>
                  </a:txBody>
                  <a:tcPr marL="0" marR="0" marT="0" marB="0"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14290"/>
            <a:ext cx="5309146" cy="553998"/>
          </a:xfrm>
          <a:prstGeom prst="rect">
            <a:avLst/>
          </a:prstGeom>
          <a:solidFill>
            <a:srgbClr val="92D050"/>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8. Organisation du génome</a:t>
            </a:r>
          </a:p>
        </p:txBody>
      </p:sp>
      <p:sp>
        <p:nvSpPr>
          <p:cNvPr id="181296" name="Rectangle 1072"/>
          <p:cNvSpPr>
            <a:spLocks noChangeArrowheads="1"/>
          </p:cNvSpPr>
          <p:nvPr/>
        </p:nvSpPr>
        <p:spPr bwMode="auto">
          <a:xfrm>
            <a:off x="228600" y="936293"/>
            <a:ext cx="2859565" cy="492443"/>
          </a:xfrm>
          <a:prstGeom prst="rect">
            <a:avLst/>
          </a:prstGeom>
          <a:solidFill>
            <a:srgbClr val="FFFF00"/>
          </a:solidFill>
          <a:ln w="9525">
            <a:noFill/>
            <a:miter lim="800000"/>
            <a:headEnd/>
            <a:tailEnd/>
          </a:ln>
        </p:spPr>
        <p:txBody>
          <a:bodyPr wrap="none" lIns="0" tIns="0" rIns="0" bIns="0">
            <a:spAutoFit/>
          </a:bodyPr>
          <a:lstStyle/>
          <a:p>
            <a:r>
              <a:rPr lang="fr-FR" sz="3200" b="1" i="1" dirty="0" smtClean="0">
                <a:solidFill>
                  <a:srgbClr val="000000"/>
                </a:solidFill>
                <a:latin typeface="Times New Roman" pitchFamily="18" charset="0"/>
              </a:rPr>
              <a:t>8.g. Famille Alu </a:t>
            </a:r>
          </a:p>
        </p:txBody>
      </p:sp>
      <p:sp>
        <p:nvSpPr>
          <p:cNvPr id="9" name="ZoneTexte 8"/>
          <p:cNvSpPr txBox="1"/>
          <p:nvPr/>
        </p:nvSpPr>
        <p:spPr>
          <a:xfrm>
            <a:off x="285720" y="1720415"/>
            <a:ext cx="8286808" cy="4154984"/>
          </a:xfrm>
          <a:prstGeom prst="rect">
            <a:avLst/>
          </a:prstGeom>
          <a:noFill/>
        </p:spPr>
        <p:txBody>
          <a:bodyPr wrap="square" rtlCol="0">
            <a:spAutoFit/>
          </a:bodyPr>
          <a:lstStyle/>
          <a:p>
            <a:pPr algn="just">
              <a:buBlip>
                <a:blip r:embed="rId3"/>
              </a:buBlip>
            </a:pPr>
            <a:r>
              <a:rPr lang="fr-FR" sz="2200" b="1" dirty="0" smtClean="0">
                <a:solidFill>
                  <a:srgbClr val="002060"/>
                </a:solidFill>
                <a:latin typeface="Calibri" pitchFamily="34" charset="0"/>
                <a:cs typeface="Calibri" pitchFamily="34" charset="0"/>
              </a:rPr>
              <a:t>Famille de séquences répétées issue d'un processus de </a:t>
            </a:r>
            <a:r>
              <a:rPr lang="fr-FR" sz="2200" b="1" dirty="0" err="1" smtClean="0">
                <a:solidFill>
                  <a:srgbClr val="002060"/>
                </a:solidFill>
                <a:latin typeface="Calibri" pitchFamily="34" charset="0"/>
                <a:cs typeface="Calibri" pitchFamily="34" charset="0"/>
              </a:rPr>
              <a:t>rétrotransposition</a:t>
            </a:r>
            <a:r>
              <a:rPr lang="fr-FR" sz="2200" b="1" dirty="0" smtClean="0">
                <a:solidFill>
                  <a:srgbClr val="002060"/>
                </a:solidFill>
                <a:latin typeface="Calibri" pitchFamily="34" charset="0"/>
                <a:cs typeface="Calibri" pitchFamily="34" charset="0"/>
              </a:rPr>
              <a:t>. Les séquences Alu contiennent un site de reconnaissance pour l'enzyme de restriction Alu I. </a:t>
            </a:r>
          </a:p>
          <a:p>
            <a:pPr algn="just"/>
            <a:endParaRPr lang="fr-FR" sz="2200" b="1" dirty="0" smtClean="0">
              <a:solidFill>
                <a:srgbClr val="002060"/>
              </a:solidFill>
              <a:latin typeface="Calibri" pitchFamily="34" charset="0"/>
              <a:cs typeface="Calibri" pitchFamily="34" charset="0"/>
            </a:endParaRPr>
          </a:p>
          <a:p>
            <a:pPr algn="just">
              <a:buFont typeface="Wingdings" pitchFamily="2" charset="2"/>
              <a:buChar char="q"/>
            </a:pPr>
            <a:r>
              <a:rPr lang="fr-FR" sz="2200" b="1" dirty="0" smtClean="0">
                <a:solidFill>
                  <a:srgbClr val="002060"/>
                </a:solidFill>
                <a:latin typeface="Calibri" pitchFamily="34" charset="0"/>
                <a:cs typeface="Calibri" pitchFamily="34" charset="0"/>
              </a:rPr>
              <a:t>longueur environ 300 </a:t>
            </a:r>
            <a:r>
              <a:rPr lang="fr-FR" sz="2200" b="1" dirty="0" err="1" smtClean="0">
                <a:solidFill>
                  <a:srgbClr val="002060"/>
                </a:solidFill>
                <a:latin typeface="Calibri" pitchFamily="34" charset="0"/>
                <a:cs typeface="Calibri" pitchFamily="34" charset="0"/>
              </a:rPr>
              <a:t>pb</a:t>
            </a:r>
            <a:endParaRPr lang="fr-FR" sz="2200" b="1" dirty="0" smtClean="0">
              <a:solidFill>
                <a:srgbClr val="002060"/>
              </a:solidFill>
              <a:latin typeface="Calibri" pitchFamily="34" charset="0"/>
              <a:cs typeface="Calibri" pitchFamily="34" charset="0"/>
            </a:endParaRPr>
          </a:p>
          <a:p>
            <a:pPr algn="just">
              <a:buFont typeface="Wingdings" pitchFamily="2" charset="2"/>
              <a:buChar char="q"/>
            </a:pPr>
            <a:r>
              <a:rPr lang="fr-FR" sz="2200" b="1" dirty="0" smtClean="0">
                <a:solidFill>
                  <a:srgbClr val="002060"/>
                </a:solidFill>
                <a:latin typeface="Calibri" pitchFamily="34" charset="0"/>
                <a:cs typeface="Calibri" pitchFamily="34" charset="0"/>
              </a:rPr>
              <a:t>nombre de répétitions : environ 1 million de fois chez l'homme (11% du génome)</a:t>
            </a:r>
          </a:p>
          <a:p>
            <a:pPr algn="just"/>
            <a:endParaRPr lang="fr-FR" sz="2200" b="1" dirty="0" smtClean="0">
              <a:solidFill>
                <a:srgbClr val="002060"/>
              </a:solidFill>
              <a:latin typeface="Calibri" pitchFamily="34" charset="0"/>
              <a:cs typeface="Calibri" pitchFamily="34" charset="0"/>
            </a:endParaRPr>
          </a:p>
          <a:p>
            <a:pPr algn="just"/>
            <a:r>
              <a:rPr lang="fr-FR" sz="2200" b="1" dirty="0" smtClean="0">
                <a:solidFill>
                  <a:srgbClr val="002060"/>
                </a:solidFill>
                <a:latin typeface="Calibri" pitchFamily="34" charset="0"/>
                <a:cs typeface="Calibri" pitchFamily="34" charset="0"/>
              </a:rPr>
              <a:t>La famille Alu est un exemple de SINE ("Short </a:t>
            </a:r>
            <a:r>
              <a:rPr lang="fr-FR" sz="2200" b="1" dirty="0" err="1" smtClean="0">
                <a:solidFill>
                  <a:srgbClr val="002060"/>
                </a:solidFill>
                <a:latin typeface="Calibri" pitchFamily="34" charset="0"/>
                <a:cs typeface="Calibri" pitchFamily="34" charset="0"/>
              </a:rPr>
              <a:t>Interspersed</a:t>
            </a:r>
            <a:r>
              <a:rPr lang="fr-FR" sz="2200" b="1" dirty="0" smtClean="0">
                <a:solidFill>
                  <a:srgbClr val="002060"/>
                </a:solidFill>
                <a:latin typeface="Calibri" pitchFamily="34" charset="0"/>
                <a:cs typeface="Calibri" pitchFamily="34" charset="0"/>
              </a:rPr>
              <a:t> </a:t>
            </a:r>
            <a:r>
              <a:rPr lang="fr-FR" sz="2200" b="1" dirty="0" err="1" smtClean="0">
                <a:solidFill>
                  <a:srgbClr val="002060"/>
                </a:solidFill>
                <a:latin typeface="Calibri" pitchFamily="34" charset="0"/>
                <a:cs typeface="Calibri" pitchFamily="34" charset="0"/>
              </a:rPr>
              <a:t>Nuclear</a:t>
            </a:r>
            <a:r>
              <a:rPr lang="fr-FR" sz="2200" b="1" dirty="0" smtClean="0">
                <a:solidFill>
                  <a:srgbClr val="002060"/>
                </a:solidFill>
                <a:latin typeface="Calibri" pitchFamily="34" charset="0"/>
                <a:cs typeface="Calibri" pitchFamily="34" charset="0"/>
              </a:rPr>
              <a:t> </a:t>
            </a:r>
            <a:r>
              <a:rPr lang="fr-FR" sz="2200" b="1" dirty="0" err="1" smtClean="0">
                <a:solidFill>
                  <a:srgbClr val="002060"/>
                </a:solidFill>
                <a:latin typeface="Calibri" pitchFamily="34" charset="0"/>
                <a:cs typeface="Calibri" pitchFamily="34" charset="0"/>
              </a:rPr>
              <a:t>Elements</a:t>
            </a:r>
            <a:r>
              <a:rPr lang="fr-FR" sz="2200" b="1" dirty="0" smtClean="0">
                <a:solidFill>
                  <a:srgbClr val="002060"/>
                </a:solidFill>
                <a:latin typeface="Calibri" pitchFamily="34" charset="0"/>
                <a:cs typeface="Calibri" pitchFamily="34" charset="0"/>
              </a:rPr>
              <a:t>" - voir ci-dessus). La plupart sont des </a:t>
            </a:r>
            <a:r>
              <a:rPr lang="fr-FR" sz="2200" b="1" dirty="0" err="1" smtClean="0">
                <a:solidFill>
                  <a:srgbClr val="002060"/>
                </a:solidFill>
                <a:latin typeface="Calibri" pitchFamily="34" charset="0"/>
                <a:cs typeface="Calibri" pitchFamily="34" charset="0"/>
              </a:rPr>
              <a:t>rétroséquences</a:t>
            </a:r>
            <a:r>
              <a:rPr lang="fr-FR" sz="2200" b="1" dirty="0" smtClean="0">
                <a:solidFill>
                  <a:srgbClr val="002060"/>
                </a:solidFill>
                <a:latin typeface="Calibri" pitchFamily="34" charset="0"/>
                <a:cs typeface="Calibri" pitchFamily="34" charset="0"/>
              </a:rPr>
              <a:t> issues d'une réverse transcription de l'ARN. </a:t>
            </a:r>
          </a:p>
          <a:p>
            <a:pPr algn="just"/>
            <a:endParaRPr lang="fr-FR" sz="2200" b="1" dirty="0" smtClean="0">
              <a:solidFill>
                <a:srgbClr val="00206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14290"/>
            <a:ext cx="5309146" cy="553998"/>
          </a:xfrm>
          <a:prstGeom prst="rect">
            <a:avLst/>
          </a:prstGeom>
          <a:solidFill>
            <a:srgbClr val="92D050"/>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8. Organisation du génome</a:t>
            </a:r>
          </a:p>
        </p:txBody>
      </p:sp>
      <p:sp>
        <p:nvSpPr>
          <p:cNvPr id="181296" name="Rectangle 1072"/>
          <p:cNvSpPr>
            <a:spLocks noChangeArrowheads="1"/>
          </p:cNvSpPr>
          <p:nvPr/>
        </p:nvSpPr>
        <p:spPr bwMode="auto">
          <a:xfrm>
            <a:off x="228600" y="936293"/>
            <a:ext cx="2382062" cy="492443"/>
          </a:xfrm>
          <a:prstGeom prst="rect">
            <a:avLst/>
          </a:prstGeom>
          <a:solidFill>
            <a:srgbClr val="FFFF00"/>
          </a:solidFill>
          <a:ln w="9525">
            <a:noFill/>
            <a:miter lim="800000"/>
            <a:headEnd/>
            <a:tailEnd/>
          </a:ln>
        </p:spPr>
        <p:txBody>
          <a:bodyPr wrap="none" lIns="0" tIns="0" rIns="0" bIns="0">
            <a:spAutoFit/>
          </a:bodyPr>
          <a:lstStyle/>
          <a:p>
            <a:r>
              <a:rPr lang="fr-FR" sz="3200" b="1" i="1" dirty="0" smtClean="0">
                <a:solidFill>
                  <a:srgbClr val="000000"/>
                </a:solidFill>
                <a:latin typeface="Times New Roman" pitchFamily="18" charset="0"/>
              </a:rPr>
              <a:t>h. La </a:t>
            </a:r>
            <a:r>
              <a:rPr lang="fr-FR" sz="3200" b="1" i="1" dirty="0" err="1" smtClean="0">
                <a:solidFill>
                  <a:srgbClr val="000000"/>
                </a:solidFill>
                <a:latin typeface="Times New Roman" pitchFamily="18" charset="0"/>
              </a:rPr>
              <a:t>synténie</a:t>
            </a:r>
            <a:endParaRPr lang="fr-FR" sz="3200" b="1" i="1" dirty="0" smtClean="0">
              <a:solidFill>
                <a:srgbClr val="000000"/>
              </a:solidFill>
              <a:latin typeface="Times New Roman" pitchFamily="18" charset="0"/>
            </a:endParaRPr>
          </a:p>
        </p:txBody>
      </p:sp>
      <p:sp>
        <p:nvSpPr>
          <p:cNvPr id="9" name="ZoneTexte 8"/>
          <p:cNvSpPr txBox="1"/>
          <p:nvPr/>
        </p:nvSpPr>
        <p:spPr>
          <a:xfrm>
            <a:off x="285720" y="1720415"/>
            <a:ext cx="8286808" cy="5170646"/>
          </a:xfrm>
          <a:prstGeom prst="rect">
            <a:avLst/>
          </a:prstGeom>
          <a:noFill/>
        </p:spPr>
        <p:txBody>
          <a:bodyPr wrap="square" rtlCol="0">
            <a:spAutoFit/>
          </a:bodyPr>
          <a:lstStyle/>
          <a:p>
            <a:pPr algn="just"/>
            <a:r>
              <a:rPr lang="fr-FR" sz="2200" b="1" dirty="0" smtClean="0">
                <a:solidFill>
                  <a:srgbClr val="002060"/>
                </a:solidFill>
                <a:latin typeface="Calibri" pitchFamily="34" charset="0"/>
                <a:cs typeface="Calibri" pitchFamily="34" charset="0"/>
              </a:rPr>
              <a:t>Localement l'ordre des gènes sur un même chromosome tend à être conservé sur des millions d'années: c'est le phénomène de </a:t>
            </a:r>
            <a:r>
              <a:rPr lang="fr-FR" sz="2200" b="1" dirty="0" err="1" smtClean="0">
                <a:solidFill>
                  <a:srgbClr val="002060"/>
                </a:solidFill>
                <a:latin typeface="Calibri" pitchFamily="34" charset="0"/>
                <a:cs typeface="Calibri" pitchFamily="34" charset="0"/>
              </a:rPr>
              <a:t>synténie</a:t>
            </a:r>
            <a:r>
              <a:rPr lang="fr-FR" sz="2200" b="1" dirty="0" smtClean="0">
                <a:solidFill>
                  <a:srgbClr val="002060"/>
                </a:solidFill>
                <a:latin typeface="Calibri" pitchFamily="34" charset="0"/>
                <a:cs typeface="Calibri" pitchFamily="34" charset="0"/>
              </a:rPr>
              <a:t>.</a:t>
            </a:r>
          </a:p>
          <a:p>
            <a:pPr algn="just"/>
            <a:r>
              <a:rPr lang="fr-FR" sz="2200" b="1" dirty="0" smtClean="0">
                <a:solidFill>
                  <a:srgbClr val="002060"/>
                </a:solidFill>
                <a:latin typeface="Calibri" pitchFamily="34" charset="0"/>
                <a:cs typeface="Calibri" pitchFamily="34" charset="0"/>
              </a:rPr>
              <a:t>La </a:t>
            </a:r>
            <a:r>
              <a:rPr lang="fr-FR" sz="2200" b="1" dirty="0" err="1" smtClean="0">
                <a:solidFill>
                  <a:srgbClr val="002060"/>
                </a:solidFill>
                <a:latin typeface="Calibri" pitchFamily="34" charset="0"/>
                <a:cs typeface="Calibri" pitchFamily="34" charset="0"/>
              </a:rPr>
              <a:t>synténie</a:t>
            </a:r>
            <a:r>
              <a:rPr lang="fr-FR" sz="2200" b="1" dirty="0" smtClean="0">
                <a:solidFill>
                  <a:srgbClr val="002060"/>
                </a:solidFill>
                <a:latin typeface="Calibri" pitchFamily="34" charset="0"/>
                <a:cs typeface="Calibri" pitchFamily="34" charset="0"/>
              </a:rPr>
              <a:t> est donc la présence simultanée sur le même chromosome de deux ou plusieurs </a:t>
            </a:r>
            <a:r>
              <a:rPr lang="fr-FR" sz="2200" b="1" dirty="0" err="1" smtClean="0">
                <a:solidFill>
                  <a:srgbClr val="002060"/>
                </a:solidFill>
                <a:latin typeface="Calibri" pitchFamily="34" charset="0"/>
                <a:cs typeface="Calibri" pitchFamily="34" charset="0"/>
              </a:rPr>
              <a:t>loci</a:t>
            </a:r>
            <a:r>
              <a:rPr lang="fr-FR" sz="2200" b="1" dirty="0" smtClean="0">
                <a:solidFill>
                  <a:srgbClr val="002060"/>
                </a:solidFill>
                <a:latin typeface="Calibri" pitchFamily="34" charset="0"/>
                <a:cs typeface="Calibri" pitchFamily="34" charset="0"/>
              </a:rPr>
              <a:t>.</a:t>
            </a:r>
          </a:p>
          <a:p>
            <a:pPr algn="just"/>
            <a:endParaRPr lang="fr-FR" sz="2200" b="1" dirty="0" smtClean="0">
              <a:solidFill>
                <a:srgbClr val="002060"/>
              </a:solidFill>
              <a:latin typeface="Calibri" pitchFamily="34" charset="0"/>
              <a:cs typeface="Calibri" pitchFamily="34" charset="0"/>
            </a:endParaRPr>
          </a:p>
          <a:p>
            <a:pPr algn="just"/>
            <a:r>
              <a:rPr lang="fr-FR" sz="2200" b="1" dirty="0" smtClean="0">
                <a:solidFill>
                  <a:srgbClr val="002060"/>
                </a:solidFill>
                <a:latin typeface="Calibri" pitchFamily="34" charset="0"/>
                <a:cs typeface="Calibri" pitchFamily="34" charset="0"/>
              </a:rPr>
              <a:t>La </a:t>
            </a:r>
            <a:r>
              <a:rPr lang="fr-FR" sz="2200" b="1" dirty="0" err="1" smtClean="0">
                <a:solidFill>
                  <a:srgbClr val="002060"/>
                </a:solidFill>
                <a:latin typeface="Calibri" pitchFamily="34" charset="0"/>
                <a:cs typeface="Calibri" pitchFamily="34" charset="0"/>
              </a:rPr>
              <a:t>synténie</a:t>
            </a:r>
            <a:r>
              <a:rPr lang="fr-FR" sz="2200" b="1" dirty="0" smtClean="0">
                <a:solidFill>
                  <a:srgbClr val="002060"/>
                </a:solidFill>
                <a:latin typeface="Calibri" pitchFamily="34" charset="0"/>
                <a:cs typeface="Calibri" pitchFamily="34" charset="0"/>
              </a:rPr>
              <a:t> est utilisée en génomique comparative (cartes physiques comparatives) pour décrire la conservation de l'ordre des gènes entre deux espèces apparentées. Les comparaisons entre espèces éloignées </a:t>
            </a:r>
            <a:r>
              <a:rPr lang="fr-FR" sz="2200" b="1" dirty="0" err="1" smtClean="0">
                <a:solidFill>
                  <a:srgbClr val="002060"/>
                </a:solidFill>
                <a:latin typeface="Calibri" pitchFamily="34" charset="0"/>
                <a:cs typeface="Calibri" pitchFamily="34" charset="0"/>
              </a:rPr>
              <a:t>phylogénétiquement</a:t>
            </a:r>
            <a:r>
              <a:rPr lang="fr-FR" sz="2200" b="1" dirty="0" smtClean="0">
                <a:solidFill>
                  <a:srgbClr val="002060"/>
                </a:solidFill>
                <a:latin typeface="Calibri" pitchFamily="34" charset="0"/>
                <a:cs typeface="Calibri" pitchFamily="34" charset="0"/>
              </a:rPr>
              <a:t> éloignées révèlent une perte de </a:t>
            </a:r>
            <a:r>
              <a:rPr lang="fr-FR" sz="2200" b="1" dirty="0" err="1" smtClean="0">
                <a:solidFill>
                  <a:srgbClr val="002060"/>
                </a:solidFill>
                <a:latin typeface="Calibri" pitchFamily="34" charset="0"/>
                <a:cs typeface="Calibri" pitchFamily="34" charset="0"/>
              </a:rPr>
              <a:t>synténie</a:t>
            </a:r>
            <a:r>
              <a:rPr lang="fr-FR" sz="2200" b="1" dirty="0" smtClean="0">
                <a:solidFill>
                  <a:srgbClr val="002060"/>
                </a:solidFill>
                <a:latin typeface="Calibri" pitchFamily="34" charset="0"/>
                <a:cs typeface="Calibri" pitchFamily="34" charset="0"/>
              </a:rPr>
              <a:t>.</a:t>
            </a:r>
          </a:p>
          <a:p>
            <a:pPr algn="just"/>
            <a:endParaRPr lang="fr-FR" sz="2200" b="1" dirty="0" smtClean="0">
              <a:solidFill>
                <a:srgbClr val="002060"/>
              </a:solidFill>
              <a:latin typeface="Calibri" pitchFamily="34" charset="0"/>
              <a:cs typeface="Calibri" pitchFamily="34" charset="0"/>
            </a:endParaRPr>
          </a:p>
          <a:p>
            <a:r>
              <a:rPr lang="fr-FR" sz="2200" b="1" dirty="0" err="1" smtClean="0">
                <a:solidFill>
                  <a:srgbClr val="002060"/>
                </a:solidFill>
                <a:latin typeface="Calibri" pitchFamily="34" charset="0"/>
                <a:cs typeface="Calibri" pitchFamily="34" charset="0"/>
                <a:hlinkClick r:id="rId3"/>
              </a:rPr>
              <a:t>Cinteny</a:t>
            </a:r>
            <a:r>
              <a:rPr lang="fr-FR" sz="2200" b="1" dirty="0" smtClean="0">
                <a:solidFill>
                  <a:srgbClr val="002060"/>
                </a:solidFill>
                <a:latin typeface="Calibri" pitchFamily="34" charset="0"/>
                <a:cs typeface="Calibri" pitchFamily="34" charset="0"/>
              </a:rPr>
              <a:t> - "Server for </a:t>
            </a:r>
            <a:r>
              <a:rPr lang="fr-FR" sz="2200" b="1" dirty="0" err="1" smtClean="0">
                <a:solidFill>
                  <a:srgbClr val="002060"/>
                </a:solidFill>
                <a:latin typeface="Calibri" pitchFamily="34" charset="0"/>
                <a:cs typeface="Calibri" pitchFamily="34" charset="0"/>
              </a:rPr>
              <a:t>Synteny</a:t>
            </a:r>
            <a:r>
              <a:rPr lang="fr-FR" sz="2200" b="1" dirty="0" smtClean="0">
                <a:solidFill>
                  <a:srgbClr val="002060"/>
                </a:solidFill>
                <a:latin typeface="Calibri" pitchFamily="34" charset="0"/>
                <a:cs typeface="Calibri" pitchFamily="34" charset="0"/>
              </a:rPr>
              <a:t> Identification and </a:t>
            </a:r>
            <a:r>
              <a:rPr lang="fr-FR" sz="2200" b="1" dirty="0" err="1" smtClean="0">
                <a:solidFill>
                  <a:srgbClr val="002060"/>
                </a:solidFill>
                <a:latin typeface="Calibri" pitchFamily="34" charset="0"/>
                <a:cs typeface="Calibri" pitchFamily="34" charset="0"/>
              </a:rPr>
              <a:t>Analysis</a:t>
            </a:r>
            <a:r>
              <a:rPr lang="fr-FR" sz="2200" b="1" dirty="0" smtClean="0">
                <a:solidFill>
                  <a:srgbClr val="002060"/>
                </a:solidFill>
                <a:latin typeface="Calibri" pitchFamily="34" charset="0"/>
                <a:cs typeface="Calibri" pitchFamily="34" charset="0"/>
              </a:rPr>
              <a:t> of </a:t>
            </a:r>
            <a:r>
              <a:rPr lang="fr-FR" sz="2200" b="1" dirty="0" err="1" smtClean="0">
                <a:solidFill>
                  <a:srgbClr val="002060"/>
                </a:solidFill>
                <a:latin typeface="Calibri" pitchFamily="34" charset="0"/>
                <a:cs typeface="Calibri" pitchFamily="34" charset="0"/>
              </a:rPr>
              <a:t>Genome</a:t>
            </a:r>
            <a:r>
              <a:rPr lang="fr-FR" sz="2200" b="1" dirty="0" smtClean="0">
                <a:solidFill>
                  <a:srgbClr val="002060"/>
                </a:solidFill>
                <a:latin typeface="Calibri" pitchFamily="34" charset="0"/>
                <a:cs typeface="Calibri" pitchFamily="34" charset="0"/>
              </a:rPr>
              <a:t> </a:t>
            </a:r>
            <a:r>
              <a:rPr lang="fr-FR" sz="2200" b="1" dirty="0" err="1" smtClean="0">
                <a:solidFill>
                  <a:srgbClr val="002060"/>
                </a:solidFill>
                <a:latin typeface="Calibri" pitchFamily="34" charset="0"/>
                <a:cs typeface="Calibri" pitchFamily="34" charset="0"/>
              </a:rPr>
              <a:t>Rearrangement</a:t>
            </a:r>
            <a:r>
              <a:rPr lang="fr-FR" sz="2200" b="1" dirty="0" smtClean="0">
                <a:solidFill>
                  <a:srgbClr val="002060"/>
                </a:solidFill>
                <a:latin typeface="Calibri" pitchFamily="34" charset="0"/>
                <a:cs typeface="Calibri" pitchFamily="34" charset="0"/>
              </a:rPr>
              <a:t>« </a:t>
            </a:r>
          </a:p>
          <a:p>
            <a:r>
              <a:rPr lang="fr-FR" sz="2200" b="1" dirty="0" smtClean="0">
                <a:solidFill>
                  <a:srgbClr val="002060"/>
                </a:solidFill>
                <a:latin typeface="Calibri" pitchFamily="34" charset="0"/>
                <a:cs typeface="Calibri" pitchFamily="34" charset="0"/>
              </a:rPr>
              <a:t/>
            </a:r>
            <a:br>
              <a:rPr lang="fr-FR" sz="2200" b="1" dirty="0" smtClean="0">
                <a:solidFill>
                  <a:srgbClr val="002060"/>
                </a:solidFill>
                <a:latin typeface="Calibri" pitchFamily="34" charset="0"/>
                <a:cs typeface="Calibri" pitchFamily="34" charset="0"/>
              </a:rPr>
            </a:br>
            <a:r>
              <a:rPr lang="fr-FR" sz="2200" b="1" dirty="0" err="1" smtClean="0">
                <a:solidFill>
                  <a:srgbClr val="002060"/>
                </a:solidFill>
                <a:latin typeface="Calibri" pitchFamily="34" charset="0"/>
                <a:cs typeface="Calibri" pitchFamily="34" charset="0"/>
                <a:hlinkClick r:id="rId4"/>
              </a:rPr>
              <a:t>Phytozome</a:t>
            </a:r>
            <a:r>
              <a:rPr lang="fr-FR" sz="2200" b="1" dirty="0" smtClean="0">
                <a:solidFill>
                  <a:srgbClr val="002060"/>
                </a:solidFill>
                <a:latin typeface="Calibri" pitchFamily="34" charset="0"/>
                <a:cs typeface="Calibri" pitchFamily="34" charset="0"/>
              </a:rPr>
              <a:t>: "a </a:t>
            </a:r>
            <a:r>
              <a:rPr lang="fr-FR" sz="2200" b="1" dirty="0" err="1" smtClean="0">
                <a:solidFill>
                  <a:srgbClr val="002060"/>
                </a:solidFill>
                <a:latin typeface="Calibri" pitchFamily="34" charset="0"/>
                <a:cs typeface="Calibri" pitchFamily="34" charset="0"/>
              </a:rPr>
              <a:t>tool</a:t>
            </a:r>
            <a:r>
              <a:rPr lang="fr-FR" sz="2200" b="1" dirty="0" smtClean="0">
                <a:solidFill>
                  <a:srgbClr val="002060"/>
                </a:solidFill>
                <a:latin typeface="Calibri" pitchFamily="34" charset="0"/>
                <a:cs typeface="Calibri" pitchFamily="34" charset="0"/>
              </a:rPr>
              <a:t> for green plant comparative </a:t>
            </a:r>
            <a:r>
              <a:rPr lang="fr-FR" sz="2200" b="1" dirty="0" err="1" smtClean="0">
                <a:solidFill>
                  <a:srgbClr val="002060"/>
                </a:solidFill>
                <a:latin typeface="Calibri" pitchFamily="34" charset="0"/>
                <a:cs typeface="Calibri" pitchFamily="34" charset="0"/>
              </a:rPr>
              <a:t>genomics</a:t>
            </a:r>
            <a:r>
              <a:rPr lang="fr-FR" sz="2200" b="1" dirty="0" smtClean="0">
                <a:solidFill>
                  <a:srgbClr val="002060"/>
                </a:solidFill>
                <a:latin typeface="Calibri" pitchFamily="34" charset="0"/>
                <a:cs typeface="Calibri" pitchFamily="34" charset="0"/>
              </a:rPr>
              <a:t>"</a:t>
            </a:r>
          </a:p>
          <a:p>
            <a:pPr algn="just"/>
            <a:endParaRPr lang="fr-FR" sz="2200" b="1" dirty="0" smtClean="0">
              <a:solidFill>
                <a:srgbClr val="00206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14290"/>
            <a:ext cx="5309146" cy="553998"/>
          </a:xfrm>
          <a:prstGeom prst="rect">
            <a:avLst/>
          </a:prstGeom>
          <a:solidFill>
            <a:srgbClr val="92D050"/>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8. Organisation du génome</a:t>
            </a:r>
          </a:p>
        </p:txBody>
      </p:sp>
      <p:sp>
        <p:nvSpPr>
          <p:cNvPr id="181296" name="Rectangle 1072"/>
          <p:cNvSpPr>
            <a:spLocks noChangeArrowheads="1"/>
          </p:cNvSpPr>
          <p:nvPr/>
        </p:nvSpPr>
        <p:spPr bwMode="auto">
          <a:xfrm>
            <a:off x="228600" y="936293"/>
            <a:ext cx="2769989" cy="492443"/>
          </a:xfrm>
          <a:prstGeom prst="rect">
            <a:avLst/>
          </a:prstGeom>
          <a:solidFill>
            <a:srgbClr val="FFFF00"/>
          </a:solidFill>
          <a:ln w="9525">
            <a:noFill/>
            <a:miter lim="800000"/>
            <a:headEnd/>
            <a:tailEnd/>
          </a:ln>
        </p:spPr>
        <p:txBody>
          <a:bodyPr wrap="none" lIns="0" tIns="0" rIns="0" bIns="0">
            <a:spAutoFit/>
          </a:bodyPr>
          <a:lstStyle/>
          <a:p>
            <a:r>
              <a:rPr lang="fr-FR" sz="3200" b="1" i="1" dirty="0" smtClean="0">
                <a:solidFill>
                  <a:srgbClr val="000000"/>
                </a:solidFill>
                <a:latin typeface="Times New Roman" pitchFamily="18" charset="0"/>
              </a:rPr>
              <a:t>i. Gène candidat</a:t>
            </a:r>
          </a:p>
        </p:txBody>
      </p:sp>
      <p:sp>
        <p:nvSpPr>
          <p:cNvPr id="9" name="ZoneTexte 8"/>
          <p:cNvSpPr txBox="1"/>
          <p:nvPr/>
        </p:nvSpPr>
        <p:spPr>
          <a:xfrm>
            <a:off x="285720" y="1720415"/>
            <a:ext cx="8286808" cy="5170646"/>
          </a:xfrm>
          <a:prstGeom prst="rect">
            <a:avLst/>
          </a:prstGeom>
          <a:noFill/>
        </p:spPr>
        <p:txBody>
          <a:bodyPr wrap="square" rtlCol="0">
            <a:spAutoFit/>
          </a:bodyPr>
          <a:lstStyle/>
          <a:p>
            <a:pPr algn="just"/>
            <a:r>
              <a:rPr lang="fr-FR" sz="2200" b="1" dirty="0" smtClean="0">
                <a:solidFill>
                  <a:srgbClr val="002060"/>
                </a:solidFill>
                <a:latin typeface="Calibri" pitchFamily="34" charset="0"/>
                <a:cs typeface="Calibri" pitchFamily="34" charset="0"/>
              </a:rPr>
              <a:t>C'est un gène dont on suppose l'implication dans un effet biologique. C'est donc un gène qui gouverne une part importante de la variabilité d'un caractère.</a:t>
            </a:r>
          </a:p>
          <a:p>
            <a:pPr algn="just"/>
            <a:endParaRPr lang="fr-FR" sz="2200" b="1" dirty="0" smtClean="0">
              <a:solidFill>
                <a:srgbClr val="002060"/>
              </a:solidFill>
              <a:latin typeface="Calibri" pitchFamily="34" charset="0"/>
              <a:cs typeface="Calibri" pitchFamily="34" charset="0"/>
            </a:endParaRPr>
          </a:p>
          <a:p>
            <a:pPr algn="just"/>
            <a:r>
              <a:rPr lang="fr-FR" sz="2200" b="1" dirty="0" smtClean="0">
                <a:solidFill>
                  <a:srgbClr val="002060"/>
                </a:solidFill>
                <a:latin typeface="Calibri" pitchFamily="34" charset="0"/>
                <a:cs typeface="Calibri" pitchFamily="34" charset="0"/>
              </a:rPr>
              <a:t>Plusieurs approches (qui peuvent être combinées) existent pour identifier un gène candidat :</a:t>
            </a:r>
          </a:p>
          <a:p>
            <a:pPr algn="just"/>
            <a:endParaRPr lang="fr-FR" sz="2200" b="1" dirty="0" smtClean="0">
              <a:solidFill>
                <a:srgbClr val="002060"/>
              </a:solidFill>
              <a:latin typeface="Calibri" pitchFamily="34" charset="0"/>
              <a:cs typeface="Calibri" pitchFamily="34" charset="0"/>
            </a:endParaRPr>
          </a:p>
          <a:p>
            <a:pPr algn="just">
              <a:buBlip>
                <a:blip r:embed="rId3"/>
              </a:buBlip>
            </a:pPr>
            <a:r>
              <a:rPr lang="fr-FR" sz="2200" b="1" dirty="0" smtClean="0">
                <a:solidFill>
                  <a:srgbClr val="002060"/>
                </a:solidFill>
                <a:latin typeface="Calibri" pitchFamily="34" charset="0"/>
                <a:cs typeface="Calibri" pitchFamily="34" charset="0"/>
              </a:rPr>
              <a:t>  l'étude de candidats physiologiques afin d'identifier le gène recherché parmi les gènes connus intervenant dans ce caractère.</a:t>
            </a:r>
          </a:p>
          <a:p>
            <a:pPr algn="just">
              <a:buBlip>
                <a:blip r:embed="rId3"/>
              </a:buBlip>
            </a:pPr>
            <a:r>
              <a:rPr lang="fr-FR" sz="2200" b="1" dirty="0" smtClean="0">
                <a:solidFill>
                  <a:srgbClr val="002060"/>
                </a:solidFill>
                <a:latin typeface="Calibri" pitchFamily="34" charset="0"/>
                <a:cs typeface="Calibri" pitchFamily="34" charset="0"/>
              </a:rPr>
              <a:t>  le clonage positionnel : c'est la cartographie fine de la région pour déterminer la position du gène recherché, jusqu'à ne plus trouver qu'un seul gène à cet endroit.</a:t>
            </a:r>
          </a:p>
          <a:p>
            <a:pPr algn="just">
              <a:buBlip>
                <a:blip r:embed="rId3"/>
              </a:buBlip>
            </a:pPr>
            <a:r>
              <a:rPr lang="fr-FR" sz="2200" b="1" dirty="0" smtClean="0">
                <a:solidFill>
                  <a:srgbClr val="002060"/>
                </a:solidFill>
                <a:latin typeface="Calibri" pitchFamily="34" charset="0"/>
                <a:cs typeface="Calibri" pitchFamily="34" charset="0"/>
              </a:rPr>
              <a:t>  l'étude de gènes connus ayant un effet similaire dans une autre espèce. </a:t>
            </a:r>
          </a:p>
          <a:p>
            <a:pPr algn="just"/>
            <a:endParaRPr lang="fr-FR" sz="2200" b="1" dirty="0" smtClean="0">
              <a:solidFill>
                <a:srgbClr val="00206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14290"/>
            <a:ext cx="5309146" cy="553998"/>
          </a:xfrm>
          <a:prstGeom prst="rect">
            <a:avLst/>
          </a:prstGeom>
          <a:solidFill>
            <a:srgbClr val="92D050"/>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8. Organisation du génome</a:t>
            </a:r>
          </a:p>
        </p:txBody>
      </p:sp>
      <p:sp>
        <p:nvSpPr>
          <p:cNvPr id="181296" name="Rectangle 1072"/>
          <p:cNvSpPr>
            <a:spLocks noChangeArrowheads="1"/>
          </p:cNvSpPr>
          <p:nvPr/>
        </p:nvSpPr>
        <p:spPr bwMode="auto">
          <a:xfrm>
            <a:off x="228600" y="936293"/>
            <a:ext cx="3456074" cy="492443"/>
          </a:xfrm>
          <a:prstGeom prst="rect">
            <a:avLst/>
          </a:prstGeom>
          <a:solidFill>
            <a:srgbClr val="FFFF00"/>
          </a:solidFill>
          <a:ln w="9525">
            <a:noFill/>
            <a:miter lim="800000"/>
            <a:headEnd/>
            <a:tailEnd/>
          </a:ln>
        </p:spPr>
        <p:txBody>
          <a:bodyPr wrap="none" lIns="0" tIns="0" rIns="0" bIns="0">
            <a:spAutoFit/>
          </a:bodyPr>
          <a:lstStyle/>
          <a:p>
            <a:r>
              <a:rPr lang="fr-FR" sz="3200" b="1" i="1" dirty="0" smtClean="0">
                <a:solidFill>
                  <a:srgbClr val="000000"/>
                </a:solidFill>
                <a:latin typeface="Times New Roman" pitchFamily="18" charset="0"/>
              </a:rPr>
              <a:t>j. Les microsatellites</a:t>
            </a:r>
          </a:p>
        </p:txBody>
      </p:sp>
      <p:sp>
        <p:nvSpPr>
          <p:cNvPr id="9" name="ZoneTexte 8"/>
          <p:cNvSpPr txBox="1"/>
          <p:nvPr/>
        </p:nvSpPr>
        <p:spPr>
          <a:xfrm>
            <a:off x="285720" y="1720415"/>
            <a:ext cx="8286808" cy="5170646"/>
          </a:xfrm>
          <a:prstGeom prst="rect">
            <a:avLst/>
          </a:prstGeom>
          <a:noFill/>
        </p:spPr>
        <p:txBody>
          <a:bodyPr wrap="square" rtlCol="0">
            <a:spAutoFit/>
          </a:bodyPr>
          <a:lstStyle/>
          <a:p>
            <a:pPr algn="just"/>
            <a:r>
              <a:rPr lang="fr-FR" sz="2200" b="1" dirty="0" smtClean="0">
                <a:solidFill>
                  <a:srgbClr val="002060"/>
                </a:solidFill>
                <a:latin typeface="Calibri" pitchFamily="34" charset="0"/>
                <a:cs typeface="Calibri" pitchFamily="34" charset="0"/>
              </a:rPr>
              <a:t>Une séquence d'ADN dite microsatellite (ou "simple </a:t>
            </a:r>
            <a:r>
              <a:rPr lang="fr-FR" sz="2200" b="1" dirty="0" err="1" smtClean="0">
                <a:solidFill>
                  <a:srgbClr val="002060"/>
                </a:solidFill>
                <a:latin typeface="Calibri" pitchFamily="34" charset="0"/>
                <a:cs typeface="Calibri" pitchFamily="34" charset="0"/>
              </a:rPr>
              <a:t>sequence</a:t>
            </a:r>
            <a:r>
              <a:rPr lang="fr-FR" sz="2200" b="1" dirty="0" smtClean="0">
                <a:solidFill>
                  <a:srgbClr val="002060"/>
                </a:solidFill>
                <a:latin typeface="Calibri" pitchFamily="34" charset="0"/>
                <a:cs typeface="Calibri" pitchFamily="34" charset="0"/>
              </a:rPr>
              <a:t> </a:t>
            </a:r>
            <a:r>
              <a:rPr lang="fr-FR" sz="2200" b="1" dirty="0" err="1" smtClean="0">
                <a:solidFill>
                  <a:srgbClr val="002060"/>
                </a:solidFill>
                <a:latin typeface="Calibri" pitchFamily="34" charset="0"/>
                <a:cs typeface="Calibri" pitchFamily="34" charset="0"/>
              </a:rPr>
              <a:t>repeats</a:t>
            </a:r>
            <a:r>
              <a:rPr lang="fr-FR" sz="2200" b="1" dirty="0" smtClean="0">
                <a:solidFill>
                  <a:srgbClr val="002060"/>
                </a:solidFill>
                <a:latin typeface="Calibri" pitchFamily="34" charset="0"/>
                <a:cs typeface="Calibri" pitchFamily="34" charset="0"/>
              </a:rPr>
              <a:t>" - SSR, "short tandem </a:t>
            </a:r>
            <a:r>
              <a:rPr lang="fr-FR" sz="2200" b="1" dirty="0" err="1" smtClean="0">
                <a:solidFill>
                  <a:srgbClr val="002060"/>
                </a:solidFill>
                <a:latin typeface="Calibri" pitchFamily="34" charset="0"/>
                <a:cs typeface="Calibri" pitchFamily="34" charset="0"/>
              </a:rPr>
              <a:t>repeats</a:t>
            </a:r>
            <a:r>
              <a:rPr lang="fr-FR" sz="2200" b="1" dirty="0" smtClean="0">
                <a:solidFill>
                  <a:srgbClr val="002060"/>
                </a:solidFill>
                <a:latin typeface="Calibri" pitchFamily="34" charset="0"/>
                <a:cs typeface="Calibri" pitchFamily="34" charset="0"/>
              </a:rPr>
              <a:t>" - STR) est formée par une répétition continue de motifs de 2 à 10 nucléotides (exemple : le motif CAGT).</a:t>
            </a:r>
          </a:p>
          <a:p>
            <a:pPr algn="just"/>
            <a:endParaRPr lang="fr-FR" sz="2200" b="1" dirty="0" smtClean="0">
              <a:solidFill>
                <a:srgbClr val="002060"/>
              </a:solidFill>
              <a:latin typeface="Calibri" pitchFamily="34" charset="0"/>
              <a:cs typeface="Calibri" pitchFamily="34" charset="0"/>
            </a:endParaRPr>
          </a:p>
          <a:p>
            <a:pPr algn="just"/>
            <a:r>
              <a:rPr lang="fr-FR" sz="2200" b="1" dirty="0" smtClean="0">
                <a:solidFill>
                  <a:srgbClr val="002060"/>
                </a:solidFill>
                <a:latin typeface="Calibri" pitchFamily="34" charset="0"/>
                <a:cs typeface="Calibri" pitchFamily="34" charset="0"/>
              </a:rPr>
              <a:t>Ils sont très abondants chez les eucaryotes : un microsatellite peut être présent à des milliers d'exemplaires dans le génome. Chez les végétaux supérieurs, il y aurait en moyenne un microsatellite tous les 50 kb.</a:t>
            </a:r>
          </a:p>
          <a:p>
            <a:pPr algn="just"/>
            <a:endParaRPr lang="fr-FR" sz="2200" b="1" dirty="0" smtClean="0">
              <a:solidFill>
                <a:srgbClr val="002060"/>
              </a:solidFill>
              <a:latin typeface="Calibri" pitchFamily="34" charset="0"/>
              <a:cs typeface="Calibri" pitchFamily="34" charset="0"/>
            </a:endParaRPr>
          </a:p>
          <a:p>
            <a:pPr algn="just"/>
            <a:r>
              <a:rPr lang="fr-FR" sz="2200" b="1" dirty="0" smtClean="0">
                <a:solidFill>
                  <a:srgbClr val="002060"/>
                </a:solidFill>
                <a:latin typeface="Calibri" pitchFamily="34" charset="0"/>
                <a:cs typeface="Calibri" pitchFamily="34" charset="0"/>
              </a:rPr>
              <a:t>Les microsatellites sont présents sur l'ensemble du génome, le plus fréquemment au niveau des introns et des exons des gènes. La localisation des microsatellites sur le génome est relativement conservée entre des espèces </a:t>
            </a:r>
            <a:r>
              <a:rPr lang="fr-FR" sz="2200" b="1" dirty="0" err="1" smtClean="0">
                <a:solidFill>
                  <a:srgbClr val="002060"/>
                </a:solidFill>
                <a:latin typeface="Calibri" pitchFamily="34" charset="0"/>
                <a:cs typeface="Calibri" pitchFamily="34" charset="0"/>
              </a:rPr>
              <a:t>phylogénétiquement</a:t>
            </a:r>
            <a:r>
              <a:rPr lang="fr-FR" sz="2200" b="1" dirty="0" smtClean="0">
                <a:solidFill>
                  <a:srgbClr val="002060"/>
                </a:solidFill>
                <a:latin typeface="Calibri" pitchFamily="34" charset="0"/>
                <a:cs typeface="Calibri" pitchFamily="34" charset="0"/>
              </a:rPr>
              <a:t> proches.</a:t>
            </a:r>
          </a:p>
          <a:p>
            <a:pPr algn="just"/>
            <a:endParaRPr lang="fr-FR" sz="2200" b="1" dirty="0" smtClean="0">
              <a:solidFill>
                <a:srgbClr val="00206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14290"/>
            <a:ext cx="5309146" cy="553998"/>
          </a:xfrm>
          <a:prstGeom prst="rect">
            <a:avLst/>
          </a:prstGeom>
          <a:solidFill>
            <a:srgbClr val="92D050"/>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8. Organisation du génome</a:t>
            </a:r>
          </a:p>
        </p:txBody>
      </p:sp>
      <p:sp>
        <p:nvSpPr>
          <p:cNvPr id="181296" name="Rectangle 1072"/>
          <p:cNvSpPr>
            <a:spLocks noChangeArrowheads="1"/>
          </p:cNvSpPr>
          <p:nvPr/>
        </p:nvSpPr>
        <p:spPr bwMode="auto">
          <a:xfrm>
            <a:off x="228600" y="936293"/>
            <a:ext cx="4629472" cy="492443"/>
          </a:xfrm>
          <a:prstGeom prst="rect">
            <a:avLst/>
          </a:prstGeom>
          <a:solidFill>
            <a:srgbClr val="FFFF00"/>
          </a:solidFill>
          <a:ln w="9525">
            <a:noFill/>
            <a:miter lim="800000"/>
            <a:headEnd/>
            <a:tailEnd/>
          </a:ln>
        </p:spPr>
        <p:txBody>
          <a:bodyPr wrap="none" lIns="0" tIns="0" rIns="0" bIns="0">
            <a:spAutoFit/>
          </a:bodyPr>
          <a:lstStyle/>
          <a:p>
            <a:r>
              <a:rPr lang="fr-FR" sz="3200" b="1" i="1" dirty="0" smtClean="0">
                <a:solidFill>
                  <a:srgbClr val="000000"/>
                </a:solidFill>
                <a:latin typeface="Times New Roman" pitchFamily="18" charset="0"/>
              </a:rPr>
              <a:t>j. Les microsatellites (suite)</a:t>
            </a:r>
          </a:p>
        </p:txBody>
      </p:sp>
      <p:sp>
        <p:nvSpPr>
          <p:cNvPr id="9" name="ZoneTexte 8"/>
          <p:cNvSpPr txBox="1"/>
          <p:nvPr/>
        </p:nvSpPr>
        <p:spPr>
          <a:xfrm>
            <a:off x="285720" y="1720415"/>
            <a:ext cx="8286808" cy="3816429"/>
          </a:xfrm>
          <a:prstGeom prst="rect">
            <a:avLst/>
          </a:prstGeom>
          <a:noFill/>
        </p:spPr>
        <p:txBody>
          <a:bodyPr wrap="square" rtlCol="0">
            <a:spAutoFit/>
          </a:bodyPr>
          <a:lstStyle/>
          <a:p>
            <a:pPr algn="just"/>
            <a:r>
              <a:rPr lang="fr-FR" sz="2200" b="1" dirty="0" smtClean="0">
                <a:solidFill>
                  <a:srgbClr val="002060"/>
                </a:solidFill>
                <a:latin typeface="Calibri" pitchFamily="34" charset="0"/>
                <a:cs typeface="Calibri" pitchFamily="34" charset="0"/>
              </a:rPr>
              <a:t>Le polymorphisme des microsatellites peut être utilisé comme marqueur génétique afin d'identifier un individu.</a:t>
            </a:r>
          </a:p>
          <a:p>
            <a:pPr algn="just"/>
            <a:endParaRPr lang="fr-FR" sz="2200" b="1" dirty="0" smtClean="0">
              <a:solidFill>
                <a:srgbClr val="002060"/>
              </a:solidFill>
              <a:latin typeface="Calibri" pitchFamily="34" charset="0"/>
              <a:cs typeface="Calibri" pitchFamily="34" charset="0"/>
            </a:endParaRPr>
          </a:p>
          <a:p>
            <a:pPr algn="just"/>
            <a:r>
              <a:rPr lang="fr-FR" sz="2200" b="1" dirty="0" smtClean="0">
                <a:solidFill>
                  <a:srgbClr val="002060"/>
                </a:solidFill>
                <a:latin typeface="Calibri" pitchFamily="34" charset="0"/>
                <a:cs typeface="Calibri" pitchFamily="34" charset="0"/>
              </a:rPr>
              <a:t>Les régions </a:t>
            </a:r>
            <a:r>
              <a:rPr lang="fr-FR" sz="2200" b="1" dirty="0" err="1" smtClean="0">
                <a:solidFill>
                  <a:srgbClr val="002060"/>
                </a:solidFill>
                <a:latin typeface="Calibri" pitchFamily="34" charset="0"/>
                <a:cs typeface="Calibri" pitchFamily="34" charset="0"/>
              </a:rPr>
              <a:t>flanquantes</a:t>
            </a:r>
            <a:r>
              <a:rPr lang="fr-FR" sz="2200" b="1" dirty="0" smtClean="0">
                <a:solidFill>
                  <a:srgbClr val="002060"/>
                </a:solidFill>
                <a:latin typeface="Calibri" pitchFamily="34" charset="0"/>
                <a:cs typeface="Calibri" pitchFamily="34" charset="0"/>
              </a:rPr>
              <a:t> des microsatellites servent d'amorces pour la réaction de polymérisation en chaîne (PCR). </a:t>
            </a:r>
          </a:p>
          <a:p>
            <a:pPr algn="just"/>
            <a:endParaRPr lang="fr-FR" sz="2200" b="1" dirty="0" smtClean="0">
              <a:solidFill>
                <a:srgbClr val="002060"/>
              </a:solidFill>
              <a:latin typeface="Calibri" pitchFamily="34" charset="0"/>
              <a:cs typeface="Calibri" pitchFamily="34" charset="0"/>
            </a:endParaRPr>
          </a:p>
          <a:p>
            <a:pPr algn="just"/>
            <a:r>
              <a:rPr lang="fr-FR" sz="2200" b="1" dirty="0" smtClean="0">
                <a:solidFill>
                  <a:srgbClr val="002060"/>
                </a:solidFill>
                <a:latin typeface="Calibri" pitchFamily="34" charset="0"/>
                <a:cs typeface="Calibri" pitchFamily="34" charset="0"/>
              </a:rPr>
              <a:t>En effet, si un microsatellite </a:t>
            </a:r>
            <a:r>
              <a:rPr lang="fr-FR" sz="2200" b="1" dirty="0" err="1" smtClean="0">
                <a:solidFill>
                  <a:srgbClr val="002060"/>
                </a:solidFill>
                <a:latin typeface="Calibri" pitchFamily="34" charset="0"/>
                <a:cs typeface="Calibri" pitchFamily="34" charset="0"/>
              </a:rPr>
              <a:t>donnné</a:t>
            </a:r>
            <a:r>
              <a:rPr lang="fr-FR" sz="2200" b="1" dirty="0" smtClean="0">
                <a:solidFill>
                  <a:srgbClr val="002060"/>
                </a:solidFill>
                <a:latin typeface="Calibri" pitchFamily="34" charset="0"/>
                <a:cs typeface="Calibri" pitchFamily="34" charset="0"/>
              </a:rPr>
              <a:t> n'est pas spécifique d'un locus, en revanche ses régions </a:t>
            </a:r>
            <a:r>
              <a:rPr lang="fr-FR" sz="2200" b="1" dirty="0" err="1" smtClean="0">
                <a:solidFill>
                  <a:srgbClr val="002060"/>
                </a:solidFill>
                <a:latin typeface="Calibri" pitchFamily="34" charset="0"/>
                <a:cs typeface="Calibri" pitchFamily="34" charset="0"/>
              </a:rPr>
              <a:t>flanquantes</a:t>
            </a:r>
            <a:r>
              <a:rPr lang="fr-FR" sz="2200" b="1" dirty="0" smtClean="0">
                <a:solidFill>
                  <a:srgbClr val="002060"/>
                </a:solidFill>
                <a:latin typeface="Calibri" pitchFamily="34" charset="0"/>
                <a:cs typeface="Calibri" pitchFamily="34" charset="0"/>
              </a:rPr>
              <a:t> le sont : une paire d'amorces spécifique de ces régions </a:t>
            </a:r>
            <a:r>
              <a:rPr lang="fr-FR" sz="2200" b="1" dirty="0" err="1" smtClean="0">
                <a:solidFill>
                  <a:srgbClr val="002060"/>
                </a:solidFill>
                <a:latin typeface="Calibri" pitchFamily="34" charset="0"/>
                <a:cs typeface="Calibri" pitchFamily="34" charset="0"/>
              </a:rPr>
              <a:t>flanquantes</a:t>
            </a:r>
            <a:r>
              <a:rPr lang="fr-FR" sz="2200" b="1" dirty="0" smtClean="0">
                <a:solidFill>
                  <a:srgbClr val="002060"/>
                </a:solidFill>
                <a:latin typeface="Calibri" pitchFamily="34" charset="0"/>
                <a:cs typeface="Calibri" pitchFamily="34" charset="0"/>
              </a:rPr>
              <a:t> permettra donc l'amplification spécifique de ce seul microsatellite. </a:t>
            </a:r>
          </a:p>
          <a:p>
            <a:pPr algn="just"/>
            <a:endParaRPr lang="fr-FR" sz="2200" b="1" dirty="0" smtClean="0">
              <a:solidFill>
                <a:srgbClr val="00206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14290"/>
            <a:ext cx="5309146" cy="553998"/>
          </a:xfrm>
          <a:prstGeom prst="rect">
            <a:avLst/>
          </a:prstGeom>
          <a:solidFill>
            <a:srgbClr val="92D050"/>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8. Organisation du génome</a:t>
            </a:r>
          </a:p>
        </p:txBody>
      </p:sp>
      <p:sp>
        <p:nvSpPr>
          <p:cNvPr id="181296" name="Rectangle 1072"/>
          <p:cNvSpPr>
            <a:spLocks noChangeArrowheads="1"/>
          </p:cNvSpPr>
          <p:nvPr/>
        </p:nvSpPr>
        <p:spPr bwMode="auto">
          <a:xfrm>
            <a:off x="228600" y="936293"/>
            <a:ext cx="3888885" cy="492443"/>
          </a:xfrm>
          <a:prstGeom prst="rect">
            <a:avLst/>
          </a:prstGeom>
          <a:solidFill>
            <a:srgbClr val="FFFF00"/>
          </a:solidFill>
          <a:ln w="9525">
            <a:noFill/>
            <a:miter lim="800000"/>
            <a:headEnd/>
            <a:tailEnd/>
          </a:ln>
        </p:spPr>
        <p:txBody>
          <a:bodyPr wrap="none" lIns="0" tIns="0" rIns="0" bIns="0">
            <a:spAutoFit/>
          </a:bodyPr>
          <a:lstStyle/>
          <a:p>
            <a:r>
              <a:rPr lang="fr-FR" sz="3200" b="1" i="1" dirty="0" smtClean="0">
                <a:solidFill>
                  <a:srgbClr val="000000"/>
                </a:solidFill>
                <a:latin typeface="Times New Roman" pitchFamily="18" charset="0"/>
              </a:rPr>
              <a:t>k. Marqueur génétique</a:t>
            </a:r>
          </a:p>
        </p:txBody>
      </p:sp>
      <p:sp>
        <p:nvSpPr>
          <p:cNvPr id="9" name="ZoneTexte 8"/>
          <p:cNvSpPr txBox="1"/>
          <p:nvPr/>
        </p:nvSpPr>
        <p:spPr>
          <a:xfrm>
            <a:off x="285720" y="1720415"/>
            <a:ext cx="8286808" cy="5170646"/>
          </a:xfrm>
          <a:prstGeom prst="rect">
            <a:avLst/>
          </a:prstGeom>
          <a:noFill/>
        </p:spPr>
        <p:txBody>
          <a:bodyPr wrap="square" rtlCol="0">
            <a:spAutoFit/>
          </a:bodyPr>
          <a:lstStyle/>
          <a:p>
            <a:r>
              <a:rPr lang="fr-FR" sz="2200" b="1" dirty="0" smtClean="0">
                <a:solidFill>
                  <a:srgbClr val="002060"/>
                </a:solidFill>
                <a:latin typeface="Calibri" pitchFamily="34" charset="0"/>
                <a:cs typeface="Calibri" pitchFamily="34" charset="0"/>
              </a:rPr>
              <a:t>C'est une séquence d'ADN polymorphe utilisée pour baliser le génome et obtenir une carte génétique.  </a:t>
            </a:r>
          </a:p>
          <a:p>
            <a:endParaRPr lang="fr-FR" sz="2200" b="1" dirty="0" smtClean="0">
              <a:solidFill>
                <a:srgbClr val="002060"/>
              </a:solidFill>
              <a:latin typeface="Calibri" pitchFamily="34" charset="0"/>
              <a:cs typeface="Calibri" pitchFamily="34" charset="0"/>
            </a:endParaRPr>
          </a:p>
          <a:p>
            <a:r>
              <a:rPr lang="fr-FR" sz="2200" b="1" dirty="0" smtClean="0">
                <a:solidFill>
                  <a:srgbClr val="002060"/>
                </a:solidFill>
                <a:latin typeface="Calibri" pitchFamily="34" charset="0"/>
                <a:cs typeface="Calibri" pitchFamily="34" charset="0"/>
              </a:rPr>
              <a:t>Les nouvelles biotechnologies permettent l'analyse directe du polymorphisme des séquences d'ADN.</a:t>
            </a:r>
          </a:p>
          <a:p>
            <a:endParaRPr lang="fr-FR" sz="2200" b="1" dirty="0" smtClean="0">
              <a:solidFill>
                <a:srgbClr val="002060"/>
              </a:solidFill>
              <a:latin typeface="Calibri" pitchFamily="34" charset="0"/>
              <a:cs typeface="Calibri" pitchFamily="34" charset="0"/>
            </a:endParaRPr>
          </a:p>
          <a:p>
            <a:r>
              <a:rPr lang="fr-FR" sz="2200" b="1" dirty="0" smtClean="0">
                <a:solidFill>
                  <a:srgbClr val="002060"/>
                </a:solidFill>
                <a:latin typeface="Calibri" pitchFamily="34" charset="0"/>
                <a:cs typeface="Calibri" pitchFamily="34" charset="0"/>
              </a:rPr>
              <a:t>Il existe différentes sortes de marqueurs : </a:t>
            </a:r>
          </a:p>
          <a:p>
            <a:pPr algn="just">
              <a:buBlip>
                <a:blip r:embed="rId3"/>
              </a:buBlip>
            </a:pPr>
            <a:r>
              <a:rPr lang="fr-FR" sz="2200" b="1" dirty="0" smtClean="0">
                <a:solidFill>
                  <a:srgbClr val="002060"/>
                </a:solidFill>
                <a:latin typeface="Calibri" pitchFamily="34" charset="0"/>
                <a:cs typeface="Calibri" pitchFamily="34" charset="0"/>
              </a:rPr>
              <a:t>  polymorphisme de longueur des fragments de restriction ("Restriction Fragment </a:t>
            </a:r>
            <a:r>
              <a:rPr lang="fr-FR" sz="2200" b="1" dirty="0" err="1" smtClean="0">
                <a:solidFill>
                  <a:srgbClr val="002060"/>
                </a:solidFill>
                <a:latin typeface="Calibri" pitchFamily="34" charset="0"/>
                <a:cs typeface="Calibri" pitchFamily="34" charset="0"/>
              </a:rPr>
              <a:t>Length</a:t>
            </a:r>
            <a:r>
              <a:rPr lang="fr-FR" sz="2200" b="1" dirty="0" smtClean="0">
                <a:solidFill>
                  <a:srgbClr val="002060"/>
                </a:solidFill>
                <a:latin typeface="Calibri" pitchFamily="34" charset="0"/>
                <a:cs typeface="Calibri" pitchFamily="34" charset="0"/>
              </a:rPr>
              <a:t> </a:t>
            </a:r>
            <a:r>
              <a:rPr lang="fr-FR" sz="2200" b="1" dirty="0" err="1" smtClean="0">
                <a:solidFill>
                  <a:srgbClr val="002060"/>
                </a:solidFill>
                <a:latin typeface="Calibri" pitchFamily="34" charset="0"/>
                <a:cs typeface="Calibri" pitchFamily="34" charset="0"/>
              </a:rPr>
              <a:t>Polymorphism</a:t>
            </a:r>
            <a:r>
              <a:rPr lang="fr-FR" sz="2200" b="1" dirty="0" smtClean="0">
                <a:solidFill>
                  <a:srgbClr val="002060"/>
                </a:solidFill>
                <a:latin typeface="Calibri" pitchFamily="34" charset="0"/>
                <a:cs typeface="Calibri" pitchFamily="34" charset="0"/>
              </a:rPr>
              <a:t>" - RFLP)</a:t>
            </a:r>
          </a:p>
          <a:p>
            <a:pPr algn="just">
              <a:buBlip>
                <a:blip r:embed="rId3"/>
              </a:buBlip>
            </a:pPr>
            <a:r>
              <a:rPr lang="fr-FR" sz="2200" b="1" dirty="0" smtClean="0">
                <a:solidFill>
                  <a:srgbClr val="002060"/>
                </a:solidFill>
                <a:latin typeface="Calibri" pitchFamily="34" charset="0"/>
                <a:cs typeface="Calibri" pitchFamily="34" charset="0"/>
              </a:rPr>
              <a:t>  amplification aléatoire d'ADN polymorphe ("</a:t>
            </a:r>
            <a:r>
              <a:rPr lang="fr-FR" sz="2200" b="1" dirty="0" err="1" smtClean="0">
                <a:solidFill>
                  <a:srgbClr val="002060"/>
                </a:solidFill>
                <a:latin typeface="Calibri" pitchFamily="34" charset="0"/>
                <a:cs typeface="Calibri" pitchFamily="34" charset="0"/>
              </a:rPr>
              <a:t>Ramdom</a:t>
            </a:r>
            <a:r>
              <a:rPr lang="fr-FR" sz="2200" b="1" dirty="0" smtClean="0">
                <a:solidFill>
                  <a:srgbClr val="002060"/>
                </a:solidFill>
                <a:latin typeface="Calibri" pitchFamily="34" charset="0"/>
                <a:cs typeface="Calibri" pitchFamily="34" charset="0"/>
              </a:rPr>
              <a:t> Amplification of </a:t>
            </a:r>
            <a:r>
              <a:rPr lang="fr-FR" sz="2200" b="1" dirty="0" err="1" smtClean="0">
                <a:solidFill>
                  <a:srgbClr val="002060"/>
                </a:solidFill>
                <a:latin typeface="Calibri" pitchFamily="34" charset="0"/>
                <a:cs typeface="Calibri" pitchFamily="34" charset="0"/>
              </a:rPr>
              <a:t>Polymorphic</a:t>
            </a:r>
            <a:r>
              <a:rPr lang="fr-FR" sz="2200" b="1" dirty="0" smtClean="0">
                <a:solidFill>
                  <a:srgbClr val="002060"/>
                </a:solidFill>
                <a:latin typeface="Calibri" pitchFamily="34" charset="0"/>
                <a:cs typeface="Calibri" pitchFamily="34" charset="0"/>
              </a:rPr>
              <a:t> DNA" - RAPD)</a:t>
            </a:r>
          </a:p>
          <a:p>
            <a:pPr algn="just">
              <a:buBlip>
                <a:blip r:embed="rId3"/>
              </a:buBlip>
            </a:pPr>
            <a:r>
              <a:rPr lang="fr-FR" sz="2200" b="1" dirty="0" smtClean="0">
                <a:solidFill>
                  <a:srgbClr val="002060"/>
                </a:solidFill>
                <a:latin typeface="Calibri" pitchFamily="34" charset="0"/>
                <a:cs typeface="Calibri" pitchFamily="34" charset="0"/>
              </a:rPr>
              <a:t>  polymorphisme de nucléotide simple ("Single </a:t>
            </a:r>
            <a:r>
              <a:rPr lang="fr-FR" sz="2200" b="1" dirty="0" err="1" smtClean="0">
                <a:solidFill>
                  <a:srgbClr val="002060"/>
                </a:solidFill>
                <a:latin typeface="Calibri" pitchFamily="34" charset="0"/>
                <a:cs typeface="Calibri" pitchFamily="34" charset="0"/>
              </a:rPr>
              <a:t>Nucleotide</a:t>
            </a:r>
            <a:r>
              <a:rPr lang="fr-FR" sz="2200" b="1" dirty="0" smtClean="0">
                <a:solidFill>
                  <a:srgbClr val="002060"/>
                </a:solidFill>
                <a:latin typeface="Calibri" pitchFamily="34" charset="0"/>
                <a:cs typeface="Calibri" pitchFamily="34" charset="0"/>
              </a:rPr>
              <a:t> </a:t>
            </a:r>
            <a:r>
              <a:rPr lang="fr-FR" sz="2200" b="1" dirty="0" err="1" smtClean="0">
                <a:solidFill>
                  <a:srgbClr val="002060"/>
                </a:solidFill>
                <a:latin typeface="Calibri" pitchFamily="34" charset="0"/>
                <a:cs typeface="Calibri" pitchFamily="34" charset="0"/>
              </a:rPr>
              <a:t>Polymorphisms</a:t>
            </a:r>
            <a:r>
              <a:rPr lang="fr-FR" sz="2200" b="1" dirty="0" smtClean="0">
                <a:solidFill>
                  <a:srgbClr val="002060"/>
                </a:solidFill>
                <a:latin typeface="Calibri" pitchFamily="34" charset="0"/>
                <a:cs typeface="Calibri" pitchFamily="34" charset="0"/>
              </a:rPr>
              <a:t>" - SNP)</a:t>
            </a:r>
          </a:p>
          <a:p>
            <a:pPr algn="just">
              <a:buBlip>
                <a:blip r:embed="rId3"/>
              </a:buBlip>
            </a:pPr>
            <a:r>
              <a:rPr lang="fr-FR" sz="2200" b="1" dirty="0" smtClean="0">
                <a:solidFill>
                  <a:srgbClr val="002060"/>
                </a:solidFill>
                <a:latin typeface="Calibri" pitchFamily="34" charset="0"/>
                <a:cs typeface="Calibri" pitchFamily="34" charset="0"/>
              </a:rPr>
              <a:t>  marqueur de séquence exprimée ("</a:t>
            </a:r>
            <a:r>
              <a:rPr lang="fr-FR" sz="2200" b="1" dirty="0" err="1" smtClean="0">
                <a:solidFill>
                  <a:srgbClr val="002060"/>
                </a:solidFill>
                <a:latin typeface="Calibri" pitchFamily="34" charset="0"/>
                <a:cs typeface="Calibri" pitchFamily="34" charset="0"/>
                <a:hlinkClick r:id="rId4"/>
              </a:rPr>
              <a:t>Expressed</a:t>
            </a:r>
            <a:r>
              <a:rPr lang="fr-FR" sz="2200" b="1" dirty="0" smtClean="0">
                <a:solidFill>
                  <a:srgbClr val="002060"/>
                </a:solidFill>
                <a:latin typeface="Calibri" pitchFamily="34" charset="0"/>
                <a:cs typeface="Calibri" pitchFamily="34" charset="0"/>
                <a:hlinkClick r:id="rId4"/>
              </a:rPr>
              <a:t> </a:t>
            </a:r>
            <a:r>
              <a:rPr lang="fr-FR" sz="2200" b="1" dirty="0" err="1" smtClean="0">
                <a:solidFill>
                  <a:srgbClr val="002060"/>
                </a:solidFill>
                <a:latin typeface="Calibri" pitchFamily="34" charset="0"/>
                <a:cs typeface="Calibri" pitchFamily="34" charset="0"/>
                <a:hlinkClick r:id="rId4"/>
              </a:rPr>
              <a:t>Sequence</a:t>
            </a:r>
            <a:r>
              <a:rPr lang="fr-FR" sz="2200" b="1" dirty="0" smtClean="0">
                <a:solidFill>
                  <a:srgbClr val="002060"/>
                </a:solidFill>
                <a:latin typeface="Calibri" pitchFamily="34" charset="0"/>
                <a:cs typeface="Calibri" pitchFamily="34" charset="0"/>
                <a:hlinkClick r:id="rId4"/>
              </a:rPr>
              <a:t> Tag</a:t>
            </a:r>
            <a:r>
              <a:rPr lang="fr-FR" sz="2200" b="1" dirty="0" smtClean="0">
                <a:solidFill>
                  <a:srgbClr val="002060"/>
                </a:solidFill>
                <a:latin typeface="Calibri" pitchFamily="34" charset="0"/>
                <a:cs typeface="Calibri" pitchFamily="34" charset="0"/>
              </a:rPr>
              <a:t>" - EST) </a:t>
            </a:r>
          </a:p>
          <a:p>
            <a:pPr algn="just">
              <a:buBlip>
                <a:blip r:embed="rId3"/>
              </a:buBlip>
            </a:pPr>
            <a:endParaRPr lang="fr-FR" sz="2200" b="1" dirty="0" smtClean="0">
              <a:solidFill>
                <a:srgbClr val="002060"/>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srcRect/>
          <a:stretch>
            <a:fillRect/>
          </a:stretch>
        </p:blipFill>
        <p:spPr bwMode="auto">
          <a:xfrm>
            <a:off x="0" y="-928688"/>
            <a:ext cx="1190625" cy="8458201"/>
          </a:xfrm>
          <a:prstGeom prst="rect">
            <a:avLst/>
          </a:prstGeom>
          <a:noFill/>
          <a:ln w="9525">
            <a:noFill/>
            <a:miter lim="800000"/>
            <a:headEnd/>
            <a:tailEnd/>
          </a:ln>
        </p:spPr>
      </p:pic>
      <p:sp>
        <p:nvSpPr>
          <p:cNvPr id="12" name="Rectangle 11"/>
          <p:cNvSpPr/>
          <p:nvPr/>
        </p:nvSpPr>
        <p:spPr>
          <a:xfrm>
            <a:off x="2214546" y="500042"/>
            <a:ext cx="5968301" cy="523220"/>
          </a:xfrm>
          <a:prstGeom prst="rect">
            <a:avLst/>
          </a:prstGeom>
        </p:spPr>
        <p:txBody>
          <a:bodyPr wrap="none">
            <a:spAutoFit/>
          </a:bodyPr>
          <a:lstStyle/>
          <a:p>
            <a:pPr fontAlgn="auto">
              <a:spcBef>
                <a:spcPts val="0"/>
              </a:spcBef>
              <a:spcAft>
                <a:spcPts val="0"/>
              </a:spcAft>
              <a:defRPr/>
            </a:pPr>
            <a:r>
              <a:rPr lang="fr-FR"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9. Génomique fonctionnelle</a:t>
            </a:r>
            <a:endParaRPr lang="fr-FR" sz="2800" dirty="0">
              <a:latin typeface="+mn-lt"/>
              <a:cs typeface="+mn-cs"/>
            </a:endParaRPr>
          </a:p>
        </p:txBody>
      </p:sp>
      <p:pic>
        <p:nvPicPr>
          <p:cNvPr id="5" name="Image 4" descr="http://www.inrp.fr/Acces/biotic/biomol/techgen/images/adn.gif"/>
          <p:cNvPicPr>
            <a:picLocks noChangeAspect="1" noChangeArrowheads="1"/>
          </p:cNvPicPr>
          <p:nvPr/>
        </p:nvPicPr>
        <p:blipFill>
          <a:blip r:embed="rId4"/>
          <a:srcRect/>
          <a:stretch>
            <a:fillRect/>
          </a:stretch>
        </p:blipFill>
        <p:spPr bwMode="auto">
          <a:xfrm>
            <a:off x="3786182" y="1500174"/>
            <a:ext cx="2714644" cy="3901044"/>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1641524"/>
            <a:ext cx="9144000" cy="3440066"/>
          </a:xfrm>
          <a:prstGeom prst="rect">
            <a:avLst/>
          </a:prstGeom>
          <a:noFill/>
          <a:ln w="9525">
            <a:noFill/>
            <a:miter lim="800000"/>
            <a:headEnd/>
            <a:tailEnd/>
          </a:ln>
          <a:effectLst/>
        </p:spPr>
      </p:pic>
      <p:sp>
        <p:nvSpPr>
          <p:cNvPr id="3" name="Rectangle 17"/>
          <p:cNvSpPr>
            <a:spLocks noChangeArrowheads="1"/>
          </p:cNvSpPr>
          <p:nvPr/>
        </p:nvSpPr>
        <p:spPr bwMode="auto">
          <a:xfrm>
            <a:off x="2000232" y="428604"/>
            <a:ext cx="5211042" cy="553998"/>
          </a:xfrm>
          <a:prstGeom prst="rect">
            <a:avLst/>
          </a:prstGeom>
          <a:solidFill>
            <a:srgbClr val="66FFFF"/>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2. Définitions </a:t>
            </a:r>
            <a:r>
              <a:rPr lang="fr-FR" sz="3600" b="1" dirty="0">
                <a:solidFill>
                  <a:srgbClr val="000000"/>
                </a:solidFill>
                <a:latin typeface="Times New Roman" pitchFamily="18" charset="0"/>
              </a:rPr>
              <a:t>élémentaires</a:t>
            </a:r>
            <a:endParaRPr lang="fr-FR" sz="3600"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85728"/>
            <a:ext cx="5398914" cy="553998"/>
          </a:xfrm>
          <a:prstGeom prst="rect">
            <a:avLst/>
          </a:prstGeom>
          <a:solidFill>
            <a:schemeClr val="accent6">
              <a:lumMod val="20000"/>
              <a:lumOff val="80000"/>
            </a:schemeClr>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9. Génomique fonctionnelle</a:t>
            </a:r>
          </a:p>
        </p:txBody>
      </p:sp>
      <p:sp>
        <p:nvSpPr>
          <p:cNvPr id="181296" name="Rectangle 1072"/>
          <p:cNvSpPr>
            <a:spLocks noChangeArrowheads="1"/>
          </p:cNvSpPr>
          <p:nvPr/>
        </p:nvSpPr>
        <p:spPr bwMode="auto">
          <a:xfrm>
            <a:off x="228600" y="1150607"/>
            <a:ext cx="2471831" cy="492443"/>
          </a:xfrm>
          <a:prstGeom prst="rect">
            <a:avLst/>
          </a:prstGeom>
          <a:solidFill>
            <a:srgbClr val="00FFCC"/>
          </a:solidFill>
          <a:ln w="9525">
            <a:noFill/>
            <a:miter lim="800000"/>
            <a:headEnd/>
            <a:tailEnd/>
          </a:ln>
        </p:spPr>
        <p:txBody>
          <a:bodyPr wrap="none" lIns="0" tIns="0" rIns="0" bIns="0">
            <a:spAutoFit/>
          </a:bodyPr>
          <a:lstStyle/>
          <a:p>
            <a:r>
              <a:rPr lang="fr-FR" sz="3200" b="1" i="1" dirty="0" smtClean="0">
                <a:solidFill>
                  <a:srgbClr val="000000"/>
                </a:solidFill>
                <a:latin typeface="Times New Roman" pitchFamily="18" charset="0"/>
              </a:rPr>
              <a:t>9.1. Définition</a:t>
            </a:r>
            <a:endParaRPr lang="fr-FR" sz="3200" b="1" dirty="0">
              <a:solidFill>
                <a:srgbClr val="000000"/>
              </a:solidFill>
              <a:latin typeface="Times New Roman" pitchFamily="18" charset="0"/>
            </a:endParaRPr>
          </a:p>
        </p:txBody>
      </p:sp>
      <p:sp>
        <p:nvSpPr>
          <p:cNvPr id="5" name="ZoneTexte 4"/>
          <p:cNvSpPr txBox="1"/>
          <p:nvPr/>
        </p:nvSpPr>
        <p:spPr>
          <a:xfrm>
            <a:off x="357158" y="1785926"/>
            <a:ext cx="8286808" cy="4524315"/>
          </a:xfrm>
          <a:prstGeom prst="rect">
            <a:avLst/>
          </a:prstGeom>
          <a:noFill/>
        </p:spPr>
        <p:txBody>
          <a:bodyPr wrap="square" rtlCol="0">
            <a:spAutoFit/>
          </a:bodyPr>
          <a:lstStyle/>
          <a:p>
            <a:pPr algn="just"/>
            <a:r>
              <a:rPr lang="fr-FR" sz="2400" dirty="0" smtClean="0">
                <a:latin typeface="Candara" pitchFamily="34" charset="0"/>
              </a:rPr>
              <a:t>Elle consiste en l’étude des fonctions des gènes, notamment en analysant ‘l’expression des gènes’, c’est-à-dire la génomique </a:t>
            </a:r>
            <a:r>
              <a:rPr lang="fr-FR" sz="2400" dirty="0" err="1" smtClean="0">
                <a:latin typeface="Candara" pitchFamily="34" charset="0"/>
              </a:rPr>
              <a:t>expressionnelle</a:t>
            </a:r>
            <a:r>
              <a:rPr lang="fr-FR" sz="2400" dirty="0" smtClean="0">
                <a:latin typeface="Candara" pitchFamily="34" charset="0"/>
              </a:rPr>
              <a:t>.</a:t>
            </a:r>
          </a:p>
          <a:p>
            <a:pPr algn="just"/>
            <a:r>
              <a:rPr lang="fr-FR" sz="2400" dirty="0" smtClean="0">
                <a:latin typeface="Candara" pitchFamily="34" charset="0"/>
              </a:rPr>
              <a:t/>
            </a:r>
            <a:br>
              <a:rPr lang="fr-FR" sz="2400" dirty="0" smtClean="0">
                <a:latin typeface="Candara" pitchFamily="34" charset="0"/>
              </a:rPr>
            </a:br>
            <a:r>
              <a:rPr lang="fr-FR" sz="2400" dirty="0" smtClean="0">
                <a:latin typeface="Candara" pitchFamily="34" charset="0"/>
              </a:rPr>
              <a:t>L’ensemble des données obtenues par la génomique participe à ce que l’on appelle la biologie intégrative, dans la mesure où les informations sont progressivement assimilées (intégrées) aux connaissances déjà disponibles.</a:t>
            </a:r>
          </a:p>
          <a:p>
            <a:pPr algn="just"/>
            <a:r>
              <a:rPr lang="fr-FR" sz="2400" dirty="0" smtClean="0">
                <a:latin typeface="Candara" pitchFamily="34" charset="0"/>
              </a:rPr>
              <a:t/>
            </a:r>
            <a:br>
              <a:rPr lang="fr-FR" sz="2400" dirty="0" smtClean="0">
                <a:latin typeface="Candara" pitchFamily="34" charset="0"/>
              </a:rPr>
            </a:br>
            <a:r>
              <a:rPr lang="fr-FR" sz="2400" dirty="0" smtClean="0">
                <a:latin typeface="Candara" pitchFamily="34" charset="0"/>
              </a:rPr>
              <a:t>Etant donnée la quantité d’informations accumulées, les chercheurs ont désormais recours à la </a:t>
            </a:r>
            <a:r>
              <a:rPr lang="fr-FR" sz="2400" dirty="0" err="1" smtClean="0">
                <a:latin typeface="Candara" pitchFamily="34" charset="0"/>
              </a:rPr>
              <a:t>bio-informatique</a:t>
            </a:r>
            <a:r>
              <a:rPr lang="fr-FR" sz="2400" dirty="0" smtClean="0">
                <a:latin typeface="Candara" pitchFamily="34" charset="0"/>
              </a:rPr>
              <a:t>, une nouvelle science en devenir.</a:t>
            </a:r>
            <a:endParaRPr lang="fr-FR" sz="2400" b="1" dirty="0">
              <a:latin typeface="Candara" pitchFamily="34" charset="0"/>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85728"/>
            <a:ext cx="5398914" cy="553998"/>
          </a:xfrm>
          <a:prstGeom prst="rect">
            <a:avLst/>
          </a:prstGeom>
          <a:solidFill>
            <a:schemeClr val="accent6">
              <a:lumMod val="20000"/>
              <a:lumOff val="80000"/>
            </a:schemeClr>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9. Génomique fonctionnelle</a:t>
            </a:r>
          </a:p>
        </p:txBody>
      </p:sp>
      <p:sp>
        <p:nvSpPr>
          <p:cNvPr id="181296" name="Rectangle 1072"/>
          <p:cNvSpPr>
            <a:spLocks noChangeArrowheads="1"/>
          </p:cNvSpPr>
          <p:nvPr/>
        </p:nvSpPr>
        <p:spPr bwMode="auto">
          <a:xfrm>
            <a:off x="228600" y="1150607"/>
            <a:ext cx="2471831" cy="492443"/>
          </a:xfrm>
          <a:prstGeom prst="rect">
            <a:avLst/>
          </a:prstGeom>
          <a:solidFill>
            <a:srgbClr val="00FFCC"/>
          </a:solidFill>
          <a:ln w="9525">
            <a:noFill/>
            <a:miter lim="800000"/>
            <a:headEnd/>
            <a:tailEnd/>
          </a:ln>
        </p:spPr>
        <p:txBody>
          <a:bodyPr wrap="none" lIns="0" tIns="0" rIns="0" bIns="0">
            <a:spAutoFit/>
          </a:bodyPr>
          <a:lstStyle/>
          <a:p>
            <a:r>
              <a:rPr lang="fr-FR" sz="3200" b="1" i="1" dirty="0" smtClean="0">
                <a:solidFill>
                  <a:srgbClr val="000000"/>
                </a:solidFill>
                <a:latin typeface="Times New Roman" pitchFamily="18" charset="0"/>
              </a:rPr>
              <a:t>9.1. Définition</a:t>
            </a:r>
            <a:endParaRPr lang="fr-FR" sz="3200" b="1" dirty="0">
              <a:solidFill>
                <a:srgbClr val="000000"/>
              </a:solidFill>
              <a:latin typeface="Times New Roman" pitchFamily="18" charset="0"/>
            </a:endParaRPr>
          </a:p>
        </p:txBody>
      </p:sp>
      <p:sp>
        <p:nvSpPr>
          <p:cNvPr id="5" name="ZoneTexte 4"/>
          <p:cNvSpPr txBox="1"/>
          <p:nvPr/>
        </p:nvSpPr>
        <p:spPr>
          <a:xfrm>
            <a:off x="357158" y="1785926"/>
            <a:ext cx="8286808" cy="4524315"/>
          </a:xfrm>
          <a:prstGeom prst="rect">
            <a:avLst/>
          </a:prstGeom>
          <a:noFill/>
        </p:spPr>
        <p:txBody>
          <a:bodyPr wrap="square" rtlCol="0">
            <a:spAutoFit/>
          </a:bodyPr>
          <a:lstStyle/>
          <a:p>
            <a:pPr algn="just"/>
            <a:r>
              <a:rPr lang="fr-FR" sz="2400" dirty="0" smtClean="0">
                <a:latin typeface="Candara" pitchFamily="34" charset="0"/>
              </a:rPr>
              <a:t>Une fois les génomes annotés, l'étape suivante sera la recherche de la fonction des séquences informatives identifiés. La génomique fonctionnelle peut être considérée comme de la génétique à « haut débit ». </a:t>
            </a:r>
          </a:p>
          <a:p>
            <a:pPr algn="just"/>
            <a:endParaRPr lang="fr-FR" sz="2400" dirty="0" smtClean="0">
              <a:latin typeface="Candara" pitchFamily="34" charset="0"/>
            </a:endParaRPr>
          </a:p>
          <a:p>
            <a:pPr algn="just"/>
            <a:r>
              <a:rPr lang="fr-FR" sz="2400" dirty="0" smtClean="0">
                <a:latin typeface="Candara" pitchFamily="34" charset="0"/>
              </a:rPr>
              <a:t>Les techniques utilisés seront comparables mais généralement appliqués à un grand nombre de gènes en parallèles, cela peut par exemple être la création de mutants et l'analyse de leurs phénotypes pour toute une </a:t>
            </a:r>
            <a:r>
              <a:rPr lang="fr-FR" sz="2400" b="1" dirty="0" smtClean="0">
                <a:solidFill>
                  <a:srgbClr val="C00000"/>
                </a:solidFill>
                <a:latin typeface="Candara" pitchFamily="34" charset="0"/>
              </a:rPr>
              <a:t>famille de gènes</a:t>
            </a:r>
            <a:r>
              <a:rPr lang="fr-FR" sz="2400" dirty="0" smtClean="0">
                <a:latin typeface="Candara" pitchFamily="34" charset="0"/>
              </a:rPr>
              <a:t>, ou l'analyse de </a:t>
            </a:r>
            <a:r>
              <a:rPr lang="fr-FR" sz="2400" b="1" dirty="0" smtClean="0">
                <a:ln>
                  <a:solidFill>
                    <a:srgbClr val="002060"/>
                  </a:solidFill>
                </a:ln>
                <a:solidFill>
                  <a:schemeClr val="accent6">
                    <a:lumMod val="60000"/>
                    <a:lumOff val="40000"/>
                  </a:schemeClr>
                </a:solidFill>
                <a:latin typeface="Candara" pitchFamily="34" charset="0"/>
              </a:rPr>
              <a:t>l'expression tous les gènes</a:t>
            </a:r>
            <a:r>
              <a:rPr lang="fr-FR" sz="2400" dirty="0" smtClean="0">
                <a:latin typeface="Candara" pitchFamily="34" charset="0"/>
              </a:rPr>
              <a:t> d'un organisme entier.</a:t>
            </a:r>
          </a:p>
          <a:p>
            <a:pPr algn="just"/>
            <a:r>
              <a:rPr lang="fr-FR" sz="2400" dirty="0" smtClean="0">
                <a:latin typeface="Candara" pitchFamily="34" charset="0"/>
              </a:rPr>
              <a:t/>
            </a:r>
            <a:br>
              <a:rPr lang="fr-FR" sz="2400" dirty="0" smtClean="0">
                <a:latin typeface="Candara" pitchFamily="34" charset="0"/>
              </a:rPr>
            </a:br>
            <a:endParaRPr lang="fr-FR" sz="2400" b="1" dirty="0">
              <a:latin typeface="Candara" pitchFamily="34" charset="0"/>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85728"/>
            <a:ext cx="5398914" cy="553998"/>
          </a:xfrm>
          <a:prstGeom prst="rect">
            <a:avLst/>
          </a:prstGeom>
          <a:solidFill>
            <a:schemeClr val="accent6">
              <a:lumMod val="20000"/>
              <a:lumOff val="80000"/>
            </a:schemeClr>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9. Génomique fonctionnelle</a:t>
            </a:r>
          </a:p>
        </p:txBody>
      </p:sp>
      <p:sp>
        <p:nvSpPr>
          <p:cNvPr id="181296" name="Rectangle 1072"/>
          <p:cNvSpPr>
            <a:spLocks noChangeArrowheads="1"/>
          </p:cNvSpPr>
          <p:nvPr/>
        </p:nvSpPr>
        <p:spPr bwMode="auto">
          <a:xfrm>
            <a:off x="228600" y="1150607"/>
            <a:ext cx="6825586" cy="492443"/>
          </a:xfrm>
          <a:prstGeom prst="rect">
            <a:avLst/>
          </a:prstGeom>
          <a:solidFill>
            <a:srgbClr val="00FFCC"/>
          </a:solidFill>
          <a:ln w="9525">
            <a:noFill/>
            <a:miter lim="800000"/>
            <a:headEnd/>
            <a:tailEnd/>
          </a:ln>
        </p:spPr>
        <p:txBody>
          <a:bodyPr wrap="none" lIns="0" tIns="0" rIns="0" bIns="0">
            <a:spAutoFit/>
          </a:bodyPr>
          <a:lstStyle/>
          <a:p>
            <a:r>
              <a:rPr lang="fr-FR" sz="3200" b="1" i="1" dirty="0" smtClean="0">
                <a:solidFill>
                  <a:srgbClr val="000000"/>
                </a:solidFill>
                <a:latin typeface="Times New Roman" pitchFamily="18" charset="0"/>
              </a:rPr>
              <a:t>9.2. Buts de la génomique fonctionnelle</a:t>
            </a:r>
            <a:endParaRPr lang="fr-FR" sz="3200" b="1" dirty="0">
              <a:solidFill>
                <a:srgbClr val="000000"/>
              </a:solidFill>
              <a:latin typeface="Times New Roman" pitchFamily="18" charset="0"/>
            </a:endParaRPr>
          </a:p>
        </p:txBody>
      </p:sp>
      <p:sp>
        <p:nvSpPr>
          <p:cNvPr id="5" name="ZoneTexte 4"/>
          <p:cNvSpPr txBox="1"/>
          <p:nvPr/>
        </p:nvSpPr>
        <p:spPr>
          <a:xfrm>
            <a:off x="357158" y="1785926"/>
            <a:ext cx="8286808" cy="4093428"/>
          </a:xfrm>
          <a:prstGeom prst="rect">
            <a:avLst/>
          </a:prstGeom>
          <a:noFill/>
        </p:spPr>
        <p:txBody>
          <a:bodyPr wrap="square" rtlCol="0">
            <a:spAutoFit/>
          </a:bodyPr>
          <a:lstStyle/>
          <a:p>
            <a:r>
              <a:rPr lang="fr-FR" sz="2000" dirty="0" smtClean="0"/>
              <a:t>Schématiquement, la génomique fonctionnelle a pour principaux buts de déterminer (liste non-exhaustive) : </a:t>
            </a:r>
          </a:p>
          <a:p>
            <a:endParaRPr lang="fr-FR" sz="2000" dirty="0" smtClean="0"/>
          </a:p>
          <a:p>
            <a:pPr>
              <a:buBlip>
                <a:blip r:embed="rId3"/>
              </a:buBlip>
            </a:pPr>
            <a:r>
              <a:rPr lang="fr-FR" sz="2000" b="1" dirty="0" smtClean="0">
                <a:latin typeface="Calibri" pitchFamily="34" charset="0"/>
                <a:cs typeface="Calibri" pitchFamily="34" charset="0"/>
              </a:rPr>
              <a:t>  Le moment dans le cycle cellulaire où un gène est transcrit (appelé expression d'un gène*)</a:t>
            </a:r>
          </a:p>
          <a:p>
            <a:pPr>
              <a:buBlip>
                <a:blip r:embed="rId3"/>
              </a:buBlip>
            </a:pPr>
            <a:r>
              <a:rPr lang="fr-FR" sz="2000" b="1" dirty="0" smtClean="0">
                <a:latin typeface="Calibri" pitchFamily="34" charset="0"/>
                <a:cs typeface="Calibri" pitchFamily="34" charset="0"/>
              </a:rPr>
              <a:t>  Les conditions environnementales liées à la transcription ou la non-transcription d'un gène</a:t>
            </a:r>
          </a:p>
          <a:p>
            <a:pPr>
              <a:buBlip>
                <a:blip r:embed="rId3"/>
              </a:buBlip>
            </a:pPr>
            <a:r>
              <a:rPr lang="fr-FR" sz="2000" b="1" dirty="0" smtClean="0">
                <a:latin typeface="Calibri" pitchFamily="34" charset="0"/>
                <a:cs typeface="Calibri" pitchFamily="34" charset="0"/>
              </a:rPr>
              <a:t> L'intensité (nombre de copies du ou des transcrits) avec laquelle ce gène est transcrit</a:t>
            </a:r>
          </a:p>
          <a:p>
            <a:pPr>
              <a:buBlip>
                <a:blip r:embed="rId3"/>
              </a:buBlip>
            </a:pPr>
            <a:r>
              <a:rPr lang="fr-FR" sz="2000" b="1" dirty="0" smtClean="0">
                <a:latin typeface="Calibri" pitchFamily="34" charset="0"/>
                <a:cs typeface="Calibri" pitchFamily="34" charset="0"/>
              </a:rPr>
              <a:t> Le compartiment cellulaire où un gène est transcrit (ADN nucléaire, mitochondrial, chloroplastique)</a:t>
            </a:r>
          </a:p>
          <a:p>
            <a:pPr>
              <a:buBlip>
                <a:blip r:embed="rId3"/>
              </a:buBlip>
            </a:pPr>
            <a:r>
              <a:rPr lang="fr-FR" sz="2000" b="1" dirty="0" smtClean="0">
                <a:latin typeface="Calibri" pitchFamily="34" charset="0"/>
                <a:cs typeface="Calibri" pitchFamily="34" charset="0"/>
              </a:rPr>
              <a:t> Le compartiment cellulaire où est adressé le (ou les) produit(s) de la transcription d'un gène</a:t>
            </a:r>
            <a:endParaRPr lang="fr-FR" sz="2000"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85728"/>
            <a:ext cx="5398914" cy="553998"/>
          </a:xfrm>
          <a:prstGeom prst="rect">
            <a:avLst/>
          </a:prstGeom>
          <a:solidFill>
            <a:schemeClr val="accent6">
              <a:lumMod val="20000"/>
              <a:lumOff val="80000"/>
            </a:schemeClr>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9. Génomique fonctionnelle</a:t>
            </a:r>
          </a:p>
        </p:txBody>
      </p:sp>
      <p:sp>
        <p:nvSpPr>
          <p:cNvPr id="181296" name="Rectangle 1072"/>
          <p:cNvSpPr>
            <a:spLocks noChangeArrowheads="1"/>
          </p:cNvSpPr>
          <p:nvPr/>
        </p:nvSpPr>
        <p:spPr bwMode="auto">
          <a:xfrm>
            <a:off x="228600" y="1150607"/>
            <a:ext cx="6825586" cy="492443"/>
          </a:xfrm>
          <a:prstGeom prst="rect">
            <a:avLst/>
          </a:prstGeom>
          <a:solidFill>
            <a:srgbClr val="00FFCC"/>
          </a:solidFill>
          <a:ln w="9525">
            <a:noFill/>
            <a:miter lim="800000"/>
            <a:headEnd/>
            <a:tailEnd/>
          </a:ln>
        </p:spPr>
        <p:txBody>
          <a:bodyPr wrap="none" lIns="0" tIns="0" rIns="0" bIns="0">
            <a:spAutoFit/>
          </a:bodyPr>
          <a:lstStyle/>
          <a:p>
            <a:r>
              <a:rPr lang="fr-FR" sz="3200" b="1" i="1" dirty="0" smtClean="0">
                <a:solidFill>
                  <a:srgbClr val="000000"/>
                </a:solidFill>
                <a:latin typeface="Times New Roman" pitchFamily="18" charset="0"/>
              </a:rPr>
              <a:t>9.2. Buts de la génomique fonctionnelle</a:t>
            </a:r>
            <a:endParaRPr lang="fr-FR" sz="3200" b="1" dirty="0">
              <a:solidFill>
                <a:srgbClr val="000000"/>
              </a:solidFill>
              <a:latin typeface="Times New Roman" pitchFamily="18" charset="0"/>
            </a:endParaRPr>
          </a:p>
        </p:txBody>
      </p:sp>
      <p:sp>
        <p:nvSpPr>
          <p:cNvPr id="5" name="ZoneTexte 4"/>
          <p:cNvSpPr txBox="1"/>
          <p:nvPr/>
        </p:nvSpPr>
        <p:spPr>
          <a:xfrm>
            <a:off x="357158" y="1785926"/>
            <a:ext cx="8286808" cy="5324535"/>
          </a:xfrm>
          <a:prstGeom prst="rect">
            <a:avLst/>
          </a:prstGeom>
          <a:noFill/>
        </p:spPr>
        <p:txBody>
          <a:bodyPr wrap="square" rtlCol="0">
            <a:spAutoFit/>
          </a:bodyPr>
          <a:lstStyle/>
          <a:p>
            <a:r>
              <a:rPr lang="fr-FR" sz="2000" dirty="0" smtClean="0"/>
              <a:t>Schématiquement, la génomique fonctionnelle a pour principaux buts de déterminer (liste non-exhaustive) : </a:t>
            </a:r>
            <a:r>
              <a:rPr lang="fr-FR" sz="2000" b="1" dirty="0" smtClean="0">
                <a:solidFill>
                  <a:srgbClr val="C00000"/>
                </a:solidFill>
              </a:rPr>
              <a:t>(suite) </a:t>
            </a:r>
          </a:p>
          <a:p>
            <a:endParaRPr lang="fr-FR" sz="2000" b="1" dirty="0" smtClean="0">
              <a:solidFill>
                <a:srgbClr val="C00000"/>
              </a:solidFill>
            </a:endParaRPr>
          </a:p>
          <a:p>
            <a:pPr algn="just">
              <a:buBlip>
                <a:blip r:embed="rId3"/>
              </a:buBlip>
            </a:pPr>
            <a:r>
              <a:rPr lang="fr-FR" sz="2000" b="1" dirty="0" smtClean="0">
                <a:latin typeface="Calibri" pitchFamily="34" charset="0"/>
                <a:cs typeface="Calibri" pitchFamily="34" charset="0"/>
              </a:rPr>
              <a:t> Les interactions que le produit d'un gène peut établir avec d'autres produits de gènes et/ou d'autres types de molécules (</a:t>
            </a:r>
            <a:r>
              <a:rPr lang="fr-FR" sz="2000" b="1" dirty="0" err="1" smtClean="0">
                <a:latin typeface="Calibri" pitchFamily="34" charset="0"/>
                <a:cs typeface="Calibri" pitchFamily="34" charset="0"/>
              </a:rPr>
              <a:t>interactomique</a:t>
            </a:r>
            <a:r>
              <a:rPr lang="fr-FR" sz="2000" b="1" dirty="0" smtClean="0">
                <a:latin typeface="Calibri" pitchFamily="34" charset="0"/>
                <a:cs typeface="Calibri" pitchFamily="34" charset="0"/>
              </a:rPr>
              <a:t>). Ce type d'analyse débouche sur la construction de réseaux d'interactions ("</a:t>
            </a:r>
            <a:r>
              <a:rPr lang="fr-FR" sz="2000" b="1" i="1" dirty="0" smtClean="0">
                <a:latin typeface="Calibri" pitchFamily="34" charset="0"/>
                <a:cs typeface="Calibri" pitchFamily="34" charset="0"/>
              </a:rPr>
              <a:t>interaction networks</a:t>
            </a:r>
            <a:r>
              <a:rPr lang="fr-FR" sz="2000" b="1" dirty="0" smtClean="0">
                <a:latin typeface="Calibri" pitchFamily="34" charset="0"/>
                <a:cs typeface="Calibri" pitchFamily="34" charset="0"/>
              </a:rPr>
              <a:t>")</a:t>
            </a:r>
          </a:p>
          <a:p>
            <a:pPr algn="just">
              <a:buBlip>
                <a:blip r:embed="rId3"/>
              </a:buBlip>
            </a:pPr>
            <a:endParaRPr lang="fr-FR" sz="2000" b="1" dirty="0" smtClean="0">
              <a:latin typeface="Calibri" pitchFamily="34" charset="0"/>
              <a:cs typeface="Calibri" pitchFamily="34" charset="0"/>
            </a:endParaRPr>
          </a:p>
          <a:p>
            <a:pPr algn="just">
              <a:buBlip>
                <a:blip r:embed="rId3"/>
              </a:buBlip>
            </a:pPr>
            <a:r>
              <a:rPr lang="fr-FR" sz="2000" b="1" dirty="0" smtClean="0">
                <a:latin typeface="Calibri" pitchFamily="34" charset="0"/>
                <a:cs typeface="Calibri" pitchFamily="34" charset="0"/>
              </a:rPr>
              <a:t> Si le produit est un ARN, le rôle qu'il peut avoir dans la régulation post-</a:t>
            </a:r>
            <a:r>
              <a:rPr lang="fr-FR" sz="2000" b="1" dirty="0" err="1" smtClean="0">
                <a:latin typeface="Calibri" pitchFamily="34" charset="0"/>
                <a:cs typeface="Calibri" pitchFamily="34" charset="0"/>
              </a:rPr>
              <a:t>transcriptionnelle</a:t>
            </a:r>
            <a:r>
              <a:rPr lang="fr-FR" sz="2000" b="1" dirty="0" smtClean="0">
                <a:latin typeface="Calibri" pitchFamily="34" charset="0"/>
                <a:cs typeface="Calibri" pitchFamily="34" charset="0"/>
              </a:rPr>
              <a:t> (</a:t>
            </a:r>
            <a:r>
              <a:rPr lang="fr-FR" sz="2000" b="1" dirty="0" smtClean="0">
                <a:latin typeface="Calibri" pitchFamily="34" charset="0"/>
                <a:cs typeface="Calibri" pitchFamily="34" charset="0"/>
                <a:hlinkClick r:id="rId4"/>
              </a:rPr>
              <a:t>interférence ARN</a:t>
            </a:r>
            <a:r>
              <a:rPr lang="fr-FR" sz="2000" b="1" dirty="0" smtClean="0">
                <a:latin typeface="Calibri" pitchFamily="34" charset="0"/>
                <a:cs typeface="Calibri" pitchFamily="34" charset="0"/>
              </a:rPr>
              <a:t>) </a:t>
            </a:r>
          </a:p>
          <a:p>
            <a:pPr algn="just">
              <a:buBlip>
                <a:blip r:embed="rId3"/>
              </a:buBlip>
            </a:pPr>
            <a:endParaRPr lang="fr-FR" sz="2000" b="1" dirty="0" smtClean="0">
              <a:latin typeface="Calibri" pitchFamily="34" charset="0"/>
              <a:cs typeface="Calibri" pitchFamily="34" charset="0"/>
            </a:endParaRPr>
          </a:p>
          <a:p>
            <a:pPr algn="just">
              <a:buBlip>
                <a:blip r:embed="rId3"/>
              </a:buBlip>
            </a:pPr>
            <a:r>
              <a:rPr lang="fr-FR" sz="2000" b="1" dirty="0" smtClean="0">
                <a:latin typeface="Calibri" pitchFamily="34" charset="0"/>
                <a:cs typeface="Calibri" pitchFamily="34" charset="0"/>
              </a:rPr>
              <a:t> Si le produit intermédiaire est un ARN messager et le produit final est donc une protéine, le rôle que cette protéine peut avoir dans une voie métabolique et/ou dans la </a:t>
            </a:r>
            <a:r>
              <a:rPr lang="fr-FR" sz="2000" b="1" dirty="0" smtClean="0">
                <a:latin typeface="Calibri" pitchFamily="34" charset="0"/>
                <a:cs typeface="Calibri" pitchFamily="34" charset="0"/>
                <a:hlinkClick r:id="rId5"/>
              </a:rPr>
              <a:t>régulation de cette voie métabolique</a:t>
            </a:r>
            <a:endParaRPr lang="fr-FR" sz="2000" b="1" dirty="0" smtClean="0">
              <a:latin typeface="Calibri" pitchFamily="34" charset="0"/>
              <a:cs typeface="Calibri" pitchFamily="34" charset="0"/>
            </a:endParaRPr>
          </a:p>
          <a:p>
            <a:pPr algn="just">
              <a:buBlip>
                <a:blip r:embed="rId3"/>
              </a:buBlip>
            </a:pPr>
            <a:endParaRPr lang="fr-FR" sz="2000" b="1" dirty="0" smtClean="0">
              <a:latin typeface="Calibri" pitchFamily="34" charset="0"/>
              <a:cs typeface="Calibri" pitchFamily="34" charset="0"/>
            </a:endParaRPr>
          </a:p>
          <a:p>
            <a:pPr algn="just">
              <a:buBlip>
                <a:blip r:embed="rId3"/>
              </a:buBlip>
            </a:pPr>
            <a:r>
              <a:rPr lang="fr-FR" sz="2000" b="1" dirty="0" smtClean="0">
                <a:latin typeface="Calibri" pitchFamily="34" charset="0"/>
                <a:cs typeface="Calibri" pitchFamily="34" charset="0"/>
              </a:rPr>
              <a:t>...</a:t>
            </a:r>
          </a:p>
          <a:p>
            <a:endParaRPr lang="fr-FR" sz="2000"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85728"/>
            <a:ext cx="5398914" cy="553998"/>
          </a:xfrm>
          <a:prstGeom prst="rect">
            <a:avLst/>
          </a:prstGeom>
          <a:solidFill>
            <a:schemeClr val="accent6">
              <a:lumMod val="20000"/>
              <a:lumOff val="80000"/>
            </a:schemeClr>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9. Génomique fonctionnelle</a:t>
            </a:r>
          </a:p>
        </p:txBody>
      </p:sp>
      <p:sp>
        <p:nvSpPr>
          <p:cNvPr id="181296" name="Rectangle 1072"/>
          <p:cNvSpPr>
            <a:spLocks noChangeArrowheads="1"/>
          </p:cNvSpPr>
          <p:nvPr/>
        </p:nvSpPr>
        <p:spPr bwMode="auto">
          <a:xfrm>
            <a:off x="228600" y="1150607"/>
            <a:ext cx="6825586" cy="492443"/>
          </a:xfrm>
          <a:prstGeom prst="rect">
            <a:avLst/>
          </a:prstGeom>
          <a:solidFill>
            <a:srgbClr val="00FFCC"/>
          </a:solidFill>
          <a:ln w="9525">
            <a:noFill/>
            <a:miter lim="800000"/>
            <a:headEnd/>
            <a:tailEnd/>
          </a:ln>
        </p:spPr>
        <p:txBody>
          <a:bodyPr wrap="none" lIns="0" tIns="0" rIns="0" bIns="0">
            <a:spAutoFit/>
          </a:bodyPr>
          <a:lstStyle/>
          <a:p>
            <a:r>
              <a:rPr lang="fr-FR" sz="3200" b="1" i="1" dirty="0" smtClean="0">
                <a:solidFill>
                  <a:srgbClr val="000000"/>
                </a:solidFill>
                <a:latin typeface="Times New Roman" pitchFamily="18" charset="0"/>
              </a:rPr>
              <a:t>9.2. Buts de la génomique fonctionnelle</a:t>
            </a:r>
            <a:endParaRPr lang="fr-FR" sz="3200" b="1" dirty="0">
              <a:solidFill>
                <a:srgbClr val="000000"/>
              </a:solidFill>
              <a:latin typeface="Times New Roman" pitchFamily="18" charset="0"/>
            </a:endParaRPr>
          </a:p>
        </p:txBody>
      </p:sp>
      <p:sp>
        <p:nvSpPr>
          <p:cNvPr id="5" name="ZoneTexte 4"/>
          <p:cNvSpPr txBox="1"/>
          <p:nvPr/>
        </p:nvSpPr>
        <p:spPr>
          <a:xfrm>
            <a:off x="357158" y="2500306"/>
            <a:ext cx="8286808" cy="4093428"/>
          </a:xfrm>
          <a:prstGeom prst="rect">
            <a:avLst/>
          </a:prstGeom>
          <a:noFill/>
        </p:spPr>
        <p:txBody>
          <a:bodyPr wrap="square" rtlCol="0">
            <a:spAutoFit/>
          </a:bodyPr>
          <a:lstStyle/>
          <a:p>
            <a:pPr algn="just"/>
            <a:r>
              <a:rPr lang="fr-FR" sz="2400" b="1" i="1" dirty="0" smtClean="0">
                <a:solidFill>
                  <a:srgbClr val="C00000"/>
                </a:solidFill>
                <a:latin typeface="Candara" pitchFamily="34" charset="0"/>
              </a:rPr>
              <a:t>*Attention : </a:t>
            </a:r>
          </a:p>
          <a:p>
            <a:pPr algn="just"/>
            <a:endParaRPr lang="fr-FR" sz="2400" b="1" i="1" dirty="0" smtClean="0">
              <a:solidFill>
                <a:srgbClr val="002060"/>
              </a:solidFill>
              <a:latin typeface="Candara" pitchFamily="34" charset="0"/>
            </a:endParaRPr>
          </a:p>
          <a:p>
            <a:pPr algn="just"/>
            <a:r>
              <a:rPr lang="fr-FR" sz="2400" b="1" i="1" dirty="0" smtClean="0">
                <a:solidFill>
                  <a:srgbClr val="002060"/>
                </a:solidFill>
                <a:latin typeface="Candara" pitchFamily="34" charset="0"/>
              </a:rPr>
              <a:t>on confond souvent </a:t>
            </a:r>
            <a:r>
              <a:rPr lang="fr-FR" sz="2400" b="1" i="1" dirty="0" smtClean="0">
                <a:solidFill>
                  <a:srgbClr val="008000"/>
                </a:solidFill>
                <a:latin typeface="Candara" pitchFamily="34" charset="0"/>
              </a:rPr>
              <a:t>l'expression d'un gène</a:t>
            </a:r>
            <a:r>
              <a:rPr lang="fr-FR" sz="2400" b="1" i="1" dirty="0" smtClean="0">
                <a:solidFill>
                  <a:srgbClr val="002060"/>
                </a:solidFill>
                <a:latin typeface="Candara" pitchFamily="34" charset="0"/>
              </a:rPr>
              <a:t>, c'est-à-dire sa transcription (dans le noyau chez les Eucaryotes) et </a:t>
            </a:r>
            <a:r>
              <a:rPr lang="fr-FR" sz="2400" b="1" i="1" dirty="0" smtClean="0">
                <a:solidFill>
                  <a:srgbClr val="C00000"/>
                </a:solidFill>
                <a:latin typeface="Candara" pitchFamily="34" charset="0"/>
              </a:rPr>
              <a:t>l'expression du produit de ce gène</a:t>
            </a:r>
            <a:r>
              <a:rPr lang="fr-FR" sz="2400" b="1" i="1" dirty="0" smtClean="0">
                <a:solidFill>
                  <a:srgbClr val="002060"/>
                </a:solidFill>
                <a:latin typeface="Candara" pitchFamily="34" charset="0"/>
              </a:rPr>
              <a:t>, c'est-à-dire l'activité biologique de ce produit (qui n'est pas destiné systématiquement, loin s'en faut, à rester dans le noyau). </a:t>
            </a:r>
          </a:p>
          <a:p>
            <a:pPr algn="just"/>
            <a:endParaRPr lang="fr-FR" sz="2400" b="1" i="1" dirty="0" smtClean="0">
              <a:solidFill>
                <a:srgbClr val="002060"/>
              </a:solidFill>
              <a:latin typeface="Candara" pitchFamily="34" charset="0"/>
            </a:endParaRPr>
          </a:p>
          <a:p>
            <a:pPr algn="just"/>
            <a:r>
              <a:rPr lang="fr-FR" sz="2400" b="1" i="1" dirty="0" smtClean="0">
                <a:solidFill>
                  <a:srgbClr val="002060"/>
                </a:solidFill>
                <a:latin typeface="Candara" pitchFamily="34" charset="0"/>
              </a:rPr>
              <a:t>Le produit d'un gène est un (ou plusieurs) ARN. Si cet ARN est un ARN messager, le produit final est une (ou des) protéines.</a:t>
            </a:r>
          </a:p>
          <a:p>
            <a:endParaRPr lang="fr-FR" sz="2000"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85728"/>
            <a:ext cx="5398914" cy="553998"/>
          </a:xfrm>
          <a:prstGeom prst="rect">
            <a:avLst/>
          </a:prstGeom>
          <a:solidFill>
            <a:schemeClr val="accent6">
              <a:lumMod val="20000"/>
              <a:lumOff val="80000"/>
            </a:schemeClr>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9. Génomique fonctionnelle</a:t>
            </a:r>
          </a:p>
        </p:txBody>
      </p:sp>
      <p:sp>
        <p:nvSpPr>
          <p:cNvPr id="181296" name="Rectangle 1072"/>
          <p:cNvSpPr>
            <a:spLocks noChangeArrowheads="1"/>
          </p:cNvSpPr>
          <p:nvPr/>
        </p:nvSpPr>
        <p:spPr bwMode="auto">
          <a:xfrm>
            <a:off x="228600" y="1150607"/>
            <a:ext cx="8091959" cy="492443"/>
          </a:xfrm>
          <a:prstGeom prst="rect">
            <a:avLst/>
          </a:prstGeom>
          <a:solidFill>
            <a:srgbClr val="00FFCC"/>
          </a:solidFill>
          <a:ln w="9525">
            <a:noFill/>
            <a:miter lim="800000"/>
            <a:headEnd/>
            <a:tailEnd/>
          </a:ln>
        </p:spPr>
        <p:txBody>
          <a:bodyPr wrap="none" lIns="0" tIns="0" rIns="0" bIns="0">
            <a:spAutoFit/>
          </a:bodyPr>
          <a:lstStyle/>
          <a:p>
            <a:r>
              <a:rPr lang="fr-FR" sz="3200" b="1" i="1" dirty="0" smtClean="0">
                <a:solidFill>
                  <a:srgbClr val="000000"/>
                </a:solidFill>
                <a:latin typeface="Times New Roman" pitchFamily="18" charset="0"/>
              </a:rPr>
              <a:t>9.3. les résultats de la génomique fonctionnelle</a:t>
            </a:r>
            <a:endParaRPr lang="fr-FR" sz="3200" b="1" dirty="0">
              <a:solidFill>
                <a:srgbClr val="000000"/>
              </a:solidFill>
              <a:latin typeface="Times New Roman" pitchFamily="18" charset="0"/>
            </a:endParaRPr>
          </a:p>
        </p:txBody>
      </p:sp>
      <p:sp>
        <p:nvSpPr>
          <p:cNvPr id="5" name="ZoneTexte 4"/>
          <p:cNvSpPr txBox="1"/>
          <p:nvPr/>
        </p:nvSpPr>
        <p:spPr>
          <a:xfrm>
            <a:off x="357158" y="1785926"/>
            <a:ext cx="8286808" cy="4093428"/>
          </a:xfrm>
          <a:prstGeom prst="rect">
            <a:avLst/>
          </a:prstGeom>
          <a:noFill/>
        </p:spPr>
        <p:txBody>
          <a:bodyPr wrap="square" rtlCol="0">
            <a:spAutoFit/>
          </a:bodyPr>
          <a:lstStyle/>
          <a:p>
            <a:r>
              <a:rPr lang="fr-FR" sz="2000" dirty="0" smtClean="0"/>
              <a:t>Plus précisément, la génomique fonctionnelle permet :</a:t>
            </a:r>
          </a:p>
          <a:p>
            <a:endParaRPr lang="fr-FR" sz="2000" dirty="0" smtClean="0"/>
          </a:p>
          <a:p>
            <a:pPr>
              <a:buBlip>
                <a:blip r:embed="rId3"/>
              </a:buBlip>
            </a:pPr>
            <a:r>
              <a:rPr lang="fr-FR" sz="2000" b="1" dirty="0" smtClean="0">
                <a:latin typeface="Candara" pitchFamily="34" charset="0"/>
              </a:rPr>
              <a:t>  d'identifier les éléments constitutifs d'un gène (introns, exons, séquences de régulation de la transcription, ...)</a:t>
            </a:r>
          </a:p>
          <a:p>
            <a:pPr>
              <a:buBlip>
                <a:blip r:embed="rId3"/>
              </a:buBlip>
            </a:pPr>
            <a:r>
              <a:rPr lang="fr-FR" sz="2000" b="1" dirty="0" smtClean="0">
                <a:latin typeface="Candara" pitchFamily="34" charset="0"/>
              </a:rPr>
              <a:t>  d'identifier les régions des génomes dont on ignore encore le rôle et élucider ce rôle</a:t>
            </a:r>
          </a:p>
          <a:p>
            <a:pPr>
              <a:buBlip>
                <a:blip r:embed="rId3"/>
              </a:buBlip>
            </a:pPr>
            <a:r>
              <a:rPr lang="fr-FR" sz="2000" b="1" dirty="0" smtClean="0">
                <a:latin typeface="Candara" pitchFamily="34" charset="0"/>
              </a:rPr>
              <a:t>  d'étudier les différences de transcription des gènes dans le temps et pour chaque type de tissus et de cellules</a:t>
            </a:r>
          </a:p>
          <a:p>
            <a:pPr>
              <a:buBlip>
                <a:blip r:embed="rId3"/>
              </a:buBlip>
            </a:pPr>
            <a:r>
              <a:rPr lang="fr-FR" sz="2000" b="1" dirty="0" smtClean="0">
                <a:latin typeface="Candara" pitchFamily="34" charset="0"/>
              </a:rPr>
              <a:t>  d'étudier les différences d'activité biologique des produits des gènes dans le temps et pour chaque type de tissus, de cellules, de compartiments </a:t>
            </a:r>
            <a:r>
              <a:rPr lang="fr-FR" sz="2000" b="1" dirty="0" err="1" smtClean="0">
                <a:latin typeface="Candara" pitchFamily="34" charset="0"/>
              </a:rPr>
              <a:t>sub-cellulaires</a:t>
            </a:r>
            <a:endParaRPr lang="fr-FR" sz="2000" b="1" dirty="0" smtClean="0">
              <a:latin typeface="Candara" pitchFamily="34" charset="0"/>
            </a:endParaRPr>
          </a:p>
          <a:p>
            <a:pPr>
              <a:buBlip>
                <a:blip r:embed="rId3"/>
              </a:buBlip>
            </a:pPr>
            <a:r>
              <a:rPr lang="fr-FR" sz="2000" b="1" dirty="0" smtClean="0">
                <a:latin typeface="Candara" pitchFamily="34" charset="0"/>
              </a:rPr>
              <a:t>  d'apporter des éléments qui contribuent à déterminer la fonction des ARN et des protéines pour lesquelles les gènes codent</a:t>
            </a:r>
            <a:endParaRPr lang="fr-FR" sz="2000" b="1" dirty="0">
              <a:latin typeface="Candara" pitchFamily="34" charset="0"/>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85728"/>
            <a:ext cx="5398914" cy="553998"/>
          </a:xfrm>
          <a:prstGeom prst="rect">
            <a:avLst/>
          </a:prstGeom>
          <a:solidFill>
            <a:schemeClr val="accent6">
              <a:lumMod val="20000"/>
              <a:lumOff val="80000"/>
            </a:schemeClr>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9. Génomique fonctionnelle</a:t>
            </a:r>
          </a:p>
        </p:txBody>
      </p:sp>
      <p:sp>
        <p:nvSpPr>
          <p:cNvPr id="181296" name="Rectangle 1072"/>
          <p:cNvSpPr>
            <a:spLocks noChangeArrowheads="1"/>
          </p:cNvSpPr>
          <p:nvPr/>
        </p:nvSpPr>
        <p:spPr bwMode="auto">
          <a:xfrm>
            <a:off x="228600" y="1150607"/>
            <a:ext cx="8091959" cy="492443"/>
          </a:xfrm>
          <a:prstGeom prst="rect">
            <a:avLst/>
          </a:prstGeom>
          <a:solidFill>
            <a:srgbClr val="00FFCC"/>
          </a:solidFill>
          <a:ln w="9525">
            <a:noFill/>
            <a:miter lim="800000"/>
            <a:headEnd/>
            <a:tailEnd/>
          </a:ln>
        </p:spPr>
        <p:txBody>
          <a:bodyPr wrap="none" lIns="0" tIns="0" rIns="0" bIns="0">
            <a:spAutoFit/>
          </a:bodyPr>
          <a:lstStyle/>
          <a:p>
            <a:r>
              <a:rPr lang="fr-FR" sz="3200" b="1" i="1" dirty="0" smtClean="0">
                <a:solidFill>
                  <a:srgbClr val="000000"/>
                </a:solidFill>
                <a:latin typeface="Times New Roman" pitchFamily="18" charset="0"/>
              </a:rPr>
              <a:t>9.3. les résultats de la génomique fonctionnelle</a:t>
            </a:r>
            <a:endParaRPr lang="fr-FR" sz="3200" b="1" dirty="0">
              <a:solidFill>
                <a:srgbClr val="000000"/>
              </a:solidFill>
              <a:latin typeface="Times New Roman" pitchFamily="18" charset="0"/>
            </a:endParaRPr>
          </a:p>
        </p:txBody>
      </p:sp>
      <p:sp>
        <p:nvSpPr>
          <p:cNvPr id="5" name="ZoneTexte 4"/>
          <p:cNvSpPr txBox="1"/>
          <p:nvPr/>
        </p:nvSpPr>
        <p:spPr>
          <a:xfrm>
            <a:off x="357158" y="1785926"/>
            <a:ext cx="8286808" cy="2554545"/>
          </a:xfrm>
          <a:prstGeom prst="rect">
            <a:avLst/>
          </a:prstGeom>
          <a:noFill/>
        </p:spPr>
        <p:txBody>
          <a:bodyPr wrap="square" rtlCol="0">
            <a:spAutoFit/>
          </a:bodyPr>
          <a:lstStyle/>
          <a:p>
            <a:r>
              <a:rPr lang="fr-FR" sz="2000" dirty="0" smtClean="0"/>
              <a:t>Plus précisément, la génomique fonctionnelle permet :</a:t>
            </a:r>
            <a:r>
              <a:rPr lang="fr-FR" sz="2000" b="1" dirty="0" smtClean="0">
                <a:solidFill>
                  <a:srgbClr val="C00000"/>
                </a:solidFill>
              </a:rPr>
              <a:t> (suite)</a:t>
            </a:r>
          </a:p>
          <a:p>
            <a:endParaRPr lang="fr-FR" sz="2000" dirty="0" smtClean="0"/>
          </a:p>
          <a:p>
            <a:pPr>
              <a:buBlip>
                <a:blip r:embed="rId3"/>
              </a:buBlip>
            </a:pPr>
            <a:r>
              <a:rPr lang="fr-FR" sz="2000" b="1" dirty="0" smtClean="0">
                <a:latin typeface="Candara" pitchFamily="34" charset="0"/>
              </a:rPr>
              <a:t>  d'intégrer toutes ces informations dans un ensemble plus vaste, celui du métabolisme (</a:t>
            </a:r>
            <a:r>
              <a:rPr lang="fr-FR" sz="2000" b="1" dirty="0" err="1" smtClean="0">
                <a:latin typeface="Candara" pitchFamily="34" charset="0"/>
                <a:hlinkClick r:id="rId4"/>
              </a:rPr>
              <a:t>métabolome</a:t>
            </a:r>
            <a:r>
              <a:rPr lang="fr-FR" sz="2000" b="1" dirty="0" smtClean="0">
                <a:latin typeface="Candara" pitchFamily="34" charset="0"/>
              </a:rPr>
              <a:t>) en décrivant les interactions entre tous ces types de macromolécules biologiques (</a:t>
            </a:r>
            <a:r>
              <a:rPr lang="fr-FR" sz="2000" b="1" dirty="0" err="1" smtClean="0">
                <a:latin typeface="Candara" pitchFamily="34" charset="0"/>
              </a:rPr>
              <a:t>interactome</a:t>
            </a:r>
            <a:r>
              <a:rPr lang="fr-FR" sz="2000" b="1" dirty="0" smtClean="0">
                <a:latin typeface="Candara" pitchFamily="34" charset="0"/>
              </a:rPr>
              <a:t>) </a:t>
            </a:r>
          </a:p>
          <a:p>
            <a:pPr>
              <a:buBlip>
                <a:blip r:embed="rId3"/>
              </a:buBlip>
            </a:pPr>
            <a:endParaRPr lang="fr-FR" sz="2000" b="1" dirty="0" smtClean="0">
              <a:latin typeface="Candara" pitchFamily="34" charset="0"/>
            </a:endParaRPr>
          </a:p>
          <a:p>
            <a:pPr>
              <a:buBlip>
                <a:blip r:embed="rId3"/>
              </a:buBlip>
            </a:pPr>
            <a:r>
              <a:rPr lang="fr-FR" sz="2000" b="1" dirty="0" smtClean="0">
                <a:latin typeface="Candara" pitchFamily="34" charset="0"/>
              </a:rPr>
              <a:t>  d'obtenir ces données pour le </a:t>
            </a:r>
            <a:r>
              <a:rPr lang="fr-FR" sz="2000" b="1" dirty="0" smtClean="0">
                <a:solidFill>
                  <a:srgbClr val="FF0000"/>
                </a:solidFill>
                <a:latin typeface="Candara" pitchFamily="34" charset="0"/>
              </a:rPr>
              <a:t>plus grand nombre d'organismes possibles</a:t>
            </a:r>
            <a:r>
              <a:rPr lang="fr-FR" sz="2000" b="1" dirty="0" smtClean="0">
                <a:latin typeface="Candara" pitchFamily="34" charset="0"/>
              </a:rPr>
              <a:t>. Aller à "</a:t>
            </a:r>
            <a:r>
              <a:rPr lang="fr-FR" sz="2000" b="1" i="1" dirty="0" smtClean="0">
                <a:latin typeface="Candara" pitchFamily="34" charset="0"/>
                <a:hlinkClick r:id="rId5"/>
              </a:rPr>
              <a:t>GOLD : </a:t>
            </a:r>
            <a:r>
              <a:rPr lang="fr-FR" sz="2000" b="1" i="1" dirty="0" err="1" smtClean="0">
                <a:latin typeface="Candara" pitchFamily="34" charset="0"/>
                <a:hlinkClick r:id="rId5"/>
              </a:rPr>
              <a:t>Genomes</a:t>
            </a:r>
            <a:r>
              <a:rPr lang="fr-FR" sz="2000" b="1" i="1" dirty="0" smtClean="0">
                <a:latin typeface="Candara" pitchFamily="34" charset="0"/>
                <a:hlinkClick r:id="rId5"/>
              </a:rPr>
              <a:t> </a:t>
            </a:r>
            <a:r>
              <a:rPr lang="fr-FR" sz="2000" b="1" i="1" dirty="0" err="1" smtClean="0">
                <a:latin typeface="Candara" pitchFamily="34" charset="0"/>
                <a:hlinkClick r:id="rId5"/>
              </a:rPr>
              <a:t>OnLine</a:t>
            </a:r>
            <a:r>
              <a:rPr lang="fr-FR" sz="2000" b="1" i="1" dirty="0" smtClean="0">
                <a:latin typeface="Candara" pitchFamily="34" charset="0"/>
                <a:hlinkClick r:id="rId5"/>
              </a:rPr>
              <a:t> </a:t>
            </a:r>
            <a:r>
              <a:rPr lang="fr-FR" sz="2000" b="1" i="1" dirty="0" err="1" smtClean="0">
                <a:latin typeface="Candara" pitchFamily="34" charset="0"/>
                <a:hlinkClick r:id="rId5"/>
              </a:rPr>
              <a:t>Database</a:t>
            </a:r>
            <a:r>
              <a:rPr lang="fr-FR" sz="2000" b="1" dirty="0" smtClean="0">
                <a:latin typeface="Candara" pitchFamily="34" charset="0"/>
              </a:rPr>
              <a:t>".</a:t>
            </a:r>
            <a:endParaRPr lang="fr-FR" sz="2000" b="1" dirty="0">
              <a:latin typeface="Candara" pitchFamily="34" charset="0"/>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85728"/>
            <a:ext cx="5398914" cy="553998"/>
          </a:xfrm>
          <a:prstGeom prst="rect">
            <a:avLst/>
          </a:prstGeom>
          <a:solidFill>
            <a:schemeClr val="accent6">
              <a:lumMod val="20000"/>
              <a:lumOff val="80000"/>
            </a:schemeClr>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9. Génomique fonctionnelle</a:t>
            </a:r>
          </a:p>
        </p:txBody>
      </p:sp>
      <p:sp>
        <p:nvSpPr>
          <p:cNvPr id="181296" name="Rectangle 1072"/>
          <p:cNvSpPr>
            <a:spLocks noChangeArrowheads="1"/>
          </p:cNvSpPr>
          <p:nvPr/>
        </p:nvSpPr>
        <p:spPr bwMode="auto">
          <a:xfrm>
            <a:off x="228600" y="1150607"/>
            <a:ext cx="8091959" cy="492443"/>
          </a:xfrm>
          <a:prstGeom prst="rect">
            <a:avLst/>
          </a:prstGeom>
          <a:solidFill>
            <a:srgbClr val="00FFCC"/>
          </a:solidFill>
          <a:ln w="9525">
            <a:noFill/>
            <a:miter lim="800000"/>
            <a:headEnd/>
            <a:tailEnd/>
          </a:ln>
        </p:spPr>
        <p:txBody>
          <a:bodyPr wrap="none" lIns="0" tIns="0" rIns="0" bIns="0">
            <a:spAutoFit/>
          </a:bodyPr>
          <a:lstStyle/>
          <a:p>
            <a:r>
              <a:rPr lang="fr-FR" sz="3200" b="1" i="1" dirty="0" smtClean="0">
                <a:solidFill>
                  <a:srgbClr val="000000"/>
                </a:solidFill>
                <a:latin typeface="Times New Roman" pitchFamily="18" charset="0"/>
              </a:rPr>
              <a:t>9.3. les résultats de la génomique fonctionnelle</a:t>
            </a:r>
            <a:endParaRPr lang="fr-FR" sz="3200" b="1" dirty="0">
              <a:solidFill>
                <a:srgbClr val="000000"/>
              </a:solidFill>
              <a:latin typeface="Times New Roman" pitchFamily="18" charset="0"/>
            </a:endParaRPr>
          </a:p>
        </p:txBody>
      </p:sp>
      <p:sp>
        <p:nvSpPr>
          <p:cNvPr id="5" name="ZoneTexte 4"/>
          <p:cNvSpPr txBox="1"/>
          <p:nvPr/>
        </p:nvSpPr>
        <p:spPr>
          <a:xfrm>
            <a:off x="357158" y="1785926"/>
            <a:ext cx="8286808" cy="2554545"/>
          </a:xfrm>
          <a:prstGeom prst="rect">
            <a:avLst/>
          </a:prstGeom>
          <a:noFill/>
        </p:spPr>
        <p:txBody>
          <a:bodyPr wrap="square" rtlCol="0">
            <a:spAutoFit/>
          </a:bodyPr>
          <a:lstStyle/>
          <a:p>
            <a:r>
              <a:rPr lang="fr-FR" sz="2000" dirty="0" smtClean="0"/>
              <a:t>Plus précisément, la génomique fonctionnelle permet :</a:t>
            </a:r>
            <a:r>
              <a:rPr lang="fr-FR" sz="2000" b="1" dirty="0" smtClean="0">
                <a:solidFill>
                  <a:srgbClr val="C00000"/>
                </a:solidFill>
              </a:rPr>
              <a:t> (suite)</a:t>
            </a:r>
          </a:p>
          <a:p>
            <a:endParaRPr lang="fr-FR" sz="2000" dirty="0" smtClean="0"/>
          </a:p>
          <a:p>
            <a:pPr>
              <a:buBlip>
                <a:blip r:embed="rId3"/>
              </a:buBlip>
            </a:pPr>
            <a:r>
              <a:rPr lang="fr-FR" sz="2000" b="1" dirty="0" smtClean="0">
                <a:latin typeface="Candara" pitchFamily="34" charset="0"/>
              </a:rPr>
              <a:t>  d'intégrer toutes ces informations dans un ensemble plus vaste, celui du métabolisme (</a:t>
            </a:r>
            <a:r>
              <a:rPr lang="fr-FR" sz="2000" b="1" dirty="0" err="1" smtClean="0">
                <a:latin typeface="Candara" pitchFamily="34" charset="0"/>
                <a:hlinkClick r:id="rId4"/>
              </a:rPr>
              <a:t>métabolome</a:t>
            </a:r>
            <a:r>
              <a:rPr lang="fr-FR" sz="2000" b="1" dirty="0" smtClean="0">
                <a:latin typeface="Candara" pitchFamily="34" charset="0"/>
              </a:rPr>
              <a:t>) en décrivant les interactions entre tous ces types de macromolécules biologiques (</a:t>
            </a:r>
            <a:r>
              <a:rPr lang="fr-FR" sz="2000" b="1" dirty="0" err="1" smtClean="0">
                <a:latin typeface="Candara" pitchFamily="34" charset="0"/>
              </a:rPr>
              <a:t>interactome</a:t>
            </a:r>
            <a:r>
              <a:rPr lang="fr-FR" sz="2000" b="1" dirty="0" smtClean="0">
                <a:latin typeface="Candara" pitchFamily="34" charset="0"/>
              </a:rPr>
              <a:t>) </a:t>
            </a:r>
          </a:p>
          <a:p>
            <a:pPr>
              <a:buBlip>
                <a:blip r:embed="rId3"/>
              </a:buBlip>
            </a:pPr>
            <a:endParaRPr lang="fr-FR" sz="2000" b="1" dirty="0" smtClean="0">
              <a:latin typeface="Candara" pitchFamily="34" charset="0"/>
            </a:endParaRPr>
          </a:p>
          <a:p>
            <a:pPr>
              <a:buBlip>
                <a:blip r:embed="rId3"/>
              </a:buBlip>
            </a:pPr>
            <a:r>
              <a:rPr lang="fr-FR" sz="2000" b="1" dirty="0" smtClean="0">
                <a:latin typeface="Candara" pitchFamily="34" charset="0"/>
              </a:rPr>
              <a:t>  d'obtenir ces données pour le </a:t>
            </a:r>
            <a:r>
              <a:rPr lang="fr-FR" sz="2000" b="1" dirty="0" smtClean="0">
                <a:solidFill>
                  <a:srgbClr val="FF0000"/>
                </a:solidFill>
                <a:latin typeface="Candara" pitchFamily="34" charset="0"/>
              </a:rPr>
              <a:t>plus grand nombre d'organismes possibles</a:t>
            </a:r>
            <a:r>
              <a:rPr lang="fr-FR" sz="2000" b="1" dirty="0" smtClean="0">
                <a:latin typeface="Candara" pitchFamily="34" charset="0"/>
              </a:rPr>
              <a:t>. Aller à "</a:t>
            </a:r>
            <a:r>
              <a:rPr lang="fr-FR" sz="2000" b="1" i="1" dirty="0" smtClean="0">
                <a:latin typeface="Candara" pitchFamily="34" charset="0"/>
                <a:hlinkClick r:id="rId5"/>
              </a:rPr>
              <a:t>GOLD : </a:t>
            </a:r>
            <a:r>
              <a:rPr lang="fr-FR" sz="2000" b="1" i="1" dirty="0" err="1" smtClean="0">
                <a:latin typeface="Candara" pitchFamily="34" charset="0"/>
                <a:hlinkClick r:id="rId5"/>
              </a:rPr>
              <a:t>Genomes</a:t>
            </a:r>
            <a:r>
              <a:rPr lang="fr-FR" sz="2000" b="1" i="1" dirty="0" smtClean="0">
                <a:latin typeface="Candara" pitchFamily="34" charset="0"/>
                <a:hlinkClick r:id="rId5"/>
              </a:rPr>
              <a:t> </a:t>
            </a:r>
            <a:r>
              <a:rPr lang="fr-FR" sz="2000" b="1" i="1" dirty="0" err="1" smtClean="0">
                <a:latin typeface="Candara" pitchFamily="34" charset="0"/>
                <a:hlinkClick r:id="rId5"/>
              </a:rPr>
              <a:t>OnLine</a:t>
            </a:r>
            <a:r>
              <a:rPr lang="fr-FR" sz="2000" b="1" i="1" dirty="0" smtClean="0">
                <a:latin typeface="Candara" pitchFamily="34" charset="0"/>
                <a:hlinkClick r:id="rId5"/>
              </a:rPr>
              <a:t> </a:t>
            </a:r>
            <a:r>
              <a:rPr lang="fr-FR" sz="2000" b="1" i="1" dirty="0" err="1" smtClean="0">
                <a:latin typeface="Candara" pitchFamily="34" charset="0"/>
                <a:hlinkClick r:id="rId5"/>
              </a:rPr>
              <a:t>Database</a:t>
            </a:r>
            <a:r>
              <a:rPr lang="fr-FR" sz="2000" b="1" dirty="0" smtClean="0">
                <a:latin typeface="Candara" pitchFamily="34" charset="0"/>
              </a:rPr>
              <a:t>".</a:t>
            </a:r>
            <a:endParaRPr lang="fr-FR" sz="2000" b="1" dirty="0">
              <a:latin typeface="Candara" pitchFamily="34" charset="0"/>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85728"/>
            <a:ext cx="5398914" cy="553998"/>
          </a:xfrm>
          <a:prstGeom prst="rect">
            <a:avLst/>
          </a:prstGeom>
          <a:solidFill>
            <a:schemeClr val="accent6">
              <a:lumMod val="20000"/>
              <a:lumOff val="80000"/>
            </a:schemeClr>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9. Génomique fonctionnelle</a:t>
            </a:r>
          </a:p>
        </p:txBody>
      </p:sp>
      <p:sp>
        <p:nvSpPr>
          <p:cNvPr id="5" name="ZoneTexte 4"/>
          <p:cNvSpPr txBox="1"/>
          <p:nvPr/>
        </p:nvSpPr>
        <p:spPr>
          <a:xfrm>
            <a:off x="357158" y="2071678"/>
            <a:ext cx="8286808" cy="2616101"/>
          </a:xfrm>
          <a:prstGeom prst="rect">
            <a:avLst/>
          </a:prstGeom>
          <a:noFill/>
        </p:spPr>
        <p:txBody>
          <a:bodyPr wrap="square" rtlCol="0">
            <a:spAutoFit/>
          </a:bodyPr>
          <a:lstStyle/>
          <a:p>
            <a:r>
              <a:rPr lang="fr-FR" sz="2000" dirty="0" smtClean="0"/>
              <a:t>On pourrait par ailleurs définir la génomique d’un point de vue pratique comme étant : </a:t>
            </a:r>
          </a:p>
          <a:p>
            <a:endParaRPr lang="fr-FR" sz="2000" b="1" dirty="0" smtClean="0">
              <a:latin typeface="Candara" pitchFamily="34" charset="0"/>
            </a:endParaRPr>
          </a:p>
          <a:p>
            <a:pPr algn="just"/>
            <a:r>
              <a:rPr lang="fr-FR" sz="2800" b="1" i="1" dirty="0" smtClean="0">
                <a:solidFill>
                  <a:srgbClr val="0070C0"/>
                </a:solidFill>
                <a:latin typeface="Candara" pitchFamily="34" charset="0"/>
              </a:rPr>
              <a:t>« ..L’ensemble des approches expérimentales globales pour  trouver les fonctions des gènes en utilisant les informations de la génomique structurale… » </a:t>
            </a:r>
          </a:p>
          <a:p>
            <a:endParaRPr lang="fr-FR" sz="2000" b="1" dirty="0">
              <a:latin typeface="Candara"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srcRect/>
          <a:stretch>
            <a:fillRect/>
          </a:stretch>
        </p:blipFill>
        <p:spPr bwMode="auto">
          <a:xfrm>
            <a:off x="0" y="-928688"/>
            <a:ext cx="1190625" cy="8458201"/>
          </a:xfrm>
          <a:prstGeom prst="rect">
            <a:avLst/>
          </a:prstGeom>
          <a:noFill/>
          <a:ln w="9525">
            <a:noFill/>
            <a:miter lim="800000"/>
            <a:headEnd/>
            <a:tailEnd/>
          </a:ln>
        </p:spPr>
      </p:pic>
      <p:sp>
        <p:nvSpPr>
          <p:cNvPr id="12" name="Rectangle 11"/>
          <p:cNvSpPr/>
          <p:nvPr/>
        </p:nvSpPr>
        <p:spPr>
          <a:xfrm>
            <a:off x="2214546" y="500042"/>
            <a:ext cx="6081730" cy="523220"/>
          </a:xfrm>
          <a:prstGeom prst="rect">
            <a:avLst/>
          </a:prstGeom>
        </p:spPr>
        <p:txBody>
          <a:bodyPr wrap="none">
            <a:spAutoFit/>
          </a:bodyPr>
          <a:lstStyle/>
          <a:p>
            <a:pPr fontAlgn="auto">
              <a:spcBef>
                <a:spcPts val="0"/>
              </a:spcBef>
              <a:spcAft>
                <a:spcPts val="0"/>
              </a:spcAft>
              <a:defRPr/>
            </a:pPr>
            <a:r>
              <a:rPr lang="fr-FR"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3</a:t>
            </a:r>
            <a:r>
              <a:rPr lang="fr-FR"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impacts, bénéfices et possibilités</a:t>
            </a:r>
            <a:endParaRPr lang="fr-FR" sz="2800" dirty="0">
              <a:latin typeface="+mn-lt"/>
              <a:cs typeface="+mn-cs"/>
            </a:endParaRPr>
          </a:p>
        </p:txBody>
      </p:sp>
      <p:pic>
        <p:nvPicPr>
          <p:cNvPr id="5" name="Image 4" descr="http://www.inrp.fr/Acces/biotic/biomol/techgen/images/adn.gif"/>
          <p:cNvPicPr>
            <a:picLocks noChangeAspect="1" noChangeArrowheads="1"/>
          </p:cNvPicPr>
          <p:nvPr/>
        </p:nvPicPr>
        <p:blipFill>
          <a:blip r:embed="rId4"/>
          <a:srcRect/>
          <a:stretch>
            <a:fillRect/>
          </a:stretch>
        </p:blipFill>
        <p:spPr bwMode="auto">
          <a:xfrm>
            <a:off x="3786182" y="1500174"/>
            <a:ext cx="2714644" cy="3901044"/>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5852" y="285728"/>
            <a:ext cx="6771084" cy="553998"/>
          </a:xfrm>
          <a:prstGeom prst="rect">
            <a:avLst/>
          </a:prstGeom>
          <a:solidFill>
            <a:srgbClr val="66FFFF"/>
          </a:solidFill>
          <a:ln w="9525">
            <a:noFill/>
            <a:miter lim="800000"/>
            <a:headEnd/>
            <a:tailEnd/>
          </a:ln>
        </p:spPr>
        <p:txBody>
          <a:bodyPr wrap="none" lIns="0" tIns="0" rIns="0" bIns="0">
            <a:spAutoFit/>
          </a:bodyPr>
          <a:lstStyle/>
          <a:p>
            <a:r>
              <a:rPr lang="en-US" sz="3600" b="1" dirty="0" smtClean="0">
                <a:solidFill>
                  <a:srgbClr val="000000"/>
                </a:solidFill>
                <a:latin typeface="Times New Roman" pitchFamily="18" charset="0"/>
              </a:rPr>
              <a:t>3. impacts, </a:t>
            </a:r>
            <a:r>
              <a:rPr lang="en-US" sz="3600" b="1" dirty="0" err="1" smtClean="0">
                <a:solidFill>
                  <a:srgbClr val="000000"/>
                </a:solidFill>
                <a:latin typeface="Times New Roman" pitchFamily="18" charset="0"/>
              </a:rPr>
              <a:t>bénéfices</a:t>
            </a:r>
            <a:r>
              <a:rPr lang="en-US" sz="3600" b="1" dirty="0" smtClean="0">
                <a:solidFill>
                  <a:srgbClr val="000000"/>
                </a:solidFill>
                <a:latin typeface="Times New Roman" pitchFamily="18" charset="0"/>
              </a:rPr>
              <a:t> et </a:t>
            </a:r>
            <a:r>
              <a:rPr lang="en-US" sz="3600" b="1" dirty="0" err="1" smtClean="0">
                <a:solidFill>
                  <a:srgbClr val="000000"/>
                </a:solidFill>
                <a:latin typeface="Times New Roman" pitchFamily="18" charset="0"/>
              </a:rPr>
              <a:t>possibilités</a:t>
            </a:r>
            <a:endParaRPr lang="en-US" sz="3600" b="1" dirty="0">
              <a:solidFill>
                <a:srgbClr val="000000"/>
              </a:solidFill>
              <a:latin typeface="Times New Roman" pitchFamily="18" charset="0"/>
            </a:endParaRPr>
          </a:p>
        </p:txBody>
      </p:sp>
      <p:sp>
        <p:nvSpPr>
          <p:cNvPr id="3" name="ZoneTexte 2"/>
          <p:cNvSpPr txBox="1"/>
          <p:nvPr/>
        </p:nvSpPr>
        <p:spPr>
          <a:xfrm>
            <a:off x="428596" y="1285860"/>
            <a:ext cx="8001056" cy="1631216"/>
          </a:xfrm>
          <a:prstGeom prst="rect">
            <a:avLst/>
          </a:prstGeom>
          <a:noFill/>
        </p:spPr>
        <p:txBody>
          <a:bodyPr wrap="square" rtlCol="0">
            <a:spAutoFit/>
          </a:bodyPr>
          <a:lstStyle/>
          <a:p>
            <a:pPr algn="just"/>
            <a:r>
              <a:rPr lang="fr-FR" sz="2000" b="1" dirty="0" smtClean="0">
                <a:solidFill>
                  <a:srgbClr val="0070C0"/>
                </a:solidFill>
                <a:latin typeface="Candara" pitchFamily="34" charset="0"/>
              </a:rPr>
              <a:t>On observe au quotidien les impacts majeurs de la génomique sur les progrès de la société et ce, à de multiples niveaux. En effet, les avancées scientifiques spectaculaires apportées par la génomique vont bien au-delà du monde de la recherche, elles apportent des solutions à des besoins fondamentaux de la société</a:t>
            </a:r>
            <a:endParaRPr lang="en-US" sz="2000" b="1" dirty="0">
              <a:solidFill>
                <a:srgbClr val="0070C0"/>
              </a:solidFill>
              <a:latin typeface="Candara" pitchFamily="34" charset="0"/>
            </a:endParaRPr>
          </a:p>
        </p:txBody>
      </p:sp>
      <p:pic>
        <p:nvPicPr>
          <p:cNvPr id="1026" name="Picture 2"/>
          <p:cNvPicPr>
            <a:picLocks noChangeAspect="1" noChangeArrowheads="1"/>
          </p:cNvPicPr>
          <p:nvPr/>
        </p:nvPicPr>
        <p:blipFill>
          <a:blip r:embed="rId2"/>
          <a:srcRect/>
          <a:stretch>
            <a:fillRect/>
          </a:stretch>
        </p:blipFill>
        <p:spPr bwMode="auto">
          <a:xfrm>
            <a:off x="2428860" y="3286124"/>
            <a:ext cx="5948370" cy="29044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5852" y="285728"/>
            <a:ext cx="6771084" cy="553998"/>
          </a:xfrm>
          <a:prstGeom prst="rect">
            <a:avLst/>
          </a:prstGeom>
          <a:solidFill>
            <a:srgbClr val="66FFFF"/>
          </a:solidFill>
          <a:ln w="9525">
            <a:noFill/>
            <a:miter lim="800000"/>
            <a:headEnd/>
            <a:tailEnd/>
          </a:ln>
        </p:spPr>
        <p:txBody>
          <a:bodyPr wrap="none" lIns="0" tIns="0" rIns="0" bIns="0">
            <a:spAutoFit/>
          </a:bodyPr>
          <a:lstStyle/>
          <a:p>
            <a:r>
              <a:rPr lang="en-US" sz="3600" b="1" dirty="0" smtClean="0">
                <a:solidFill>
                  <a:srgbClr val="000000"/>
                </a:solidFill>
                <a:latin typeface="Times New Roman" pitchFamily="18" charset="0"/>
              </a:rPr>
              <a:t>3. impacts, </a:t>
            </a:r>
            <a:r>
              <a:rPr lang="en-US" sz="3600" b="1" dirty="0" err="1" smtClean="0">
                <a:solidFill>
                  <a:srgbClr val="000000"/>
                </a:solidFill>
                <a:latin typeface="Times New Roman" pitchFamily="18" charset="0"/>
              </a:rPr>
              <a:t>bénéfices</a:t>
            </a:r>
            <a:r>
              <a:rPr lang="en-US" sz="3600" b="1" dirty="0" smtClean="0">
                <a:solidFill>
                  <a:srgbClr val="000000"/>
                </a:solidFill>
                <a:latin typeface="Times New Roman" pitchFamily="18" charset="0"/>
              </a:rPr>
              <a:t> et </a:t>
            </a:r>
            <a:r>
              <a:rPr lang="en-US" sz="3600" b="1" dirty="0" err="1" smtClean="0">
                <a:solidFill>
                  <a:srgbClr val="000000"/>
                </a:solidFill>
                <a:latin typeface="Times New Roman" pitchFamily="18" charset="0"/>
              </a:rPr>
              <a:t>possibilités</a:t>
            </a:r>
            <a:endParaRPr lang="en-US" sz="3600" b="1" dirty="0">
              <a:solidFill>
                <a:srgbClr val="000000"/>
              </a:solidFill>
              <a:latin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571472" y="1428736"/>
            <a:ext cx="8336349" cy="46073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5852" y="285728"/>
            <a:ext cx="6771084" cy="553998"/>
          </a:xfrm>
          <a:prstGeom prst="rect">
            <a:avLst/>
          </a:prstGeom>
          <a:solidFill>
            <a:srgbClr val="66FFFF"/>
          </a:solidFill>
          <a:ln w="9525">
            <a:noFill/>
            <a:miter lim="800000"/>
            <a:headEnd/>
            <a:tailEnd/>
          </a:ln>
        </p:spPr>
        <p:txBody>
          <a:bodyPr wrap="none" lIns="0" tIns="0" rIns="0" bIns="0">
            <a:spAutoFit/>
          </a:bodyPr>
          <a:lstStyle/>
          <a:p>
            <a:r>
              <a:rPr lang="en-US" sz="3600" b="1" dirty="0" smtClean="0">
                <a:solidFill>
                  <a:srgbClr val="000000"/>
                </a:solidFill>
                <a:latin typeface="Times New Roman" pitchFamily="18" charset="0"/>
              </a:rPr>
              <a:t>3. impacts, </a:t>
            </a:r>
            <a:r>
              <a:rPr lang="en-US" sz="3600" b="1" dirty="0" err="1" smtClean="0">
                <a:solidFill>
                  <a:srgbClr val="000000"/>
                </a:solidFill>
                <a:latin typeface="Times New Roman" pitchFamily="18" charset="0"/>
              </a:rPr>
              <a:t>bénéfices</a:t>
            </a:r>
            <a:r>
              <a:rPr lang="en-US" sz="3600" b="1" dirty="0" smtClean="0">
                <a:solidFill>
                  <a:srgbClr val="000000"/>
                </a:solidFill>
                <a:latin typeface="Times New Roman" pitchFamily="18" charset="0"/>
              </a:rPr>
              <a:t> et </a:t>
            </a:r>
            <a:r>
              <a:rPr lang="en-US" sz="3600" b="1" dirty="0" err="1" smtClean="0">
                <a:solidFill>
                  <a:srgbClr val="000000"/>
                </a:solidFill>
                <a:latin typeface="Times New Roman" pitchFamily="18" charset="0"/>
              </a:rPr>
              <a:t>possibilités</a:t>
            </a:r>
            <a:endParaRPr lang="en-US" sz="3600" b="1" dirty="0">
              <a:solidFill>
                <a:srgbClr val="000000"/>
              </a:solidFill>
              <a:latin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357158" y="1643050"/>
            <a:ext cx="8529695" cy="39814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5852" y="285728"/>
            <a:ext cx="6771084" cy="553998"/>
          </a:xfrm>
          <a:prstGeom prst="rect">
            <a:avLst/>
          </a:prstGeom>
          <a:solidFill>
            <a:srgbClr val="66FFFF"/>
          </a:solidFill>
          <a:ln w="9525">
            <a:noFill/>
            <a:miter lim="800000"/>
            <a:headEnd/>
            <a:tailEnd/>
          </a:ln>
        </p:spPr>
        <p:txBody>
          <a:bodyPr wrap="none" lIns="0" tIns="0" rIns="0" bIns="0">
            <a:spAutoFit/>
          </a:bodyPr>
          <a:lstStyle/>
          <a:p>
            <a:r>
              <a:rPr lang="en-US" sz="3600" b="1" dirty="0" smtClean="0">
                <a:solidFill>
                  <a:srgbClr val="000000"/>
                </a:solidFill>
                <a:latin typeface="Times New Roman" pitchFamily="18" charset="0"/>
              </a:rPr>
              <a:t>3. impacts, </a:t>
            </a:r>
            <a:r>
              <a:rPr lang="en-US" sz="3600" b="1" dirty="0" err="1" smtClean="0">
                <a:solidFill>
                  <a:srgbClr val="000000"/>
                </a:solidFill>
                <a:latin typeface="Times New Roman" pitchFamily="18" charset="0"/>
              </a:rPr>
              <a:t>bénéfices</a:t>
            </a:r>
            <a:r>
              <a:rPr lang="en-US" sz="3600" b="1" dirty="0" smtClean="0">
                <a:solidFill>
                  <a:srgbClr val="000000"/>
                </a:solidFill>
                <a:latin typeface="Times New Roman" pitchFamily="18" charset="0"/>
              </a:rPr>
              <a:t> et </a:t>
            </a:r>
            <a:r>
              <a:rPr lang="en-US" sz="3600" b="1" dirty="0" err="1" smtClean="0">
                <a:solidFill>
                  <a:srgbClr val="000000"/>
                </a:solidFill>
                <a:latin typeface="Times New Roman" pitchFamily="18" charset="0"/>
              </a:rPr>
              <a:t>possibilités</a:t>
            </a:r>
            <a:endParaRPr lang="en-US" sz="3600" b="1" dirty="0">
              <a:solidFill>
                <a:srgbClr val="000000"/>
              </a:solidFill>
              <a:latin typeface="Times New Roman" pitchFamily="18" charset="0"/>
            </a:endParaRPr>
          </a:p>
        </p:txBody>
      </p:sp>
      <p:pic>
        <p:nvPicPr>
          <p:cNvPr id="4098" name="Picture 2"/>
          <p:cNvPicPr>
            <a:picLocks noChangeAspect="1" noChangeArrowheads="1"/>
          </p:cNvPicPr>
          <p:nvPr/>
        </p:nvPicPr>
        <p:blipFill>
          <a:blip r:embed="rId2"/>
          <a:srcRect/>
          <a:stretch>
            <a:fillRect/>
          </a:stretch>
        </p:blipFill>
        <p:spPr bwMode="auto">
          <a:xfrm>
            <a:off x="928662" y="1289587"/>
            <a:ext cx="7310470" cy="43481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srcRect/>
          <a:stretch>
            <a:fillRect/>
          </a:stretch>
        </p:blipFill>
        <p:spPr bwMode="auto">
          <a:xfrm>
            <a:off x="0" y="-928688"/>
            <a:ext cx="1190625" cy="8458201"/>
          </a:xfrm>
          <a:prstGeom prst="rect">
            <a:avLst/>
          </a:prstGeom>
          <a:noFill/>
          <a:ln w="9525">
            <a:noFill/>
            <a:miter lim="800000"/>
            <a:headEnd/>
            <a:tailEnd/>
          </a:ln>
        </p:spPr>
      </p:pic>
      <p:sp>
        <p:nvSpPr>
          <p:cNvPr id="12" name="Rectangle 11"/>
          <p:cNvSpPr/>
          <p:nvPr/>
        </p:nvSpPr>
        <p:spPr>
          <a:xfrm>
            <a:off x="2214546" y="500042"/>
            <a:ext cx="4854278" cy="523220"/>
          </a:xfrm>
          <a:prstGeom prst="rect">
            <a:avLst/>
          </a:prstGeom>
        </p:spPr>
        <p:txBody>
          <a:bodyPr wrap="none">
            <a:spAutoFit/>
          </a:bodyPr>
          <a:lstStyle/>
          <a:p>
            <a:pPr fontAlgn="auto">
              <a:spcBef>
                <a:spcPts val="0"/>
              </a:spcBef>
              <a:spcAft>
                <a:spcPts val="0"/>
              </a:spcAft>
              <a:defRPr/>
            </a:pPr>
            <a:r>
              <a:rPr lang="fr-FR"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4. Séquençage des génomes</a:t>
            </a:r>
            <a:endParaRPr lang="fr-FR" sz="2800" dirty="0">
              <a:latin typeface="+mn-lt"/>
              <a:cs typeface="+mn-cs"/>
            </a:endParaRPr>
          </a:p>
        </p:txBody>
      </p:sp>
      <p:pic>
        <p:nvPicPr>
          <p:cNvPr id="5" name="Image 4" descr="http://www.inrp.fr/Acces/biotic/biomol/techgen/images/adn.gif"/>
          <p:cNvPicPr>
            <a:picLocks noChangeAspect="1" noChangeArrowheads="1"/>
          </p:cNvPicPr>
          <p:nvPr/>
        </p:nvPicPr>
        <p:blipFill>
          <a:blip r:embed="rId4"/>
          <a:srcRect/>
          <a:stretch>
            <a:fillRect/>
          </a:stretch>
        </p:blipFill>
        <p:spPr bwMode="auto">
          <a:xfrm>
            <a:off x="3786182" y="1500174"/>
            <a:ext cx="2714644" cy="3901044"/>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srcRect/>
          <a:stretch>
            <a:fillRect/>
          </a:stretch>
        </p:blipFill>
        <p:spPr bwMode="auto">
          <a:xfrm>
            <a:off x="0" y="-928688"/>
            <a:ext cx="1190625" cy="8458201"/>
          </a:xfrm>
          <a:prstGeom prst="rect">
            <a:avLst/>
          </a:prstGeom>
          <a:noFill/>
          <a:ln w="9525">
            <a:noFill/>
            <a:miter lim="800000"/>
            <a:headEnd/>
            <a:tailEnd/>
          </a:ln>
        </p:spPr>
      </p:pic>
      <p:sp>
        <p:nvSpPr>
          <p:cNvPr id="12" name="Rectangle 11"/>
          <p:cNvSpPr/>
          <p:nvPr/>
        </p:nvSpPr>
        <p:spPr>
          <a:xfrm>
            <a:off x="3286116" y="500042"/>
            <a:ext cx="3387466" cy="523220"/>
          </a:xfrm>
          <a:prstGeom prst="rect">
            <a:avLst/>
          </a:prstGeom>
        </p:spPr>
        <p:txBody>
          <a:bodyPr wrap="none">
            <a:spAutoFit/>
          </a:bodyPr>
          <a:lstStyle/>
          <a:p>
            <a:pPr fontAlgn="auto">
              <a:spcBef>
                <a:spcPts val="0"/>
              </a:spcBef>
              <a:spcAft>
                <a:spcPts val="0"/>
              </a:spcAft>
              <a:defRPr/>
            </a:pPr>
            <a:r>
              <a:rPr lang="fr-FR"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1. Introduction</a:t>
            </a:r>
            <a:endParaRPr lang="fr-FR" sz="2800" dirty="0">
              <a:latin typeface="+mn-lt"/>
              <a:cs typeface="+mn-cs"/>
            </a:endParaRPr>
          </a:p>
        </p:txBody>
      </p:sp>
      <p:pic>
        <p:nvPicPr>
          <p:cNvPr id="5" name="Image 4" descr="http://www.inrp.fr/Acces/biotic/biomol/techgen/images/adn.gif"/>
          <p:cNvPicPr>
            <a:picLocks noChangeAspect="1" noChangeArrowheads="1"/>
          </p:cNvPicPr>
          <p:nvPr/>
        </p:nvPicPr>
        <p:blipFill>
          <a:blip r:embed="rId4"/>
          <a:srcRect/>
          <a:stretch>
            <a:fillRect/>
          </a:stretch>
        </p:blipFill>
        <p:spPr bwMode="auto">
          <a:xfrm>
            <a:off x="3786182" y="1500174"/>
            <a:ext cx="2714644" cy="3901044"/>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ChangeArrowheads="1"/>
          </p:cNvSpPr>
          <p:nvPr/>
        </p:nvSpPr>
        <p:spPr bwMode="auto">
          <a:xfrm>
            <a:off x="1708150" y="533400"/>
            <a:ext cx="4743286" cy="492443"/>
          </a:xfrm>
          <a:prstGeom prst="rect">
            <a:avLst/>
          </a:prstGeom>
          <a:solidFill>
            <a:srgbClr val="FFFF99"/>
          </a:solidFill>
          <a:ln w="9525">
            <a:noFill/>
            <a:miter lim="800000"/>
            <a:headEnd/>
            <a:tailEnd/>
          </a:ln>
        </p:spPr>
        <p:txBody>
          <a:bodyPr wrap="none" lIns="0" tIns="0" rIns="0" bIns="0">
            <a:spAutoFit/>
          </a:bodyPr>
          <a:lstStyle/>
          <a:p>
            <a:r>
              <a:rPr lang="fr-FR" sz="3200" b="1" dirty="0">
                <a:solidFill>
                  <a:srgbClr val="000000"/>
                </a:solidFill>
                <a:latin typeface="Times New Roman" pitchFamily="18" charset="0"/>
              </a:rPr>
              <a:t>4</a:t>
            </a:r>
            <a:r>
              <a:rPr lang="fr-FR" sz="3200" b="1" dirty="0" smtClean="0">
                <a:solidFill>
                  <a:srgbClr val="000000"/>
                </a:solidFill>
                <a:latin typeface="Times New Roman" pitchFamily="18" charset="0"/>
              </a:rPr>
              <a:t>. </a:t>
            </a:r>
            <a:r>
              <a:rPr lang="fr-FR" sz="3200" b="1" dirty="0">
                <a:solidFill>
                  <a:srgbClr val="000000"/>
                </a:solidFill>
                <a:latin typeface="Times New Roman" pitchFamily="18" charset="0"/>
              </a:rPr>
              <a:t>Séquençage des génomes</a:t>
            </a:r>
          </a:p>
        </p:txBody>
      </p:sp>
      <p:sp>
        <p:nvSpPr>
          <p:cNvPr id="216067" name="Rectangle 3"/>
          <p:cNvSpPr>
            <a:spLocks noChangeArrowheads="1"/>
          </p:cNvSpPr>
          <p:nvPr/>
        </p:nvSpPr>
        <p:spPr bwMode="auto">
          <a:xfrm>
            <a:off x="228600" y="4038600"/>
            <a:ext cx="7219950" cy="274638"/>
          </a:xfrm>
          <a:prstGeom prst="rect">
            <a:avLst/>
          </a:prstGeom>
          <a:noFill/>
          <a:ln w="9525">
            <a:noFill/>
            <a:miter lim="800000"/>
            <a:headEnd/>
            <a:tailEnd/>
          </a:ln>
        </p:spPr>
        <p:txBody>
          <a:bodyPr wrap="none" lIns="0" tIns="0" rIns="0" bIns="0">
            <a:spAutoFit/>
          </a:bodyPr>
          <a:lstStyle/>
          <a:p>
            <a:r>
              <a:rPr lang="fr-FR" b="1" dirty="0">
                <a:solidFill>
                  <a:srgbClr val="000000"/>
                </a:solidFill>
                <a:latin typeface="Times New Roman" pitchFamily="18" charset="0"/>
              </a:rPr>
              <a:t>4</a:t>
            </a:r>
            <a:r>
              <a:rPr lang="fr-FR" b="1" dirty="0" smtClean="0">
                <a:solidFill>
                  <a:srgbClr val="000000"/>
                </a:solidFill>
                <a:latin typeface="Times New Roman" pitchFamily="18" charset="0"/>
              </a:rPr>
              <a:t>.1.3</a:t>
            </a:r>
            <a:r>
              <a:rPr lang="fr-FR" b="1" dirty="0">
                <a:solidFill>
                  <a:srgbClr val="000000"/>
                </a:solidFill>
                <a:latin typeface="Times New Roman" pitchFamily="18" charset="0"/>
              </a:rPr>
              <a:t>. recherche de la meilleure phase ouverte de lecture codée par ce gène</a:t>
            </a:r>
            <a:endParaRPr lang="fr-FR" dirty="0"/>
          </a:p>
        </p:txBody>
      </p:sp>
      <p:sp>
        <p:nvSpPr>
          <p:cNvPr id="216068" name="Rectangle 4"/>
          <p:cNvSpPr>
            <a:spLocks noChangeArrowheads="1"/>
          </p:cNvSpPr>
          <p:nvPr/>
        </p:nvSpPr>
        <p:spPr bwMode="auto">
          <a:xfrm>
            <a:off x="3095625" y="4524375"/>
            <a:ext cx="3833813" cy="258763"/>
          </a:xfrm>
          <a:prstGeom prst="rect">
            <a:avLst/>
          </a:prstGeom>
          <a:solidFill>
            <a:srgbClr val="FFFFFF"/>
          </a:solidFill>
          <a:ln w="9525">
            <a:noFill/>
            <a:miter lim="800000"/>
            <a:headEnd/>
            <a:tailEnd/>
          </a:ln>
        </p:spPr>
        <p:txBody>
          <a:bodyPr wrap="none" lIns="0" tIns="0" rIns="0" bIns="0">
            <a:spAutoFit/>
          </a:bodyPr>
          <a:lstStyle/>
          <a:p>
            <a:r>
              <a:rPr lang="fr-FR" sz="1700" b="1">
                <a:solidFill>
                  <a:srgbClr val="000000"/>
                </a:solidFill>
                <a:latin typeface="Monaco" charset="0"/>
              </a:rPr>
              <a:t>cg ATG CCA AGC ATG ATA GTT GTT</a:t>
            </a:r>
            <a:endParaRPr lang="fr-FR"/>
          </a:p>
        </p:txBody>
      </p:sp>
      <p:sp>
        <p:nvSpPr>
          <p:cNvPr id="216069" name="Rectangle 5"/>
          <p:cNvSpPr>
            <a:spLocks noChangeArrowheads="1"/>
          </p:cNvSpPr>
          <p:nvPr/>
        </p:nvSpPr>
        <p:spPr bwMode="auto">
          <a:xfrm>
            <a:off x="3402013" y="4818063"/>
            <a:ext cx="0" cy="274637"/>
          </a:xfrm>
          <a:prstGeom prst="rect">
            <a:avLst/>
          </a:prstGeom>
          <a:solidFill>
            <a:srgbClr val="FFFF66"/>
          </a:solidFill>
          <a:ln w="9525">
            <a:noFill/>
            <a:miter lim="800000"/>
            <a:headEnd/>
            <a:tailEnd/>
          </a:ln>
        </p:spPr>
        <p:txBody>
          <a:bodyPr wrap="none" lIns="0" tIns="0" rIns="0" bIns="0">
            <a:spAutoFit/>
          </a:bodyPr>
          <a:lstStyle/>
          <a:p>
            <a:endParaRPr lang="fr-FR"/>
          </a:p>
        </p:txBody>
      </p:sp>
      <p:sp>
        <p:nvSpPr>
          <p:cNvPr id="216070" name="Rectangle 6"/>
          <p:cNvSpPr>
            <a:spLocks noChangeArrowheads="1"/>
          </p:cNvSpPr>
          <p:nvPr/>
        </p:nvSpPr>
        <p:spPr bwMode="auto">
          <a:xfrm>
            <a:off x="3429000" y="5046663"/>
            <a:ext cx="3406775" cy="258762"/>
          </a:xfrm>
          <a:prstGeom prst="rect">
            <a:avLst/>
          </a:prstGeom>
          <a:solidFill>
            <a:srgbClr val="FFFF66"/>
          </a:solidFill>
          <a:ln w="9525">
            <a:noFill/>
            <a:miter lim="800000"/>
            <a:headEnd/>
            <a:tailEnd/>
          </a:ln>
        </p:spPr>
        <p:txBody>
          <a:bodyPr wrap="none" lIns="0" tIns="0" rIns="0" bIns="0">
            <a:spAutoFit/>
          </a:bodyPr>
          <a:lstStyle/>
          <a:p>
            <a:r>
              <a:rPr lang="fr-FR" sz="1700" b="1">
                <a:solidFill>
                  <a:srgbClr val="000000"/>
                </a:solidFill>
                <a:latin typeface="Monaco" charset="0"/>
              </a:rPr>
              <a:t> Met  Pro   Ser    Met    Ile    Val   Val</a:t>
            </a:r>
          </a:p>
        </p:txBody>
      </p:sp>
      <p:sp>
        <p:nvSpPr>
          <p:cNvPr id="216071" name="Rectangle 7"/>
          <p:cNvSpPr>
            <a:spLocks noChangeArrowheads="1"/>
          </p:cNvSpPr>
          <p:nvPr/>
        </p:nvSpPr>
        <p:spPr bwMode="auto">
          <a:xfrm>
            <a:off x="3505200" y="5380038"/>
            <a:ext cx="3267075" cy="258762"/>
          </a:xfrm>
          <a:prstGeom prst="rect">
            <a:avLst/>
          </a:prstGeom>
          <a:solidFill>
            <a:srgbClr val="FFFF66"/>
          </a:solidFill>
          <a:ln w="9525">
            <a:noFill/>
            <a:miter lim="800000"/>
            <a:headEnd/>
            <a:tailEnd/>
          </a:ln>
        </p:spPr>
        <p:txBody>
          <a:bodyPr wrap="none" lIns="0" tIns="0" rIns="0" bIns="0">
            <a:spAutoFit/>
          </a:bodyPr>
          <a:lstStyle/>
          <a:p>
            <a:r>
              <a:rPr lang="fr-FR" sz="1700" b="1">
                <a:solidFill>
                  <a:srgbClr val="000000"/>
                </a:solidFill>
                <a:latin typeface="Monaco" charset="0"/>
              </a:rPr>
              <a:t> M      P      S        M       I       V      V</a:t>
            </a:r>
          </a:p>
        </p:txBody>
      </p:sp>
      <p:sp>
        <p:nvSpPr>
          <p:cNvPr id="216072" name="Rectangle 8"/>
          <p:cNvSpPr>
            <a:spLocks noChangeArrowheads="1"/>
          </p:cNvSpPr>
          <p:nvPr/>
        </p:nvSpPr>
        <p:spPr bwMode="auto">
          <a:xfrm>
            <a:off x="581025" y="4543425"/>
            <a:ext cx="2000250" cy="228600"/>
          </a:xfrm>
          <a:prstGeom prst="rect">
            <a:avLst/>
          </a:prstGeom>
          <a:noFill/>
          <a:ln w="9525">
            <a:noFill/>
            <a:miter lim="800000"/>
            <a:headEnd/>
            <a:tailEnd/>
          </a:ln>
        </p:spPr>
        <p:txBody>
          <a:bodyPr wrap="none" lIns="0" tIns="0" rIns="0" bIns="0">
            <a:spAutoFit/>
          </a:bodyPr>
          <a:lstStyle/>
          <a:p>
            <a:r>
              <a:rPr lang="fr-FR" sz="1500" b="1">
                <a:solidFill>
                  <a:srgbClr val="000000"/>
                </a:solidFill>
                <a:latin typeface="Times New Roman" pitchFamily="18" charset="0"/>
              </a:rPr>
              <a:t>identification des codons</a:t>
            </a:r>
            <a:endParaRPr lang="fr-FR"/>
          </a:p>
        </p:txBody>
      </p:sp>
      <p:sp>
        <p:nvSpPr>
          <p:cNvPr id="216073" name="Rectangle 9"/>
          <p:cNvSpPr>
            <a:spLocks noChangeArrowheads="1"/>
          </p:cNvSpPr>
          <p:nvPr/>
        </p:nvSpPr>
        <p:spPr bwMode="auto">
          <a:xfrm>
            <a:off x="2581275" y="4543425"/>
            <a:ext cx="47625" cy="228600"/>
          </a:xfrm>
          <a:prstGeom prst="rect">
            <a:avLst/>
          </a:prstGeom>
          <a:noFill/>
          <a:ln w="9525">
            <a:noFill/>
            <a:miter lim="800000"/>
            <a:headEnd/>
            <a:tailEnd/>
          </a:ln>
        </p:spPr>
        <p:txBody>
          <a:bodyPr wrap="none" lIns="0" tIns="0" rIns="0" bIns="0">
            <a:spAutoFit/>
          </a:bodyPr>
          <a:lstStyle/>
          <a:p>
            <a:r>
              <a:rPr lang="fr-FR" sz="1500" b="1">
                <a:solidFill>
                  <a:srgbClr val="000000"/>
                </a:solidFill>
                <a:latin typeface="Times New Roman" pitchFamily="18" charset="0"/>
              </a:rPr>
              <a:t> </a:t>
            </a:r>
            <a:endParaRPr lang="fr-FR"/>
          </a:p>
        </p:txBody>
      </p:sp>
      <p:sp>
        <p:nvSpPr>
          <p:cNvPr id="216074" name="Rectangle 10"/>
          <p:cNvSpPr>
            <a:spLocks noChangeArrowheads="1"/>
          </p:cNvSpPr>
          <p:nvPr/>
        </p:nvSpPr>
        <p:spPr bwMode="auto">
          <a:xfrm>
            <a:off x="228600" y="5973763"/>
            <a:ext cx="7645400" cy="274637"/>
          </a:xfrm>
          <a:prstGeom prst="rect">
            <a:avLst/>
          </a:prstGeom>
          <a:noFill/>
          <a:ln w="9525">
            <a:noFill/>
            <a:miter lim="800000"/>
            <a:headEnd/>
            <a:tailEnd/>
          </a:ln>
        </p:spPr>
        <p:txBody>
          <a:bodyPr wrap="none" lIns="0" tIns="0" rIns="0" bIns="0">
            <a:spAutoFit/>
          </a:bodyPr>
          <a:lstStyle/>
          <a:p>
            <a:r>
              <a:rPr lang="fr-FR" b="1" dirty="0">
                <a:solidFill>
                  <a:srgbClr val="000000"/>
                </a:solidFill>
                <a:latin typeface="Times New Roman" pitchFamily="18" charset="0"/>
              </a:rPr>
              <a:t>4</a:t>
            </a:r>
            <a:r>
              <a:rPr lang="fr-FR" b="1" dirty="0" smtClean="0">
                <a:solidFill>
                  <a:srgbClr val="000000"/>
                </a:solidFill>
                <a:latin typeface="Times New Roman" pitchFamily="18" charset="0"/>
              </a:rPr>
              <a:t>.1.4</a:t>
            </a:r>
            <a:r>
              <a:rPr lang="fr-FR" b="1" dirty="0">
                <a:solidFill>
                  <a:srgbClr val="000000"/>
                </a:solidFill>
                <a:latin typeface="Times New Roman" pitchFamily="18" charset="0"/>
              </a:rPr>
              <a:t>. déduction de la séquence en acides aminés de la protéine correspondante</a:t>
            </a:r>
          </a:p>
        </p:txBody>
      </p:sp>
      <p:sp>
        <p:nvSpPr>
          <p:cNvPr id="216075" name="Rectangle 11"/>
          <p:cNvSpPr>
            <a:spLocks noChangeArrowheads="1"/>
          </p:cNvSpPr>
          <p:nvPr/>
        </p:nvSpPr>
        <p:spPr bwMode="auto">
          <a:xfrm>
            <a:off x="228600" y="1889125"/>
            <a:ext cx="3854450" cy="549275"/>
          </a:xfrm>
          <a:prstGeom prst="rect">
            <a:avLst/>
          </a:prstGeom>
          <a:noFill/>
          <a:ln w="9525">
            <a:noFill/>
            <a:miter lim="800000"/>
            <a:headEnd/>
            <a:tailEnd/>
          </a:ln>
        </p:spPr>
        <p:txBody>
          <a:bodyPr wrap="none" lIns="0" tIns="0" rIns="0" bIns="0">
            <a:spAutoFit/>
          </a:bodyPr>
          <a:lstStyle/>
          <a:p>
            <a:r>
              <a:rPr lang="fr-FR" b="1" dirty="0">
                <a:solidFill>
                  <a:srgbClr val="000000"/>
                </a:solidFill>
                <a:latin typeface="Times New Roman" pitchFamily="18" charset="0"/>
              </a:rPr>
              <a:t> </a:t>
            </a:r>
            <a:r>
              <a:rPr lang="fr-FR" b="1" dirty="0" smtClean="0">
                <a:solidFill>
                  <a:srgbClr val="000000"/>
                </a:solidFill>
                <a:latin typeface="Times New Roman" pitchFamily="18" charset="0"/>
              </a:rPr>
              <a:t>4.1.1</a:t>
            </a:r>
            <a:r>
              <a:rPr lang="fr-FR" b="1" dirty="0">
                <a:solidFill>
                  <a:srgbClr val="000000"/>
                </a:solidFill>
                <a:latin typeface="Times New Roman" pitchFamily="18" charset="0"/>
              </a:rPr>
              <a:t>. détermination de l’enchaînement</a:t>
            </a:r>
            <a:br>
              <a:rPr lang="fr-FR" b="1" dirty="0">
                <a:solidFill>
                  <a:srgbClr val="000000"/>
                </a:solidFill>
                <a:latin typeface="Times New Roman" pitchFamily="18" charset="0"/>
              </a:rPr>
            </a:br>
            <a:r>
              <a:rPr lang="fr-FR" b="1" dirty="0">
                <a:solidFill>
                  <a:srgbClr val="000000"/>
                </a:solidFill>
                <a:latin typeface="Times New Roman" pitchFamily="18" charset="0"/>
              </a:rPr>
              <a:t>des bases sur l’un des brins d’ADN</a:t>
            </a:r>
            <a:endParaRPr lang="fr-FR" dirty="0"/>
          </a:p>
        </p:txBody>
      </p:sp>
      <p:sp>
        <p:nvSpPr>
          <p:cNvPr id="216076" name="Rectangle 12"/>
          <p:cNvSpPr>
            <a:spLocks noChangeArrowheads="1"/>
          </p:cNvSpPr>
          <p:nvPr/>
        </p:nvSpPr>
        <p:spPr bwMode="auto">
          <a:xfrm>
            <a:off x="276225" y="1249363"/>
            <a:ext cx="6418424" cy="338554"/>
          </a:xfrm>
          <a:prstGeom prst="rect">
            <a:avLst/>
          </a:prstGeom>
          <a:solidFill>
            <a:srgbClr val="FFCCFF"/>
          </a:solidFill>
          <a:ln w="9525">
            <a:noFill/>
            <a:miter lim="800000"/>
            <a:headEnd/>
            <a:tailEnd/>
          </a:ln>
        </p:spPr>
        <p:txBody>
          <a:bodyPr wrap="none" lIns="0" tIns="0" rIns="0" bIns="0">
            <a:spAutoFit/>
          </a:bodyPr>
          <a:lstStyle/>
          <a:p>
            <a:r>
              <a:rPr lang="fr-FR" sz="2200" b="1" i="1" dirty="0">
                <a:solidFill>
                  <a:srgbClr val="000000"/>
                </a:solidFill>
                <a:latin typeface="Times New Roman" pitchFamily="18" charset="0"/>
              </a:rPr>
              <a:t>4</a:t>
            </a:r>
            <a:r>
              <a:rPr lang="fr-FR" sz="2200" b="1" i="1" dirty="0" smtClean="0">
                <a:solidFill>
                  <a:srgbClr val="000000"/>
                </a:solidFill>
                <a:latin typeface="Times New Roman" pitchFamily="18" charset="0"/>
              </a:rPr>
              <a:t>.1</a:t>
            </a:r>
            <a:r>
              <a:rPr lang="fr-FR" sz="2200" b="1" i="1" dirty="0">
                <a:solidFill>
                  <a:srgbClr val="000000"/>
                </a:solidFill>
                <a:latin typeface="Times New Roman" pitchFamily="18" charset="0"/>
              </a:rPr>
              <a:t>. Notions de base : Séquençage chimique d’un gène </a:t>
            </a:r>
          </a:p>
        </p:txBody>
      </p:sp>
      <p:sp>
        <p:nvSpPr>
          <p:cNvPr id="216077" name="Rectangle 13"/>
          <p:cNvSpPr>
            <a:spLocks noChangeArrowheads="1"/>
          </p:cNvSpPr>
          <p:nvPr/>
        </p:nvSpPr>
        <p:spPr bwMode="auto">
          <a:xfrm>
            <a:off x="766763" y="1371600"/>
            <a:ext cx="0" cy="334963"/>
          </a:xfrm>
          <a:prstGeom prst="rect">
            <a:avLst/>
          </a:prstGeom>
          <a:solidFill>
            <a:srgbClr val="FFCCFF"/>
          </a:solidFill>
          <a:ln w="9525">
            <a:noFill/>
            <a:miter lim="800000"/>
            <a:headEnd/>
            <a:tailEnd/>
          </a:ln>
        </p:spPr>
        <p:txBody>
          <a:bodyPr wrap="none" lIns="0" tIns="0" rIns="0" bIns="0">
            <a:spAutoFit/>
          </a:bodyPr>
          <a:lstStyle/>
          <a:p>
            <a:endParaRPr lang="fr-FR" sz="2200"/>
          </a:p>
        </p:txBody>
      </p:sp>
      <p:sp>
        <p:nvSpPr>
          <p:cNvPr id="216078" name="Rectangle 14"/>
          <p:cNvSpPr>
            <a:spLocks noChangeArrowheads="1"/>
          </p:cNvSpPr>
          <p:nvPr/>
        </p:nvSpPr>
        <p:spPr bwMode="auto">
          <a:xfrm>
            <a:off x="2476500" y="1371600"/>
            <a:ext cx="0" cy="334963"/>
          </a:xfrm>
          <a:prstGeom prst="rect">
            <a:avLst/>
          </a:prstGeom>
          <a:solidFill>
            <a:srgbClr val="FFCCFF"/>
          </a:solidFill>
          <a:ln w="9525">
            <a:noFill/>
            <a:miter lim="800000"/>
            <a:headEnd/>
            <a:tailEnd/>
          </a:ln>
        </p:spPr>
        <p:txBody>
          <a:bodyPr wrap="none" lIns="0" tIns="0" rIns="0" bIns="0">
            <a:spAutoFit/>
          </a:bodyPr>
          <a:lstStyle/>
          <a:p>
            <a:endParaRPr lang="fr-FR" sz="2200"/>
          </a:p>
        </p:txBody>
      </p:sp>
      <p:sp>
        <p:nvSpPr>
          <p:cNvPr id="216079" name="Rectangle 15"/>
          <p:cNvSpPr>
            <a:spLocks noChangeArrowheads="1"/>
          </p:cNvSpPr>
          <p:nvPr/>
        </p:nvSpPr>
        <p:spPr bwMode="auto">
          <a:xfrm>
            <a:off x="4210050" y="2011363"/>
            <a:ext cx="3784600" cy="274637"/>
          </a:xfrm>
          <a:prstGeom prst="rect">
            <a:avLst/>
          </a:prstGeom>
          <a:solidFill>
            <a:srgbClr val="FFFFCC"/>
          </a:solidFill>
          <a:ln w="9525">
            <a:noFill/>
            <a:miter lim="800000"/>
            <a:headEnd/>
            <a:tailEnd/>
          </a:ln>
        </p:spPr>
        <p:txBody>
          <a:bodyPr wrap="none" lIns="0" tIns="0" rIns="0" bIns="0">
            <a:spAutoFit/>
          </a:bodyPr>
          <a:lstStyle/>
          <a:p>
            <a:r>
              <a:rPr lang="fr-FR" b="1">
                <a:solidFill>
                  <a:srgbClr val="000000"/>
                </a:solidFill>
                <a:latin typeface="Monaco" charset="0"/>
              </a:rPr>
              <a:t>CGATGCCAAGCATGATAGTTGTT</a:t>
            </a:r>
            <a:endParaRPr lang="fr-FR"/>
          </a:p>
        </p:txBody>
      </p:sp>
      <p:sp>
        <p:nvSpPr>
          <p:cNvPr id="216080" name="Rectangle 16"/>
          <p:cNvSpPr>
            <a:spLocks noChangeArrowheads="1"/>
          </p:cNvSpPr>
          <p:nvPr/>
        </p:nvSpPr>
        <p:spPr bwMode="auto">
          <a:xfrm>
            <a:off x="4410075" y="2878138"/>
            <a:ext cx="3630613" cy="258762"/>
          </a:xfrm>
          <a:prstGeom prst="rect">
            <a:avLst/>
          </a:prstGeom>
          <a:solidFill>
            <a:srgbClr val="FFFFCC"/>
          </a:solidFill>
          <a:ln w="9525">
            <a:noFill/>
            <a:miter lim="800000"/>
            <a:headEnd/>
            <a:tailEnd/>
          </a:ln>
        </p:spPr>
        <p:txBody>
          <a:bodyPr wrap="none" lIns="0" tIns="0" rIns="0" bIns="0">
            <a:spAutoFit/>
          </a:bodyPr>
          <a:lstStyle/>
          <a:p>
            <a:r>
              <a:rPr lang="fr-FR" sz="1700" b="1">
                <a:solidFill>
                  <a:srgbClr val="000000"/>
                </a:solidFill>
                <a:latin typeface="Monaco" charset="0"/>
              </a:rPr>
              <a:t>CGATGCCAAGCATGATAGTTGTT </a:t>
            </a:r>
            <a:endParaRPr lang="fr-FR"/>
          </a:p>
        </p:txBody>
      </p:sp>
      <p:sp>
        <p:nvSpPr>
          <p:cNvPr id="216081" name="Rectangle 17"/>
          <p:cNvSpPr>
            <a:spLocks noChangeArrowheads="1"/>
          </p:cNvSpPr>
          <p:nvPr/>
        </p:nvSpPr>
        <p:spPr bwMode="auto">
          <a:xfrm>
            <a:off x="7524750" y="2878138"/>
            <a:ext cx="53975" cy="258762"/>
          </a:xfrm>
          <a:prstGeom prst="rect">
            <a:avLst/>
          </a:prstGeom>
          <a:noFill/>
          <a:ln w="9525">
            <a:noFill/>
            <a:miter lim="800000"/>
            <a:headEnd/>
            <a:tailEnd/>
          </a:ln>
        </p:spPr>
        <p:txBody>
          <a:bodyPr wrap="none" lIns="0" tIns="0" rIns="0" bIns="0">
            <a:spAutoFit/>
          </a:bodyPr>
          <a:lstStyle/>
          <a:p>
            <a:r>
              <a:rPr lang="fr-FR" sz="1700" b="1">
                <a:solidFill>
                  <a:srgbClr val="000000"/>
                </a:solidFill>
                <a:latin typeface="Monaco" charset="0"/>
              </a:rPr>
              <a:t> </a:t>
            </a:r>
            <a:endParaRPr lang="fr-FR"/>
          </a:p>
        </p:txBody>
      </p:sp>
      <p:sp>
        <p:nvSpPr>
          <p:cNvPr id="216082" name="Rectangle 18"/>
          <p:cNvSpPr>
            <a:spLocks noChangeArrowheads="1"/>
          </p:cNvSpPr>
          <p:nvPr/>
        </p:nvSpPr>
        <p:spPr bwMode="auto">
          <a:xfrm>
            <a:off x="4446588" y="3154363"/>
            <a:ext cx="3538537" cy="258762"/>
          </a:xfrm>
          <a:prstGeom prst="rect">
            <a:avLst/>
          </a:prstGeom>
          <a:solidFill>
            <a:srgbClr val="FFFFCC"/>
          </a:solidFill>
          <a:ln w="9525">
            <a:noFill/>
            <a:miter lim="800000"/>
            <a:headEnd/>
            <a:tailEnd/>
          </a:ln>
        </p:spPr>
        <p:txBody>
          <a:bodyPr wrap="none" lIns="0" tIns="0" rIns="0" bIns="0">
            <a:spAutoFit/>
          </a:bodyPr>
          <a:lstStyle/>
          <a:p>
            <a:r>
              <a:rPr lang="fr-FR" sz="1700" b="1">
                <a:solidFill>
                  <a:srgbClr val="000000"/>
                </a:solidFill>
                <a:latin typeface="Monaco" charset="0"/>
              </a:rPr>
              <a:t>GCTACGTTTCGTACTATCAACAA</a:t>
            </a:r>
          </a:p>
        </p:txBody>
      </p:sp>
      <p:sp>
        <p:nvSpPr>
          <p:cNvPr id="216083" name="Rectangle 19"/>
          <p:cNvSpPr>
            <a:spLocks noChangeArrowheads="1"/>
          </p:cNvSpPr>
          <p:nvPr/>
        </p:nvSpPr>
        <p:spPr bwMode="auto">
          <a:xfrm>
            <a:off x="7524750" y="3154363"/>
            <a:ext cx="53975" cy="258762"/>
          </a:xfrm>
          <a:prstGeom prst="rect">
            <a:avLst/>
          </a:prstGeom>
          <a:noFill/>
          <a:ln w="9525">
            <a:noFill/>
            <a:miter lim="800000"/>
            <a:headEnd/>
            <a:tailEnd/>
          </a:ln>
        </p:spPr>
        <p:txBody>
          <a:bodyPr wrap="none" lIns="0" tIns="0" rIns="0" bIns="0">
            <a:spAutoFit/>
          </a:bodyPr>
          <a:lstStyle/>
          <a:p>
            <a:r>
              <a:rPr lang="fr-FR" sz="1700" b="1">
                <a:solidFill>
                  <a:srgbClr val="000000"/>
                </a:solidFill>
                <a:latin typeface="Monaco" charset="0"/>
              </a:rPr>
              <a:t> </a:t>
            </a:r>
            <a:endParaRPr lang="fr-FR"/>
          </a:p>
        </p:txBody>
      </p:sp>
      <p:grpSp>
        <p:nvGrpSpPr>
          <p:cNvPr id="2" name="Group 20"/>
          <p:cNvGrpSpPr>
            <a:grpSpLocks/>
          </p:cNvGrpSpPr>
          <p:nvPr/>
        </p:nvGrpSpPr>
        <p:grpSpPr bwMode="auto">
          <a:xfrm>
            <a:off x="3905250" y="2792413"/>
            <a:ext cx="360363" cy="636587"/>
            <a:chOff x="2889" y="1929"/>
            <a:chExt cx="227" cy="401"/>
          </a:xfrm>
        </p:grpSpPr>
        <p:sp>
          <p:nvSpPr>
            <p:cNvPr id="216085" name="Rectangle 21"/>
            <p:cNvSpPr>
              <a:spLocks noChangeArrowheads="1"/>
            </p:cNvSpPr>
            <p:nvPr/>
          </p:nvSpPr>
          <p:spPr bwMode="auto">
            <a:xfrm>
              <a:off x="2889" y="1929"/>
              <a:ext cx="227" cy="221"/>
            </a:xfrm>
            <a:prstGeom prst="rect">
              <a:avLst/>
            </a:prstGeom>
            <a:noFill/>
            <a:ln w="9525">
              <a:noFill/>
              <a:miter lim="800000"/>
              <a:headEnd/>
              <a:tailEnd/>
            </a:ln>
          </p:spPr>
          <p:txBody>
            <a:bodyPr wrap="none" lIns="0" tIns="0" rIns="0" bIns="0">
              <a:spAutoFit/>
            </a:bodyPr>
            <a:lstStyle/>
            <a:p>
              <a:r>
                <a:rPr lang="fr-FR" sz="2300" b="1">
                  <a:solidFill>
                    <a:srgbClr val="000000"/>
                  </a:solidFill>
                  <a:latin typeface="Times New Roman" pitchFamily="18" charset="0"/>
                </a:rPr>
                <a:t>(+)</a:t>
              </a:r>
              <a:endParaRPr lang="fr-FR"/>
            </a:p>
          </p:txBody>
        </p:sp>
        <p:sp>
          <p:nvSpPr>
            <p:cNvPr id="216086" name="Rectangle 22"/>
            <p:cNvSpPr>
              <a:spLocks noChangeArrowheads="1"/>
            </p:cNvSpPr>
            <p:nvPr/>
          </p:nvSpPr>
          <p:spPr bwMode="auto">
            <a:xfrm>
              <a:off x="2913" y="2109"/>
              <a:ext cx="183" cy="221"/>
            </a:xfrm>
            <a:prstGeom prst="rect">
              <a:avLst/>
            </a:prstGeom>
            <a:noFill/>
            <a:ln w="9525">
              <a:noFill/>
              <a:miter lim="800000"/>
              <a:headEnd/>
              <a:tailEnd/>
            </a:ln>
          </p:spPr>
          <p:txBody>
            <a:bodyPr wrap="none" lIns="0" tIns="0" rIns="0" bIns="0">
              <a:spAutoFit/>
            </a:bodyPr>
            <a:lstStyle/>
            <a:p>
              <a:r>
                <a:rPr lang="fr-FR" sz="2300" b="1">
                  <a:solidFill>
                    <a:srgbClr val="000000"/>
                  </a:solidFill>
                  <a:latin typeface="Times New Roman" pitchFamily="18" charset="0"/>
                </a:rPr>
                <a:t>(-)</a:t>
              </a:r>
              <a:endParaRPr lang="fr-FR"/>
            </a:p>
          </p:txBody>
        </p:sp>
      </p:grpSp>
      <p:sp>
        <p:nvSpPr>
          <p:cNvPr id="216087" name="Rectangle 23"/>
          <p:cNvSpPr>
            <a:spLocks noChangeArrowheads="1"/>
          </p:cNvSpPr>
          <p:nvPr/>
        </p:nvSpPr>
        <p:spPr bwMode="auto">
          <a:xfrm>
            <a:off x="228600" y="2811463"/>
            <a:ext cx="3073400" cy="549275"/>
          </a:xfrm>
          <a:prstGeom prst="rect">
            <a:avLst/>
          </a:prstGeom>
          <a:noFill/>
          <a:ln w="9525">
            <a:noFill/>
            <a:miter lim="800000"/>
            <a:headEnd/>
            <a:tailEnd/>
          </a:ln>
        </p:spPr>
        <p:txBody>
          <a:bodyPr wrap="none" lIns="0" tIns="0" rIns="0" bIns="0">
            <a:spAutoFit/>
          </a:bodyPr>
          <a:lstStyle/>
          <a:p>
            <a:r>
              <a:rPr lang="fr-FR" b="1" dirty="0">
                <a:solidFill>
                  <a:srgbClr val="000000"/>
                </a:solidFill>
                <a:latin typeface="Times New Roman" pitchFamily="18" charset="0"/>
              </a:rPr>
              <a:t> </a:t>
            </a:r>
            <a:r>
              <a:rPr lang="fr-FR" b="1" dirty="0" smtClean="0">
                <a:solidFill>
                  <a:srgbClr val="000000"/>
                </a:solidFill>
                <a:latin typeface="Times New Roman" pitchFamily="18" charset="0"/>
              </a:rPr>
              <a:t>4.1.2</a:t>
            </a:r>
            <a:r>
              <a:rPr lang="fr-FR" b="1" dirty="0">
                <a:solidFill>
                  <a:srgbClr val="000000"/>
                </a:solidFill>
                <a:latin typeface="Times New Roman" pitchFamily="18" charset="0"/>
              </a:rPr>
              <a:t>. déduction de l’autre brin</a:t>
            </a:r>
            <a:br>
              <a:rPr lang="fr-FR" b="1" dirty="0">
                <a:solidFill>
                  <a:srgbClr val="000000"/>
                </a:solidFill>
                <a:latin typeface="Times New Roman" pitchFamily="18" charset="0"/>
              </a:rPr>
            </a:br>
            <a:r>
              <a:rPr lang="fr-FR" b="1" dirty="0">
                <a:solidFill>
                  <a:srgbClr val="000000"/>
                </a:solidFill>
                <a:latin typeface="Times New Roman" pitchFamily="18" charset="0"/>
              </a:rPr>
              <a:t>par complémentarité </a:t>
            </a:r>
          </a:p>
        </p:txBody>
      </p:sp>
      <p:sp>
        <p:nvSpPr>
          <p:cNvPr id="216088" name="Line 24"/>
          <p:cNvSpPr>
            <a:spLocks noChangeShapeType="1"/>
          </p:cNvSpPr>
          <p:nvPr/>
        </p:nvSpPr>
        <p:spPr bwMode="auto">
          <a:xfrm>
            <a:off x="4811713" y="2819400"/>
            <a:ext cx="371475" cy="1588"/>
          </a:xfrm>
          <a:prstGeom prst="line">
            <a:avLst/>
          </a:prstGeom>
          <a:noFill/>
          <a:ln w="76200">
            <a:solidFill>
              <a:srgbClr val="FF4C97"/>
            </a:solidFill>
            <a:round/>
            <a:headEnd/>
            <a:tailEnd/>
          </a:ln>
        </p:spPr>
        <p:txBody>
          <a:bodyPr/>
          <a:lstStyle/>
          <a:p>
            <a:endParaRPr lang="en-US"/>
          </a:p>
        </p:txBody>
      </p:sp>
      <p:sp>
        <p:nvSpPr>
          <p:cNvPr id="216089" name="Line 25"/>
          <p:cNvSpPr>
            <a:spLocks noChangeShapeType="1"/>
          </p:cNvSpPr>
          <p:nvPr/>
        </p:nvSpPr>
        <p:spPr bwMode="auto">
          <a:xfrm>
            <a:off x="5992813" y="3429000"/>
            <a:ext cx="450850" cy="0"/>
          </a:xfrm>
          <a:prstGeom prst="line">
            <a:avLst/>
          </a:prstGeom>
          <a:noFill/>
          <a:ln w="76200">
            <a:solidFill>
              <a:srgbClr val="FF4C97"/>
            </a:solidFill>
            <a:round/>
            <a:headEnd/>
            <a:tailEnd/>
          </a:ln>
        </p:spPr>
        <p:txBody>
          <a:bodyPr/>
          <a:lstStyle/>
          <a:p>
            <a:endParaRPr lang="en-US"/>
          </a:p>
        </p:txBody>
      </p:sp>
      <p:sp>
        <p:nvSpPr>
          <p:cNvPr id="216090" name="Rectangle 26"/>
          <p:cNvSpPr>
            <a:spLocks noChangeArrowheads="1"/>
          </p:cNvSpPr>
          <p:nvPr/>
        </p:nvSpPr>
        <p:spPr bwMode="auto">
          <a:xfrm>
            <a:off x="400050" y="5057775"/>
            <a:ext cx="2417763" cy="228600"/>
          </a:xfrm>
          <a:prstGeom prst="rect">
            <a:avLst/>
          </a:prstGeom>
          <a:noFill/>
          <a:ln w="9525">
            <a:noFill/>
            <a:miter lim="800000"/>
            <a:headEnd/>
            <a:tailEnd/>
          </a:ln>
        </p:spPr>
        <p:txBody>
          <a:bodyPr wrap="none" lIns="0" tIns="0" rIns="0" bIns="0">
            <a:spAutoFit/>
          </a:bodyPr>
          <a:lstStyle/>
          <a:p>
            <a:r>
              <a:rPr lang="fr-FR" sz="1500" b="1">
                <a:solidFill>
                  <a:srgbClr val="000000"/>
                </a:solidFill>
                <a:latin typeface="Times New Roman" pitchFamily="18" charset="0"/>
              </a:rPr>
              <a:t>application du code génétique</a:t>
            </a:r>
            <a:endParaRPr lang="fr-FR"/>
          </a:p>
        </p:txBody>
      </p:sp>
      <p:sp>
        <p:nvSpPr>
          <p:cNvPr id="216091" name="Line 27"/>
          <p:cNvSpPr>
            <a:spLocks noChangeShapeType="1"/>
          </p:cNvSpPr>
          <p:nvPr/>
        </p:nvSpPr>
        <p:spPr bwMode="auto">
          <a:xfrm>
            <a:off x="3357563" y="4843463"/>
            <a:ext cx="450850" cy="0"/>
          </a:xfrm>
          <a:prstGeom prst="line">
            <a:avLst/>
          </a:prstGeom>
          <a:noFill/>
          <a:ln w="76200">
            <a:solidFill>
              <a:srgbClr val="FF4C97"/>
            </a:solidFill>
            <a:round/>
            <a:headEnd/>
            <a:tailEnd/>
          </a:ln>
        </p:spPr>
        <p:txBody>
          <a:bodyPr/>
          <a:lstStyle/>
          <a:p>
            <a:endParaRPr lang="en-US"/>
          </a:p>
        </p:txBody>
      </p:sp>
      <p:sp>
        <p:nvSpPr>
          <p:cNvPr id="216092" name="Text Box 28"/>
          <p:cNvSpPr txBox="1">
            <a:spLocks noChangeArrowheads="1"/>
          </p:cNvSpPr>
          <p:nvPr/>
        </p:nvSpPr>
        <p:spPr bwMode="auto">
          <a:xfrm>
            <a:off x="6748463" y="1189038"/>
            <a:ext cx="2057400" cy="549275"/>
          </a:xfrm>
          <a:prstGeom prst="rect">
            <a:avLst/>
          </a:prstGeom>
          <a:solidFill>
            <a:srgbClr val="FFFFFF"/>
          </a:solidFill>
          <a:ln w="9525">
            <a:noFill/>
            <a:miter lim="800000"/>
            <a:headEnd/>
            <a:tailEnd/>
          </a:ln>
          <a:effectLst/>
        </p:spPr>
        <p:txBody>
          <a:bodyPr>
            <a:spAutoFit/>
          </a:bodyPr>
          <a:lstStyle/>
          <a:p>
            <a:pPr>
              <a:spcBef>
                <a:spcPct val="50000"/>
              </a:spcBef>
              <a:buFontTx/>
              <a:buChar char="•"/>
            </a:pPr>
            <a:r>
              <a:rPr lang="fr-FR" sz="1200" b="1"/>
              <a:t> Maxam et Gilbert (1977)</a:t>
            </a:r>
          </a:p>
          <a:p>
            <a:pPr>
              <a:spcBef>
                <a:spcPct val="50000"/>
              </a:spcBef>
              <a:buFontTx/>
              <a:buChar char="•"/>
            </a:pPr>
            <a:r>
              <a:rPr lang="fr-FR" sz="1200" b="1"/>
              <a:t> Sanger et coll. (1977)</a:t>
            </a:r>
          </a:p>
        </p:txBody>
      </p:sp>
      <p:sp>
        <p:nvSpPr>
          <p:cNvPr id="216093" name="Line 29"/>
          <p:cNvSpPr>
            <a:spLocks noChangeShapeType="1"/>
          </p:cNvSpPr>
          <p:nvPr/>
        </p:nvSpPr>
        <p:spPr bwMode="auto">
          <a:xfrm>
            <a:off x="6161088" y="2819400"/>
            <a:ext cx="371475" cy="1588"/>
          </a:xfrm>
          <a:prstGeom prst="line">
            <a:avLst/>
          </a:prstGeom>
          <a:noFill/>
          <a:ln w="76200">
            <a:solidFill>
              <a:srgbClr val="FF4C97"/>
            </a:solidFill>
            <a:round/>
            <a:headEnd/>
            <a:tailEnd/>
          </a:ln>
        </p:spPr>
        <p:txBody>
          <a:bodyPr/>
          <a:lstStyle/>
          <a:p>
            <a:endParaRPr lang="en-US"/>
          </a:p>
        </p:txBody>
      </p:sp>
      <p:sp>
        <p:nvSpPr>
          <p:cNvPr id="216094" name="Line 30"/>
          <p:cNvSpPr>
            <a:spLocks noChangeShapeType="1"/>
          </p:cNvSpPr>
          <p:nvPr/>
        </p:nvSpPr>
        <p:spPr bwMode="auto">
          <a:xfrm>
            <a:off x="4959350" y="4845050"/>
            <a:ext cx="450850" cy="0"/>
          </a:xfrm>
          <a:prstGeom prst="line">
            <a:avLst/>
          </a:prstGeom>
          <a:noFill/>
          <a:ln w="76200">
            <a:solidFill>
              <a:srgbClr val="FF4C97"/>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ChangeArrowheads="1"/>
          </p:cNvSpPr>
          <p:nvPr/>
        </p:nvSpPr>
        <p:spPr bwMode="auto">
          <a:xfrm>
            <a:off x="533400" y="2044700"/>
            <a:ext cx="8097838" cy="365125"/>
          </a:xfrm>
          <a:prstGeom prst="rect">
            <a:avLst/>
          </a:prstGeom>
          <a:noFill/>
          <a:ln w="9525">
            <a:noFill/>
            <a:miter lim="800000"/>
            <a:headEnd/>
            <a:tailEnd/>
          </a:ln>
        </p:spPr>
        <p:txBody>
          <a:bodyPr wrap="none" lIns="0" tIns="0" rIns="0" bIns="0">
            <a:spAutoFit/>
          </a:bodyPr>
          <a:lstStyle/>
          <a:p>
            <a:r>
              <a:rPr lang="fr-FR" sz="2400" b="1">
                <a:solidFill>
                  <a:srgbClr val="000000"/>
                </a:solidFill>
                <a:latin typeface="Times New Roman" pitchFamily="18" charset="0"/>
              </a:rPr>
              <a:t>Cette étape a été entamée dès que l’on maitrisé le séquençage :</a:t>
            </a:r>
          </a:p>
        </p:txBody>
      </p:sp>
      <p:sp>
        <p:nvSpPr>
          <p:cNvPr id="217093" name="Rectangle 5"/>
          <p:cNvSpPr>
            <a:spLocks noChangeArrowheads="1"/>
          </p:cNvSpPr>
          <p:nvPr/>
        </p:nvSpPr>
        <p:spPr bwMode="auto">
          <a:xfrm>
            <a:off x="450850" y="1524000"/>
            <a:ext cx="538609" cy="369332"/>
          </a:xfrm>
          <a:prstGeom prst="rect">
            <a:avLst/>
          </a:prstGeom>
          <a:noFill/>
          <a:ln w="9525">
            <a:noFill/>
            <a:miter lim="800000"/>
            <a:headEnd/>
            <a:tailEnd/>
          </a:ln>
        </p:spPr>
        <p:txBody>
          <a:bodyPr wrap="none" lIns="0" tIns="0" rIns="0" bIns="0">
            <a:spAutoFit/>
          </a:bodyPr>
          <a:lstStyle/>
          <a:p>
            <a:r>
              <a:rPr lang="fr-FR" sz="2400" b="1" i="1" dirty="0">
                <a:solidFill>
                  <a:srgbClr val="000000"/>
                </a:solidFill>
                <a:latin typeface="Times New Roman" pitchFamily="18" charset="0"/>
              </a:rPr>
              <a:t>4</a:t>
            </a:r>
            <a:r>
              <a:rPr lang="fr-FR" sz="2400" b="1" i="1" dirty="0" smtClean="0">
                <a:solidFill>
                  <a:srgbClr val="000000"/>
                </a:solidFill>
                <a:latin typeface="Times New Roman" pitchFamily="18" charset="0"/>
              </a:rPr>
              <a:t>.2</a:t>
            </a:r>
            <a:r>
              <a:rPr lang="fr-FR" sz="2400" b="1" i="1" dirty="0">
                <a:solidFill>
                  <a:srgbClr val="000000"/>
                </a:solidFill>
                <a:latin typeface="Times New Roman" pitchFamily="18" charset="0"/>
              </a:rPr>
              <a:t>. </a:t>
            </a:r>
            <a:endParaRPr lang="fr-FR" dirty="0"/>
          </a:p>
        </p:txBody>
      </p:sp>
      <p:sp>
        <p:nvSpPr>
          <p:cNvPr id="217094" name="Rectangle 6"/>
          <p:cNvSpPr>
            <a:spLocks noChangeArrowheads="1"/>
          </p:cNvSpPr>
          <p:nvPr/>
        </p:nvSpPr>
        <p:spPr bwMode="auto">
          <a:xfrm>
            <a:off x="984250" y="1524000"/>
            <a:ext cx="6924675" cy="365125"/>
          </a:xfrm>
          <a:prstGeom prst="rect">
            <a:avLst/>
          </a:prstGeom>
          <a:solidFill>
            <a:srgbClr val="FFCCFF"/>
          </a:solidFill>
          <a:ln w="9525">
            <a:noFill/>
            <a:miter lim="800000"/>
            <a:headEnd/>
            <a:tailEnd/>
          </a:ln>
        </p:spPr>
        <p:txBody>
          <a:bodyPr wrap="none" lIns="0" tIns="0" rIns="0" bIns="0">
            <a:spAutoFit/>
          </a:bodyPr>
          <a:lstStyle/>
          <a:p>
            <a:r>
              <a:rPr lang="fr-FR" sz="2400" b="1" i="1">
                <a:solidFill>
                  <a:srgbClr val="000000"/>
                </a:solidFill>
                <a:latin typeface="Times New Roman" pitchFamily="18" charset="0"/>
              </a:rPr>
              <a:t>Passage du séquençage d’un gène à celui d’un génome</a:t>
            </a:r>
            <a:endParaRPr lang="fr-FR"/>
          </a:p>
        </p:txBody>
      </p:sp>
      <p:sp>
        <p:nvSpPr>
          <p:cNvPr id="217095" name="Rectangle 7"/>
          <p:cNvSpPr>
            <a:spLocks noChangeArrowheads="1"/>
          </p:cNvSpPr>
          <p:nvPr/>
        </p:nvSpPr>
        <p:spPr bwMode="auto">
          <a:xfrm>
            <a:off x="2133600" y="3276600"/>
            <a:ext cx="4781550" cy="2863850"/>
          </a:xfrm>
          <a:prstGeom prst="rect">
            <a:avLst/>
          </a:prstGeom>
          <a:solidFill>
            <a:srgbClr val="00FFFF"/>
          </a:solidFill>
          <a:ln w="12700">
            <a:solidFill>
              <a:srgbClr val="000000"/>
            </a:solidFill>
            <a:miter lim="800000"/>
            <a:headEnd/>
            <a:tailEnd/>
          </a:ln>
        </p:spPr>
        <p:txBody>
          <a:bodyPr/>
          <a:lstStyle/>
          <a:p>
            <a:endParaRPr lang="en-US"/>
          </a:p>
        </p:txBody>
      </p:sp>
      <p:sp>
        <p:nvSpPr>
          <p:cNvPr id="217096" name="Rectangle 8"/>
          <p:cNvSpPr>
            <a:spLocks noChangeArrowheads="1"/>
          </p:cNvSpPr>
          <p:nvPr/>
        </p:nvSpPr>
        <p:spPr bwMode="auto">
          <a:xfrm>
            <a:off x="2717800" y="3276600"/>
            <a:ext cx="76200" cy="365125"/>
          </a:xfrm>
          <a:prstGeom prst="rect">
            <a:avLst/>
          </a:prstGeom>
          <a:noFill/>
          <a:ln w="9525">
            <a:noFill/>
            <a:miter lim="800000"/>
            <a:headEnd/>
            <a:tailEnd/>
          </a:ln>
        </p:spPr>
        <p:txBody>
          <a:bodyPr wrap="none" lIns="0" tIns="0" rIns="0" bIns="0">
            <a:spAutoFit/>
          </a:bodyPr>
          <a:lstStyle/>
          <a:p>
            <a:r>
              <a:rPr lang="fr-FR" sz="2400" b="1" i="1">
                <a:solidFill>
                  <a:srgbClr val="000000"/>
                </a:solidFill>
                <a:latin typeface="Times New Roman" pitchFamily="18" charset="0"/>
              </a:rPr>
              <a:t> </a:t>
            </a:r>
            <a:endParaRPr lang="fr-FR"/>
          </a:p>
        </p:txBody>
      </p:sp>
      <p:sp>
        <p:nvSpPr>
          <p:cNvPr id="217097" name="Rectangle 9"/>
          <p:cNvSpPr>
            <a:spLocks noChangeArrowheads="1"/>
          </p:cNvSpPr>
          <p:nvPr/>
        </p:nvSpPr>
        <p:spPr bwMode="auto">
          <a:xfrm>
            <a:off x="2794000" y="3352800"/>
            <a:ext cx="54610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Virus</a:t>
            </a:r>
            <a:endParaRPr lang="fr-FR"/>
          </a:p>
        </p:txBody>
      </p:sp>
      <p:sp>
        <p:nvSpPr>
          <p:cNvPr id="217098" name="Rectangle 10"/>
          <p:cNvSpPr>
            <a:spLocks noChangeArrowheads="1"/>
          </p:cNvSpPr>
          <p:nvPr/>
        </p:nvSpPr>
        <p:spPr bwMode="auto">
          <a:xfrm>
            <a:off x="3632200" y="3352800"/>
            <a:ext cx="571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a:t>
            </a:r>
            <a:endParaRPr lang="fr-FR"/>
          </a:p>
        </p:txBody>
      </p:sp>
      <p:sp>
        <p:nvSpPr>
          <p:cNvPr id="217099" name="Rectangle 11"/>
          <p:cNvSpPr>
            <a:spLocks noChangeArrowheads="1"/>
          </p:cNvSpPr>
          <p:nvPr/>
        </p:nvSpPr>
        <p:spPr bwMode="auto">
          <a:xfrm>
            <a:off x="4089400" y="3352800"/>
            <a:ext cx="571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a:t>
            </a:r>
            <a:endParaRPr lang="fr-FR"/>
          </a:p>
        </p:txBody>
      </p:sp>
      <p:sp>
        <p:nvSpPr>
          <p:cNvPr id="217100" name="Rectangle 12"/>
          <p:cNvSpPr>
            <a:spLocks noChangeArrowheads="1"/>
          </p:cNvSpPr>
          <p:nvPr/>
        </p:nvSpPr>
        <p:spPr bwMode="auto">
          <a:xfrm>
            <a:off x="4152900" y="3352800"/>
            <a:ext cx="62230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Année</a:t>
            </a:r>
            <a:endParaRPr lang="fr-FR"/>
          </a:p>
        </p:txBody>
      </p:sp>
      <p:sp>
        <p:nvSpPr>
          <p:cNvPr id="217101" name="Rectangle 13"/>
          <p:cNvSpPr>
            <a:spLocks noChangeArrowheads="1"/>
          </p:cNvSpPr>
          <p:nvPr/>
        </p:nvSpPr>
        <p:spPr bwMode="auto">
          <a:xfrm>
            <a:off x="5003800" y="3352800"/>
            <a:ext cx="571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a:t>
            </a:r>
            <a:endParaRPr lang="fr-FR"/>
          </a:p>
        </p:txBody>
      </p:sp>
      <p:sp>
        <p:nvSpPr>
          <p:cNvPr id="217102" name="Rectangle 14"/>
          <p:cNvSpPr>
            <a:spLocks noChangeArrowheads="1"/>
          </p:cNvSpPr>
          <p:nvPr/>
        </p:nvSpPr>
        <p:spPr bwMode="auto">
          <a:xfrm>
            <a:off x="5461000" y="3352800"/>
            <a:ext cx="571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a:t>
            </a:r>
            <a:endParaRPr lang="fr-FR"/>
          </a:p>
        </p:txBody>
      </p:sp>
      <p:sp>
        <p:nvSpPr>
          <p:cNvPr id="217103" name="Rectangle 15"/>
          <p:cNvSpPr>
            <a:spLocks noChangeArrowheads="1"/>
          </p:cNvSpPr>
          <p:nvPr/>
        </p:nvSpPr>
        <p:spPr bwMode="auto">
          <a:xfrm>
            <a:off x="5524500" y="3352800"/>
            <a:ext cx="107950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Taille (kb) </a:t>
            </a:r>
            <a:endParaRPr lang="fr-FR"/>
          </a:p>
        </p:txBody>
      </p:sp>
      <p:sp>
        <p:nvSpPr>
          <p:cNvPr id="217104" name="Rectangle 16"/>
          <p:cNvSpPr>
            <a:spLocks noChangeArrowheads="1"/>
          </p:cNvSpPr>
          <p:nvPr/>
        </p:nvSpPr>
        <p:spPr bwMode="auto">
          <a:xfrm>
            <a:off x="2260600" y="3594100"/>
            <a:ext cx="571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a:t>
            </a:r>
            <a:endParaRPr lang="fr-FR"/>
          </a:p>
        </p:txBody>
      </p:sp>
      <p:sp>
        <p:nvSpPr>
          <p:cNvPr id="217105" name="Rectangle 17"/>
          <p:cNvSpPr>
            <a:spLocks noChangeArrowheads="1"/>
          </p:cNvSpPr>
          <p:nvPr/>
        </p:nvSpPr>
        <p:spPr bwMode="auto">
          <a:xfrm>
            <a:off x="2260600" y="3886200"/>
            <a:ext cx="119063"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Symbol" pitchFamily="18" charset="2"/>
              </a:rPr>
              <a:t>f</a:t>
            </a:r>
            <a:endParaRPr lang="fr-FR"/>
          </a:p>
        </p:txBody>
      </p:sp>
      <p:sp>
        <p:nvSpPr>
          <p:cNvPr id="217106" name="Rectangle 18"/>
          <p:cNvSpPr>
            <a:spLocks noChangeArrowheads="1"/>
          </p:cNvSpPr>
          <p:nvPr/>
        </p:nvSpPr>
        <p:spPr bwMode="auto">
          <a:xfrm>
            <a:off x="2374900" y="3886200"/>
            <a:ext cx="50800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X174</a:t>
            </a:r>
            <a:endParaRPr lang="fr-FR"/>
          </a:p>
        </p:txBody>
      </p:sp>
      <p:sp>
        <p:nvSpPr>
          <p:cNvPr id="217107" name="Rectangle 19"/>
          <p:cNvSpPr>
            <a:spLocks noChangeArrowheads="1"/>
          </p:cNvSpPr>
          <p:nvPr/>
        </p:nvSpPr>
        <p:spPr bwMode="auto">
          <a:xfrm>
            <a:off x="3175000" y="3886200"/>
            <a:ext cx="571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a:t>
            </a:r>
            <a:endParaRPr lang="fr-FR"/>
          </a:p>
        </p:txBody>
      </p:sp>
      <p:sp>
        <p:nvSpPr>
          <p:cNvPr id="217108" name="Rectangle 20"/>
          <p:cNvSpPr>
            <a:spLocks noChangeArrowheads="1"/>
          </p:cNvSpPr>
          <p:nvPr/>
        </p:nvSpPr>
        <p:spPr bwMode="auto">
          <a:xfrm>
            <a:off x="3632200" y="3886200"/>
            <a:ext cx="571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a:t>
            </a:r>
            <a:endParaRPr lang="fr-FR"/>
          </a:p>
        </p:txBody>
      </p:sp>
      <p:sp>
        <p:nvSpPr>
          <p:cNvPr id="217109" name="Rectangle 21"/>
          <p:cNvSpPr>
            <a:spLocks noChangeArrowheads="1"/>
          </p:cNvSpPr>
          <p:nvPr/>
        </p:nvSpPr>
        <p:spPr bwMode="auto">
          <a:xfrm>
            <a:off x="4089400" y="3886200"/>
            <a:ext cx="571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a:t>
            </a:r>
            <a:endParaRPr lang="fr-FR"/>
          </a:p>
        </p:txBody>
      </p:sp>
      <p:sp>
        <p:nvSpPr>
          <p:cNvPr id="217110" name="Rectangle 22"/>
          <p:cNvSpPr>
            <a:spLocks noChangeArrowheads="1"/>
          </p:cNvSpPr>
          <p:nvPr/>
        </p:nvSpPr>
        <p:spPr bwMode="auto">
          <a:xfrm>
            <a:off x="4152900" y="3886200"/>
            <a:ext cx="57150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1977</a:t>
            </a:r>
            <a:endParaRPr lang="fr-FR"/>
          </a:p>
        </p:txBody>
      </p:sp>
      <p:sp>
        <p:nvSpPr>
          <p:cNvPr id="217111" name="Rectangle 23"/>
          <p:cNvSpPr>
            <a:spLocks noChangeArrowheads="1"/>
          </p:cNvSpPr>
          <p:nvPr/>
        </p:nvSpPr>
        <p:spPr bwMode="auto">
          <a:xfrm>
            <a:off x="5003800" y="3886200"/>
            <a:ext cx="571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a:t>
            </a:r>
            <a:endParaRPr lang="fr-FR"/>
          </a:p>
        </p:txBody>
      </p:sp>
      <p:sp>
        <p:nvSpPr>
          <p:cNvPr id="217112" name="Rectangle 24"/>
          <p:cNvSpPr>
            <a:spLocks noChangeArrowheads="1"/>
          </p:cNvSpPr>
          <p:nvPr/>
        </p:nvSpPr>
        <p:spPr bwMode="auto">
          <a:xfrm>
            <a:off x="5461000" y="3886200"/>
            <a:ext cx="571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a:t>
            </a:r>
            <a:endParaRPr lang="fr-FR"/>
          </a:p>
        </p:txBody>
      </p:sp>
      <p:sp>
        <p:nvSpPr>
          <p:cNvPr id="217113" name="Rectangle 25"/>
          <p:cNvSpPr>
            <a:spLocks noChangeArrowheads="1"/>
          </p:cNvSpPr>
          <p:nvPr/>
        </p:nvSpPr>
        <p:spPr bwMode="auto">
          <a:xfrm>
            <a:off x="5918200" y="3886200"/>
            <a:ext cx="571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a:t>
            </a:r>
            <a:endParaRPr lang="fr-FR"/>
          </a:p>
        </p:txBody>
      </p:sp>
      <p:sp>
        <p:nvSpPr>
          <p:cNvPr id="217114" name="Rectangle 26"/>
          <p:cNvSpPr>
            <a:spLocks noChangeArrowheads="1"/>
          </p:cNvSpPr>
          <p:nvPr/>
        </p:nvSpPr>
        <p:spPr bwMode="auto">
          <a:xfrm>
            <a:off x="5981700" y="3886200"/>
            <a:ext cx="57150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5,38 </a:t>
            </a:r>
            <a:endParaRPr lang="fr-FR"/>
          </a:p>
        </p:txBody>
      </p:sp>
      <p:sp>
        <p:nvSpPr>
          <p:cNvPr id="217115" name="Rectangle 27"/>
          <p:cNvSpPr>
            <a:spLocks noChangeArrowheads="1"/>
          </p:cNvSpPr>
          <p:nvPr/>
        </p:nvSpPr>
        <p:spPr bwMode="auto">
          <a:xfrm>
            <a:off x="2260600" y="4140200"/>
            <a:ext cx="52070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SV40</a:t>
            </a:r>
            <a:endParaRPr lang="fr-FR"/>
          </a:p>
        </p:txBody>
      </p:sp>
      <p:sp>
        <p:nvSpPr>
          <p:cNvPr id="217116" name="Rectangle 28"/>
          <p:cNvSpPr>
            <a:spLocks noChangeArrowheads="1"/>
          </p:cNvSpPr>
          <p:nvPr/>
        </p:nvSpPr>
        <p:spPr bwMode="auto">
          <a:xfrm>
            <a:off x="3175000" y="4140200"/>
            <a:ext cx="571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a:t>
            </a:r>
            <a:endParaRPr lang="fr-FR"/>
          </a:p>
        </p:txBody>
      </p:sp>
      <p:sp>
        <p:nvSpPr>
          <p:cNvPr id="217117" name="Rectangle 29"/>
          <p:cNvSpPr>
            <a:spLocks noChangeArrowheads="1"/>
          </p:cNvSpPr>
          <p:nvPr/>
        </p:nvSpPr>
        <p:spPr bwMode="auto">
          <a:xfrm>
            <a:off x="3632200" y="4140200"/>
            <a:ext cx="571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a:t>
            </a:r>
            <a:endParaRPr lang="fr-FR"/>
          </a:p>
        </p:txBody>
      </p:sp>
      <p:sp>
        <p:nvSpPr>
          <p:cNvPr id="217118" name="Rectangle 30"/>
          <p:cNvSpPr>
            <a:spLocks noChangeArrowheads="1"/>
          </p:cNvSpPr>
          <p:nvPr/>
        </p:nvSpPr>
        <p:spPr bwMode="auto">
          <a:xfrm>
            <a:off x="4089400" y="4140200"/>
            <a:ext cx="571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a:t>
            </a:r>
            <a:endParaRPr lang="fr-FR"/>
          </a:p>
        </p:txBody>
      </p:sp>
      <p:sp>
        <p:nvSpPr>
          <p:cNvPr id="217119" name="Rectangle 31"/>
          <p:cNvSpPr>
            <a:spLocks noChangeArrowheads="1"/>
          </p:cNvSpPr>
          <p:nvPr/>
        </p:nvSpPr>
        <p:spPr bwMode="auto">
          <a:xfrm>
            <a:off x="4152900" y="4140200"/>
            <a:ext cx="57150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1978</a:t>
            </a:r>
            <a:endParaRPr lang="fr-FR"/>
          </a:p>
        </p:txBody>
      </p:sp>
      <p:sp>
        <p:nvSpPr>
          <p:cNvPr id="217120" name="Rectangle 32"/>
          <p:cNvSpPr>
            <a:spLocks noChangeArrowheads="1"/>
          </p:cNvSpPr>
          <p:nvPr/>
        </p:nvSpPr>
        <p:spPr bwMode="auto">
          <a:xfrm>
            <a:off x="5003800" y="4140200"/>
            <a:ext cx="571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a:t>
            </a:r>
            <a:endParaRPr lang="fr-FR"/>
          </a:p>
        </p:txBody>
      </p:sp>
      <p:sp>
        <p:nvSpPr>
          <p:cNvPr id="217121" name="Rectangle 33"/>
          <p:cNvSpPr>
            <a:spLocks noChangeArrowheads="1"/>
          </p:cNvSpPr>
          <p:nvPr/>
        </p:nvSpPr>
        <p:spPr bwMode="auto">
          <a:xfrm>
            <a:off x="5461000" y="4140200"/>
            <a:ext cx="571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a:t>
            </a:r>
            <a:endParaRPr lang="fr-FR"/>
          </a:p>
        </p:txBody>
      </p:sp>
      <p:sp>
        <p:nvSpPr>
          <p:cNvPr id="217122" name="Rectangle 34"/>
          <p:cNvSpPr>
            <a:spLocks noChangeArrowheads="1"/>
          </p:cNvSpPr>
          <p:nvPr/>
        </p:nvSpPr>
        <p:spPr bwMode="auto">
          <a:xfrm>
            <a:off x="5918200" y="4140200"/>
            <a:ext cx="571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a:t>
            </a:r>
            <a:endParaRPr lang="fr-FR"/>
          </a:p>
        </p:txBody>
      </p:sp>
      <p:sp>
        <p:nvSpPr>
          <p:cNvPr id="217123" name="Rectangle 35"/>
          <p:cNvSpPr>
            <a:spLocks noChangeArrowheads="1"/>
          </p:cNvSpPr>
          <p:nvPr/>
        </p:nvSpPr>
        <p:spPr bwMode="auto">
          <a:xfrm>
            <a:off x="5981700" y="4140200"/>
            <a:ext cx="57150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5,24 </a:t>
            </a:r>
            <a:endParaRPr lang="fr-FR"/>
          </a:p>
        </p:txBody>
      </p:sp>
      <p:sp>
        <p:nvSpPr>
          <p:cNvPr id="217124" name="Rectangle 36"/>
          <p:cNvSpPr>
            <a:spLocks noChangeArrowheads="1"/>
          </p:cNvSpPr>
          <p:nvPr/>
        </p:nvSpPr>
        <p:spPr bwMode="auto">
          <a:xfrm>
            <a:off x="2260600" y="4381500"/>
            <a:ext cx="9969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hépatite B</a:t>
            </a:r>
            <a:endParaRPr lang="fr-FR"/>
          </a:p>
        </p:txBody>
      </p:sp>
      <p:sp>
        <p:nvSpPr>
          <p:cNvPr id="217125" name="Rectangle 37"/>
          <p:cNvSpPr>
            <a:spLocks noChangeArrowheads="1"/>
          </p:cNvSpPr>
          <p:nvPr/>
        </p:nvSpPr>
        <p:spPr bwMode="auto">
          <a:xfrm>
            <a:off x="3632200" y="4381500"/>
            <a:ext cx="571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a:t>
            </a:r>
            <a:endParaRPr lang="fr-FR"/>
          </a:p>
        </p:txBody>
      </p:sp>
      <p:sp>
        <p:nvSpPr>
          <p:cNvPr id="217126" name="Rectangle 38"/>
          <p:cNvSpPr>
            <a:spLocks noChangeArrowheads="1"/>
          </p:cNvSpPr>
          <p:nvPr/>
        </p:nvSpPr>
        <p:spPr bwMode="auto">
          <a:xfrm>
            <a:off x="4089400" y="4381500"/>
            <a:ext cx="571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a:t>
            </a:r>
            <a:endParaRPr lang="fr-FR"/>
          </a:p>
        </p:txBody>
      </p:sp>
      <p:sp>
        <p:nvSpPr>
          <p:cNvPr id="217127" name="Rectangle 39"/>
          <p:cNvSpPr>
            <a:spLocks noChangeArrowheads="1"/>
          </p:cNvSpPr>
          <p:nvPr/>
        </p:nvSpPr>
        <p:spPr bwMode="auto">
          <a:xfrm>
            <a:off x="4152900" y="4381500"/>
            <a:ext cx="57150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1979</a:t>
            </a:r>
            <a:endParaRPr lang="fr-FR"/>
          </a:p>
        </p:txBody>
      </p:sp>
      <p:sp>
        <p:nvSpPr>
          <p:cNvPr id="217128" name="Rectangle 40"/>
          <p:cNvSpPr>
            <a:spLocks noChangeArrowheads="1"/>
          </p:cNvSpPr>
          <p:nvPr/>
        </p:nvSpPr>
        <p:spPr bwMode="auto">
          <a:xfrm>
            <a:off x="5003800" y="4381500"/>
            <a:ext cx="571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a:t>
            </a:r>
            <a:endParaRPr lang="fr-FR"/>
          </a:p>
        </p:txBody>
      </p:sp>
      <p:sp>
        <p:nvSpPr>
          <p:cNvPr id="217129" name="Rectangle 41"/>
          <p:cNvSpPr>
            <a:spLocks noChangeArrowheads="1"/>
          </p:cNvSpPr>
          <p:nvPr/>
        </p:nvSpPr>
        <p:spPr bwMode="auto">
          <a:xfrm>
            <a:off x="5461000" y="4381500"/>
            <a:ext cx="571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a:t>
            </a:r>
            <a:endParaRPr lang="fr-FR"/>
          </a:p>
        </p:txBody>
      </p:sp>
      <p:sp>
        <p:nvSpPr>
          <p:cNvPr id="217130" name="Rectangle 42"/>
          <p:cNvSpPr>
            <a:spLocks noChangeArrowheads="1"/>
          </p:cNvSpPr>
          <p:nvPr/>
        </p:nvSpPr>
        <p:spPr bwMode="auto">
          <a:xfrm>
            <a:off x="5918200" y="4381500"/>
            <a:ext cx="571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a:t>
            </a:r>
            <a:endParaRPr lang="fr-FR"/>
          </a:p>
        </p:txBody>
      </p:sp>
      <p:sp>
        <p:nvSpPr>
          <p:cNvPr id="217131" name="Rectangle 43"/>
          <p:cNvSpPr>
            <a:spLocks noChangeArrowheads="1"/>
          </p:cNvSpPr>
          <p:nvPr/>
        </p:nvSpPr>
        <p:spPr bwMode="auto">
          <a:xfrm>
            <a:off x="5981700" y="4381500"/>
            <a:ext cx="4000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5,0</a:t>
            </a:r>
            <a:endParaRPr lang="fr-FR"/>
          </a:p>
        </p:txBody>
      </p:sp>
      <p:sp>
        <p:nvSpPr>
          <p:cNvPr id="217132" name="Rectangle 44"/>
          <p:cNvSpPr>
            <a:spLocks noChangeArrowheads="1"/>
          </p:cNvSpPr>
          <p:nvPr/>
        </p:nvSpPr>
        <p:spPr bwMode="auto">
          <a:xfrm>
            <a:off x="2260600" y="4668838"/>
            <a:ext cx="736600" cy="274637"/>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lambda</a:t>
            </a:r>
            <a:endParaRPr lang="fr-FR"/>
          </a:p>
        </p:txBody>
      </p:sp>
      <p:sp>
        <p:nvSpPr>
          <p:cNvPr id="217133" name="Rectangle 45"/>
          <p:cNvSpPr>
            <a:spLocks noChangeArrowheads="1"/>
          </p:cNvSpPr>
          <p:nvPr/>
        </p:nvSpPr>
        <p:spPr bwMode="auto">
          <a:xfrm>
            <a:off x="3175000" y="4622800"/>
            <a:ext cx="571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a:t>
            </a:r>
            <a:endParaRPr lang="fr-FR"/>
          </a:p>
        </p:txBody>
      </p:sp>
      <p:sp>
        <p:nvSpPr>
          <p:cNvPr id="217134" name="Rectangle 46"/>
          <p:cNvSpPr>
            <a:spLocks noChangeArrowheads="1"/>
          </p:cNvSpPr>
          <p:nvPr/>
        </p:nvSpPr>
        <p:spPr bwMode="auto">
          <a:xfrm>
            <a:off x="3632200" y="4622800"/>
            <a:ext cx="571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a:t>
            </a:r>
            <a:endParaRPr lang="fr-FR"/>
          </a:p>
        </p:txBody>
      </p:sp>
      <p:sp>
        <p:nvSpPr>
          <p:cNvPr id="217135" name="Rectangle 47"/>
          <p:cNvSpPr>
            <a:spLocks noChangeArrowheads="1"/>
          </p:cNvSpPr>
          <p:nvPr/>
        </p:nvSpPr>
        <p:spPr bwMode="auto">
          <a:xfrm>
            <a:off x="4089400" y="4622800"/>
            <a:ext cx="571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a:t>
            </a:r>
            <a:endParaRPr lang="fr-FR"/>
          </a:p>
        </p:txBody>
      </p:sp>
      <p:sp>
        <p:nvSpPr>
          <p:cNvPr id="217136" name="Rectangle 48"/>
          <p:cNvSpPr>
            <a:spLocks noChangeArrowheads="1"/>
          </p:cNvSpPr>
          <p:nvPr/>
        </p:nvSpPr>
        <p:spPr bwMode="auto">
          <a:xfrm>
            <a:off x="4152900" y="4668838"/>
            <a:ext cx="571500" cy="274637"/>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1982</a:t>
            </a:r>
            <a:endParaRPr lang="fr-FR"/>
          </a:p>
        </p:txBody>
      </p:sp>
      <p:sp>
        <p:nvSpPr>
          <p:cNvPr id="217137" name="Rectangle 49"/>
          <p:cNvSpPr>
            <a:spLocks noChangeArrowheads="1"/>
          </p:cNvSpPr>
          <p:nvPr/>
        </p:nvSpPr>
        <p:spPr bwMode="auto">
          <a:xfrm>
            <a:off x="5003800" y="4622800"/>
            <a:ext cx="571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a:t>
            </a:r>
            <a:endParaRPr lang="fr-FR"/>
          </a:p>
        </p:txBody>
      </p:sp>
      <p:sp>
        <p:nvSpPr>
          <p:cNvPr id="217138" name="Rectangle 50"/>
          <p:cNvSpPr>
            <a:spLocks noChangeArrowheads="1"/>
          </p:cNvSpPr>
          <p:nvPr/>
        </p:nvSpPr>
        <p:spPr bwMode="auto">
          <a:xfrm>
            <a:off x="5461000" y="4622800"/>
            <a:ext cx="571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a:t>
            </a:r>
            <a:endParaRPr lang="fr-FR"/>
          </a:p>
        </p:txBody>
      </p:sp>
      <p:sp>
        <p:nvSpPr>
          <p:cNvPr id="217139" name="Rectangle 51"/>
          <p:cNvSpPr>
            <a:spLocks noChangeArrowheads="1"/>
          </p:cNvSpPr>
          <p:nvPr/>
        </p:nvSpPr>
        <p:spPr bwMode="auto">
          <a:xfrm>
            <a:off x="5918200" y="4622800"/>
            <a:ext cx="571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a:t>
            </a:r>
            <a:endParaRPr lang="fr-FR"/>
          </a:p>
        </p:txBody>
      </p:sp>
      <p:sp>
        <p:nvSpPr>
          <p:cNvPr id="217140" name="Rectangle 52"/>
          <p:cNvSpPr>
            <a:spLocks noChangeArrowheads="1"/>
          </p:cNvSpPr>
          <p:nvPr/>
        </p:nvSpPr>
        <p:spPr bwMode="auto">
          <a:xfrm>
            <a:off x="5981700" y="4668838"/>
            <a:ext cx="514350" cy="274637"/>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48,5 </a:t>
            </a:r>
            <a:endParaRPr lang="fr-FR"/>
          </a:p>
        </p:txBody>
      </p:sp>
      <p:sp>
        <p:nvSpPr>
          <p:cNvPr id="217141" name="Rectangle 53"/>
          <p:cNvSpPr>
            <a:spLocks noChangeArrowheads="1"/>
          </p:cNvSpPr>
          <p:nvPr/>
        </p:nvSpPr>
        <p:spPr bwMode="auto">
          <a:xfrm>
            <a:off x="2260600" y="5022850"/>
            <a:ext cx="12636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Epstein Barr</a:t>
            </a:r>
            <a:endParaRPr lang="fr-FR"/>
          </a:p>
        </p:txBody>
      </p:sp>
      <p:sp>
        <p:nvSpPr>
          <p:cNvPr id="217142" name="Rectangle 54"/>
          <p:cNvSpPr>
            <a:spLocks noChangeArrowheads="1"/>
          </p:cNvSpPr>
          <p:nvPr/>
        </p:nvSpPr>
        <p:spPr bwMode="auto">
          <a:xfrm>
            <a:off x="3632200" y="5022850"/>
            <a:ext cx="571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a:t>
            </a:r>
            <a:endParaRPr lang="fr-FR"/>
          </a:p>
        </p:txBody>
      </p:sp>
      <p:sp>
        <p:nvSpPr>
          <p:cNvPr id="217143" name="Rectangle 55"/>
          <p:cNvSpPr>
            <a:spLocks noChangeArrowheads="1"/>
          </p:cNvSpPr>
          <p:nvPr/>
        </p:nvSpPr>
        <p:spPr bwMode="auto">
          <a:xfrm>
            <a:off x="4089400" y="5022850"/>
            <a:ext cx="571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a:t>
            </a:r>
            <a:endParaRPr lang="fr-FR"/>
          </a:p>
        </p:txBody>
      </p:sp>
      <p:sp>
        <p:nvSpPr>
          <p:cNvPr id="217144" name="Rectangle 56"/>
          <p:cNvSpPr>
            <a:spLocks noChangeArrowheads="1"/>
          </p:cNvSpPr>
          <p:nvPr/>
        </p:nvSpPr>
        <p:spPr bwMode="auto">
          <a:xfrm>
            <a:off x="4152900" y="5022850"/>
            <a:ext cx="57150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1984</a:t>
            </a:r>
            <a:endParaRPr lang="fr-FR"/>
          </a:p>
        </p:txBody>
      </p:sp>
      <p:sp>
        <p:nvSpPr>
          <p:cNvPr id="217145" name="Rectangle 57"/>
          <p:cNvSpPr>
            <a:spLocks noChangeArrowheads="1"/>
          </p:cNvSpPr>
          <p:nvPr/>
        </p:nvSpPr>
        <p:spPr bwMode="auto">
          <a:xfrm>
            <a:off x="5003800" y="5022850"/>
            <a:ext cx="571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a:t>
            </a:r>
            <a:endParaRPr lang="fr-FR"/>
          </a:p>
        </p:txBody>
      </p:sp>
      <p:sp>
        <p:nvSpPr>
          <p:cNvPr id="217146" name="Rectangle 58"/>
          <p:cNvSpPr>
            <a:spLocks noChangeArrowheads="1"/>
          </p:cNvSpPr>
          <p:nvPr/>
        </p:nvSpPr>
        <p:spPr bwMode="auto">
          <a:xfrm>
            <a:off x="5461000" y="5022850"/>
            <a:ext cx="571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a:t>
            </a:r>
            <a:endParaRPr lang="fr-FR"/>
          </a:p>
        </p:txBody>
      </p:sp>
      <p:sp>
        <p:nvSpPr>
          <p:cNvPr id="217147" name="Rectangle 59"/>
          <p:cNvSpPr>
            <a:spLocks noChangeArrowheads="1"/>
          </p:cNvSpPr>
          <p:nvPr/>
        </p:nvSpPr>
        <p:spPr bwMode="auto">
          <a:xfrm>
            <a:off x="5918200" y="5022850"/>
            <a:ext cx="571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a:t>
            </a:r>
            <a:endParaRPr lang="fr-FR"/>
          </a:p>
        </p:txBody>
      </p:sp>
      <p:sp>
        <p:nvSpPr>
          <p:cNvPr id="217148" name="Rectangle 60"/>
          <p:cNvSpPr>
            <a:spLocks noChangeArrowheads="1"/>
          </p:cNvSpPr>
          <p:nvPr/>
        </p:nvSpPr>
        <p:spPr bwMode="auto">
          <a:xfrm>
            <a:off x="5981700" y="5022850"/>
            <a:ext cx="4000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172 </a:t>
            </a:r>
            <a:endParaRPr lang="fr-FR"/>
          </a:p>
        </p:txBody>
      </p:sp>
      <p:sp>
        <p:nvSpPr>
          <p:cNvPr id="217149" name="Rectangle 61"/>
          <p:cNvSpPr>
            <a:spLocks noChangeArrowheads="1"/>
          </p:cNvSpPr>
          <p:nvPr/>
        </p:nvSpPr>
        <p:spPr bwMode="auto">
          <a:xfrm>
            <a:off x="2260600" y="5264150"/>
            <a:ext cx="82550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varicelle</a:t>
            </a:r>
            <a:endParaRPr lang="fr-FR"/>
          </a:p>
        </p:txBody>
      </p:sp>
      <p:sp>
        <p:nvSpPr>
          <p:cNvPr id="217150" name="Rectangle 62"/>
          <p:cNvSpPr>
            <a:spLocks noChangeArrowheads="1"/>
          </p:cNvSpPr>
          <p:nvPr/>
        </p:nvSpPr>
        <p:spPr bwMode="auto">
          <a:xfrm>
            <a:off x="3175000" y="5264150"/>
            <a:ext cx="571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a:t>
            </a:r>
            <a:endParaRPr lang="fr-FR"/>
          </a:p>
        </p:txBody>
      </p:sp>
      <p:sp>
        <p:nvSpPr>
          <p:cNvPr id="217151" name="Rectangle 63"/>
          <p:cNvSpPr>
            <a:spLocks noChangeArrowheads="1"/>
          </p:cNvSpPr>
          <p:nvPr/>
        </p:nvSpPr>
        <p:spPr bwMode="auto">
          <a:xfrm>
            <a:off x="3632200" y="5264150"/>
            <a:ext cx="571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a:t>
            </a:r>
            <a:endParaRPr lang="fr-FR"/>
          </a:p>
        </p:txBody>
      </p:sp>
      <p:sp>
        <p:nvSpPr>
          <p:cNvPr id="217152" name="Rectangle 64"/>
          <p:cNvSpPr>
            <a:spLocks noChangeArrowheads="1"/>
          </p:cNvSpPr>
          <p:nvPr/>
        </p:nvSpPr>
        <p:spPr bwMode="auto">
          <a:xfrm>
            <a:off x="4089400" y="5264150"/>
            <a:ext cx="571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a:t>
            </a:r>
            <a:endParaRPr lang="fr-FR"/>
          </a:p>
        </p:txBody>
      </p:sp>
      <p:sp>
        <p:nvSpPr>
          <p:cNvPr id="217153" name="Rectangle 65"/>
          <p:cNvSpPr>
            <a:spLocks noChangeArrowheads="1"/>
          </p:cNvSpPr>
          <p:nvPr/>
        </p:nvSpPr>
        <p:spPr bwMode="auto">
          <a:xfrm>
            <a:off x="4152900" y="5264150"/>
            <a:ext cx="57150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1986</a:t>
            </a:r>
            <a:endParaRPr lang="fr-FR"/>
          </a:p>
        </p:txBody>
      </p:sp>
      <p:sp>
        <p:nvSpPr>
          <p:cNvPr id="217154" name="Rectangle 66"/>
          <p:cNvSpPr>
            <a:spLocks noChangeArrowheads="1"/>
          </p:cNvSpPr>
          <p:nvPr/>
        </p:nvSpPr>
        <p:spPr bwMode="auto">
          <a:xfrm>
            <a:off x="5003800" y="5264150"/>
            <a:ext cx="571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a:t>
            </a:r>
            <a:endParaRPr lang="fr-FR"/>
          </a:p>
        </p:txBody>
      </p:sp>
      <p:sp>
        <p:nvSpPr>
          <p:cNvPr id="217155" name="Rectangle 67"/>
          <p:cNvSpPr>
            <a:spLocks noChangeArrowheads="1"/>
          </p:cNvSpPr>
          <p:nvPr/>
        </p:nvSpPr>
        <p:spPr bwMode="auto">
          <a:xfrm>
            <a:off x="5461000" y="5264150"/>
            <a:ext cx="571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a:t>
            </a:r>
            <a:endParaRPr lang="fr-FR"/>
          </a:p>
        </p:txBody>
      </p:sp>
      <p:sp>
        <p:nvSpPr>
          <p:cNvPr id="217156" name="Rectangle 68"/>
          <p:cNvSpPr>
            <a:spLocks noChangeArrowheads="1"/>
          </p:cNvSpPr>
          <p:nvPr/>
        </p:nvSpPr>
        <p:spPr bwMode="auto">
          <a:xfrm>
            <a:off x="5918200" y="5264150"/>
            <a:ext cx="571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a:t>
            </a:r>
            <a:endParaRPr lang="fr-FR"/>
          </a:p>
        </p:txBody>
      </p:sp>
      <p:sp>
        <p:nvSpPr>
          <p:cNvPr id="217157" name="Rectangle 69"/>
          <p:cNvSpPr>
            <a:spLocks noChangeArrowheads="1"/>
          </p:cNvSpPr>
          <p:nvPr/>
        </p:nvSpPr>
        <p:spPr bwMode="auto">
          <a:xfrm>
            <a:off x="5981700" y="5264150"/>
            <a:ext cx="4000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124 </a:t>
            </a:r>
            <a:endParaRPr lang="fr-FR"/>
          </a:p>
        </p:txBody>
      </p:sp>
      <p:sp>
        <p:nvSpPr>
          <p:cNvPr id="217158" name="Rectangle 70"/>
          <p:cNvSpPr>
            <a:spLocks noChangeArrowheads="1"/>
          </p:cNvSpPr>
          <p:nvPr/>
        </p:nvSpPr>
        <p:spPr bwMode="auto">
          <a:xfrm>
            <a:off x="2260600" y="5505450"/>
            <a:ext cx="66040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HSV-1</a:t>
            </a:r>
            <a:endParaRPr lang="fr-FR"/>
          </a:p>
        </p:txBody>
      </p:sp>
      <p:sp>
        <p:nvSpPr>
          <p:cNvPr id="217159" name="Rectangle 71"/>
          <p:cNvSpPr>
            <a:spLocks noChangeArrowheads="1"/>
          </p:cNvSpPr>
          <p:nvPr/>
        </p:nvSpPr>
        <p:spPr bwMode="auto">
          <a:xfrm>
            <a:off x="3175000" y="5505450"/>
            <a:ext cx="571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a:t>
            </a:r>
            <a:endParaRPr lang="fr-FR"/>
          </a:p>
        </p:txBody>
      </p:sp>
      <p:sp>
        <p:nvSpPr>
          <p:cNvPr id="217160" name="Rectangle 72"/>
          <p:cNvSpPr>
            <a:spLocks noChangeArrowheads="1"/>
          </p:cNvSpPr>
          <p:nvPr/>
        </p:nvSpPr>
        <p:spPr bwMode="auto">
          <a:xfrm>
            <a:off x="3632200" y="5505450"/>
            <a:ext cx="571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a:t>
            </a:r>
            <a:endParaRPr lang="fr-FR"/>
          </a:p>
        </p:txBody>
      </p:sp>
      <p:sp>
        <p:nvSpPr>
          <p:cNvPr id="217161" name="Rectangle 73"/>
          <p:cNvSpPr>
            <a:spLocks noChangeArrowheads="1"/>
          </p:cNvSpPr>
          <p:nvPr/>
        </p:nvSpPr>
        <p:spPr bwMode="auto">
          <a:xfrm>
            <a:off x="4089400" y="5505450"/>
            <a:ext cx="571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a:t>
            </a:r>
            <a:endParaRPr lang="fr-FR"/>
          </a:p>
        </p:txBody>
      </p:sp>
      <p:sp>
        <p:nvSpPr>
          <p:cNvPr id="217162" name="Rectangle 74"/>
          <p:cNvSpPr>
            <a:spLocks noChangeArrowheads="1"/>
          </p:cNvSpPr>
          <p:nvPr/>
        </p:nvSpPr>
        <p:spPr bwMode="auto">
          <a:xfrm>
            <a:off x="4152900" y="5505450"/>
            <a:ext cx="57150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1988</a:t>
            </a:r>
            <a:endParaRPr lang="fr-FR"/>
          </a:p>
        </p:txBody>
      </p:sp>
      <p:sp>
        <p:nvSpPr>
          <p:cNvPr id="217163" name="Rectangle 75"/>
          <p:cNvSpPr>
            <a:spLocks noChangeArrowheads="1"/>
          </p:cNvSpPr>
          <p:nvPr/>
        </p:nvSpPr>
        <p:spPr bwMode="auto">
          <a:xfrm>
            <a:off x="5003800" y="5505450"/>
            <a:ext cx="571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a:t>
            </a:r>
            <a:endParaRPr lang="fr-FR"/>
          </a:p>
        </p:txBody>
      </p:sp>
      <p:sp>
        <p:nvSpPr>
          <p:cNvPr id="217164" name="Rectangle 76"/>
          <p:cNvSpPr>
            <a:spLocks noChangeArrowheads="1"/>
          </p:cNvSpPr>
          <p:nvPr/>
        </p:nvSpPr>
        <p:spPr bwMode="auto">
          <a:xfrm>
            <a:off x="5461000" y="5505450"/>
            <a:ext cx="571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a:t>
            </a:r>
            <a:endParaRPr lang="fr-FR"/>
          </a:p>
        </p:txBody>
      </p:sp>
      <p:sp>
        <p:nvSpPr>
          <p:cNvPr id="217165" name="Rectangle 77"/>
          <p:cNvSpPr>
            <a:spLocks noChangeArrowheads="1"/>
          </p:cNvSpPr>
          <p:nvPr/>
        </p:nvSpPr>
        <p:spPr bwMode="auto">
          <a:xfrm>
            <a:off x="5918200" y="5505450"/>
            <a:ext cx="571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a:t>
            </a:r>
            <a:endParaRPr lang="fr-FR"/>
          </a:p>
        </p:txBody>
      </p:sp>
      <p:sp>
        <p:nvSpPr>
          <p:cNvPr id="217166" name="Rectangle 78"/>
          <p:cNvSpPr>
            <a:spLocks noChangeArrowheads="1"/>
          </p:cNvSpPr>
          <p:nvPr/>
        </p:nvSpPr>
        <p:spPr bwMode="auto">
          <a:xfrm>
            <a:off x="5981700" y="5505450"/>
            <a:ext cx="4000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152 </a:t>
            </a:r>
            <a:endParaRPr lang="fr-FR"/>
          </a:p>
        </p:txBody>
      </p:sp>
      <p:sp>
        <p:nvSpPr>
          <p:cNvPr id="217167" name="Rectangle 79"/>
          <p:cNvSpPr>
            <a:spLocks noChangeArrowheads="1"/>
          </p:cNvSpPr>
          <p:nvPr/>
        </p:nvSpPr>
        <p:spPr bwMode="auto">
          <a:xfrm>
            <a:off x="2260600" y="5746750"/>
            <a:ext cx="160020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cytomegalovirus</a:t>
            </a:r>
            <a:endParaRPr lang="fr-FR"/>
          </a:p>
        </p:txBody>
      </p:sp>
      <p:sp>
        <p:nvSpPr>
          <p:cNvPr id="217168" name="Rectangle 80"/>
          <p:cNvSpPr>
            <a:spLocks noChangeArrowheads="1"/>
          </p:cNvSpPr>
          <p:nvPr/>
        </p:nvSpPr>
        <p:spPr bwMode="auto">
          <a:xfrm>
            <a:off x="4089400" y="5746750"/>
            <a:ext cx="571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a:t>
            </a:r>
            <a:endParaRPr lang="fr-FR"/>
          </a:p>
        </p:txBody>
      </p:sp>
      <p:sp>
        <p:nvSpPr>
          <p:cNvPr id="217169" name="Rectangle 81"/>
          <p:cNvSpPr>
            <a:spLocks noChangeArrowheads="1"/>
          </p:cNvSpPr>
          <p:nvPr/>
        </p:nvSpPr>
        <p:spPr bwMode="auto">
          <a:xfrm>
            <a:off x="4152900" y="5746750"/>
            <a:ext cx="57150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1990</a:t>
            </a:r>
            <a:endParaRPr lang="fr-FR"/>
          </a:p>
        </p:txBody>
      </p:sp>
      <p:sp>
        <p:nvSpPr>
          <p:cNvPr id="217170" name="Rectangle 82"/>
          <p:cNvSpPr>
            <a:spLocks noChangeArrowheads="1"/>
          </p:cNvSpPr>
          <p:nvPr/>
        </p:nvSpPr>
        <p:spPr bwMode="auto">
          <a:xfrm>
            <a:off x="5003800" y="5746750"/>
            <a:ext cx="571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a:t>
            </a:r>
            <a:endParaRPr lang="fr-FR"/>
          </a:p>
        </p:txBody>
      </p:sp>
      <p:sp>
        <p:nvSpPr>
          <p:cNvPr id="217171" name="Rectangle 83"/>
          <p:cNvSpPr>
            <a:spLocks noChangeArrowheads="1"/>
          </p:cNvSpPr>
          <p:nvPr/>
        </p:nvSpPr>
        <p:spPr bwMode="auto">
          <a:xfrm>
            <a:off x="5461000" y="5746750"/>
            <a:ext cx="571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a:t>
            </a:r>
            <a:endParaRPr lang="fr-FR"/>
          </a:p>
        </p:txBody>
      </p:sp>
      <p:sp>
        <p:nvSpPr>
          <p:cNvPr id="217172" name="Rectangle 84"/>
          <p:cNvSpPr>
            <a:spLocks noChangeArrowheads="1"/>
          </p:cNvSpPr>
          <p:nvPr/>
        </p:nvSpPr>
        <p:spPr bwMode="auto">
          <a:xfrm>
            <a:off x="5918200" y="5746750"/>
            <a:ext cx="571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a:t>
            </a:r>
            <a:endParaRPr lang="fr-FR"/>
          </a:p>
        </p:txBody>
      </p:sp>
      <p:sp>
        <p:nvSpPr>
          <p:cNvPr id="217173" name="Rectangle 85"/>
          <p:cNvSpPr>
            <a:spLocks noChangeArrowheads="1"/>
          </p:cNvSpPr>
          <p:nvPr/>
        </p:nvSpPr>
        <p:spPr bwMode="auto">
          <a:xfrm>
            <a:off x="5981700" y="5746750"/>
            <a:ext cx="34290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229</a:t>
            </a:r>
            <a:endParaRPr lang="fr-FR"/>
          </a:p>
        </p:txBody>
      </p:sp>
      <p:sp>
        <p:nvSpPr>
          <p:cNvPr id="217174" name="Line 86"/>
          <p:cNvSpPr>
            <a:spLocks noChangeShapeType="1"/>
          </p:cNvSpPr>
          <p:nvPr/>
        </p:nvSpPr>
        <p:spPr bwMode="auto">
          <a:xfrm>
            <a:off x="2146300" y="3733800"/>
            <a:ext cx="4787900" cy="0"/>
          </a:xfrm>
          <a:prstGeom prst="line">
            <a:avLst/>
          </a:prstGeom>
          <a:noFill/>
          <a:ln w="12700">
            <a:solidFill>
              <a:srgbClr val="000000"/>
            </a:solidFill>
            <a:round/>
            <a:headEnd/>
            <a:tailEnd/>
          </a:ln>
        </p:spPr>
        <p:txBody>
          <a:bodyPr/>
          <a:lstStyle/>
          <a:p>
            <a:endParaRPr lang="en-US"/>
          </a:p>
        </p:txBody>
      </p:sp>
      <p:sp>
        <p:nvSpPr>
          <p:cNvPr id="217175" name="Line 87"/>
          <p:cNvSpPr>
            <a:spLocks noChangeShapeType="1"/>
          </p:cNvSpPr>
          <p:nvPr/>
        </p:nvSpPr>
        <p:spPr bwMode="auto">
          <a:xfrm flipV="1">
            <a:off x="3911600" y="3327400"/>
            <a:ext cx="1588" cy="2817813"/>
          </a:xfrm>
          <a:prstGeom prst="line">
            <a:avLst/>
          </a:prstGeom>
          <a:noFill/>
          <a:ln w="12700">
            <a:solidFill>
              <a:srgbClr val="000000"/>
            </a:solidFill>
            <a:round/>
            <a:headEnd/>
            <a:tailEnd/>
          </a:ln>
        </p:spPr>
        <p:txBody>
          <a:bodyPr/>
          <a:lstStyle/>
          <a:p>
            <a:endParaRPr lang="en-US"/>
          </a:p>
        </p:txBody>
      </p:sp>
      <p:sp>
        <p:nvSpPr>
          <p:cNvPr id="217176" name="Line 88"/>
          <p:cNvSpPr>
            <a:spLocks noChangeShapeType="1"/>
          </p:cNvSpPr>
          <p:nvPr/>
        </p:nvSpPr>
        <p:spPr bwMode="auto">
          <a:xfrm flipV="1">
            <a:off x="5067300" y="3327400"/>
            <a:ext cx="1588" cy="2817813"/>
          </a:xfrm>
          <a:prstGeom prst="line">
            <a:avLst/>
          </a:prstGeom>
          <a:noFill/>
          <a:ln w="12700">
            <a:solidFill>
              <a:srgbClr val="000000"/>
            </a:solidFill>
            <a:round/>
            <a:headEnd/>
            <a:tailEnd/>
          </a:ln>
        </p:spPr>
        <p:txBody>
          <a:bodyPr/>
          <a:lstStyle/>
          <a:p>
            <a:endParaRPr lang="en-US"/>
          </a:p>
        </p:txBody>
      </p:sp>
      <p:sp>
        <p:nvSpPr>
          <p:cNvPr id="217177" name="Rectangle 89"/>
          <p:cNvSpPr>
            <a:spLocks noChangeArrowheads="1"/>
          </p:cNvSpPr>
          <p:nvPr/>
        </p:nvSpPr>
        <p:spPr bwMode="auto">
          <a:xfrm>
            <a:off x="3225800" y="2857500"/>
            <a:ext cx="2400300" cy="317500"/>
          </a:xfrm>
          <a:prstGeom prst="rect">
            <a:avLst/>
          </a:prstGeom>
          <a:solidFill>
            <a:srgbClr val="FFFFCC"/>
          </a:solidFill>
          <a:ln w="9525">
            <a:noFill/>
            <a:miter lim="800000"/>
            <a:headEnd/>
            <a:tailEnd/>
          </a:ln>
        </p:spPr>
        <p:txBody>
          <a:bodyPr/>
          <a:lstStyle/>
          <a:p>
            <a:endParaRPr lang="en-US"/>
          </a:p>
        </p:txBody>
      </p:sp>
      <p:sp>
        <p:nvSpPr>
          <p:cNvPr id="217178" name="Rectangle 90"/>
          <p:cNvSpPr>
            <a:spLocks noChangeArrowheads="1"/>
          </p:cNvSpPr>
          <p:nvPr/>
        </p:nvSpPr>
        <p:spPr bwMode="auto">
          <a:xfrm>
            <a:off x="3225800" y="2819400"/>
            <a:ext cx="2370138" cy="365125"/>
          </a:xfrm>
          <a:prstGeom prst="rect">
            <a:avLst/>
          </a:prstGeom>
          <a:solidFill>
            <a:srgbClr val="CCFF99"/>
          </a:solidFill>
          <a:ln w="9525">
            <a:noFill/>
            <a:miter lim="800000"/>
            <a:headEnd/>
            <a:tailEnd/>
          </a:ln>
        </p:spPr>
        <p:txBody>
          <a:bodyPr wrap="none" lIns="0" tIns="0" rIns="0" bIns="0">
            <a:spAutoFit/>
          </a:bodyPr>
          <a:lstStyle/>
          <a:p>
            <a:r>
              <a:rPr lang="fr-FR" sz="2400" b="1">
                <a:solidFill>
                  <a:srgbClr val="000000"/>
                </a:solidFill>
                <a:latin typeface="Times New Roman" pitchFamily="18" charset="0"/>
              </a:rPr>
              <a:t>Exemple des virus</a:t>
            </a:r>
            <a:endParaRPr lang="fr-FR"/>
          </a:p>
        </p:txBody>
      </p:sp>
      <p:sp>
        <p:nvSpPr>
          <p:cNvPr id="217179" name="Rectangle 91"/>
          <p:cNvSpPr>
            <a:spLocks noChangeArrowheads="1"/>
          </p:cNvSpPr>
          <p:nvPr/>
        </p:nvSpPr>
        <p:spPr bwMode="auto">
          <a:xfrm>
            <a:off x="2389188" y="655638"/>
            <a:ext cx="4743286" cy="492443"/>
          </a:xfrm>
          <a:prstGeom prst="rect">
            <a:avLst/>
          </a:prstGeom>
          <a:solidFill>
            <a:srgbClr val="FFFF99"/>
          </a:solidFill>
          <a:ln w="9525">
            <a:noFill/>
            <a:miter lim="800000"/>
            <a:headEnd/>
            <a:tailEnd/>
          </a:ln>
        </p:spPr>
        <p:txBody>
          <a:bodyPr wrap="none" lIns="0" tIns="0" rIns="0" bIns="0">
            <a:spAutoFit/>
          </a:bodyPr>
          <a:lstStyle/>
          <a:p>
            <a:r>
              <a:rPr lang="fr-FR" sz="3200" b="1" dirty="0">
                <a:solidFill>
                  <a:srgbClr val="000000"/>
                </a:solidFill>
                <a:latin typeface="Times New Roman" pitchFamily="18" charset="0"/>
              </a:rPr>
              <a:t>4</a:t>
            </a:r>
            <a:r>
              <a:rPr lang="fr-FR" sz="3200" b="1" dirty="0" smtClean="0">
                <a:solidFill>
                  <a:srgbClr val="000000"/>
                </a:solidFill>
                <a:latin typeface="Times New Roman" pitchFamily="18" charset="0"/>
              </a:rPr>
              <a:t>. </a:t>
            </a:r>
            <a:r>
              <a:rPr lang="fr-FR" sz="3200" b="1" dirty="0">
                <a:solidFill>
                  <a:srgbClr val="000000"/>
                </a:solidFill>
                <a:latin typeface="Times New Roman" pitchFamily="18" charset="0"/>
              </a:rPr>
              <a:t>Séquençage des génomes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ChangeArrowheads="1"/>
          </p:cNvSpPr>
          <p:nvPr/>
        </p:nvSpPr>
        <p:spPr bwMode="auto">
          <a:xfrm>
            <a:off x="1254125" y="990600"/>
            <a:ext cx="6164893" cy="338554"/>
          </a:xfrm>
          <a:prstGeom prst="rect">
            <a:avLst/>
          </a:prstGeom>
          <a:solidFill>
            <a:srgbClr val="FFCCFF"/>
          </a:solidFill>
          <a:ln w="9525">
            <a:noFill/>
            <a:miter lim="800000"/>
            <a:headEnd/>
            <a:tailEnd/>
          </a:ln>
        </p:spPr>
        <p:txBody>
          <a:bodyPr wrap="none" lIns="0" tIns="0" rIns="0" bIns="0">
            <a:spAutoFit/>
          </a:bodyPr>
          <a:lstStyle/>
          <a:p>
            <a:r>
              <a:rPr lang="fr-FR" sz="2200" b="1" i="1" dirty="0">
                <a:solidFill>
                  <a:srgbClr val="000000"/>
                </a:solidFill>
                <a:latin typeface="Times New Roman" pitchFamily="18" charset="0"/>
              </a:rPr>
              <a:t>4</a:t>
            </a:r>
            <a:r>
              <a:rPr lang="fr-FR" sz="2200" b="1" i="1" dirty="0" smtClean="0">
                <a:solidFill>
                  <a:srgbClr val="000000"/>
                </a:solidFill>
                <a:latin typeface="Times New Roman" pitchFamily="18" charset="0"/>
              </a:rPr>
              <a:t>.3</a:t>
            </a:r>
            <a:r>
              <a:rPr lang="fr-FR" sz="2200" b="1" i="1" dirty="0">
                <a:solidFill>
                  <a:srgbClr val="000000"/>
                </a:solidFill>
                <a:latin typeface="Times New Roman" pitchFamily="18" charset="0"/>
              </a:rPr>
              <a:t>. Premiers efforts sur deux organismes "modèles"</a:t>
            </a:r>
          </a:p>
        </p:txBody>
      </p:sp>
      <p:sp>
        <p:nvSpPr>
          <p:cNvPr id="218115" name="Line 3"/>
          <p:cNvSpPr>
            <a:spLocks noChangeShapeType="1"/>
          </p:cNvSpPr>
          <p:nvPr/>
        </p:nvSpPr>
        <p:spPr bwMode="auto">
          <a:xfrm flipV="1">
            <a:off x="4376738" y="2276475"/>
            <a:ext cx="1587" cy="3948113"/>
          </a:xfrm>
          <a:prstGeom prst="line">
            <a:avLst/>
          </a:prstGeom>
          <a:noFill/>
          <a:ln w="28575">
            <a:solidFill>
              <a:srgbClr val="000000"/>
            </a:solidFill>
            <a:round/>
            <a:headEnd/>
            <a:tailEnd/>
          </a:ln>
        </p:spPr>
        <p:txBody>
          <a:bodyPr/>
          <a:lstStyle/>
          <a:p>
            <a:endParaRPr lang="en-US"/>
          </a:p>
        </p:txBody>
      </p:sp>
      <p:sp>
        <p:nvSpPr>
          <p:cNvPr id="218116" name="Rectangle 4"/>
          <p:cNvSpPr>
            <a:spLocks noChangeArrowheads="1"/>
          </p:cNvSpPr>
          <p:nvPr/>
        </p:nvSpPr>
        <p:spPr bwMode="auto">
          <a:xfrm>
            <a:off x="2238375" y="2438400"/>
            <a:ext cx="1649413" cy="244475"/>
          </a:xfrm>
          <a:prstGeom prst="rect">
            <a:avLst/>
          </a:prstGeom>
          <a:solidFill>
            <a:srgbClr val="FFFFFF"/>
          </a:solidFill>
          <a:ln w="9525">
            <a:noFill/>
            <a:miter lim="800000"/>
            <a:headEnd/>
            <a:tailEnd/>
          </a:ln>
        </p:spPr>
        <p:txBody>
          <a:bodyPr wrap="none" lIns="0" tIns="0" rIns="0" bIns="0">
            <a:spAutoFit/>
          </a:bodyPr>
          <a:lstStyle/>
          <a:p>
            <a:r>
              <a:rPr lang="fr-FR" sz="1600" b="1">
                <a:solidFill>
                  <a:srgbClr val="000000"/>
                </a:solidFill>
                <a:latin typeface="Times New Roman" pitchFamily="18" charset="0"/>
              </a:rPr>
              <a:t>environ 4000 gènes</a:t>
            </a:r>
            <a:endParaRPr lang="fr-FR" sz="1600">
              <a:latin typeface="Times New Roman" pitchFamily="18" charset="0"/>
            </a:endParaRPr>
          </a:p>
        </p:txBody>
      </p:sp>
      <p:sp>
        <p:nvSpPr>
          <p:cNvPr id="218117" name="Rectangle 5"/>
          <p:cNvSpPr>
            <a:spLocks noChangeArrowheads="1"/>
          </p:cNvSpPr>
          <p:nvPr/>
        </p:nvSpPr>
        <p:spPr bwMode="auto">
          <a:xfrm>
            <a:off x="1662113" y="2095500"/>
            <a:ext cx="1638300" cy="228600"/>
          </a:xfrm>
          <a:prstGeom prst="rect">
            <a:avLst/>
          </a:prstGeom>
          <a:solidFill>
            <a:srgbClr val="CCFFE6"/>
          </a:solidFill>
          <a:ln w="9525">
            <a:noFill/>
            <a:miter lim="800000"/>
            <a:headEnd/>
            <a:tailEnd/>
          </a:ln>
        </p:spPr>
        <p:txBody>
          <a:bodyPr/>
          <a:lstStyle/>
          <a:p>
            <a:endParaRPr lang="en-US"/>
          </a:p>
        </p:txBody>
      </p:sp>
      <p:sp>
        <p:nvSpPr>
          <p:cNvPr id="218118" name="Rectangle 6"/>
          <p:cNvSpPr>
            <a:spLocks noChangeArrowheads="1"/>
          </p:cNvSpPr>
          <p:nvPr/>
        </p:nvSpPr>
        <p:spPr bwMode="auto">
          <a:xfrm>
            <a:off x="1709738" y="2057400"/>
            <a:ext cx="1530350" cy="274638"/>
          </a:xfrm>
          <a:prstGeom prst="rect">
            <a:avLst/>
          </a:prstGeom>
          <a:noFill/>
          <a:ln w="9525">
            <a:noFill/>
            <a:miter lim="800000"/>
            <a:headEnd/>
            <a:tailEnd/>
          </a:ln>
        </p:spPr>
        <p:txBody>
          <a:bodyPr wrap="none" lIns="0" tIns="0" rIns="0" bIns="0">
            <a:spAutoFit/>
          </a:bodyPr>
          <a:lstStyle/>
          <a:p>
            <a:r>
              <a:rPr lang="fr-FR" b="1" i="1">
                <a:solidFill>
                  <a:srgbClr val="000000"/>
                </a:solidFill>
                <a:latin typeface="Times New Roman" pitchFamily="18" charset="0"/>
              </a:rPr>
              <a:t>Escherichia coli</a:t>
            </a:r>
            <a:endParaRPr lang="fr-FR"/>
          </a:p>
        </p:txBody>
      </p:sp>
      <p:sp>
        <p:nvSpPr>
          <p:cNvPr id="218119" name="Rectangle 7"/>
          <p:cNvSpPr>
            <a:spLocks noChangeArrowheads="1"/>
          </p:cNvSpPr>
          <p:nvPr/>
        </p:nvSpPr>
        <p:spPr bwMode="auto">
          <a:xfrm>
            <a:off x="762000" y="2447925"/>
            <a:ext cx="609600" cy="244475"/>
          </a:xfrm>
          <a:prstGeom prst="rect">
            <a:avLst/>
          </a:prstGeom>
          <a:solidFill>
            <a:srgbClr val="FFFFFF"/>
          </a:solidFill>
          <a:ln w="9525">
            <a:noFill/>
            <a:miter lim="800000"/>
            <a:headEnd/>
            <a:tailEnd/>
          </a:ln>
        </p:spPr>
        <p:txBody>
          <a:bodyPr wrap="none" lIns="0" tIns="0" rIns="0" bIns="0">
            <a:spAutoFit/>
          </a:bodyPr>
          <a:lstStyle/>
          <a:p>
            <a:r>
              <a:rPr lang="fr-FR" sz="1600" b="1">
                <a:solidFill>
                  <a:srgbClr val="000000"/>
                </a:solidFill>
                <a:latin typeface="Times New Roman" pitchFamily="18" charset="0"/>
              </a:rPr>
              <a:t>4,7 Mb</a:t>
            </a:r>
            <a:endParaRPr lang="fr-FR" sz="1600">
              <a:latin typeface="Times New Roman" pitchFamily="18" charset="0"/>
            </a:endParaRPr>
          </a:p>
        </p:txBody>
      </p:sp>
      <p:sp>
        <p:nvSpPr>
          <p:cNvPr id="218120" name="Rectangle 8"/>
          <p:cNvSpPr>
            <a:spLocks noChangeArrowheads="1"/>
          </p:cNvSpPr>
          <p:nvPr/>
        </p:nvSpPr>
        <p:spPr bwMode="auto">
          <a:xfrm>
            <a:off x="5405438" y="2095500"/>
            <a:ext cx="2524125" cy="228600"/>
          </a:xfrm>
          <a:prstGeom prst="rect">
            <a:avLst/>
          </a:prstGeom>
          <a:solidFill>
            <a:srgbClr val="CCCCFF"/>
          </a:solidFill>
          <a:ln w="9525">
            <a:noFill/>
            <a:miter lim="800000"/>
            <a:headEnd/>
            <a:tailEnd/>
          </a:ln>
        </p:spPr>
        <p:txBody>
          <a:bodyPr/>
          <a:lstStyle/>
          <a:p>
            <a:endParaRPr lang="en-US"/>
          </a:p>
        </p:txBody>
      </p:sp>
      <p:sp>
        <p:nvSpPr>
          <p:cNvPr id="218121" name="Rectangle 9"/>
          <p:cNvSpPr>
            <a:spLocks noChangeArrowheads="1"/>
          </p:cNvSpPr>
          <p:nvPr/>
        </p:nvSpPr>
        <p:spPr bwMode="auto">
          <a:xfrm>
            <a:off x="5443538" y="2057400"/>
            <a:ext cx="2444750" cy="274638"/>
          </a:xfrm>
          <a:prstGeom prst="rect">
            <a:avLst/>
          </a:prstGeom>
          <a:noFill/>
          <a:ln w="9525">
            <a:noFill/>
            <a:miter lim="800000"/>
            <a:headEnd/>
            <a:tailEnd/>
          </a:ln>
        </p:spPr>
        <p:txBody>
          <a:bodyPr wrap="none" lIns="0" tIns="0" rIns="0" bIns="0">
            <a:spAutoFit/>
          </a:bodyPr>
          <a:lstStyle/>
          <a:p>
            <a:r>
              <a:rPr lang="fr-FR" b="1" i="1">
                <a:solidFill>
                  <a:srgbClr val="000000"/>
                </a:solidFill>
                <a:latin typeface="Times New Roman" pitchFamily="18" charset="0"/>
              </a:rPr>
              <a:t>Saccharomyces cerevisiae</a:t>
            </a:r>
            <a:endParaRPr lang="fr-FR"/>
          </a:p>
        </p:txBody>
      </p:sp>
      <p:sp>
        <p:nvSpPr>
          <p:cNvPr id="218122" name="Rectangle 10"/>
          <p:cNvSpPr>
            <a:spLocks noChangeArrowheads="1"/>
          </p:cNvSpPr>
          <p:nvPr/>
        </p:nvSpPr>
        <p:spPr bwMode="auto">
          <a:xfrm>
            <a:off x="6400800" y="2498725"/>
            <a:ext cx="1649413" cy="244475"/>
          </a:xfrm>
          <a:prstGeom prst="rect">
            <a:avLst/>
          </a:prstGeom>
          <a:solidFill>
            <a:srgbClr val="FFFFFF"/>
          </a:solidFill>
          <a:ln w="9525">
            <a:noFill/>
            <a:miter lim="800000"/>
            <a:headEnd/>
            <a:tailEnd/>
          </a:ln>
        </p:spPr>
        <p:txBody>
          <a:bodyPr wrap="none" lIns="0" tIns="0" rIns="0" bIns="0">
            <a:spAutoFit/>
          </a:bodyPr>
          <a:lstStyle/>
          <a:p>
            <a:r>
              <a:rPr lang="fr-FR" sz="1600" b="1">
                <a:solidFill>
                  <a:srgbClr val="000000"/>
                </a:solidFill>
                <a:latin typeface="Times New Roman" pitchFamily="18" charset="0"/>
              </a:rPr>
              <a:t>environ 6000 gènes</a:t>
            </a:r>
            <a:endParaRPr lang="fr-FR" sz="1600">
              <a:latin typeface="Times New Roman" pitchFamily="18" charset="0"/>
            </a:endParaRPr>
          </a:p>
        </p:txBody>
      </p:sp>
      <p:sp>
        <p:nvSpPr>
          <p:cNvPr id="218123" name="Rectangle 11"/>
          <p:cNvSpPr>
            <a:spLocks noChangeArrowheads="1"/>
          </p:cNvSpPr>
          <p:nvPr/>
        </p:nvSpPr>
        <p:spPr bwMode="auto">
          <a:xfrm>
            <a:off x="4929188" y="2524125"/>
            <a:ext cx="558800" cy="244475"/>
          </a:xfrm>
          <a:prstGeom prst="rect">
            <a:avLst/>
          </a:prstGeom>
          <a:solidFill>
            <a:srgbClr val="FFFFFF"/>
          </a:solidFill>
          <a:ln w="9525">
            <a:noFill/>
            <a:miter lim="800000"/>
            <a:headEnd/>
            <a:tailEnd/>
          </a:ln>
        </p:spPr>
        <p:txBody>
          <a:bodyPr wrap="none" lIns="0" tIns="0" rIns="0" bIns="0">
            <a:spAutoFit/>
          </a:bodyPr>
          <a:lstStyle/>
          <a:p>
            <a:r>
              <a:rPr lang="fr-FR" sz="1600" b="1">
                <a:solidFill>
                  <a:srgbClr val="000000"/>
                </a:solidFill>
                <a:latin typeface="Times New Roman" pitchFamily="18" charset="0"/>
              </a:rPr>
              <a:t>12 Mb</a:t>
            </a:r>
            <a:endParaRPr lang="fr-FR" sz="1600">
              <a:latin typeface="Times New Roman" pitchFamily="18" charset="0"/>
            </a:endParaRPr>
          </a:p>
        </p:txBody>
      </p:sp>
      <p:sp>
        <p:nvSpPr>
          <p:cNvPr id="218124" name="Rectangle 12"/>
          <p:cNvSpPr>
            <a:spLocks noChangeArrowheads="1"/>
          </p:cNvSpPr>
          <p:nvPr/>
        </p:nvSpPr>
        <p:spPr bwMode="auto">
          <a:xfrm>
            <a:off x="76200" y="2743200"/>
            <a:ext cx="4237038" cy="244475"/>
          </a:xfrm>
          <a:prstGeom prst="rect">
            <a:avLst/>
          </a:prstGeom>
          <a:solidFill>
            <a:srgbClr val="FFFFFF"/>
          </a:solidFill>
          <a:ln w="9525">
            <a:noFill/>
            <a:miter lim="800000"/>
            <a:headEnd/>
            <a:tailEnd/>
          </a:ln>
        </p:spPr>
        <p:txBody>
          <a:bodyPr wrap="none" lIns="0" tIns="0" rIns="0" bIns="0">
            <a:spAutoFit/>
          </a:bodyPr>
          <a:lstStyle/>
          <a:p>
            <a:r>
              <a:rPr lang="fr-FR" sz="1600" b="1">
                <a:solidFill>
                  <a:srgbClr val="000000"/>
                </a:solidFill>
                <a:latin typeface="Times New Roman" pitchFamily="18" charset="0"/>
              </a:rPr>
              <a:t>(2,05 Mb déjà séquencés par de nombreux labos)</a:t>
            </a:r>
          </a:p>
        </p:txBody>
      </p:sp>
      <p:sp>
        <p:nvSpPr>
          <p:cNvPr id="218125" name="Rectangle 13"/>
          <p:cNvSpPr>
            <a:spLocks noChangeArrowheads="1"/>
          </p:cNvSpPr>
          <p:nvPr/>
        </p:nvSpPr>
        <p:spPr bwMode="auto">
          <a:xfrm>
            <a:off x="1376363" y="3032125"/>
            <a:ext cx="50800" cy="244475"/>
          </a:xfrm>
          <a:prstGeom prst="rect">
            <a:avLst/>
          </a:prstGeom>
          <a:noFill/>
          <a:ln w="9525">
            <a:noFill/>
            <a:miter lim="800000"/>
            <a:headEnd/>
            <a:tailEnd/>
          </a:ln>
        </p:spPr>
        <p:txBody>
          <a:bodyPr wrap="none" lIns="0" tIns="0" rIns="0" bIns="0">
            <a:spAutoFit/>
          </a:bodyPr>
          <a:lstStyle/>
          <a:p>
            <a:r>
              <a:rPr lang="fr-FR" sz="1600" b="1">
                <a:solidFill>
                  <a:srgbClr val="000000"/>
                </a:solidFill>
                <a:latin typeface="Times New Roman" pitchFamily="18" charset="0"/>
              </a:rPr>
              <a:t> </a:t>
            </a:r>
            <a:endParaRPr lang="fr-FR" sz="1600">
              <a:latin typeface="Times New Roman" pitchFamily="18" charset="0"/>
            </a:endParaRPr>
          </a:p>
        </p:txBody>
      </p:sp>
      <p:sp>
        <p:nvSpPr>
          <p:cNvPr id="218126" name="Rectangle 14"/>
          <p:cNvSpPr>
            <a:spLocks noChangeArrowheads="1"/>
          </p:cNvSpPr>
          <p:nvPr/>
        </p:nvSpPr>
        <p:spPr bwMode="auto">
          <a:xfrm>
            <a:off x="4110038" y="2743200"/>
            <a:ext cx="44450" cy="212725"/>
          </a:xfrm>
          <a:prstGeom prst="rect">
            <a:avLst/>
          </a:prstGeom>
          <a:noFill/>
          <a:ln w="9525">
            <a:noFill/>
            <a:miter lim="800000"/>
            <a:headEnd/>
            <a:tailEnd/>
          </a:ln>
        </p:spPr>
        <p:txBody>
          <a:bodyPr wrap="none" lIns="0" tIns="0" rIns="0" bIns="0">
            <a:spAutoFit/>
          </a:bodyPr>
          <a:lstStyle/>
          <a:p>
            <a:r>
              <a:rPr lang="fr-FR" sz="1400" b="1">
                <a:solidFill>
                  <a:srgbClr val="000000"/>
                </a:solidFill>
                <a:latin typeface="Times New Roman" pitchFamily="18" charset="0"/>
              </a:rPr>
              <a:t> </a:t>
            </a:r>
            <a:endParaRPr lang="fr-FR"/>
          </a:p>
        </p:txBody>
      </p:sp>
      <p:sp>
        <p:nvSpPr>
          <p:cNvPr id="218127" name="Rectangle 15"/>
          <p:cNvSpPr>
            <a:spLocks noChangeArrowheads="1"/>
          </p:cNvSpPr>
          <p:nvPr/>
        </p:nvSpPr>
        <p:spPr bwMode="auto">
          <a:xfrm>
            <a:off x="2795588" y="2924175"/>
            <a:ext cx="44450" cy="212725"/>
          </a:xfrm>
          <a:prstGeom prst="rect">
            <a:avLst/>
          </a:prstGeom>
          <a:noFill/>
          <a:ln w="9525">
            <a:noFill/>
            <a:miter lim="800000"/>
            <a:headEnd/>
            <a:tailEnd/>
          </a:ln>
        </p:spPr>
        <p:txBody>
          <a:bodyPr wrap="none" lIns="0" tIns="0" rIns="0" bIns="0">
            <a:spAutoFit/>
          </a:bodyPr>
          <a:lstStyle/>
          <a:p>
            <a:r>
              <a:rPr lang="fr-FR" sz="1400" b="1">
                <a:solidFill>
                  <a:srgbClr val="000000"/>
                </a:solidFill>
                <a:latin typeface="Times New Roman" pitchFamily="18" charset="0"/>
              </a:rPr>
              <a:t> </a:t>
            </a:r>
            <a:endParaRPr lang="fr-FR"/>
          </a:p>
        </p:txBody>
      </p:sp>
      <p:sp>
        <p:nvSpPr>
          <p:cNvPr id="218128" name="Rectangle 16"/>
          <p:cNvSpPr>
            <a:spLocks noChangeArrowheads="1"/>
          </p:cNvSpPr>
          <p:nvPr/>
        </p:nvSpPr>
        <p:spPr bwMode="auto">
          <a:xfrm>
            <a:off x="152400" y="3303588"/>
            <a:ext cx="4075113" cy="733425"/>
          </a:xfrm>
          <a:prstGeom prst="rect">
            <a:avLst/>
          </a:prstGeom>
          <a:solidFill>
            <a:schemeClr val="accent1"/>
          </a:solidFill>
          <a:ln w="9525">
            <a:noFill/>
            <a:miter lim="800000"/>
            <a:headEnd/>
            <a:tailEnd/>
          </a:ln>
        </p:spPr>
        <p:txBody>
          <a:bodyPr wrap="none" lIns="0" tIns="0" rIns="0" bIns="0">
            <a:spAutoFit/>
          </a:bodyPr>
          <a:lstStyle/>
          <a:p>
            <a:pPr algn="ctr"/>
            <a:r>
              <a:rPr lang="fr-FR" sz="1600" b="1">
                <a:solidFill>
                  <a:srgbClr val="000000"/>
                </a:solidFill>
                <a:latin typeface="Times New Roman" pitchFamily="18" charset="0"/>
              </a:rPr>
              <a:t>Séquençage entrepris par un seul groupe</a:t>
            </a:r>
          </a:p>
          <a:p>
            <a:pPr algn="ctr"/>
            <a:r>
              <a:rPr lang="fr-FR" sz="1600" b="1">
                <a:solidFill>
                  <a:srgbClr val="000000"/>
                </a:solidFill>
                <a:latin typeface="Times New Roman" pitchFamily="18" charset="0"/>
              </a:rPr>
              <a:t>(Blattner à Madison, USA)</a:t>
            </a:r>
          </a:p>
          <a:p>
            <a:pPr algn="ctr"/>
            <a:r>
              <a:rPr lang="fr-FR" sz="1600" b="1">
                <a:solidFill>
                  <a:srgbClr val="000000"/>
                </a:solidFill>
                <a:latin typeface="Times New Roman" pitchFamily="18" charset="0"/>
              </a:rPr>
              <a:t>mais s’appuyant sur quelque 250 “volontaires”</a:t>
            </a:r>
          </a:p>
        </p:txBody>
      </p:sp>
      <p:sp>
        <p:nvSpPr>
          <p:cNvPr id="218129" name="Rectangle 17"/>
          <p:cNvSpPr>
            <a:spLocks noChangeArrowheads="1"/>
          </p:cNvSpPr>
          <p:nvPr/>
        </p:nvSpPr>
        <p:spPr bwMode="auto">
          <a:xfrm>
            <a:off x="4033838" y="3124200"/>
            <a:ext cx="44450" cy="212725"/>
          </a:xfrm>
          <a:prstGeom prst="rect">
            <a:avLst/>
          </a:prstGeom>
          <a:noFill/>
          <a:ln w="9525">
            <a:noFill/>
            <a:miter lim="800000"/>
            <a:headEnd/>
            <a:tailEnd/>
          </a:ln>
        </p:spPr>
        <p:txBody>
          <a:bodyPr wrap="none" lIns="0" tIns="0" rIns="0" bIns="0">
            <a:spAutoFit/>
          </a:bodyPr>
          <a:lstStyle/>
          <a:p>
            <a:r>
              <a:rPr lang="fr-FR" sz="1400" b="1">
                <a:solidFill>
                  <a:srgbClr val="000000"/>
                </a:solidFill>
                <a:latin typeface="Times New Roman" pitchFamily="18" charset="0"/>
              </a:rPr>
              <a:t> </a:t>
            </a:r>
            <a:endParaRPr lang="fr-FR"/>
          </a:p>
        </p:txBody>
      </p:sp>
      <p:sp>
        <p:nvSpPr>
          <p:cNvPr id="218130" name="Rectangle 18"/>
          <p:cNvSpPr>
            <a:spLocks noChangeArrowheads="1"/>
          </p:cNvSpPr>
          <p:nvPr/>
        </p:nvSpPr>
        <p:spPr bwMode="auto">
          <a:xfrm>
            <a:off x="4564063" y="3375025"/>
            <a:ext cx="3727450" cy="488950"/>
          </a:xfrm>
          <a:prstGeom prst="rect">
            <a:avLst/>
          </a:prstGeom>
          <a:solidFill>
            <a:schemeClr val="accent1"/>
          </a:solidFill>
          <a:ln w="9525">
            <a:noFill/>
            <a:miter lim="800000"/>
            <a:headEnd/>
            <a:tailEnd/>
          </a:ln>
        </p:spPr>
        <p:txBody>
          <a:bodyPr wrap="none" lIns="0" tIns="0" rIns="0" bIns="0">
            <a:spAutoFit/>
          </a:bodyPr>
          <a:lstStyle/>
          <a:p>
            <a:pPr algn="ctr"/>
            <a:r>
              <a:rPr lang="fr-FR" sz="1600" b="1">
                <a:solidFill>
                  <a:srgbClr val="000000"/>
                </a:solidFill>
                <a:latin typeface="Times New Roman" pitchFamily="18" charset="0"/>
              </a:rPr>
              <a:t>Séquençage entrepris par un consortium</a:t>
            </a:r>
          </a:p>
          <a:p>
            <a:pPr algn="ctr"/>
            <a:r>
              <a:rPr lang="fr-FR" sz="1600" b="1">
                <a:solidFill>
                  <a:srgbClr val="000000"/>
                </a:solidFill>
                <a:latin typeface="Times New Roman" pitchFamily="18" charset="0"/>
              </a:rPr>
              <a:t>essentiellement européen (35 puis 80 labos)</a:t>
            </a:r>
            <a:endParaRPr lang="fr-FR" sz="1600">
              <a:latin typeface="Times New Roman" pitchFamily="18" charset="0"/>
            </a:endParaRPr>
          </a:p>
        </p:txBody>
      </p:sp>
      <p:sp>
        <p:nvSpPr>
          <p:cNvPr id="218131" name="Rectangle 19"/>
          <p:cNvSpPr>
            <a:spLocks noChangeArrowheads="1"/>
          </p:cNvSpPr>
          <p:nvPr/>
        </p:nvSpPr>
        <p:spPr bwMode="auto">
          <a:xfrm>
            <a:off x="7910513" y="3375025"/>
            <a:ext cx="44450" cy="212725"/>
          </a:xfrm>
          <a:prstGeom prst="rect">
            <a:avLst/>
          </a:prstGeom>
          <a:noFill/>
          <a:ln w="9525">
            <a:noFill/>
            <a:miter lim="800000"/>
            <a:headEnd/>
            <a:tailEnd/>
          </a:ln>
        </p:spPr>
        <p:txBody>
          <a:bodyPr wrap="none" lIns="0" tIns="0" rIns="0" bIns="0">
            <a:spAutoFit/>
          </a:bodyPr>
          <a:lstStyle/>
          <a:p>
            <a:r>
              <a:rPr lang="fr-FR" sz="1400" b="1">
                <a:solidFill>
                  <a:srgbClr val="000000"/>
                </a:solidFill>
                <a:latin typeface="Times New Roman" pitchFamily="18" charset="0"/>
              </a:rPr>
              <a:t> </a:t>
            </a:r>
            <a:endParaRPr lang="fr-FR"/>
          </a:p>
        </p:txBody>
      </p:sp>
      <p:sp>
        <p:nvSpPr>
          <p:cNvPr id="218132" name="Freeform 20"/>
          <p:cNvSpPr>
            <a:spLocks/>
          </p:cNvSpPr>
          <p:nvPr/>
        </p:nvSpPr>
        <p:spPr bwMode="auto">
          <a:xfrm>
            <a:off x="1393825" y="2517775"/>
            <a:ext cx="790575" cy="133350"/>
          </a:xfrm>
          <a:custGeom>
            <a:avLst/>
            <a:gdLst/>
            <a:ahLst/>
            <a:cxnLst>
              <a:cxn ang="0">
                <a:pos x="0" y="42"/>
              </a:cxn>
              <a:cxn ang="0">
                <a:pos x="126" y="0"/>
              </a:cxn>
              <a:cxn ang="0">
                <a:pos x="126" y="30"/>
              </a:cxn>
              <a:cxn ang="0">
                <a:pos x="372" y="30"/>
              </a:cxn>
              <a:cxn ang="0">
                <a:pos x="372" y="0"/>
              </a:cxn>
              <a:cxn ang="0">
                <a:pos x="498" y="42"/>
              </a:cxn>
              <a:cxn ang="0">
                <a:pos x="372" y="84"/>
              </a:cxn>
              <a:cxn ang="0">
                <a:pos x="372" y="54"/>
              </a:cxn>
              <a:cxn ang="0">
                <a:pos x="126" y="54"/>
              </a:cxn>
              <a:cxn ang="0">
                <a:pos x="126" y="84"/>
              </a:cxn>
              <a:cxn ang="0">
                <a:pos x="0" y="42"/>
              </a:cxn>
            </a:cxnLst>
            <a:rect l="0" t="0" r="r" b="b"/>
            <a:pathLst>
              <a:path w="498" h="84">
                <a:moveTo>
                  <a:pt x="0" y="42"/>
                </a:moveTo>
                <a:lnTo>
                  <a:pt x="126" y="0"/>
                </a:lnTo>
                <a:lnTo>
                  <a:pt x="126" y="30"/>
                </a:lnTo>
                <a:lnTo>
                  <a:pt x="372" y="30"/>
                </a:lnTo>
                <a:lnTo>
                  <a:pt x="372" y="0"/>
                </a:lnTo>
                <a:lnTo>
                  <a:pt x="498" y="42"/>
                </a:lnTo>
                <a:lnTo>
                  <a:pt x="372" y="84"/>
                </a:lnTo>
                <a:lnTo>
                  <a:pt x="372" y="54"/>
                </a:lnTo>
                <a:lnTo>
                  <a:pt x="126" y="54"/>
                </a:lnTo>
                <a:lnTo>
                  <a:pt x="126" y="84"/>
                </a:lnTo>
                <a:lnTo>
                  <a:pt x="0" y="42"/>
                </a:lnTo>
                <a:close/>
              </a:path>
            </a:pathLst>
          </a:custGeom>
          <a:solidFill>
            <a:srgbClr val="000000"/>
          </a:solidFill>
          <a:ln w="9525">
            <a:solidFill>
              <a:srgbClr val="000000"/>
            </a:solidFill>
            <a:prstDash val="solid"/>
            <a:round/>
            <a:headEnd/>
            <a:tailEnd/>
          </a:ln>
        </p:spPr>
        <p:txBody>
          <a:bodyPr/>
          <a:lstStyle/>
          <a:p>
            <a:endParaRPr lang="en-US"/>
          </a:p>
        </p:txBody>
      </p:sp>
      <p:sp>
        <p:nvSpPr>
          <p:cNvPr id="218133" name="Freeform 21"/>
          <p:cNvSpPr>
            <a:spLocks/>
          </p:cNvSpPr>
          <p:nvPr/>
        </p:nvSpPr>
        <p:spPr bwMode="auto">
          <a:xfrm>
            <a:off x="5519738" y="2562225"/>
            <a:ext cx="781050" cy="133350"/>
          </a:xfrm>
          <a:custGeom>
            <a:avLst/>
            <a:gdLst/>
            <a:ahLst/>
            <a:cxnLst>
              <a:cxn ang="0">
                <a:pos x="0" y="42"/>
              </a:cxn>
              <a:cxn ang="0">
                <a:pos x="126" y="0"/>
              </a:cxn>
              <a:cxn ang="0">
                <a:pos x="126" y="30"/>
              </a:cxn>
              <a:cxn ang="0">
                <a:pos x="372" y="30"/>
              </a:cxn>
              <a:cxn ang="0">
                <a:pos x="372" y="0"/>
              </a:cxn>
              <a:cxn ang="0">
                <a:pos x="492" y="42"/>
              </a:cxn>
              <a:cxn ang="0">
                <a:pos x="372" y="84"/>
              </a:cxn>
              <a:cxn ang="0">
                <a:pos x="372" y="54"/>
              </a:cxn>
              <a:cxn ang="0">
                <a:pos x="126" y="54"/>
              </a:cxn>
              <a:cxn ang="0">
                <a:pos x="126" y="84"/>
              </a:cxn>
              <a:cxn ang="0">
                <a:pos x="0" y="42"/>
              </a:cxn>
            </a:cxnLst>
            <a:rect l="0" t="0" r="r" b="b"/>
            <a:pathLst>
              <a:path w="492" h="84">
                <a:moveTo>
                  <a:pt x="0" y="42"/>
                </a:moveTo>
                <a:lnTo>
                  <a:pt x="126" y="0"/>
                </a:lnTo>
                <a:lnTo>
                  <a:pt x="126" y="30"/>
                </a:lnTo>
                <a:lnTo>
                  <a:pt x="372" y="30"/>
                </a:lnTo>
                <a:lnTo>
                  <a:pt x="372" y="0"/>
                </a:lnTo>
                <a:lnTo>
                  <a:pt x="492" y="42"/>
                </a:lnTo>
                <a:lnTo>
                  <a:pt x="372" y="84"/>
                </a:lnTo>
                <a:lnTo>
                  <a:pt x="372" y="54"/>
                </a:lnTo>
                <a:lnTo>
                  <a:pt x="126" y="54"/>
                </a:lnTo>
                <a:lnTo>
                  <a:pt x="126" y="84"/>
                </a:lnTo>
                <a:lnTo>
                  <a:pt x="0" y="42"/>
                </a:lnTo>
                <a:close/>
              </a:path>
            </a:pathLst>
          </a:custGeom>
          <a:solidFill>
            <a:srgbClr val="000000"/>
          </a:solidFill>
          <a:ln w="9525">
            <a:solidFill>
              <a:srgbClr val="000000"/>
            </a:solidFill>
            <a:prstDash val="solid"/>
            <a:round/>
            <a:headEnd/>
            <a:tailEnd/>
          </a:ln>
        </p:spPr>
        <p:txBody>
          <a:bodyPr/>
          <a:lstStyle/>
          <a:p>
            <a:endParaRPr lang="en-US"/>
          </a:p>
        </p:txBody>
      </p:sp>
      <p:sp>
        <p:nvSpPr>
          <p:cNvPr id="218134" name="Freeform 22"/>
          <p:cNvSpPr>
            <a:spLocks/>
          </p:cNvSpPr>
          <p:nvPr/>
        </p:nvSpPr>
        <p:spPr bwMode="auto">
          <a:xfrm>
            <a:off x="5529263" y="2571750"/>
            <a:ext cx="781050" cy="133350"/>
          </a:xfrm>
          <a:custGeom>
            <a:avLst/>
            <a:gdLst/>
            <a:ahLst/>
            <a:cxnLst>
              <a:cxn ang="0">
                <a:pos x="0" y="42"/>
              </a:cxn>
              <a:cxn ang="0">
                <a:pos x="120" y="0"/>
              </a:cxn>
              <a:cxn ang="0">
                <a:pos x="120" y="24"/>
              </a:cxn>
              <a:cxn ang="0">
                <a:pos x="366" y="24"/>
              </a:cxn>
              <a:cxn ang="0">
                <a:pos x="366" y="0"/>
              </a:cxn>
              <a:cxn ang="0">
                <a:pos x="492" y="42"/>
              </a:cxn>
              <a:cxn ang="0">
                <a:pos x="366" y="84"/>
              </a:cxn>
              <a:cxn ang="0">
                <a:pos x="366" y="54"/>
              </a:cxn>
              <a:cxn ang="0">
                <a:pos x="120" y="54"/>
              </a:cxn>
              <a:cxn ang="0">
                <a:pos x="120" y="84"/>
              </a:cxn>
              <a:cxn ang="0">
                <a:pos x="0" y="42"/>
              </a:cxn>
            </a:cxnLst>
            <a:rect l="0" t="0" r="r" b="b"/>
            <a:pathLst>
              <a:path w="492" h="84">
                <a:moveTo>
                  <a:pt x="0" y="42"/>
                </a:moveTo>
                <a:lnTo>
                  <a:pt x="120" y="0"/>
                </a:lnTo>
                <a:lnTo>
                  <a:pt x="120" y="24"/>
                </a:lnTo>
                <a:lnTo>
                  <a:pt x="366" y="24"/>
                </a:lnTo>
                <a:lnTo>
                  <a:pt x="366" y="0"/>
                </a:lnTo>
                <a:lnTo>
                  <a:pt x="492" y="42"/>
                </a:lnTo>
                <a:lnTo>
                  <a:pt x="366" y="84"/>
                </a:lnTo>
                <a:lnTo>
                  <a:pt x="366" y="54"/>
                </a:lnTo>
                <a:lnTo>
                  <a:pt x="120" y="54"/>
                </a:lnTo>
                <a:lnTo>
                  <a:pt x="120" y="84"/>
                </a:lnTo>
                <a:lnTo>
                  <a:pt x="0" y="42"/>
                </a:lnTo>
                <a:close/>
              </a:path>
            </a:pathLst>
          </a:custGeom>
          <a:noFill/>
          <a:ln w="9525">
            <a:solidFill>
              <a:srgbClr val="000000"/>
            </a:solidFill>
            <a:prstDash val="solid"/>
            <a:round/>
            <a:headEnd/>
            <a:tailEnd/>
          </a:ln>
        </p:spPr>
        <p:txBody>
          <a:bodyPr/>
          <a:lstStyle/>
          <a:p>
            <a:endParaRPr lang="en-US"/>
          </a:p>
        </p:txBody>
      </p:sp>
      <p:sp>
        <p:nvSpPr>
          <p:cNvPr id="218135" name="Line 23"/>
          <p:cNvSpPr>
            <a:spLocks noChangeShapeType="1"/>
          </p:cNvSpPr>
          <p:nvPr/>
        </p:nvSpPr>
        <p:spPr bwMode="auto">
          <a:xfrm>
            <a:off x="1319213" y="4113213"/>
            <a:ext cx="2647950" cy="1587"/>
          </a:xfrm>
          <a:prstGeom prst="line">
            <a:avLst/>
          </a:prstGeom>
          <a:noFill/>
          <a:ln w="9525">
            <a:solidFill>
              <a:srgbClr val="000000"/>
            </a:solidFill>
            <a:round/>
            <a:headEnd/>
            <a:tailEnd/>
          </a:ln>
        </p:spPr>
        <p:txBody>
          <a:bodyPr/>
          <a:lstStyle/>
          <a:p>
            <a:endParaRPr lang="en-US"/>
          </a:p>
        </p:txBody>
      </p:sp>
      <p:sp>
        <p:nvSpPr>
          <p:cNvPr id="218136" name="Line 24"/>
          <p:cNvSpPr>
            <a:spLocks noChangeShapeType="1"/>
          </p:cNvSpPr>
          <p:nvPr/>
        </p:nvSpPr>
        <p:spPr bwMode="auto">
          <a:xfrm>
            <a:off x="1143000" y="3275013"/>
            <a:ext cx="2647950" cy="1587"/>
          </a:xfrm>
          <a:prstGeom prst="line">
            <a:avLst/>
          </a:prstGeom>
          <a:noFill/>
          <a:ln w="9525">
            <a:solidFill>
              <a:srgbClr val="000000"/>
            </a:solidFill>
            <a:round/>
            <a:headEnd/>
            <a:tailEnd/>
          </a:ln>
        </p:spPr>
        <p:txBody>
          <a:bodyPr/>
          <a:lstStyle/>
          <a:p>
            <a:endParaRPr lang="en-US"/>
          </a:p>
        </p:txBody>
      </p:sp>
      <p:sp>
        <p:nvSpPr>
          <p:cNvPr id="218137" name="Line 25"/>
          <p:cNvSpPr>
            <a:spLocks noChangeShapeType="1"/>
          </p:cNvSpPr>
          <p:nvPr/>
        </p:nvSpPr>
        <p:spPr bwMode="auto">
          <a:xfrm>
            <a:off x="5100638" y="3851275"/>
            <a:ext cx="2647950" cy="1588"/>
          </a:xfrm>
          <a:prstGeom prst="line">
            <a:avLst/>
          </a:prstGeom>
          <a:noFill/>
          <a:ln w="9525">
            <a:solidFill>
              <a:srgbClr val="000000"/>
            </a:solidFill>
            <a:round/>
            <a:headEnd/>
            <a:tailEnd/>
          </a:ln>
        </p:spPr>
        <p:txBody>
          <a:bodyPr/>
          <a:lstStyle/>
          <a:p>
            <a:endParaRPr lang="en-US"/>
          </a:p>
        </p:txBody>
      </p:sp>
      <p:sp>
        <p:nvSpPr>
          <p:cNvPr id="218138" name="Line 26"/>
          <p:cNvSpPr>
            <a:spLocks noChangeShapeType="1"/>
          </p:cNvSpPr>
          <p:nvPr/>
        </p:nvSpPr>
        <p:spPr bwMode="auto">
          <a:xfrm>
            <a:off x="5105400" y="3376613"/>
            <a:ext cx="2590800" cy="0"/>
          </a:xfrm>
          <a:prstGeom prst="line">
            <a:avLst/>
          </a:prstGeom>
          <a:noFill/>
          <a:ln w="9525">
            <a:solidFill>
              <a:srgbClr val="000000"/>
            </a:solidFill>
            <a:round/>
            <a:headEnd/>
            <a:tailEnd/>
          </a:ln>
        </p:spPr>
        <p:txBody>
          <a:bodyPr/>
          <a:lstStyle/>
          <a:p>
            <a:endParaRPr lang="en-US"/>
          </a:p>
        </p:txBody>
      </p:sp>
      <p:sp>
        <p:nvSpPr>
          <p:cNvPr id="218139" name="Rectangle 27"/>
          <p:cNvSpPr>
            <a:spLocks noChangeArrowheads="1"/>
          </p:cNvSpPr>
          <p:nvPr/>
        </p:nvSpPr>
        <p:spPr bwMode="auto">
          <a:xfrm>
            <a:off x="885825" y="4289425"/>
            <a:ext cx="2365375" cy="244475"/>
          </a:xfrm>
          <a:prstGeom prst="rect">
            <a:avLst/>
          </a:prstGeom>
          <a:noFill/>
          <a:ln w="9525">
            <a:noFill/>
            <a:miter lim="800000"/>
            <a:headEnd/>
            <a:tailEnd/>
          </a:ln>
        </p:spPr>
        <p:txBody>
          <a:bodyPr wrap="none" lIns="0" tIns="0" rIns="0" bIns="0">
            <a:spAutoFit/>
          </a:bodyPr>
          <a:lstStyle/>
          <a:p>
            <a:r>
              <a:rPr lang="fr-FR" sz="1600" b="1">
                <a:solidFill>
                  <a:srgbClr val="000000"/>
                </a:solidFill>
                <a:latin typeface="Times New Roman" pitchFamily="18" charset="0"/>
              </a:rPr>
              <a:t>Séquençage débute en 1991</a:t>
            </a:r>
            <a:endParaRPr lang="fr-FR" sz="1600">
              <a:latin typeface="Times New Roman" pitchFamily="18" charset="0"/>
            </a:endParaRPr>
          </a:p>
        </p:txBody>
      </p:sp>
      <p:sp>
        <p:nvSpPr>
          <p:cNvPr id="218140" name="Freeform 28"/>
          <p:cNvSpPr>
            <a:spLocks/>
          </p:cNvSpPr>
          <p:nvPr/>
        </p:nvSpPr>
        <p:spPr bwMode="auto">
          <a:xfrm>
            <a:off x="533400" y="4308475"/>
            <a:ext cx="247650" cy="161925"/>
          </a:xfrm>
          <a:custGeom>
            <a:avLst/>
            <a:gdLst/>
            <a:ahLst/>
            <a:cxnLst>
              <a:cxn ang="0">
                <a:pos x="0" y="0"/>
              </a:cxn>
              <a:cxn ang="0">
                <a:pos x="156" y="54"/>
              </a:cxn>
              <a:cxn ang="0">
                <a:pos x="0" y="102"/>
              </a:cxn>
              <a:cxn ang="0">
                <a:pos x="42" y="54"/>
              </a:cxn>
              <a:cxn ang="0">
                <a:pos x="0" y="0"/>
              </a:cxn>
            </a:cxnLst>
            <a:rect l="0" t="0" r="r" b="b"/>
            <a:pathLst>
              <a:path w="156" h="102">
                <a:moveTo>
                  <a:pt x="0" y="0"/>
                </a:moveTo>
                <a:lnTo>
                  <a:pt x="156" y="54"/>
                </a:lnTo>
                <a:lnTo>
                  <a:pt x="0" y="102"/>
                </a:lnTo>
                <a:lnTo>
                  <a:pt x="42" y="54"/>
                </a:lnTo>
                <a:lnTo>
                  <a:pt x="0" y="0"/>
                </a:lnTo>
                <a:close/>
              </a:path>
            </a:pathLst>
          </a:custGeom>
          <a:solidFill>
            <a:srgbClr val="FFFFFF"/>
          </a:solidFill>
          <a:ln w="9525">
            <a:solidFill>
              <a:srgbClr val="000000"/>
            </a:solidFill>
            <a:prstDash val="solid"/>
            <a:round/>
            <a:headEnd/>
            <a:tailEnd/>
          </a:ln>
        </p:spPr>
        <p:txBody>
          <a:bodyPr/>
          <a:lstStyle/>
          <a:p>
            <a:endParaRPr lang="en-US"/>
          </a:p>
        </p:txBody>
      </p:sp>
      <p:sp>
        <p:nvSpPr>
          <p:cNvPr id="218141" name="Rectangle 29"/>
          <p:cNvSpPr>
            <a:spLocks noChangeArrowheads="1"/>
          </p:cNvSpPr>
          <p:nvPr/>
        </p:nvSpPr>
        <p:spPr bwMode="auto">
          <a:xfrm>
            <a:off x="4495800" y="2774950"/>
            <a:ext cx="4394200" cy="244475"/>
          </a:xfrm>
          <a:prstGeom prst="rect">
            <a:avLst/>
          </a:prstGeom>
          <a:solidFill>
            <a:srgbClr val="FFFFFF"/>
          </a:solidFill>
          <a:ln w="9525">
            <a:noFill/>
            <a:miter lim="800000"/>
            <a:headEnd/>
            <a:tailEnd/>
          </a:ln>
        </p:spPr>
        <p:txBody>
          <a:bodyPr wrap="none" lIns="0" tIns="0" rIns="0" bIns="0">
            <a:spAutoFit/>
          </a:bodyPr>
          <a:lstStyle/>
          <a:p>
            <a:r>
              <a:rPr lang="fr-FR" sz="1600" b="1">
                <a:solidFill>
                  <a:srgbClr val="000000"/>
                </a:solidFill>
                <a:latin typeface="Times New Roman" pitchFamily="18" charset="0"/>
              </a:rPr>
              <a:t>16 chromosomes + 85 kb de génome mitochondrial</a:t>
            </a:r>
            <a:endParaRPr lang="fr-FR" sz="1600">
              <a:latin typeface="Times New Roman" pitchFamily="18" charset="0"/>
            </a:endParaRPr>
          </a:p>
        </p:txBody>
      </p:sp>
      <p:sp>
        <p:nvSpPr>
          <p:cNvPr id="218142" name="Rectangle 30"/>
          <p:cNvSpPr>
            <a:spLocks noChangeArrowheads="1"/>
          </p:cNvSpPr>
          <p:nvPr/>
        </p:nvSpPr>
        <p:spPr bwMode="auto">
          <a:xfrm>
            <a:off x="4689475" y="4022725"/>
            <a:ext cx="2365375" cy="244475"/>
          </a:xfrm>
          <a:prstGeom prst="rect">
            <a:avLst/>
          </a:prstGeom>
          <a:noFill/>
          <a:ln w="9525">
            <a:noFill/>
            <a:miter lim="800000"/>
            <a:headEnd/>
            <a:tailEnd/>
          </a:ln>
        </p:spPr>
        <p:txBody>
          <a:bodyPr wrap="none" lIns="0" tIns="0" rIns="0" bIns="0">
            <a:spAutoFit/>
          </a:bodyPr>
          <a:lstStyle/>
          <a:p>
            <a:r>
              <a:rPr lang="fr-FR" sz="1600" b="1">
                <a:solidFill>
                  <a:srgbClr val="000000"/>
                </a:solidFill>
                <a:latin typeface="Times New Roman" pitchFamily="18" charset="0"/>
              </a:rPr>
              <a:t>Séquençage débute en 1989</a:t>
            </a:r>
            <a:endParaRPr lang="fr-FR" sz="1600">
              <a:latin typeface="Times New Roman" pitchFamily="18" charset="0"/>
            </a:endParaRPr>
          </a:p>
        </p:txBody>
      </p:sp>
      <p:sp>
        <p:nvSpPr>
          <p:cNvPr id="218143" name="Freeform 31"/>
          <p:cNvSpPr>
            <a:spLocks/>
          </p:cNvSpPr>
          <p:nvPr/>
        </p:nvSpPr>
        <p:spPr bwMode="auto">
          <a:xfrm>
            <a:off x="4424363" y="4073525"/>
            <a:ext cx="247650" cy="161925"/>
          </a:xfrm>
          <a:custGeom>
            <a:avLst/>
            <a:gdLst/>
            <a:ahLst/>
            <a:cxnLst>
              <a:cxn ang="0">
                <a:pos x="0" y="0"/>
              </a:cxn>
              <a:cxn ang="0">
                <a:pos x="156" y="48"/>
              </a:cxn>
              <a:cxn ang="0">
                <a:pos x="0" y="102"/>
              </a:cxn>
              <a:cxn ang="0">
                <a:pos x="42" y="48"/>
              </a:cxn>
              <a:cxn ang="0">
                <a:pos x="0" y="0"/>
              </a:cxn>
            </a:cxnLst>
            <a:rect l="0" t="0" r="r" b="b"/>
            <a:pathLst>
              <a:path w="156" h="102">
                <a:moveTo>
                  <a:pt x="0" y="0"/>
                </a:moveTo>
                <a:lnTo>
                  <a:pt x="156" y="48"/>
                </a:lnTo>
                <a:lnTo>
                  <a:pt x="0" y="102"/>
                </a:lnTo>
                <a:lnTo>
                  <a:pt x="42" y="48"/>
                </a:lnTo>
                <a:lnTo>
                  <a:pt x="0" y="0"/>
                </a:lnTo>
                <a:close/>
              </a:path>
            </a:pathLst>
          </a:custGeom>
          <a:solidFill>
            <a:srgbClr val="FFFFFF"/>
          </a:solidFill>
          <a:ln w="9525">
            <a:solidFill>
              <a:srgbClr val="000000"/>
            </a:solidFill>
            <a:prstDash val="solid"/>
            <a:round/>
            <a:headEnd/>
            <a:tailEnd/>
          </a:ln>
        </p:spPr>
        <p:txBody>
          <a:bodyPr/>
          <a:lstStyle/>
          <a:p>
            <a:endParaRPr lang="en-US"/>
          </a:p>
        </p:txBody>
      </p:sp>
      <p:sp>
        <p:nvSpPr>
          <p:cNvPr id="218144" name="Rectangle 32"/>
          <p:cNvSpPr>
            <a:spLocks noChangeArrowheads="1"/>
          </p:cNvSpPr>
          <p:nvPr/>
        </p:nvSpPr>
        <p:spPr bwMode="auto">
          <a:xfrm>
            <a:off x="4689475" y="4556125"/>
            <a:ext cx="2932113" cy="244475"/>
          </a:xfrm>
          <a:prstGeom prst="rect">
            <a:avLst/>
          </a:prstGeom>
          <a:noFill/>
          <a:ln w="9525">
            <a:noFill/>
            <a:miter lim="800000"/>
            <a:headEnd/>
            <a:tailEnd/>
          </a:ln>
        </p:spPr>
        <p:txBody>
          <a:bodyPr wrap="none" lIns="0" tIns="0" rIns="0" bIns="0">
            <a:spAutoFit/>
          </a:bodyPr>
          <a:lstStyle/>
          <a:p>
            <a:r>
              <a:rPr lang="fr-FR" sz="1600" b="1">
                <a:solidFill>
                  <a:srgbClr val="000000"/>
                </a:solidFill>
                <a:latin typeface="Times New Roman" pitchFamily="18" charset="0"/>
              </a:rPr>
              <a:t>Chromosome III (315 kb) en 1992</a:t>
            </a:r>
            <a:endParaRPr lang="fr-FR" sz="1600">
              <a:latin typeface="Times New Roman" pitchFamily="18" charset="0"/>
            </a:endParaRPr>
          </a:p>
        </p:txBody>
      </p:sp>
      <p:sp>
        <p:nvSpPr>
          <p:cNvPr id="218145" name="Freeform 33"/>
          <p:cNvSpPr>
            <a:spLocks/>
          </p:cNvSpPr>
          <p:nvPr/>
        </p:nvSpPr>
        <p:spPr bwMode="auto">
          <a:xfrm>
            <a:off x="4400550" y="4597400"/>
            <a:ext cx="247650" cy="161925"/>
          </a:xfrm>
          <a:custGeom>
            <a:avLst/>
            <a:gdLst/>
            <a:ahLst/>
            <a:cxnLst>
              <a:cxn ang="0">
                <a:pos x="0" y="0"/>
              </a:cxn>
              <a:cxn ang="0">
                <a:pos x="156" y="54"/>
              </a:cxn>
              <a:cxn ang="0">
                <a:pos x="0" y="102"/>
              </a:cxn>
              <a:cxn ang="0">
                <a:pos x="42" y="54"/>
              </a:cxn>
              <a:cxn ang="0">
                <a:pos x="0" y="0"/>
              </a:cxn>
            </a:cxnLst>
            <a:rect l="0" t="0" r="r" b="b"/>
            <a:pathLst>
              <a:path w="156" h="102">
                <a:moveTo>
                  <a:pt x="0" y="0"/>
                </a:moveTo>
                <a:lnTo>
                  <a:pt x="156" y="54"/>
                </a:lnTo>
                <a:lnTo>
                  <a:pt x="0" y="102"/>
                </a:lnTo>
                <a:lnTo>
                  <a:pt x="42" y="54"/>
                </a:lnTo>
                <a:lnTo>
                  <a:pt x="0" y="0"/>
                </a:lnTo>
                <a:close/>
              </a:path>
            </a:pathLst>
          </a:custGeom>
          <a:solidFill>
            <a:srgbClr val="FFFFFF"/>
          </a:solidFill>
          <a:ln w="9525">
            <a:solidFill>
              <a:srgbClr val="000000"/>
            </a:solidFill>
            <a:prstDash val="solid"/>
            <a:round/>
            <a:headEnd/>
            <a:tailEnd/>
          </a:ln>
        </p:spPr>
        <p:txBody>
          <a:bodyPr/>
          <a:lstStyle/>
          <a:p>
            <a:endParaRPr lang="en-US"/>
          </a:p>
        </p:txBody>
      </p:sp>
      <p:sp>
        <p:nvSpPr>
          <p:cNvPr id="218146" name="Rectangle 34"/>
          <p:cNvSpPr>
            <a:spLocks noChangeArrowheads="1"/>
          </p:cNvSpPr>
          <p:nvPr/>
        </p:nvSpPr>
        <p:spPr bwMode="auto">
          <a:xfrm>
            <a:off x="885825" y="4556125"/>
            <a:ext cx="1495425" cy="244475"/>
          </a:xfrm>
          <a:prstGeom prst="rect">
            <a:avLst/>
          </a:prstGeom>
          <a:noFill/>
          <a:ln w="9525">
            <a:noFill/>
            <a:miter lim="800000"/>
            <a:headEnd/>
            <a:tailEnd/>
          </a:ln>
        </p:spPr>
        <p:txBody>
          <a:bodyPr wrap="none" lIns="0" tIns="0" rIns="0" bIns="0">
            <a:spAutoFit/>
          </a:bodyPr>
          <a:lstStyle/>
          <a:p>
            <a:r>
              <a:rPr lang="fr-FR" sz="1600" b="1">
                <a:solidFill>
                  <a:srgbClr val="000000"/>
                </a:solidFill>
                <a:latin typeface="Times New Roman" pitchFamily="18" charset="0"/>
              </a:rPr>
              <a:t>  91,4 kb  en 1992</a:t>
            </a:r>
            <a:endParaRPr lang="fr-FR" sz="1600">
              <a:latin typeface="Times New Roman" pitchFamily="18" charset="0"/>
            </a:endParaRPr>
          </a:p>
        </p:txBody>
      </p:sp>
      <p:sp>
        <p:nvSpPr>
          <p:cNvPr id="218147" name="Freeform 35"/>
          <p:cNvSpPr>
            <a:spLocks/>
          </p:cNvSpPr>
          <p:nvPr/>
        </p:nvSpPr>
        <p:spPr bwMode="auto">
          <a:xfrm>
            <a:off x="533400" y="4597400"/>
            <a:ext cx="247650" cy="161925"/>
          </a:xfrm>
          <a:custGeom>
            <a:avLst/>
            <a:gdLst/>
            <a:ahLst/>
            <a:cxnLst>
              <a:cxn ang="0">
                <a:pos x="0" y="0"/>
              </a:cxn>
              <a:cxn ang="0">
                <a:pos x="156" y="54"/>
              </a:cxn>
              <a:cxn ang="0">
                <a:pos x="0" y="102"/>
              </a:cxn>
              <a:cxn ang="0">
                <a:pos x="42" y="54"/>
              </a:cxn>
              <a:cxn ang="0">
                <a:pos x="0" y="0"/>
              </a:cxn>
            </a:cxnLst>
            <a:rect l="0" t="0" r="r" b="b"/>
            <a:pathLst>
              <a:path w="156" h="102">
                <a:moveTo>
                  <a:pt x="0" y="0"/>
                </a:moveTo>
                <a:lnTo>
                  <a:pt x="156" y="54"/>
                </a:lnTo>
                <a:lnTo>
                  <a:pt x="0" y="102"/>
                </a:lnTo>
                <a:lnTo>
                  <a:pt x="42" y="54"/>
                </a:lnTo>
                <a:lnTo>
                  <a:pt x="0" y="0"/>
                </a:lnTo>
                <a:close/>
              </a:path>
            </a:pathLst>
          </a:custGeom>
          <a:solidFill>
            <a:srgbClr val="FFFFFF"/>
          </a:solidFill>
          <a:ln w="9525">
            <a:solidFill>
              <a:srgbClr val="000000"/>
            </a:solidFill>
            <a:prstDash val="solid"/>
            <a:round/>
            <a:headEnd/>
            <a:tailEnd/>
          </a:ln>
        </p:spPr>
        <p:txBody>
          <a:bodyPr/>
          <a:lstStyle/>
          <a:p>
            <a:endParaRPr lang="en-US"/>
          </a:p>
        </p:txBody>
      </p:sp>
      <p:sp>
        <p:nvSpPr>
          <p:cNvPr id="218148" name="Rectangle 36"/>
          <p:cNvSpPr>
            <a:spLocks noChangeArrowheads="1"/>
          </p:cNvSpPr>
          <p:nvPr/>
        </p:nvSpPr>
        <p:spPr bwMode="auto">
          <a:xfrm>
            <a:off x="885825" y="4803775"/>
            <a:ext cx="1495425" cy="244475"/>
          </a:xfrm>
          <a:prstGeom prst="rect">
            <a:avLst/>
          </a:prstGeom>
          <a:noFill/>
          <a:ln w="9525">
            <a:noFill/>
            <a:miter lim="800000"/>
            <a:headEnd/>
            <a:tailEnd/>
          </a:ln>
        </p:spPr>
        <p:txBody>
          <a:bodyPr wrap="none" lIns="0" tIns="0" rIns="0" bIns="0">
            <a:spAutoFit/>
          </a:bodyPr>
          <a:lstStyle/>
          <a:p>
            <a:r>
              <a:rPr lang="fr-FR" sz="1600" b="1">
                <a:solidFill>
                  <a:srgbClr val="000000"/>
                </a:solidFill>
                <a:latin typeface="Times New Roman" pitchFamily="18" charset="0"/>
              </a:rPr>
              <a:t>408,5 kb  en 1993</a:t>
            </a:r>
            <a:endParaRPr lang="fr-FR" sz="1600">
              <a:latin typeface="Times New Roman" pitchFamily="18" charset="0"/>
            </a:endParaRPr>
          </a:p>
        </p:txBody>
      </p:sp>
      <p:sp>
        <p:nvSpPr>
          <p:cNvPr id="218149" name="Rectangle 37"/>
          <p:cNvSpPr>
            <a:spLocks noChangeArrowheads="1"/>
          </p:cNvSpPr>
          <p:nvPr/>
        </p:nvSpPr>
        <p:spPr bwMode="auto">
          <a:xfrm>
            <a:off x="1276350" y="4803775"/>
            <a:ext cx="0" cy="244475"/>
          </a:xfrm>
          <a:prstGeom prst="rect">
            <a:avLst/>
          </a:prstGeom>
          <a:noFill/>
          <a:ln w="9525">
            <a:noFill/>
            <a:miter lim="800000"/>
            <a:headEnd/>
            <a:tailEnd/>
          </a:ln>
        </p:spPr>
        <p:txBody>
          <a:bodyPr wrap="none" lIns="0" tIns="0" rIns="0" bIns="0">
            <a:spAutoFit/>
          </a:bodyPr>
          <a:lstStyle/>
          <a:p>
            <a:endParaRPr lang="fr-FR" sz="1600">
              <a:latin typeface="Times New Roman" pitchFamily="18" charset="0"/>
            </a:endParaRPr>
          </a:p>
        </p:txBody>
      </p:sp>
      <p:sp>
        <p:nvSpPr>
          <p:cNvPr id="218150" name="Freeform 38"/>
          <p:cNvSpPr>
            <a:spLocks/>
          </p:cNvSpPr>
          <p:nvPr/>
        </p:nvSpPr>
        <p:spPr bwMode="auto">
          <a:xfrm>
            <a:off x="533400" y="4822825"/>
            <a:ext cx="247650" cy="161925"/>
          </a:xfrm>
          <a:custGeom>
            <a:avLst/>
            <a:gdLst/>
            <a:ahLst/>
            <a:cxnLst>
              <a:cxn ang="0">
                <a:pos x="0" y="0"/>
              </a:cxn>
              <a:cxn ang="0">
                <a:pos x="156" y="48"/>
              </a:cxn>
              <a:cxn ang="0">
                <a:pos x="0" y="102"/>
              </a:cxn>
              <a:cxn ang="0">
                <a:pos x="42" y="48"/>
              </a:cxn>
              <a:cxn ang="0">
                <a:pos x="0" y="0"/>
              </a:cxn>
            </a:cxnLst>
            <a:rect l="0" t="0" r="r" b="b"/>
            <a:pathLst>
              <a:path w="156" h="102">
                <a:moveTo>
                  <a:pt x="0" y="0"/>
                </a:moveTo>
                <a:lnTo>
                  <a:pt x="156" y="48"/>
                </a:lnTo>
                <a:lnTo>
                  <a:pt x="0" y="102"/>
                </a:lnTo>
                <a:lnTo>
                  <a:pt x="42" y="48"/>
                </a:lnTo>
                <a:lnTo>
                  <a:pt x="0" y="0"/>
                </a:lnTo>
                <a:close/>
              </a:path>
            </a:pathLst>
          </a:custGeom>
          <a:solidFill>
            <a:srgbClr val="FFFFFF"/>
          </a:solidFill>
          <a:ln w="9525">
            <a:solidFill>
              <a:srgbClr val="000000"/>
            </a:solidFill>
            <a:prstDash val="solid"/>
            <a:round/>
            <a:headEnd/>
            <a:tailEnd/>
          </a:ln>
        </p:spPr>
        <p:txBody>
          <a:bodyPr/>
          <a:lstStyle/>
          <a:p>
            <a:endParaRPr lang="en-US"/>
          </a:p>
        </p:txBody>
      </p:sp>
      <p:sp>
        <p:nvSpPr>
          <p:cNvPr id="218151" name="Rectangle 39"/>
          <p:cNvSpPr>
            <a:spLocks noChangeArrowheads="1"/>
          </p:cNvSpPr>
          <p:nvPr/>
        </p:nvSpPr>
        <p:spPr bwMode="auto">
          <a:xfrm>
            <a:off x="885825" y="5051425"/>
            <a:ext cx="1495425" cy="244475"/>
          </a:xfrm>
          <a:prstGeom prst="rect">
            <a:avLst/>
          </a:prstGeom>
          <a:noFill/>
          <a:ln w="9525">
            <a:noFill/>
            <a:miter lim="800000"/>
            <a:headEnd/>
            <a:tailEnd/>
          </a:ln>
        </p:spPr>
        <p:txBody>
          <a:bodyPr wrap="none" lIns="0" tIns="0" rIns="0" bIns="0">
            <a:spAutoFit/>
          </a:bodyPr>
          <a:lstStyle/>
          <a:p>
            <a:r>
              <a:rPr lang="fr-FR" sz="1600" b="1">
                <a:solidFill>
                  <a:srgbClr val="000000"/>
                </a:solidFill>
                <a:latin typeface="Times New Roman" pitchFamily="18" charset="0"/>
              </a:rPr>
              <a:t>225,4  kb en 1994</a:t>
            </a:r>
            <a:endParaRPr lang="fr-FR" sz="1600">
              <a:latin typeface="Times New Roman" pitchFamily="18" charset="0"/>
            </a:endParaRPr>
          </a:p>
        </p:txBody>
      </p:sp>
      <p:sp>
        <p:nvSpPr>
          <p:cNvPr id="218152" name="Freeform 40"/>
          <p:cNvSpPr>
            <a:spLocks/>
          </p:cNvSpPr>
          <p:nvPr/>
        </p:nvSpPr>
        <p:spPr bwMode="auto">
          <a:xfrm>
            <a:off x="533400" y="5070475"/>
            <a:ext cx="247650" cy="161925"/>
          </a:xfrm>
          <a:custGeom>
            <a:avLst/>
            <a:gdLst/>
            <a:ahLst/>
            <a:cxnLst>
              <a:cxn ang="0">
                <a:pos x="0" y="0"/>
              </a:cxn>
              <a:cxn ang="0">
                <a:pos x="156" y="48"/>
              </a:cxn>
              <a:cxn ang="0">
                <a:pos x="0" y="102"/>
              </a:cxn>
              <a:cxn ang="0">
                <a:pos x="42" y="48"/>
              </a:cxn>
              <a:cxn ang="0">
                <a:pos x="0" y="0"/>
              </a:cxn>
            </a:cxnLst>
            <a:rect l="0" t="0" r="r" b="b"/>
            <a:pathLst>
              <a:path w="156" h="102">
                <a:moveTo>
                  <a:pt x="0" y="0"/>
                </a:moveTo>
                <a:lnTo>
                  <a:pt x="156" y="48"/>
                </a:lnTo>
                <a:lnTo>
                  <a:pt x="0" y="102"/>
                </a:lnTo>
                <a:lnTo>
                  <a:pt x="42" y="48"/>
                </a:lnTo>
                <a:lnTo>
                  <a:pt x="0" y="0"/>
                </a:lnTo>
                <a:close/>
              </a:path>
            </a:pathLst>
          </a:custGeom>
          <a:solidFill>
            <a:srgbClr val="FFFFFF"/>
          </a:solidFill>
          <a:ln w="9525">
            <a:solidFill>
              <a:srgbClr val="000000"/>
            </a:solidFill>
            <a:prstDash val="solid"/>
            <a:round/>
            <a:headEnd/>
            <a:tailEnd/>
          </a:ln>
        </p:spPr>
        <p:txBody>
          <a:bodyPr/>
          <a:lstStyle/>
          <a:p>
            <a:endParaRPr lang="en-US"/>
          </a:p>
        </p:txBody>
      </p:sp>
      <p:sp>
        <p:nvSpPr>
          <p:cNvPr id="218153" name="Rectangle 41"/>
          <p:cNvSpPr>
            <a:spLocks noChangeArrowheads="1"/>
          </p:cNvSpPr>
          <p:nvPr/>
        </p:nvSpPr>
        <p:spPr bwMode="auto">
          <a:xfrm>
            <a:off x="885825" y="5470525"/>
            <a:ext cx="1495425" cy="244475"/>
          </a:xfrm>
          <a:prstGeom prst="rect">
            <a:avLst/>
          </a:prstGeom>
          <a:noFill/>
          <a:ln w="9525">
            <a:noFill/>
            <a:miter lim="800000"/>
            <a:headEnd/>
            <a:tailEnd/>
          </a:ln>
        </p:spPr>
        <p:txBody>
          <a:bodyPr wrap="none" lIns="0" tIns="0" rIns="0" bIns="0">
            <a:spAutoFit/>
          </a:bodyPr>
          <a:lstStyle/>
          <a:p>
            <a:r>
              <a:rPr lang="fr-FR" sz="1600" b="1">
                <a:solidFill>
                  <a:srgbClr val="000000"/>
                </a:solidFill>
                <a:latin typeface="Times New Roman" pitchFamily="18" charset="0"/>
              </a:rPr>
              <a:t>338,5  kb en 1995</a:t>
            </a:r>
            <a:endParaRPr lang="fr-FR" sz="1600">
              <a:latin typeface="Times New Roman" pitchFamily="18" charset="0"/>
            </a:endParaRPr>
          </a:p>
        </p:txBody>
      </p:sp>
      <p:sp>
        <p:nvSpPr>
          <p:cNvPr id="218154" name="Freeform 42"/>
          <p:cNvSpPr>
            <a:spLocks/>
          </p:cNvSpPr>
          <p:nvPr/>
        </p:nvSpPr>
        <p:spPr bwMode="auto">
          <a:xfrm>
            <a:off x="533400" y="5484813"/>
            <a:ext cx="247650" cy="161925"/>
          </a:xfrm>
          <a:custGeom>
            <a:avLst/>
            <a:gdLst/>
            <a:ahLst/>
            <a:cxnLst>
              <a:cxn ang="0">
                <a:pos x="0" y="0"/>
              </a:cxn>
              <a:cxn ang="0">
                <a:pos x="156" y="54"/>
              </a:cxn>
              <a:cxn ang="0">
                <a:pos x="0" y="102"/>
              </a:cxn>
              <a:cxn ang="0">
                <a:pos x="42" y="54"/>
              </a:cxn>
              <a:cxn ang="0">
                <a:pos x="0" y="0"/>
              </a:cxn>
            </a:cxnLst>
            <a:rect l="0" t="0" r="r" b="b"/>
            <a:pathLst>
              <a:path w="156" h="102">
                <a:moveTo>
                  <a:pt x="0" y="0"/>
                </a:moveTo>
                <a:lnTo>
                  <a:pt x="156" y="54"/>
                </a:lnTo>
                <a:lnTo>
                  <a:pt x="0" y="102"/>
                </a:lnTo>
                <a:lnTo>
                  <a:pt x="42" y="54"/>
                </a:lnTo>
                <a:lnTo>
                  <a:pt x="0" y="0"/>
                </a:lnTo>
                <a:close/>
              </a:path>
            </a:pathLst>
          </a:custGeom>
          <a:solidFill>
            <a:srgbClr val="FFFFFF"/>
          </a:solidFill>
          <a:ln w="9525">
            <a:solidFill>
              <a:srgbClr val="000000"/>
            </a:solidFill>
            <a:prstDash val="solid"/>
            <a:round/>
            <a:headEnd/>
            <a:tailEnd/>
          </a:ln>
        </p:spPr>
        <p:txBody>
          <a:bodyPr/>
          <a:lstStyle/>
          <a:p>
            <a:endParaRPr lang="en-US"/>
          </a:p>
        </p:txBody>
      </p:sp>
      <p:sp>
        <p:nvSpPr>
          <p:cNvPr id="218155" name="Rectangle 43"/>
          <p:cNvSpPr>
            <a:spLocks noChangeArrowheads="1"/>
          </p:cNvSpPr>
          <p:nvPr/>
        </p:nvSpPr>
        <p:spPr bwMode="auto">
          <a:xfrm>
            <a:off x="885825" y="6003925"/>
            <a:ext cx="3344863" cy="244475"/>
          </a:xfrm>
          <a:prstGeom prst="rect">
            <a:avLst/>
          </a:prstGeom>
          <a:noFill/>
          <a:ln w="9525">
            <a:noFill/>
            <a:miter lim="800000"/>
            <a:headEnd/>
            <a:tailEnd/>
          </a:ln>
        </p:spPr>
        <p:txBody>
          <a:bodyPr wrap="none" lIns="0" tIns="0" rIns="0" bIns="0">
            <a:spAutoFit/>
          </a:bodyPr>
          <a:lstStyle/>
          <a:p>
            <a:r>
              <a:rPr lang="fr-FR" sz="1600" b="1">
                <a:solidFill>
                  <a:srgbClr val="FF3300"/>
                </a:solidFill>
                <a:latin typeface="Times New Roman" pitchFamily="18" charset="0"/>
              </a:rPr>
              <a:t>séquence complète</a:t>
            </a:r>
            <a:r>
              <a:rPr lang="fr-FR" sz="1600" b="1">
                <a:solidFill>
                  <a:srgbClr val="000000"/>
                </a:solidFill>
                <a:latin typeface="Times New Roman" pitchFamily="18" charset="0"/>
              </a:rPr>
              <a:t> (4639,2 kb) en 1997</a:t>
            </a:r>
            <a:endParaRPr lang="fr-FR" sz="1600">
              <a:latin typeface="Times New Roman" pitchFamily="18" charset="0"/>
            </a:endParaRPr>
          </a:p>
        </p:txBody>
      </p:sp>
      <p:sp>
        <p:nvSpPr>
          <p:cNvPr id="218156" name="Freeform 44"/>
          <p:cNvSpPr>
            <a:spLocks/>
          </p:cNvSpPr>
          <p:nvPr/>
        </p:nvSpPr>
        <p:spPr bwMode="auto">
          <a:xfrm>
            <a:off x="533400" y="6022975"/>
            <a:ext cx="247650" cy="161925"/>
          </a:xfrm>
          <a:custGeom>
            <a:avLst/>
            <a:gdLst/>
            <a:ahLst/>
            <a:cxnLst>
              <a:cxn ang="0">
                <a:pos x="0" y="0"/>
              </a:cxn>
              <a:cxn ang="0">
                <a:pos x="156" y="54"/>
              </a:cxn>
              <a:cxn ang="0">
                <a:pos x="0" y="102"/>
              </a:cxn>
              <a:cxn ang="0">
                <a:pos x="42" y="54"/>
              </a:cxn>
              <a:cxn ang="0">
                <a:pos x="0" y="0"/>
              </a:cxn>
            </a:cxnLst>
            <a:rect l="0" t="0" r="r" b="b"/>
            <a:pathLst>
              <a:path w="156" h="102">
                <a:moveTo>
                  <a:pt x="0" y="0"/>
                </a:moveTo>
                <a:lnTo>
                  <a:pt x="156" y="54"/>
                </a:lnTo>
                <a:lnTo>
                  <a:pt x="0" y="102"/>
                </a:lnTo>
                <a:lnTo>
                  <a:pt x="42" y="54"/>
                </a:lnTo>
                <a:lnTo>
                  <a:pt x="0" y="0"/>
                </a:lnTo>
                <a:close/>
              </a:path>
            </a:pathLst>
          </a:custGeom>
          <a:solidFill>
            <a:srgbClr val="FFFFFF"/>
          </a:solidFill>
          <a:ln w="9525">
            <a:solidFill>
              <a:srgbClr val="000000"/>
            </a:solidFill>
            <a:prstDash val="solid"/>
            <a:round/>
            <a:headEnd/>
            <a:tailEnd/>
          </a:ln>
        </p:spPr>
        <p:txBody>
          <a:bodyPr/>
          <a:lstStyle/>
          <a:p>
            <a:endParaRPr lang="en-US"/>
          </a:p>
        </p:txBody>
      </p:sp>
      <p:sp>
        <p:nvSpPr>
          <p:cNvPr id="218157" name="Line 45"/>
          <p:cNvSpPr>
            <a:spLocks noChangeShapeType="1"/>
          </p:cNvSpPr>
          <p:nvPr/>
        </p:nvSpPr>
        <p:spPr bwMode="auto">
          <a:xfrm flipV="1">
            <a:off x="2513013" y="4572000"/>
            <a:ext cx="1587" cy="971550"/>
          </a:xfrm>
          <a:prstGeom prst="line">
            <a:avLst/>
          </a:prstGeom>
          <a:noFill/>
          <a:ln w="9525">
            <a:solidFill>
              <a:srgbClr val="000000"/>
            </a:solidFill>
            <a:round/>
            <a:headEnd/>
            <a:tailEnd/>
          </a:ln>
        </p:spPr>
        <p:txBody>
          <a:bodyPr/>
          <a:lstStyle/>
          <a:p>
            <a:endParaRPr lang="en-US"/>
          </a:p>
        </p:txBody>
      </p:sp>
      <p:sp>
        <p:nvSpPr>
          <p:cNvPr id="218158" name="Rectangle 46"/>
          <p:cNvSpPr>
            <a:spLocks noChangeArrowheads="1"/>
          </p:cNvSpPr>
          <p:nvPr/>
        </p:nvSpPr>
        <p:spPr bwMode="auto">
          <a:xfrm>
            <a:off x="2590800" y="4676775"/>
            <a:ext cx="1524000" cy="733425"/>
          </a:xfrm>
          <a:prstGeom prst="rect">
            <a:avLst/>
          </a:prstGeom>
          <a:noFill/>
          <a:ln w="9525">
            <a:noFill/>
            <a:miter lim="800000"/>
            <a:headEnd/>
            <a:tailEnd/>
          </a:ln>
        </p:spPr>
        <p:txBody>
          <a:bodyPr lIns="0" tIns="0" rIns="0" bIns="0">
            <a:spAutoFit/>
          </a:bodyPr>
          <a:lstStyle/>
          <a:p>
            <a:pPr algn="ctr"/>
            <a:r>
              <a:rPr lang="fr-FR" sz="1600" b="1">
                <a:solidFill>
                  <a:srgbClr val="000000"/>
                </a:solidFill>
                <a:latin typeface="Times New Roman" pitchFamily="18" charset="0"/>
              </a:rPr>
              <a:t>environ 1 Mb  (21 % du génome entier) en 5 ans</a:t>
            </a:r>
            <a:endParaRPr lang="fr-FR" sz="1600">
              <a:latin typeface="Times New Roman" pitchFamily="18" charset="0"/>
            </a:endParaRPr>
          </a:p>
        </p:txBody>
      </p:sp>
      <p:sp>
        <p:nvSpPr>
          <p:cNvPr id="218159" name="Rectangle 47"/>
          <p:cNvSpPr>
            <a:spLocks noChangeArrowheads="1"/>
          </p:cNvSpPr>
          <p:nvPr/>
        </p:nvSpPr>
        <p:spPr bwMode="auto">
          <a:xfrm>
            <a:off x="4689475" y="5051425"/>
            <a:ext cx="4033838" cy="244475"/>
          </a:xfrm>
          <a:prstGeom prst="rect">
            <a:avLst/>
          </a:prstGeom>
          <a:noFill/>
          <a:ln w="9525">
            <a:noFill/>
            <a:miter lim="800000"/>
            <a:headEnd/>
            <a:tailEnd/>
          </a:ln>
        </p:spPr>
        <p:txBody>
          <a:bodyPr wrap="none" lIns="0" tIns="0" rIns="0" bIns="0">
            <a:spAutoFit/>
          </a:bodyPr>
          <a:lstStyle/>
          <a:p>
            <a:r>
              <a:rPr lang="fr-FR" sz="1600" b="1">
                <a:solidFill>
                  <a:srgbClr val="000000"/>
                </a:solidFill>
                <a:latin typeface="Times New Roman" pitchFamily="18" charset="0"/>
              </a:rPr>
              <a:t>Chromosomes II, VIII et XI (2,04 Mb) en 1994</a:t>
            </a:r>
            <a:endParaRPr lang="fr-FR" sz="1600">
              <a:latin typeface="Times New Roman" pitchFamily="18" charset="0"/>
            </a:endParaRPr>
          </a:p>
        </p:txBody>
      </p:sp>
      <p:sp>
        <p:nvSpPr>
          <p:cNvPr id="218160" name="Freeform 48"/>
          <p:cNvSpPr>
            <a:spLocks/>
          </p:cNvSpPr>
          <p:nvPr/>
        </p:nvSpPr>
        <p:spPr bwMode="auto">
          <a:xfrm>
            <a:off x="4400550" y="5092700"/>
            <a:ext cx="247650" cy="161925"/>
          </a:xfrm>
          <a:custGeom>
            <a:avLst/>
            <a:gdLst/>
            <a:ahLst/>
            <a:cxnLst>
              <a:cxn ang="0">
                <a:pos x="0" y="0"/>
              </a:cxn>
              <a:cxn ang="0">
                <a:pos x="156" y="48"/>
              </a:cxn>
              <a:cxn ang="0">
                <a:pos x="0" y="102"/>
              </a:cxn>
              <a:cxn ang="0">
                <a:pos x="42" y="48"/>
              </a:cxn>
              <a:cxn ang="0">
                <a:pos x="0" y="0"/>
              </a:cxn>
            </a:cxnLst>
            <a:rect l="0" t="0" r="r" b="b"/>
            <a:pathLst>
              <a:path w="156" h="102">
                <a:moveTo>
                  <a:pt x="0" y="0"/>
                </a:moveTo>
                <a:lnTo>
                  <a:pt x="156" y="48"/>
                </a:lnTo>
                <a:lnTo>
                  <a:pt x="0" y="102"/>
                </a:lnTo>
                <a:lnTo>
                  <a:pt x="42" y="48"/>
                </a:lnTo>
                <a:lnTo>
                  <a:pt x="0" y="0"/>
                </a:lnTo>
                <a:close/>
              </a:path>
            </a:pathLst>
          </a:custGeom>
          <a:solidFill>
            <a:srgbClr val="FFFFFF"/>
          </a:solidFill>
          <a:ln w="9525">
            <a:solidFill>
              <a:srgbClr val="000000"/>
            </a:solidFill>
            <a:prstDash val="solid"/>
            <a:round/>
            <a:headEnd/>
            <a:tailEnd/>
          </a:ln>
        </p:spPr>
        <p:txBody>
          <a:bodyPr/>
          <a:lstStyle/>
          <a:p>
            <a:endParaRPr lang="en-US"/>
          </a:p>
        </p:txBody>
      </p:sp>
      <p:sp>
        <p:nvSpPr>
          <p:cNvPr id="218161" name="Rectangle 49"/>
          <p:cNvSpPr>
            <a:spLocks noChangeArrowheads="1"/>
          </p:cNvSpPr>
          <p:nvPr/>
        </p:nvSpPr>
        <p:spPr bwMode="auto">
          <a:xfrm>
            <a:off x="4689475" y="5470525"/>
            <a:ext cx="4421188" cy="244475"/>
          </a:xfrm>
          <a:prstGeom prst="rect">
            <a:avLst/>
          </a:prstGeom>
          <a:noFill/>
          <a:ln w="9525">
            <a:noFill/>
            <a:miter lim="800000"/>
            <a:headEnd/>
            <a:tailEnd/>
          </a:ln>
        </p:spPr>
        <p:txBody>
          <a:bodyPr wrap="none" lIns="0" tIns="0" rIns="0" bIns="0">
            <a:spAutoFit/>
          </a:bodyPr>
          <a:lstStyle/>
          <a:p>
            <a:r>
              <a:rPr lang="fr-FR" sz="1600" b="1">
                <a:solidFill>
                  <a:srgbClr val="000000"/>
                </a:solidFill>
                <a:latin typeface="Times New Roman" pitchFamily="18" charset="0"/>
              </a:rPr>
              <a:t>Chromosomes I, VI, IX, X et XI (2,61 Mb) en 1995 </a:t>
            </a:r>
          </a:p>
        </p:txBody>
      </p:sp>
      <p:sp>
        <p:nvSpPr>
          <p:cNvPr id="218162" name="Freeform 50"/>
          <p:cNvSpPr>
            <a:spLocks/>
          </p:cNvSpPr>
          <p:nvPr/>
        </p:nvSpPr>
        <p:spPr bwMode="auto">
          <a:xfrm>
            <a:off x="4400550" y="5511800"/>
            <a:ext cx="247650" cy="161925"/>
          </a:xfrm>
          <a:custGeom>
            <a:avLst/>
            <a:gdLst/>
            <a:ahLst/>
            <a:cxnLst>
              <a:cxn ang="0">
                <a:pos x="0" y="0"/>
              </a:cxn>
              <a:cxn ang="0">
                <a:pos x="156" y="54"/>
              </a:cxn>
              <a:cxn ang="0">
                <a:pos x="0" y="102"/>
              </a:cxn>
              <a:cxn ang="0">
                <a:pos x="42" y="54"/>
              </a:cxn>
              <a:cxn ang="0">
                <a:pos x="0" y="0"/>
              </a:cxn>
            </a:cxnLst>
            <a:rect l="0" t="0" r="r" b="b"/>
            <a:pathLst>
              <a:path w="156" h="102">
                <a:moveTo>
                  <a:pt x="0" y="0"/>
                </a:moveTo>
                <a:lnTo>
                  <a:pt x="156" y="54"/>
                </a:lnTo>
                <a:lnTo>
                  <a:pt x="0" y="102"/>
                </a:lnTo>
                <a:lnTo>
                  <a:pt x="42" y="54"/>
                </a:lnTo>
                <a:lnTo>
                  <a:pt x="0" y="0"/>
                </a:lnTo>
                <a:close/>
              </a:path>
            </a:pathLst>
          </a:custGeom>
          <a:solidFill>
            <a:srgbClr val="FFFFFF"/>
          </a:solidFill>
          <a:ln w="9525">
            <a:solidFill>
              <a:srgbClr val="000000"/>
            </a:solidFill>
            <a:prstDash val="solid"/>
            <a:round/>
            <a:headEnd/>
            <a:tailEnd/>
          </a:ln>
        </p:spPr>
        <p:txBody>
          <a:bodyPr/>
          <a:lstStyle/>
          <a:p>
            <a:endParaRPr lang="en-US"/>
          </a:p>
        </p:txBody>
      </p:sp>
      <p:sp>
        <p:nvSpPr>
          <p:cNvPr id="218163" name="Rectangle 51"/>
          <p:cNvSpPr>
            <a:spLocks noChangeArrowheads="1"/>
          </p:cNvSpPr>
          <p:nvPr/>
        </p:nvSpPr>
        <p:spPr bwMode="auto">
          <a:xfrm>
            <a:off x="4689475" y="5776913"/>
            <a:ext cx="3424238" cy="244475"/>
          </a:xfrm>
          <a:prstGeom prst="rect">
            <a:avLst/>
          </a:prstGeom>
          <a:noFill/>
          <a:ln w="9525">
            <a:noFill/>
            <a:miter lim="800000"/>
            <a:headEnd/>
            <a:tailEnd/>
          </a:ln>
        </p:spPr>
        <p:txBody>
          <a:bodyPr wrap="none" lIns="0" tIns="0" rIns="0" bIns="0">
            <a:spAutoFit/>
          </a:bodyPr>
          <a:lstStyle/>
          <a:p>
            <a:r>
              <a:rPr lang="fr-FR" sz="1600" b="1">
                <a:solidFill>
                  <a:srgbClr val="FF3300"/>
                </a:solidFill>
                <a:latin typeface="Times New Roman" pitchFamily="18" charset="0"/>
              </a:rPr>
              <a:t>séquence complète</a:t>
            </a:r>
            <a:r>
              <a:rPr lang="fr-FR" sz="1600" b="1">
                <a:solidFill>
                  <a:srgbClr val="000000"/>
                </a:solidFill>
                <a:latin typeface="Times New Roman" pitchFamily="18" charset="0"/>
              </a:rPr>
              <a:t> (12,155 Mb) en 1996</a:t>
            </a:r>
            <a:endParaRPr lang="fr-FR" sz="1600">
              <a:latin typeface="Times New Roman" pitchFamily="18" charset="0"/>
            </a:endParaRPr>
          </a:p>
        </p:txBody>
      </p:sp>
      <p:sp>
        <p:nvSpPr>
          <p:cNvPr id="218164" name="Freeform 52"/>
          <p:cNvSpPr>
            <a:spLocks/>
          </p:cNvSpPr>
          <p:nvPr/>
        </p:nvSpPr>
        <p:spPr bwMode="auto">
          <a:xfrm>
            <a:off x="4400550" y="5859463"/>
            <a:ext cx="247650" cy="161925"/>
          </a:xfrm>
          <a:custGeom>
            <a:avLst/>
            <a:gdLst/>
            <a:ahLst/>
            <a:cxnLst>
              <a:cxn ang="0">
                <a:pos x="0" y="0"/>
              </a:cxn>
              <a:cxn ang="0">
                <a:pos x="156" y="48"/>
              </a:cxn>
              <a:cxn ang="0">
                <a:pos x="0" y="102"/>
              </a:cxn>
              <a:cxn ang="0">
                <a:pos x="42" y="48"/>
              </a:cxn>
              <a:cxn ang="0">
                <a:pos x="0" y="0"/>
              </a:cxn>
            </a:cxnLst>
            <a:rect l="0" t="0" r="r" b="b"/>
            <a:pathLst>
              <a:path w="156" h="102">
                <a:moveTo>
                  <a:pt x="0" y="0"/>
                </a:moveTo>
                <a:lnTo>
                  <a:pt x="156" y="48"/>
                </a:lnTo>
                <a:lnTo>
                  <a:pt x="0" y="102"/>
                </a:lnTo>
                <a:lnTo>
                  <a:pt x="42" y="48"/>
                </a:lnTo>
                <a:lnTo>
                  <a:pt x="0" y="0"/>
                </a:lnTo>
                <a:close/>
              </a:path>
            </a:pathLst>
          </a:custGeom>
          <a:solidFill>
            <a:srgbClr val="FFFFFF"/>
          </a:solidFill>
          <a:ln w="9525">
            <a:solidFill>
              <a:srgbClr val="000000"/>
            </a:solidFill>
            <a:prstDash val="solid"/>
            <a:round/>
            <a:headEnd/>
            <a:tailEnd/>
          </a:ln>
        </p:spPr>
        <p:txBody>
          <a:bodyPr/>
          <a:lstStyle/>
          <a:p>
            <a:endParaRPr lang="en-US"/>
          </a:p>
        </p:txBody>
      </p:sp>
      <p:sp>
        <p:nvSpPr>
          <p:cNvPr id="218165" name="Rectangle 53"/>
          <p:cNvSpPr>
            <a:spLocks noChangeArrowheads="1"/>
          </p:cNvSpPr>
          <p:nvPr/>
        </p:nvSpPr>
        <p:spPr bwMode="auto">
          <a:xfrm>
            <a:off x="2108200" y="381000"/>
            <a:ext cx="5283200" cy="549275"/>
          </a:xfrm>
          <a:prstGeom prst="rect">
            <a:avLst/>
          </a:prstGeom>
          <a:solidFill>
            <a:srgbClr val="FFFF99"/>
          </a:solidFill>
          <a:ln w="9525">
            <a:noFill/>
            <a:miter lim="800000"/>
            <a:headEnd/>
            <a:tailEnd/>
          </a:ln>
        </p:spPr>
        <p:txBody>
          <a:bodyPr wrap="none" lIns="0" tIns="0" rIns="0" bIns="0">
            <a:spAutoFit/>
          </a:bodyPr>
          <a:lstStyle/>
          <a:p>
            <a:r>
              <a:rPr lang="fr-FR" sz="3600" b="1" dirty="0">
                <a:solidFill>
                  <a:srgbClr val="000000"/>
                </a:solidFill>
                <a:latin typeface="Times New Roman" pitchFamily="18" charset="0"/>
              </a:rPr>
              <a:t>4</a:t>
            </a:r>
            <a:r>
              <a:rPr lang="fr-FR" sz="3600" b="1" dirty="0" smtClean="0">
                <a:solidFill>
                  <a:srgbClr val="000000"/>
                </a:solidFill>
                <a:latin typeface="Times New Roman" pitchFamily="18" charset="0"/>
              </a:rPr>
              <a:t>. </a:t>
            </a:r>
            <a:r>
              <a:rPr lang="fr-FR" sz="3600" b="1" dirty="0">
                <a:solidFill>
                  <a:srgbClr val="000000"/>
                </a:solidFill>
                <a:latin typeface="Times New Roman" pitchFamily="18" charset="0"/>
              </a:rPr>
              <a:t>Séquençage des génomes</a:t>
            </a:r>
            <a:endParaRPr lang="fr-FR" dirty="0"/>
          </a:p>
        </p:txBody>
      </p:sp>
      <p:sp>
        <p:nvSpPr>
          <p:cNvPr id="218166" name="Rectangle 54"/>
          <p:cNvSpPr>
            <a:spLocks noChangeArrowheads="1"/>
          </p:cNvSpPr>
          <p:nvPr/>
        </p:nvSpPr>
        <p:spPr bwMode="auto">
          <a:xfrm>
            <a:off x="1447800" y="1371600"/>
            <a:ext cx="5638800" cy="336550"/>
          </a:xfrm>
          <a:prstGeom prst="rect">
            <a:avLst/>
          </a:prstGeom>
          <a:noFill/>
          <a:ln w="9525">
            <a:noFill/>
            <a:miter lim="800000"/>
            <a:headEnd/>
            <a:tailEnd/>
          </a:ln>
          <a:effectLst/>
        </p:spPr>
        <p:txBody>
          <a:bodyPr>
            <a:spAutoFit/>
          </a:bodyPr>
          <a:lstStyle/>
          <a:p>
            <a:r>
              <a:rPr lang="fr-FR" sz="1600" b="1" i="1">
                <a:solidFill>
                  <a:srgbClr val="000000"/>
                </a:solidFill>
                <a:latin typeface="Times New Roman" pitchFamily="18" charset="0"/>
              </a:rPr>
              <a:t>"modèles" = dont la génétique et la biochimie sont bien connues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ChangeArrowheads="1"/>
          </p:cNvSpPr>
          <p:nvPr/>
        </p:nvSpPr>
        <p:spPr bwMode="auto">
          <a:xfrm>
            <a:off x="842963" y="1295400"/>
            <a:ext cx="471283" cy="323165"/>
          </a:xfrm>
          <a:prstGeom prst="rect">
            <a:avLst/>
          </a:prstGeom>
          <a:noFill/>
          <a:ln w="9525">
            <a:noFill/>
            <a:miter lim="800000"/>
            <a:headEnd/>
            <a:tailEnd/>
          </a:ln>
        </p:spPr>
        <p:txBody>
          <a:bodyPr wrap="none" lIns="0" tIns="0" rIns="0" bIns="0">
            <a:spAutoFit/>
          </a:bodyPr>
          <a:lstStyle/>
          <a:p>
            <a:r>
              <a:rPr lang="fr-FR" sz="2100" b="1" i="1" dirty="0">
                <a:solidFill>
                  <a:srgbClr val="000000"/>
                </a:solidFill>
                <a:latin typeface="Times New Roman" pitchFamily="18" charset="0"/>
              </a:rPr>
              <a:t>4</a:t>
            </a:r>
            <a:r>
              <a:rPr lang="fr-FR" sz="2100" b="1" i="1" dirty="0" smtClean="0">
                <a:solidFill>
                  <a:srgbClr val="000000"/>
                </a:solidFill>
                <a:latin typeface="Times New Roman" pitchFamily="18" charset="0"/>
              </a:rPr>
              <a:t>.4</a:t>
            </a:r>
            <a:r>
              <a:rPr lang="fr-FR" sz="2100" b="1" i="1" dirty="0">
                <a:solidFill>
                  <a:srgbClr val="000000"/>
                </a:solidFill>
                <a:latin typeface="Times New Roman" pitchFamily="18" charset="0"/>
              </a:rPr>
              <a:t>. </a:t>
            </a:r>
            <a:endParaRPr lang="fr-FR" dirty="0"/>
          </a:p>
        </p:txBody>
      </p:sp>
      <p:sp>
        <p:nvSpPr>
          <p:cNvPr id="219139" name="Rectangle 3"/>
          <p:cNvSpPr>
            <a:spLocks noChangeArrowheads="1"/>
          </p:cNvSpPr>
          <p:nvPr/>
        </p:nvSpPr>
        <p:spPr bwMode="auto">
          <a:xfrm>
            <a:off x="1309688" y="1295400"/>
            <a:ext cx="2038350" cy="320675"/>
          </a:xfrm>
          <a:prstGeom prst="rect">
            <a:avLst/>
          </a:prstGeom>
          <a:solidFill>
            <a:srgbClr val="FFCCFF"/>
          </a:solidFill>
          <a:ln w="9525">
            <a:noFill/>
            <a:miter lim="800000"/>
            <a:headEnd/>
            <a:tailEnd/>
          </a:ln>
        </p:spPr>
        <p:txBody>
          <a:bodyPr wrap="none" lIns="0" tIns="0" rIns="0" bIns="0">
            <a:spAutoFit/>
          </a:bodyPr>
          <a:lstStyle/>
          <a:p>
            <a:r>
              <a:rPr lang="fr-FR" sz="2100" b="1" i="1">
                <a:solidFill>
                  <a:srgbClr val="000000"/>
                </a:solidFill>
                <a:latin typeface="Times New Roman" pitchFamily="18" charset="0"/>
              </a:rPr>
              <a:t>Méthode classique</a:t>
            </a:r>
            <a:endParaRPr lang="fr-FR"/>
          </a:p>
        </p:txBody>
      </p:sp>
      <p:grpSp>
        <p:nvGrpSpPr>
          <p:cNvPr id="2" name="Group 4"/>
          <p:cNvGrpSpPr>
            <a:grpSpLocks/>
          </p:cNvGrpSpPr>
          <p:nvPr/>
        </p:nvGrpSpPr>
        <p:grpSpPr bwMode="auto">
          <a:xfrm>
            <a:off x="871538" y="2200275"/>
            <a:ext cx="1752600" cy="1676400"/>
            <a:chOff x="549" y="1530"/>
            <a:chExt cx="1104" cy="1056"/>
          </a:xfrm>
        </p:grpSpPr>
        <p:sp>
          <p:nvSpPr>
            <p:cNvPr id="219141" name="Oval 5"/>
            <p:cNvSpPr>
              <a:spLocks noChangeArrowheads="1"/>
            </p:cNvSpPr>
            <p:nvPr/>
          </p:nvSpPr>
          <p:spPr bwMode="auto">
            <a:xfrm>
              <a:off x="633" y="1644"/>
              <a:ext cx="936" cy="912"/>
            </a:xfrm>
            <a:prstGeom prst="ellipse">
              <a:avLst/>
            </a:prstGeom>
            <a:solidFill>
              <a:srgbClr val="FFFFFF"/>
            </a:solidFill>
            <a:ln w="19050">
              <a:solidFill>
                <a:srgbClr val="000000"/>
              </a:solidFill>
              <a:round/>
              <a:headEnd/>
              <a:tailEnd/>
            </a:ln>
          </p:spPr>
          <p:txBody>
            <a:bodyPr/>
            <a:lstStyle/>
            <a:p>
              <a:endParaRPr lang="en-US"/>
            </a:p>
          </p:txBody>
        </p:sp>
        <p:sp>
          <p:nvSpPr>
            <p:cNvPr id="219142" name="Line 6"/>
            <p:cNvSpPr>
              <a:spLocks noChangeShapeType="1"/>
            </p:cNvSpPr>
            <p:nvPr/>
          </p:nvSpPr>
          <p:spPr bwMode="auto">
            <a:xfrm>
              <a:off x="885" y="1530"/>
              <a:ext cx="90" cy="306"/>
            </a:xfrm>
            <a:prstGeom prst="line">
              <a:avLst/>
            </a:prstGeom>
            <a:noFill/>
            <a:ln w="9525">
              <a:solidFill>
                <a:srgbClr val="000000"/>
              </a:solidFill>
              <a:round/>
              <a:headEnd/>
              <a:tailEnd/>
            </a:ln>
          </p:spPr>
          <p:txBody>
            <a:bodyPr/>
            <a:lstStyle/>
            <a:p>
              <a:endParaRPr lang="en-US"/>
            </a:p>
          </p:txBody>
        </p:sp>
        <p:sp>
          <p:nvSpPr>
            <p:cNvPr id="219143" name="Line 7"/>
            <p:cNvSpPr>
              <a:spLocks noChangeShapeType="1"/>
            </p:cNvSpPr>
            <p:nvPr/>
          </p:nvSpPr>
          <p:spPr bwMode="auto">
            <a:xfrm flipV="1">
              <a:off x="1251" y="1578"/>
              <a:ext cx="108" cy="258"/>
            </a:xfrm>
            <a:prstGeom prst="line">
              <a:avLst/>
            </a:prstGeom>
            <a:noFill/>
            <a:ln w="9525">
              <a:solidFill>
                <a:srgbClr val="000000"/>
              </a:solidFill>
              <a:round/>
              <a:headEnd/>
              <a:tailEnd/>
            </a:ln>
          </p:spPr>
          <p:txBody>
            <a:bodyPr/>
            <a:lstStyle/>
            <a:p>
              <a:endParaRPr lang="en-US"/>
            </a:p>
          </p:txBody>
        </p:sp>
        <p:sp>
          <p:nvSpPr>
            <p:cNvPr id="219144" name="Line 8"/>
            <p:cNvSpPr>
              <a:spLocks noChangeShapeType="1"/>
            </p:cNvSpPr>
            <p:nvPr/>
          </p:nvSpPr>
          <p:spPr bwMode="auto">
            <a:xfrm flipV="1">
              <a:off x="1419" y="1854"/>
              <a:ext cx="234" cy="120"/>
            </a:xfrm>
            <a:prstGeom prst="line">
              <a:avLst/>
            </a:prstGeom>
            <a:noFill/>
            <a:ln w="9525">
              <a:solidFill>
                <a:srgbClr val="000000"/>
              </a:solidFill>
              <a:round/>
              <a:headEnd/>
              <a:tailEnd/>
            </a:ln>
          </p:spPr>
          <p:txBody>
            <a:bodyPr/>
            <a:lstStyle/>
            <a:p>
              <a:endParaRPr lang="en-US"/>
            </a:p>
          </p:txBody>
        </p:sp>
        <p:sp>
          <p:nvSpPr>
            <p:cNvPr id="219145" name="Line 9"/>
            <p:cNvSpPr>
              <a:spLocks noChangeShapeType="1"/>
            </p:cNvSpPr>
            <p:nvPr/>
          </p:nvSpPr>
          <p:spPr bwMode="auto">
            <a:xfrm flipV="1">
              <a:off x="855" y="2310"/>
              <a:ext cx="120" cy="276"/>
            </a:xfrm>
            <a:prstGeom prst="line">
              <a:avLst/>
            </a:prstGeom>
            <a:noFill/>
            <a:ln w="9525">
              <a:solidFill>
                <a:srgbClr val="000000"/>
              </a:solidFill>
              <a:round/>
              <a:headEnd/>
              <a:tailEnd/>
            </a:ln>
          </p:spPr>
          <p:txBody>
            <a:bodyPr/>
            <a:lstStyle/>
            <a:p>
              <a:endParaRPr lang="en-US"/>
            </a:p>
          </p:txBody>
        </p:sp>
        <p:sp>
          <p:nvSpPr>
            <p:cNvPr id="219146" name="Line 10"/>
            <p:cNvSpPr>
              <a:spLocks noChangeShapeType="1"/>
            </p:cNvSpPr>
            <p:nvPr/>
          </p:nvSpPr>
          <p:spPr bwMode="auto">
            <a:xfrm>
              <a:off x="1269" y="2268"/>
              <a:ext cx="216" cy="258"/>
            </a:xfrm>
            <a:prstGeom prst="line">
              <a:avLst/>
            </a:prstGeom>
            <a:noFill/>
            <a:ln w="9525">
              <a:solidFill>
                <a:srgbClr val="000000"/>
              </a:solidFill>
              <a:round/>
              <a:headEnd/>
              <a:tailEnd/>
            </a:ln>
          </p:spPr>
          <p:txBody>
            <a:bodyPr/>
            <a:lstStyle/>
            <a:p>
              <a:endParaRPr lang="en-US"/>
            </a:p>
          </p:txBody>
        </p:sp>
        <p:sp>
          <p:nvSpPr>
            <p:cNvPr id="219147" name="Line 11"/>
            <p:cNvSpPr>
              <a:spLocks noChangeShapeType="1"/>
            </p:cNvSpPr>
            <p:nvPr/>
          </p:nvSpPr>
          <p:spPr bwMode="auto">
            <a:xfrm>
              <a:off x="549" y="1974"/>
              <a:ext cx="246" cy="60"/>
            </a:xfrm>
            <a:prstGeom prst="line">
              <a:avLst/>
            </a:prstGeom>
            <a:noFill/>
            <a:ln w="9525">
              <a:solidFill>
                <a:srgbClr val="000000"/>
              </a:solidFill>
              <a:round/>
              <a:headEnd/>
              <a:tailEnd/>
            </a:ln>
          </p:spPr>
          <p:txBody>
            <a:bodyPr/>
            <a:lstStyle/>
            <a:p>
              <a:endParaRPr lang="en-US"/>
            </a:p>
          </p:txBody>
        </p:sp>
        <p:sp>
          <p:nvSpPr>
            <p:cNvPr id="219148" name="Line 12"/>
            <p:cNvSpPr>
              <a:spLocks noChangeShapeType="1"/>
            </p:cNvSpPr>
            <p:nvPr/>
          </p:nvSpPr>
          <p:spPr bwMode="auto">
            <a:xfrm flipV="1">
              <a:off x="609" y="2202"/>
              <a:ext cx="216" cy="156"/>
            </a:xfrm>
            <a:prstGeom prst="line">
              <a:avLst/>
            </a:prstGeom>
            <a:noFill/>
            <a:ln w="9525">
              <a:solidFill>
                <a:srgbClr val="000000"/>
              </a:solidFill>
              <a:round/>
              <a:headEnd/>
              <a:tailEnd/>
            </a:ln>
          </p:spPr>
          <p:txBody>
            <a:bodyPr/>
            <a:lstStyle/>
            <a:p>
              <a:endParaRPr lang="en-US"/>
            </a:p>
          </p:txBody>
        </p:sp>
        <p:sp>
          <p:nvSpPr>
            <p:cNvPr id="219149" name="Rectangle 13"/>
            <p:cNvSpPr>
              <a:spLocks noChangeArrowheads="1"/>
            </p:cNvSpPr>
            <p:nvPr/>
          </p:nvSpPr>
          <p:spPr bwMode="auto">
            <a:xfrm>
              <a:off x="1041" y="1644"/>
              <a:ext cx="110" cy="182"/>
            </a:xfrm>
            <a:prstGeom prst="rect">
              <a:avLst/>
            </a:prstGeom>
            <a:noFill/>
            <a:ln w="9525">
              <a:noFill/>
              <a:miter lim="800000"/>
              <a:headEnd/>
              <a:tailEnd/>
            </a:ln>
          </p:spPr>
          <p:txBody>
            <a:bodyPr wrap="none" lIns="0" tIns="0" rIns="0" bIns="0">
              <a:spAutoFit/>
            </a:bodyPr>
            <a:lstStyle/>
            <a:p>
              <a:r>
                <a:rPr lang="fr-FR" sz="1900" b="1">
                  <a:solidFill>
                    <a:srgbClr val="000000"/>
                  </a:solidFill>
                  <a:latin typeface="Times New Roman" pitchFamily="18" charset="0"/>
                </a:rPr>
                <a:t>A</a:t>
              </a:r>
              <a:endParaRPr lang="fr-FR"/>
            </a:p>
          </p:txBody>
        </p:sp>
        <p:sp>
          <p:nvSpPr>
            <p:cNvPr id="219150" name="Rectangle 14"/>
            <p:cNvSpPr>
              <a:spLocks noChangeArrowheads="1"/>
            </p:cNvSpPr>
            <p:nvPr/>
          </p:nvSpPr>
          <p:spPr bwMode="auto">
            <a:xfrm>
              <a:off x="1329" y="1752"/>
              <a:ext cx="101" cy="182"/>
            </a:xfrm>
            <a:prstGeom prst="rect">
              <a:avLst/>
            </a:prstGeom>
            <a:noFill/>
            <a:ln w="9525">
              <a:noFill/>
              <a:miter lim="800000"/>
              <a:headEnd/>
              <a:tailEnd/>
            </a:ln>
          </p:spPr>
          <p:txBody>
            <a:bodyPr wrap="none" lIns="0" tIns="0" rIns="0" bIns="0">
              <a:spAutoFit/>
            </a:bodyPr>
            <a:lstStyle/>
            <a:p>
              <a:r>
                <a:rPr lang="fr-FR" sz="1900" b="1">
                  <a:solidFill>
                    <a:srgbClr val="000000"/>
                  </a:solidFill>
                  <a:latin typeface="Times New Roman" pitchFamily="18" charset="0"/>
                </a:rPr>
                <a:t>B</a:t>
              </a:r>
              <a:endParaRPr lang="fr-FR"/>
            </a:p>
          </p:txBody>
        </p:sp>
        <p:sp>
          <p:nvSpPr>
            <p:cNvPr id="219151" name="Rectangle 15"/>
            <p:cNvSpPr>
              <a:spLocks noChangeArrowheads="1"/>
            </p:cNvSpPr>
            <p:nvPr/>
          </p:nvSpPr>
          <p:spPr bwMode="auto">
            <a:xfrm>
              <a:off x="1377" y="2088"/>
              <a:ext cx="110" cy="182"/>
            </a:xfrm>
            <a:prstGeom prst="rect">
              <a:avLst/>
            </a:prstGeom>
            <a:noFill/>
            <a:ln w="9525">
              <a:noFill/>
              <a:miter lim="800000"/>
              <a:headEnd/>
              <a:tailEnd/>
            </a:ln>
          </p:spPr>
          <p:txBody>
            <a:bodyPr wrap="none" lIns="0" tIns="0" rIns="0" bIns="0">
              <a:spAutoFit/>
            </a:bodyPr>
            <a:lstStyle/>
            <a:p>
              <a:r>
                <a:rPr lang="fr-FR" sz="1900" b="1">
                  <a:solidFill>
                    <a:srgbClr val="000000"/>
                  </a:solidFill>
                  <a:latin typeface="Times New Roman" pitchFamily="18" charset="0"/>
                </a:rPr>
                <a:t>C</a:t>
              </a:r>
              <a:endParaRPr lang="fr-FR"/>
            </a:p>
          </p:txBody>
        </p:sp>
        <p:sp>
          <p:nvSpPr>
            <p:cNvPr id="219152" name="Rectangle 16"/>
            <p:cNvSpPr>
              <a:spLocks noChangeArrowheads="1"/>
            </p:cNvSpPr>
            <p:nvPr/>
          </p:nvSpPr>
          <p:spPr bwMode="auto">
            <a:xfrm>
              <a:off x="1101" y="2334"/>
              <a:ext cx="110" cy="182"/>
            </a:xfrm>
            <a:prstGeom prst="rect">
              <a:avLst/>
            </a:prstGeom>
            <a:noFill/>
            <a:ln w="9525">
              <a:noFill/>
              <a:miter lim="800000"/>
              <a:headEnd/>
              <a:tailEnd/>
            </a:ln>
          </p:spPr>
          <p:txBody>
            <a:bodyPr wrap="none" lIns="0" tIns="0" rIns="0" bIns="0">
              <a:spAutoFit/>
            </a:bodyPr>
            <a:lstStyle/>
            <a:p>
              <a:r>
                <a:rPr lang="fr-FR" sz="1900" b="1">
                  <a:solidFill>
                    <a:srgbClr val="000000"/>
                  </a:solidFill>
                  <a:latin typeface="Times New Roman" pitchFamily="18" charset="0"/>
                </a:rPr>
                <a:t>D</a:t>
              </a:r>
              <a:endParaRPr lang="fr-FR"/>
            </a:p>
          </p:txBody>
        </p:sp>
        <p:sp>
          <p:nvSpPr>
            <p:cNvPr id="219153" name="Rectangle 17"/>
            <p:cNvSpPr>
              <a:spLocks noChangeArrowheads="1"/>
            </p:cNvSpPr>
            <p:nvPr/>
          </p:nvSpPr>
          <p:spPr bwMode="auto">
            <a:xfrm>
              <a:off x="813" y="2244"/>
              <a:ext cx="101" cy="182"/>
            </a:xfrm>
            <a:prstGeom prst="rect">
              <a:avLst/>
            </a:prstGeom>
            <a:noFill/>
            <a:ln w="9525">
              <a:noFill/>
              <a:miter lim="800000"/>
              <a:headEnd/>
              <a:tailEnd/>
            </a:ln>
          </p:spPr>
          <p:txBody>
            <a:bodyPr wrap="none" lIns="0" tIns="0" rIns="0" bIns="0">
              <a:spAutoFit/>
            </a:bodyPr>
            <a:lstStyle/>
            <a:p>
              <a:r>
                <a:rPr lang="fr-FR" sz="1900" b="1">
                  <a:solidFill>
                    <a:srgbClr val="000000"/>
                  </a:solidFill>
                  <a:latin typeface="Times New Roman" pitchFamily="18" charset="0"/>
                </a:rPr>
                <a:t>E</a:t>
              </a:r>
              <a:endParaRPr lang="fr-FR"/>
            </a:p>
          </p:txBody>
        </p:sp>
        <p:sp>
          <p:nvSpPr>
            <p:cNvPr id="219154" name="Rectangle 18"/>
            <p:cNvSpPr>
              <a:spLocks noChangeArrowheads="1"/>
            </p:cNvSpPr>
            <p:nvPr/>
          </p:nvSpPr>
          <p:spPr bwMode="auto">
            <a:xfrm>
              <a:off x="675" y="2046"/>
              <a:ext cx="93" cy="182"/>
            </a:xfrm>
            <a:prstGeom prst="rect">
              <a:avLst/>
            </a:prstGeom>
            <a:noFill/>
            <a:ln w="9525">
              <a:noFill/>
              <a:miter lim="800000"/>
              <a:headEnd/>
              <a:tailEnd/>
            </a:ln>
          </p:spPr>
          <p:txBody>
            <a:bodyPr wrap="none" lIns="0" tIns="0" rIns="0" bIns="0">
              <a:spAutoFit/>
            </a:bodyPr>
            <a:lstStyle/>
            <a:p>
              <a:r>
                <a:rPr lang="fr-FR" sz="1900" b="1">
                  <a:solidFill>
                    <a:srgbClr val="000000"/>
                  </a:solidFill>
                  <a:latin typeface="Times New Roman" pitchFamily="18" charset="0"/>
                </a:rPr>
                <a:t>F</a:t>
              </a:r>
              <a:endParaRPr lang="fr-FR"/>
            </a:p>
          </p:txBody>
        </p:sp>
        <p:sp>
          <p:nvSpPr>
            <p:cNvPr id="219155" name="Rectangle 19"/>
            <p:cNvSpPr>
              <a:spLocks noChangeArrowheads="1"/>
            </p:cNvSpPr>
            <p:nvPr/>
          </p:nvSpPr>
          <p:spPr bwMode="auto">
            <a:xfrm>
              <a:off x="783" y="1782"/>
              <a:ext cx="118" cy="182"/>
            </a:xfrm>
            <a:prstGeom prst="rect">
              <a:avLst/>
            </a:prstGeom>
            <a:noFill/>
            <a:ln w="9525">
              <a:noFill/>
              <a:miter lim="800000"/>
              <a:headEnd/>
              <a:tailEnd/>
            </a:ln>
          </p:spPr>
          <p:txBody>
            <a:bodyPr wrap="none" lIns="0" tIns="0" rIns="0" bIns="0">
              <a:spAutoFit/>
            </a:bodyPr>
            <a:lstStyle/>
            <a:p>
              <a:r>
                <a:rPr lang="fr-FR" sz="1900" b="1">
                  <a:solidFill>
                    <a:srgbClr val="000000"/>
                  </a:solidFill>
                  <a:latin typeface="Times New Roman" pitchFamily="18" charset="0"/>
                </a:rPr>
                <a:t>G</a:t>
              </a:r>
              <a:endParaRPr lang="fr-FR"/>
            </a:p>
          </p:txBody>
        </p:sp>
      </p:grpSp>
      <p:sp>
        <p:nvSpPr>
          <p:cNvPr id="219156" name="Rectangle 20"/>
          <p:cNvSpPr>
            <a:spLocks noChangeArrowheads="1"/>
          </p:cNvSpPr>
          <p:nvPr/>
        </p:nvSpPr>
        <p:spPr bwMode="auto">
          <a:xfrm>
            <a:off x="3624263" y="3771900"/>
            <a:ext cx="69850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chaque</a:t>
            </a:r>
            <a:endParaRPr lang="fr-FR"/>
          </a:p>
        </p:txBody>
      </p:sp>
      <p:sp>
        <p:nvSpPr>
          <p:cNvPr id="219157" name="Rectangle 21"/>
          <p:cNvSpPr>
            <a:spLocks noChangeArrowheads="1"/>
          </p:cNvSpPr>
          <p:nvPr/>
        </p:nvSpPr>
        <p:spPr bwMode="auto">
          <a:xfrm>
            <a:off x="4319588" y="3771900"/>
            <a:ext cx="39306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segment découpé en fragments de taille </a:t>
            </a:r>
            <a:endParaRPr lang="fr-FR"/>
          </a:p>
        </p:txBody>
      </p:sp>
      <p:sp>
        <p:nvSpPr>
          <p:cNvPr id="219158" name="Rectangle 22"/>
          <p:cNvSpPr>
            <a:spLocks noChangeArrowheads="1"/>
          </p:cNvSpPr>
          <p:nvPr/>
        </p:nvSpPr>
        <p:spPr bwMode="auto">
          <a:xfrm>
            <a:off x="3624263" y="4000500"/>
            <a:ext cx="44259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ménagée afin d’avoir un grand recouvrement</a:t>
            </a:r>
            <a:endParaRPr lang="fr-FR"/>
          </a:p>
        </p:txBody>
      </p:sp>
      <p:sp>
        <p:nvSpPr>
          <p:cNvPr id="219159" name="Rectangle 23"/>
          <p:cNvSpPr>
            <a:spLocks noChangeArrowheads="1"/>
          </p:cNvSpPr>
          <p:nvPr/>
        </p:nvSpPr>
        <p:spPr bwMode="auto">
          <a:xfrm>
            <a:off x="1633538" y="4467225"/>
            <a:ext cx="110490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assemblage</a:t>
            </a:r>
            <a:endParaRPr lang="fr-FR"/>
          </a:p>
        </p:txBody>
      </p:sp>
      <p:sp>
        <p:nvSpPr>
          <p:cNvPr id="219160" name="Rectangle 24"/>
          <p:cNvSpPr>
            <a:spLocks noChangeArrowheads="1"/>
          </p:cNvSpPr>
          <p:nvPr/>
        </p:nvSpPr>
        <p:spPr bwMode="auto">
          <a:xfrm>
            <a:off x="2738438" y="4467225"/>
            <a:ext cx="3206750" cy="274638"/>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 progressif des régions contigues </a:t>
            </a:r>
            <a:endParaRPr lang="fr-FR"/>
          </a:p>
        </p:txBody>
      </p:sp>
      <p:sp>
        <p:nvSpPr>
          <p:cNvPr id="219161" name="Rectangle 25"/>
          <p:cNvSpPr>
            <a:spLocks noChangeArrowheads="1"/>
          </p:cNvSpPr>
          <p:nvPr/>
        </p:nvSpPr>
        <p:spPr bwMode="auto">
          <a:xfrm>
            <a:off x="1347788" y="5810250"/>
            <a:ext cx="6515100" cy="438150"/>
          </a:xfrm>
          <a:prstGeom prst="rect">
            <a:avLst/>
          </a:prstGeom>
          <a:solidFill>
            <a:srgbClr val="FFCCFF"/>
          </a:solidFill>
          <a:ln w="19050">
            <a:solidFill>
              <a:srgbClr val="000000"/>
            </a:solidFill>
            <a:miter lim="800000"/>
            <a:headEnd/>
            <a:tailEnd/>
          </a:ln>
        </p:spPr>
        <p:txBody>
          <a:bodyPr/>
          <a:lstStyle/>
          <a:p>
            <a:endParaRPr lang="en-US"/>
          </a:p>
        </p:txBody>
      </p:sp>
      <p:sp>
        <p:nvSpPr>
          <p:cNvPr id="219162" name="Rectangle 26"/>
          <p:cNvSpPr>
            <a:spLocks noChangeArrowheads="1"/>
          </p:cNvSpPr>
          <p:nvPr/>
        </p:nvSpPr>
        <p:spPr bwMode="auto">
          <a:xfrm>
            <a:off x="1404938" y="5895975"/>
            <a:ext cx="6381750" cy="276225"/>
          </a:xfrm>
          <a:prstGeom prst="rect">
            <a:avLst/>
          </a:prstGeom>
          <a:solidFill>
            <a:srgbClr val="FFFFFF"/>
          </a:solidFill>
          <a:ln w="9525">
            <a:noFill/>
            <a:miter lim="800000"/>
            <a:headEnd/>
            <a:tailEnd/>
          </a:ln>
        </p:spPr>
        <p:txBody>
          <a:bodyPr/>
          <a:lstStyle/>
          <a:p>
            <a:endParaRPr lang="en-US"/>
          </a:p>
        </p:txBody>
      </p:sp>
      <p:sp>
        <p:nvSpPr>
          <p:cNvPr id="219163" name="Rectangle 27"/>
          <p:cNvSpPr>
            <a:spLocks noChangeArrowheads="1"/>
          </p:cNvSpPr>
          <p:nvPr/>
        </p:nvSpPr>
        <p:spPr bwMode="auto">
          <a:xfrm>
            <a:off x="1414463" y="5848350"/>
            <a:ext cx="6351587" cy="320675"/>
          </a:xfrm>
          <a:prstGeom prst="rect">
            <a:avLst/>
          </a:prstGeom>
          <a:solidFill>
            <a:srgbClr val="FFFF99"/>
          </a:solidFill>
          <a:ln w="9525">
            <a:noFill/>
            <a:miter lim="800000"/>
            <a:headEnd/>
            <a:tailEnd/>
          </a:ln>
        </p:spPr>
        <p:txBody>
          <a:bodyPr wrap="none" lIns="0" tIns="0" rIns="0" bIns="0">
            <a:spAutoFit/>
          </a:bodyPr>
          <a:lstStyle/>
          <a:p>
            <a:r>
              <a:rPr lang="fr-FR" sz="2100" b="1" i="1">
                <a:solidFill>
                  <a:srgbClr val="000000"/>
                </a:solidFill>
                <a:latin typeface="Times New Roman" pitchFamily="18" charset="0"/>
              </a:rPr>
              <a:t>CETTE MÉTHODE DEMANDE PLUSIEURS ANNÉES</a:t>
            </a:r>
            <a:endParaRPr lang="fr-FR"/>
          </a:p>
        </p:txBody>
      </p:sp>
      <p:grpSp>
        <p:nvGrpSpPr>
          <p:cNvPr id="3" name="Group 28"/>
          <p:cNvGrpSpPr>
            <a:grpSpLocks/>
          </p:cNvGrpSpPr>
          <p:nvPr/>
        </p:nvGrpSpPr>
        <p:grpSpPr bwMode="auto">
          <a:xfrm>
            <a:off x="2557463" y="2619375"/>
            <a:ext cx="885825" cy="342900"/>
            <a:chOff x="1611" y="1794"/>
            <a:chExt cx="558" cy="216"/>
          </a:xfrm>
        </p:grpSpPr>
        <p:sp>
          <p:nvSpPr>
            <p:cNvPr id="219165" name="Freeform 29"/>
            <p:cNvSpPr>
              <a:spLocks/>
            </p:cNvSpPr>
            <p:nvPr/>
          </p:nvSpPr>
          <p:spPr bwMode="auto">
            <a:xfrm>
              <a:off x="2043" y="1794"/>
              <a:ext cx="126" cy="84"/>
            </a:xfrm>
            <a:custGeom>
              <a:avLst/>
              <a:gdLst/>
              <a:ahLst/>
              <a:cxnLst>
                <a:cxn ang="0">
                  <a:pos x="126" y="0"/>
                </a:cxn>
                <a:cxn ang="0">
                  <a:pos x="30" y="84"/>
                </a:cxn>
                <a:cxn ang="0">
                  <a:pos x="12" y="42"/>
                </a:cxn>
                <a:cxn ang="0">
                  <a:pos x="0" y="6"/>
                </a:cxn>
                <a:cxn ang="0">
                  <a:pos x="126" y="0"/>
                </a:cxn>
              </a:cxnLst>
              <a:rect l="0" t="0" r="r" b="b"/>
              <a:pathLst>
                <a:path w="126" h="84">
                  <a:moveTo>
                    <a:pt x="126" y="0"/>
                  </a:moveTo>
                  <a:lnTo>
                    <a:pt x="30" y="84"/>
                  </a:lnTo>
                  <a:lnTo>
                    <a:pt x="12" y="42"/>
                  </a:lnTo>
                  <a:lnTo>
                    <a:pt x="0" y="6"/>
                  </a:lnTo>
                  <a:lnTo>
                    <a:pt x="126" y="0"/>
                  </a:lnTo>
                  <a:close/>
                </a:path>
              </a:pathLst>
            </a:custGeom>
            <a:solidFill>
              <a:srgbClr val="000000"/>
            </a:solidFill>
            <a:ln w="9525">
              <a:solidFill>
                <a:srgbClr val="000000"/>
              </a:solidFill>
              <a:prstDash val="solid"/>
              <a:round/>
              <a:headEnd/>
              <a:tailEnd/>
            </a:ln>
          </p:spPr>
          <p:txBody>
            <a:bodyPr/>
            <a:lstStyle/>
            <a:p>
              <a:endParaRPr lang="en-US"/>
            </a:p>
          </p:txBody>
        </p:sp>
        <p:sp>
          <p:nvSpPr>
            <p:cNvPr id="219166" name="Line 30"/>
            <p:cNvSpPr>
              <a:spLocks noChangeShapeType="1"/>
            </p:cNvSpPr>
            <p:nvPr/>
          </p:nvSpPr>
          <p:spPr bwMode="auto">
            <a:xfrm flipV="1">
              <a:off x="1611" y="1836"/>
              <a:ext cx="444" cy="174"/>
            </a:xfrm>
            <a:prstGeom prst="line">
              <a:avLst/>
            </a:prstGeom>
            <a:noFill/>
            <a:ln w="47625">
              <a:solidFill>
                <a:srgbClr val="000000"/>
              </a:solidFill>
              <a:round/>
              <a:headEnd/>
              <a:tailEnd/>
            </a:ln>
          </p:spPr>
          <p:txBody>
            <a:bodyPr/>
            <a:lstStyle/>
            <a:p>
              <a:endParaRPr lang="en-US"/>
            </a:p>
          </p:txBody>
        </p:sp>
      </p:grpSp>
      <p:grpSp>
        <p:nvGrpSpPr>
          <p:cNvPr id="4" name="Group 31"/>
          <p:cNvGrpSpPr>
            <a:grpSpLocks/>
          </p:cNvGrpSpPr>
          <p:nvPr/>
        </p:nvGrpSpPr>
        <p:grpSpPr bwMode="auto">
          <a:xfrm>
            <a:off x="1643063" y="1828800"/>
            <a:ext cx="4848225" cy="274638"/>
            <a:chOff x="1035" y="1314"/>
            <a:chExt cx="3054" cy="173"/>
          </a:xfrm>
        </p:grpSpPr>
        <p:sp>
          <p:nvSpPr>
            <p:cNvPr id="219168" name="Rectangle 32"/>
            <p:cNvSpPr>
              <a:spLocks noChangeArrowheads="1"/>
            </p:cNvSpPr>
            <p:nvPr/>
          </p:nvSpPr>
          <p:spPr bwMode="auto">
            <a:xfrm>
              <a:off x="1035" y="1314"/>
              <a:ext cx="900" cy="173"/>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carte physique</a:t>
              </a:r>
              <a:endParaRPr lang="fr-FR"/>
            </a:p>
          </p:txBody>
        </p:sp>
        <p:sp>
          <p:nvSpPr>
            <p:cNvPr id="219169" name="Rectangle 33"/>
            <p:cNvSpPr>
              <a:spLocks noChangeArrowheads="1"/>
            </p:cNvSpPr>
            <p:nvPr/>
          </p:nvSpPr>
          <p:spPr bwMode="auto">
            <a:xfrm>
              <a:off x="2205" y="1314"/>
              <a:ext cx="1884" cy="173"/>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découpage en grands segments</a:t>
              </a:r>
              <a:endParaRPr lang="fr-FR"/>
            </a:p>
          </p:txBody>
        </p:sp>
        <p:grpSp>
          <p:nvGrpSpPr>
            <p:cNvPr id="5" name="Group 34"/>
            <p:cNvGrpSpPr>
              <a:grpSpLocks/>
            </p:cNvGrpSpPr>
            <p:nvPr/>
          </p:nvGrpSpPr>
          <p:grpSpPr bwMode="auto">
            <a:xfrm>
              <a:off x="1953" y="1380"/>
              <a:ext cx="216" cy="60"/>
              <a:chOff x="1953" y="1380"/>
              <a:chExt cx="216" cy="60"/>
            </a:xfrm>
          </p:grpSpPr>
          <p:sp>
            <p:nvSpPr>
              <p:cNvPr id="219171" name="Freeform 35"/>
              <p:cNvSpPr>
                <a:spLocks/>
              </p:cNvSpPr>
              <p:nvPr/>
            </p:nvSpPr>
            <p:spPr bwMode="auto">
              <a:xfrm>
                <a:off x="2091" y="1380"/>
                <a:ext cx="78" cy="60"/>
              </a:xfrm>
              <a:custGeom>
                <a:avLst/>
                <a:gdLst/>
                <a:ahLst/>
                <a:cxnLst>
                  <a:cxn ang="0">
                    <a:pos x="78" y="30"/>
                  </a:cxn>
                  <a:cxn ang="0">
                    <a:pos x="0" y="60"/>
                  </a:cxn>
                  <a:cxn ang="0">
                    <a:pos x="0" y="30"/>
                  </a:cxn>
                  <a:cxn ang="0">
                    <a:pos x="0" y="0"/>
                  </a:cxn>
                  <a:cxn ang="0">
                    <a:pos x="78" y="30"/>
                  </a:cxn>
                </a:cxnLst>
                <a:rect l="0" t="0" r="r" b="b"/>
                <a:pathLst>
                  <a:path w="78" h="60">
                    <a:moveTo>
                      <a:pt x="78" y="30"/>
                    </a:moveTo>
                    <a:lnTo>
                      <a:pt x="0" y="60"/>
                    </a:lnTo>
                    <a:lnTo>
                      <a:pt x="0" y="30"/>
                    </a:lnTo>
                    <a:lnTo>
                      <a:pt x="0" y="0"/>
                    </a:lnTo>
                    <a:lnTo>
                      <a:pt x="78" y="30"/>
                    </a:lnTo>
                    <a:close/>
                  </a:path>
                </a:pathLst>
              </a:custGeom>
              <a:solidFill>
                <a:srgbClr val="000000"/>
              </a:solidFill>
              <a:ln w="9525">
                <a:solidFill>
                  <a:srgbClr val="000000"/>
                </a:solidFill>
                <a:prstDash val="solid"/>
                <a:round/>
                <a:headEnd/>
                <a:tailEnd/>
              </a:ln>
            </p:spPr>
            <p:txBody>
              <a:bodyPr/>
              <a:lstStyle/>
              <a:p>
                <a:endParaRPr lang="en-US"/>
              </a:p>
            </p:txBody>
          </p:sp>
          <p:sp>
            <p:nvSpPr>
              <p:cNvPr id="219172" name="Line 36"/>
              <p:cNvSpPr>
                <a:spLocks noChangeShapeType="1"/>
              </p:cNvSpPr>
              <p:nvPr/>
            </p:nvSpPr>
            <p:spPr bwMode="auto">
              <a:xfrm>
                <a:off x="1953" y="1410"/>
                <a:ext cx="138" cy="1"/>
              </a:xfrm>
              <a:prstGeom prst="line">
                <a:avLst/>
              </a:prstGeom>
              <a:noFill/>
              <a:ln w="9525">
                <a:solidFill>
                  <a:srgbClr val="000000"/>
                </a:solidFill>
                <a:round/>
                <a:headEnd/>
                <a:tailEnd/>
              </a:ln>
            </p:spPr>
            <p:txBody>
              <a:bodyPr/>
              <a:lstStyle/>
              <a:p>
                <a:endParaRPr lang="en-US"/>
              </a:p>
            </p:txBody>
          </p:sp>
        </p:grpSp>
      </p:grpSp>
      <p:grpSp>
        <p:nvGrpSpPr>
          <p:cNvPr id="6" name="Group 37"/>
          <p:cNvGrpSpPr>
            <a:grpSpLocks/>
          </p:cNvGrpSpPr>
          <p:nvPr/>
        </p:nvGrpSpPr>
        <p:grpSpPr bwMode="auto">
          <a:xfrm>
            <a:off x="4438650" y="3148013"/>
            <a:ext cx="3467100" cy="590550"/>
            <a:chOff x="2796" y="2127"/>
            <a:chExt cx="2184" cy="372"/>
          </a:xfrm>
        </p:grpSpPr>
        <p:sp>
          <p:nvSpPr>
            <p:cNvPr id="219174" name="AutoShape 38"/>
            <p:cNvSpPr>
              <a:spLocks noChangeArrowheads="1"/>
            </p:cNvSpPr>
            <p:nvPr/>
          </p:nvSpPr>
          <p:spPr bwMode="auto">
            <a:xfrm>
              <a:off x="2796" y="2127"/>
              <a:ext cx="2184" cy="372"/>
            </a:xfrm>
            <a:prstGeom prst="roundRect">
              <a:avLst>
                <a:gd name="adj" fmla="val 14287"/>
              </a:avLst>
            </a:prstGeom>
            <a:solidFill>
              <a:srgbClr val="FFFFFF"/>
            </a:solidFill>
            <a:ln w="9525">
              <a:solidFill>
                <a:srgbClr val="000000"/>
              </a:solidFill>
              <a:round/>
              <a:headEnd/>
              <a:tailEnd/>
            </a:ln>
          </p:spPr>
          <p:txBody>
            <a:bodyPr/>
            <a:lstStyle/>
            <a:p>
              <a:endParaRPr lang="en-US"/>
            </a:p>
          </p:txBody>
        </p:sp>
        <p:sp>
          <p:nvSpPr>
            <p:cNvPr id="219175" name="Line 39"/>
            <p:cNvSpPr>
              <a:spLocks noChangeShapeType="1"/>
            </p:cNvSpPr>
            <p:nvPr/>
          </p:nvSpPr>
          <p:spPr bwMode="auto">
            <a:xfrm>
              <a:off x="2841" y="2214"/>
              <a:ext cx="1932" cy="1"/>
            </a:xfrm>
            <a:prstGeom prst="line">
              <a:avLst/>
            </a:prstGeom>
            <a:noFill/>
            <a:ln w="38100">
              <a:solidFill>
                <a:srgbClr val="000000"/>
              </a:solidFill>
              <a:round/>
              <a:headEnd/>
              <a:tailEnd/>
            </a:ln>
          </p:spPr>
          <p:txBody>
            <a:bodyPr/>
            <a:lstStyle/>
            <a:p>
              <a:endParaRPr lang="en-US"/>
            </a:p>
          </p:txBody>
        </p:sp>
        <p:sp>
          <p:nvSpPr>
            <p:cNvPr id="219176" name="Rectangle 40"/>
            <p:cNvSpPr>
              <a:spLocks noChangeArrowheads="1"/>
            </p:cNvSpPr>
            <p:nvPr/>
          </p:nvSpPr>
          <p:spPr bwMode="auto">
            <a:xfrm>
              <a:off x="4821" y="2142"/>
              <a:ext cx="112" cy="134"/>
            </a:xfrm>
            <a:prstGeom prst="rect">
              <a:avLst/>
            </a:prstGeom>
            <a:noFill/>
            <a:ln w="9525">
              <a:noFill/>
              <a:miter lim="800000"/>
              <a:headEnd/>
              <a:tailEnd/>
            </a:ln>
          </p:spPr>
          <p:txBody>
            <a:bodyPr wrap="none" lIns="0" tIns="0" rIns="0" bIns="0">
              <a:spAutoFit/>
            </a:bodyPr>
            <a:lstStyle/>
            <a:p>
              <a:r>
                <a:rPr lang="fr-FR" sz="1400" b="1">
                  <a:solidFill>
                    <a:srgbClr val="000000"/>
                  </a:solidFill>
                  <a:latin typeface="Times New Roman" pitchFamily="18" charset="0"/>
                </a:rPr>
                <a:t>12</a:t>
              </a:r>
              <a:endParaRPr lang="fr-FR"/>
            </a:p>
          </p:txBody>
        </p:sp>
        <p:sp>
          <p:nvSpPr>
            <p:cNvPr id="219177" name="Line 41"/>
            <p:cNvSpPr>
              <a:spLocks noChangeShapeType="1"/>
            </p:cNvSpPr>
            <p:nvPr/>
          </p:nvSpPr>
          <p:spPr bwMode="auto">
            <a:xfrm>
              <a:off x="2877" y="2322"/>
              <a:ext cx="294" cy="1"/>
            </a:xfrm>
            <a:prstGeom prst="line">
              <a:avLst/>
            </a:prstGeom>
            <a:noFill/>
            <a:ln w="9525">
              <a:solidFill>
                <a:srgbClr val="000000"/>
              </a:solidFill>
              <a:round/>
              <a:headEnd/>
              <a:tailEnd/>
            </a:ln>
          </p:spPr>
          <p:txBody>
            <a:bodyPr/>
            <a:lstStyle/>
            <a:p>
              <a:endParaRPr lang="en-US"/>
            </a:p>
          </p:txBody>
        </p:sp>
        <p:sp>
          <p:nvSpPr>
            <p:cNvPr id="219178" name="Line 42"/>
            <p:cNvSpPr>
              <a:spLocks noChangeShapeType="1"/>
            </p:cNvSpPr>
            <p:nvPr/>
          </p:nvSpPr>
          <p:spPr bwMode="auto">
            <a:xfrm>
              <a:off x="2967" y="2376"/>
              <a:ext cx="300" cy="1"/>
            </a:xfrm>
            <a:prstGeom prst="line">
              <a:avLst/>
            </a:prstGeom>
            <a:noFill/>
            <a:ln w="9525">
              <a:solidFill>
                <a:srgbClr val="000000"/>
              </a:solidFill>
              <a:round/>
              <a:headEnd/>
              <a:tailEnd/>
            </a:ln>
          </p:spPr>
          <p:txBody>
            <a:bodyPr/>
            <a:lstStyle/>
            <a:p>
              <a:endParaRPr lang="en-US"/>
            </a:p>
          </p:txBody>
        </p:sp>
        <p:sp>
          <p:nvSpPr>
            <p:cNvPr id="219179" name="Line 43"/>
            <p:cNvSpPr>
              <a:spLocks noChangeShapeType="1"/>
            </p:cNvSpPr>
            <p:nvPr/>
          </p:nvSpPr>
          <p:spPr bwMode="auto">
            <a:xfrm>
              <a:off x="3357" y="2322"/>
              <a:ext cx="300" cy="1"/>
            </a:xfrm>
            <a:prstGeom prst="line">
              <a:avLst/>
            </a:prstGeom>
            <a:noFill/>
            <a:ln w="9525">
              <a:solidFill>
                <a:srgbClr val="000000"/>
              </a:solidFill>
              <a:round/>
              <a:headEnd/>
              <a:tailEnd/>
            </a:ln>
          </p:spPr>
          <p:txBody>
            <a:bodyPr/>
            <a:lstStyle/>
            <a:p>
              <a:endParaRPr lang="en-US"/>
            </a:p>
          </p:txBody>
        </p:sp>
        <p:sp>
          <p:nvSpPr>
            <p:cNvPr id="219180" name="Line 44"/>
            <p:cNvSpPr>
              <a:spLocks noChangeShapeType="1"/>
            </p:cNvSpPr>
            <p:nvPr/>
          </p:nvSpPr>
          <p:spPr bwMode="auto">
            <a:xfrm>
              <a:off x="3381" y="2376"/>
              <a:ext cx="432" cy="1"/>
            </a:xfrm>
            <a:prstGeom prst="line">
              <a:avLst/>
            </a:prstGeom>
            <a:noFill/>
            <a:ln w="9525">
              <a:solidFill>
                <a:srgbClr val="000000"/>
              </a:solidFill>
              <a:round/>
              <a:headEnd/>
              <a:tailEnd/>
            </a:ln>
          </p:spPr>
          <p:txBody>
            <a:bodyPr/>
            <a:lstStyle/>
            <a:p>
              <a:endParaRPr lang="en-US"/>
            </a:p>
          </p:txBody>
        </p:sp>
        <p:sp>
          <p:nvSpPr>
            <p:cNvPr id="219181" name="Line 45"/>
            <p:cNvSpPr>
              <a:spLocks noChangeShapeType="1"/>
            </p:cNvSpPr>
            <p:nvPr/>
          </p:nvSpPr>
          <p:spPr bwMode="auto">
            <a:xfrm>
              <a:off x="2865" y="2436"/>
              <a:ext cx="432" cy="1"/>
            </a:xfrm>
            <a:prstGeom prst="line">
              <a:avLst/>
            </a:prstGeom>
            <a:noFill/>
            <a:ln w="9525">
              <a:solidFill>
                <a:srgbClr val="000000"/>
              </a:solidFill>
              <a:round/>
              <a:headEnd/>
              <a:tailEnd/>
            </a:ln>
          </p:spPr>
          <p:txBody>
            <a:bodyPr/>
            <a:lstStyle/>
            <a:p>
              <a:endParaRPr lang="en-US"/>
            </a:p>
          </p:txBody>
        </p:sp>
        <p:sp>
          <p:nvSpPr>
            <p:cNvPr id="219182" name="Line 46"/>
            <p:cNvSpPr>
              <a:spLocks noChangeShapeType="1"/>
            </p:cNvSpPr>
            <p:nvPr/>
          </p:nvSpPr>
          <p:spPr bwMode="auto">
            <a:xfrm>
              <a:off x="3789" y="2322"/>
              <a:ext cx="300" cy="1"/>
            </a:xfrm>
            <a:prstGeom prst="line">
              <a:avLst/>
            </a:prstGeom>
            <a:noFill/>
            <a:ln w="9525">
              <a:solidFill>
                <a:srgbClr val="000000"/>
              </a:solidFill>
              <a:round/>
              <a:headEnd/>
              <a:tailEnd/>
            </a:ln>
          </p:spPr>
          <p:txBody>
            <a:bodyPr/>
            <a:lstStyle/>
            <a:p>
              <a:endParaRPr lang="en-US"/>
            </a:p>
          </p:txBody>
        </p:sp>
        <p:sp>
          <p:nvSpPr>
            <p:cNvPr id="219183" name="Line 47"/>
            <p:cNvSpPr>
              <a:spLocks noChangeShapeType="1"/>
            </p:cNvSpPr>
            <p:nvPr/>
          </p:nvSpPr>
          <p:spPr bwMode="auto">
            <a:xfrm>
              <a:off x="3885" y="2376"/>
              <a:ext cx="300" cy="1"/>
            </a:xfrm>
            <a:prstGeom prst="line">
              <a:avLst/>
            </a:prstGeom>
            <a:noFill/>
            <a:ln w="9525">
              <a:solidFill>
                <a:srgbClr val="000000"/>
              </a:solidFill>
              <a:round/>
              <a:headEnd/>
              <a:tailEnd/>
            </a:ln>
          </p:spPr>
          <p:txBody>
            <a:bodyPr/>
            <a:lstStyle/>
            <a:p>
              <a:endParaRPr lang="en-US"/>
            </a:p>
          </p:txBody>
        </p:sp>
        <p:sp>
          <p:nvSpPr>
            <p:cNvPr id="219184" name="Line 48"/>
            <p:cNvSpPr>
              <a:spLocks noChangeShapeType="1"/>
            </p:cNvSpPr>
            <p:nvPr/>
          </p:nvSpPr>
          <p:spPr bwMode="auto">
            <a:xfrm>
              <a:off x="4275" y="2322"/>
              <a:ext cx="300" cy="1"/>
            </a:xfrm>
            <a:prstGeom prst="line">
              <a:avLst/>
            </a:prstGeom>
            <a:noFill/>
            <a:ln w="9525">
              <a:solidFill>
                <a:srgbClr val="000000"/>
              </a:solidFill>
              <a:round/>
              <a:headEnd/>
              <a:tailEnd/>
            </a:ln>
          </p:spPr>
          <p:txBody>
            <a:bodyPr/>
            <a:lstStyle/>
            <a:p>
              <a:endParaRPr lang="en-US"/>
            </a:p>
          </p:txBody>
        </p:sp>
        <p:sp>
          <p:nvSpPr>
            <p:cNvPr id="219185" name="Line 49"/>
            <p:cNvSpPr>
              <a:spLocks noChangeShapeType="1"/>
            </p:cNvSpPr>
            <p:nvPr/>
          </p:nvSpPr>
          <p:spPr bwMode="auto">
            <a:xfrm>
              <a:off x="4299" y="2376"/>
              <a:ext cx="432" cy="1"/>
            </a:xfrm>
            <a:prstGeom prst="line">
              <a:avLst/>
            </a:prstGeom>
            <a:noFill/>
            <a:ln w="9525">
              <a:solidFill>
                <a:srgbClr val="000000"/>
              </a:solidFill>
              <a:round/>
              <a:headEnd/>
              <a:tailEnd/>
            </a:ln>
          </p:spPr>
          <p:txBody>
            <a:bodyPr/>
            <a:lstStyle/>
            <a:p>
              <a:endParaRPr lang="en-US"/>
            </a:p>
          </p:txBody>
        </p:sp>
        <p:sp>
          <p:nvSpPr>
            <p:cNvPr id="219186" name="Line 50"/>
            <p:cNvSpPr>
              <a:spLocks noChangeShapeType="1"/>
            </p:cNvSpPr>
            <p:nvPr/>
          </p:nvSpPr>
          <p:spPr bwMode="auto">
            <a:xfrm>
              <a:off x="3783" y="2436"/>
              <a:ext cx="432" cy="1"/>
            </a:xfrm>
            <a:prstGeom prst="line">
              <a:avLst/>
            </a:prstGeom>
            <a:noFill/>
            <a:ln w="9525">
              <a:solidFill>
                <a:srgbClr val="000000"/>
              </a:solidFill>
              <a:round/>
              <a:headEnd/>
              <a:tailEnd/>
            </a:ln>
          </p:spPr>
          <p:txBody>
            <a:bodyPr/>
            <a:lstStyle/>
            <a:p>
              <a:endParaRPr lang="en-US"/>
            </a:p>
          </p:txBody>
        </p:sp>
        <p:sp>
          <p:nvSpPr>
            <p:cNvPr id="219187" name="Line 51"/>
            <p:cNvSpPr>
              <a:spLocks noChangeShapeType="1"/>
            </p:cNvSpPr>
            <p:nvPr/>
          </p:nvSpPr>
          <p:spPr bwMode="auto">
            <a:xfrm>
              <a:off x="4263" y="2436"/>
              <a:ext cx="438" cy="1"/>
            </a:xfrm>
            <a:prstGeom prst="line">
              <a:avLst/>
            </a:prstGeom>
            <a:noFill/>
            <a:ln w="9525">
              <a:solidFill>
                <a:srgbClr val="000000"/>
              </a:solidFill>
              <a:round/>
              <a:headEnd/>
              <a:tailEnd/>
            </a:ln>
          </p:spPr>
          <p:txBody>
            <a:bodyPr/>
            <a:lstStyle/>
            <a:p>
              <a:endParaRPr lang="en-US"/>
            </a:p>
          </p:txBody>
        </p:sp>
        <p:sp>
          <p:nvSpPr>
            <p:cNvPr id="219188" name="Line 52"/>
            <p:cNvSpPr>
              <a:spLocks noChangeShapeType="1"/>
            </p:cNvSpPr>
            <p:nvPr/>
          </p:nvSpPr>
          <p:spPr bwMode="auto">
            <a:xfrm>
              <a:off x="4335" y="2274"/>
              <a:ext cx="432" cy="1"/>
            </a:xfrm>
            <a:prstGeom prst="line">
              <a:avLst/>
            </a:prstGeom>
            <a:noFill/>
            <a:ln w="9525">
              <a:solidFill>
                <a:srgbClr val="000000"/>
              </a:solidFill>
              <a:round/>
              <a:headEnd/>
              <a:tailEnd/>
            </a:ln>
          </p:spPr>
          <p:txBody>
            <a:bodyPr/>
            <a:lstStyle/>
            <a:p>
              <a:endParaRPr lang="en-US"/>
            </a:p>
          </p:txBody>
        </p:sp>
        <p:sp>
          <p:nvSpPr>
            <p:cNvPr id="219189" name="Line 53"/>
            <p:cNvSpPr>
              <a:spLocks noChangeShapeType="1"/>
            </p:cNvSpPr>
            <p:nvPr/>
          </p:nvSpPr>
          <p:spPr bwMode="auto">
            <a:xfrm>
              <a:off x="3147" y="2262"/>
              <a:ext cx="438" cy="1"/>
            </a:xfrm>
            <a:prstGeom prst="line">
              <a:avLst/>
            </a:prstGeom>
            <a:noFill/>
            <a:ln w="9525">
              <a:solidFill>
                <a:srgbClr val="000000"/>
              </a:solidFill>
              <a:round/>
              <a:headEnd/>
              <a:tailEnd/>
            </a:ln>
          </p:spPr>
          <p:txBody>
            <a:bodyPr/>
            <a:lstStyle/>
            <a:p>
              <a:endParaRPr lang="en-US"/>
            </a:p>
          </p:txBody>
        </p:sp>
        <p:sp>
          <p:nvSpPr>
            <p:cNvPr id="219190" name="Line 54"/>
            <p:cNvSpPr>
              <a:spLocks noChangeShapeType="1"/>
            </p:cNvSpPr>
            <p:nvPr/>
          </p:nvSpPr>
          <p:spPr bwMode="auto">
            <a:xfrm>
              <a:off x="3837" y="2274"/>
              <a:ext cx="438" cy="1"/>
            </a:xfrm>
            <a:prstGeom prst="line">
              <a:avLst/>
            </a:prstGeom>
            <a:noFill/>
            <a:ln w="9525">
              <a:solidFill>
                <a:srgbClr val="000000"/>
              </a:solidFill>
              <a:round/>
              <a:headEnd/>
              <a:tailEnd/>
            </a:ln>
          </p:spPr>
          <p:txBody>
            <a:bodyPr/>
            <a:lstStyle/>
            <a:p>
              <a:endParaRPr lang="en-US"/>
            </a:p>
          </p:txBody>
        </p:sp>
        <p:sp>
          <p:nvSpPr>
            <p:cNvPr id="219191" name="Rectangle 55"/>
            <p:cNvSpPr>
              <a:spLocks noChangeArrowheads="1"/>
            </p:cNvSpPr>
            <p:nvPr/>
          </p:nvSpPr>
          <p:spPr bwMode="auto">
            <a:xfrm>
              <a:off x="4821" y="2142"/>
              <a:ext cx="112" cy="134"/>
            </a:xfrm>
            <a:prstGeom prst="rect">
              <a:avLst/>
            </a:prstGeom>
            <a:noFill/>
            <a:ln w="9525">
              <a:noFill/>
              <a:miter lim="800000"/>
              <a:headEnd/>
              <a:tailEnd/>
            </a:ln>
          </p:spPr>
          <p:txBody>
            <a:bodyPr wrap="none" lIns="0" tIns="0" rIns="0" bIns="0">
              <a:spAutoFit/>
            </a:bodyPr>
            <a:lstStyle/>
            <a:p>
              <a:r>
                <a:rPr lang="fr-FR" sz="1400" b="1">
                  <a:solidFill>
                    <a:srgbClr val="000000"/>
                  </a:solidFill>
                  <a:latin typeface="Times New Roman" pitchFamily="18" charset="0"/>
                </a:rPr>
                <a:t>12</a:t>
              </a:r>
              <a:endParaRPr lang="fr-FR"/>
            </a:p>
          </p:txBody>
        </p:sp>
      </p:grpSp>
      <p:grpSp>
        <p:nvGrpSpPr>
          <p:cNvPr id="7" name="Group 56"/>
          <p:cNvGrpSpPr>
            <a:grpSpLocks/>
          </p:cNvGrpSpPr>
          <p:nvPr/>
        </p:nvGrpSpPr>
        <p:grpSpPr bwMode="auto">
          <a:xfrm>
            <a:off x="3495675" y="2205038"/>
            <a:ext cx="4619625" cy="871537"/>
            <a:chOff x="2202" y="1533"/>
            <a:chExt cx="2910" cy="549"/>
          </a:xfrm>
        </p:grpSpPr>
        <p:sp>
          <p:nvSpPr>
            <p:cNvPr id="219193" name="AutoShape 57"/>
            <p:cNvSpPr>
              <a:spLocks noChangeArrowheads="1"/>
            </p:cNvSpPr>
            <p:nvPr/>
          </p:nvSpPr>
          <p:spPr bwMode="auto">
            <a:xfrm>
              <a:off x="2202" y="1533"/>
              <a:ext cx="2910" cy="492"/>
            </a:xfrm>
            <a:prstGeom prst="roundRect">
              <a:avLst>
                <a:gd name="adj" fmla="val 10843"/>
              </a:avLst>
            </a:prstGeom>
            <a:solidFill>
              <a:srgbClr val="FFFFFF"/>
            </a:solidFill>
            <a:ln w="9525">
              <a:solidFill>
                <a:srgbClr val="000000"/>
              </a:solidFill>
              <a:round/>
              <a:headEnd/>
              <a:tailEnd/>
            </a:ln>
          </p:spPr>
          <p:txBody>
            <a:bodyPr/>
            <a:lstStyle/>
            <a:p>
              <a:endParaRPr lang="en-US"/>
            </a:p>
          </p:txBody>
        </p:sp>
        <p:sp>
          <p:nvSpPr>
            <p:cNvPr id="219194" name="Line 58"/>
            <p:cNvSpPr>
              <a:spLocks noChangeShapeType="1"/>
            </p:cNvSpPr>
            <p:nvPr/>
          </p:nvSpPr>
          <p:spPr bwMode="auto">
            <a:xfrm>
              <a:off x="2259" y="1638"/>
              <a:ext cx="2586" cy="1"/>
            </a:xfrm>
            <a:prstGeom prst="line">
              <a:avLst/>
            </a:prstGeom>
            <a:noFill/>
            <a:ln w="47625">
              <a:solidFill>
                <a:srgbClr val="000000"/>
              </a:solidFill>
              <a:round/>
              <a:headEnd/>
              <a:tailEnd/>
            </a:ln>
          </p:spPr>
          <p:txBody>
            <a:bodyPr/>
            <a:lstStyle/>
            <a:p>
              <a:endParaRPr lang="en-US"/>
            </a:p>
          </p:txBody>
        </p:sp>
        <p:sp>
          <p:nvSpPr>
            <p:cNvPr id="219195" name="Rectangle 59"/>
            <p:cNvSpPr>
              <a:spLocks noChangeArrowheads="1"/>
            </p:cNvSpPr>
            <p:nvPr/>
          </p:nvSpPr>
          <p:spPr bwMode="auto">
            <a:xfrm>
              <a:off x="4941" y="1536"/>
              <a:ext cx="110" cy="182"/>
            </a:xfrm>
            <a:prstGeom prst="rect">
              <a:avLst/>
            </a:prstGeom>
            <a:noFill/>
            <a:ln w="9525">
              <a:noFill/>
              <a:miter lim="800000"/>
              <a:headEnd/>
              <a:tailEnd/>
            </a:ln>
          </p:spPr>
          <p:txBody>
            <a:bodyPr wrap="none" lIns="0" tIns="0" rIns="0" bIns="0">
              <a:spAutoFit/>
            </a:bodyPr>
            <a:lstStyle/>
            <a:p>
              <a:r>
                <a:rPr lang="fr-FR" sz="1900" b="1">
                  <a:solidFill>
                    <a:srgbClr val="000000"/>
                  </a:solidFill>
                  <a:latin typeface="Times New Roman" pitchFamily="18" charset="0"/>
                </a:rPr>
                <a:t>C</a:t>
              </a:r>
              <a:endParaRPr lang="fr-FR"/>
            </a:p>
          </p:txBody>
        </p:sp>
        <p:sp>
          <p:nvSpPr>
            <p:cNvPr id="219196" name="Line 60"/>
            <p:cNvSpPr>
              <a:spLocks noChangeShapeType="1"/>
            </p:cNvSpPr>
            <p:nvPr/>
          </p:nvSpPr>
          <p:spPr bwMode="auto">
            <a:xfrm>
              <a:off x="2319" y="1788"/>
              <a:ext cx="402" cy="1"/>
            </a:xfrm>
            <a:prstGeom prst="line">
              <a:avLst/>
            </a:prstGeom>
            <a:noFill/>
            <a:ln w="9525">
              <a:solidFill>
                <a:srgbClr val="000000"/>
              </a:solidFill>
              <a:round/>
              <a:headEnd/>
              <a:tailEnd/>
            </a:ln>
          </p:spPr>
          <p:txBody>
            <a:bodyPr/>
            <a:lstStyle/>
            <a:p>
              <a:endParaRPr lang="en-US"/>
            </a:p>
          </p:txBody>
        </p:sp>
        <p:sp>
          <p:nvSpPr>
            <p:cNvPr id="219197" name="Line 61"/>
            <p:cNvSpPr>
              <a:spLocks noChangeShapeType="1"/>
            </p:cNvSpPr>
            <p:nvPr/>
          </p:nvSpPr>
          <p:spPr bwMode="auto">
            <a:xfrm>
              <a:off x="2445" y="1866"/>
              <a:ext cx="396" cy="1"/>
            </a:xfrm>
            <a:prstGeom prst="line">
              <a:avLst/>
            </a:prstGeom>
            <a:noFill/>
            <a:ln w="9525">
              <a:solidFill>
                <a:srgbClr val="000000"/>
              </a:solidFill>
              <a:round/>
              <a:headEnd/>
              <a:tailEnd/>
            </a:ln>
          </p:spPr>
          <p:txBody>
            <a:bodyPr/>
            <a:lstStyle/>
            <a:p>
              <a:endParaRPr lang="en-US"/>
            </a:p>
          </p:txBody>
        </p:sp>
        <p:sp>
          <p:nvSpPr>
            <p:cNvPr id="219198" name="Line 62"/>
            <p:cNvSpPr>
              <a:spLocks noChangeShapeType="1"/>
            </p:cNvSpPr>
            <p:nvPr/>
          </p:nvSpPr>
          <p:spPr bwMode="auto">
            <a:xfrm>
              <a:off x="2967" y="1788"/>
              <a:ext cx="396" cy="1"/>
            </a:xfrm>
            <a:prstGeom prst="line">
              <a:avLst/>
            </a:prstGeom>
            <a:noFill/>
            <a:ln w="9525">
              <a:solidFill>
                <a:srgbClr val="000000"/>
              </a:solidFill>
              <a:round/>
              <a:headEnd/>
              <a:tailEnd/>
            </a:ln>
          </p:spPr>
          <p:txBody>
            <a:bodyPr/>
            <a:lstStyle/>
            <a:p>
              <a:endParaRPr lang="en-US"/>
            </a:p>
          </p:txBody>
        </p:sp>
        <p:sp>
          <p:nvSpPr>
            <p:cNvPr id="219199" name="Line 63"/>
            <p:cNvSpPr>
              <a:spLocks noChangeShapeType="1"/>
            </p:cNvSpPr>
            <p:nvPr/>
          </p:nvSpPr>
          <p:spPr bwMode="auto">
            <a:xfrm>
              <a:off x="2997" y="1866"/>
              <a:ext cx="582" cy="1"/>
            </a:xfrm>
            <a:prstGeom prst="line">
              <a:avLst/>
            </a:prstGeom>
            <a:noFill/>
            <a:ln w="9525">
              <a:solidFill>
                <a:srgbClr val="000000"/>
              </a:solidFill>
              <a:round/>
              <a:headEnd/>
              <a:tailEnd/>
            </a:ln>
          </p:spPr>
          <p:txBody>
            <a:bodyPr/>
            <a:lstStyle/>
            <a:p>
              <a:endParaRPr lang="en-US"/>
            </a:p>
          </p:txBody>
        </p:sp>
        <p:sp>
          <p:nvSpPr>
            <p:cNvPr id="219200" name="Line 64"/>
            <p:cNvSpPr>
              <a:spLocks noChangeShapeType="1"/>
            </p:cNvSpPr>
            <p:nvPr/>
          </p:nvSpPr>
          <p:spPr bwMode="auto">
            <a:xfrm>
              <a:off x="2307" y="1944"/>
              <a:ext cx="582" cy="1"/>
            </a:xfrm>
            <a:prstGeom prst="line">
              <a:avLst/>
            </a:prstGeom>
            <a:noFill/>
            <a:ln w="9525">
              <a:solidFill>
                <a:srgbClr val="000000"/>
              </a:solidFill>
              <a:round/>
              <a:headEnd/>
              <a:tailEnd/>
            </a:ln>
          </p:spPr>
          <p:txBody>
            <a:bodyPr/>
            <a:lstStyle/>
            <a:p>
              <a:endParaRPr lang="en-US"/>
            </a:p>
          </p:txBody>
        </p:sp>
        <p:sp>
          <p:nvSpPr>
            <p:cNvPr id="219201" name="Line 65"/>
            <p:cNvSpPr>
              <a:spLocks noChangeShapeType="1"/>
            </p:cNvSpPr>
            <p:nvPr/>
          </p:nvSpPr>
          <p:spPr bwMode="auto">
            <a:xfrm>
              <a:off x="3543" y="1788"/>
              <a:ext cx="402" cy="1"/>
            </a:xfrm>
            <a:prstGeom prst="line">
              <a:avLst/>
            </a:prstGeom>
            <a:noFill/>
            <a:ln w="9525">
              <a:solidFill>
                <a:srgbClr val="000000"/>
              </a:solidFill>
              <a:round/>
              <a:headEnd/>
              <a:tailEnd/>
            </a:ln>
          </p:spPr>
          <p:txBody>
            <a:bodyPr/>
            <a:lstStyle/>
            <a:p>
              <a:endParaRPr lang="en-US"/>
            </a:p>
          </p:txBody>
        </p:sp>
        <p:sp>
          <p:nvSpPr>
            <p:cNvPr id="219202" name="Line 66"/>
            <p:cNvSpPr>
              <a:spLocks noChangeShapeType="1"/>
            </p:cNvSpPr>
            <p:nvPr/>
          </p:nvSpPr>
          <p:spPr bwMode="auto">
            <a:xfrm>
              <a:off x="3669" y="1866"/>
              <a:ext cx="396" cy="1"/>
            </a:xfrm>
            <a:prstGeom prst="line">
              <a:avLst/>
            </a:prstGeom>
            <a:noFill/>
            <a:ln w="9525">
              <a:solidFill>
                <a:srgbClr val="000000"/>
              </a:solidFill>
              <a:round/>
              <a:headEnd/>
              <a:tailEnd/>
            </a:ln>
          </p:spPr>
          <p:txBody>
            <a:bodyPr/>
            <a:lstStyle/>
            <a:p>
              <a:endParaRPr lang="en-US"/>
            </a:p>
          </p:txBody>
        </p:sp>
        <p:sp>
          <p:nvSpPr>
            <p:cNvPr id="219203" name="Line 67"/>
            <p:cNvSpPr>
              <a:spLocks noChangeShapeType="1"/>
            </p:cNvSpPr>
            <p:nvPr/>
          </p:nvSpPr>
          <p:spPr bwMode="auto">
            <a:xfrm>
              <a:off x="4185" y="1788"/>
              <a:ext cx="402" cy="1"/>
            </a:xfrm>
            <a:prstGeom prst="line">
              <a:avLst/>
            </a:prstGeom>
            <a:noFill/>
            <a:ln w="9525">
              <a:solidFill>
                <a:srgbClr val="000000"/>
              </a:solidFill>
              <a:round/>
              <a:headEnd/>
              <a:tailEnd/>
            </a:ln>
          </p:spPr>
          <p:txBody>
            <a:bodyPr/>
            <a:lstStyle/>
            <a:p>
              <a:endParaRPr lang="en-US"/>
            </a:p>
          </p:txBody>
        </p:sp>
        <p:sp>
          <p:nvSpPr>
            <p:cNvPr id="219204" name="Line 68"/>
            <p:cNvSpPr>
              <a:spLocks noChangeShapeType="1"/>
            </p:cNvSpPr>
            <p:nvPr/>
          </p:nvSpPr>
          <p:spPr bwMode="auto">
            <a:xfrm>
              <a:off x="4221" y="1866"/>
              <a:ext cx="576" cy="1"/>
            </a:xfrm>
            <a:prstGeom prst="line">
              <a:avLst/>
            </a:prstGeom>
            <a:noFill/>
            <a:ln w="9525">
              <a:solidFill>
                <a:srgbClr val="000000"/>
              </a:solidFill>
              <a:round/>
              <a:headEnd/>
              <a:tailEnd/>
            </a:ln>
          </p:spPr>
          <p:txBody>
            <a:bodyPr/>
            <a:lstStyle/>
            <a:p>
              <a:endParaRPr lang="en-US"/>
            </a:p>
          </p:txBody>
        </p:sp>
        <p:sp>
          <p:nvSpPr>
            <p:cNvPr id="219205" name="Line 69"/>
            <p:cNvSpPr>
              <a:spLocks noChangeShapeType="1"/>
            </p:cNvSpPr>
            <p:nvPr/>
          </p:nvSpPr>
          <p:spPr bwMode="auto">
            <a:xfrm>
              <a:off x="3531" y="1944"/>
              <a:ext cx="582" cy="1"/>
            </a:xfrm>
            <a:prstGeom prst="line">
              <a:avLst/>
            </a:prstGeom>
            <a:noFill/>
            <a:ln w="9525">
              <a:solidFill>
                <a:srgbClr val="000000"/>
              </a:solidFill>
              <a:round/>
              <a:headEnd/>
              <a:tailEnd/>
            </a:ln>
          </p:spPr>
          <p:txBody>
            <a:bodyPr/>
            <a:lstStyle/>
            <a:p>
              <a:endParaRPr lang="en-US"/>
            </a:p>
          </p:txBody>
        </p:sp>
        <p:sp>
          <p:nvSpPr>
            <p:cNvPr id="219206" name="Line 70"/>
            <p:cNvSpPr>
              <a:spLocks noChangeShapeType="1"/>
            </p:cNvSpPr>
            <p:nvPr/>
          </p:nvSpPr>
          <p:spPr bwMode="auto">
            <a:xfrm>
              <a:off x="4173" y="1944"/>
              <a:ext cx="582" cy="1"/>
            </a:xfrm>
            <a:prstGeom prst="line">
              <a:avLst/>
            </a:prstGeom>
            <a:noFill/>
            <a:ln w="9525">
              <a:solidFill>
                <a:srgbClr val="000000"/>
              </a:solidFill>
              <a:round/>
              <a:headEnd/>
              <a:tailEnd/>
            </a:ln>
          </p:spPr>
          <p:txBody>
            <a:bodyPr/>
            <a:lstStyle/>
            <a:p>
              <a:endParaRPr lang="en-US"/>
            </a:p>
          </p:txBody>
        </p:sp>
        <p:sp>
          <p:nvSpPr>
            <p:cNvPr id="219207" name="Line 71"/>
            <p:cNvSpPr>
              <a:spLocks noChangeShapeType="1"/>
            </p:cNvSpPr>
            <p:nvPr/>
          </p:nvSpPr>
          <p:spPr bwMode="auto">
            <a:xfrm>
              <a:off x="4263" y="1728"/>
              <a:ext cx="582" cy="1"/>
            </a:xfrm>
            <a:prstGeom prst="line">
              <a:avLst/>
            </a:prstGeom>
            <a:noFill/>
            <a:ln w="9525">
              <a:solidFill>
                <a:srgbClr val="000000"/>
              </a:solidFill>
              <a:round/>
              <a:headEnd/>
              <a:tailEnd/>
            </a:ln>
          </p:spPr>
          <p:txBody>
            <a:bodyPr/>
            <a:lstStyle/>
            <a:p>
              <a:endParaRPr lang="en-US"/>
            </a:p>
          </p:txBody>
        </p:sp>
        <p:sp>
          <p:nvSpPr>
            <p:cNvPr id="219208" name="Line 72"/>
            <p:cNvSpPr>
              <a:spLocks noChangeShapeType="1"/>
            </p:cNvSpPr>
            <p:nvPr/>
          </p:nvSpPr>
          <p:spPr bwMode="auto">
            <a:xfrm>
              <a:off x="2691" y="1716"/>
              <a:ext cx="582" cy="1"/>
            </a:xfrm>
            <a:prstGeom prst="line">
              <a:avLst/>
            </a:prstGeom>
            <a:noFill/>
            <a:ln w="9525">
              <a:solidFill>
                <a:srgbClr val="000000"/>
              </a:solidFill>
              <a:round/>
              <a:headEnd/>
              <a:tailEnd/>
            </a:ln>
          </p:spPr>
          <p:txBody>
            <a:bodyPr/>
            <a:lstStyle/>
            <a:p>
              <a:endParaRPr lang="en-US"/>
            </a:p>
          </p:txBody>
        </p:sp>
        <p:sp>
          <p:nvSpPr>
            <p:cNvPr id="219209" name="Line 73"/>
            <p:cNvSpPr>
              <a:spLocks noChangeShapeType="1"/>
            </p:cNvSpPr>
            <p:nvPr/>
          </p:nvSpPr>
          <p:spPr bwMode="auto">
            <a:xfrm>
              <a:off x="3609" y="1728"/>
              <a:ext cx="582" cy="1"/>
            </a:xfrm>
            <a:prstGeom prst="line">
              <a:avLst/>
            </a:prstGeom>
            <a:noFill/>
            <a:ln w="9525">
              <a:solidFill>
                <a:srgbClr val="000000"/>
              </a:solidFill>
              <a:round/>
              <a:headEnd/>
              <a:tailEnd/>
            </a:ln>
          </p:spPr>
          <p:txBody>
            <a:bodyPr/>
            <a:lstStyle/>
            <a:p>
              <a:endParaRPr lang="en-US"/>
            </a:p>
          </p:txBody>
        </p:sp>
        <p:sp>
          <p:nvSpPr>
            <p:cNvPr id="219210" name="Rectangle 74"/>
            <p:cNvSpPr>
              <a:spLocks noChangeArrowheads="1"/>
            </p:cNvSpPr>
            <p:nvPr/>
          </p:nvSpPr>
          <p:spPr bwMode="auto">
            <a:xfrm>
              <a:off x="2919" y="1872"/>
              <a:ext cx="96" cy="115"/>
            </a:xfrm>
            <a:prstGeom prst="rect">
              <a:avLst/>
            </a:prstGeom>
            <a:noFill/>
            <a:ln w="9525">
              <a:noFill/>
              <a:miter lim="800000"/>
              <a:headEnd/>
              <a:tailEnd/>
            </a:ln>
          </p:spPr>
          <p:txBody>
            <a:bodyPr wrap="none" lIns="0" tIns="0" rIns="0" bIns="0">
              <a:spAutoFit/>
            </a:bodyPr>
            <a:lstStyle/>
            <a:p>
              <a:r>
                <a:rPr lang="fr-FR" sz="1200" b="1">
                  <a:solidFill>
                    <a:srgbClr val="000000"/>
                  </a:solidFill>
                  <a:latin typeface="Times New Roman" pitchFamily="18" charset="0"/>
                </a:rPr>
                <a:t>12</a:t>
              </a:r>
              <a:endParaRPr lang="fr-FR"/>
            </a:p>
          </p:txBody>
        </p:sp>
        <p:grpSp>
          <p:nvGrpSpPr>
            <p:cNvPr id="8" name="Group 75"/>
            <p:cNvGrpSpPr>
              <a:grpSpLocks/>
            </p:cNvGrpSpPr>
            <p:nvPr/>
          </p:nvGrpSpPr>
          <p:grpSpPr bwMode="auto">
            <a:xfrm>
              <a:off x="2565" y="1950"/>
              <a:ext cx="312" cy="132"/>
              <a:chOff x="2565" y="1950"/>
              <a:chExt cx="312" cy="132"/>
            </a:xfrm>
          </p:grpSpPr>
          <p:sp>
            <p:nvSpPr>
              <p:cNvPr id="219212" name="Freeform 76"/>
              <p:cNvSpPr>
                <a:spLocks/>
              </p:cNvSpPr>
              <p:nvPr/>
            </p:nvSpPr>
            <p:spPr bwMode="auto">
              <a:xfrm>
                <a:off x="2763" y="1998"/>
                <a:ext cx="114" cy="84"/>
              </a:xfrm>
              <a:custGeom>
                <a:avLst/>
                <a:gdLst/>
                <a:ahLst/>
                <a:cxnLst>
                  <a:cxn ang="0">
                    <a:pos x="114" y="84"/>
                  </a:cxn>
                  <a:cxn ang="0">
                    <a:pos x="0" y="78"/>
                  </a:cxn>
                  <a:cxn ang="0">
                    <a:pos x="12" y="42"/>
                  </a:cxn>
                  <a:cxn ang="0">
                    <a:pos x="30" y="0"/>
                  </a:cxn>
                  <a:cxn ang="0">
                    <a:pos x="114" y="84"/>
                  </a:cxn>
                </a:cxnLst>
                <a:rect l="0" t="0" r="r" b="b"/>
                <a:pathLst>
                  <a:path w="114" h="84">
                    <a:moveTo>
                      <a:pt x="114" y="84"/>
                    </a:moveTo>
                    <a:lnTo>
                      <a:pt x="0" y="78"/>
                    </a:lnTo>
                    <a:lnTo>
                      <a:pt x="12" y="42"/>
                    </a:lnTo>
                    <a:lnTo>
                      <a:pt x="30" y="0"/>
                    </a:lnTo>
                    <a:lnTo>
                      <a:pt x="114" y="84"/>
                    </a:lnTo>
                    <a:close/>
                  </a:path>
                </a:pathLst>
              </a:custGeom>
              <a:solidFill>
                <a:srgbClr val="000000"/>
              </a:solidFill>
              <a:ln w="9525">
                <a:solidFill>
                  <a:srgbClr val="000000"/>
                </a:solidFill>
                <a:prstDash val="solid"/>
                <a:round/>
                <a:headEnd/>
                <a:tailEnd/>
              </a:ln>
            </p:spPr>
            <p:txBody>
              <a:bodyPr/>
              <a:lstStyle/>
              <a:p>
                <a:endParaRPr lang="en-US"/>
              </a:p>
            </p:txBody>
          </p:sp>
          <p:sp>
            <p:nvSpPr>
              <p:cNvPr id="219213" name="Line 77"/>
              <p:cNvSpPr>
                <a:spLocks noChangeShapeType="1"/>
              </p:cNvSpPr>
              <p:nvPr/>
            </p:nvSpPr>
            <p:spPr bwMode="auto">
              <a:xfrm>
                <a:off x="2565" y="1950"/>
                <a:ext cx="216" cy="96"/>
              </a:xfrm>
              <a:prstGeom prst="line">
                <a:avLst/>
              </a:prstGeom>
              <a:noFill/>
              <a:ln w="47625">
                <a:solidFill>
                  <a:srgbClr val="000000"/>
                </a:solidFill>
                <a:round/>
                <a:headEnd/>
                <a:tailEnd/>
              </a:ln>
            </p:spPr>
            <p:txBody>
              <a:bodyPr/>
              <a:lstStyle/>
              <a:p>
                <a:endParaRPr lang="en-US"/>
              </a:p>
            </p:txBody>
          </p:sp>
        </p:grpSp>
      </p:grpSp>
      <p:sp>
        <p:nvSpPr>
          <p:cNvPr id="219214" name="Rectangle 78"/>
          <p:cNvSpPr>
            <a:spLocks noChangeArrowheads="1"/>
          </p:cNvSpPr>
          <p:nvPr/>
        </p:nvSpPr>
        <p:spPr bwMode="auto">
          <a:xfrm>
            <a:off x="995363" y="1828800"/>
            <a:ext cx="519373" cy="276999"/>
          </a:xfrm>
          <a:prstGeom prst="rect">
            <a:avLst/>
          </a:prstGeom>
          <a:noFill/>
          <a:ln w="9525">
            <a:noFill/>
            <a:miter lim="800000"/>
            <a:headEnd/>
            <a:tailEnd/>
          </a:ln>
        </p:spPr>
        <p:txBody>
          <a:bodyPr wrap="none" lIns="0" tIns="0" rIns="0" bIns="0">
            <a:spAutoFit/>
          </a:bodyPr>
          <a:lstStyle/>
          <a:p>
            <a:r>
              <a:rPr lang="fr-FR" b="1" dirty="0">
                <a:solidFill>
                  <a:srgbClr val="000000"/>
                </a:solidFill>
                <a:latin typeface="Times New Roman" pitchFamily="18" charset="0"/>
              </a:rPr>
              <a:t>4</a:t>
            </a:r>
            <a:r>
              <a:rPr lang="fr-FR" b="1" dirty="0" smtClean="0">
                <a:solidFill>
                  <a:srgbClr val="000000"/>
                </a:solidFill>
                <a:latin typeface="Times New Roman" pitchFamily="18" charset="0"/>
              </a:rPr>
              <a:t>.4.1</a:t>
            </a:r>
            <a:r>
              <a:rPr lang="fr-FR" b="1" dirty="0">
                <a:solidFill>
                  <a:srgbClr val="000000"/>
                </a:solidFill>
                <a:latin typeface="Times New Roman" pitchFamily="18" charset="0"/>
              </a:rPr>
              <a:t>.</a:t>
            </a:r>
            <a:endParaRPr lang="fr-FR" dirty="0"/>
          </a:p>
        </p:txBody>
      </p:sp>
      <p:sp>
        <p:nvSpPr>
          <p:cNvPr id="219215" name="Rectangle 79"/>
          <p:cNvSpPr>
            <a:spLocks noChangeArrowheads="1"/>
          </p:cNvSpPr>
          <p:nvPr/>
        </p:nvSpPr>
        <p:spPr bwMode="auto">
          <a:xfrm>
            <a:off x="995363" y="4467225"/>
            <a:ext cx="519373" cy="276999"/>
          </a:xfrm>
          <a:prstGeom prst="rect">
            <a:avLst/>
          </a:prstGeom>
          <a:noFill/>
          <a:ln w="9525">
            <a:noFill/>
            <a:miter lim="800000"/>
            <a:headEnd/>
            <a:tailEnd/>
          </a:ln>
        </p:spPr>
        <p:txBody>
          <a:bodyPr wrap="none" lIns="0" tIns="0" rIns="0" bIns="0">
            <a:spAutoFit/>
          </a:bodyPr>
          <a:lstStyle/>
          <a:p>
            <a:r>
              <a:rPr lang="fr-FR" b="1" dirty="0">
                <a:solidFill>
                  <a:srgbClr val="000000"/>
                </a:solidFill>
                <a:latin typeface="Times New Roman" pitchFamily="18" charset="0"/>
              </a:rPr>
              <a:t>4</a:t>
            </a:r>
            <a:r>
              <a:rPr lang="fr-FR" b="1" dirty="0" smtClean="0">
                <a:solidFill>
                  <a:srgbClr val="000000"/>
                </a:solidFill>
                <a:latin typeface="Times New Roman" pitchFamily="18" charset="0"/>
              </a:rPr>
              <a:t>.4.2</a:t>
            </a:r>
            <a:r>
              <a:rPr lang="fr-FR" b="1" dirty="0">
                <a:solidFill>
                  <a:srgbClr val="000000"/>
                </a:solidFill>
                <a:latin typeface="Times New Roman" pitchFamily="18" charset="0"/>
              </a:rPr>
              <a:t>.</a:t>
            </a:r>
            <a:endParaRPr lang="fr-FR" dirty="0"/>
          </a:p>
        </p:txBody>
      </p:sp>
      <p:sp>
        <p:nvSpPr>
          <p:cNvPr id="219216" name="Rectangle 80"/>
          <p:cNvSpPr>
            <a:spLocks noChangeArrowheads="1"/>
          </p:cNvSpPr>
          <p:nvPr/>
        </p:nvSpPr>
        <p:spPr bwMode="auto">
          <a:xfrm>
            <a:off x="1633538" y="5211763"/>
            <a:ext cx="5880100" cy="274637"/>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finition (bouchage des trous) par marche sur le chromosome</a:t>
            </a:r>
            <a:endParaRPr lang="fr-FR"/>
          </a:p>
        </p:txBody>
      </p:sp>
      <p:sp>
        <p:nvSpPr>
          <p:cNvPr id="219217" name="Rectangle 81"/>
          <p:cNvSpPr>
            <a:spLocks noChangeArrowheads="1"/>
          </p:cNvSpPr>
          <p:nvPr/>
        </p:nvSpPr>
        <p:spPr bwMode="auto">
          <a:xfrm>
            <a:off x="1633538" y="4830763"/>
            <a:ext cx="4679950" cy="274637"/>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reconstitution des fragments, puis des  segments</a:t>
            </a:r>
            <a:endParaRPr lang="fr-FR"/>
          </a:p>
        </p:txBody>
      </p:sp>
      <p:sp>
        <p:nvSpPr>
          <p:cNvPr id="219218" name="Rectangle 82"/>
          <p:cNvSpPr>
            <a:spLocks noChangeArrowheads="1"/>
          </p:cNvSpPr>
          <p:nvPr/>
        </p:nvSpPr>
        <p:spPr bwMode="auto">
          <a:xfrm>
            <a:off x="995363" y="4830763"/>
            <a:ext cx="519373" cy="276999"/>
          </a:xfrm>
          <a:prstGeom prst="rect">
            <a:avLst/>
          </a:prstGeom>
          <a:noFill/>
          <a:ln w="9525">
            <a:noFill/>
            <a:miter lim="800000"/>
            <a:headEnd/>
            <a:tailEnd/>
          </a:ln>
        </p:spPr>
        <p:txBody>
          <a:bodyPr wrap="none" lIns="0" tIns="0" rIns="0" bIns="0">
            <a:spAutoFit/>
          </a:bodyPr>
          <a:lstStyle/>
          <a:p>
            <a:r>
              <a:rPr lang="fr-FR" b="1" dirty="0">
                <a:solidFill>
                  <a:srgbClr val="000000"/>
                </a:solidFill>
                <a:latin typeface="Times New Roman" pitchFamily="18" charset="0"/>
              </a:rPr>
              <a:t>4</a:t>
            </a:r>
            <a:r>
              <a:rPr lang="fr-FR" b="1" dirty="0" smtClean="0">
                <a:solidFill>
                  <a:srgbClr val="000000"/>
                </a:solidFill>
                <a:latin typeface="Times New Roman" pitchFamily="18" charset="0"/>
              </a:rPr>
              <a:t>.4.3</a:t>
            </a:r>
            <a:r>
              <a:rPr lang="fr-FR" b="1" dirty="0">
                <a:solidFill>
                  <a:srgbClr val="000000"/>
                </a:solidFill>
                <a:latin typeface="Times New Roman" pitchFamily="18" charset="0"/>
              </a:rPr>
              <a:t>.</a:t>
            </a:r>
            <a:endParaRPr lang="fr-FR" dirty="0"/>
          </a:p>
        </p:txBody>
      </p:sp>
      <p:sp>
        <p:nvSpPr>
          <p:cNvPr id="219219" name="Rectangle 83"/>
          <p:cNvSpPr>
            <a:spLocks noChangeArrowheads="1"/>
          </p:cNvSpPr>
          <p:nvPr/>
        </p:nvSpPr>
        <p:spPr bwMode="auto">
          <a:xfrm>
            <a:off x="995363" y="5211763"/>
            <a:ext cx="519373" cy="276999"/>
          </a:xfrm>
          <a:prstGeom prst="rect">
            <a:avLst/>
          </a:prstGeom>
          <a:noFill/>
          <a:ln w="9525">
            <a:noFill/>
            <a:miter lim="800000"/>
            <a:headEnd/>
            <a:tailEnd/>
          </a:ln>
        </p:spPr>
        <p:txBody>
          <a:bodyPr wrap="none" lIns="0" tIns="0" rIns="0" bIns="0">
            <a:spAutoFit/>
          </a:bodyPr>
          <a:lstStyle/>
          <a:p>
            <a:r>
              <a:rPr lang="fr-FR" b="1" dirty="0">
                <a:solidFill>
                  <a:srgbClr val="000000"/>
                </a:solidFill>
                <a:latin typeface="Times New Roman" pitchFamily="18" charset="0"/>
              </a:rPr>
              <a:t>4</a:t>
            </a:r>
            <a:r>
              <a:rPr lang="fr-FR" b="1" dirty="0" smtClean="0">
                <a:solidFill>
                  <a:srgbClr val="000000"/>
                </a:solidFill>
                <a:latin typeface="Times New Roman" pitchFamily="18" charset="0"/>
              </a:rPr>
              <a:t>.4.4</a:t>
            </a:r>
            <a:r>
              <a:rPr lang="fr-FR" b="1" dirty="0">
                <a:solidFill>
                  <a:srgbClr val="000000"/>
                </a:solidFill>
                <a:latin typeface="Times New Roman" pitchFamily="18" charset="0"/>
              </a:rPr>
              <a:t>.</a:t>
            </a:r>
            <a:endParaRPr lang="fr-FR" dirty="0"/>
          </a:p>
        </p:txBody>
      </p:sp>
      <p:sp>
        <p:nvSpPr>
          <p:cNvPr id="219220" name="Rectangle 84"/>
          <p:cNvSpPr>
            <a:spLocks noChangeArrowheads="1"/>
          </p:cNvSpPr>
          <p:nvPr/>
        </p:nvSpPr>
        <p:spPr bwMode="auto">
          <a:xfrm>
            <a:off x="2057400" y="457200"/>
            <a:ext cx="5283200" cy="549275"/>
          </a:xfrm>
          <a:prstGeom prst="rect">
            <a:avLst/>
          </a:prstGeom>
          <a:solidFill>
            <a:srgbClr val="FFFF99"/>
          </a:solidFill>
          <a:ln w="9525">
            <a:noFill/>
            <a:miter lim="800000"/>
            <a:headEnd/>
            <a:tailEnd/>
          </a:ln>
        </p:spPr>
        <p:txBody>
          <a:bodyPr wrap="none" lIns="0" tIns="0" rIns="0" bIns="0">
            <a:spAutoFit/>
          </a:bodyPr>
          <a:lstStyle/>
          <a:p>
            <a:r>
              <a:rPr lang="fr-FR" sz="3600" b="1" dirty="0">
                <a:solidFill>
                  <a:srgbClr val="000000"/>
                </a:solidFill>
                <a:latin typeface="Times New Roman" pitchFamily="18" charset="0"/>
              </a:rPr>
              <a:t>4</a:t>
            </a:r>
            <a:r>
              <a:rPr lang="fr-FR" sz="3600" b="1" dirty="0" smtClean="0">
                <a:solidFill>
                  <a:srgbClr val="000000"/>
                </a:solidFill>
                <a:latin typeface="Times New Roman" pitchFamily="18" charset="0"/>
              </a:rPr>
              <a:t>. </a:t>
            </a:r>
            <a:r>
              <a:rPr lang="fr-FR" sz="3600" b="1" dirty="0">
                <a:solidFill>
                  <a:srgbClr val="000000"/>
                </a:solidFill>
                <a:latin typeface="Times New Roman" pitchFamily="18" charset="0"/>
              </a:rPr>
              <a:t>Séquençage des génomes</a:t>
            </a:r>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225" name="Rectangle 65"/>
          <p:cNvSpPr>
            <a:spLocks noChangeArrowheads="1"/>
          </p:cNvSpPr>
          <p:nvPr/>
        </p:nvSpPr>
        <p:spPr bwMode="auto">
          <a:xfrm>
            <a:off x="4343400" y="2057400"/>
            <a:ext cx="4495800" cy="1905000"/>
          </a:xfrm>
          <a:prstGeom prst="rect">
            <a:avLst/>
          </a:prstGeom>
          <a:solidFill>
            <a:srgbClr val="FFFFCC"/>
          </a:solidFill>
          <a:ln w="9525">
            <a:solidFill>
              <a:schemeClr val="tx1"/>
            </a:solidFill>
            <a:miter lim="800000"/>
            <a:headEnd/>
            <a:tailEnd/>
          </a:ln>
          <a:effectLst/>
        </p:spPr>
        <p:txBody>
          <a:bodyPr wrap="none" anchor="ctr"/>
          <a:lstStyle/>
          <a:p>
            <a:endParaRPr lang="en-US"/>
          </a:p>
        </p:txBody>
      </p:sp>
      <p:sp>
        <p:nvSpPr>
          <p:cNvPr id="220162" name="Rectangle 2"/>
          <p:cNvSpPr>
            <a:spLocks noChangeArrowheads="1"/>
          </p:cNvSpPr>
          <p:nvPr/>
        </p:nvSpPr>
        <p:spPr bwMode="auto">
          <a:xfrm>
            <a:off x="838200" y="1524000"/>
            <a:ext cx="3563938" cy="320675"/>
          </a:xfrm>
          <a:prstGeom prst="rect">
            <a:avLst/>
          </a:prstGeom>
          <a:solidFill>
            <a:srgbClr val="FFCCFF"/>
          </a:solidFill>
          <a:ln w="9525">
            <a:noFill/>
            <a:miter lim="800000"/>
            <a:headEnd/>
            <a:tailEnd/>
          </a:ln>
        </p:spPr>
        <p:txBody>
          <a:bodyPr wrap="none" lIns="0" tIns="0" rIns="0" bIns="0">
            <a:spAutoFit/>
          </a:bodyPr>
          <a:lstStyle/>
          <a:p>
            <a:r>
              <a:rPr lang="fr-FR" sz="2100" b="1" i="1" dirty="0">
                <a:solidFill>
                  <a:srgbClr val="000000"/>
                </a:solidFill>
                <a:latin typeface="Times New Roman" pitchFamily="18" charset="0"/>
              </a:rPr>
              <a:t>4</a:t>
            </a:r>
            <a:r>
              <a:rPr lang="fr-FR" sz="2100" b="1" i="1" dirty="0" smtClean="0">
                <a:solidFill>
                  <a:srgbClr val="000000"/>
                </a:solidFill>
                <a:latin typeface="Times New Roman" pitchFamily="18" charset="0"/>
              </a:rPr>
              <a:t>.5</a:t>
            </a:r>
            <a:r>
              <a:rPr lang="fr-FR" sz="2100" b="1" i="1" dirty="0">
                <a:solidFill>
                  <a:srgbClr val="000000"/>
                </a:solidFill>
                <a:latin typeface="Times New Roman" pitchFamily="18" charset="0"/>
              </a:rPr>
              <a:t>. Méthode nouvelle (</a:t>
            </a:r>
            <a:r>
              <a:rPr lang="fr-FR" sz="2100" b="1" i="1" dirty="0" err="1">
                <a:solidFill>
                  <a:srgbClr val="000000"/>
                </a:solidFill>
                <a:latin typeface="Times New Roman" pitchFamily="18" charset="0"/>
              </a:rPr>
              <a:t>shotgun</a:t>
            </a:r>
            <a:r>
              <a:rPr lang="fr-FR" sz="2100" b="1" i="1" dirty="0">
                <a:solidFill>
                  <a:srgbClr val="000000"/>
                </a:solidFill>
                <a:latin typeface="Times New Roman" pitchFamily="18" charset="0"/>
              </a:rPr>
              <a:t>)</a:t>
            </a:r>
            <a:endParaRPr lang="fr-FR" dirty="0"/>
          </a:p>
        </p:txBody>
      </p:sp>
      <p:sp>
        <p:nvSpPr>
          <p:cNvPr id="220163" name="Rectangle 3"/>
          <p:cNvSpPr>
            <a:spLocks noChangeArrowheads="1"/>
          </p:cNvSpPr>
          <p:nvPr/>
        </p:nvSpPr>
        <p:spPr bwMode="auto">
          <a:xfrm>
            <a:off x="957263" y="2057400"/>
            <a:ext cx="3136900" cy="274638"/>
          </a:xfrm>
          <a:prstGeom prst="rect">
            <a:avLst/>
          </a:prstGeom>
          <a:noFill/>
          <a:ln w="9525">
            <a:noFill/>
            <a:miter lim="800000"/>
            <a:headEnd/>
            <a:tailEnd/>
          </a:ln>
        </p:spPr>
        <p:txBody>
          <a:bodyPr wrap="none" lIns="0" tIns="0" rIns="0" bIns="0">
            <a:spAutoFit/>
          </a:bodyPr>
          <a:lstStyle/>
          <a:p>
            <a:r>
              <a:rPr lang="fr-FR" b="1" dirty="0">
                <a:solidFill>
                  <a:srgbClr val="000000"/>
                </a:solidFill>
                <a:latin typeface="Times New Roman" pitchFamily="18" charset="0"/>
              </a:rPr>
              <a:t>4</a:t>
            </a:r>
            <a:r>
              <a:rPr lang="fr-FR" b="1" dirty="0" smtClean="0">
                <a:solidFill>
                  <a:srgbClr val="000000"/>
                </a:solidFill>
                <a:latin typeface="Times New Roman" pitchFamily="18" charset="0"/>
              </a:rPr>
              <a:t>.5.1</a:t>
            </a:r>
            <a:r>
              <a:rPr lang="fr-FR" b="1" dirty="0">
                <a:solidFill>
                  <a:srgbClr val="000000"/>
                </a:solidFill>
                <a:latin typeface="Times New Roman" pitchFamily="18" charset="0"/>
              </a:rPr>
              <a:t>. cassage physique aléatoire</a:t>
            </a:r>
            <a:endParaRPr lang="fr-FR" dirty="0"/>
          </a:p>
        </p:txBody>
      </p:sp>
      <p:sp>
        <p:nvSpPr>
          <p:cNvPr id="220164" name="Rectangle 4"/>
          <p:cNvSpPr>
            <a:spLocks noChangeArrowheads="1"/>
          </p:cNvSpPr>
          <p:nvPr/>
        </p:nvSpPr>
        <p:spPr bwMode="auto">
          <a:xfrm>
            <a:off x="957263" y="2509838"/>
            <a:ext cx="2039020" cy="276999"/>
          </a:xfrm>
          <a:prstGeom prst="rect">
            <a:avLst/>
          </a:prstGeom>
          <a:noFill/>
          <a:ln w="9525">
            <a:noFill/>
            <a:miter lim="800000"/>
            <a:headEnd/>
            <a:tailEnd/>
          </a:ln>
        </p:spPr>
        <p:txBody>
          <a:bodyPr wrap="none" lIns="0" tIns="0" rIns="0" bIns="0">
            <a:spAutoFit/>
          </a:bodyPr>
          <a:lstStyle/>
          <a:p>
            <a:r>
              <a:rPr lang="fr-FR" b="1" dirty="0">
                <a:solidFill>
                  <a:srgbClr val="000000"/>
                </a:solidFill>
                <a:latin typeface="Times New Roman" pitchFamily="18" charset="0"/>
              </a:rPr>
              <a:t>4</a:t>
            </a:r>
            <a:r>
              <a:rPr lang="fr-FR" b="1" dirty="0" smtClean="0">
                <a:solidFill>
                  <a:srgbClr val="000000"/>
                </a:solidFill>
                <a:latin typeface="Times New Roman" pitchFamily="18" charset="0"/>
              </a:rPr>
              <a:t>.5.2</a:t>
            </a:r>
            <a:r>
              <a:rPr lang="fr-FR" b="1" dirty="0">
                <a:solidFill>
                  <a:srgbClr val="000000"/>
                </a:solidFill>
                <a:latin typeface="Times New Roman" pitchFamily="18" charset="0"/>
              </a:rPr>
              <a:t>. séquençage de </a:t>
            </a:r>
            <a:endParaRPr lang="fr-FR" dirty="0"/>
          </a:p>
        </p:txBody>
      </p:sp>
      <p:sp>
        <p:nvSpPr>
          <p:cNvPr id="220165" name="Rectangle 5"/>
          <p:cNvSpPr>
            <a:spLocks noChangeArrowheads="1"/>
          </p:cNvSpPr>
          <p:nvPr/>
        </p:nvSpPr>
        <p:spPr bwMode="auto">
          <a:xfrm>
            <a:off x="957263" y="2738438"/>
            <a:ext cx="1838325" cy="295275"/>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tous les fragments</a:t>
            </a:r>
            <a:endParaRPr lang="fr-FR"/>
          </a:p>
        </p:txBody>
      </p:sp>
      <p:sp>
        <p:nvSpPr>
          <p:cNvPr id="220166" name="Rectangle 6"/>
          <p:cNvSpPr>
            <a:spLocks noChangeArrowheads="1"/>
          </p:cNvSpPr>
          <p:nvPr/>
        </p:nvSpPr>
        <p:spPr bwMode="auto">
          <a:xfrm>
            <a:off x="1295400" y="5578475"/>
            <a:ext cx="6648450" cy="822325"/>
          </a:xfrm>
          <a:prstGeom prst="rect">
            <a:avLst/>
          </a:prstGeom>
          <a:solidFill>
            <a:srgbClr val="FFFF99"/>
          </a:solidFill>
          <a:ln w="9525">
            <a:noFill/>
            <a:miter lim="800000"/>
            <a:headEnd/>
            <a:tailEnd/>
          </a:ln>
        </p:spPr>
        <p:txBody>
          <a:bodyPr wrap="none" lIns="0" tIns="0" rIns="0" bIns="0">
            <a:spAutoFit/>
          </a:bodyPr>
          <a:lstStyle/>
          <a:p>
            <a:r>
              <a:rPr lang="fr-FR" sz="2700" b="1" i="1">
                <a:solidFill>
                  <a:srgbClr val="000000"/>
                </a:solidFill>
                <a:latin typeface="Times New Roman" pitchFamily="18" charset="0"/>
              </a:rPr>
              <a:t>CETTE MÉTHODE DEMANDE ENVIRON 2</a:t>
            </a:r>
          </a:p>
          <a:p>
            <a:r>
              <a:rPr lang="fr-FR" sz="2700" b="1" i="1">
                <a:solidFill>
                  <a:srgbClr val="000000"/>
                </a:solidFill>
                <a:latin typeface="Times New Roman" pitchFamily="18" charset="0"/>
              </a:rPr>
              <a:t>MOIS POUR UN PETIT GÉNOME (2 Mb)</a:t>
            </a:r>
            <a:endParaRPr lang="fr-FR"/>
          </a:p>
        </p:txBody>
      </p:sp>
      <p:grpSp>
        <p:nvGrpSpPr>
          <p:cNvPr id="2" name="Group 7"/>
          <p:cNvGrpSpPr>
            <a:grpSpLocks/>
          </p:cNvGrpSpPr>
          <p:nvPr/>
        </p:nvGrpSpPr>
        <p:grpSpPr bwMode="auto">
          <a:xfrm>
            <a:off x="5834063" y="2919413"/>
            <a:ext cx="266700" cy="133350"/>
            <a:chOff x="3531" y="1839"/>
            <a:chExt cx="168" cy="84"/>
          </a:xfrm>
        </p:grpSpPr>
        <p:sp>
          <p:nvSpPr>
            <p:cNvPr id="220168" name="Freeform 8"/>
            <p:cNvSpPr>
              <a:spLocks/>
            </p:cNvSpPr>
            <p:nvPr/>
          </p:nvSpPr>
          <p:spPr bwMode="auto">
            <a:xfrm>
              <a:off x="3591" y="1839"/>
              <a:ext cx="108" cy="84"/>
            </a:xfrm>
            <a:custGeom>
              <a:avLst/>
              <a:gdLst/>
              <a:ahLst/>
              <a:cxnLst>
                <a:cxn ang="0">
                  <a:pos x="108" y="42"/>
                </a:cxn>
                <a:cxn ang="0">
                  <a:pos x="0" y="84"/>
                </a:cxn>
                <a:cxn ang="0">
                  <a:pos x="0" y="42"/>
                </a:cxn>
                <a:cxn ang="0">
                  <a:pos x="0" y="0"/>
                </a:cxn>
                <a:cxn ang="0">
                  <a:pos x="108" y="42"/>
                </a:cxn>
              </a:cxnLst>
              <a:rect l="0" t="0" r="r" b="b"/>
              <a:pathLst>
                <a:path w="108" h="84">
                  <a:moveTo>
                    <a:pt x="108" y="42"/>
                  </a:moveTo>
                  <a:lnTo>
                    <a:pt x="0" y="84"/>
                  </a:lnTo>
                  <a:lnTo>
                    <a:pt x="0" y="42"/>
                  </a:lnTo>
                  <a:lnTo>
                    <a:pt x="0" y="0"/>
                  </a:lnTo>
                  <a:lnTo>
                    <a:pt x="108" y="42"/>
                  </a:lnTo>
                  <a:close/>
                </a:path>
              </a:pathLst>
            </a:custGeom>
            <a:solidFill>
              <a:srgbClr val="000000"/>
            </a:solidFill>
            <a:ln w="9525">
              <a:solidFill>
                <a:srgbClr val="000000"/>
              </a:solidFill>
              <a:prstDash val="solid"/>
              <a:round/>
              <a:headEnd/>
              <a:tailEnd/>
            </a:ln>
          </p:spPr>
          <p:txBody>
            <a:bodyPr/>
            <a:lstStyle/>
            <a:p>
              <a:endParaRPr lang="en-US"/>
            </a:p>
          </p:txBody>
        </p:sp>
        <p:sp>
          <p:nvSpPr>
            <p:cNvPr id="220169" name="Line 9"/>
            <p:cNvSpPr>
              <a:spLocks noChangeShapeType="1"/>
            </p:cNvSpPr>
            <p:nvPr/>
          </p:nvSpPr>
          <p:spPr bwMode="auto">
            <a:xfrm>
              <a:off x="3531" y="1881"/>
              <a:ext cx="60" cy="1"/>
            </a:xfrm>
            <a:prstGeom prst="line">
              <a:avLst/>
            </a:prstGeom>
            <a:noFill/>
            <a:ln w="28575">
              <a:solidFill>
                <a:srgbClr val="000000"/>
              </a:solidFill>
              <a:round/>
              <a:headEnd/>
              <a:tailEnd/>
            </a:ln>
          </p:spPr>
          <p:txBody>
            <a:bodyPr/>
            <a:lstStyle/>
            <a:p>
              <a:endParaRPr lang="en-US"/>
            </a:p>
          </p:txBody>
        </p:sp>
      </p:grpSp>
      <p:sp>
        <p:nvSpPr>
          <p:cNvPr id="220170" name="Oval 10"/>
          <p:cNvSpPr>
            <a:spLocks noChangeArrowheads="1"/>
          </p:cNvSpPr>
          <p:nvPr/>
        </p:nvSpPr>
        <p:spPr bwMode="auto">
          <a:xfrm>
            <a:off x="4424363" y="2262188"/>
            <a:ext cx="1343025" cy="1295400"/>
          </a:xfrm>
          <a:prstGeom prst="ellipse">
            <a:avLst/>
          </a:prstGeom>
          <a:noFill/>
          <a:ln w="38100">
            <a:solidFill>
              <a:srgbClr val="000000"/>
            </a:solidFill>
            <a:round/>
            <a:headEnd/>
            <a:tailEnd/>
          </a:ln>
        </p:spPr>
        <p:txBody>
          <a:bodyPr/>
          <a:lstStyle/>
          <a:p>
            <a:endParaRPr lang="en-US"/>
          </a:p>
        </p:txBody>
      </p:sp>
      <p:grpSp>
        <p:nvGrpSpPr>
          <p:cNvPr id="3" name="Group 11"/>
          <p:cNvGrpSpPr>
            <a:grpSpLocks/>
          </p:cNvGrpSpPr>
          <p:nvPr/>
        </p:nvGrpSpPr>
        <p:grpSpPr bwMode="auto">
          <a:xfrm>
            <a:off x="6157913" y="2500313"/>
            <a:ext cx="2333625" cy="982662"/>
            <a:chOff x="3735" y="1575"/>
            <a:chExt cx="1470" cy="619"/>
          </a:xfrm>
        </p:grpSpPr>
        <p:grpSp>
          <p:nvGrpSpPr>
            <p:cNvPr id="4" name="Group 12"/>
            <p:cNvGrpSpPr>
              <a:grpSpLocks/>
            </p:cNvGrpSpPr>
            <p:nvPr/>
          </p:nvGrpSpPr>
          <p:grpSpPr bwMode="auto">
            <a:xfrm>
              <a:off x="3765" y="1605"/>
              <a:ext cx="1272" cy="229"/>
              <a:chOff x="3765" y="1605"/>
              <a:chExt cx="1272" cy="229"/>
            </a:xfrm>
          </p:grpSpPr>
          <p:sp>
            <p:nvSpPr>
              <p:cNvPr id="220173" name="Line 13"/>
              <p:cNvSpPr>
                <a:spLocks noChangeShapeType="1"/>
              </p:cNvSpPr>
              <p:nvPr/>
            </p:nvSpPr>
            <p:spPr bwMode="auto">
              <a:xfrm>
                <a:off x="3783" y="1683"/>
                <a:ext cx="396" cy="1"/>
              </a:xfrm>
              <a:prstGeom prst="line">
                <a:avLst/>
              </a:prstGeom>
              <a:noFill/>
              <a:ln w="28575">
                <a:solidFill>
                  <a:srgbClr val="000000"/>
                </a:solidFill>
                <a:round/>
                <a:headEnd/>
                <a:tailEnd/>
              </a:ln>
            </p:spPr>
            <p:txBody>
              <a:bodyPr/>
              <a:lstStyle/>
              <a:p>
                <a:endParaRPr lang="en-US"/>
              </a:p>
            </p:txBody>
          </p:sp>
          <p:sp>
            <p:nvSpPr>
              <p:cNvPr id="220174" name="Line 14"/>
              <p:cNvSpPr>
                <a:spLocks noChangeShapeType="1"/>
              </p:cNvSpPr>
              <p:nvPr/>
            </p:nvSpPr>
            <p:spPr bwMode="auto">
              <a:xfrm>
                <a:off x="3903" y="1755"/>
                <a:ext cx="402" cy="1"/>
              </a:xfrm>
              <a:prstGeom prst="line">
                <a:avLst/>
              </a:prstGeom>
              <a:noFill/>
              <a:ln w="28575">
                <a:solidFill>
                  <a:srgbClr val="000000"/>
                </a:solidFill>
                <a:round/>
                <a:headEnd/>
                <a:tailEnd/>
              </a:ln>
            </p:spPr>
            <p:txBody>
              <a:bodyPr/>
              <a:lstStyle/>
              <a:p>
                <a:endParaRPr lang="en-US"/>
              </a:p>
            </p:txBody>
          </p:sp>
          <p:sp>
            <p:nvSpPr>
              <p:cNvPr id="220175" name="Line 15"/>
              <p:cNvSpPr>
                <a:spLocks noChangeShapeType="1"/>
              </p:cNvSpPr>
              <p:nvPr/>
            </p:nvSpPr>
            <p:spPr bwMode="auto">
              <a:xfrm>
                <a:off x="4425" y="1683"/>
                <a:ext cx="396" cy="1"/>
              </a:xfrm>
              <a:prstGeom prst="line">
                <a:avLst/>
              </a:prstGeom>
              <a:noFill/>
              <a:ln w="28575">
                <a:solidFill>
                  <a:srgbClr val="000000"/>
                </a:solidFill>
                <a:round/>
                <a:headEnd/>
                <a:tailEnd/>
              </a:ln>
            </p:spPr>
            <p:txBody>
              <a:bodyPr/>
              <a:lstStyle/>
              <a:p>
                <a:endParaRPr lang="en-US"/>
              </a:p>
            </p:txBody>
          </p:sp>
          <p:sp>
            <p:nvSpPr>
              <p:cNvPr id="220176" name="Line 16"/>
              <p:cNvSpPr>
                <a:spLocks noChangeShapeType="1"/>
              </p:cNvSpPr>
              <p:nvPr/>
            </p:nvSpPr>
            <p:spPr bwMode="auto">
              <a:xfrm>
                <a:off x="4455" y="1755"/>
                <a:ext cx="582" cy="1"/>
              </a:xfrm>
              <a:prstGeom prst="line">
                <a:avLst/>
              </a:prstGeom>
              <a:noFill/>
              <a:ln w="28575">
                <a:solidFill>
                  <a:srgbClr val="000000"/>
                </a:solidFill>
                <a:round/>
                <a:headEnd/>
                <a:tailEnd/>
              </a:ln>
            </p:spPr>
            <p:txBody>
              <a:bodyPr/>
              <a:lstStyle/>
              <a:p>
                <a:endParaRPr lang="en-US"/>
              </a:p>
            </p:txBody>
          </p:sp>
          <p:sp>
            <p:nvSpPr>
              <p:cNvPr id="220177" name="Line 17"/>
              <p:cNvSpPr>
                <a:spLocks noChangeShapeType="1"/>
              </p:cNvSpPr>
              <p:nvPr/>
            </p:nvSpPr>
            <p:spPr bwMode="auto">
              <a:xfrm>
                <a:off x="3765" y="1833"/>
                <a:ext cx="582" cy="1"/>
              </a:xfrm>
              <a:prstGeom prst="line">
                <a:avLst/>
              </a:prstGeom>
              <a:noFill/>
              <a:ln w="28575">
                <a:solidFill>
                  <a:srgbClr val="000000"/>
                </a:solidFill>
                <a:round/>
                <a:headEnd/>
                <a:tailEnd/>
              </a:ln>
            </p:spPr>
            <p:txBody>
              <a:bodyPr/>
              <a:lstStyle/>
              <a:p>
                <a:endParaRPr lang="en-US"/>
              </a:p>
            </p:txBody>
          </p:sp>
          <p:sp>
            <p:nvSpPr>
              <p:cNvPr id="220178" name="Line 18"/>
              <p:cNvSpPr>
                <a:spLocks noChangeShapeType="1"/>
              </p:cNvSpPr>
              <p:nvPr/>
            </p:nvSpPr>
            <p:spPr bwMode="auto">
              <a:xfrm>
                <a:off x="4149" y="1605"/>
                <a:ext cx="582" cy="1"/>
              </a:xfrm>
              <a:prstGeom prst="line">
                <a:avLst/>
              </a:prstGeom>
              <a:noFill/>
              <a:ln w="28575">
                <a:solidFill>
                  <a:srgbClr val="000000"/>
                </a:solidFill>
                <a:round/>
                <a:headEnd/>
                <a:tailEnd/>
              </a:ln>
            </p:spPr>
            <p:txBody>
              <a:bodyPr/>
              <a:lstStyle/>
              <a:p>
                <a:endParaRPr lang="en-US"/>
              </a:p>
            </p:txBody>
          </p:sp>
        </p:grpSp>
        <p:grpSp>
          <p:nvGrpSpPr>
            <p:cNvPr id="5" name="Group 19"/>
            <p:cNvGrpSpPr>
              <a:grpSpLocks/>
            </p:cNvGrpSpPr>
            <p:nvPr/>
          </p:nvGrpSpPr>
          <p:grpSpPr bwMode="auto">
            <a:xfrm>
              <a:off x="3735" y="1575"/>
              <a:ext cx="1320" cy="211"/>
              <a:chOff x="3735" y="1575"/>
              <a:chExt cx="1320" cy="211"/>
            </a:xfrm>
          </p:grpSpPr>
          <p:sp>
            <p:nvSpPr>
              <p:cNvPr id="220180" name="Line 20"/>
              <p:cNvSpPr>
                <a:spLocks noChangeShapeType="1"/>
              </p:cNvSpPr>
              <p:nvPr/>
            </p:nvSpPr>
            <p:spPr bwMode="auto">
              <a:xfrm>
                <a:off x="3747" y="1635"/>
                <a:ext cx="402" cy="1"/>
              </a:xfrm>
              <a:prstGeom prst="line">
                <a:avLst/>
              </a:prstGeom>
              <a:noFill/>
              <a:ln w="28575">
                <a:solidFill>
                  <a:srgbClr val="000000"/>
                </a:solidFill>
                <a:round/>
                <a:headEnd/>
                <a:tailEnd/>
              </a:ln>
            </p:spPr>
            <p:txBody>
              <a:bodyPr/>
              <a:lstStyle/>
              <a:p>
                <a:endParaRPr lang="en-US"/>
              </a:p>
            </p:txBody>
          </p:sp>
          <p:sp>
            <p:nvSpPr>
              <p:cNvPr id="220181" name="Line 21"/>
              <p:cNvSpPr>
                <a:spLocks noChangeShapeType="1"/>
              </p:cNvSpPr>
              <p:nvPr/>
            </p:nvSpPr>
            <p:spPr bwMode="auto">
              <a:xfrm>
                <a:off x="3873" y="1713"/>
                <a:ext cx="396" cy="1"/>
              </a:xfrm>
              <a:prstGeom prst="line">
                <a:avLst/>
              </a:prstGeom>
              <a:noFill/>
              <a:ln w="28575">
                <a:solidFill>
                  <a:srgbClr val="000000"/>
                </a:solidFill>
                <a:round/>
                <a:headEnd/>
                <a:tailEnd/>
              </a:ln>
            </p:spPr>
            <p:txBody>
              <a:bodyPr/>
              <a:lstStyle/>
              <a:p>
                <a:endParaRPr lang="en-US"/>
              </a:p>
            </p:txBody>
          </p:sp>
          <p:sp>
            <p:nvSpPr>
              <p:cNvPr id="220182" name="Line 22"/>
              <p:cNvSpPr>
                <a:spLocks noChangeShapeType="1"/>
              </p:cNvSpPr>
              <p:nvPr/>
            </p:nvSpPr>
            <p:spPr bwMode="auto">
              <a:xfrm>
                <a:off x="4395" y="1635"/>
                <a:ext cx="396" cy="1"/>
              </a:xfrm>
              <a:prstGeom prst="line">
                <a:avLst/>
              </a:prstGeom>
              <a:noFill/>
              <a:ln w="28575">
                <a:solidFill>
                  <a:srgbClr val="000000"/>
                </a:solidFill>
                <a:round/>
                <a:headEnd/>
                <a:tailEnd/>
              </a:ln>
            </p:spPr>
            <p:txBody>
              <a:bodyPr/>
              <a:lstStyle/>
              <a:p>
                <a:endParaRPr lang="en-US"/>
              </a:p>
            </p:txBody>
          </p:sp>
          <p:sp>
            <p:nvSpPr>
              <p:cNvPr id="220183" name="Line 23"/>
              <p:cNvSpPr>
                <a:spLocks noChangeShapeType="1"/>
              </p:cNvSpPr>
              <p:nvPr/>
            </p:nvSpPr>
            <p:spPr bwMode="auto">
              <a:xfrm>
                <a:off x="4425" y="1713"/>
                <a:ext cx="582" cy="1"/>
              </a:xfrm>
              <a:prstGeom prst="line">
                <a:avLst/>
              </a:prstGeom>
              <a:noFill/>
              <a:ln w="28575">
                <a:solidFill>
                  <a:srgbClr val="000000"/>
                </a:solidFill>
                <a:round/>
                <a:headEnd/>
                <a:tailEnd/>
              </a:ln>
            </p:spPr>
            <p:txBody>
              <a:bodyPr/>
              <a:lstStyle/>
              <a:p>
                <a:endParaRPr lang="en-US"/>
              </a:p>
            </p:txBody>
          </p:sp>
          <p:sp>
            <p:nvSpPr>
              <p:cNvPr id="220184" name="Line 24"/>
              <p:cNvSpPr>
                <a:spLocks noChangeShapeType="1"/>
              </p:cNvSpPr>
              <p:nvPr/>
            </p:nvSpPr>
            <p:spPr bwMode="auto">
              <a:xfrm>
                <a:off x="3735" y="1785"/>
                <a:ext cx="582" cy="1"/>
              </a:xfrm>
              <a:prstGeom prst="line">
                <a:avLst/>
              </a:prstGeom>
              <a:noFill/>
              <a:ln w="28575">
                <a:solidFill>
                  <a:srgbClr val="000000"/>
                </a:solidFill>
                <a:round/>
                <a:headEnd/>
                <a:tailEnd/>
              </a:ln>
            </p:spPr>
            <p:txBody>
              <a:bodyPr/>
              <a:lstStyle/>
              <a:p>
                <a:endParaRPr lang="en-US"/>
              </a:p>
            </p:txBody>
          </p:sp>
          <p:sp>
            <p:nvSpPr>
              <p:cNvPr id="220185" name="Line 25"/>
              <p:cNvSpPr>
                <a:spLocks noChangeShapeType="1"/>
              </p:cNvSpPr>
              <p:nvPr/>
            </p:nvSpPr>
            <p:spPr bwMode="auto">
              <a:xfrm>
                <a:off x="4377" y="1785"/>
                <a:ext cx="582" cy="1"/>
              </a:xfrm>
              <a:prstGeom prst="line">
                <a:avLst/>
              </a:prstGeom>
              <a:noFill/>
              <a:ln w="28575">
                <a:solidFill>
                  <a:srgbClr val="000000"/>
                </a:solidFill>
                <a:round/>
                <a:headEnd/>
                <a:tailEnd/>
              </a:ln>
            </p:spPr>
            <p:txBody>
              <a:bodyPr/>
              <a:lstStyle/>
              <a:p>
                <a:endParaRPr lang="en-US"/>
              </a:p>
            </p:txBody>
          </p:sp>
          <p:sp>
            <p:nvSpPr>
              <p:cNvPr id="220186" name="Line 26"/>
              <p:cNvSpPr>
                <a:spLocks noChangeShapeType="1"/>
              </p:cNvSpPr>
              <p:nvPr/>
            </p:nvSpPr>
            <p:spPr bwMode="auto">
              <a:xfrm>
                <a:off x="4473" y="1575"/>
                <a:ext cx="582" cy="1"/>
              </a:xfrm>
              <a:prstGeom prst="line">
                <a:avLst/>
              </a:prstGeom>
              <a:noFill/>
              <a:ln w="28575">
                <a:solidFill>
                  <a:srgbClr val="000000"/>
                </a:solidFill>
                <a:round/>
                <a:headEnd/>
                <a:tailEnd/>
              </a:ln>
            </p:spPr>
            <p:txBody>
              <a:bodyPr/>
              <a:lstStyle/>
              <a:p>
                <a:endParaRPr lang="en-US"/>
              </a:p>
            </p:txBody>
          </p:sp>
          <p:sp>
            <p:nvSpPr>
              <p:cNvPr id="220187" name="Line 27"/>
              <p:cNvSpPr>
                <a:spLocks noChangeShapeType="1"/>
              </p:cNvSpPr>
              <p:nvPr/>
            </p:nvSpPr>
            <p:spPr bwMode="auto">
              <a:xfrm>
                <a:off x="3813" y="1575"/>
                <a:ext cx="582" cy="1"/>
              </a:xfrm>
              <a:prstGeom prst="line">
                <a:avLst/>
              </a:prstGeom>
              <a:noFill/>
              <a:ln w="28575">
                <a:solidFill>
                  <a:srgbClr val="000000"/>
                </a:solidFill>
                <a:round/>
                <a:headEnd/>
                <a:tailEnd/>
              </a:ln>
            </p:spPr>
            <p:txBody>
              <a:bodyPr/>
              <a:lstStyle/>
              <a:p>
                <a:endParaRPr lang="en-US"/>
              </a:p>
            </p:txBody>
          </p:sp>
        </p:grpSp>
        <p:grpSp>
          <p:nvGrpSpPr>
            <p:cNvPr id="6" name="Group 28"/>
            <p:cNvGrpSpPr>
              <a:grpSpLocks/>
            </p:cNvGrpSpPr>
            <p:nvPr/>
          </p:nvGrpSpPr>
          <p:grpSpPr bwMode="auto">
            <a:xfrm>
              <a:off x="3735" y="1869"/>
              <a:ext cx="1320" cy="217"/>
              <a:chOff x="3735" y="1869"/>
              <a:chExt cx="1320" cy="217"/>
            </a:xfrm>
          </p:grpSpPr>
          <p:sp>
            <p:nvSpPr>
              <p:cNvPr id="220189" name="Line 29"/>
              <p:cNvSpPr>
                <a:spLocks noChangeShapeType="1"/>
              </p:cNvSpPr>
              <p:nvPr/>
            </p:nvSpPr>
            <p:spPr bwMode="auto">
              <a:xfrm>
                <a:off x="3747" y="1929"/>
                <a:ext cx="402" cy="1"/>
              </a:xfrm>
              <a:prstGeom prst="line">
                <a:avLst/>
              </a:prstGeom>
              <a:noFill/>
              <a:ln w="28575">
                <a:solidFill>
                  <a:srgbClr val="000000"/>
                </a:solidFill>
                <a:round/>
                <a:headEnd/>
                <a:tailEnd/>
              </a:ln>
            </p:spPr>
            <p:txBody>
              <a:bodyPr/>
              <a:lstStyle/>
              <a:p>
                <a:endParaRPr lang="en-US"/>
              </a:p>
            </p:txBody>
          </p:sp>
          <p:sp>
            <p:nvSpPr>
              <p:cNvPr id="220190" name="Line 30"/>
              <p:cNvSpPr>
                <a:spLocks noChangeShapeType="1"/>
              </p:cNvSpPr>
              <p:nvPr/>
            </p:nvSpPr>
            <p:spPr bwMode="auto">
              <a:xfrm>
                <a:off x="3873" y="2007"/>
                <a:ext cx="396" cy="1"/>
              </a:xfrm>
              <a:prstGeom prst="line">
                <a:avLst/>
              </a:prstGeom>
              <a:noFill/>
              <a:ln w="28575">
                <a:solidFill>
                  <a:srgbClr val="000000"/>
                </a:solidFill>
                <a:round/>
                <a:headEnd/>
                <a:tailEnd/>
              </a:ln>
            </p:spPr>
            <p:txBody>
              <a:bodyPr/>
              <a:lstStyle/>
              <a:p>
                <a:endParaRPr lang="en-US"/>
              </a:p>
            </p:txBody>
          </p:sp>
          <p:sp>
            <p:nvSpPr>
              <p:cNvPr id="220191" name="Line 31"/>
              <p:cNvSpPr>
                <a:spLocks noChangeShapeType="1"/>
              </p:cNvSpPr>
              <p:nvPr/>
            </p:nvSpPr>
            <p:spPr bwMode="auto">
              <a:xfrm>
                <a:off x="4395" y="1929"/>
                <a:ext cx="396" cy="1"/>
              </a:xfrm>
              <a:prstGeom prst="line">
                <a:avLst/>
              </a:prstGeom>
              <a:noFill/>
              <a:ln w="28575">
                <a:solidFill>
                  <a:srgbClr val="000000"/>
                </a:solidFill>
                <a:round/>
                <a:headEnd/>
                <a:tailEnd/>
              </a:ln>
            </p:spPr>
            <p:txBody>
              <a:bodyPr/>
              <a:lstStyle/>
              <a:p>
                <a:endParaRPr lang="en-US"/>
              </a:p>
            </p:txBody>
          </p:sp>
          <p:sp>
            <p:nvSpPr>
              <p:cNvPr id="220192" name="Line 32"/>
              <p:cNvSpPr>
                <a:spLocks noChangeShapeType="1"/>
              </p:cNvSpPr>
              <p:nvPr/>
            </p:nvSpPr>
            <p:spPr bwMode="auto">
              <a:xfrm>
                <a:off x="4425" y="2007"/>
                <a:ext cx="582" cy="1"/>
              </a:xfrm>
              <a:prstGeom prst="line">
                <a:avLst/>
              </a:prstGeom>
              <a:noFill/>
              <a:ln w="28575">
                <a:solidFill>
                  <a:srgbClr val="000000"/>
                </a:solidFill>
                <a:round/>
                <a:headEnd/>
                <a:tailEnd/>
              </a:ln>
            </p:spPr>
            <p:txBody>
              <a:bodyPr/>
              <a:lstStyle/>
              <a:p>
                <a:endParaRPr lang="en-US"/>
              </a:p>
            </p:txBody>
          </p:sp>
          <p:sp>
            <p:nvSpPr>
              <p:cNvPr id="220193" name="Line 33"/>
              <p:cNvSpPr>
                <a:spLocks noChangeShapeType="1"/>
              </p:cNvSpPr>
              <p:nvPr/>
            </p:nvSpPr>
            <p:spPr bwMode="auto">
              <a:xfrm>
                <a:off x="3735" y="2085"/>
                <a:ext cx="582" cy="1"/>
              </a:xfrm>
              <a:prstGeom prst="line">
                <a:avLst/>
              </a:prstGeom>
              <a:noFill/>
              <a:ln w="28575">
                <a:solidFill>
                  <a:srgbClr val="000000"/>
                </a:solidFill>
                <a:round/>
                <a:headEnd/>
                <a:tailEnd/>
              </a:ln>
            </p:spPr>
            <p:txBody>
              <a:bodyPr/>
              <a:lstStyle/>
              <a:p>
                <a:endParaRPr lang="en-US"/>
              </a:p>
            </p:txBody>
          </p:sp>
          <p:sp>
            <p:nvSpPr>
              <p:cNvPr id="220194" name="Line 34"/>
              <p:cNvSpPr>
                <a:spLocks noChangeShapeType="1"/>
              </p:cNvSpPr>
              <p:nvPr/>
            </p:nvSpPr>
            <p:spPr bwMode="auto">
              <a:xfrm>
                <a:off x="4377" y="2085"/>
                <a:ext cx="582" cy="1"/>
              </a:xfrm>
              <a:prstGeom prst="line">
                <a:avLst/>
              </a:prstGeom>
              <a:noFill/>
              <a:ln w="28575">
                <a:solidFill>
                  <a:srgbClr val="000000"/>
                </a:solidFill>
                <a:round/>
                <a:headEnd/>
                <a:tailEnd/>
              </a:ln>
            </p:spPr>
            <p:txBody>
              <a:bodyPr/>
              <a:lstStyle/>
              <a:p>
                <a:endParaRPr lang="en-US"/>
              </a:p>
            </p:txBody>
          </p:sp>
          <p:sp>
            <p:nvSpPr>
              <p:cNvPr id="220195" name="Line 35"/>
              <p:cNvSpPr>
                <a:spLocks noChangeShapeType="1"/>
              </p:cNvSpPr>
              <p:nvPr/>
            </p:nvSpPr>
            <p:spPr bwMode="auto">
              <a:xfrm>
                <a:off x="4473" y="1869"/>
                <a:ext cx="582" cy="1"/>
              </a:xfrm>
              <a:prstGeom prst="line">
                <a:avLst/>
              </a:prstGeom>
              <a:noFill/>
              <a:ln w="28575">
                <a:solidFill>
                  <a:srgbClr val="000000"/>
                </a:solidFill>
                <a:round/>
                <a:headEnd/>
                <a:tailEnd/>
              </a:ln>
            </p:spPr>
            <p:txBody>
              <a:bodyPr/>
              <a:lstStyle/>
              <a:p>
                <a:endParaRPr lang="en-US"/>
              </a:p>
            </p:txBody>
          </p:sp>
          <p:sp>
            <p:nvSpPr>
              <p:cNvPr id="220196" name="Line 36"/>
              <p:cNvSpPr>
                <a:spLocks noChangeShapeType="1"/>
              </p:cNvSpPr>
              <p:nvPr/>
            </p:nvSpPr>
            <p:spPr bwMode="auto">
              <a:xfrm>
                <a:off x="3813" y="1869"/>
                <a:ext cx="582" cy="1"/>
              </a:xfrm>
              <a:prstGeom prst="line">
                <a:avLst/>
              </a:prstGeom>
              <a:noFill/>
              <a:ln w="28575">
                <a:solidFill>
                  <a:srgbClr val="000000"/>
                </a:solidFill>
                <a:round/>
                <a:headEnd/>
                <a:tailEnd/>
              </a:ln>
            </p:spPr>
            <p:txBody>
              <a:bodyPr/>
              <a:lstStyle/>
              <a:p>
                <a:endParaRPr lang="en-US"/>
              </a:p>
            </p:txBody>
          </p:sp>
        </p:grpSp>
        <p:grpSp>
          <p:nvGrpSpPr>
            <p:cNvPr id="7" name="Group 37"/>
            <p:cNvGrpSpPr>
              <a:grpSpLocks/>
            </p:cNvGrpSpPr>
            <p:nvPr/>
          </p:nvGrpSpPr>
          <p:grpSpPr bwMode="auto">
            <a:xfrm>
              <a:off x="3885" y="1977"/>
              <a:ext cx="1320" cy="217"/>
              <a:chOff x="3885" y="1977"/>
              <a:chExt cx="1320" cy="217"/>
            </a:xfrm>
          </p:grpSpPr>
          <p:sp>
            <p:nvSpPr>
              <p:cNvPr id="220198" name="Line 38"/>
              <p:cNvSpPr>
                <a:spLocks noChangeShapeType="1"/>
              </p:cNvSpPr>
              <p:nvPr/>
            </p:nvSpPr>
            <p:spPr bwMode="auto">
              <a:xfrm>
                <a:off x="3903" y="2037"/>
                <a:ext cx="396" cy="1"/>
              </a:xfrm>
              <a:prstGeom prst="line">
                <a:avLst/>
              </a:prstGeom>
              <a:noFill/>
              <a:ln w="28575">
                <a:solidFill>
                  <a:srgbClr val="000000"/>
                </a:solidFill>
                <a:round/>
                <a:headEnd/>
                <a:tailEnd/>
              </a:ln>
            </p:spPr>
            <p:txBody>
              <a:bodyPr/>
              <a:lstStyle/>
              <a:p>
                <a:endParaRPr lang="en-US"/>
              </a:p>
            </p:txBody>
          </p:sp>
          <p:sp>
            <p:nvSpPr>
              <p:cNvPr id="220199" name="Line 39"/>
              <p:cNvSpPr>
                <a:spLocks noChangeShapeType="1"/>
              </p:cNvSpPr>
              <p:nvPr/>
            </p:nvSpPr>
            <p:spPr bwMode="auto">
              <a:xfrm>
                <a:off x="4023" y="2115"/>
                <a:ext cx="402" cy="1"/>
              </a:xfrm>
              <a:prstGeom prst="line">
                <a:avLst/>
              </a:prstGeom>
              <a:noFill/>
              <a:ln w="28575">
                <a:solidFill>
                  <a:srgbClr val="000000"/>
                </a:solidFill>
                <a:round/>
                <a:headEnd/>
                <a:tailEnd/>
              </a:ln>
            </p:spPr>
            <p:txBody>
              <a:bodyPr/>
              <a:lstStyle/>
              <a:p>
                <a:endParaRPr lang="en-US"/>
              </a:p>
            </p:txBody>
          </p:sp>
          <p:sp>
            <p:nvSpPr>
              <p:cNvPr id="220200" name="Line 40"/>
              <p:cNvSpPr>
                <a:spLocks noChangeShapeType="1"/>
              </p:cNvSpPr>
              <p:nvPr/>
            </p:nvSpPr>
            <p:spPr bwMode="auto">
              <a:xfrm>
                <a:off x="4545" y="2037"/>
                <a:ext cx="396" cy="1"/>
              </a:xfrm>
              <a:prstGeom prst="line">
                <a:avLst/>
              </a:prstGeom>
              <a:noFill/>
              <a:ln w="28575">
                <a:solidFill>
                  <a:srgbClr val="000000"/>
                </a:solidFill>
                <a:round/>
                <a:headEnd/>
                <a:tailEnd/>
              </a:ln>
            </p:spPr>
            <p:txBody>
              <a:bodyPr/>
              <a:lstStyle/>
              <a:p>
                <a:endParaRPr lang="en-US"/>
              </a:p>
            </p:txBody>
          </p:sp>
          <p:sp>
            <p:nvSpPr>
              <p:cNvPr id="220201" name="Line 41"/>
              <p:cNvSpPr>
                <a:spLocks noChangeShapeType="1"/>
              </p:cNvSpPr>
              <p:nvPr/>
            </p:nvSpPr>
            <p:spPr bwMode="auto">
              <a:xfrm>
                <a:off x="4575" y="2115"/>
                <a:ext cx="582" cy="1"/>
              </a:xfrm>
              <a:prstGeom prst="line">
                <a:avLst/>
              </a:prstGeom>
              <a:noFill/>
              <a:ln w="28575">
                <a:solidFill>
                  <a:srgbClr val="000000"/>
                </a:solidFill>
                <a:round/>
                <a:headEnd/>
                <a:tailEnd/>
              </a:ln>
            </p:spPr>
            <p:txBody>
              <a:bodyPr/>
              <a:lstStyle/>
              <a:p>
                <a:endParaRPr lang="en-US"/>
              </a:p>
            </p:txBody>
          </p:sp>
          <p:sp>
            <p:nvSpPr>
              <p:cNvPr id="220202" name="Line 42"/>
              <p:cNvSpPr>
                <a:spLocks noChangeShapeType="1"/>
              </p:cNvSpPr>
              <p:nvPr/>
            </p:nvSpPr>
            <p:spPr bwMode="auto">
              <a:xfrm>
                <a:off x="3885" y="2193"/>
                <a:ext cx="582" cy="1"/>
              </a:xfrm>
              <a:prstGeom prst="line">
                <a:avLst/>
              </a:prstGeom>
              <a:noFill/>
              <a:ln w="28575">
                <a:solidFill>
                  <a:srgbClr val="000000"/>
                </a:solidFill>
                <a:round/>
                <a:headEnd/>
                <a:tailEnd/>
              </a:ln>
            </p:spPr>
            <p:txBody>
              <a:bodyPr/>
              <a:lstStyle/>
              <a:p>
                <a:endParaRPr lang="en-US"/>
              </a:p>
            </p:txBody>
          </p:sp>
          <p:sp>
            <p:nvSpPr>
              <p:cNvPr id="220203" name="Line 43"/>
              <p:cNvSpPr>
                <a:spLocks noChangeShapeType="1"/>
              </p:cNvSpPr>
              <p:nvPr/>
            </p:nvSpPr>
            <p:spPr bwMode="auto">
              <a:xfrm>
                <a:off x="4533" y="2193"/>
                <a:ext cx="582" cy="1"/>
              </a:xfrm>
              <a:prstGeom prst="line">
                <a:avLst/>
              </a:prstGeom>
              <a:noFill/>
              <a:ln w="28575">
                <a:solidFill>
                  <a:srgbClr val="000000"/>
                </a:solidFill>
                <a:round/>
                <a:headEnd/>
                <a:tailEnd/>
              </a:ln>
            </p:spPr>
            <p:txBody>
              <a:bodyPr/>
              <a:lstStyle/>
              <a:p>
                <a:endParaRPr lang="en-US"/>
              </a:p>
            </p:txBody>
          </p:sp>
          <p:sp>
            <p:nvSpPr>
              <p:cNvPr id="220204" name="Line 44"/>
              <p:cNvSpPr>
                <a:spLocks noChangeShapeType="1"/>
              </p:cNvSpPr>
              <p:nvPr/>
            </p:nvSpPr>
            <p:spPr bwMode="auto">
              <a:xfrm>
                <a:off x="4623" y="1977"/>
                <a:ext cx="582" cy="1"/>
              </a:xfrm>
              <a:prstGeom prst="line">
                <a:avLst/>
              </a:prstGeom>
              <a:noFill/>
              <a:ln w="28575">
                <a:solidFill>
                  <a:srgbClr val="000000"/>
                </a:solidFill>
                <a:round/>
                <a:headEnd/>
                <a:tailEnd/>
              </a:ln>
            </p:spPr>
            <p:txBody>
              <a:bodyPr/>
              <a:lstStyle/>
              <a:p>
                <a:endParaRPr lang="en-US"/>
              </a:p>
            </p:txBody>
          </p:sp>
          <p:sp>
            <p:nvSpPr>
              <p:cNvPr id="220205" name="Line 45"/>
              <p:cNvSpPr>
                <a:spLocks noChangeShapeType="1"/>
              </p:cNvSpPr>
              <p:nvPr/>
            </p:nvSpPr>
            <p:spPr bwMode="auto">
              <a:xfrm>
                <a:off x="3963" y="1977"/>
                <a:ext cx="582" cy="1"/>
              </a:xfrm>
              <a:prstGeom prst="line">
                <a:avLst/>
              </a:prstGeom>
              <a:noFill/>
              <a:ln w="28575">
                <a:solidFill>
                  <a:srgbClr val="000000"/>
                </a:solidFill>
                <a:round/>
                <a:headEnd/>
                <a:tailEnd/>
              </a:ln>
            </p:spPr>
            <p:txBody>
              <a:bodyPr/>
              <a:lstStyle/>
              <a:p>
                <a:endParaRPr lang="en-US"/>
              </a:p>
            </p:txBody>
          </p:sp>
        </p:grpSp>
      </p:grpSp>
      <p:sp>
        <p:nvSpPr>
          <p:cNvPr id="220206" name="Rectangle 46"/>
          <p:cNvSpPr>
            <a:spLocks noChangeArrowheads="1"/>
          </p:cNvSpPr>
          <p:nvPr/>
        </p:nvSpPr>
        <p:spPr bwMode="auto">
          <a:xfrm>
            <a:off x="957263" y="3154363"/>
            <a:ext cx="2711450" cy="274637"/>
          </a:xfrm>
          <a:prstGeom prst="rect">
            <a:avLst/>
          </a:prstGeom>
          <a:noFill/>
          <a:ln w="9525">
            <a:noFill/>
            <a:miter lim="800000"/>
            <a:headEnd/>
            <a:tailEnd/>
          </a:ln>
        </p:spPr>
        <p:txBody>
          <a:bodyPr wrap="none" lIns="0" tIns="0" rIns="0" bIns="0">
            <a:spAutoFit/>
          </a:bodyPr>
          <a:lstStyle/>
          <a:p>
            <a:r>
              <a:rPr lang="fr-FR" b="1" dirty="0">
                <a:solidFill>
                  <a:srgbClr val="000000"/>
                </a:solidFill>
                <a:latin typeface="Times New Roman" pitchFamily="18" charset="0"/>
              </a:rPr>
              <a:t>4</a:t>
            </a:r>
            <a:r>
              <a:rPr lang="fr-FR" b="1" dirty="0" smtClean="0">
                <a:solidFill>
                  <a:srgbClr val="000000"/>
                </a:solidFill>
                <a:latin typeface="Times New Roman" pitchFamily="18" charset="0"/>
              </a:rPr>
              <a:t>.5.3</a:t>
            </a:r>
            <a:r>
              <a:rPr lang="fr-FR" b="1" dirty="0">
                <a:solidFill>
                  <a:srgbClr val="000000"/>
                </a:solidFill>
                <a:latin typeface="Times New Roman" pitchFamily="18" charset="0"/>
              </a:rPr>
              <a:t>. assemblage progressif</a:t>
            </a:r>
            <a:endParaRPr lang="fr-FR" dirty="0"/>
          </a:p>
        </p:txBody>
      </p:sp>
      <p:sp>
        <p:nvSpPr>
          <p:cNvPr id="220208" name="Rectangle 48"/>
          <p:cNvSpPr>
            <a:spLocks noChangeArrowheads="1"/>
          </p:cNvSpPr>
          <p:nvPr/>
        </p:nvSpPr>
        <p:spPr bwMode="auto">
          <a:xfrm>
            <a:off x="957263" y="3382963"/>
            <a:ext cx="2749550" cy="274637"/>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de l’ensemble des fragments</a:t>
            </a:r>
            <a:endParaRPr lang="fr-FR"/>
          </a:p>
        </p:txBody>
      </p:sp>
      <p:sp>
        <p:nvSpPr>
          <p:cNvPr id="220210" name="Rectangle 50"/>
          <p:cNvSpPr>
            <a:spLocks noChangeArrowheads="1"/>
          </p:cNvSpPr>
          <p:nvPr/>
        </p:nvSpPr>
        <p:spPr bwMode="auto">
          <a:xfrm>
            <a:off x="957263" y="3611563"/>
            <a:ext cx="2292350" cy="274637"/>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en utilisant des logiciels</a:t>
            </a:r>
            <a:endParaRPr lang="fr-FR"/>
          </a:p>
        </p:txBody>
      </p:sp>
      <p:sp>
        <p:nvSpPr>
          <p:cNvPr id="220212" name="Rectangle 52"/>
          <p:cNvSpPr>
            <a:spLocks noChangeArrowheads="1"/>
          </p:cNvSpPr>
          <p:nvPr/>
        </p:nvSpPr>
        <p:spPr bwMode="auto">
          <a:xfrm>
            <a:off x="957263" y="3840163"/>
            <a:ext cx="1428750" cy="274637"/>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informatiques </a:t>
            </a:r>
            <a:endParaRPr lang="fr-FR"/>
          </a:p>
        </p:txBody>
      </p:sp>
      <p:sp>
        <p:nvSpPr>
          <p:cNvPr id="220213" name="Rectangle 53"/>
          <p:cNvSpPr>
            <a:spLocks noChangeArrowheads="1"/>
          </p:cNvSpPr>
          <p:nvPr/>
        </p:nvSpPr>
        <p:spPr bwMode="auto">
          <a:xfrm>
            <a:off x="2386013" y="3830638"/>
            <a:ext cx="628650" cy="274637"/>
          </a:xfrm>
          <a:prstGeom prst="rect">
            <a:avLst/>
          </a:prstGeom>
          <a:noFill/>
          <a:ln w="9525">
            <a:noFill/>
            <a:miter lim="800000"/>
            <a:headEnd/>
            <a:tailEnd/>
          </a:ln>
        </p:spPr>
        <p:txBody>
          <a:bodyPr wrap="none" lIns="0" tIns="0" rIns="0" bIns="0">
            <a:spAutoFit/>
          </a:bodyPr>
          <a:lstStyle/>
          <a:p>
            <a:r>
              <a:rPr lang="fr-FR" b="1" i="1">
                <a:solidFill>
                  <a:srgbClr val="000000"/>
                </a:solidFill>
                <a:latin typeface="Times New Roman" pitchFamily="18" charset="0"/>
              </a:rPr>
              <a:t>ad hoc</a:t>
            </a:r>
            <a:endParaRPr lang="fr-FR"/>
          </a:p>
        </p:txBody>
      </p:sp>
      <p:grpSp>
        <p:nvGrpSpPr>
          <p:cNvPr id="8" name="Group 55"/>
          <p:cNvGrpSpPr>
            <a:grpSpLocks/>
          </p:cNvGrpSpPr>
          <p:nvPr/>
        </p:nvGrpSpPr>
        <p:grpSpPr bwMode="auto">
          <a:xfrm>
            <a:off x="1204913" y="4951413"/>
            <a:ext cx="6743700" cy="382587"/>
            <a:chOff x="759" y="2925"/>
            <a:chExt cx="4248" cy="241"/>
          </a:xfrm>
        </p:grpSpPr>
        <p:sp>
          <p:nvSpPr>
            <p:cNvPr id="220216" name="Rectangle 56"/>
            <p:cNvSpPr>
              <a:spLocks noChangeArrowheads="1"/>
            </p:cNvSpPr>
            <p:nvPr/>
          </p:nvSpPr>
          <p:spPr bwMode="auto">
            <a:xfrm>
              <a:off x="759" y="2949"/>
              <a:ext cx="4216" cy="173"/>
            </a:xfrm>
            <a:prstGeom prst="rect">
              <a:avLst/>
            </a:prstGeom>
            <a:solidFill>
              <a:srgbClr val="66FFFF"/>
            </a:solidFill>
            <a:ln w="9525">
              <a:noFill/>
              <a:miter lim="800000"/>
              <a:headEnd/>
              <a:tailEnd/>
            </a:ln>
          </p:spPr>
          <p:txBody>
            <a:bodyPr wrap="none" lIns="0" tIns="0" rIns="0" bIns="0">
              <a:spAutoFit/>
            </a:bodyPr>
            <a:lstStyle/>
            <a:p>
              <a:r>
                <a:rPr lang="fr-FR" b="1">
                  <a:solidFill>
                    <a:srgbClr val="000000"/>
                  </a:solidFill>
                  <a:latin typeface="Times New Roman" pitchFamily="18" charset="0"/>
                </a:rPr>
                <a:t>Méthode créée par le groupe de Craig Venter (TIGR puis CELERA)</a:t>
              </a:r>
              <a:endParaRPr lang="fr-FR"/>
            </a:p>
          </p:txBody>
        </p:sp>
        <p:sp>
          <p:nvSpPr>
            <p:cNvPr id="220217" name="Rectangle 57"/>
            <p:cNvSpPr>
              <a:spLocks noChangeArrowheads="1"/>
            </p:cNvSpPr>
            <p:nvPr/>
          </p:nvSpPr>
          <p:spPr bwMode="auto">
            <a:xfrm>
              <a:off x="4971" y="2949"/>
              <a:ext cx="36" cy="173"/>
            </a:xfrm>
            <a:prstGeom prst="rect">
              <a:avLst/>
            </a:prstGeom>
            <a:solidFill>
              <a:srgbClr val="66FFFF"/>
            </a:solidFill>
            <a:ln w="9525">
              <a:noFill/>
              <a:miter lim="800000"/>
              <a:headEnd/>
              <a:tailEnd/>
            </a:ln>
          </p:spPr>
          <p:txBody>
            <a:bodyPr wrap="none" lIns="0" tIns="0" rIns="0" bIns="0">
              <a:spAutoFit/>
            </a:bodyPr>
            <a:lstStyle/>
            <a:p>
              <a:r>
                <a:rPr lang="fr-FR" b="1">
                  <a:solidFill>
                    <a:srgbClr val="000000"/>
                  </a:solidFill>
                  <a:latin typeface="Times New Roman" pitchFamily="18" charset="0"/>
                </a:rPr>
                <a:t> </a:t>
              </a:r>
              <a:endParaRPr lang="fr-FR"/>
            </a:p>
          </p:txBody>
        </p:sp>
        <p:sp>
          <p:nvSpPr>
            <p:cNvPr id="220218" name="Line 58"/>
            <p:cNvSpPr>
              <a:spLocks noChangeShapeType="1"/>
            </p:cNvSpPr>
            <p:nvPr/>
          </p:nvSpPr>
          <p:spPr bwMode="auto">
            <a:xfrm>
              <a:off x="1065" y="2925"/>
              <a:ext cx="3606" cy="1"/>
            </a:xfrm>
            <a:prstGeom prst="line">
              <a:avLst/>
            </a:prstGeom>
            <a:noFill/>
            <a:ln w="28575">
              <a:solidFill>
                <a:srgbClr val="000000"/>
              </a:solidFill>
              <a:round/>
              <a:headEnd/>
              <a:tailEnd/>
            </a:ln>
          </p:spPr>
          <p:txBody>
            <a:bodyPr/>
            <a:lstStyle/>
            <a:p>
              <a:endParaRPr lang="en-US"/>
            </a:p>
          </p:txBody>
        </p:sp>
        <p:sp>
          <p:nvSpPr>
            <p:cNvPr id="220219" name="Line 59"/>
            <p:cNvSpPr>
              <a:spLocks noChangeShapeType="1"/>
            </p:cNvSpPr>
            <p:nvPr/>
          </p:nvSpPr>
          <p:spPr bwMode="auto">
            <a:xfrm>
              <a:off x="1065" y="3165"/>
              <a:ext cx="3606" cy="1"/>
            </a:xfrm>
            <a:prstGeom prst="line">
              <a:avLst/>
            </a:prstGeom>
            <a:noFill/>
            <a:ln w="28575">
              <a:solidFill>
                <a:srgbClr val="000000"/>
              </a:solidFill>
              <a:round/>
              <a:headEnd/>
              <a:tailEnd/>
            </a:ln>
          </p:spPr>
          <p:txBody>
            <a:bodyPr/>
            <a:lstStyle/>
            <a:p>
              <a:endParaRPr lang="en-US"/>
            </a:p>
          </p:txBody>
        </p:sp>
      </p:grpSp>
      <p:sp>
        <p:nvSpPr>
          <p:cNvPr id="220220" name="Rectangle 60"/>
          <p:cNvSpPr>
            <a:spLocks noChangeArrowheads="1"/>
          </p:cNvSpPr>
          <p:nvPr/>
        </p:nvSpPr>
        <p:spPr bwMode="auto">
          <a:xfrm>
            <a:off x="1557338" y="4373563"/>
            <a:ext cx="5880100" cy="274637"/>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finition (bouchage des trous) par marche sur le chromosome</a:t>
            </a:r>
            <a:endParaRPr lang="fr-FR"/>
          </a:p>
        </p:txBody>
      </p:sp>
      <p:sp>
        <p:nvSpPr>
          <p:cNvPr id="220222" name="Rectangle 62"/>
          <p:cNvSpPr>
            <a:spLocks noChangeArrowheads="1"/>
          </p:cNvSpPr>
          <p:nvPr/>
        </p:nvSpPr>
        <p:spPr bwMode="auto">
          <a:xfrm>
            <a:off x="957263" y="4373563"/>
            <a:ext cx="519373" cy="276999"/>
          </a:xfrm>
          <a:prstGeom prst="rect">
            <a:avLst/>
          </a:prstGeom>
          <a:noFill/>
          <a:ln w="9525">
            <a:noFill/>
            <a:miter lim="800000"/>
            <a:headEnd/>
            <a:tailEnd/>
          </a:ln>
        </p:spPr>
        <p:txBody>
          <a:bodyPr wrap="none" lIns="0" tIns="0" rIns="0" bIns="0">
            <a:spAutoFit/>
          </a:bodyPr>
          <a:lstStyle/>
          <a:p>
            <a:r>
              <a:rPr lang="fr-FR" b="1" dirty="0">
                <a:solidFill>
                  <a:srgbClr val="000000"/>
                </a:solidFill>
                <a:latin typeface="Times New Roman" pitchFamily="18" charset="0"/>
              </a:rPr>
              <a:t>4</a:t>
            </a:r>
            <a:r>
              <a:rPr lang="fr-FR" b="1" dirty="0" smtClean="0">
                <a:solidFill>
                  <a:srgbClr val="000000"/>
                </a:solidFill>
                <a:latin typeface="Times New Roman" pitchFamily="18" charset="0"/>
              </a:rPr>
              <a:t>.5.4</a:t>
            </a:r>
            <a:r>
              <a:rPr lang="fr-FR" b="1" dirty="0">
                <a:solidFill>
                  <a:srgbClr val="000000"/>
                </a:solidFill>
                <a:latin typeface="Times New Roman" pitchFamily="18" charset="0"/>
              </a:rPr>
              <a:t>.</a:t>
            </a:r>
            <a:endParaRPr lang="fr-FR" dirty="0"/>
          </a:p>
        </p:txBody>
      </p:sp>
      <p:sp>
        <p:nvSpPr>
          <p:cNvPr id="220224" name="Rectangle 64"/>
          <p:cNvSpPr>
            <a:spLocks noChangeArrowheads="1"/>
          </p:cNvSpPr>
          <p:nvPr/>
        </p:nvSpPr>
        <p:spPr bwMode="auto">
          <a:xfrm>
            <a:off x="2057400" y="669925"/>
            <a:ext cx="5283200" cy="549275"/>
          </a:xfrm>
          <a:prstGeom prst="rect">
            <a:avLst/>
          </a:prstGeom>
          <a:solidFill>
            <a:srgbClr val="FFFF99"/>
          </a:solidFill>
          <a:ln w="9525">
            <a:noFill/>
            <a:miter lim="800000"/>
            <a:headEnd/>
            <a:tailEnd/>
          </a:ln>
        </p:spPr>
        <p:txBody>
          <a:bodyPr wrap="none" lIns="0" tIns="0" rIns="0" bIns="0">
            <a:spAutoFit/>
          </a:bodyPr>
          <a:lstStyle/>
          <a:p>
            <a:r>
              <a:rPr lang="fr-FR" sz="3600" b="1" dirty="0">
                <a:solidFill>
                  <a:srgbClr val="000000"/>
                </a:solidFill>
                <a:latin typeface="Times New Roman" pitchFamily="18" charset="0"/>
              </a:rPr>
              <a:t>4</a:t>
            </a:r>
            <a:r>
              <a:rPr lang="fr-FR" sz="3600" b="1" dirty="0" smtClean="0">
                <a:solidFill>
                  <a:srgbClr val="000000"/>
                </a:solidFill>
                <a:latin typeface="Times New Roman" pitchFamily="18" charset="0"/>
              </a:rPr>
              <a:t>. </a:t>
            </a:r>
            <a:r>
              <a:rPr lang="fr-FR" sz="3600" b="1" dirty="0">
                <a:solidFill>
                  <a:srgbClr val="000000"/>
                </a:solidFill>
                <a:latin typeface="Times New Roman" pitchFamily="18" charset="0"/>
              </a:rPr>
              <a:t>Séquençage des génomes</a:t>
            </a:r>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ChangeArrowheads="1"/>
          </p:cNvSpPr>
          <p:nvPr/>
        </p:nvSpPr>
        <p:spPr bwMode="auto">
          <a:xfrm>
            <a:off x="4629150" y="3246438"/>
            <a:ext cx="4133850" cy="822325"/>
          </a:xfrm>
          <a:prstGeom prst="rect">
            <a:avLst/>
          </a:prstGeom>
          <a:solidFill>
            <a:srgbClr val="FFFF00"/>
          </a:solidFill>
          <a:ln w="9525">
            <a:noFill/>
            <a:miter lim="800000"/>
            <a:headEnd/>
            <a:tailEnd/>
          </a:ln>
        </p:spPr>
        <p:txBody>
          <a:bodyPr lIns="0" tIns="0" rIns="0" bIns="0">
            <a:spAutoFit/>
          </a:bodyPr>
          <a:lstStyle/>
          <a:p>
            <a:pPr algn="ctr"/>
            <a:r>
              <a:rPr lang="fr-FR" sz="2700" b="1">
                <a:solidFill>
                  <a:srgbClr val="000000"/>
                </a:solidFill>
                <a:latin typeface="Times New Roman" pitchFamily="18" charset="0"/>
              </a:rPr>
              <a:t>Naissance de la Génomique, </a:t>
            </a:r>
            <a:r>
              <a:rPr lang="fr-FR" b="1">
                <a:solidFill>
                  <a:srgbClr val="000000"/>
                </a:solidFill>
                <a:latin typeface="Times New Roman" pitchFamily="18" charset="0"/>
              </a:rPr>
              <a:t>le 28 juillet 1995</a:t>
            </a:r>
            <a:r>
              <a:rPr lang="fr-FR" sz="2700" b="1">
                <a:solidFill>
                  <a:srgbClr val="000000"/>
                </a:solidFill>
                <a:latin typeface="Times New Roman" pitchFamily="18" charset="0"/>
              </a:rPr>
              <a:t> </a:t>
            </a:r>
          </a:p>
        </p:txBody>
      </p:sp>
      <p:sp>
        <p:nvSpPr>
          <p:cNvPr id="221187" name="Rectangle 3"/>
          <p:cNvSpPr>
            <a:spLocks noChangeArrowheads="1"/>
          </p:cNvSpPr>
          <p:nvPr/>
        </p:nvSpPr>
        <p:spPr bwMode="auto">
          <a:xfrm>
            <a:off x="838200" y="2895600"/>
            <a:ext cx="2743200" cy="1828800"/>
          </a:xfrm>
          <a:prstGeom prst="rect">
            <a:avLst/>
          </a:prstGeom>
          <a:noFill/>
          <a:ln w="9525">
            <a:noFill/>
            <a:miter lim="800000"/>
            <a:headEnd/>
            <a:tailEnd/>
          </a:ln>
        </p:spPr>
        <p:txBody>
          <a:bodyPr lIns="0" tIns="0" rIns="0" bIns="0">
            <a:spAutoFit/>
          </a:bodyPr>
          <a:lstStyle/>
          <a:p>
            <a:pPr algn="ctr"/>
            <a:r>
              <a:rPr lang="fr-FR" sz="2000" b="1">
                <a:solidFill>
                  <a:srgbClr val="000000"/>
                </a:solidFill>
                <a:latin typeface="Times New Roman" pitchFamily="18" charset="0"/>
              </a:rPr>
              <a:t>publication pour la première fois de la séquence complète du génome d'un être vivant, celui de </a:t>
            </a:r>
            <a:r>
              <a:rPr lang="fr-FR" sz="2000" b="1" i="1">
                <a:solidFill>
                  <a:srgbClr val="000000"/>
                </a:solidFill>
                <a:latin typeface="Times New Roman" pitchFamily="18" charset="0"/>
              </a:rPr>
              <a:t>Haemophilus influenzae</a:t>
            </a:r>
          </a:p>
        </p:txBody>
      </p:sp>
      <p:sp>
        <p:nvSpPr>
          <p:cNvPr id="221189" name="Rectangle 5"/>
          <p:cNvSpPr>
            <a:spLocks noChangeArrowheads="1"/>
          </p:cNvSpPr>
          <p:nvPr/>
        </p:nvSpPr>
        <p:spPr bwMode="auto">
          <a:xfrm>
            <a:off x="2209800" y="5105400"/>
            <a:ext cx="5910263" cy="350838"/>
          </a:xfrm>
          <a:prstGeom prst="rect">
            <a:avLst/>
          </a:prstGeom>
          <a:noFill/>
          <a:ln w="9525">
            <a:noFill/>
            <a:miter lim="800000"/>
            <a:headEnd/>
            <a:tailEnd/>
          </a:ln>
        </p:spPr>
        <p:txBody>
          <a:bodyPr wrap="none" lIns="0" tIns="0" rIns="0" bIns="0">
            <a:spAutoFit/>
          </a:bodyPr>
          <a:lstStyle/>
          <a:p>
            <a:r>
              <a:rPr lang="fr-FR" sz="2300" b="1">
                <a:solidFill>
                  <a:srgbClr val="000000"/>
                </a:solidFill>
                <a:latin typeface="Times New Roman" pitchFamily="18" charset="0"/>
              </a:rPr>
              <a:t>Méthode de shotgun immédiatement appliquée </a:t>
            </a:r>
          </a:p>
        </p:txBody>
      </p:sp>
      <p:grpSp>
        <p:nvGrpSpPr>
          <p:cNvPr id="2" name="Group 6"/>
          <p:cNvGrpSpPr>
            <a:grpSpLocks/>
          </p:cNvGrpSpPr>
          <p:nvPr/>
        </p:nvGrpSpPr>
        <p:grpSpPr bwMode="auto">
          <a:xfrm>
            <a:off x="2286000" y="5943600"/>
            <a:ext cx="828675" cy="171450"/>
            <a:chOff x="1515" y="3414"/>
            <a:chExt cx="522" cy="108"/>
          </a:xfrm>
        </p:grpSpPr>
        <p:sp>
          <p:nvSpPr>
            <p:cNvPr id="221191" name="Freeform 7"/>
            <p:cNvSpPr>
              <a:spLocks/>
            </p:cNvSpPr>
            <p:nvPr/>
          </p:nvSpPr>
          <p:spPr bwMode="auto">
            <a:xfrm>
              <a:off x="1887" y="3414"/>
              <a:ext cx="150" cy="108"/>
            </a:xfrm>
            <a:custGeom>
              <a:avLst/>
              <a:gdLst/>
              <a:ahLst/>
              <a:cxnLst>
                <a:cxn ang="0">
                  <a:pos x="150" y="54"/>
                </a:cxn>
                <a:cxn ang="0">
                  <a:pos x="0" y="108"/>
                </a:cxn>
                <a:cxn ang="0">
                  <a:pos x="0" y="54"/>
                </a:cxn>
                <a:cxn ang="0">
                  <a:pos x="0" y="0"/>
                </a:cxn>
                <a:cxn ang="0">
                  <a:pos x="150" y="54"/>
                </a:cxn>
              </a:cxnLst>
              <a:rect l="0" t="0" r="r" b="b"/>
              <a:pathLst>
                <a:path w="150" h="108">
                  <a:moveTo>
                    <a:pt x="150" y="54"/>
                  </a:moveTo>
                  <a:lnTo>
                    <a:pt x="0" y="108"/>
                  </a:lnTo>
                  <a:lnTo>
                    <a:pt x="0" y="54"/>
                  </a:lnTo>
                  <a:lnTo>
                    <a:pt x="0" y="0"/>
                  </a:lnTo>
                  <a:lnTo>
                    <a:pt x="150" y="54"/>
                  </a:lnTo>
                  <a:close/>
                </a:path>
              </a:pathLst>
            </a:custGeom>
            <a:solidFill>
              <a:srgbClr val="000000"/>
            </a:solidFill>
            <a:ln w="9525">
              <a:solidFill>
                <a:srgbClr val="000000"/>
              </a:solidFill>
              <a:prstDash val="solid"/>
              <a:round/>
              <a:headEnd/>
              <a:tailEnd/>
            </a:ln>
          </p:spPr>
          <p:txBody>
            <a:bodyPr/>
            <a:lstStyle/>
            <a:p>
              <a:endParaRPr lang="en-US"/>
            </a:p>
          </p:txBody>
        </p:sp>
        <p:sp>
          <p:nvSpPr>
            <p:cNvPr id="221192" name="Line 8"/>
            <p:cNvSpPr>
              <a:spLocks noChangeShapeType="1"/>
            </p:cNvSpPr>
            <p:nvPr/>
          </p:nvSpPr>
          <p:spPr bwMode="auto">
            <a:xfrm>
              <a:off x="1515" y="3468"/>
              <a:ext cx="372" cy="1"/>
            </a:xfrm>
            <a:prstGeom prst="line">
              <a:avLst/>
            </a:prstGeom>
            <a:noFill/>
            <a:ln w="57150">
              <a:solidFill>
                <a:srgbClr val="000000"/>
              </a:solidFill>
              <a:round/>
              <a:headEnd/>
              <a:tailEnd/>
            </a:ln>
          </p:spPr>
          <p:txBody>
            <a:bodyPr/>
            <a:lstStyle/>
            <a:p>
              <a:endParaRPr lang="en-US"/>
            </a:p>
          </p:txBody>
        </p:sp>
      </p:grpSp>
      <p:sp>
        <p:nvSpPr>
          <p:cNvPr id="221193" name="Rectangle 9"/>
          <p:cNvSpPr>
            <a:spLocks noChangeArrowheads="1"/>
          </p:cNvSpPr>
          <p:nvPr/>
        </p:nvSpPr>
        <p:spPr bwMode="auto">
          <a:xfrm>
            <a:off x="3228975" y="5897563"/>
            <a:ext cx="2832100" cy="350837"/>
          </a:xfrm>
          <a:prstGeom prst="rect">
            <a:avLst/>
          </a:prstGeom>
          <a:solidFill>
            <a:srgbClr val="FF99FF"/>
          </a:solidFill>
          <a:ln w="9525">
            <a:noFill/>
            <a:miter lim="800000"/>
            <a:headEnd/>
            <a:tailEnd/>
          </a:ln>
        </p:spPr>
        <p:txBody>
          <a:bodyPr wrap="none" lIns="0" tIns="0" rIns="0" bIns="0">
            <a:spAutoFit/>
          </a:bodyPr>
          <a:lstStyle/>
          <a:p>
            <a:r>
              <a:rPr lang="fr-FR" sz="2300" b="1">
                <a:solidFill>
                  <a:srgbClr val="000000"/>
                </a:solidFill>
                <a:latin typeface="Times New Roman" pitchFamily="18" charset="0"/>
              </a:rPr>
              <a:t>avalanche de génomes </a:t>
            </a:r>
            <a:endParaRPr lang="fr-FR"/>
          </a:p>
        </p:txBody>
      </p:sp>
      <p:grpSp>
        <p:nvGrpSpPr>
          <p:cNvPr id="3" name="Group 10"/>
          <p:cNvGrpSpPr>
            <a:grpSpLocks/>
          </p:cNvGrpSpPr>
          <p:nvPr/>
        </p:nvGrpSpPr>
        <p:grpSpPr bwMode="auto">
          <a:xfrm>
            <a:off x="228600" y="3590925"/>
            <a:ext cx="457200" cy="133350"/>
            <a:chOff x="1209" y="1944"/>
            <a:chExt cx="288" cy="84"/>
          </a:xfrm>
        </p:grpSpPr>
        <p:sp>
          <p:nvSpPr>
            <p:cNvPr id="221195" name="Freeform 11"/>
            <p:cNvSpPr>
              <a:spLocks/>
            </p:cNvSpPr>
            <p:nvPr/>
          </p:nvSpPr>
          <p:spPr bwMode="auto">
            <a:xfrm>
              <a:off x="1389" y="1944"/>
              <a:ext cx="108" cy="84"/>
            </a:xfrm>
            <a:custGeom>
              <a:avLst/>
              <a:gdLst/>
              <a:ahLst/>
              <a:cxnLst>
                <a:cxn ang="0">
                  <a:pos x="108" y="42"/>
                </a:cxn>
                <a:cxn ang="0">
                  <a:pos x="0" y="84"/>
                </a:cxn>
                <a:cxn ang="0">
                  <a:pos x="0" y="42"/>
                </a:cxn>
                <a:cxn ang="0">
                  <a:pos x="0" y="0"/>
                </a:cxn>
                <a:cxn ang="0">
                  <a:pos x="108" y="42"/>
                </a:cxn>
              </a:cxnLst>
              <a:rect l="0" t="0" r="r" b="b"/>
              <a:pathLst>
                <a:path w="108" h="84">
                  <a:moveTo>
                    <a:pt x="108" y="42"/>
                  </a:moveTo>
                  <a:lnTo>
                    <a:pt x="0" y="84"/>
                  </a:lnTo>
                  <a:lnTo>
                    <a:pt x="0" y="42"/>
                  </a:lnTo>
                  <a:lnTo>
                    <a:pt x="0" y="0"/>
                  </a:lnTo>
                  <a:lnTo>
                    <a:pt x="108" y="42"/>
                  </a:lnTo>
                  <a:close/>
                </a:path>
              </a:pathLst>
            </a:custGeom>
            <a:solidFill>
              <a:srgbClr val="000000"/>
            </a:solidFill>
            <a:ln w="9525">
              <a:solidFill>
                <a:srgbClr val="000000"/>
              </a:solidFill>
              <a:prstDash val="solid"/>
              <a:round/>
              <a:headEnd/>
              <a:tailEnd/>
            </a:ln>
          </p:spPr>
          <p:txBody>
            <a:bodyPr/>
            <a:lstStyle/>
            <a:p>
              <a:endParaRPr lang="en-US"/>
            </a:p>
          </p:txBody>
        </p:sp>
        <p:sp>
          <p:nvSpPr>
            <p:cNvPr id="221196" name="Line 12"/>
            <p:cNvSpPr>
              <a:spLocks noChangeShapeType="1"/>
            </p:cNvSpPr>
            <p:nvPr/>
          </p:nvSpPr>
          <p:spPr bwMode="auto">
            <a:xfrm>
              <a:off x="1209" y="1986"/>
              <a:ext cx="180" cy="1"/>
            </a:xfrm>
            <a:prstGeom prst="line">
              <a:avLst/>
            </a:prstGeom>
            <a:noFill/>
            <a:ln w="28575">
              <a:solidFill>
                <a:srgbClr val="000000"/>
              </a:solidFill>
              <a:round/>
              <a:headEnd/>
              <a:tailEnd/>
            </a:ln>
          </p:spPr>
          <p:txBody>
            <a:bodyPr/>
            <a:lstStyle/>
            <a:p>
              <a:endParaRPr lang="en-US"/>
            </a:p>
          </p:txBody>
        </p:sp>
      </p:grpSp>
      <p:sp>
        <p:nvSpPr>
          <p:cNvPr id="221197" name="Rectangle 13"/>
          <p:cNvSpPr>
            <a:spLocks noChangeArrowheads="1"/>
          </p:cNvSpPr>
          <p:nvPr/>
        </p:nvSpPr>
        <p:spPr bwMode="auto">
          <a:xfrm>
            <a:off x="1066800" y="2133600"/>
            <a:ext cx="7696200" cy="609600"/>
          </a:xfrm>
          <a:prstGeom prst="rect">
            <a:avLst/>
          </a:prstGeom>
          <a:noFill/>
          <a:ln w="9525">
            <a:noFill/>
            <a:miter lim="800000"/>
            <a:headEnd/>
            <a:tailEnd/>
          </a:ln>
        </p:spPr>
        <p:txBody>
          <a:bodyPr lIns="0" tIns="0" rIns="0" bIns="0">
            <a:spAutoFit/>
          </a:bodyPr>
          <a:lstStyle/>
          <a:p>
            <a:r>
              <a:rPr lang="fr-FR" sz="2000" b="1">
                <a:solidFill>
                  <a:srgbClr val="000000"/>
                </a:solidFill>
                <a:latin typeface="Times New Roman" pitchFamily="18" charset="0"/>
              </a:rPr>
              <a:t> Cette méthode révolutionnaire mise au point au TIGR marche remarquablement bien !</a:t>
            </a:r>
            <a:endParaRPr lang="fr-FR"/>
          </a:p>
        </p:txBody>
      </p:sp>
      <p:sp>
        <p:nvSpPr>
          <p:cNvPr id="221198" name="Rectangle 14"/>
          <p:cNvSpPr>
            <a:spLocks noChangeArrowheads="1"/>
          </p:cNvSpPr>
          <p:nvPr/>
        </p:nvSpPr>
        <p:spPr bwMode="auto">
          <a:xfrm>
            <a:off x="7091363" y="2287588"/>
            <a:ext cx="63500" cy="304800"/>
          </a:xfrm>
          <a:prstGeom prst="rect">
            <a:avLst/>
          </a:prstGeom>
          <a:noFill/>
          <a:ln w="9525">
            <a:noFill/>
            <a:miter lim="800000"/>
            <a:headEnd/>
            <a:tailEnd/>
          </a:ln>
        </p:spPr>
        <p:txBody>
          <a:bodyPr wrap="none" lIns="0" tIns="0" rIns="0" bIns="0">
            <a:spAutoFit/>
          </a:bodyPr>
          <a:lstStyle/>
          <a:p>
            <a:r>
              <a:rPr lang="fr-FR" sz="2000" b="1">
                <a:solidFill>
                  <a:srgbClr val="000000"/>
                </a:solidFill>
                <a:latin typeface="Times New Roman" pitchFamily="18" charset="0"/>
              </a:rPr>
              <a:t> </a:t>
            </a:r>
            <a:endParaRPr lang="fr-FR"/>
          </a:p>
        </p:txBody>
      </p:sp>
      <p:sp>
        <p:nvSpPr>
          <p:cNvPr id="221199" name="Freeform 15"/>
          <p:cNvSpPr>
            <a:spLocks/>
          </p:cNvSpPr>
          <p:nvPr/>
        </p:nvSpPr>
        <p:spPr bwMode="auto">
          <a:xfrm>
            <a:off x="3886200" y="3467100"/>
            <a:ext cx="504825" cy="381000"/>
          </a:xfrm>
          <a:custGeom>
            <a:avLst/>
            <a:gdLst/>
            <a:ahLst/>
            <a:cxnLst>
              <a:cxn ang="0">
                <a:pos x="0" y="78"/>
              </a:cxn>
              <a:cxn ang="0">
                <a:pos x="240" y="78"/>
              </a:cxn>
              <a:cxn ang="0">
                <a:pos x="240" y="0"/>
              </a:cxn>
              <a:cxn ang="0">
                <a:pos x="318" y="120"/>
              </a:cxn>
              <a:cxn ang="0">
                <a:pos x="240" y="240"/>
              </a:cxn>
              <a:cxn ang="0">
                <a:pos x="240" y="156"/>
              </a:cxn>
              <a:cxn ang="0">
                <a:pos x="0" y="156"/>
              </a:cxn>
              <a:cxn ang="0">
                <a:pos x="36" y="120"/>
              </a:cxn>
              <a:cxn ang="0">
                <a:pos x="0" y="78"/>
              </a:cxn>
            </a:cxnLst>
            <a:rect l="0" t="0" r="r" b="b"/>
            <a:pathLst>
              <a:path w="318" h="240">
                <a:moveTo>
                  <a:pt x="0" y="78"/>
                </a:moveTo>
                <a:lnTo>
                  <a:pt x="240" y="78"/>
                </a:lnTo>
                <a:lnTo>
                  <a:pt x="240" y="0"/>
                </a:lnTo>
                <a:lnTo>
                  <a:pt x="318" y="120"/>
                </a:lnTo>
                <a:lnTo>
                  <a:pt x="240" y="240"/>
                </a:lnTo>
                <a:lnTo>
                  <a:pt x="240" y="156"/>
                </a:lnTo>
                <a:lnTo>
                  <a:pt x="0" y="156"/>
                </a:lnTo>
                <a:lnTo>
                  <a:pt x="36" y="120"/>
                </a:lnTo>
                <a:lnTo>
                  <a:pt x="0" y="78"/>
                </a:lnTo>
                <a:close/>
              </a:path>
            </a:pathLst>
          </a:custGeom>
          <a:solidFill>
            <a:srgbClr val="FF006A"/>
          </a:solidFill>
          <a:ln w="9525">
            <a:solidFill>
              <a:srgbClr val="FFFFFF"/>
            </a:solidFill>
            <a:prstDash val="solid"/>
            <a:round/>
            <a:headEnd/>
            <a:tailEnd/>
          </a:ln>
        </p:spPr>
        <p:txBody>
          <a:bodyPr/>
          <a:lstStyle/>
          <a:p>
            <a:endParaRPr lang="en-US"/>
          </a:p>
        </p:txBody>
      </p:sp>
      <p:sp>
        <p:nvSpPr>
          <p:cNvPr id="221200" name="Rectangle 16"/>
          <p:cNvSpPr>
            <a:spLocks noChangeArrowheads="1"/>
          </p:cNvSpPr>
          <p:nvPr/>
        </p:nvSpPr>
        <p:spPr bwMode="auto">
          <a:xfrm>
            <a:off x="2057400" y="457200"/>
            <a:ext cx="5283200" cy="549275"/>
          </a:xfrm>
          <a:prstGeom prst="rect">
            <a:avLst/>
          </a:prstGeom>
          <a:solidFill>
            <a:srgbClr val="FFFF99"/>
          </a:solidFill>
          <a:ln w="9525">
            <a:noFill/>
            <a:miter lim="800000"/>
            <a:headEnd/>
            <a:tailEnd/>
          </a:ln>
        </p:spPr>
        <p:txBody>
          <a:bodyPr wrap="none" lIns="0" tIns="0" rIns="0" bIns="0">
            <a:spAutoFit/>
          </a:bodyPr>
          <a:lstStyle/>
          <a:p>
            <a:r>
              <a:rPr lang="fr-FR" sz="3600" b="1" dirty="0">
                <a:solidFill>
                  <a:srgbClr val="000000"/>
                </a:solidFill>
                <a:latin typeface="Times New Roman" pitchFamily="18" charset="0"/>
              </a:rPr>
              <a:t>4</a:t>
            </a:r>
            <a:r>
              <a:rPr lang="fr-FR" sz="3600" b="1" dirty="0" smtClean="0">
                <a:solidFill>
                  <a:srgbClr val="000000"/>
                </a:solidFill>
                <a:latin typeface="Times New Roman" pitchFamily="18" charset="0"/>
              </a:rPr>
              <a:t>. </a:t>
            </a:r>
            <a:r>
              <a:rPr lang="fr-FR" sz="3600" b="1" dirty="0">
                <a:solidFill>
                  <a:srgbClr val="000000"/>
                </a:solidFill>
                <a:latin typeface="Times New Roman" pitchFamily="18" charset="0"/>
              </a:rPr>
              <a:t>Séquençage des génomes</a:t>
            </a:r>
            <a:endParaRPr lang="fr-FR" dirty="0"/>
          </a:p>
        </p:txBody>
      </p:sp>
      <p:sp>
        <p:nvSpPr>
          <p:cNvPr id="221201" name="Rectangle 17"/>
          <p:cNvSpPr>
            <a:spLocks noChangeArrowheads="1"/>
          </p:cNvSpPr>
          <p:nvPr/>
        </p:nvSpPr>
        <p:spPr bwMode="auto">
          <a:xfrm>
            <a:off x="838200" y="1219200"/>
            <a:ext cx="3563938" cy="320675"/>
          </a:xfrm>
          <a:prstGeom prst="rect">
            <a:avLst/>
          </a:prstGeom>
          <a:solidFill>
            <a:srgbClr val="FFCCFF"/>
          </a:solidFill>
          <a:ln w="9525">
            <a:noFill/>
            <a:miter lim="800000"/>
            <a:headEnd/>
            <a:tailEnd/>
          </a:ln>
        </p:spPr>
        <p:txBody>
          <a:bodyPr wrap="none" lIns="0" tIns="0" rIns="0" bIns="0">
            <a:spAutoFit/>
          </a:bodyPr>
          <a:lstStyle/>
          <a:p>
            <a:r>
              <a:rPr lang="fr-FR" sz="2100" b="1" i="1" dirty="0">
                <a:solidFill>
                  <a:srgbClr val="000000"/>
                </a:solidFill>
                <a:latin typeface="Times New Roman" pitchFamily="18" charset="0"/>
              </a:rPr>
              <a:t>4</a:t>
            </a:r>
            <a:r>
              <a:rPr lang="fr-FR" sz="2100" b="1" i="1" dirty="0" smtClean="0">
                <a:solidFill>
                  <a:srgbClr val="000000"/>
                </a:solidFill>
                <a:latin typeface="Times New Roman" pitchFamily="18" charset="0"/>
              </a:rPr>
              <a:t>.5</a:t>
            </a:r>
            <a:r>
              <a:rPr lang="fr-FR" sz="2100" b="1" i="1" dirty="0">
                <a:solidFill>
                  <a:srgbClr val="000000"/>
                </a:solidFill>
                <a:latin typeface="Times New Roman" pitchFamily="18" charset="0"/>
              </a:rPr>
              <a:t>. Méthode nouvelle (</a:t>
            </a:r>
            <a:r>
              <a:rPr lang="fr-FR" sz="2100" b="1" i="1" dirty="0" err="1">
                <a:solidFill>
                  <a:srgbClr val="000000"/>
                </a:solidFill>
                <a:latin typeface="Times New Roman" pitchFamily="18" charset="0"/>
              </a:rPr>
              <a:t>shotgun</a:t>
            </a:r>
            <a:r>
              <a:rPr lang="fr-FR" sz="2100" b="1" i="1" dirty="0">
                <a:solidFill>
                  <a:srgbClr val="000000"/>
                </a:solidFill>
                <a:latin typeface="Times New Roman" pitchFamily="18" charset="0"/>
              </a:rPr>
              <a:t>)</a:t>
            </a:r>
            <a:endParaRPr lang="fr-FR" dirty="0"/>
          </a:p>
        </p:txBody>
      </p:sp>
      <p:sp>
        <p:nvSpPr>
          <p:cNvPr id="221202" name="Rectangle 18"/>
          <p:cNvSpPr>
            <a:spLocks noChangeArrowheads="1"/>
          </p:cNvSpPr>
          <p:nvPr/>
        </p:nvSpPr>
        <p:spPr bwMode="auto">
          <a:xfrm>
            <a:off x="990600" y="1676400"/>
            <a:ext cx="2889250" cy="274638"/>
          </a:xfrm>
          <a:prstGeom prst="rect">
            <a:avLst/>
          </a:prstGeom>
          <a:noFill/>
          <a:ln w="9525">
            <a:noFill/>
            <a:miter lim="800000"/>
            <a:headEnd/>
            <a:tailEnd/>
          </a:ln>
        </p:spPr>
        <p:txBody>
          <a:bodyPr wrap="none" lIns="0" tIns="0" rIns="0" bIns="0">
            <a:spAutoFit/>
          </a:bodyPr>
          <a:lstStyle/>
          <a:p>
            <a:r>
              <a:rPr lang="fr-FR" b="1" dirty="0">
                <a:solidFill>
                  <a:srgbClr val="000000"/>
                </a:solidFill>
                <a:latin typeface="Times New Roman" pitchFamily="18" charset="0"/>
              </a:rPr>
              <a:t>4</a:t>
            </a:r>
            <a:r>
              <a:rPr lang="fr-FR" b="1" dirty="0" smtClean="0">
                <a:solidFill>
                  <a:srgbClr val="000000"/>
                </a:solidFill>
                <a:latin typeface="Times New Roman" pitchFamily="18" charset="0"/>
              </a:rPr>
              <a:t>.5.5</a:t>
            </a:r>
            <a:r>
              <a:rPr lang="fr-FR" b="1" dirty="0">
                <a:solidFill>
                  <a:srgbClr val="000000"/>
                </a:solidFill>
                <a:latin typeface="Times New Roman" pitchFamily="18" charset="0"/>
              </a:rPr>
              <a:t>. Un succès foudroyant !!</a:t>
            </a:r>
            <a:endParaRPr lang="fr-FR" dirty="0"/>
          </a:p>
        </p:txBody>
      </p:sp>
      <p:sp>
        <p:nvSpPr>
          <p:cNvPr id="221203" name="Freeform 19"/>
          <p:cNvSpPr>
            <a:spLocks/>
          </p:cNvSpPr>
          <p:nvPr/>
        </p:nvSpPr>
        <p:spPr bwMode="auto">
          <a:xfrm>
            <a:off x="1600200" y="5105400"/>
            <a:ext cx="504825" cy="381000"/>
          </a:xfrm>
          <a:custGeom>
            <a:avLst/>
            <a:gdLst/>
            <a:ahLst/>
            <a:cxnLst>
              <a:cxn ang="0">
                <a:pos x="0" y="78"/>
              </a:cxn>
              <a:cxn ang="0">
                <a:pos x="240" y="78"/>
              </a:cxn>
              <a:cxn ang="0">
                <a:pos x="240" y="0"/>
              </a:cxn>
              <a:cxn ang="0">
                <a:pos x="318" y="120"/>
              </a:cxn>
              <a:cxn ang="0">
                <a:pos x="240" y="240"/>
              </a:cxn>
              <a:cxn ang="0">
                <a:pos x="240" y="156"/>
              </a:cxn>
              <a:cxn ang="0">
                <a:pos x="0" y="156"/>
              </a:cxn>
              <a:cxn ang="0">
                <a:pos x="36" y="120"/>
              </a:cxn>
              <a:cxn ang="0">
                <a:pos x="0" y="78"/>
              </a:cxn>
            </a:cxnLst>
            <a:rect l="0" t="0" r="r" b="b"/>
            <a:pathLst>
              <a:path w="318" h="240">
                <a:moveTo>
                  <a:pt x="0" y="78"/>
                </a:moveTo>
                <a:lnTo>
                  <a:pt x="240" y="78"/>
                </a:lnTo>
                <a:lnTo>
                  <a:pt x="240" y="0"/>
                </a:lnTo>
                <a:lnTo>
                  <a:pt x="318" y="120"/>
                </a:lnTo>
                <a:lnTo>
                  <a:pt x="240" y="240"/>
                </a:lnTo>
                <a:lnTo>
                  <a:pt x="240" y="156"/>
                </a:lnTo>
                <a:lnTo>
                  <a:pt x="0" y="156"/>
                </a:lnTo>
                <a:lnTo>
                  <a:pt x="36" y="120"/>
                </a:lnTo>
                <a:lnTo>
                  <a:pt x="0" y="78"/>
                </a:lnTo>
                <a:close/>
              </a:path>
            </a:pathLst>
          </a:custGeom>
          <a:solidFill>
            <a:srgbClr val="FF006A"/>
          </a:solidFill>
          <a:ln w="9525">
            <a:solidFill>
              <a:srgbClr val="FFFFFF"/>
            </a:solidFill>
            <a:prstDash val="solid"/>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ext Box 2"/>
          <p:cNvSpPr txBox="1">
            <a:spLocks noChangeArrowheads="1"/>
          </p:cNvSpPr>
          <p:nvPr/>
        </p:nvSpPr>
        <p:spPr bwMode="auto">
          <a:xfrm>
            <a:off x="228600" y="2085975"/>
            <a:ext cx="6096000" cy="696913"/>
          </a:xfrm>
          <a:prstGeom prst="rect">
            <a:avLst/>
          </a:prstGeom>
          <a:noFill/>
          <a:ln w="9525">
            <a:noFill/>
            <a:miter lim="800000"/>
            <a:headEnd/>
            <a:tailEnd/>
          </a:ln>
          <a:effectLst/>
        </p:spPr>
        <p:txBody>
          <a:bodyPr>
            <a:spAutoFit/>
          </a:bodyPr>
          <a:lstStyle/>
          <a:p>
            <a:pPr marL="342900" indent="-342900">
              <a:spcBef>
                <a:spcPct val="20000"/>
              </a:spcBef>
              <a:buFontTx/>
              <a:buAutoNum type="arabicPeriod"/>
            </a:pPr>
            <a:r>
              <a:rPr lang="fr-FR" b="1" dirty="0">
                <a:latin typeface="Times New Roman" pitchFamily="18" charset="0"/>
              </a:rPr>
              <a:t> </a:t>
            </a:r>
            <a:r>
              <a:rPr lang="fr-FR" b="1" dirty="0">
                <a:solidFill>
                  <a:srgbClr val="FF3300"/>
                </a:solidFill>
                <a:latin typeface="Times New Roman" pitchFamily="18" charset="0"/>
              </a:rPr>
              <a:t>la variété dans la répétition</a:t>
            </a:r>
            <a:r>
              <a:rPr lang="fr-FR" b="1" dirty="0">
                <a:latin typeface="Times New Roman" pitchFamily="18" charset="0"/>
              </a:rPr>
              <a:t> :</a:t>
            </a:r>
          </a:p>
          <a:p>
            <a:pPr marL="800100" lvl="1" indent="-342900">
              <a:spcBef>
                <a:spcPct val="20000"/>
              </a:spcBef>
              <a:buFontTx/>
              <a:buChar char="•"/>
            </a:pPr>
            <a:r>
              <a:rPr lang="fr-FR" b="1" dirty="0">
                <a:latin typeface="Times New Roman" pitchFamily="18" charset="0"/>
              </a:rPr>
              <a:t>souches différentes appartenant à la même espèce</a:t>
            </a:r>
          </a:p>
        </p:txBody>
      </p:sp>
      <p:grpSp>
        <p:nvGrpSpPr>
          <p:cNvPr id="2" name="Group 3"/>
          <p:cNvGrpSpPr>
            <a:grpSpLocks/>
          </p:cNvGrpSpPr>
          <p:nvPr/>
        </p:nvGrpSpPr>
        <p:grpSpPr bwMode="auto">
          <a:xfrm>
            <a:off x="2055813" y="381000"/>
            <a:ext cx="5321300" cy="549275"/>
            <a:chOff x="1295" y="432"/>
            <a:chExt cx="3352" cy="346"/>
          </a:xfrm>
        </p:grpSpPr>
        <p:sp>
          <p:nvSpPr>
            <p:cNvPr id="224260" name="Rectangle 4"/>
            <p:cNvSpPr>
              <a:spLocks noChangeArrowheads="1"/>
            </p:cNvSpPr>
            <p:nvPr/>
          </p:nvSpPr>
          <p:spPr bwMode="auto">
            <a:xfrm>
              <a:off x="1295" y="480"/>
              <a:ext cx="3352" cy="288"/>
            </a:xfrm>
            <a:prstGeom prst="rect">
              <a:avLst/>
            </a:prstGeom>
            <a:solidFill>
              <a:srgbClr val="FFFF99"/>
            </a:solidFill>
            <a:ln w="9525">
              <a:noFill/>
              <a:miter lim="800000"/>
              <a:headEnd/>
              <a:tailEnd/>
            </a:ln>
          </p:spPr>
          <p:txBody>
            <a:bodyPr/>
            <a:lstStyle/>
            <a:p>
              <a:endParaRPr lang="en-US"/>
            </a:p>
          </p:txBody>
        </p:sp>
        <p:sp>
          <p:nvSpPr>
            <p:cNvPr id="224261" name="Rectangle 5"/>
            <p:cNvSpPr>
              <a:spLocks noChangeArrowheads="1"/>
            </p:cNvSpPr>
            <p:nvPr/>
          </p:nvSpPr>
          <p:spPr bwMode="auto">
            <a:xfrm>
              <a:off x="1296" y="432"/>
              <a:ext cx="3328" cy="346"/>
            </a:xfrm>
            <a:prstGeom prst="rect">
              <a:avLst/>
            </a:prstGeom>
            <a:solidFill>
              <a:srgbClr val="FFFF99"/>
            </a:solidFill>
            <a:ln w="9525">
              <a:noFill/>
              <a:miter lim="800000"/>
              <a:headEnd/>
              <a:tailEnd/>
            </a:ln>
          </p:spPr>
          <p:txBody>
            <a:bodyPr wrap="none" lIns="0" tIns="0" rIns="0" bIns="0">
              <a:spAutoFit/>
            </a:bodyPr>
            <a:lstStyle/>
            <a:p>
              <a:r>
                <a:rPr lang="fr-FR" sz="3600" b="1" dirty="0">
                  <a:solidFill>
                    <a:srgbClr val="000000"/>
                  </a:solidFill>
                  <a:latin typeface="Times New Roman" pitchFamily="18" charset="0"/>
                </a:rPr>
                <a:t>4</a:t>
              </a:r>
              <a:r>
                <a:rPr lang="fr-FR" sz="3600" b="1" dirty="0" smtClean="0">
                  <a:solidFill>
                    <a:srgbClr val="000000"/>
                  </a:solidFill>
                  <a:latin typeface="Times New Roman" pitchFamily="18" charset="0"/>
                </a:rPr>
                <a:t>. </a:t>
              </a:r>
              <a:r>
                <a:rPr lang="fr-FR" sz="3600" b="1" dirty="0">
                  <a:solidFill>
                    <a:srgbClr val="000000"/>
                  </a:solidFill>
                  <a:latin typeface="Times New Roman" pitchFamily="18" charset="0"/>
                </a:rPr>
                <a:t>Séquençage des génomes</a:t>
              </a:r>
              <a:endParaRPr lang="fr-FR" dirty="0"/>
            </a:p>
          </p:txBody>
        </p:sp>
      </p:grpSp>
      <p:sp>
        <p:nvSpPr>
          <p:cNvPr id="224262" name="Rectangle 6"/>
          <p:cNvSpPr>
            <a:spLocks noChangeArrowheads="1"/>
          </p:cNvSpPr>
          <p:nvPr/>
        </p:nvSpPr>
        <p:spPr bwMode="auto">
          <a:xfrm>
            <a:off x="228600" y="1066800"/>
            <a:ext cx="3008837" cy="369332"/>
          </a:xfrm>
          <a:prstGeom prst="rect">
            <a:avLst/>
          </a:prstGeom>
          <a:solidFill>
            <a:srgbClr val="FFCCFF"/>
          </a:solidFill>
          <a:ln w="9525">
            <a:noFill/>
            <a:miter lim="800000"/>
            <a:headEnd/>
            <a:tailEnd/>
          </a:ln>
        </p:spPr>
        <p:txBody>
          <a:bodyPr wrap="none" lIns="0" tIns="0" rIns="0" bIns="0">
            <a:spAutoFit/>
          </a:bodyPr>
          <a:lstStyle/>
          <a:p>
            <a:r>
              <a:rPr lang="fr-FR" sz="2100" b="1" i="1" dirty="0">
                <a:solidFill>
                  <a:srgbClr val="000000"/>
                </a:solidFill>
                <a:latin typeface="Times New Roman" pitchFamily="18" charset="0"/>
              </a:rPr>
              <a:t>4</a:t>
            </a:r>
            <a:r>
              <a:rPr lang="fr-FR" sz="2100" b="1" i="1" dirty="0" smtClean="0">
                <a:solidFill>
                  <a:srgbClr val="000000"/>
                </a:solidFill>
                <a:latin typeface="Times New Roman" pitchFamily="18" charset="0"/>
              </a:rPr>
              <a:t>.6</a:t>
            </a:r>
            <a:r>
              <a:rPr lang="fr-FR" sz="2100" b="1" i="1" dirty="0">
                <a:solidFill>
                  <a:srgbClr val="000000"/>
                </a:solidFill>
                <a:latin typeface="Times New Roman" pitchFamily="18" charset="0"/>
              </a:rPr>
              <a:t>. </a:t>
            </a:r>
            <a:r>
              <a:rPr lang="fr-FR" sz="2400" b="1" i="1" dirty="0">
                <a:latin typeface="Times New Roman" pitchFamily="18" charset="0"/>
              </a:rPr>
              <a:t>nouvelles tendances</a:t>
            </a:r>
          </a:p>
        </p:txBody>
      </p:sp>
      <p:sp>
        <p:nvSpPr>
          <p:cNvPr id="224263" name="Rectangle 7"/>
          <p:cNvSpPr>
            <a:spLocks noChangeArrowheads="1"/>
          </p:cNvSpPr>
          <p:nvPr/>
        </p:nvSpPr>
        <p:spPr bwMode="auto">
          <a:xfrm>
            <a:off x="228600" y="1600200"/>
            <a:ext cx="2647950" cy="366713"/>
          </a:xfrm>
          <a:prstGeom prst="rect">
            <a:avLst/>
          </a:prstGeom>
          <a:solidFill>
            <a:srgbClr val="FFFFFF"/>
          </a:solidFill>
          <a:ln w="9525">
            <a:noFill/>
            <a:miter lim="800000"/>
            <a:headEnd/>
            <a:tailEnd/>
          </a:ln>
          <a:effectLst/>
        </p:spPr>
        <p:txBody>
          <a:bodyPr wrap="none">
            <a:spAutoFit/>
          </a:bodyPr>
          <a:lstStyle/>
          <a:p>
            <a:r>
              <a:rPr lang="fr-FR" b="1" dirty="0">
                <a:latin typeface="Times New Roman" pitchFamily="18" charset="0"/>
              </a:rPr>
              <a:t>4</a:t>
            </a:r>
            <a:r>
              <a:rPr lang="fr-FR" b="1" dirty="0" smtClean="0">
                <a:latin typeface="Times New Roman" pitchFamily="18" charset="0"/>
              </a:rPr>
              <a:t>.6.1</a:t>
            </a:r>
            <a:r>
              <a:rPr lang="fr-FR" b="1" dirty="0">
                <a:latin typeface="Times New Roman" pitchFamily="18" charset="0"/>
              </a:rPr>
              <a:t>. cas des procaryotes</a:t>
            </a:r>
          </a:p>
        </p:txBody>
      </p:sp>
      <p:sp>
        <p:nvSpPr>
          <p:cNvPr id="224264" name="Text Box 8"/>
          <p:cNvSpPr txBox="1">
            <a:spLocks noChangeArrowheads="1"/>
          </p:cNvSpPr>
          <p:nvPr/>
        </p:nvSpPr>
        <p:spPr bwMode="auto">
          <a:xfrm>
            <a:off x="228600" y="3773488"/>
            <a:ext cx="5791200" cy="366712"/>
          </a:xfrm>
          <a:prstGeom prst="rect">
            <a:avLst/>
          </a:prstGeom>
          <a:noFill/>
          <a:ln w="9525">
            <a:noFill/>
            <a:miter lim="800000"/>
            <a:headEnd/>
            <a:tailEnd/>
          </a:ln>
          <a:effectLst/>
        </p:spPr>
        <p:txBody>
          <a:bodyPr>
            <a:spAutoFit/>
          </a:bodyPr>
          <a:lstStyle/>
          <a:p>
            <a:pPr marL="800100" lvl="1" indent="-342900">
              <a:spcBef>
                <a:spcPct val="20000"/>
              </a:spcBef>
              <a:buFontTx/>
              <a:buChar char="•"/>
            </a:pPr>
            <a:r>
              <a:rPr lang="fr-FR" b="1">
                <a:latin typeface="Times New Roman" pitchFamily="18" charset="0"/>
              </a:rPr>
              <a:t>espèces différentes appartenant au même genre</a:t>
            </a:r>
          </a:p>
        </p:txBody>
      </p:sp>
      <p:sp>
        <p:nvSpPr>
          <p:cNvPr id="224265" name="AutoShape 9"/>
          <p:cNvSpPr>
            <a:spLocks noChangeArrowheads="1"/>
          </p:cNvSpPr>
          <p:nvPr/>
        </p:nvSpPr>
        <p:spPr bwMode="auto">
          <a:xfrm>
            <a:off x="685800" y="2819400"/>
            <a:ext cx="457200" cy="533400"/>
          </a:xfrm>
          <a:prstGeom prst="curvedRightArrow">
            <a:avLst>
              <a:gd name="adj1" fmla="val 23333"/>
              <a:gd name="adj2" fmla="val 46667"/>
              <a:gd name="adj3" fmla="val 33333"/>
            </a:avLst>
          </a:prstGeom>
          <a:solidFill>
            <a:srgbClr val="33CCFF"/>
          </a:solidFill>
          <a:ln w="9525">
            <a:solidFill>
              <a:schemeClr val="tx1"/>
            </a:solidFill>
            <a:miter lim="800000"/>
            <a:headEnd/>
            <a:tailEnd/>
          </a:ln>
          <a:effectLst/>
        </p:spPr>
        <p:txBody>
          <a:bodyPr wrap="none" anchor="ctr"/>
          <a:lstStyle/>
          <a:p>
            <a:endParaRPr lang="en-US"/>
          </a:p>
        </p:txBody>
      </p:sp>
      <p:sp>
        <p:nvSpPr>
          <p:cNvPr id="224266" name="Rectangle 10"/>
          <p:cNvSpPr>
            <a:spLocks noChangeArrowheads="1"/>
          </p:cNvSpPr>
          <p:nvPr/>
        </p:nvSpPr>
        <p:spPr bwMode="auto">
          <a:xfrm>
            <a:off x="1371600" y="3048000"/>
            <a:ext cx="3505200" cy="707886"/>
          </a:xfrm>
          <a:prstGeom prst="rect">
            <a:avLst/>
          </a:prstGeom>
          <a:solidFill>
            <a:srgbClr val="00FFFF"/>
          </a:solidFill>
          <a:ln w="9525">
            <a:noFill/>
            <a:miter lim="800000"/>
            <a:headEnd/>
            <a:tailEnd/>
          </a:ln>
          <a:effectLst/>
        </p:spPr>
        <p:txBody>
          <a:bodyPr>
            <a:spAutoFit/>
          </a:bodyPr>
          <a:lstStyle/>
          <a:p>
            <a:r>
              <a:rPr lang="fr-FR" sz="2000" b="1" dirty="0" smtClean="0">
                <a:latin typeface="Times New Roman" pitchFamily="18" charset="0"/>
              </a:rPr>
              <a:t>En 2003 :4 </a:t>
            </a:r>
            <a:r>
              <a:rPr lang="fr-FR" sz="2000" b="1" dirty="0">
                <a:latin typeface="Times New Roman" pitchFamily="18" charset="0"/>
              </a:rPr>
              <a:t>souches différentes d’</a:t>
            </a:r>
            <a:r>
              <a:rPr lang="fr-FR" sz="2000" b="1" i="1" dirty="0">
                <a:latin typeface="Times New Roman" pitchFamily="18" charset="0"/>
              </a:rPr>
              <a:t>E. coli</a:t>
            </a:r>
          </a:p>
        </p:txBody>
      </p:sp>
      <p:sp>
        <p:nvSpPr>
          <p:cNvPr id="224267" name="AutoShape 11"/>
          <p:cNvSpPr>
            <a:spLocks noChangeArrowheads="1"/>
          </p:cNvSpPr>
          <p:nvPr/>
        </p:nvSpPr>
        <p:spPr bwMode="auto">
          <a:xfrm>
            <a:off x="685800" y="4251325"/>
            <a:ext cx="457200" cy="533400"/>
          </a:xfrm>
          <a:prstGeom prst="curvedRightArrow">
            <a:avLst>
              <a:gd name="adj1" fmla="val 23333"/>
              <a:gd name="adj2" fmla="val 46667"/>
              <a:gd name="adj3" fmla="val 33333"/>
            </a:avLst>
          </a:prstGeom>
          <a:solidFill>
            <a:srgbClr val="33CCFF"/>
          </a:solidFill>
          <a:ln w="9525">
            <a:solidFill>
              <a:schemeClr val="tx1"/>
            </a:solidFill>
            <a:miter lim="800000"/>
            <a:headEnd/>
            <a:tailEnd/>
          </a:ln>
          <a:effectLst/>
        </p:spPr>
        <p:txBody>
          <a:bodyPr wrap="none" anchor="ctr"/>
          <a:lstStyle/>
          <a:p>
            <a:endParaRPr lang="en-US"/>
          </a:p>
        </p:txBody>
      </p:sp>
      <p:sp>
        <p:nvSpPr>
          <p:cNvPr id="224268" name="Rectangle 12"/>
          <p:cNvSpPr>
            <a:spLocks noChangeArrowheads="1"/>
          </p:cNvSpPr>
          <p:nvPr/>
        </p:nvSpPr>
        <p:spPr bwMode="auto">
          <a:xfrm>
            <a:off x="1371600" y="4479925"/>
            <a:ext cx="3505200" cy="1311275"/>
          </a:xfrm>
          <a:prstGeom prst="rect">
            <a:avLst/>
          </a:prstGeom>
          <a:solidFill>
            <a:srgbClr val="00FFFF"/>
          </a:solidFill>
          <a:ln w="9525">
            <a:noFill/>
            <a:miter lim="800000"/>
            <a:headEnd/>
            <a:tailEnd/>
          </a:ln>
          <a:effectLst/>
        </p:spPr>
        <p:txBody>
          <a:bodyPr>
            <a:spAutoFit/>
          </a:bodyPr>
          <a:lstStyle/>
          <a:p>
            <a:pPr>
              <a:buClr>
                <a:srgbClr val="FF3300"/>
              </a:buClr>
              <a:buFont typeface="Wingdings" pitchFamily="2" charset="2"/>
              <a:buChar char="v"/>
            </a:pPr>
            <a:r>
              <a:rPr lang="fr-FR" sz="2000" b="1">
                <a:latin typeface="Times New Roman" pitchFamily="18" charset="0"/>
              </a:rPr>
              <a:t> 3 </a:t>
            </a:r>
            <a:r>
              <a:rPr lang="fr-FR" sz="2000" b="1" i="1">
                <a:latin typeface="Times New Roman" pitchFamily="18" charset="0"/>
              </a:rPr>
              <a:t>Pyrococcus</a:t>
            </a:r>
          </a:p>
          <a:p>
            <a:pPr>
              <a:buClr>
                <a:srgbClr val="FF3300"/>
              </a:buClr>
              <a:buFont typeface="Wingdings" pitchFamily="2" charset="2"/>
              <a:buChar char="v"/>
            </a:pPr>
            <a:r>
              <a:rPr lang="fr-FR" sz="2000" b="1">
                <a:latin typeface="Times New Roman" pitchFamily="18" charset="0"/>
              </a:rPr>
              <a:t> 5 </a:t>
            </a:r>
            <a:r>
              <a:rPr lang="fr-FR" sz="2000" b="1" i="1">
                <a:latin typeface="Times New Roman" pitchFamily="18" charset="0"/>
              </a:rPr>
              <a:t>Chlamydia</a:t>
            </a:r>
          </a:p>
          <a:p>
            <a:pPr>
              <a:buClr>
                <a:srgbClr val="FF3300"/>
              </a:buClr>
              <a:buFont typeface="Wingdings" pitchFamily="2" charset="2"/>
              <a:buChar char="v"/>
            </a:pPr>
            <a:r>
              <a:rPr lang="fr-FR" sz="2000" b="1">
                <a:latin typeface="Times New Roman" pitchFamily="18" charset="0"/>
              </a:rPr>
              <a:t> 8 </a:t>
            </a:r>
            <a:r>
              <a:rPr lang="fr-FR" sz="2000" b="1" i="1">
                <a:latin typeface="Times New Roman" pitchFamily="18" charset="0"/>
              </a:rPr>
              <a:t>Streptococcus</a:t>
            </a:r>
          </a:p>
          <a:p>
            <a:pPr>
              <a:buClr>
                <a:srgbClr val="FF3300"/>
              </a:buClr>
              <a:buFont typeface="Wingdings" pitchFamily="2" charset="2"/>
              <a:buChar char="v"/>
            </a:pPr>
            <a:r>
              <a:rPr lang="fr-FR" sz="2000" b="1">
                <a:latin typeface="Times New Roman" pitchFamily="18" charset="0"/>
              </a:rPr>
              <a:t> etc …</a:t>
            </a:r>
            <a:endParaRPr lang="fr-FR" sz="2000" b="1" i="1">
              <a:latin typeface="Times New Roman" pitchFamily="18" charset="0"/>
            </a:endParaRPr>
          </a:p>
        </p:txBody>
      </p:sp>
      <p:sp>
        <p:nvSpPr>
          <p:cNvPr id="224269" name="Rectangle 13"/>
          <p:cNvSpPr>
            <a:spLocks noChangeArrowheads="1"/>
          </p:cNvSpPr>
          <p:nvPr/>
        </p:nvSpPr>
        <p:spPr bwMode="auto">
          <a:xfrm>
            <a:off x="6096000" y="3717925"/>
            <a:ext cx="2895600" cy="701675"/>
          </a:xfrm>
          <a:prstGeom prst="rect">
            <a:avLst/>
          </a:prstGeom>
          <a:solidFill>
            <a:srgbClr val="FFFF00"/>
          </a:solidFill>
          <a:ln w="9525">
            <a:noFill/>
            <a:miter lim="800000"/>
            <a:headEnd/>
            <a:tailEnd/>
          </a:ln>
          <a:effectLst/>
        </p:spPr>
        <p:txBody>
          <a:bodyPr>
            <a:spAutoFit/>
          </a:bodyPr>
          <a:lstStyle/>
          <a:p>
            <a:pPr algn="ctr"/>
            <a:r>
              <a:rPr lang="fr-FR" sz="2000" b="1">
                <a:latin typeface="Times New Roman" pitchFamily="18" charset="0"/>
              </a:rPr>
              <a:t> Mise en évidence d'une variabilité insoupçonnée</a:t>
            </a:r>
            <a:endParaRPr lang="fr-FR" sz="2000" b="1" i="1">
              <a:latin typeface="Times New Roman" pitchFamily="18" charset="0"/>
            </a:endParaRPr>
          </a:p>
        </p:txBody>
      </p:sp>
      <p:sp>
        <p:nvSpPr>
          <p:cNvPr id="224270" name="Line 14"/>
          <p:cNvSpPr>
            <a:spLocks noChangeShapeType="1"/>
          </p:cNvSpPr>
          <p:nvPr/>
        </p:nvSpPr>
        <p:spPr bwMode="auto">
          <a:xfrm rot="1098508">
            <a:off x="4816475" y="3470275"/>
            <a:ext cx="1371600" cy="238125"/>
          </a:xfrm>
          <a:prstGeom prst="line">
            <a:avLst/>
          </a:prstGeom>
          <a:noFill/>
          <a:ln w="76200">
            <a:solidFill>
              <a:schemeClr val="tx1"/>
            </a:solidFill>
            <a:round/>
            <a:headEnd/>
            <a:tailEnd type="triangle" w="med" len="med"/>
          </a:ln>
          <a:effectLst/>
        </p:spPr>
        <p:txBody>
          <a:bodyPr/>
          <a:lstStyle/>
          <a:p>
            <a:endParaRPr lang="en-US"/>
          </a:p>
        </p:txBody>
      </p:sp>
      <p:sp>
        <p:nvSpPr>
          <p:cNvPr id="224273" name="Line 17"/>
          <p:cNvSpPr>
            <a:spLocks noChangeShapeType="1"/>
          </p:cNvSpPr>
          <p:nvPr/>
        </p:nvSpPr>
        <p:spPr bwMode="auto">
          <a:xfrm rot="-2514127">
            <a:off x="4762500" y="4572000"/>
            <a:ext cx="1371600" cy="238125"/>
          </a:xfrm>
          <a:prstGeom prst="line">
            <a:avLst/>
          </a:prstGeom>
          <a:noFill/>
          <a:ln w="76200">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ext Box 2"/>
          <p:cNvSpPr txBox="1">
            <a:spLocks noChangeArrowheads="1"/>
          </p:cNvSpPr>
          <p:nvPr/>
        </p:nvSpPr>
        <p:spPr bwMode="auto">
          <a:xfrm>
            <a:off x="609600" y="2085975"/>
            <a:ext cx="8077200" cy="3171825"/>
          </a:xfrm>
          <a:prstGeom prst="rect">
            <a:avLst/>
          </a:prstGeom>
          <a:noFill/>
          <a:ln w="9525">
            <a:noFill/>
            <a:miter lim="800000"/>
            <a:headEnd/>
            <a:tailEnd/>
          </a:ln>
          <a:effectLst/>
        </p:spPr>
        <p:txBody>
          <a:bodyPr>
            <a:spAutoFit/>
          </a:bodyPr>
          <a:lstStyle/>
          <a:p>
            <a:pPr marL="342900" indent="-342900">
              <a:spcBef>
                <a:spcPct val="20000"/>
              </a:spcBef>
              <a:buFontTx/>
              <a:buAutoNum type="arabicPeriod"/>
            </a:pPr>
            <a:r>
              <a:rPr lang="fr-FR" b="1">
                <a:latin typeface="Times New Roman" pitchFamily="18" charset="0"/>
              </a:rPr>
              <a:t> la variété dans la répétition :</a:t>
            </a:r>
          </a:p>
          <a:p>
            <a:pPr marL="1257300" lvl="2" indent="-342900">
              <a:spcBef>
                <a:spcPct val="20000"/>
              </a:spcBef>
              <a:buFontTx/>
              <a:buChar char="•"/>
            </a:pPr>
            <a:r>
              <a:rPr lang="fr-FR" b="1">
                <a:latin typeface="Times New Roman" pitchFamily="18" charset="0"/>
              </a:rPr>
              <a:t>souches différentes appartenant à la même espèce</a:t>
            </a:r>
          </a:p>
          <a:p>
            <a:pPr marL="1257300" lvl="2" indent="-342900">
              <a:spcBef>
                <a:spcPct val="20000"/>
              </a:spcBef>
              <a:buFontTx/>
              <a:buChar char="•"/>
            </a:pPr>
            <a:r>
              <a:rPr lang="fr-FR" b="1">
                <a:latin typeface="Times New Roman" pitchFamily="18" charset="0"/>
              </a:rPr>
              <a:t>espèces différentes appartenant au même genre</a:t>
            </a:r>
          </a:p>
          <a:p>
            <a:pPr marL="342900" indent="-342900">
              <a:spcBef>
                <a:spcPct val="20000"/>
              </a:spcBef>
              <a:buFontTx/>
              <a:buAutoNum type="arabicPeriod"/>
            </a:pPr>
            <a:r>
              <a:rPr lang="fr-FR" b="1">
                <a:latin typeface="Times New Roman" pitchFamily="18" charset="0"/>
              </a:rPr>
              <a:t> </a:t>
            </a:r>
            <a:r>
              <a:rPr lang="fr-FR" b="1">
                <a:solidFill>
                  <a:srgbClr val="FF3300"/>
                </a:solidFill>
                <a:latin typeface="Times New Roman" pitchFamily="18" charset="0"/>
              </a:rPr>
              <a:t>une plus grande diversité biologique et phylogénétique</a:t>
            </a:r>
          </a:p>
          <a:p>
            <a:pPr marL="1257300" lvl="2" indent="-342900">
              <a:spcBef>
                <a:spcPct val="20000"/>
              </a:spcBef>
              <a:buFontTx/>
              <a:buAutoNum type="alphaUcPeriod"/>
            </a:pPr>
            <a:r>
              <a:rPr lang="fr-FR" b="1">
                <a:solidFill>
                  <a:srgbClr val="FF3300"/>
                </a:solidFill>
                <a:latin typeface="Times New Roman" pitchFamily="18" charset="0"/>
              </a:rPr>
              <a:t>moins de pathogènes</a:t>
            </a:r>
          </a:p>
          <a:p>
            <a:pPr marL="1714500" lvl="3" indent="-342900">
              <a:spcBef>
                <a:spcPct val="20000"/>
              </a:spcBef>
              <a:buFontTx/>
              <a:buChar char="•"/>
            </a:pPr>
            <a:r>
              <a:rPr lang="fr-FR" b="1">
                <a:latin typeface="Times New Roman" pitchFamily="18" charset="0"/>
              </a:rPr>
              <a:t>La proportion relative est passée en 2003 de 90% à 50% </a:t>
            </a:r>
          </a:p>
          <a:p>
            <a:pPr marL="1714500" lvl="3" indent="-342900">
              <a:spcBef>
                <a:spcPct val="20000"/>
              </a:spcBef>
              <a:buFontTx/>
              <a:buChar char="•"/>
            </a:pPr>
            <a:r>
              <a:rPr lang="fr-FR" b="1">
                <a:latin typeface="Times New Roman" pitchFamily="18" charset="0"/>
              </a:rPr>
              <a:t>Cependant, beaucoup de compagnies privées continuent à en séquencer beaucoup mais sans les publier. Par example, on estime que 14 souches différentes de </a:t>
            </a:r>
            <a:r>
              <a:rPr lang="fr-FR" b="1" i="1">
                <a:latin typeface="Times New Roman" pitchFamily="18" charset="0"/>
              </a:rPr>
              <a:t>Bacillus anthracis</a:t>
            </a:r>
            <a:r>
              <a:rPr lang="fr-FR" b="1">
                <a:latin typeface="Times New Roman" pitchFamily="18" charset="0"/>
              </a:rPr>
              <a:t> auraient été séquencées en 2002 aux Etats-Unis</a:t>
            </a:r>
          </a:p>
        </p:txBody>
      </p:sp>
      <p:grpSp>
        <p:nvGrpSpPr>
          <p:cNvPr id="2" name="Group 3"/>
          <p:cNvGrpSpPr>
            <a:grpSpLocks/>
          </p:cNvGrpSpPr>
          <p:nvPr/>
        </p:nvGrpSpPr>
        <p:grpSpPr bwMode="auto">
          <a:xfrm>
            <a:off x="2055813" y="381000"/>
            <a:ext cx="5321300" cy="549275"/>
            <a:chOff x="1295" y="432"/>
            <a:chExt cx="3352" cy="346"/>
          </a:xfrm>
        </p:grpSpPr>
        <p:sp>
          <p:nvSpPr>
            <p:cNvPr id="226308" name="Rectangle 4"/>
            <p:cNvSpPr>
              <a:spLocks noChangeArrowheads="1"/>
            </p:cNvSpPr>
            <p:nvPr/>
          </p:nvSpPr>
          <p:spPr bwMode="auto">
            <a:xfrm>
              <a:off x="1295" y="480"/>
              <a:ext cx="3352" cy="288"/>
            </a:xfrm>
            <a:prstGeom prst="rect">
              <a:avLst/>
            </a:prstGeom>
            <a:solidFill>
              <a:srgbClr val="FFFF99"/>
            </a:solidFill>
            <a:ln w="9525">
              <a:noFill/>
              <a:miter lim="800000"/>
              <a:headEnd/>
              <a:tailEnd/>
            </a:ln>
          </p:spPr>
          <p:txBody>
            <a:bodyPr/>
            <a:lstStyle/>
            <a:p>
              <a:endParaRPr lang="en-US"/>
            </a:p>
          </p:txBody>
        </p:sp>
        <p:sp>
          <p:nvSpPr>
            <p:cNvPr id="226309" name="Rectangle 5"/>
            <p:cNvSpPr>
              <a:spLocks noChangeArrowheads="1"/>
            </p:cNvSpPr>
            <p:nvPr/>
          </p:nvSpPr>
          <p:spPr bwMode="auto">
            <a:xfrm>
              <a:off x="1296" y="432"/>
              <a:ext cx="3328" cy="346"/>
            </a:xfrm>
            <a:prstGeom prst="rect">
              <a:avLst/>
            </a:prstGeom>
            <a:solidFill>
              <a:srgbClr val="FFFF99"/>
            </a:solidFill>
            <a:ln w="9525">
              <a:noFill/>
              <a:miter lim="800000"/>
              <a:headEnd/>
              <a:tailEnd/>
            </a:ln>
          </p:spPr>
          <p:txBody>
            <a:bodyPr wrap="none" lIns="0" tIns="0" rIns="0" bIns="0">
              <a:spAutoFit/>
            </a:bodyPr>
            <a:lstStyle/>
            <a:p>
              <a:r>
                <a:rPr lang="fr-FR" sz="3600" b="1" dirty="0">
                  <a:solidFill>
                    <a:srgbClr val="000000"/>
                  </a:solidFill>
                  <a:latin typeface="Times New Roman" pitchFamily="18" charset="0"/>
                </a:rPr>
                <a:t>4</a:t>
              </a:r>
              <a:r>
                <a:rPr lang="fr-FR" sz="3600" b="1" dirty="0" smtClean="0">
                  <a:solidFill>
                    <a:srgbClr val="000000"/>
                  </a:solidFill>
                  <a:latin typeface="Times New Roman" pitchFamily="18" charset="0"/>
                </a:rPr>
                <a:t>. </a:t>
              </a:r>
              <a:r>
                <a:rPr lang="fr-FR" sz="3600" b="1" dirty="0">
                  <a:solidFill>
                    <a:srgbClr val="000000"/>
                  </a:solidFill>
                  <a:latin typeface="Times New Roman" pitchFamily="18" charset="0"/>
                </a:rPr>
                <a:t>Séquençage des génomes</a:t>
              </a:r>
              <a:endParaRPr lang="fr-FR" dirty="0"/>
            </a:p>
          </p:txBody>
        </p:sp>
      </p:grpSp>
      <p:sp>
        <p:nvSpPr>
          <p:cNvPr id="226310" name="Rectangle 6"/>
          <p:cNvSpPr>
            <a:spLocks noChangeArrowheads="1"/>
          </p:cNvSpPr>
          <p:nvPr/>
        </p:nvSpPr>
        <p:spPr bwMode="auto">
          <a:xfrm>
            <a:off x="609600" y="1066800"/>
            <a:ext cx="3008837" cy="369332"/>
          </a:xfrm>
          <a:prstGeom prst="rect">
            <a:avLst/>
          </a:prstGeom>
          <a:solidFill>
            <a:srgbClr val="FFCCFF"/>
          </a:solidFill>
          <a:ln w="9525">
            <a:noFill/>
            <a:miter lim="800000"/>
            <a:headEnd/>
            <a:tailEnd/>
          </a:ln>
        </p:spPr>
        <p:txBody>
          <a:bodyPr wrap="none" lIns="0" tIns="0" rIns="0" bIns="0">
            <a:spAutoFit/>
          </a:bodyPr>
          <a:lstStyle/>
          <a:p>
            <a:r>
              <a:rPr lang="fr-FR" sz="2100" b="1" i="1" dirty="0">
                <a:solidFill>
                  <a:srgbClr val="000000"/>
                </a:solidFill>
                <a:latin typeface="Times New Roman" pitchFamily="18" charset="0"/>
              </a:rPr>
              <a:t>4</a:t>
            </a:r>
            <a:r>
              <a:rPr lang="fr-FR" sz="2100" b="1" i="1" dirty="0" smtClean="0">
                <a:solidFill>
                  <a:srgbClr val="000000"/>
                </a:solidFill>
                <a:latin typeface="Times New Roman" pitchFamily="18" charset="0"/>
              </a:rPr>
              <a:t>.6</a:t>
            </a:r>
            <a:r>
              <a:rPr lang="fr-FR" sz="2100" b="1" i="1" dirty="0">
                <a:solidFill>
                  <a:srgbClr val="000000"/>
                </a:solidFill>
                <a:latin typeface="Times New Roman" pitchFamily="18" charset="0"/>
              </a:rPr>
              <a:t>. </a:t>
            </a:r>
            <a:r>
              <a:rPr lang="fr-FR" sz="2400" b="1" i="1" dirty="0">
                <a:latin typeface="Times New Roman" pitchFamily="18" charset="0"/>
              </a:rPr>
              <a:t>nouvelles tendances</a:t>
            </a:r>
          </a:p>
        </p:txBody>
      </p:sp>
      <p:sp>
        <p:nvSpPr>
          <p:cNvPr id="226311" name="Rectangle 7"/>
          <p:cNvSpPr>
            <a:spLocks noChangeArrowheads="1"/>
          </p:cNvSpPr>
          <p:nvPr/>
        </p:nvSpPr>
        <p:spPr bwMode="auto">
          <a:xfrm>
            <a:off x="609600" y="1600200"/>
            <a:ext cx="2647950" cy="366713"/>
          </a:xfrm>
          <a:prstGeom prst="rect">
            <a:avLst/>
          </a:prstGeom>
          <a:solidFill>
            <a:srgbClr val="FFFFFF"/>
          </a:solidFill>
          <a:ln w="9525">
            <a:noFill/>
            <a:miter lim="800000"/>
            <a:headEnd/>
            <a:tailEnd/>
          </a:ln>
          <a:effectLst/>
        </p:spPr>
        <p:txBody>
          <a:bodyPr wrap="none">
            <a:spAutoFit/>
          </a:bodyPr>
          <a:lstStyle/>
          <a:p>
            <a:r>
              <a:rPr lang="fr-FR" b="1" dirty="0">
                <a:latin typeface="Times New Roman" pitchFamily="18" charset="0"/>
              </a:rPr>
              <a:t>4</a:t>
            </a:r>
            <a:r>
              <a:rPr lang="fr-FR" b="1" dirty="0" smtClean="0">
                <a:latin typeface="Times New Roman" pitchFamily="18" charset="0"/>
              </a:rPr>
              <a:t>.6.1</a:t>
            </a:r>
            <a:r>
              <a:rPr lang="fr-FR" b="1" dirty="0">
                <a:latin typeface="Times New Roman" pitchFamily="18" charset="0"/>
              </a:rPr>
              <a:t>. cas des procaryotes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ext Box 2"/>
          <p:cNvSpPr txBox="1">
            <a:spLocks noChangeArrowheads="1"/>
          </p:cNvSpPr>
          <p:nvPr/>
        </p:nvSpPr>
        <p:spPr bwMode="auto">
          <a:xfrm>
            <a:off x="457200" y="1933575"/>
            <a:ext cx="8077200" cy="2017713"/>
          </a:xfrm>
          <a:prstGeom prst="rect">
            <a:avLst/>
          </a:prstGeom>
          <a:noFill/>
          <a:ln w="9525">
            <a:noFill/>
            <a:miter lim="800000"/>
            <a:headEnd/>
            <a:tailEnd/>
          </a:ln>
          <a:effectLst/>
        </p:spPr>
        <p:txBody>
          <a:bodyPr>
            <a:spAutoFit/>
          </a:bodyPr>
          <a:lstStyle/>
          <a:p>
            <a:pPr marL="342900" indent="-342900">
              <a:spcBef>
                <a:spcPct val="20000"/>
              </a:spcBef>
              <a:buFontTx/>
              <a:buAutoNum type="arabicPeriod"/>
            </a:pPr>
            <a:r>
              <a:rPr lang="fr-FR" b="1">
                <a:latin typeface="Times New Roman" pitchFamily="18" charset="0"/>
              </a:rPr>
              <a:t> la variété dans la répétition :</a:t>
            </a:r>
          </a:p>
          <a:p>
            <a:pPr marL="1257300" lvl="2" indent="-342900">
              <a:spcBef>
                <a:spcPct val="20000"/>
              </a:spcBef>
              <a:buFontTx/>
              <a:buChar char="•"/>
            </a:pPr>
            <a:r>
              <a:rPr lang="fr-FR" b="1">
                <a:latin typeface="Times New Roman" pitchFamily="18" charset="0"/>
              </a:rPr>
              <a:t> souches différentes appartenant à la même espèce</a:t>
            </a:r>
          </a:p>
          <a:p>
            <a:pPr marL="1257300" lvl="2" indent="-342900">
              <a:spcBef>
                <a:spcPct val="20000"/>
              </a:spcBef>
              <a:buFontTx/>
              <a:buChar char="•"/>
            </a:pPr>
            <a:r>
              <a:rPr lang="fr-FR" b="1">
                <a:latin typeface="Times New Roman" pitchFamily="18" charset="0"/>
              </a:rPr>
              <a:t> espèces différentes appartenant au même genre</a:t>
            </a:r>
          </a:p>
          <a:p>
            <a:pPr marL="342900" indent="-342900">
              <a:spcBef>
                <a:spcPct val="20000"/>
              </a:spcBef>
              <a:buFontTx/>
              <a:buAutoNum type="arabicPeriod"/>
            </a:pPr>
            <a:r>
              <a:rPr lang="fr-FR" b="1">
                <a:latin typeface="Times New Roman" pitchFamily="18" charset="0"/>
              </a:rPr>
              <a:t> </a:t>
            </a:r>
            <a:r>
              <a:rPr lang="fr-FR" b="1">
                <a:solidFill>
                  <a:srgbClr val="FF3300"/>
                </a:solidFill>
                <a:latin typeface="Times New Roman" pitchFamily="18" charset="0"/>
              </a:rPr>
              <a:t>une plus grande diversité biologique et phylogénétique</a:t>
            </a:r>
          </a:p>
          <a:p>
            <a:pPr marL="1257300" lvl="2" indent="-342900">
              <a:spcBef>
                <a:spcPct val="20000"/>
              </a:spcBef>
              <a:buFontTx/>
              <a:buAutoNum type="alphaUcPeriod"/>
            </a:pPr>
            <a:r>
              <a:rPr lang="fr-FR" b="1">
                <a:latin typeface="Times New Roman" pitchFamily="18" charset="0"/>
              </a:rPr>
              <a:t> moins de pathogènes</a:t>
            </a:r>
          </a:p>
          <a:p>
            <a:pPr marL="1257300" lvl="2" indent="-342900">
              <a:spcBef>
                <a:spcPct val="20000"/>
              </a:spcBef>
              <a:buFontTx/>
              <a:buAutoNum type="alphaUcPeriod"/>
            </a:pPr>
            <a:r>
              <a:rPr lang="fr-FR" b="1">
                <a:solidFill>
                  <a:srgbClr val="FF3300"/>
                </a:solidFill>
                <a:latin typeface="Times New Roman" pitchFamily="18" charset="0"/>
              </a:rPr>
              <a:t>représentants d’embranchements peu ou pas étudiés</a:t>
            </a:r>
          </a:p>
        </p:txBody>
      </p:sp>
      <p:grpSp>
        <p:nvGrpSpPr>
          <p:cNvPr id="2" name="Group 3"/>
          <p:cNvGrpSpPr>
            <a:grpSpLocks/>
          </p:cNvGrpSpPr>
          <p:nvPr/>
        </p:nvGrpSpPr>
        <p:grpSpPr bwMode="auto">
          <a:xfrm>
            <a:off x="1903413" y="304800"/>
            <a:ext cx="5321300" cy="549275"/>
            <a:chOff x="1295" y="432"/>
            <a:chExt cx="3352" cy="346"/>
          </a:xfrm>
        </p:grpSpPr>
        <p:sp>
          <p:nvSpPr>
            <p:cNvPr id="225284" name="Rectangle 4"/>
            <p:cNvSpPr>
              <a:spLocks noChangeArrowheads="1"/>
            </p:cNvSpPr>
            <p:nvPr/>
          </p:nvSpPr>
          <p:spPr bwMode="auto">
            <a:xfrm>
              <a:off x="1295" y="480"/>
              <a:ext cx="3352" cy="288"/>
            </a:xfrm>
            <a:prstGeom prst="rect">
              <a:avLst/>
            </a:prstGeom>
            <a:solidFill>
              <a:srgbClr val="FFFF99"/>
            </a:solidFill>
            <a:ln w="9525">
              <a:noFill/>
              <a:miter lim="800000"/>
              <a:headEnd/>
              <a:tailEnd/>
            </a:ln>
          </p:spPr>
          <p:txBody>
            <a:bodyPr/>
            <a:lstStyle/>
            <a:p>
              <a:endParaRPr lang="en-US"/>
            </a:p>
          </p:txBody>
        </p:sp>
        <p:sp>
          <p:nvSpPr>
            <p:cNvPr id="225285" name="Rectangle 5"/>
            <p:cNvSpPr>
              <a:spLocks noChangeArrowheads="1"/>
            </p:cNvSpPr>
            <p:nvPr/>
          </p:nvSpPr>
          <p:spPr bwMode="auto">
            <a:xfrm>
              <a:off x="1296" y="432"/>
              <a:ext cx="3328" cy="346"/>
            </a:xfrm>
            <a:prstGeom prst="rect">
              <a:avLst/>
            </a:prstGeom>
            <a:solidFill>
              <a:srgbClr val="FFFF99"/>
            </a:solidFill>
            <a:ln w="9525">
              <a:noFill/>
              <a:miter lim="800000"/>
              <a:headEnd/>
              <a:tailEnd/>
            </a:ln>
          </p:spPr>
          <p:txBody>
            <a:bodyPr wrap="none" lIns="0" tIns="0" rIns="0" bIns="0">
              <a:spAutoFit/>
            </a:bodyPr>
            <a:lstStyle/>
            <a:p>
              <a:r>
                <a:rPr lang="fr-FR" sz="3600" b="1" dirty="0">
                  <a:solidFill>
                    <a:srgbClr val="000000"/>
                  </a:solidFill>
                  <a:latin typeface="Times New Roman" pitchFamily="18" charset="0"/>
                </a:rPr>
                <a:t>4</a:t>
              </a:r>
              <a:r>
                <a:rPr lang="fr-FR" sz="3600" b="1" dirty="0" smtClean="0">
                  <a:solidFill>
                    <a:srgbClr val="000000"/>
                  </a:solidFill>
                  <a:latin typeface="Times New Roman" pitchFamily="18" charset="0"/>
                </a:rPr>
                <a:t>. </a:t>
              </a:r>
              <a:r>
                <a:rPr lang="fr-FR" sz="3600" b="1" dirty="0">
                  <a:solidFill>
                    <a:srgbClr val="000000"/>
                  </a:solidFill>
                  <a:latin typeface="Times New Roman" pitchFamily="18" charset="0"/>
                </a:rPr>
                <a:t>Séquençage des génomes</a:t>
              </a:r>
              <a:endParaRPr lang="fr-FR" dirty="0"/>
            </a:p>
          </p:txBody>
        </p:sp>
      </p:grpSp>
      <p:sp>
        <p:nvSpPr>
          <p:cNvPr id="225286" name="Rectangle 6"/>
          <p:cNvSpPr>
            <a:spLocks noChangeArrowheads="1"/>
          </p:cNvSpPr>
          <p:nvPr/>
        </p:nvSpPr>
        <p:spPr bwMode="auto">
          <a:xfrm>
            <a:off x="457200" y="914400"/>
            <a:ext cx="3008837" cy="369332"/>
          </a:xfrm>
          <a:prstGeom prst="rect">
            <a:avLst/>
          </a:prstGeom>
          <a:solidFill>
            <a:srgbClr val="FFCCFF"/>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4.6</a:t>
            </a:r>
            <a:r>
              <a:rPr lang="fr-FR" sz="2100" b="1" i="1" dirty="0">
                <a:solidFill>
                  <a:srgbClr val="000000"/>
                </a:solidFill>
                <a:latin typeface="Times New Roman" pitchFamily="18" charset="0"/>
              </a:rPr>
              <a:t>. </a:t>
            </a:r>
            <a:r>
              <a:rPr lang="fr-FR" sz="2400" b="1" i="1" dirty="0">
                <a:latin typeface="Times New Roman" pitchFamily="18" charset="0"/>
              </a:rPr>
              <a:t>nouvelles tendances</a:t>
            </a:r>
          </a:p>
        </p:txBody>
      </p:sp>
      <p:sp>
        <p:nvSpPr>
          <p:cNvPr id="225287" name="Rectangle 7"/>
          <p:cNvSpPr>
            <a:spLocks noChangeArrowheads="1"/>
          </p:cNvSpPr>
          <p:nvPr/>
        </p:nvSpPr>
        <p:spPr bwMode="auto">
          <a:xfrm>
            <a:off x="457200" y="1447800"/>
            <a:ext cx="2647950" cy="366713"/>
          </a:xfrm>
          <a:prstGeom prst="rect">
            <a:avLst/>
          </a:prstGeom>
          <a:solidFill>
            <a:srgbClr val="FFFFFF"/>
          </a:solidFill>
          <a:ln w="9525">
            <a:noFill/>
            <a:miter lim="800000"/>
            <a:headEnd/>
            <a:tailEnd/>
          </a:ln>
          <a:effectLst/>
        </p:spPr>
        <p:txBody>
          <a:bodyPr wrap="none">
            <a:spAutoFit/>
          </a:bodyPr>
          <a:lstStyle/>
          <a:p>
            <a:r>
              <a:rPr lang="fr-FR" b="1" dirty="0">
                <a:latin typeface="Times New Roman" pitchFamily="18" charset="0"/>
              </a:rPr>
              <a:t>4</a:t>
            </a:r>
            <a:r>
              <a:rPr lang="fr-FR" b="1" dirty="0" smtClean="0">
                <a:latin typeface="Times New Roman" pitchFamily="18" charset="0"/>
              </a:rPr>
              <a:t>.6.1</a:t>
            </a:r>
            <a:r>
              <a:rPr lang="fr-FR" b="1" dirty="0">
                <a:latin typeface="Times New Roman" pitchFamily="18" charset="0"/>
              </a:rPr>
              <a:t>. cas des procaryotes</a:t>
            </a:r>
          </a:p>
        </p:txBody>
      </p:sp>
      <p:sp>
        <p:nvSpPr>
          <p:cNvPr id="225288" name="Rectangle 8"/>
          <p:cNvSpPr>
            <a:spLocks noChangeArrowheads="1"/>
          </p:cNvSpPr>
          <p:nvPr/>
        </p:nvSpPr>
        <p:spPr bwMode="auto">
          <a:xfrm>
            <a:off x="457200" y="1828800"/>
            <a:ext cx="7772400" cy="1192213"/>
          </a:xfrm>
          <a:prstGeom prst="rect">
            <a:avLst/>
          </a:prstGeom>
          <a:noFill/>
          <a:ln w="9525">
            <a:noFill/>
            <a:miter lim="800000"/>
            <a:headEnd/>
            <a:tailEnd/>
          </a:ln>
          <a:effectLst/>
        </p:spPr>
        <p:txBody>
          <a:bodyPr>
            <a:spAutoFit/>
          </a:bodyPr>
          <a:lstStyle/>
          <a:p>
            <a:pPr lvl="4">
              <a:spcBef>
                <a:spcPct val="50000"/>
              </a:spcBef>
            </a:pPr>
            <a:endParaRPr lang="fr-FR" b="1">
              <a:latin typeface="Times New Roman" pitchFamily="18" charset="0"/>
            </a:endParaRPr>
          </a:p>
          <a:p>
            <a:pPr lvl="4">
              <a:spcBef>
                <a:spcPct val="50000"/>
              </a:spcBef>
              <a:buFontTx/>
              <a:buChar char="•"/>
            </a:pPr>
            <a:endParaRPr lang="fr-FR" b="1">
              <a:latin typeface="Times New Roman" pitchFamily="18" charset="0"/>
            </a:endParaRPr>
          </a:p>
          <a:p>
            <a:pPr lvl="4">
              <a:spcBef>
                <a:spcPct val="50000"/>
              </a:spcBef>
              <a:buFontTx/>
              <a:buChar char="•"/>
            </a:pPr>
            <a:endParaRPr lang="fr-FR" b="1">
              <a:latin typeface="Times New Roman" pitchFamily="18" charset="0"/>
            </a:endParaRPr>
          </a:p>
        </p:txBody>
      </p:sp>
      <p:sp>
        <p:nvSpPr>
          <p:cNvPr id="225289" name="Rectangle 9"/>
          <p:cNvSpPr>
            <a:spLocks noChangeArrowheads="1"/>
          </p:cNvSpPr>
          <p:nvPr/>
        </p:nvSpPr>
        <p:spPr bwMode="auto">
          <a:xfrm>
            <a:off x="304800" y="4217988"/>
            <a:ext cx="3962400" cy="641350"/>
          </a:xfrm>
          <a:prstGeom prst="rect">
            <a:avLst/>
          </a:prstGeom>
          <a:solidFill>
            <a:srgbClr val="00FFFF"/>
          </a:solidFill>
          <a:ln w="9525">
            <a:noFill/>
            <a:miter lim="800000"/>
            <a:headEnd/>
            <a:tailEnd/>
          </a:ln>
          <a:effectLst/>
        </p:spPr>
        <p:txBody>
          <a:bodyPr>
            <a:spAutoFit/>
          </a:bodyPr>
          <a:lstStyle/>
          <a:p>
            <a:pPr algn="ctr"/>
            <a:r>
              <a:rPr lang="fr-FR" b="1">
                <a:latin typeface="Times New Roman" pitchFamily="18" charset="0"/>
              </a:rPr>
              <a:t>Example : </a:t>
            </a:r>
            <a:r>
              <a:rPr lang="fr-FR" b="1" i="1">
                <a:latin typeface="Times New Roman" pitchFamily="18" charset="0"/>
              </a:rPr>
              <a:t>Chlorobium tepidum</a:t>
            </a:r>
            <a:r>
              <a:rPr lang="fr-FR" b="1">
                <a:latin typeface="Times New Roman" pitchFamily="18" charset="0"/>
              </a:rPr>
              <a:t>, bactérie modèle du phylum Chlorobia</a:t>
            </a:r>
          </a:p>
        </p:txBody>
      </p:sp>
      <p:sp>
        <p:nvSpPr>
          <p:cNvPr id="225290" name="Rectangle 10"/>
          <p:cNvSpPr>
            <a:spLocks noChangeArrowheads="1"/>
          </p:cNvSpPr>
          <p:nvPr/>
        </p:nvSpPr>
        <p:spPr bwMode="auto">
          <a:xfrm>
            <a:off x="304800" y="5011738"/>
            <a:ext cx="4114800" cy="1465262"/>
          </a:xfrm>
          <a:prstGeom prst="rect">
            <a:avLst/>
          </a:prstGeom>
          <a:solidFill>
            <a:srgbClr val="00FFFF"/>
          </a:solidFill>
          <a:ln w="9525">
            <a:noFill/>
            <a:miter lim="800000"/>
            <a:headEnd/>
            <a:tailEnd/>
          </a:ln>
          <a:effectLst/>
        </p:spPr>
        <p:txBody>
          <a:bodyPr>
            <a:spAutoFit/>
          </a:bodyPr>
          <a:lstStyle/>
          <a:p>
            <a:pPr algn="ctr"/>
            <a:r>
              <a:rPr lang="fr-FR" b="1">
                <a:latin typeface="Times New Roman" pitchFamily="18" charset="0"/>
              </a:rPr>
              <a:t>C’est un thermophile qui fixe l’azote atmosphérique et qui réduit des composés soufrés comme source d’énergie pour faire de la photosynthèse en conditions anaérobies</a:t>
            </a:r>
          </a:p>
        </p:txBody>
      </p:sp>
      <p:sp>
        <p:nvSpPr>
          <p:cNvPr id="225291" name="Rectangle 11"/>
          <p:cNvSpPr>
            <a:spLocks noChangeArrowheads="1"/>
          </p:cNvSpPr>
          <p:nvPr/>
        </p:nvSpPr>
        <p:spPr bwMode="auto">
          <a:xfrm>
            <a:off x="5334000" y="4402138"/>
            <a:ext cx="3041650" cy="366712"/>
          </a:xfrm>
          <a:prstGeom prst="rect">
            <a:avLst/>
          </a:prstGeom>
          <a:solidFill>
            <a:srgbClr val="FFCCFF"/>
          </a:solidFill>
          <a:ln w="9525">
            <a:noFill/>
            <a:miter lim="800000"/>
            <a:headEnd/>
            <a:tailEnd/>
          </a:ln>
          <a:effectLst/>
        </p:spPr>
        <p:txBody>
          <a:bodyPr wrap="none">
            <a:spAutoFit/>
          </a:bodyPr>
          <a:lstStyle/>
          <a:p>
            <a:r>
              <a:rPr lang="fr-FR" b="1">
                <a:latin typeface="Times New Roman" pitchFamily="18" charset="0"/>
              </a:rPr>
              <a:t>Intérêts : mieux comprendre </a:t>
            </a:r>
          </a:p>
        </p:txBody>
      </p:sp>
      <p:sp>
        <p:nvSpPr>
          <p:cNvPr id="225292" name="Rectangle 12"/>
          <p:cNvSpPr>
            <a:spLocks noChangeArrowheads="1"/>
          </p:cNvSpPr>
          <p:nvPr/>
        </p:nvSpPr>
        <p:spPr bwMode="auto">
          <a:xfrm>
            <a:off x="4800600" y="5392738"/>
            <a:ext cx="2057400" cy="915987"/>
          </a:xfrm>
          <a:prstGeom prst="rect">
            <a:avLst/>
          </a:prstGeom>
          <a:solidFill>
            <a:srgbClr val="FFFF66"/>
          </a:solidFill>
          <a:ln w="9525">
            <a:noFill/>
            <a:miter lim="800000"/>
            <a:headEnd/>
            <a:tailEnd/>
          </a:ln>
          <a:effectLst/>
        </p:spPr>
        <p:txBody>
          <a:bodyPr>
            <a:spAutoFit/>
          </a:bodyPr>
          <a:lstStyle/>
          <a:p>
            <a:pPr algn="ctr"/>
            <a:r>
              <a:rPr lang="fr-FR" b="1">
                <a:latin typeface="Times New Roman" pitchFamily="18" charset="0"/>
              </a:rPr>
              <a:t>les grands cycles énergétiques à l’échelle planétaire</a:t>
            </a:r>
          </a:p>
        </p:txBody>
      </p:sp>
      <p:sp>
        <p:nvSpPr>
          <p:cNvPr id="225293" name="Rectangle 13"/>
          <p:cNvSpPr>
            <a:spLocks noChangeArrowheads="1"/>
          </p:cNvSpPr>
          <p:nvPr/>
        </p:nvSpPr>
        <p:spPr bwMode="auto">
          <a:xfrm>
            <a:off x="7239000" y="5392738"/>
            <a:ext cx="1676400" cy="915987"/>
          </a:xfrm>
          <a:prstGeom prst="rect">
            <a:avLst/>
          </a:prstGeom>
          <a:solidFill>
            <a:srgbClr val="FFFF66"/>
          </a:solidFill>
          <a:ln w="9525">
            <a:noFill/>
            <a:miter lim="800000"/>
            <a:headEnd/>
            <a:tailEnd/>
          </a:ln>
          <a:effectLst/>
        </p:spPr>
        <p:txBody>
          <a:bodyPr>
            <a:spAutoFit/>
          </a:bodyPr>
          <a:lstStyle/>
          <a:p>
            <a:pPr algn="ctr"/>
            <a:r>
              <a:rPr lang="fr-FR" b="1">
                <a:latin typeface="Times New Roman" pitchFamily="18" charset="0"/>
              </a:rPr>
              <a:t>comment est apparue la photosynthèse</a:t>
            </a:r>
          </a:p>
        </p:txBody>
      </p:sp>
      <p:sp>
        <p:nvSpPr>
          <p:cNvPr id="225294" name="AutoShape 14"/>
          <p:cNvSpPr>
            <a:spLocks noChangeArrowheads="1"/>
          </p:cNvSpPr>
          <p:nvPr/>
        </p:nvSpPr>
        <p:spPr bwMode="auto">
          <a:xfrm>
            <a:off x="4267200" y="4478338"/>
            <a:ext cx="1016000" cy="228600"/>
          </a:xfrm>
          <a:prstGeom prst="rightArrow">
            <a:avLst>
              <a:gd name="adj1" fmla="val 50000"/>
              <a:gd name="adj2" fmla="val 111111"/>
            </a:avLst>
          </a:prstGeom>
          <a:solidFill>
            <a:srgbClr val="FF3300"/>
          </a:solidFill>
          <a:ln w="9525">
            <a:solidFill>
              <a:schemeClr val="tx1"/>
            </a:solidFill>
            <a:miter lim="800000"/>
            <a:headEnd/>
            <a:tailEnd/>
          </a:ln>
          <a:effectLst/>
        </p:spPr>
        <p:txBody>
          <a:bodyPr wrap="none" anchor="ctr"/>
          <a:lstStyle/>
          <a:p>
            <a:endParaRPr lang="en-US"/>
          </a:p>
        </p:txBody>
      </p:sp>
      <p:sp>
        <p:nvSpPr>
          <p:cNvPr id="225295" name="Line 15"/>
          <p:cNvSpPr>
            <a:spLocks noChangeShapeType="1"/>
          </p:cNvSpPr>
          <p:nvPr/>
        </p:nvSpPr>
        <p:spPr bwMode="auto">
          <a:xfrm flipH="1">
            <a:off x="6019800" y="4935538"/>
            <a:ext cx="762000" cy="304800"/>
          </a:xfrm>
          <a:prstGeom prst="line">
            <a:avLst/>
          </a:prstGeom>
          <a:noFill/>
          <a:ln w="9525">
            <a:solidFill>
              <a:schemeClr val="tx1"/>
            </a:solidFill>
            <a:round/>
            <a:headEnd/>
            <a:tailEnd type="triangle" w="med" len="med"/>
          </a:ln>
          <a:effectLst/>
        </p:spPr>
        <p:txBody>
          <a:bodyPr/>
          <a:lstStyle/>
          <a:p>
            <a:endParaRPr lang="en-US"/>
          </a:p>
        </p:txBody>
      </p:sp>
      <p:sp>
        <p:nvSpPr>
          <p:cNvPr id="225296" name="Line 16"/>
          <p:cNvSpPr>
            <a:spLocks noChangeShapeType="1"/>
          </p:cNvSpPr>
          <p:nvPr/>
        </p:nvSpPr>
        <p:spPr bwMode="auto">
          <a:xfrm>
            <a:off x="7010400" y="4935538"/>
            <a:ext cx="762000" cy="3048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ext Box 2"/>
          <p:cNvSpPr txBox="1">
            <a:spLocks noChangeArrowheads="1"/>
          </p:cNvSpPr>
          <p:nvPr/>
        </p:nvSpPr>
        <p:spPr bwMode="auto">
          <a:xfrm>
            <a:off x="609600" y="1609725"/>
            <a:ext cx="8077200" cy="2347913"/>
          </a:xfrm>
          <a:prstGeom prst="rect">
            <a:avLst/>
          </a:prstGeom>
          <a:noFill/>
          <a:ln w="9525">
            <a:noFill/>
            <a:miter lim="800000"/>
            <a:headEnd/>
            <a:tailEnd/>
          </a:ln>
          <a:effectLst/>
        </p:spPr>
        <p:txBody>
          <a:bodyPr>
            <a:spAutoFit/>
          </a:bodyPr>
          <a:lstStyle/>
          <a:p>
            <a:pPr marL="342900" indent="-342900">
              <a:spcBef>
                <a:spcPct val="20000"/>
              </a:spcBef>
              <a:buFontTx/>
              <a:buAutoNum type="arabicPeriod"/>
            </a:pPr>
            <a:r>
              <a:rPr lang="fr-FR" b="1">
                <a:latin typeface="Times New Roman" pitchFamily="18" charset="0"/>
              </a:rPr>
              <a:t> la variété dans la répétition :</a:t>
            </a:r>
          </a:p>
          <a:p>
            <a:pPr marL="1257300" lvl="2" indent="-342900">
              <a:spcBef>
                <a:spcPct val="20000"/>
              </a:spcBef>
              <a:buFontTx/>
              <a:buChar char="•"/>
            </a:pPr>
            <a:r>
              <a:rPr lang="fr-FR" b="1">
                <a:latin typeface="Times New Roman" pitchFamily="18" charset="0"/>
              </a:rPr>
              <a:t>souches différentes appartenant à la même espèce</a:t>
            </a:r>
          </a:p>
          <a:p>
            <a:pPr marL="1257300" lvl="2" indent="-342900">
              <a:spcBef>
                <a:spcPct val="20000"/>
              </a:spcBef>
              <a:buFontTx/>
              <a:buChar char="•"/>
            </a:pPr>
            <a:r>
              <a:rPr lang="fr-FR" b="1">
                <a:latin typeface="Times New Roman" pitchFamily="18" charset="0"/>
              </a:rPr>
              <a:t>espèces différentes appartenant au même genre</a:t>
            </a:r>
          </a:p>
          <a:p>
            <a:pPr marL="342900" indent="-342900">
              <a:spcBef>
                <a:spcPct val="20000"/>
              </a:spcBef>
              <a:buFontTx/>
              <a:buAutoNum type="arabicPeriod"/>
            </a:pPr>
            <a:r>
              <a:rPr lang="fr-FR" b="1">
                <a:latin typeface="Times New Roman" pitchFamily="18" charset="0"/>
              </a:rPr>
              <a:t> </a:t>
            </a:r>
            <a:r>
              <a:rPr lang="fr-FR" b="1">
                <a:solidFill>
                  <a:srgbClr val="FF3300"/>
                </a:solidFill>
                <a:latin typeface="Times New Roman" pitchFamily="18" charset="0"/>
              </a:rPr>
              <a:t>une plus grande diversité biologique et phylogénétique</a:t>
            </a:r>
          </a:p>
          <a:p>
            <a:pPr marL="1257300" lvl="2" indent="-342900">
              <a:spcBef>
                <a:spcPct val="20000"/>
              </a:spcBef>
              <a:buFontTx/>
              <a:buAutoNum type="alphaUcPeriod"/>
            </a:pPr>
            <a:r>
              <a:rPr lang="fr-FR" b="1">
                <a:latin typeface="Times New Roman" pitchFamily="18" charset="0"/>
              </a:rPr>
              <a:t>moins de pathogènes</a:t>
            </a:r>
          </a:p>
          <a:p>
            <a:pPr marL="1257300" lvl="2" indent="-342900">
              <a:spcBef>
                <a:spcPct val="20000"/>
              </a:spcBef>
              <a:buFontTx/>
              <a:buAutoNum type="alphaUcPeriod"/>
            </a:pPr>
            <a:r>
              <a:rPr lang="fr-FR" b="1">
                <a:latin typeface="Times New Roman" pitchFamily="18" charset="0"/>
              </a:rPr>
              <a:t>représentants d’embranchements peu ou pas étudiés</a:t>
            </a:r>
          </a:p>
          <a:p>
            <a:pPr marL="1257300" lvl="2" indent="-342900">
              <a:spcBef>
                <a:spcPct val="20000"/>
              </a:spcBef>
              <a:buFontTx/>
              <a:buAutoNum type="alphaUcPeriod"/>
            </a:pPr>
            <a:r>
              <a:rPr lang="fr-FR" b="1">
                <a:solidFill>
                  <a:srgbClr val="FF3300"/>
                </a:solidFill>
                <a:latin typeface="Times New Roman" pitchFamily="18" charset="0"/>
              </a:rPr>
              <a:t>plus de bactéries « utiles »</a:t>
            </a:r>
            <a:r>
              <a:rPr lang="fr-FR" b="1">
                <a:latin typeface="Times New Roman" pitchFamily="18" charset="0"/>
              </a:rPr>
              <a:t> :</a:t>
            </a:r>
          </a:p>
        </p:txBody>
      </p:sp>
      <p:grpSp>
        <p:nvGrpSpPr>
          <p:cNvPr id="2" name="Group 3"/>
          <p:cNvGrpSpPr>
            <a:grpSpLocks/>
          </p:cNvGrpSpPr>
          <p:nvPr/>
        </p:nvGrpSpPr>
        <p:grpSpPr bwMode="auto">
          <a:xfrm>
            <a:off x="2055813" y="304800"/>
            <a:ext cx="5321300" cy="549275"/>
            <a:chOff x="1295" y="432"/>
            <a:chExt cx="3352" cy="346"/>
          </a:xfrm>
        </p:grpSpPr>
        <p:sp>
          <p:nvSpPr>
            <p:cNvPr id="227332" name="Rectangle 4"/>
            <p:cNvSpPr>
              <a:spLocks noChangeArrowheads="1"/>
            </p:cNvSpPr>
            <p:nvPr/>
          </p:nvSpPr>
          <p:spPr bwMode="auto">
            <a:xfrm>
              <a:off x="1295" y="480"/>
              <a:ext cx="3352" cy="288"/>
            </a:xfrm>
            <a:prstGeom prst="rect">
              <a:avLst/>
            </a:prstGeom>
            <a:solidFill>
              <a:srgbClr val="FFFF99"/>
            </a:solidFill>
            <a:ln w="9525">
              <a:noFill/>
              <a:miter lim="800000"/>
              <a:headEnd/>
              <a:tailEnd/>
            </a:ln>
          </p:spPr>
          <p:txBody>
            <a:bodyPr/>
            <a:lstStyle/>
            <a:p>
              <a:endParaRPr lang="en-US"/>
            </a:p>
          </p:txBody>
        </p:sp>
        <p:sp>
          <p:nvSpPr>
            <p:cNvPr id="227333" name="Rectangle 5"/>
            <p:cNvSpPr>
              <a:spLocks noChangeArrowheads="1"/>
            </p:cNvSpPr>
            <p:nvPr/>
          </p:nvSpPr>
          <p:spPr bwMode="auto">
            <a:xfrm>
              <a:off x="1296" y="432"/>
              <a:ext cx="3328" cy="346"/>
            </a:xfrm>
            <a:prstGeom prst="rect">
              <a:avLst/>
            </a:prstGeom>
            <a:solidFill>
              <a:srgbClr val="FFFF99"/>
            </a:solidFill>
            <a:ln w="9525">
              <a:noFill/>
              <a:miter lim="800000"/>
              <a:headEnd/>
              <a:tailEnd/>
            </a:ln>
          </p:spPr>
          <p:txBody>
            <a:bodyPr wrap="none" lIns="0" tIns="0" rIns="0" bIns="0">
              <a:spAutoFit/>
            </a:bodyPr>
            <a:lstStyle/>
            <a:p>
              <a:r>
                <a:rPr lang="fr-FR" sz="3600" b="1" dirty="0">
                  <a:solidFill>
                    <a:srgbClr val="000000"/>
                  </a:solidFill>
                  <a:latin typeface="Times New Roman" pitchFamily="18" charset="0"/>
                </a:rPr>
                <a:t>4</a:t>
              </a:r>
              <a:r>
                <a:rPr lang="fr-FR" sz="3600" b="1" dirty="0" smtClean="0">
                  <a:solidFill>
                    <a:srgbClr val="000000"/>
                  </a:solidFill>
                  <a:latin typeface="Times New Roman" pitchFamily="18" charset="0"/>
                </a:rPr>
                <a:t>. </a:t>
              </a:r>
              <a:r>
                <a:rPr lang="fr-FR" sz="3600" b="1" dirty="0">
                  <a:solidFill>
                    <a:srgbClr val="000000"/>
                  </a:solidFill>
                  <a:latin typeface="Times New Roman" pitchFamily="18" charset="0"/>
                </a:rPr>
                <a:t>Séquençage des génomes</a:t>
              </a:r>
              <a:endParaRPr lang="fr-FR" dirty="0"/>
            </a:p>
          </p:txBody>
        </p:sp>
      </p:grpSp>
      <p:sp>
        <p:nvSpPr>
          <p:cNvPr id="227334" name="Rectangle 6"/>
          <p:cNvSpPr>
            <a:spLocks noChangeArrowheads="1"/>
          </p:cNvSpPr>
          <p:nvPr/>
        </p:nvSpPr>
        <p:spPr bwMode="auto">
          <a:xfrm>
            <a:off x="609600" y="914400"/>
            <a:ext cx="3008837" cy="369332"/>
          </a:xfrm>
          <a:prstGeom prst="rect">
            <a:avLst/>
          </a:prstGeom>
          <a:solidFill>
            <a:srgbClr val="FFCCFF"/>
          </a:solidFill>
          <a:ln w="9525">
            <a:noFill/>
            <a:miter lim="800000"/>
            <a:headEnd/>
            <a:tailEnd/>
          </a:ln>
        </p:spPr>
        <p:txBody>
          <a:bodyPr wrap="none" lIns="0" tIns="0" rIns="0" bIns="0">
            <a:spAutoFit/>
          </a:bodyPr>
          <a:lstStyle/>
          <a:p>
            <a:r>
              <a:rPr lang="fr-FR" sz="2100" b="1" i="1" dirty="0">
                <a:solidFill>
                  <a:srgbClr val="000000"/>
                </a:solidFill>
                <a:latin typeface="Times New Roman" pitchFamily="18" charset="0"/>
              </a:rPr>
              <a:t>4</a:t>
            </a:r>
            <a:r>
              <a:rPr lang="fr-FR" sz="2100" b="1" i="1" dirty="0" smtClean="0">
                <a:solidFill>
                  <a:srgbClr val="000000"/>
                </a:solidFill>
                <a:latin typeface="Times New Roman" pitchFamily="18" charset="0"/>
              </a:rPr>
              <a:t>.6</a:t>
            </a:r>
            <a:r>
              <a:rPr lang="fr-FR" sz="2100" b="1" i="1" dirty="0">
                <a:solidFill>
                  <a:srgbClr val="000000"/>
                </a:solidFill>
                <a:latin typeface="Times New Roman" pitchFamily="18" charset="0"/>
              </a:rPr>
              <a:t>. </a:t>
            </a:r>
            <a:r>
              <a:rPr lang="fr-FR" sz="2400" b="1" i="1" dirty="0">
                <a:latin typeface="Times New Roman" pitchFamily="18" charset="0"/>
              </a:rPr>
              <a:t>nouvelles tendances</a:t>
            </a:r>
          </a:p>
        </p:txBody>
      </p:sp>
      <p:sp>
        <p:nvSpPr>
          <p:cNvPr id="227335" name="Rectangle 7"/>
          <p:cNvSpPr>
            <a:spLocks noChangeArrowheads="1"/>
          </p:cNvSpPr>
          <p:nvPr/>
        </p:nvSpPr>
        <p:spPr bwMode="auto">
          <a:xfrm>
            <a:off x="609600" y="1295400"/>
            <a:ext cx="2647950" cy="366713"/>
          </a:xfrm>
          <a:prstGeom prst="rect">
            <a:avLst/>
          </a:prstGeom>
          <a:solidFill>
            <a:srgbClr val="FFFFFF"/>
          </a:solidFill>
          <a:ln w="9525">
            <a:noFill/>
            <a:miter lim="800000"/>
            <a:headEnd/>
            <a:tailEnd/>
          </a:ln>
          <a:effectLst/>
        </p:spPr>
        <p:txBody>
          <a:bodyPr wrap="none">
            <a:spAutoFit/>
          </a:bodyPr>
          <a:lstStyle/>
          <a:p>
            <a:r>
              <a:rPr lang="fr-FR" b="1" dirty="0">
                <a:latin typeface="Times New Roman" pitchFamily="18" charset="0"/>
              </a:rPr>
              <a:t>4</a:t>
            </a:r>
            <a:r>
              <a:rPr lang="fr-FR" b="1" dirty="0" smtClean="0">
                <a:latin typeface="Times New Roman" pitchFamily="18" charset="0"/>
              </a:rPr>
              <a:t>.6.1</a:t>
            </a:r>
            <a:r>
              <a:rPr lang="fr-FR" b="1" dirty="0">
                <a:latin typeface="Times New Roman" pitchFamily="18" charset="0"/>
              </a:rPr>
              <a:t>. cas des procaryotes</a:t>
            </a:r>
          </a:p>
        </p:txBody>
      </p:sp>
      <p:sp>
        <p:nvSpPr>
          <p:cNvPr id="227336" name="Rectangle 8"/>
          <p:cNvSpPr>
            <a:spLocks noChangeArrowheads="1"/>
          </p:cNvSpPr>
          <p:nvPr/>
        </p:nvSpPr>
        <p:spPr bwMode="auto">
          <a:xfrm>
            <a:off x="76200" y="4194175"/>
            <a:ext cx="1470025" cy="366713"/>
          </a:xfrm>
          <a:prstGeom prst="rect">
            <a:avLst/>
          </a:prstGeom>
          <a:noFill/>
          <a:ln w="9525">
            <a:noFill/>
            <a:miter lim="800000"/>
            <a:headEnd/>
            <a:tailEnd/>
          </a:ln>
          <a:effectLst/>
        </p:spPr>
        <p:txBody>
          <a:bodyPr wrap="none">
            <a:spAutoFit/>
          </a:bodyPr>
          <a:lstStyle/>
          <a:p>
            <a:pPr algn="ctr">
              <a:buClr>
                <a:srgbClr val="FF3300"/>
              </a:buClr>
              <a:buFont typeface="Wingdings" pitchFamily="2" charset="2"/>
              <a:buChar char="Ø"/>
            </a:pPr>
            <a:r>
              <a:rPr lang="fr-FR" b="1">
                <a:latin typeface="Times New Roman" pitchFamily="18" charset="0"/>
              </a:rPr>
              <a:t>dépollution</a:t>
            </a:r>
          </a:p>
        </p:txBody>
      </p:sp>
      <p:sp>
        <p:nvSpPr>
          <p:cNvPr id="227337" name="Rectangle 9"/>
          <p:cNvSpPr>
            <a:spLocks noChangeArrowheads="1"/>
          </p:cNvSpPr>
          <p:nvPr/>
        </p:nvSpPr>
        <p:spPr bwMode="auto">
          <a:xfrm>
            <a:off x="76200" y="5041900"/>
            <a:ext cx="1635125" cy="366713"/>
          </a:xfrm>
          <a:prstGeom prst="rect">
            <a:avLst/>
          </a:prstGeom>
          <a:noFill/>
          <a:ln w="9525">
            <a:noFill/>
            <a:miter lim="800000"/>
            <a:headEnd/>
            <a:tailEnd/>
          </a:ln>
          <a:effectLst/>
        </p:spPr>
        <p:txBody>
          <a:bodyPr wrap="none">
            <a:spAutoFit/>
          </a:bodyPr>
          <a:lstStyle/>
          <a:p>
            <a:pPr algn="ctr">
              <a:buClr>
                <a:srgbClr val="FF3300"/>
              </a:buClr>
              <a:buFont typeface="Wingdings" pitchFamily="2" charset="2"/>
              <a:buChar char="Ø"/>
            </a:pPr>
            <a:r>
              <a:rPr lang="fr-FR" b="1">
                <a:latin typeface="Times New Roman" pitchFamily="18" charset="0"/>
              </a:rPr>
              <a:t>commensaux</a:t>
            </a:r>
          </a:p>
        </p:txBody>
      </p:sp>
      <p:sp>
        <p:nvSpPr>
          <p:cNvPr id="227339" name="Rectangle 11"/>
          <p:cNvSpPr>
            <a:spLocks noChangeArrowheads="1"/>
          </p:cNvSpPr>
          <p:nvPr/>
        </p:nvSpPr>
        <p:spPr bwMode="auto">
          <a:xfrm>
            <a:off x="76200" y="5621338"/>
            <a:ext cx="1844675" cy="366712"/>
          </a:xfrm>
          <a:prstGeom prst="rect">
            <a:avLst/>
          </a:prstGeom>
          <a:noFill/>
          <a:ln w="9525">
            <a:noFill/>
            <a:miter lim="800000"/>
            <a:headEnd/>
            <a:tailEnd/>
          </a:ln>
          <a:effectLst/>
        </p:spPr>
        <p:txBody>
          <a:bodyPr wrap="none">
            <a:spAutoFit/>
          </a:bodyPr>
          <a:lstStyle/>
          <a:p>
            <a:pPr algn="ctr">
              <a:buClr>
                <a:srgbClr val="FF3300"/>
              </a:buClr>
              <a:buFont typeface="Wingdings" pitchFamily="2" charset="2"/>
              <a:buChar char="Ø"/>
            </a:pPr>
            <a:r>
              <a:rPr lang="fr-FR" b="1">
                <a:latin typeface="Times New Roman" pitchFamily="18" charset="0"/>
              </a:rPr>
              <a:t>intérêt agricole</a:t>
            </a:r>
          </a:p>
        </p:txBody>
      </p:sp>
      <p:sp>
        <p:nvSpPr>
          <p:cNvPr id="227340" name="Rectangle 12"/>
          <p:cNvSpPr>
            <a:spLocks noChangeArrowheads="1"/>
          </p:cNvSpPr>
          <p:nvPr/>
        </p:nvSpPr>
        <p:spPr bwMode="auto">
          <a:xfrm>
            <a:off x="76200" y="6137275"/>
            <a:ext cx="2009775" cy="366713"/>
          </a:xfrm>
          <a:prstGeom prst="rect">
            <a:avLst/>
          </a:prstGeom>
          <a:noFill/>
          <a:ln w="9525">
            <a:noFill/>
            <a:miter lim="800000"/>
            <a:headEnd/>
            <a:tailEnd/>
          </a:ln>
          <a:effectLst/>
        </p:spPr>
        <p:txBody>
          <a:bodyPr wrap="none">
            <a:spAutoFit/>
          </a:bodyPr>
          <a:lstStyle/>
          <a:p>
            <a:pPr algn="ctr">
              <a:buClr>
                <a:srgbClr val="FF3300"/>
              </a:buClr>
              <a:buFont typeface="Wingdings" pitchFamily="2" charset="2"/>
              <a:buChar char="Ø"/>
            </a:pPr>
            <a:r>
              <a:rPr lang="fr-FR" b="1">
                <a:latin typeface="Times New Roman" pitchFamily="18" charset="0"/>
              </a:rPr>
              <a:t>intérêt industriel</a:t>
            </a:r>
          </a:p>
        </p:txBody>
      </p:sp>
      <p:sp>
        <p:nvSpPr>
          <p:cNvPr id="227341" name="AutoShape 13"/>
          <p:cNvSpPr>
            <a:spLocks noChangeArrowheads="1"/>
          </p:cNvSpPr>
          <p:nvPr/>
        </p:nvSpPr>
        <p:spPr bwMode="auto">
          <a:xfrm>
            <a:off x="2133600" y="4340225"/>
            <a:ext cx="381000" cy="76200"/>
          </a:xfrm>
          <a:prstGeom prst="notchedRightArrow">
            <a:avLst>
              <a:gd name="adj1" fmla="val 50000"/>
              <a:gd name="adj2" fmla="val 125000"/>
            </a:avLst>
          </a:prstGeom>
          <a:solidFill>
            <a:schemeClr val="accent1"/>
          </a:solidFill>
          <a:ln w="9525">
            <a:solidFill>
              <a:schemeClr val="tx1"/>
            </a:solidFill>
            <a:miter lim="800000"/>
            <a:headEnd/>
            <a:tailEnd/>
          </a:ln>
          <a:effectLst/>
        </p:spPr>
        <p:txBody>
          <a:bodyPr wrap="none" anchor="ctr"/>
          <a:lstStyle/>
          <a:p>
            <a:endParaRPr lang="en-US"/>
          </a:p>
        </p:txBody>
      </p:sp>
      <p:sp>
        <p:nvSpPr>
          <p:cNvPr id="227342" name="Rectangle 14"/>
          <p:cNvSpPr>
            <a:spLocks noChangeArrowheads="1"/>
          </p:cNvSpPr>
          <p:nvPr/>
        </p:nvSpPr>
        <p:spPr bwMode="auto">
          <a:xfrm>
            <a:off x="2541588" y="3929063"/>
            <a:ext cx="6207125" cy="915987"/>
          </a:xfrm>
          <a:prstGeom prst="rect">
            <a:avLst/>
          </a:prstGeom>
          <a:solidFill>
            <a:srgbClr val="FFFFFF"/>
          </a:solidFill>
          <a:ln w="9525">
            <a:noFill/>
            <a:miter lim="800000"/>
            <a:headEnd/>
            <a:tailEnd/>
          </a:ln>
          <a:effectLst/>
        </p:spPr>
        <p:txBody>
          <a:bodyPr>
            <a:spAutoFit/>
          </a:bodyPr>
          <a:lstStyle/>
          <a:p>
            <a:pPr>
              <a:buFontTx/>
              <a:buChar char="•"/>
            </a:pPr>
            <a:r>
              <a:rPr lang="en-GB" b="1" i="1">
                <a:latin typeface="Times New Roman" pitchFamily="18" charset="0"/>
                <a:cs typeface="Times New Roman" pitchFamily="18" charset="0"/>
              </a:rPr>
              <a:t> Shewanella oneidensis</a:t>
            </a:r>
            <a:r>
              <a:rPr lang="en-GB" b="1">
                <a:latin typeface="Times New Roman" pitchFamily="18" charset="0"/>
                <a:cs typeface="Times New Roman" pitchFamily="18" charset="0"/>
              </a:rPr>
              <a:t>, </a:t>
            </a:r>
            <a:r>
              <a:rPr lang="fr-FR" b="1" i="1">
                <a:latin typeface="Times New Roman" pitchFamily="18" charset="0"/>
              </a:rPr>
              <a:t>Geobacter</a:t>
            </a:r>
            <a:r>
              <a:rPr lang="fr-FR" b="1">
                <a:latin typeface="Times New Roman" pitchFamily="18" charset="0"/>
              </a:rPr>
              <a:t> </a:t>
            </a:r>
            <a:r>
              <a:rPr lang="fr-FR" b="1" i="1">
                <a:latin typeface="Times New Roman" pitchFamily="18" charset="0"/>
              </a:rPr>
              <a:t>metallidurens</a:t>
            </a:r>
            <a:r>
              <a:rPr lang="fr-FR" b="1">
                <a:latin typeface="Times New Roman" pitchFamily="18" charset="0"/>
              </a:rPr>
              <a:t> métabolise l’uranium et de nombreux autres métaux lourds</a:t>
            </a:r>
          </a:p>
          <a:p>
            <a:pPr>
              <a:buFontTx/>
              <a:buChar char="•"/>
            </a:pPr>
            <a:r>
              <a:rPr lang="fr-FR" b="1">
                <a:latin typeface="Times New Roman" pitchFamily="18" charset="0"/>
              </a:rPr>
              <a:t> </a:t>
            </a:r>
            <a:r>
              <a:rPr lang="fr-FR" sz="1400" b="1" i="1">
                <a:latin typeface="Times New Roman" pitchFamily="18" charset="0"/>
              </a:rPr>
              <a:t>Geobacter</a:t>
            </a:r>
            <a:r>
              <a:rPr lang="fr-FR" sz="1400" b="1">
                <a:latin typeface="Times New Roman" pitchFamily="18" charset="0"/>
              </a:rPr>
              <a:t> produit de plus de l'électricité</a:t>
            </a:r>
          </a:p>
        </p:txBody>
      </p:sp>
      <p:sp>
        <p:nvSpPr>
          <p:cNvPr id="227343" name="AutoShape 15"/>
          <p:cNvSpPr>
            <a:spLocks noChangeArrowheads="1"/>
          </p:cNvSpPr>
          <p:nvPr/>
        </p:nvSpPr>
        <p:spPr bwMode="auto">
          <a:xfrm>
            <a:off x="2133600" y="5186363"/>
            <a:ext cx="381000" cy="76200"/>
          </a:xfrm>
          <a:prstGeom prst="notchedRightArrow">
            <a:avLst>
              <a:gd name="adj1" fmla="val 50000"/>
              <a:gd name="adj2" fmla="val 125000"/>
            </a:avLst>
          </a:prstGeom>
          <a:solidFill>
            <a:schemeClr val="accent1"/>
          </a:solidFill>
          <a:ln w="9525">
            <a:solidFill>
              <a:schemeClr val="tx1"/>
            </a:solidFill>
            <a:miter lim="800000"/>
            <a:headEnd/>
            <a:tailEnd/>
          </a:ln>
          <a:effectLst/>
        </p:spPr>
        <p:txBody>
          <a:bodyPr wrap="none" anchor="ctr"/>
          <a:lstStyle/>
          <a:p>
            <a:endParaRPr lang="en-US"/>
          </a:p>
        </p:txBody>
      </p:sp>
      <p:sp>
        <p:nvSpPr>
          <p:cNvPr id="227344" name="Rectangle 16"/>
          <p:cNvSpPr>
            <a:spLocks noChangeArrowheads="1"/>
          </p:cNvSpPr>
          <p:nvPr/>
        </p:nvSpPr>
        <p:spPr bwMode="auto">
          <a:xfrm>
            <a:off x="2541588" y="4919663"/>
            <a:ext cx="6096000" cy="641350"/>
          </a:xfrm>
          <a:prstGeom prst="rect">
            <a:avLst/>
          </a:prstGeom>
          <a:solidFill>
            <a:srgbClr val="FFFFFF"/>
          </a:solidFill>
          <a:ln w="9525">
            <a:noFill/>
            <a:miter lim="800000"/>
            <a:headEnd/>
            <a:tailEnd/>
          </a:ln>
          <a:effectLst/>
        </p:spPr>
        <p:txBody>
          <a:bodyPr>
            <a:spAutoFit/>
          </a:bodyPr>
          <a:lstStyle/>
          <a:p>
            <a:r>
              <a:rPr lang="en-GB" b="1" i="1">
                <a:latin typeface="Times New Roman" pitchFamily="18" charset="0"/>
                <a:cs typeface="Times New Roman" pitchFamily="18" charset="0"/>
              </a:rPr>
              <a:t>Bifidobacterium longum </a:t>
            </a:r>
            <a:r>
              <a:rPr lang="fr-FR" b="1">
                <a:latin typeface="Times New Roman" pitchFamily="18" charset="0"/>
              </a:rPr>
              <a:t>bactérie intestinale hydrolysant des polymères végétaux</a:t>
            </a:r>
          </a:p>
        </p:txBody>
      </p:sp>
      <p:sp>
        <p:nvSpPr>
          <p:cNvPr id="227346" name="AutoShape 18"/>
          <p:cNvSpPr>
            <a:spLocks noChangeArrowheads="1"/>
          </p:cNvSpPr>
          <p:nvPr/>
        </p:nvSpPr>
        <p:spPr bwMode="auto">
          <a:xfrm>
            <a:off x="2133600" y="5767388"/>
            <a:ext cx="381000" cy="76200"/>
          </a:xfrm>
          <a:prstGeom prst="notchedRightArrow">
            <a:avLst>
              <a:gd name="adj1" fmla="val 50000"/>
              <a:gd name="adj2" fmla="val 125000"/>
            </a:avLst>
          </a:prstGeom>
          <a:solidFill>
            <a:schemeClr val="accent1"/>
          </a:solidFill>
          <a:ln w="9525">
            <a:solidFill>
              <a:schemeClr val="tx1"/>
            </a:solidFill>
            <a:miter lim="800000"/>
            <a:headEnd/>
            <a:tailEnd/>
          </a:ln>
          <a:effectLst/>
        </p:spPr>
        <p:txBody>
          <a:bodyPr wrap="none" anchor="ctr"/>
          <a:lstStyle/>
          <a:p>
            <a:endParaRPr lang="en-US"/>
          </a:p>
        </p:txBody>
      </p:sp>
      <p:sp>
        <p:nvSpPr>
          <p:cNvPr id="227347" name="Rectangle 19"/>
          <p:cNvSpPr>
            <a:spLocks noChangeArrowheads="1"/>
          </p:cNvSpPr>
          <p:nvPr/>
        </p:nvSpPr>
        <p:spPr bwMode="auto">
          <a:xfrm>
            <a:off x="2541588" y="5621338"/>
            <a:ext cx="6450012" cy="366712"/>
          </a:xfrm>
          <a:prstGeom prst="rect">
            <a:avLst/>
          </a:prstGeom>
          <a:solidFill>
            <a:srgbClr val="FFFFFF"/>
          </a:solidFill>
          <a:ln w="9525">
            <a:noFill/>
            <a:miter lim="800000"/>
            <a:headEnd/>
            <a:tailEnd/>
          </a:ln>
          <a:effectLst/>
        </p:spPr>
        <p:txBody>
          <a:bodyPr wrap="none">
            <a:spAutoFit/>
          </a:bodyPr>
          <a:lstStyle/>
          <a:p>
            <a:r>
              <a:rPr lang="en-GB" b="1" i="1">
                <a:latin typeface="Times New Roman" pitchFamily="18" charset="0"/>
                <a:cs typeface="Times New Roman" pitchFamily="18" charset="0"/>
              </a:rPr>
              <a:t>Pseudomonas putida</a:t>
            </a:r>
            <a:r>
              <a:rPr lang="en-GB" sz="1200">
                <a:cs typeface="Times New Roman" pitchFamily="18" charset="0"/>
              </a:rPr>
              <a:t> </a:t>
            </a:r>
            <a:r>
              <a:rPr lang="fr-FR" b="1">
                <a:latin typeface="Times New Roman" pitchFamily="18" charset="0"/>
              </a:rPr>
              <a:t>croît dans la rhizosphère et dépollue les sols</a:t>
            </a:r>
          </a:p>
        </p:txBody>
      </p:sp>
      <p:sp>
        <p:nvSpPr>
          <p:cNvPr id="227348" name="AutoShape 20"/>
          <p:cNvSpPr>
            <a:spLocks noChangeArrowheads="1"/>
          </p:cNvSpPr>
          <p:nvPr/>
        </p:nvSpPr>
        <p:spPr bwMode="auto">
          <a:xfrm>
            <a:off x="2133600" y="6316663"/>
            <a:ext cx="381000" cy="76200"/>
          </a:xfrm>
          <a:prstGeom prst="notchedRightArrow">
            <a:avLst>
              <a:gd name="adj1" fmla="val 50000"/>
              <a:gd name="adj2" fmla="val 125000"/>
            </a:avLst>
          </a:prstGeom>
          <a:solidFill>
            <a:schemeClr val="accent1"/>
          </a:solidFill>
          <a:ln w="9525">
            <a:solidFill>
              <a:schemeClr val="tx1"/>
            </a:solidFill>
            <a:miter lim="800000"/>
            <a:headEnd/>
            <a:tailEnd/>
          </a:ln>
          <a:effectLst/>
        </p:spPr>
        <p:txBody>
          <a:bodyPr wrap="none" anchor="ctr"/>
          <a:lstStyle/>
          <a:p>
            <a:endParaRPr lang="en-US"/>
          </a:p>
        </p:txBody>
      </p:sp>
      <p:sp>
        <p:nvSpPr>
          <p:cNvPr id="227349" name="Rectangle 21"/>
          <p:cNvSpPr>
            <a:spLocks noChangeArrowheads="1"/>
          </p:cNvSpPr>
          <p:nvPr/>
        </p:nvSpPr>
        <p:spPr bwMode="auto">
          <a:xfrm>
            <a:off x="2541588" y="6034088"/>
            <a:ext cx="6400800" cy="641350"/>
          </a:xfrm>
          <a:prstGeom prst="rect">
            <a:avLst/>
          </a:prstGeom>
          <a:solidFill>
            <a:srgbClr val="FFFFFF"/>
          </a:solidFill>
          <a:ln w="9525">
            <a:noFill/>
            <a:miter lim="800000"/>
            <a:headEnd/>
            <a:tailEnd/>
          </a:ln>
          <a:effectLst/>
        </p:spPr>
        <p:txBody>
          <a:bodyPr>
            <a:spAutoFit/>
          </a:bodyPr>
          <a:lstStyle/>
          <a:p>
            <a:r>
              <a:rPr lang="en-GB" b="1">
                <a:latin typeface="Times New Roman" pitchFamily="18" charset="0"/>
                <a:cs typeface="Times New Roman" pitchFamily="18" charset="0"/>
              </a:rPr>
              <a:t>Nombreux organismes thermophiles </a:t>
            </a:r>
            <a:r>
              <a:rPr lang="en-GB" b="1">
                <a:latin typeface="Times New Roman" pitchFamily="18" charset="0"/>
                <a:cs typeface="Times New Roman" pitchFamily="18" charset="0"/>
                <a:sym typeface="Wingdings" pitchFamily="2" charset="2"/>
              </a:rPr>
              <a:t>source d’enzymes faciles à purifier et très efficaces</a:t>
            </a:r>
            <a:endParaRPr lang="fr-FR" b="1">
              <a:latin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00166" y="2143116"/>
            <a:ext cx="6715172" cy="3373359"/>
          </a:xfrm>
          <a:prstGeom prst="rect">
            <a:avLst/>
          </a:prstGeom>
          <a:noFill/>
        </p:spPr>
        <p:txBody>
          <a:bodyPr wrap="square" rtlCol="0">
            <a:spAutoFit/>
          </a:bodyPr>
          <a:lstStyle/>
          <a:p>
            <a:pPr algn="just">
              <a:lnSpc>
                <a:spcPct val="150000"/>
              </a:lnSpc>
            </a:pPr>
            <a:r>
              <a:rPr lang="fr-FR" b="1" dirty="0" smtClean="0"/>
              <a:t>La génomique est une branche de la biologie qui porte sur l’étude des génomes, qui constituent le support moléculaire des caractères héréditaires des êtres vivants. </a:t>
            </a:r>
          </a:p>
          <a:p>
            <a:pPr algn="just">
              <a:lnSpc>
                <a:spcPct val="150000"/>
              </a:lnSpc>
            </a:pPr>
            <a:endParaRPr lang="fr-FR" b="1" dirty="0" smtClean="0"/>
          </a:p>
          <a:p>
            <a:pPr algn="just">
              <a:lnSpc>
                <a:spcPct val="150000"/>
              </a:lnSpc>
            </a:pPr>
            <a:r>
              <a:rPr lang="fr-FR" b="1" dirty="0" smtClean="0"/>
              <a:t>L’étude de ces caractères héréditaires a été initiée par Gregor Mendel sur une plante, le petit pois. Ces travaux ont montré que les caractères héréditaires sont transmis en descendance selon des lois statistiques (lois de Mendel).</a:t>
            </a:r>
            <a:endParaRPr lang="en-US" b="1" dirty="0"/>
          </a:p>
        </p:txBody>
      </p:sp>
      <p:pic>
        <p:nvPicPr>
          <p:cNvPr id="6" name="Picture 2"/>
          <p:cNvPicPr>
            <a:picLocks noChangeAspect="1" noChangeArrowheads="1"/>
          </p:cNvPicPr>
          <p:nvPr/>
        </p:nvPicPr>
        <p:blipFill>
          <a:blip r:embed="rId2"/>
          <a:srcRect/>
          <a:stretch>
            <a:fillRect/>
          </a:stretch>
        </p:blipFill>
        <p:spPr bwMode="auto">
          <a:xfrm>
            <a:off x="0" y="-928688"/>
            <a:ext cx="1190625" cy="8458201"/>
          </a:xfrm>
          <a:prstGeom prst="rect">
            <a:avLst/>
          </a:prstGeom>
          <a:noFill/>
          <a:ln w="9525">
            <a:noFill/>
            <a:miter lim="800000"/>
            <a:headEnd/>
            <a:tailEnd/>
          </a:ln>
        </p:spPr>
      </p:pic>
      <p:sp>
        <p:nvSpPr>
          <p:cNvPr id="7" name="Rectangle 6"/>
          <p:cNvSpPr/>
          <p:nvPr/>
        </p:nvSpPr>
        <p:spPr>
          <a:xfrm>
            <a:off x="1643042" y="571480"/>
            <a:ext cx="2318583" cy="523220"/>
          </a:xfrm>
          <a:prstGeom prst="rect">
            <a:avLst/>
          </a:prstGeom>
        </p:spPr>
        <p:txBody>
          <a:bodyPr wrap="none">
            <a:spAutoFit/>
          </a:bodyPr>
          <a:lstStyle/>
          <a:p>
            <a:pPr lvl="0">
              <a:defRPr/>
            </a:pPr>
            <a:r>
              <a:rPr lang="fr-FR" sz="2800" b="1" dirty="0" smtClean="0">
                <a:solidFill>
                  <a:srgbClr val="DEF5FA">
                    <a:lumMod val="25000"/>
                  </a:srgbClr>
                </a:solidFill>
                <a:latin typeface="Calibri" pitchFamily="34" charset="0"/>
                <a:ea typeface="Calibri" pitchFamily="34" charset="0"/>
                <a:cs typeface="Arial" pitchFamily="34" charset="0"/>
              </a:rPr>
              <a:t>I. Introduction</a:t>
            </a:r>
            <a:endParaRPr lang="fr-FR" sz="2800" dirty="0" smtClean="0">
              <a:solidFill>
                <a:srgbClr val="DEF5FA">
                  <a:lumMod val="25000"/>
                </a:srgb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ext Box 2"/>
          <p:cNvSpPr txBox="1">
            <a:spLocks noChangeArrowheads="1"/>
          </p:cNvSpPr>
          <p:nvPr/>
        </p:nvSpPr>
        <p:spPr bwMode="auto">
          <a:xfrm>
            <a:off x="609600" y="1901825"/>
            <a:ext cx="8077200" cy="2678113"/>
          </a:xfrm>
          <a:prstGeom prst="rect">
            <a:avLst/>
          </a:prstGeom>
          <a:noFill/>
          <a:ln w="9525">
            <a:noFill/>
            <a:miter lim="800000"/>
            <a:headEnd/>
            <a:tailEnd/>
          </a:ln>
          <a:effectLst/>
        </p:spPr>
        <p:txBody>
          <a:bodyPr>
            <a:spAutoFit/>
          </a:bodyPr>
          <a:lstStyle/>
          <a:p>
            <a:pPr marL="342900" indent="-342900">
              <a:spcBef>
                <a:spcPct val="20000"/>
              </a:spcBef>
              <a:buFontTx/>
              <a:buAutoNum type="arabicPeriod"/>
            </a:pPr>
            <a:r>
              <a:rPr lang="fr-FR" b="1">
                <a:latin typeface="Times New Roman" pitchFamily="18" charset="0"/>
              </a:rPr>
              <a:t> la variété dans la répétition :</a:t>
            </a:r>
          </a:p>
          <a:p>
            <a:pPr marL="1257300" lvl="2" indent="-342900">
              <a:spcBef>
                <a:spcPct val="20000"/>
              </a:spcBef>
              <a:buFontTx/>
              <a:buChar char="•"/>
            </a:pPr>
            <a:r>
              <a:rPr lang="fr-FR" b="1">
                <a:latin typeface="Times New Roman" pitchFamily="18" charset="0"/>
              </a:rPr>
              <a:t>souches différentes appartenant à la même espèce</a:t>
            </a:r>
          </a:p>
          <a:p>
            <a:pPr marL="1257300" lvl="2" indent="-342900">
              <a:spcBef>
                <a:spcPct val="20000"/>
              </a:spcBef>
              <a:buFontTx/>
              <a:buChar char="•"/>
            </a:pPr>
            <a:r>
              <a:rPr lang="fr-FR" b="1">
                <a:latin typeface="Times New Roman" pitchFamily="18" charset="0"/>
              </a:rPr>
              <a:t>espèces différentes appartenant au même genre</a:t>
            </a:r>
          </a:p>
          <a:p>
            <a:pPr marL="342900" indent="-342900">
              <a:spcBef>
                <a:spcPct val="20000"/>
              </a:spcBef>
              <a:buFontTx/>
              <a:buAutoNum type="arabicPeriod"/>
            </a:pPr>
            <a:r>
              <a:rPr lang="fr-FR" b="1">
                <a:latin typeface="Times New Roman" pitchFamily="18" charset="0"/>
              </a:rPr>
              <a:t> une plus grande diversité biologique et phylogénétique</a:t>
            </a:r>
          </a:p>
          <a:p>
            <a:pPr marL="1257300" lvl="2" indent="-342900">
              <a:spcBef>
                <a:spcPct val="20000"/>
              </a:spcBef>
              <a:buFontTx/>
              <a:buAutoNum type="alphaUcPeriod"/>
            </a:pPr>
            <a:r>
              <a:rPr lang="fr-FR" b="1">
                <a:latin typeface="Times New Roman" pitchFamily="18" charset="0"/>
              </a:rPr>
              <a:t>moins de pathogènes</a:t>
            </a:r>
          </a:p>
          <a:p>
            <a:pPr marL="1257300" lvl="2" indent="-342900">
              <a:spcBef>
                <a:spcPct val="20000"/>
              </a:spcBef>
              <a:buFontTx/>
              <a:buAutoNum type="alphaUcPeriod"/>
            </a:pPr>
            <a:r>
              <a:rPr lang="fr-FR" b="1">
                <a:latin typeface="Times New Roman" pitchFamily="18" charset="0"/>
              </a:rPr>
              <a:t>représentants d’embranchements peu ou pas étudiés</a:t>
            </a:r>
          </a:p>
          <a:p>
            <a:pPr marL="1257300" lvl="2" indent="-342900">
              <a:spcBef>
                <a:spcPct val="20000"/>
              </a:spcBef>
              <a:buFontTx/>
              <a:buAutoNum type="alphaUcPeriod"/>
            </a:pPr>
            <a:r>
              <a:rPr lang="fr-FR" b="1">
                <a:latin typeface="Times New Roman" pitchFamily="18" charset="0"/>
              </a:rPr>
              <a:t>plus de bactéries « utiles » :</a:t>
            </a:r>
          </a:p>
          <a:p>
            <a:pPr marL="342900" indent="-342900">
              <a:spcBef>
                <a:spcPct val="20000"/>
              </a:spcBef>
              <a:buFontTx/>
              <a:buAutoNum type="arabicPeriod"/>
            </a:pPr>
            <a:r>
              <a:rPr lang="fr-FR" b="1">
                <a:solidFill>
                  <a:srgbClr val="FF3300"/>
                </a:solidFill>
                <a:latin typeface="Times New Roman" pitchFamily="18" charset="0"/>
              </a:rPr>
              <a:t>des génomes de plus en plus gros</a:t>
            </a:r>
            <a:r>
              <a:rPr lang="fr-FR" b="1">
                <a:latin typeface="Times New Roman" pitchFamily="18" charset="0"/>
              </a:rPr>
              <a:t> (qui sont faits de plus en plus vite) :</a:t>
            </a:r>
          </a:p>
        </p:txBody>
      </p:sp>
      <p:grpSp>
        <p:nvGrpSpPr>
          <p:cNvPr id="2" name="Group 3"/>
          <p:cNvGrpSpPr>
            <a:grpSpLocks/>
          </p:cNvGrpSpPr>
          <p:nvPr/>
        </p:nvGrpSpPr>
        <p:grpSpPr bwMode="auto">
          <a:xfrm>
            <a:off x="2055813" y="304800"/>
            <a:ext cx="5321300" cy="549275"/>
            <a:chOff x="1295" y="432"/>
            <a:chExt cx="3352" cy="346"/>
          </a:xfrm>
        </p:grpSpPr>
        <p:sp>
          <p:nvSpPr>
            <p:cNvPr id="228356" name="Rectangle 4"/>
            <p:cNvSpPr>
              <a:spLocks noChangeArrowheads="1"/>
            </p:cNvSpPr>
            <p:nvPr/>
          </p:nvSpPr>
          <p:spPr bwMode="auto">
            <a:xfrm>
              <a:off x="1295" y="480"/>
              <a:ext cx="3352" cy="288"/>
            </a:xfrm>
            <a:prstGeom prst="rect">
              <a:avLst/>
            </a:prstGeom>
            <a:solidFill>
              <a:srgbClr val="FFFF99"/>
            </a:solidFill>
            <a:ln w="9525">
              <a:noFill/>
              <a:miter lim="800000"/>
              <a:headEnd/>
              <a:tailEnd/>
            </a:ln>
          </p:spPr>
          <p:txBody>
            <a:bodyPr/>
            <a:lstStyle/>
            <a:p>
              <a:endParaRPr lang="en-US"/>
            </a:p>
          </p:txBody>
        </p:sp>
        <p:sp>
          <p:nvSpPr>
            <p:cNvPr id="228357" name="Rectangle 5"/>
            <p:cNvSpPr>
              <a:spLocks noChangeArrowheads="1"/>
            </p:cNvSpPr>
            <p:nvPr/>
          </p:nvSpPr>
          <p:spPr bwMode="auto">
            <a:xfrm>
              <a:off x="1296" y="432"/>
              <a:ext cx="3328" cy="346"/>
            </a:xfrm>
            <a:prstGeom prst="rect">
              <a:avLst/>
            </a:prstGeom>
            <a:solidFill>
              <a:srgbClr val="FFFF99"/>
            </a:solidFill>
            <a:ln w="9525">
              <a:noFill/>
              <a:miter lim="800000"/>
              <a:headEnd/>
              <a:tailEnd/>
            </a:ln>
          </p:spPr>
          <p:txBody>
            <a:bodyPr wrap="none" lIns="0" tIns="0" rIns="0" bIns="0">
              <a:spAutoFit/>
            </a:bodyPr>
            <a:lstStyle/>
            <a:p>
              <a:r>
                <a:rPr lang="fr-FR" sz="3600" b="1" dirty="0">
                  <a:solidFill>
                    <a:srgbClr val="000000"/>
                  </a:solidFill>
                  <a:latin typeface="Times New Roman" pitchFamily="18" charset="0"/>
                </a:rPr>
                <a:t>4</a:t>
              </a:r>
              <a:r>
                <a:rPr lang="fr-FR" sz="3600" b="1" dirty="0" smtClean="0">
                  <a:solidFill>
                    <a:srgbClr val="000000"/>
                  </a:solidFill>
                  <a:latin typeface="Times New Roman" pitchFamily="18" charset="0"/>
                </a:rPr>
                <a:t>. </a:t>
              </a:r>
              <a:r>
                <a:rPr lang="fr-FR" sz="3600" b="1" dirty="0">
                  <a:solidFill>
                    <a:srgbClr val="000000"/>
                  </a:solidFill>
                  <a:latin typeface="Times New Roman" pitchFamily="18" charset="0"/>
                </a:rPr>
                <a:t>Séquençage des génomes</a:t>
              </a:r>
              <a:endParaRPr lang="fr-FR" dirty="0"/>
            </a:p>
          </p:txBody>
        </p:sp>
      </p:grpSp>
      <p:sp>
        <p:nvSpPr>
          <p:cNvPr id="228358" name="Rectangle 6"/>
          <p:cNvSpPr>
            <a:spLocks noChangeArrowheads="1"/>
          </p:cNvSpPr>
          <p:nvPr/>
        </p:nvSpPr>
        <p:spPr bwMode="auto">
          <a:xfrm>
            <a:off x="609600" y="914400"/>
            <a:ext cx="3008837" cy="369332"/>
          </a:xfrm>
          <a:prstGeom prst="rect">
            <a:avLst/>
          </a:prstGeom>
          <a:solidFill>
            <a:srgbClr val="FFCCFF"/>
          </a:solidFill>
          <a:ln w="9525">
            <a:noFill/>
            <a:miter lim="800000"/>
            <a:headEnd/>
            <a:tailEnd/>
          </a:ln>
        </p:spPr>
        <p:txBody>
          <a:bodyPr wrap="none" lIns="0" tIns="0" rIns="0" bIns="0">
            <a:spAutoFit/>
          </a:bodyPr>
          <a:lstStyle/>
          <a:p>
            <a:r>
              <a:rPr lang="fr-FR" sz="2100" b="1" i="1" dirty="0">
                <a:solidFill>
                  <a:srgbClr val="000000"/>
                </a:solidFill>
                <a:latin typeface="Times New Roman" pitchFamily="18" charset="0"/>
              </a:rPr>
              <a:t>4</a:t>
            </a:r>
            <a:r>
              <a:rPr lang="fr-FR" sz="2100" b="1" i="1" dirty="0" smtClean="0">
                <a:solidFill>
                  <a:srgbClr val="000000"/>
                </a:solidFill>
                <a:latin typeface="Times New Roman" pitchFamily="18" charset="0"/>
              </a:rPr>
              <a:t>.6</a:t>
            </a:r>
            <a:r>
              <a:rPr lang="fr-FR" sz="2100" b="1" i="1" dirty="0">
                <a:solidFill>
                  <a:srgbClr val="000000"/>
                </a:solidFill>
                <a:latin typeface="Times New Roman" pitchFamily="18" charset="0"/>
              </a:rPr>
              <a:t>. </a:t>
            </a:r>
            <a:r>
              <a:rPr lang="fr-FR" sz="2400" b="1" i="1" dirty="0">
                <a:latin typeface="Times New Roman" pitchFamily="18" charset="0"/>
              </a:rPr>
              <a:t>nouvelles tendances</a:t>
            </a:r>
          </a:p>
        </p:txBody>
      </p:sp>
      <p:sp>
        <p:nvSpPr>
          <p:cNvPr id="228359" name="Rectangle 7"/>
          <p:cNvSpPr>
            <a:spLocks noChangeArrowheads="1"/>
          </p:cNvSpPr>
          <p:nvPr/>
        </p:nvSpPr>
        <p:spPr bwMode="auto">
          <a:xfrm>
            <a:off x="609600" y="1371600"/>
            <a:ext cx="2647950" cy="366713"/>
          </a:xfrm>
          <a:prstGeom prst="rect">
            <a:avLst/>
          </a:prstGeom>
          <a:solidFill>
            <a:srgbClr val="FFFFFF"/>
          </a:solidFill>
          <a:ln w="9525">
            <a:noFill/>
            <a:miter lim="800000"/>
            <a:headEnd/>
            <a:tailEnd/>
          </a:ln>
          <a:effectLst/>
        </p:spPr>
        <p:txBody>
          <a:bodyPr wrap="none">
            <a:spAutoFit/>
          </a:bodyPr>
          <a:lstStyle/>
          <a:p>
            <a:r>
              <a:rPr lang="fr-FR" b="1" dirty="0">
                <a:latin typeface="Times New Roman" pitchFamily="18" charset="0"/>
              </a:rPr>
              <a:t>4</a:t>
            </a:r>
            <a:r>
              <a:rPr lang="fr-FR" b="1" dirty="0" smtClean="0">
                <a:latin typeface="Times New Roman" pitchFamily="18" charset="0"/>
              </a:rPr>
              <a:t>.6.1</a:t>
            </a:r>
            <a:r>
              <a:rPr lang="fr-FR" b="1" dirty="0">
                <a:latin typeface="Times New Roman" pitchFamily="18" charset="0"/>
              </a:rPr>
              <a:t>. cas des procaryotes</a:t>
            </a:r>
          </a:p>
        </p:txBody>
      </p:sp>
      <p:sp>
        <p:nvSpPr>
          <p:cNvPr id="228360" name="Rectangle 8"/>
          <p:cNvSpPr>
            <a:spLocks noChangeArrowheads="1"/>
          </p:cNvSpPr>
          <p:nvPr/>
        </p:nvSpPr>
        <p:spPr bwMode="auto">
          <a:xfrm>
            <a:off x="1524000" y="4768850"/>
            <a:ext cx="2552700" cy="641350"/>
          </a:xfrm>
          <a:prstGeom prst="rect">
            <a:avLst/>
          </a:prstGeom>
          <a:solidFill>
            <a:srgbClr val="00FFFF"/>
          </a:solidFill>
          <a:ln w="9525">
            <a:noFill/>
            <a:miter lim="800000"/>
            <a:headEnd/>
            <a:tailEnd/>
          </a:ln>
          <a:effectLst/>
        </p:spPr>
        <p:txBody>
          <a:bodyPr wrap="none">
            <a:spAutoFit/>
          </a:bodyPr>
          <a:lstStyle/>
          <a:p>
            <a:pPr algn="ctr"/>
            <a:r>
              <a:rPr lang="fr-FR" b="1" i="1">
                <a:latin typeface="Times New Roman" pitchFamily="18" charset="0"/>
              </a:rPr>
              <a:t>Streptomyces coelicolor</a:t>
            </a:r>
            <a:r>
              <a:rPr lang="fr-FR" b="1">
                <a:latin typeface="Times New Roman" pitchFamily="18" charset="0"/>
              </a:rPr>
              <a:t> </a:t>
            </a:r>
            <a:br>
              <a:rPr lang="fr-FR" b="1">
                <a:latin typeface="Times New Roman" pitchFamily="18" charset="0"/>
              </a:rPr>
            </a:br>
            <a:r>
              <a:rPr lang="fr-FR" b="1">
                <a:latin typeface="Times New Roman" pitchFamily="18" charset="0"/>
              </a:rPr>
              <a:t>(8,7 Mb, 7567 protéines)</a:t>
            </a:r>
          </a:p>
        </p:txBody>
      </p:sp>
      <p:sp>
        <p:nvSpPr>
          <p:cNvPr id="228361" name="Rectangle 9"/>
          <p:cNvSpPr>
            <a:spLocks noChangeArrowheads="1"/>
          </p:cNvSpPr>
          <p:nvPr/>
        </p:nvSpPr>
        <p:spPr bwMode="auto">
          <a:xfrm>
            <a:off x="4838700" y="4768850"/>
            <a:ext cx="2781300" cy="641350"/>
          </a:xfrm>
          <a:prstGeom prst="rect">
            <a:avLst/>
          </a:prstGeom>
          <a:solidFill>
            <a:srgbClr val="00FFFF"/>
          </a:solidFill>
          <a:ln w="9525">
            <a:noFill/>
            <a:miter lim="800000"/>
            <a:headEnd/>
            <a:tailEnd/>
          </a:ln>
          <a:effectLst/>
        </p:spPr>
        <p:txBody>
          <a:bodyPr wrap="none">
            <a:spAutoFit/>
          </a:bodyPr>
          <a:lstStyle/>
          <a:p>
            <a:pPr algn="ctr"/>
            <a:r>
              <a:rPr lang="fr-FR" b="1" i="1">
                <a:latin typeface="Times New Roman" pitchFamily="18" charset="0"/>
              </a:rPr>
              <a:t>Bradyrhizobium japonicum</a:t>
            </a:r>
            <a:br>
              <a:rPr lang="fr-FR" b="1" i="1">
                <a:latin typeface="Times New Roman" pitchFamily="18" charset="0"/>
              </a:rPr>
            </a:br>
            <a:r>
              <a:rPr lang="fr-FR" b="1">
                <a:latin typeface="Times New Roman" pitchFamily="18" charset="0"/>
              </a:rPr>
              <a:t>(9,1 Mb, 8317 protéines)</a:t>
            </a:r>
          </a:p>
        </p:txBody>
      </p:sp>
      <p:sp>
        <p:nvSpPr>
          <p:cNvPr id="228362" name="Rectangle 10"/>
          <p:cNvSpPr>
            <a:spLocks noChangeArrowheads="1"/>
          </p:cNvSpPr>
          <p:nvPr/>
        </p:nvSpPr>
        <p:spPr bwMode="auto">
          <a:xfrm>
            <a:off x="914400" y="5607050"/>
            <a:ext cx="7162800" cy="641350"/>
          </a:xfrm>
          <a:prstGeom prst="rect">
            <a:avLst/>
          </a:prstGeom>
          <a:solidFill>
            <a:srgbClr val="FFFF66"/>
          </a:solidFill>
          <a:ln w="9525">
            <a:noFill/>
            <a:miter lim="800000"/>
            <a:headEnd/>
            <a:tailEnd/>
          </a:ln>
          <a:effectLst/>
        </p:spPr>
        <p:txBody>
          <a:bodyPr>
            <a:spAutoFit/>
          </a:bodyPr>
          <a:lstStyle/>
          <a:p>
            <a:r>
              <a:rPr lang="fr-FR" b="1">
                <a:latin typeface="Times New Roman" pitchFamily="18" charset="0"/>
              </a:rPr>
              <a:t>contiennent un plus grand nombre de gènes que beaucoup d’eucaryotes simples comme les levures (12 Mb mais moins de 6000 protéines)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ChangeArrowheads="1"/>
          </p:cNvSpPr>
          <p:nvPr/>
        </p:nvSpPr>
        <p:spPr bwMode="auto">
          <a:xfrm>
            <a:off x="4114800" y="4419600"/>
            <a:ext cx="2209800" cy="366713"/>
          </a:xfrm>
          <a:prstGeom prst="rect">
            <a:avLst/>
          </a:prstGeom>
          <a:noFill/>
          <a:ln w="9525">
            <a:noFill/>
            <a:miter lim="800000"/>
            <a:headEnd/>
            <a:tailEnd/>
          </a:ln>
          <a:effectLst/>
        </p:spPr>
        <p:txBody>
          <a:bodyPr>
            <a:spAutoFit/>
          </a:bodyPr>
          <a:lstStyle/>
          <a:p>
            <a:r>
              <a:rPr lang="fr-FR" i="1" dirty="0" err="1">
                <a:solidFill>
                  <a:srgbClr val="0066FF"/>
                </a:solidFill>
              </a:rPr>
              <a:t>Anopheles</a:t>
            </a:r>
            <a:r>
              <a:rPr lang="fr-FR" i="1" dirty="0">
                <a:solidFill>
                  <a:srgbClr val="0066FF"/>
                </a:solidFill>
              </a:rPr>
              <a:t> </a:t>
            </a:r>
            <a:r>
              <a:rPr lang="fr-FR" i="1" dirty="0" err="1">
                <a:solidFill>
                  <a:srgbClr val="0066FF"/>
                </a:solidFill>
              </a:rPr>
              <a:t>gambiae</a:t>
            </a:r>
            <a:r>
              <a:rPr lang="fr-FR" i="1" dirty="0">
                <a:solidFill>
                  <a:srgbClr val="0066FF"/>
                </a:solidFill>
              </a:rPr>
              <a:t> </a:t>
            </a:r>
          </a:p>
        </p:txBody>
      </p:sp>
      <p:sp>
        <p:nvSpPr>
          <p:cNvPr id="231427" name="Rectangle 3"/>
          <p:cNvSpPr>
            <a:spLocks noChangeArrowheads="1"/>
          </p:cNvSpPr>
          <p:nvPr/>
        </p:nvSpPr>
        <p:spPr bwMode="auto">
          <a:xfrm>
            <a:off x="304800" y="3581400"/>
            <a:ext cx="2362200" cy="366713"/>
          </a:xfrm>
          <a:prstGeom prst="rect">
            <a:avLst/>
          </a:prstGeom>
          <a:noFill/>
          <a:ln w="9525">
            <a:noFill/>
            <a:miter lim="800000"/>
            <a:headEnd/>
            <a:tailEnd/>
          </a:ln>
          <a:effectLst/>
        </p:spPr>
        <p:txBody>
          <a:bodyPr>
            <a:spAutoFit/>
          </a:bodyPr>
          <a:lstStyle/>
          <a:p>
            <a:r>
              <a:rPr lang="fr-FR" i="1" dirty="0" err="1">
                <a:solidFill>
                  <a:srgbClr val="FF3300"/>
                </a:solidFill>
              </a:rPr>
              <a:t>Arabidopsis</a:t>
            </a:r>
            <a:r>
              <a:rPr lang="fr-FR" i="1" dirty="0">
                <a:solidFill>
                  <a:srgbClr val="FF3300"/>
                </a:solidFill>
              </a:rPr>
              <a:t> </a:t>
            </a:r>
            <a:r>
              <a:rPr lang="fr-FR" i="1" dirty="0" err="1">
                <a:solidFill>
                  <a:srgbClr val="FF3300"/>
                </a:solidFill>
              </a:rPr>
              <a:t>thaliana</a:t>
            </a:r>
            <a:r>
              <a:rPr lang="fr-FR" i="1" dirty="0"/>
              <a:t> </a:t>
            </a:r>
          </a:p>
        </p:txBody>
      </p:sp>
      <p:sp>
        <p:nvSpPr>
          <p:cNvPr id="231428" name="Rectangle 4"/>
          <p:cNvSpPr>
            <a:spLocks noChangeArrowheads="1"/>
          </p:cNvSpPr>
          <p:nvPr/>
        </p:nvSpPr>
        <p:spPr bwMode="auto">
          <a:xfrm>
            <a:off x="304800" y="3962400"/>
            <a:ext cx="2667000" cy="646331"/>
          </a:xfrm>
          <a:prstGeom prst="rect">
            <a:avLst/>
          </a:prstGeom>
          <a:noFill/>
          <a:ln w="9525">
            <a:noFill/>
            <a:miter lim="800000"/>
            <a:headEnd/>
            <a:tailEnd/>
          </a:ln>
          <a:effectLst/>
        </p:spPr>
        <p:txBody>
          <a:bodyPr>
            <a:spAutoFit/>
          </a:bodyPr>
          <a:lstStyle/>
          <a:p>
            <a:r>
              <a:rPr lang="fr-FR" i="1" dirty="0" err="1">
                <a:solidFill>
                  <a:srgbClr val="FF3300"/>
                </a:solidFill>
              </a:rPr>
              <a:t>Caenorhabditis</a:t>
            </a:r>
            <a:r>
              <a:rPr lang="fr-FR" i="1" dirty="0">
                <a:solidFill>
                  <a:srgbClr val="FF3300"/>
                </a:solidFill>
              </a:rPr>
              <a:t> </a:t>
            </a:r>
            <a:r>
              <a:rPr lang="fr-FR" i="1" dirty="0" err="1">
                <a:solidFill>
                  <a:srgbClr val="FF3300"/>
                </a:solidFill>
              </a:rPr>
              <a:t>elegans</a:t>
            </a:r>
            <a:r>
              <a:rPr lang="fr-FR" i="1" dirty="0"/>
              <a:t> </a:t>
            </a:r>
            <a:r>
              <a:rPr lang="fr-FR" i="1" dirty="0" smtClean="0"/>
              <a:t> , un vers</a:t>
            </a:r>
            <a:endParaRPr lang="fr-FR" i="1" dirty="0"/>
          </a:p>
        </p:txBody>
      </p:sp>
      <p:sp>
        <p:nvSpPr>
          <p:cNvPr id="231429" name="Rectangle 5"/>
          <p:cNvSpPr>
            <a:spLocks noChangeArrowheads="1"/>
          </p:cNvSpPr>
          <p:nvPr/>
        </p:nvSpPr>
        <p:spPr bwMode="auto">
          <a:xfrm>
            <a:off x="304800" y="6223000"/>
            <a:ext cx="1981200" cy="366713"/>
          </a:xfrm>
          <a:prstGeom prst="rect">
            <a:avLst/>
          </a:prstGeom>
          <a:noFill/>
          <a:ln w="9525">
            <a:noFill/>
            <a:miter lim="800000"/>
            <a:headEnd/>
            <a:tailEnd/>
          </a:ln>
          <a:effectLst/>
        </p:spPr>
        <p:txBody>
          <a:bodyPr>
            <a:spAutoFit/>
          </a:bodyPr>
          <a:lstStyle/>
          <a:p>
            <a:r>
              <a:rPr lang="fr-FR" i="1">
                <a:solidFill>
                  <a:srgbClr val="FF3300"/>
                </a:solidFill>
              </a:rPr>
              <a:t>Ciona intestinalis </a:t>
            </a:r>
          </a:p>
        </p:txBody>
      </p:sp>
      <p:sp>
        <p:nvSpPr>
          <p:cNvPr id="231430" name="Rectangle 6"/>
          <p:cNvSpPr>
            <a:spLocks noChangeArrowheads="1"/>
          </p:cNvSpPr>
          <p:nvPr/>
        </p:nvSpPr>
        <p:spPr bwMode="auto">
          <a:xfrm>
            <a:off x="304800" y="4433888"/>
            <a:ext cx="2743200" cy="366712"/>
          </a:xfrm>
          <a:prstGeom prst="rect">
            <a:avLst/>
          </a:prstGeom>
          <a:noFill/>
          <a:ln w="9525">
            <a:noFill/>
            <a:miter lim="800000"/>
            <a:headEnd/>
            <a:tailEnd/>
          </a:ln>
          <a:effectLst/>
        </p:spPr>
        <p:txBody>
          <a:bodyPr>
            <a:spAutoFit/>
          </a:bodyPr>
          <a:lstStyle/>
          <a:p>
            <a:r>
              <a:rPr lang="fr-FR" i="1" dirty="0" err="1">
                <a:solidFill>
                  <a:srgbClr val="FF3300"/>
                </a:solidFill>
              </a:rPr>
              <a:t>Drosophila</a:t>
            </a:r>
            <a:r>
              <a:rPr lang="fr-FR" i="1" dirty="0">
                <a:solidFill>
                  <a:srgbClr val="FF3300"/>
                </a:solidFill>
              </a:rPr>
              <a:t> </a:t>
            </a:r>
            <a:r>
              <a:rPr lang="fr-FR" i="1" dirty="0" err="1">
                <a:solidFill>
                  <a:srgbClr val="FF3300"/>
                </a:solidFill>
              </a:rPr>
              <a:t>melanogaster</a:t>
            </a:r>
            <a:r>
              <a:rPr lang="fr-FR" i="1" dirty="0">
                <a:solidFill>
                  <a:srgbClr val="FF3300"/>
                </a:solidFill>
              </a:rPr>
              <a:t> </a:t>
            </a:r>
          </a:p>
        </p:txBody>
      </p:sp>
      <p:sp>
        <p:nvSpPr>
          <p:cNvPr id="231431" name="Rectangle 7"/>
          <p:cNvSpPr>
            <a:spLocks noChangeArrowheads="1"/>
          </p:cNvSpPr>
          <p:nvPr/>
        </p:nvSpPr>
        <p:spPr bwMode="auto">
          <a:xfrm>
            <a:off x="5943600" y="5500688"/>
            <a:ext cx="2743200" cy="366712"/>
          </a:xfrm>
          <a:prstGeom prst="rect">
            <a:avLst/>
          </a:prstGeom>
          <a:noFill/>
          <a:ln w="9525">
            <a:noFill/>
            <a:miter lim="800000"/>
            <a:headEnd/>
            <a:tailEnd/>
          </a:ln>
          <a:effectLst/>
        </p:spPr>
        <p:txBody>
          <a:bodyPr>
            <a:spAutoFit/>
          </a:bodyPr>
          <a:lstStyle/>
          <a:p>
            <a:r>
              <a:rPr lang="fr-FR" i="1">
                <a:solidFill>
                  <a:srgbClr val="0066FF"/>
                </a:solidFill>
              </a:rPr>
              <a:t>Encephalitozoon cuniculi </a:t>
            </a:r>
          </a:p>
        </p:txBody>
      </p:sp>
      <p:sp>
        <p:nvSpPr>
          <p:cNvPr id="231432" name="Rectangle 8"/>
          <p:cNvSpPr>
            <a:spLocks noChangeArrowheads="1"/>
          </p:cNvSpPr>
          <p:nvPr/>
        </p:nvSpPr>
        <p:spPr bwMode="auto">
          <a:xfrm>
            <a:off x="1905000" y="4891088"/>
            <a:ext cx="1676400" cy="366712"/>
          </a:xfrm>
          <a:prstGeom prst="rect">
            <a:avLst/>
          </a:prstGeom>
          <a:noFill/>
          <a:ln w="9525">
            <a:noFill/>
            <a:miter lim="800000"/>
            <a:headEnd/>
            <a:tailEnd/>
          </a:ln>
          <a:effectLst/>
        </p:spPr>
        <p:txBody>
          <a:bodyPr>
            <a:spAutoFit/>
          </a:bodyPr>
          <a:lstStyle/>
          <a:p>
            <a:r>
              <a:rPr lang="fr-FR" i="1" dirty="0">
                <a:solidFill>
                  <a:srgbClr val="008000"/>
                </a:solidFill>
              </a:rPr>
              <a:t>Fugu </a:t>
            </a:r>
            <a:r>
              <a:rPr lang="fr-FR" i="1" dirty="0" err="1">
                <a:solidFill>
                  <a:srgbClr val="008000"/>
                </a:solidFill>
              </a:rPr>
              <a:t>rubripes</a:t>
            </a:r>
            <a:r>
              <a:rPr lang="fr-FR" i="1" dirty="0">
                <a:solidFill>
                  <a:srgbClr val="008000"/>
                </a:solidFill>
              </a:rPr>
              <a:t> </a:t>
            </a:r>
          </a:p>
        </p:txBody>
      </p:sp>
      <p:sp>
        <p:nvSpPr>
          <p:cNvPr id="231434" name="Rectangle 10"/>
          <p:cNvSpPr>
            <a:spLocks noChangeArrowheads="1"/>
          </p:cNvSpPr>
          <p:nvPr/>
        </p:nvSpPr>
        <p:spPr bwMode="auto">
          <a:xfrm>
            <a:off x="214282" y="5572140"/>
            <a:ext cx="1752600" cy="366713"/>
          </a:xfrm>
          <a:prstGeom prst="rect">
            <a:avLst/>
          </a:prstGeom>
          <a:noFill/>
          <a:ln w="9525">
            <a:noFill/>
            <a:miter lim="800000"/>
            <a:headEnd/>
            <a:tailEnd/>
          </a:ln>
          <a:effectLst/>
        </p:spPr>
        <p:txBody>
          <a:bodyPr>
            <a:spAutoFit/>
          </a:bodyPr>
          <a:lstStyle/>
          <a:p>
            <a:r>
              <a:rPr lang="fr-FR" i="1">
                <a:solidFill>
                  <a:srgbClr val="FF3300"/>
                </a:solidFill>
              </a:rPr>
              <a:t>Homo sapiens</a:t>
            </a:r>
            <a:r>
              <a:rPr lang="fr-FR" i="1"/>
              <a:t> </a:t>
            </a:r>
          </a:p>
        </p:txBody>
      </p:sp>
      <p:sp>
        <p:nvSpPr>
          <p:cNvPr id="231435" name="Rectangle 11"/>
          <p:cNvSpPr>
            <a:spLocks noChangeArrowheads="1"/>
          </p:cNvSpPr>
          <p:nvPr/>
        </p:nvSpPr>
        <p:spPr bwMode="auto">
          <a:xfrm>
            <a:off x="4286248" y="2986088"/>
            <a:ext cx="3943352" cy="369332"/>
          </a:xfrm>
          <a:prstGeom prst="rect">
            <a:avLst/>
          </a:prstGeom>
          <a:noFill/>
          <a:ln w="9525">
            <a:noFill/>
            <a:miter lim="800000"/>
            <a:headEnd/>
            <a:tailEnd/>
          </a:ln>
          <a:effectLst/>
        </p:spPr>
        <p:txBody>
          <a:bodyPr wrap="square">
            <a:spAutoFit/>
          </a:bodyPr>
          <a:lstStyle/>
          <a:p>
            <a:r>
              <a:rPr lang="fr-FR" i="1" dirty="0" err="1">
                <a:solidFill>
                  <a:srgbClr val="0066FF"/>
                </a:solidFill>
              </a:rPr>
              <a:t>Magnaporthe</a:t>
            </a:r>
            <a:r>
              <a:rPr lang="fr-FR" i="1" dirty="0">
                <a:solidFill>
                  <a:srgbClr val="0066FF"/>
                </a:solidFill>
              </a:rPr>
              <a:t> </a:t>
            </a:r>
            <a:r>
              <a:rPr lang="fr-FR" i="1" dirty="0" err="1">
                <a:solidFill>
                  <a:srgbClr val="0066FF"/>
                </a:solidFill>
              </a:rPr>
              <a:t>grisea</a:t>
            </a:r>
            <a:r>
              <a:rPr lang="fr-FR" i="1" dirty="0">
                <a:solidFill>
                  <a:srgbClr val="0066FF"/>
                </a:solidFill>
              </a:rPr>
              <a:t> </a:t>
            </a:r>
            <a:r>
              <a:rPr lang="fr-FR" i="1" dirty="0" smtClean="0">
                <a:solidFill>
                  <a:srgbClr val="0066FF"/>
                </a:solidFill>
              </a:rPr>
              <a:t>  pathogène du riz</a:t>
            </a:r>
            <a:endParaRPr lang="fr-FR" i="1" dirty="0">
              <a:solidFill>
                <a:srgbClr val="0066FF"/>
              </a:solidFill>
            </a:endParaRPr>
          </a:p>
        </p:txBody>
      </p:sp>
      <p:sp>
        <p:nvSpPr>
          <p:cNvPr id="231436" name="Rectangle 12"/>
          <p:cNvSpPr>
            <a:spLocks noChangeArrowheads="1"/>
          </p:cNvSpPr>
          <p:nvPr/>
        </p:nvSpPr>
        <p:spPr bwMode="auto">
          <a:xfrm>
            <a:off x="3657600" y="3581400"/>
            <a:ext cx="1524000" cy="366713"/>
          </a:xfrm>
          <a:prstGeom prst="rect">
            <a:avLst/>
          </a:prstGeom>
          <a:noFill/>
          <a:ln w="9525">
            <a:noFill/>
            <a:miter lim="800000"/>
            <a:headEnd/>
            <a:tailEnd/>
          </a:ln>
          <a:effectLst/>
        </p:spPr>
        <p:txBody>
          <a:bodyPr>
            <a:spAutoFit/>
          </a:bodyPr>
          <a:lstStyle/>
          <a:p>
            <a:r>
              <a:rPr lang="fr-FR" i="1"/>
              <a:t>Oryza sativa </a:t>
            </a:r>
          </a:p>
        </p:txBody>
      </p:sp>
      <p:sp>
        <p:nvSpPr>
          <p:cNvPr id="231437" name="Rectangle 13"/>
          <p:cNvSpPr>
            <a:spLocks noChangeArrowheads="1"/>
          </p:cNvSpPr>
          <p:nvPr/>
        </p:nvSpPr>
        <p:spPr bwMode="auto">
          <a:xfrm>
            <a:off x="6400800" y="4295775"/>
            <a:ext cx="2667000" cy="366713"/>
          </a:xfrm>
          <a:prstGeom prst="rect">
            <a:avLst/>
          </a:prstGeom>
          <a:noFill/>
          <a:ln w="9525">
            <a:noFill/>
            <a:miter lim="800000"/>
            <a:headEnd/>
            <a:tailEnd/>
          </a:ln>
          <a:effectLst/>
        </p:spPr>
        <p:txBody>
          <a:bodyPr>
            <a:spAutoFit/>
          </a:bodyPr>
          <a:lstStyle/>
          <a:p>
            <a:r>
              <a:rPr lang="fr-FR" i="1" dirty="0">
                <a:solidFill>
                  <a:srgbClr val="0066FF"/>
                </a:solidFill>
              </a:rPr>
              <a:t>Plasmodium </a:t>
            </a:r>
            <a:r>
              <a:rPr lang="fr-FR" i="1" dirty="0" err="1">
                <a:solidFill>
                  <a:srgbClr val="0066FF"/>
                </a:solidFill>
              </a:rPr>
              <a:t>falciparum</a:t>
            </a:r>
            <a:r>
              <a:rPr lang="fr-FR" i="1" dirty="0">
                <a:solidFill>
                  <a:srgbClr val="0066FF"/>
                </a:solidFill>
              </a:rPr>
              <a:t> </a:t>
            </a:r>
          </a:p>
        </p:txBody>
      </p:sp>
      <p:sp>
        <p:nvSpPr>
          <p:cNvPr id="231438" name="Rectangle 14"/>
          <p:cNvSpPr>
            <a:spLocks noChangeArrowheads="1"/>
          </p:cNvSpPr>
          <p:nvPr/>
        </p:nvSpPr>
        <p:spPr bwMode="auto">
          <a:xfrm>
            <a:off x="6400800" y="4510088"/>
            <a:ext cx="2667000" cy="366712"/>
          </a:xfrm>
          <a:prstGeom prst="rect">
            <a:avLst/>
          </a:prstGeom>
          <a:noFill/>
          <a:ln w="9525">
            <a:noFill/>
            <a:miter lim="800000"/>
            <a:headEnd/>
            <a:tailEnd/>
          </a:ln>
          <a:effectLst/>
        </p:spPr>
        <p:txBody>
          <a:bodyPr>
            <a:spAutoFit/>
          </a:bodyPr>
          <a:lstStyle/>
          <a:p>
            <a:r>
              <a:rPr lang="fr-FR" i="1">
                <a:solidFill>
                  <a:srgbClr val="0066FF"/>
                </a:solidFill>
              </a:rPr>
              <a:t>Plasmodium yoelii yoelii </a:t>
            </a:r>
          </a:p>
        </p:txBody>
      </p:sp>
      <p:sp>
        <p:nvSpPr>
          <p:cNvPr id="231439" name="Rectangle 15"/>
          <p:cNvSpPr>
            <a:spLocks noChangeArrowheads="1"/>
          </p:cNvSpPr>
          <p:nvPr/>
        </p:nvSpPr>
        <p:spPr bwMode="auto">
          <a:xfrm>
            <a:off x="304800" y="2971800"/>
            <a:ext cx="2971800" cy="366713"/>
          </a:xfrm>
          <a:prstGeom prst="rect">
            <a:avLst/>
          </a:prstGeom>
          <a:noFill/>
          <a:ln w="9525">
            <a:noFill/>
            <a:miter lim="800000"/>
            <a:headEnd/>
            <a:tailEnd/>
          </a:ln>
          <a:effectLst/>
        </p:spPr>
        <p:txBody>
          <a:bodyPr>
            <a:spAutoFit/>
          </a:bodyPr>
          <a:lstStyle/>
          <a:p>
            <a:r>
              <a:rPr lang="fr-FR" i="1">
                <a:solidFill>
                  <a:srgbClr val="FF3300"/>
                </a:solidFill>
              </a:rPr>
              <a:t>Saccharomyces cerevisiae </a:t>
            </a:r>
          </a:p>
        </p:txBody>
      </p:sp>
      <p:sp>
        <p:nvSpPr>
          <p:cNvPr id="231440" name="Rectangle 16"/>
          <p:cNvSpPr>
            <a:spLocks noChangeArrowheads="1"/>
          </p:cNvSpPr>
          <p:nvPr/>
        </p:nvSpPr>
        <p:spPr bwMode="auto">
          <a:xfrm>
            <a:off x="304800" y="3200400"/>
            <a:ext cx="3276600" cy="366713"/>
          </a:xfrm>
          <a:prstGeom prst="rect">
            <a:avLst/>
          </a:prstGeom>
          <a:noFill/>
          <a:ln w="9525">
            <a:noFill/>
            <a:miter lim="800000"/>
            <a:headEnd/>
            <a:tailEnd/>
          </a:ln>
          <a:effectLst/>
        </p:spPr>
        <p:txBody>
          <a:bodyPr>
            <a:spAutoFit/>
          </a:bodyPr>
          <a:lstStyle/>
          <a:p>
            <a:r>
              <a:rPr lang="fr-FR" i="1" dirty="0" err="1">
                <a:solidFill>
                  <a:srgbClr val="FF3300"/>
                </a:solidFill>
              </a:rPr>
              <a:t>Schizosaccharomyces</a:t>
            </a:r>
            <a:r>
              <a:rPr lang="fr-FR" i="1" dirty="0">
                <a:solidFill>
                  <a:srgbClr val="FF3300"/>
                </a:solidFill>
              </a:rPr>
              <a:t> </a:t>
            </a:r>
            <a:r>
              <a:rPr lang="fr-FR" i="1" dirty="0" err="1">
                <a:solidFill>
                  <a:srgbClr val="FF3300"/>
                </a:solidFill>
              </a:rPr>
              <a:t>pombe</a:t>
            </a:r>
            <a:r>
              <a:rPr lang="fr-FR" i="1" dirty="0">
                <a:solidFill>
                  <a:srgbClr val="FF3300"/>
                </a:solidFill>
              </a:rPr>
              <a:t> </a:t>
            </a:r>
          </a:p>
        </p:txBody>
      </p:sp>
      <p:sp>
        <p:nvSpPr>
          <p:cNvPr id="231441" name="Rectangle 17"/>
          <p:cNvSpPr>
            <a:spLocks noChangeArrowheads="1"/>
          </p:cNvSpPr>
          <p:nvPr/>
        </p:nvSpPr>
        <p:spPr bwMode="auto">
          <a:xfrm>
            <a:off x="1357290" y="5202808"/>
            <a:ext cx="3071834" cy="369332"/>
          </a:xfrm>
          <a:prstGeom prst="rect">
            <a:avLst/>
          </a:prstGeom>
          <a:noFill/>
          <a:ln w="9525">
            <a:noFill/>
            <a:miter lim="800000"/>
            <a:headEnd/>
            <a:tailEnd/>
          </a:ln>
          <a:effectLst/>
        </p:spPr>
        <p:txBody>
          <a:bodyPr wrap="square">
            <a:spAutoFit/>
          </a:bodyPr>
          <a:lstStyle/>
          <a:p>
            <a:r>
              <a:rPr lang="fr-FR" i="1" dirty="0" err="1" smtClean="0">
                <a:solidFill>
                  <a:srgbClr val="008000"/>
                </a:solidFill>
              </a:rPr>
              <a:t>Tetrahodon</a:t>
            </a:r>
            <a:r>
              <a:rPr lang="fr-FR" i="1" dirty="0" smtClean="0">
                <a:solidFill>
                  <a:srgbClr val="008000"/>
                </a:solidFill>
              </a:rPr>
              <a:t> </a:t>
            </a:r>
            <a:r>
              <a:rPr lang="fr-FR" i="1" dirty="0" smtClean="0"/>
              <a:t>des poissons </a:t>
            </a:r>
            <a:endParaRPr lang="fr-FR" i="1" dirty="0"/>
          </a:p>
        </p:txBody>
      </p:sp>
      <p:sp>
        <p:nvSpPr>
          <p:cNvPr id="231442" name="Rectangle 18"/>
          <p:cNvSpPr>
            <a:spLocks noChangeArrowheads="1"/>
          </p:cNvSpPr>
          <p:nvPr/>
        </p:nvSpPr>
        <p:spPr bwMode="auto">
          <a:xfrm>
            <a:off x="1905000" y="5576888"/>
            <a:ext cx="1676400" cy="366712"/>
          </a:xfrm>
          <a:prstGeom prst="rect">
            <a:avLst/>
          </a:prstGeom>
          <a:noFill/>
          <a:ln w="9525">
            <a:noFill/>
            <a:miter lim="800000"/>
            <a:headEnd/>
            <a:tailEnd/>
          </a:ln>
          <a:effectLst/>
        </p:spPr>
        <p:txBody>
          <a:bodyPr>
            <a:spAutoFit/>
          </a:bodyPr>
          <a:lstStyle/>
          <a:p>
            <a:r>
              <a:rPr lang="fr-FR" i="1">
                <a:solidFill>
                  <a:srgbClr val="008000"/>
                </a:solidFill>
              </a:rPr>
              <a:t>souris, rat </a:t>
            </a:r>
          </a:p>
        </p:txBody>
      </p:sp>
      <p:grpSp>
        <p:nvGrpSpPr>
          <p:cNvPr id="2" name="Group 19"/>
          <p:cNvGrpSpPr>
            <a:grpSpLocks/>
          </p:cNvGrpSpPr>
          <p:nvPr/>
        </p:nvGrpSpPr>
        <p:grpSpPr bwMode="auto">
          <a:xfrm>
            <a:off x="2055813" y="304800"/>
            <a:ext cx="5321300" cy="549275"/>
            <a:chOff x="1295" y="432"/>
            <a:chExt cx="3352" cy="346"/>
          </a:xfrm>
        </p:grpSpPr>
        <p:sp>
          <p:nvSpPr>
            <p:cNvPr id="231444" name="Rectangle 20"/>
            <p:cNvSpPr>
              <a:spLocks noChangeArrowheads="1"/>
            </p:cNvSpPr>
            <p:nvPr/>
          </p:nvSpPr>
          <p:spPr bwMode="auto">
            <a:xfrm>
              <a:off x="1295" y="480"/>
              <a:ext cx="3352" cy="288"/>
            </a:xfrm>
            <a:prstGeom prst="rect">
              <a:avLst/>
            </a:prstGeom>
            <a:solidFill>
              <a:srgbClr val="FFFF99"/>
            </a:solidFill>
            <a:ln w="9525">
              <a:noFill/>
              <a:miter lim="800000"/>
              <a:headEnd/>
              <a:tailEnd/>
            </a:ln>
          </p:spPr>
          <p:txBody>
            <a:bodyPr/>
            <a:lstStyle/>
            <a:p>
              <a:endParaRPr lang="en-US"/>
            </a:p>
          </p:txBody>
        </p:sp>
        <p:sp>
          <p:nvSpPr>
            <p:cNvPr id="231445" name="Rectangle 21"/>
            <p:cNvSpPr>
              <a:spLocks noChangeArrowheads="1"/>
            </p:cNvSpPr>
            <p:nvPr/>
          </p:nvSpPr>
          <p:spPr bwMode="auto">
            <a:xfrm>
              <a:off x="1296" y="432"/>
              <a:ext cx="3328" cy="346"/>
            </a:xfrm>
            <a:prstGeom prst="rect">
              <a:avLst/>
            </a:prstGeom>
            <a:solidFill>
              <a:srgbClr val="FFFF99"/>
            </a:solidFill>
            <a:ln w="9525">
              <a:noFill/>
              <a:miter lim="800000"/>
              <a:headEnd/>
              <a:tailEnd/>
            </a:ln>
          </p:spPr>
          <p:txBody>
            <a:bodyPr wrap="none" lIns="0" tIns="0" rIns="0" bIns="0">
              <a:spAutoFit/>
            </a:bodyPr>
            <a:lstStyle/>
            <a:p>
              <a:r>
                <a:rPr lang="fr-FR" sz="3600" b="1" dirty="0">
                  <a:solidFill>
                    <a:srgbClr val="000000"/>
                  </a:solidFill>
                  <a:latin typeface="Times New Roman" pitchFamily="18" charset="0"/>
                </a:rPr>
                <a:t>4</a:t>
              </a:r>
              <a:r>
                <a:rPr lang="fr-FR" sz="3600" b="1" dirty="0" smtClean="0">
                  <a:solidFill>
                    <a:srgbClr val="000000"/>
                  </a:solidFill>
                  <a:latin typeface="Times New Roman" pitchFamily="18" charset="0"/>
                </a:rPr>
                <a:t>. </a:t>
              </a:r>
              <a:r>
                <a:rPr lang="fr-FR" sz="3600" b="1" dirty="0">
                  <a:solidFill>
                    <a:srgbClr val="000000"/>
                  </a:solidFill>
                  <a:latin typeface="Times New Roman" pitchFamily="18" charset="0"/>
                </a:rPr>
                <a:t>Séquençage des génomes</a:t>
              </a:r>
              <a:endParaRPr lang="fr-FR" dirty="0"/>
            </a:p>
          </p:txBody>
        </p:sp>
      </p:grpSp>
      <p:sp>
        <p:nvSpPr>
          <p:cNvPr id="231446" name="Rectangle 22"/>
          <p:cNvSpPr>
            <a:spLocks noChangeArrowheads="1"/>
          </p:cNvSpPr>
          <p:nvPr/>
        </p:nvSpPr>
        <p:spPr bwMode="auto">
          <a:xfrm>
            <a:off x="609600" y="874713"/>
            <a:ext cx="3008837" cy="369332"/>
          </a:xfrm>
          <a:prstGeom prst="rect">
            <a:avLst/>
          </a:prstGeom>
          <a:solidFill>
            <a:srgbClr val="FFCCFF"/>
          </a:solidFill>
          <a:ln w="9525">
            <a:noFill/>
            <a:miter lim="800000"/>
            <a:headEnd/>
            <a:tailEnd/>
          </a:ln>
        </p:spPr>
        <p:txBody>
          <a:bodyPr wrap="none" lIns="0" tIns="0" rIns="0" bIns="0">
            <a:spAutoFit/>
          </a:bodyPr>
          <a:lstStyle/>
          <a:p>
            <a:r>
              <a:rPr lang="fr-FR" sz="2100" b="1" i="1" dirty="0">
                <a:solidFill>
                  <a:srgbClr val="000000"/>
                </a:solidFill>
                <a:latin typeface="Times New Roman" pitchFamily="18" charset="0"/>
              </a:rPr>
              <a:t>4</a:t>
            </a:r>
            <a:r>
              <a:rPr lang="fr-FR" sz="2100" b="1" i="1" dirty="0" smtClean="0">
                <a:solidFill>
                  <a:srgbClr val="000000"/>
                </a:solidFill>
                <a:latin typeface="Times New Roman" pitchFamily="18" charset="0"/>
              </a:rPr>
              <a:t>.6</a:t>
            </a:r>
            <a:r>
              <a:rPr lang="fr-FR" sz="2100" b="1" i="1" dirty="0">
                <a:solidFill>
                  <a:srgbClr val="000000"/>
                </a:solidFill>
                <a:latin typeface="Times New Roman" pitchFamily="18" charset="0"/>
              </a:rPr>
              <a:t>. </a:t>
            </a:r>
            <a:r>
              <a:rPr lang="fr-FR" sz="2400" b="1" i="1" dirty="0">
                <a:latin typeface="Times New Roman" pitchFamily="18" charset="0"/>
              </a:rPr>
              <a:t>nouvelles tendances</a:t>
            </a:r>
          </a:p>
        </p:txBody>
      </p:sp>
      <p:sp>
        <p:nvSpPr>
          <p:cNvPr id="231447" name="Rectangle 23"/>
          <p:cNvSpPr>
            <a:spLocks noChangeArrowheads="1"/>
          </p:cNvSpPr>
          <p:nvPr/>
        </p:nvSpPr>
        <p:spPr bwMode="auto">
          <a:xfrm>
            <a:off x="609600" y="1331913"/>
            <a:ext cx="2533650" cy="366712"/>
          </a:xfrm>
          <a:prstGeom prst="rect">
            <a:avLst/>
          </a:prstGeom>
          <a:solidFill>
            <a:srgbClr val="FFFFFF"/>
          </a:solidFill>
          <a:ln w="9525">
            <a:noFill/>
            <a:miter lim="800000"/>
            <a:headEnd/>
            <a:tailEnd/>
          </a:ln>
          <a:effectLst/>
        </p:spPr>
        <p:txBody>
          <a:bodyPr wrap="none">
            <a:spAutoFit/>
          </a:bodyPr>
          <a:lstStyle/>
          <a:p>
            <a:r>
              <a:rPr lang="fr-FR" b="1" dirty="0">
                <a:latin typeface="Times New Roman" pitchFamily="18" charset="0"/>
              </a:rPr>
              <a:t>4</a:t>
            </a:r>
            <a:r>
              <a:rPr lang="fr-FR" b="1" dirty="0" smtClean="0">
                <a:latin typeface="Times New Roman" pitchFamily="18" charset="0"/>
              </a:rPr>
              <a:t>.6.2</a:t>
            </a:r>
            <a:r>
              <a:rPr lang="fr-FR" b="1" dirty="0">
                <a:latin typeface="Times New Roman" pitchFamily="18" charset="0"/>
              </a:rPr>
              <a:t>. cas des eucaryotes</a:t>
            </a:r>
          </a:p>
        </p:txBody>
      </p:sp>
      <p:sp>
        <p:nvSpPr>
          <p:cNvPr id="231448" name="Rectangle 24"/>
          <p:cNvSpPr>
            <a:spLocks noChangeArrowheads="1"/>
          </p:cNvSpPr>
          <p:nvPr/>
        </p:nvSpPr>
        <p:spPr bwMode="auto">
          <a:xfrm>
            <a:off x="609600" y="1712913"/>
            <a:ext cx="8305800" cy="1219200"/>
          </a:xfrm>
          <a:prstGeom prst="rect">
            <a:avLst/>
          </a:prstGeom>
          <a:noFill/>
          <a:ln w="9525">
            <a:noFill/>
            <a:miter lim="800000"/>
            <a:headEnd/>
            <a:tailEnd/>
          </a:ln>
          <a:effectLst/>
        </p:spPr>
        <p:txBody>
          <a:bodyPr>
            <a:spAutoFit/>
          </a:bodyPr>
          <a:lstStyle/>
          <a:p>
            <a:pPr marL="342900" indent="-342900">
              <a:spcBef>
                <a:spcPct val="50000"/>
              </a:spcBef>
              <a:buFontTx/>
              <a:buAutoNum type="arabicPeriod"/>
            </a:pPr>
            <a:r>
              <a:rPr lang="fr-FR" b="1">
                <a:latin typeface="Times New Roman" pitchFamily="18" charset="0"/>
              </a:rPr>
              <a:t> objectifs primaires :</a:t>
            </a:r>
          </a:p>
          <a:p>
            <a:pPr marL="800100" lvl="1" indent="-342900">
              <a:spcBef>
                <a:spcPct val="5000"/>
              </a:spcBef>
              <a:buFontTx/>
              <a:buChar char="•"/>
            </a:pPr>
            <a:r>
              <a:rPr lang="fr-FR" b="1">
                <a:solidFill>
                  <a:srgbClr val="FF3300"/>
                </a:solidFill>
                <a:latin typeface="Times New Roman" pitchFamily="18" charset="0"/>
              </a:rPr>
              <a:t>Grands organismes modèles</a:t>
            </a:r>
            <a:r>
              <a:rPr lang="fr-FR" b="1">
                <a:latin typeface="Times New Roman" pitchFamily="18" charset="0"/>
              </a:rPr>
              <a:t> et les </a:t>
            </a:r>
            <a:r>
              <a:rPr lang="fr-FR" b="1">
                <a:solidFill>
                  <a:srgbClr val="008000"/>
                </a:solidFill>
                <a:latin typeface="Times New Roman" pitchFamily="18" charset="0"/>
              </a:rPr>
              <a:t>organismes proches</a:t>
            </a:r>
            <a:r>
              <a:rPr lang="fr-FR" b="1">
                <a:latin typeface="Times New Roman" pitchFamily="18" charset="0"/>
              </a:rPr>
              <a:t> pouvant aider à l’annotation de leurs génomes</a:t>
            </a:r>
          </a:p>
          <a:p>
            <a:pPr marL="800100" lvl="1" indent="-342900">
              <a:spcBef>
                <a:spcPct val="5000"/>
              </a:spcBef>
              <a:buFontTx/>
              <a:buChar char="•"/>
            </a:pPr>
            <a:r>
              <a:rPr lang="fr-FR" b="1">
                <a:solidFill>
                  <a:srgbClr val="0066FF"/>
                </a:solidFill>
                <a:latin typeface="Times New Roman" pitchFamily="18" charset="0"/>
              </a:rPr>
              <a:t>Pathogènes</a:t>
            </a:r>
            <a:r>
              <a:rPr lang="fr-FR" b="1">
                <a:latin typeface="Times New Roman" pitchFamily="18" charset="0"/>
              </a:rPr>
              <a:t>, intérêt médical ou agronomique</a:t>
            </a:r>
          </a:p>
        </p:txBody>
      </p:sp>
      <p:sp>
        <p:nvSpPr>
          <p:cNvPr id="231450" name="Rectangle 26"/>
          <p:cNvSpPr>
            <a:spLocks noChangeArrowheads="1"/>
          </p:cNvSpPr>
          <p:nvPr/>
        </p:nvSpPr>
        <p:spPr bwMode="auto">
          <a:xfrm>
            <a:off x="152400" y="4876800"/>
            <a:ext cx="3581400" cy="1295400"/>
          </a:xfrm>
          <a:prstGeom prst="rect">
            <a:avLst/>
          </a:prstGeom>
          <a:noFill/>
          <a:ln w="9525">
            <a:solidFill>
              <a:schemeClr val="tx1"/>
            </a:solidFill>
            <a:miter lim="800000"/>
            <a:headEnd/>
            <a:tailEnd/>
          </a:ln>
          <a:effectLst/>
        </p:spPr>
        <p:txBody>
          <a:bodyPr wrap="none" anchor="ctr"/>
          <a:lstStyle/>
          <a:p>
            <a:endParaRPr lang="en-US"/>
          </a:p>
        </p:txBody>
      </p:sp>
      <p:sp>
        <p:nvSpPr>
          <p:cNvPr id="231451" name="Rectangle 27"/>
          <p:cNvSpPr>
            <a:spLocks noChangeArrowheads="1"/>
          </p:cNvSpPr>
          <p:nvPr/>
        </p:nvSpPr>
        <p:spPr bwMode="auto">
          <a:xfrm>
            <a:off x="2133600" y="6248400"/>
            <a:ext cx="3200400" cy="457200"/>
          </a:xfrm>
          <a:prstGeom prst="rect">
            <a:avLst/>
          </a:prstGeom>
          <a:noFill/>
          <a:ln w="9525">
            <a:noFill/>
            <a:miter lim="800000"/>
            <a:headEnd/>
            <a:tailEnd/>
          </a:ln>
          <a:effectLst/>
        </p:spPr>
        <p:txBody>
          <a:bodyPr>
            <a:spAutoFit/>
          </a:bodyPr>
          <a:lstStyle/>
          <a:p>
            <a:pPr>
              <a:buFont typeface="Wingdings" pitchFamily="2" charset="2"/>
              <a:buChar char="à"/>
            </a:pPr>
            <a:r>
              <a:rPr lang="fr-FR" sz="1200" b="1"/>
              <a:t> ascidies (chordés invertébrés marins)</a:t>
            </a:r>
          </a:p>
          <a:p>
            <a:pPr>
              <a:buFont typeface="Wingdings" pitchFamily="2" charset="2"/>
              <a:buChar char="à"/>
            </a:pPr>
            <a:r>
              <a:rPr lang="fr-FR" sz="1200" b="1"/>
              <a:t> copie de brouillon </a:t>
            </a:r>
          </a:p>
        </p:txBody>
      </p:sp>
      <p:sp>
        <p:nvSpPr>
          <p:cNvPr id="231453" name="Rectangle 29"/>
          <p:cNvSpPr>
            <a:spLocks noChangeArrowheads="1"/>
          </p:cNvSpPr>
          <p:nvPr/>
        </p:nvSpPr>
        <p:spPr bwMode="auto">
          <a:xfrm>
            <a:off x="6248400" y="5791200"/>
            <a:ext cx="2209800" cy="457200"/>
          </a:xfrm>
          <a:prstGeom prst="rect">
            <a:avLst/>
          </a:prstGeom>
          <a:noFill/>
          <a:ln w="9525">
            <a:noFill/>
            <a:miter lim="800000"/>
            <a:headEnd/>
            <a:tailEnd/>
          </a:ln>
          <a:effectLst/>
        </p:spPr>
        <p:txBody>
          <a:bodyPr>
            <a:spAutoFit/>
          </a:bodyPr>
          <a:lstStyle/>
          <a:p>
            <a:pPr algn="ctr"/>
            <a:r>
              <a:rPr lang="fr-FR" sz="1200" b="1"/>
              <a:t>Microsporidie, pathogène des voies respiratoires</a:t>
            </a:r>
          </a:p>
        </p:txBody>
      </p:sp>
      <p:sp>
        <p:nvSpPr>
          <p:cNvPr id="231454" name="Rectangle 30"/>
          <p:cNvSpPr>
            <a:spLocks noChangeArrowheads="1"/>
          </p:cNvSpPr>
          <p:nvPr/>
        </p:nvSpPr>
        <p:spPr bwMode="auto">
          <a:xfrm>
            <a:off x="1901825" y="5818188"/>
            <a:ext cx="1676400" cy="366712"/>
          </a:xfrm>
          <a:prstGeom prst="rect">
            <a:avLst/>
          </a:prstGeom>
          <a:noFill/>
          <a:ln w="9525">
            <a:noFill/>
            <a:miter lim="800000"/>
            <a:headEnd/>
            <a:tailEnd/>
          </a:ln>
          <a:effectLst/>
        </p:spPr>
        <p:txBody>
          <a:bodyPr>
            <a:spAutoFit/>
          </a:bodyPr>
          <a:lstStyle/>
          <a:p>
            <a:r>
              <a:rPr lang="fr-FR" i="1" dirty="0">
                <a:solidFill>
                  <a:srgbClr val="008000"/>
                </a:solidFill>
              </a:rPr>
              <a:t>chimpanzé </a:t>
            </a:r>
          </a:p>
        </p:txBody>
      </p:sp>
      <p:sp>
        <p:nvSpPr>
          <p:cNvPr id="231455" name="Rectangle 31"/>
          <p:cNvSpPr>
            <a:spLocks noChangeArrowheads="1"/>
          </p:cNvSpPr>
          <p:nvPr/>
        </p:nvSpPr>
        <p:spPr bwMode="auto">
          <a:xfrm>
            <a:off x="5867400" y="4724400"/>
            <a:ext cx="838200" cy="274638"/>
          </a:xfrm>
          <a:prstGeom prst="rect">
            <a:avLst/>
          </a:prstGeom>
          <a:noFill/>
          <a:ln w="9525">
            <a:noFill/>
            <a:miter lim="800000"/>
            <a:headEnd/>
            <a:tailEnd/>
          </a:ln>
          <a:effectLst/>
        </p:spPr>
        <p:txBody>
          <a:bodyPr>
            <a:spAutoFit/>
          </a:bodyPr>
          <a:lstStyle/>
          <a:p>
            <a:pPr algn="ctr"/>
            <a:r>
              <a:rPr lang="fr-FR" sz="1200" b="1"/>
              <a:t>malaria</a:t>
            </a:r>
          </a:p>
        </p:txBody>
      </p:sp>
      <p:sp>
        <p:nvSpPr>
          <p:cNvPr id="231457" name="Rectangle 33"/>
          <p:cNvSpPr>
            <a:spLocks noChangeArrowheads="1"/>
          </p:cNvSpPr>
          <p:nvPr/>
        </p:nvSpPr>
        <p:spPr bwMode="auto">
          <a:xfrm>
            <a:off x="4143372" y="3205163"/>
            <a:ext cx="4086228" cy="369332"/>
          </a:xfrm>
          <a:prstGeom prst="rect">
            <a:avLst/>
          </a:prstGeom>
          <a:noFill/>
          <a:ln w="9525">
            <a:noFill/>
            <a:miter lim="800000"/>
            <a:headEnd/>
            <a:tailEnd/>
          </a:ln>
          <a:effectLst/>
        </p:spPr>
        <p:txBody>
          <a:bodyPr wrap="square">
            <a:spAutoFit/>
          </a:bodyPr>
          <a:lstStyle/>
          <a:p>
            <a:r>
              <a:rPr lang="fr-FR" i="1" dirty="0">
                <a:solidFill>
                  <a:srgbClr val="0066FF"/>
                </a:solidFill>
              </a:rPr>
              <a:t>Candida </a:t>
            </a:r>
            <a:r>
              <a:rPr lang="fr-FR" i="1" dirty="0" err="1" smtClean="0">
                <a:solidFill>
                  <a:srgbClr val="0066FF"/>
                </a:solidFill>
              </a:rPr>
              <a:t>albicans</a:t>
            </a:r>
            <a:r>
              <a:rPr lang="fr-FR" i="1" dirty="0" smtClean="0">
                <a:solidFill>
                  <a:srgbClr val="0066FF"/>
                </a:solidFill>
              </a:rPr>
              <a:t> pathogène de l’homme</a:t>
            </a:r>
            <a:endParaRPr lang="fr-FR" i="1" dirty="0">
              <a:solidFill>
                <a:srgbClr val="0066FF"/>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055813" y="304800"/>
            <a:ext cx="5321300" cy="549275"/>
            <a:chOff x="1295" y="432"/>
            <a:chExt cx="3352" cy="346"/>
          </a:xfrm>
        </p:grpSpPr>
        <p:sp>
          <p:nvSpPr>
            <p:cNvPr id="235524" name="Rectangle 4"/>
            <p:cNvSpPr>
              <a:spLocks noChangeArrowheads="1"/>
            </p:cNvSpPr>
            <p:nvPr/>
          </p:nvSpPr>
          <p:spPr bwMode="auto">
            <a:xfrm>
              <a:off x="1295" y="480"/>
              <a:ext cx="3352" cy="288"/>
            </a:xfrm>
            <a:prstGeom prst="rect">
              <a:avLst/>
            </a:prstGeom>
            <a:solidFill>
              <a:srgbClr val="FFFF99"/>
            </a:solidFill>
            <a:ln w="9525">
              <a:noFill/>
              <a:miter lim="800000"/>
              <a:headEnd/>
              <a:tailEnd/>
            </a:ln>
          </p:spPr>
          <p:txBody>
            <a:bodyPr/>
            <a:lstStyle/>
            <a:p>
              <a:endParaRPr lang="en-US"/>
            </a:p>
          </p:txBody>
        </p:sp>
        <p:sp>
          <p:nvSpPr>
            <p:cNvPr id="235525" name="Rectangle 5"/>
            <p:cNvSpPr>
              <a:spLocks noChangeArrowheads="1"/>
            </p:cNvSpPr>
            <p:nvPr/>
          </p:nvSpPr>
          <p:spPr bwMode="auto">
            <a:xfrm>
              <a:off x="1296" y="432"/>
              <a:ext cx="3328" cy="346"/>
            </a:xfrm>
            <a:prstGeom prst="rect">
              <a:avLst/>
            </a:prstGeom>
            <a:solidFill>
              <a:srgbClr val="FFFF99"/>
            </a:solidFill>
            <a:ln w="9525">
              <a:noFill/>
              <a:miter lim="800000"/>
              <a:headEnd/>
              <a:tailEnd/>
            </a:ln>
          </p:spPr>
          <p:txBody>
            <a:bodyPr wrap="none" lIns="0" tIns="0" rIns="0" bIns="0">
              <a:spAutoFit/>
            </a:bodyPr>
            <a:lstStyle/>
            <a:p>
              <a:r>
                <a:rPr lang="fr-FR" sz="3600" b="1" dirty="0">
                  <a:solidFill>
                    <a:srgbClr val="000000"/>
                  </a:solidFill>
                  <a:latin typeface="Times New Roman" pitchFamily="18" charset="0"/>
                </a:rPr>
                <a:t>4</a:t>
              </a:r>
              <a:r>
                <a:rPr lang="fr-FR" sz="3600" b="1" dirty="0" smtClean="0">
                  <a:solidFill>
                    <a:srgbClr val="000000"/>
                  </a:solidFill>
                  <a:latin typeface="Times New Roman" pitchFamily="18" charset="0"/>
                </a:rPr>
                <a:t>. </a:t>
              </a:r>
              <a:r>
                <a:rPr lang="fr-FR" sz="3600" b="1" dirty="0">
                  <a:solidFill>
                    <a:srgbClr val="000000"/>
                  </a:solidFill>
                  <a:latin typeface="Times New Roman" pitchFamily="18" charset="0"/>
                </a:rPr>
                <a:t>Séquençage des génomes</a:t>
              </a:r>
              <a:endParaRPr lang="fr-FR" dirty="0"/>
            </a:p>
          </p:txBody>
        </p:sp>
      </p:grpSp>
      <p:sp>
        <p:nvSpPr>
          <p:cNvPr id="235526" name="Rectangle 6"/>
          <p:cNvSpPr>
            <a:spLocks noChangeArrowheads="1"/>
          </p:cNvSpPr>
          <p:nvPr/>
        </p:nvSpPr>
        <p:spPr bwMode="auto">
          <a:xfrm>
            <a:off x="609600" y="914400"/>
            <a:ext cx="3008837" cy="369332"/>
          </a:xfrm>
          <a:prstGeom prst="rect">
            <a:avLst/>
          </a:prstGeom>
          <a:solidFill>
            <a:srgbClr val="FFCCFF"/>
          </a:solidFill>
          <a:ln w="9525">
            <a:noFill/>
            <a:miter lim="800000"/>
            <a:headEnd/>
            <a:tailEnd/>
          </a:ln>
        </p:spPr>
        <p:txBody>
          <a:bodyPr wrap="none" lIns="0" tIns="0" rIns="0" bIns="0">
            <a:spAutoFit/>
          </a:bodyPr>
          <a:lstStyle/>
          <a:p>
            <a:r>
              <a:rPr lang="fr-FR" sz="2100" b="1" i="1" dirty="0">
                <a:solidFill>
                  <a:srgbClr val="000000"/>
                </a:solidFill>
                <a:latin typeface="Times New Roman" pitchFamily="18" charset="0"/>
              </a:rPr>
              <a:t>4</a:t>
            </a:r>
            <a:r>
              <a:rPr lang="fr-FR" sz="2100" b="1" i="1" dirty="0" smtClean="0">
                <a:solidFill>
                  <a:srgbClr val="000000"/>
                </a:solidFill>
                <a:latin typeface="Times New Roman" pitchFamily="18" charset="0"/>
              </a:rPr>
              <a:t>.6</a:t>
            </a:r>
            <a:r>
              <a:rPr lang="fr-FR" sz="2100" b="1" i="1" dirty="0">
                <a:solidFill>
                  <a:srgbClr val="000000"/>
                </a:solidFill>
                <a:latin typeface="Times New Roman" pitchFamily="18" charset="0"/>
              </a:rPr>
              <a:t>. </a:t>
            </a:r>
            <a:r>
              <a:rPr lang="fr-FR" sz="2400" b="1" i="1" dirty="0">
                <a:latin typeface="Times New Roman" pitchFamily="18" charset="0"/>
              </a:rPr>
              <a:t>nouvelles tendances</a:t>
            </a:r>
          </a:p>
        </p:txBody>
      </p:sp>
      <p:sp>
        <p:nvSpPr>
          <p:cNvPr id="235527" name="Rectangle 7"/>
          <p:cNvSpPr>
            <a:spLocks noChangeArrowheads="1"/>
          </p:cNvSpPr>
          <p:nvPr/>
        </p:nvSpPr>
        <p:spPr bwMode="auto">
          <a:xfrm>
            <a:off x="609600" y="1273175"/>
            <a:ext cx="2533650" cy="366713"/>
          </a:xfrm>
          <a:prstGeom prst="rect">
            <a:avLst/>
          </a:prstGeom>
          <a:solidFill>
            <a:srgbClr val="FFFFFF"/>
          </a:solidFill>
          <a:ln w="9525">
            <a:noFill/>
            <a:miter lim="800000"/>
            <a:headEnd/>
            <a:tailEnd/>
          </a:ln>
          <a:effectLst/>
        </p:spPr>
        <p:txBody>
          <a:bodyPr wrap="none">
            <a:spAutoFit/>
          </a:bodyPr>
          <a:lstStyle/>
          <a:p>
            <a:r>
              <a:rPr lang="fr-FR" b="1" dirty="0">
                <a:latin typeface="Times New Roman" pitchFamily="18" charset="0"/>
              </a:rPr>
              <a:t>4</a:t>
            </a:r>
            <a:r>
              <a:rPr lang="fr-FR" b="1" dirty="0" smtClean="0">
                <a:latin typeface="Times New Roman" pitchFamily="18" charset="0"/>
              </a:rPr>
              <a:t>.6.2</a:t>
            </a:r>
            <a:r>
              <a:rPr lang="fr-FR" b="1" dirty="0">
                <a:latin typeface="Times New Roman" pitchFamily="18" charset="0"/>
              </a:rPr>
              <a:t>. cas des eucaryotes</a:t>
            </a:r>
          </a:p>
        </p:txBody>
      </p:sp>
      <p:sp>
        <p:nvSpPr>
          <p:cNvPr id="235531" name="Text Box 11"/>
          <p:cNvSpPr txBox="1">
            <a:spLocks noChangeArrowheads="1"/>
          </p:cNvSpPr>
          <p:nvPr/>
        </p:nvSpPr>
        <p:spPr bwMode="auto">
          <a:xfrm>
            <a:off x="685800" y="3297238"/>
            <a:ext cx="8305800" cy="2979737"/>
          </a:xfrm>
          <a:prstGeom prst="rect">
            <a:avLst/>
          </a:prstGeom>
          <a:noFill/>
          <a:ln w="9525">
            <a:noFill/>
            <a:miter lim="800000"/>
            <a:headEnd/>
            <a:tailEnd/>
          </a:ln>
          <a:effectLst/>
        </p:spPr>
        <p:txBody>
          <a:bodyPr>
            <a:spAutoFit/>
          </a:bodyPr>
          <a:lstStyle/>
          <a:p>
            <a:pPr>
              <a:spcBef>
                <a:spcPct val="50000"/>
              </a:spcBef>
              <a:buFontTx/>
              <a:buChar char="•"/>
            </a:pPr>
            <a:r>
              <a:rPr lang="fr-FR" dirty="0"/>
              <a:t> </a:t>
            </a:r>
            <a:r>
              <a:rPr lang="fr-FR" dirty="0" err="1"/>
              <a:t>microsporidies</a:t>
            </a:r>
            <a:r>
              <a:rPr lang="fr-FR" dirty="0"/>
              <a:t>, nématodes, nombreux protozoaires, algues, </a:t>
            </a:r>
            <a:r>
              <a:rPr lang="fr-FR" i="1" dirty="0"/>
              <a:t>Chlamydomonas</a:t>
            </a:r>
            <a:endParaRPr lang="fr-FR" dirty="0"/>
          </a:p>
          <a:p>
            <a:pPr>
              <a:spcBef>
                <a:spcPct val="50000"/>
              </a:spcBef>
              <a:buFontTx/>
              <a:buChar char="•"/>
            </a:pPr>
            <a:r>
              <a:rPr lang="fr-FR" dirty="0"/>
              <a:t> nombreux champignons </a:t>
            </a:r>
          </a:p>
          <a:p>
            <a:pPr>
              <a:spcBef>
                <a:spcPct val="50000"/>
              </a:spcBef>
              <a:buFontTx/>
              <a:buChar char="•"/>
            </a:pPr>
            <a:r>
              <a:rPr lang="fr-FR" dirty="0"/>
              <a:t> plusieurs insectes (abeille, bombyx, ), mollusques, oursin</a:t>
            </a:r>
          </a:p>
          <a:p>
            <a:pPr>
              <a:spcBef>
                <a:spcPct val="50000"/>
              </a:spcBef>
              <a:buFontTx/>
              <a:buChar char="•"/>
            </a:pPr>
            <a:r>
              <a:rPr lang="fr-FR" dirty="0"/>
              <a:t> plusieurs poissons, </a:t>
            </a:r>
            <a:r>
              <a:rPr lang="fr-FR" dirty="0" err="1"/>
              <a:t>Xenope</a:t>
            </a:r>
            <a:r>
              <a:rPr lang="fr-FR" dirty="0"/>
              <a:t>, poulet, dinde, </a:t>
            </a:r>
            <a:r>
              <a:rPr lang="fr-FR" dirty="0" smtClean="0"/>
              <a:t>bœuf, </a:t>
            </a:r>
            <a:r>
              <a:rPr lang="fr-FR" dirty="0"/>
              <a:t>chien, chat, cheval, mouton, kangourou, </a:t>
            </a:r>
            <a:r>
              <a:rPr lang="fr-FR" dirty="0" err="1"/>
              <a:t>etc</a:t>
            </a:r>
            <a:r>
              <a:rPr lang="fr-FR" dirty="0"/>
              <a:t>…</a:t>
            </a:r>
          </a:p>
          <a:p>
            <a:pPr>
              <a:spcBef>
                <a:spcPct val="50000"/>
              </a:spcBef>
              <a:buFontTx/>
              <a:buChar char="•"/>
            </a:pPr>
            <a:r>
              <a:rPr lang="fr-FR" dirty="0"/>
              <a:t> Chou, café, blé, maïs, sorgho, coton, tomate, pomme de terre, haricot, canne à sucre, </a:t>
            </a:r>
            <a:r>
              <a:rPr lang="fr-FR" dirty="0" err="1"/>
              <a:t>etc</a:t>
            </a:r>
            <a:r>
              <a:rPr lang="fr-FR" dirty="0"/>
              <a:t>…</a:t>
            </a:r>
          </a:p>
          <a:p>
            <a:pPr>
              <a:spcBef>
                <a:spcPct val="50000"/>
              </a:spcBef>
              <a:buFontTx/>
              <a:buChar char="•"/>
            </a:pPr>
            <a:r>
              <a:rPr lang="fr-FR" dirty="0"/>
              <a:t> pins (3), eucalyptus, chêne</a:t>
            </a:r>
          </a:p>
        </p:txBody>
      </p:sp>
      <p:sp>
        <p:nvSpPr>
          <p:cNvPr id="235532" name="Rectangle 12"/>
          <p:cNvSpPr>
            <a:spLocks noChangeArrowheads="1"/>
          </p:cNvSpPr>
          <p:nvPr/>
        </p:nvSpPr>
        <p:spPr bwMode="auto">
          <a:xfrm>
            <a:off x="609600" y="1643063"/>
            <a:ext cx="8305800" cy="1631950"/>
          </a:xfrm>
          <a:prstGeom prst="rect">
            <a:avLst/>
          </a:prstGeom>
          <a:noFill/>
          <a:ln w="9525">
            <a:noFill/>
            <a:miter lim="800000"/>
            <a:headEnd/>
            <a:tailEnd/>
          </a:ln>
          <a:effectLst/>
        </p:spPr>
        <p:txBody>
          <a:bodyPr>
            <a:spAutoFit/>
          </a:bodyPr>
          <a:lstStyle/>
          <a:p>
            <a:pPr marL="342900" indent="-342900">
              <a:spcBef>
                <a:spcPct val="50000"/>
              </a:spcBef>
              <a:buFontTx/>
              <a:buAutoNum type="arabicPeriod"/>
            </a:pPr>
            <a:r>
              <a:rPr lang="fr-FR" b="1">
                <a:latin typeface="Times New Roman" pitchFamily="18" charset="0"/>
              </a:rPr>
              <a:t> objectifs primaires :</a:t>
            </a:r>
          </a:p>
          <a:p>
            <a:pPr marL="1257300" lvl="2" indent="-342900">
              <a:spcBef>
                <a:spcPct val="5000"/>
              </a:spcBef>
              <a:buFontTx/>
              <a:buChar char="•"/>
            </a:pPr>
            <a:r>
              <a:rPr lang="fr-FR" b="1">
                <a:latin typeface="Times New Roman" pitchFamily="18" charset="0"/>
              </a:rPr>
              <a:t>Grands organismes modèles et les organismes proches pouvant aider à l’annotation de leurs génomes</a:t>
            </a:r>
          </a:p>
          <a:p>
            <a:pPr marL="1257300" lvl="2" indent="-342900">
              <a:spcBef>
                <a:spcPct val="5000"/>
              </a:spcBef>
              <a:buFontTx/>
              <a:buChar char="•"/>
            </a:pPr>
            <a:r>
              <a:rPr lang="fr-FR" b="1">
                <a:latin typeface="Times New Roman" pitchFamily="18" charset="0"/>
              </a:rPr>
              <a:t>Pathogènes</a:t>
            </a:r>
          </a:p>
          <a:p>
            <a:pPr marL="342900" indent="-342900">
              <a:spcBef>
                <a:spcPct val="50000"/>
              </a:spcBef>
              <a:buFontTx/>
              <a:buAutoNum type="arabicPeriod"/>
            </a:pPr>
            <a:r>
              <a:rPr lang="fr-FR" b="1">
                <a:solidFill>
                  <a:srgbClr val="FF3300"/>
                </a:solidFill>
                <a:latin typeface="Times New Roman" pitchFamily="18" charset="0"/>
              </a:rPr>
              <a:t>Une ambition incroyable</a:t>
            </a:r>
            <a:r>
              <a:rPr lang="fr-FR" b="1">
                <a:latin typeface="Times New Roman" pitchFamily="18" charset="0"/>
              </a:rPr>
              <a:t> : </a:t>
            </a:r>
          </a:p>
        </p:txBody>
      </p:sp>
      <p:sp>
        <p:nvSpPr>
          <p:cNvPr id="235537" name="Arc 17"/>
          <p:cNvSpPr>
            <a:spLocks/>
          </p:cNvSpPr>
          <p:nvPr/>
        </p:nvSpPr>
        <p:spPr bwMode="auto">
          <a:xfrm rot="18056550" flipH="1">
            <a:off x="-436562" y="3644900"/>
            <a:ext cx="2554287" cy="2360613"/>
          </a:xfrm>
          <a:custGeom>
            <a:avLst/>
            <a:gdLst>
              <a:gd name="G0" fmla="+- 0 0 0"/>
              <a:gd name="G1" fmla="+- 21600 0 0"/>
              <a:gd name="G2" fmla="+- 21600 0 0"/>
              <a:gd name="T0" fmla="*/ 0 w 21565"/>
              <a:gd name="T1" fmla="*/ 0 h 21600"/>
              <a:gd name="T2" fmla="*/ 21565 w 21565"/>
              <a:gd name="T3" fmla="*/ 20369 h 21600"/>
              <a:gd name="T4" fmla="*/ 0 w 21565"/>
              <a:gd name="T5" fmla="*/ 21600 h 21600"/>
            </a:gdLst>
            <a:ahLst/>
            <a:cxnLst>
              <a:cxn ang="0">
                <a:pos x="T0" y="T1"/>
              </a:cxn>
              <a:cxn ang="0">
                <a:pos x="T2" y="T3"/>
              </a:cxn>
              <a:cxn ang="0">
                <a:pos x="T4" y="T5"/>
              </a:cxn>
            </a:cxnLst>
            <a:rect l="0" t="0" r="r" b="b"/>
            <a:pathLst>
              <a:path w="21565" h="21600" fill="none" extrusionOk="0">
                <a:moveTo>
                  <a:pt x="-1" y="0"/>
                </a:moveTo>
                <a:cubicBezTo>
                  <a:pt x="11451" y="0"/>
                  <a:pt x="20912" y="8936"/>
                  <a:pt x="21564" y="20369"/>
                </a:cubicBezTo>
              </a:path>
              <a:path w="21565" h="21600" stroke="0" extrusionOk="0">
                <a:moveTo>
                  <a:pt x="-1" y="0"/>
                </a:moveTo>
                <a:cubicBezTo>
                  <a:pt x="11451" y="0"/>
                  <a:pt x="20912" y="8936"/>
                  <a:pt x="21564" y="20369"/>
                </a:cubicBezTo>
                <a:lnTo>
                  <a:pt x="0" y="21600"/>
                </a:lnTo>
                <a:close/>
              </a:path>
            </a:pathLst>
          </a:custGeom>
          <a:noFill/>
          <a:ln w="38100">
            <a:solidFill>
              <a:srgbClr val="FF3300"/>
            </a:solidFill>
            <a:round/>
            <a:headEnd/>
            <a:tailEnd/>
          </a:ln>
          <a:effectLst/>
        </p:spPr>
        <p:txBody>
          <a:bodyPr wrap="none" anchor="ctr"/>
          <a:lstStyle/>
          <a:p>
            <a:endParaRPr lang="en-US"/>
          </a:p>
        </p:txBody>
      </p:sp>
      <p:sp>
        <p:nvSpPr>
          <p:cNvPr id="235538" name="Line 18"/>
          <p:cNvSpPr>
            <a:spLocks noChangeShapeType="1"/>
          </p:cNvSpPr>
          <p:nvPr/>
        </p:nvSpPr>
        <p:spPr bwMode="auto">
          <a:xfrm rot="492594">
            <a:off x="931863" y="6392863"/>
            <a:ext cx="393700" cy="214312"/>
          </a:xfrm>
          <a:prstGeom prst="line">
            <a:avLst/>
          </a:prstGeom>
          <a:noFill/>
          <a:ln w="38100">
            <a:solidFill>
              <a:srgbClr val="FF3300"/>
            </a:solidFill>
            <a:round/>
            <a:headEnd/>
            <a:tailEnd type="triangle" w="med" len="med"/>
          </a:ln>
          <a:effectLst/>
        </p:spPr>
        <p:txBody>
          <a:bodyPr/>
          <a:lstStyle/>
          <a:p>
            <a:endParaRPr lang="en-US"/>
          </a:p>
        </p:txBody>
      </p:sp>
      <p:sp>
        <p:nvSpPr>
          <p:cNvPr id="235539" name="Rectangle 19"/>
          <p:cNvSpPr>
            <a:spLocks noChangeArrowheads="1"/>
          </p:cNvSpPr>
          <p:nvPr/>
        </p:nvSpPr>
        <p:spPr bwMode="auto">
          <a:xfrm>
            <a:off x="1462088" y="6362700"/>
            <a:ext cx="5691187" cy="412750"/>
          </a:xfrm>
          <a:prstGeom prst="rect">
            <a:avLst/>
          </a:prstGeom>
          <a:solidFill>
            <a:srgbClr val="FFFF00"/>
          </a:solidFill>
          <a:ln w="9525">
            <a:noFill/>
            <a:miter lim="800000"/>
            <a:headEnd/>
            <a:tailEnd/>
          </a:ln>
          <a:effectLst/>
        </p:spPr>
        <p:txBody>
          <a:bodyPr wrap="none">
            <a:spAutoFit/>
          </a:bodyPr>
          <a:lstStyle/>
          <a:p>
            <a:r>
              <a:rPr lang="fr-FR" sz="2100" b="1">
                <a:solidFill>
                  <a:srgbClr val="000000"/>
                </a:solidFill>
                <a:latin typeface="Times New Roman" pitchFamily="18" charset="0"/>
              </a:rPr>
              <a:t>Une accélération technologique impressionnante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7" name="Rectangle 15"/>
          <p:cNvSpPr>
            <a:spLocks noChangeArrowheads="1"/>
          </p:cNvSpPr>
          <p:nvPr/>
        </p:nvSpPr>
        <p:spPr bwMode="auto">
          <a:xfrm>
            <a:off x="947738" y="1420813"/>
            <a:ext cx="4903586" cy="307777"/>
          </a:xfrm>
          <a:prstGeom prst="rect">
            <a:avLst/>
          </a:prstGeom>
          <a:solidFill>
            <a:srgbClr val="FFFFCC"/>
          </a:solidFill>
          <a:ln w="9525">
            <a:noFill/>
            <a:miter lim="800000"/>
            <a:headEnd/>
            <a:tailEnd/>
          </a:ln>
        </p:spPr>
        <p:txBody>
          <a:bodyPr wrap="none" lIns="0" tIns="0" rIns="0" bIns="0">
            <a:spAutoFit/>
          </a:bodyPr>
          <a:lstStyle/>
          <a:p>
            <a:r>
              <a:rPr lang="fr-FR" sz="2000" b="1" dirty="0" smtClean="0">
                <a:solidFill>
                  <a:srgbClr val="000000"/>
                </a:solidFill>
                <a:latin typeface="Times New Roman" pitchFamily="18" charset="0"/>
              </a:rPr>
              <a:t>révolution </a:t>
            </a:r>
            <a:r>
              <a:rPr lang="fr-FR" sz="2000" b="1" dirty="0">
                <a:solidFill>
                  <a:srgbClr val="000000"/>
                </a:solidFill>
                <a:latin typeface="Times New Roman" pitchFamily="18" charset="0"/>
              </a:rPr>
              <a:t>dans les techniques de séquençage</a:t>
            </a:r>
            <a:endParaRPr lang="fr-FR" sz="2000" dirty="0"/>
          </a:p>
        </p:txBody>
      </p:sp>
      <p:sp>
        <p:nvSpPr>
          <p:cNvPr id="13328" name="Freeform 16"/>
          <p:cNvSpPr>
            <a:spLocks/>
          </p:cNvSpPr>
          <p:nvPr/>
        </p:nvSpPr>
        <p:spPr bwMode="auto">
          <a:xfrm>
            <a:off x="538163" y="1420813"/>
            <a:ext cx="295275" cy="295275"/>
          </a:xfrm>
          <a:custGeom>
            <a:avLst/>
            <a:gdLst/>
            <a:ahLst/>
            <a:cxnLst>
              <a:cxn ang="0">
                <a:pos x="0" y="0"/>
              </a:cxn>
              <a:cxn ang="0">
                <a:pos x="186" y="90"/>
              </a:cxn>
              <a:cxn ang="0">
                <a:pos x="0" y="186"/>
              </a:cxn>
              <a:cxn ang="0">
                <a:pos x="48" y="90"/>
              </a:cxn>
              <a:cxn ang="0">
                <a:pos x="0" y="0"/>
              </a:cxn>
            </a:cxnLst>
            <a:rect l="0" t="0" r="r" b="b"/>
            <a:pathLst>
              <a:path w="186" h="186">
                <a:moveTo>
                  <a:pt x="0" y="0"/>
                </a:moveTo>
                <a:lnTo>
                  <a:pt x="186" y="90"/>
                </a:lnTo>
                <a:lnTo>
                  <a:pt x="0" y="186"/>
                </a:lnTo>
                <a:lnTo>
                  <a:pt x="48" y="90"/>
                </a:lnTo>
                <a:lnTo>
                  <a:pt x="0" y="0"/>
                </a:lnTo>
                <a:close/>
              </a:path>
            </a:pathLst>
          </a:custGeom>
          <a:solidFill>
            <a:srgbClr val="000000"/>
          </a:solidFill>
          <a:ln w="9525">
            <a:solidFill>
              <a:srgbClr val="000000"/>
            </a:solidFill>
            <a:prstDash val="solid"/>
            <a:round/>
            <a:headEnd/>
            <a:tailEnd/>
          </a:ln>
        </p:spPr>
        <p:txBody>
          <a:bodyPr/>
          <a:lstStyle/>
          <a:p>
            <a:endParaRPr lang="en-US"/>
          </a:p>
        </p:txBody>
      </p:sp>
      <p:grpSp>
        <p:nvGrpSpPr>
          <p:cNvPr id="2" name="Group 62"/>
          <p:cNvGrpSpPr>
            <a:grpSpLocks/>
          </p:cNvGrpSpPr>
          <p:nvPr/>
        </p:nvGrpSpPr>
        <p:grpSpPr bwMode="auto">
          <a:xfrm>
            <a:off x="538163" y="3294063"/>
            <a:ext cx="4921250" cy="314325"/>
            <a:chOff x="339" y="2075"/>
            <a:chExt cx="3100" cy="198"/>
          </a:xfrm>
        </p:grpSpPr>
        <p:sp>
          <p:nvSpPr>
            <p:cNvPr id="13332" name="Freeform 20"/>
            <p:cNvSpPr>
              <a:spLocks/>
            </p:cNvSpPr>
            <p:nvPr/>
          </p:nvSpPr>
          <p:spPr bwMode="auto">
            <a:xfrm>
              <a:off x="339" y="2075"/>
              <a:ext cx="186" cy="186"/>
            </a:xfrm>
            <a:custGeom>
              <a:avLst/>
              <a:gdLst/>
              <a:ahLst/>
              <a:cxnLst>
                <a:cxn ang="0">
                  <a:pos x="0" y="0"/>
                </a:cxn>
                <a:cxn ang="0">
                  <a:pos x="186" y="96"/>
                </a:cxn>
                <a:cxn ang="0">
                  <a:pos x="0" y="186"/>
                </a:cxn>
                <a:cxn ang="0">
                  <a:pos x="48" y="96"/>
                </a:cxn>
                <a:cxn ang="0">
                  <a:pos x="0" y="0"/>
                </a:cxn>
              </a:cxnLst>
              <a:rect l="0" t="0" r="r" b="b"/>
              <a:pathLst>
                <a:path w="186" h="186">
                  <a:moveTo>
                    <a:pt x="0" y="0"/>
                  </a:moveTo>
                  <a:lnTo>
                    <a:pt x="186" y="96"/>
                  </a:lnTo>
                  <a:lnTo>
                    <a:pt x="0" y="186"/>
                  </a:lnTo>
                  <a:lnTo>
                    <a:pt x="48" y="96"/>
                  </a:lnTo>
                  <a:lnTo>
                    <a:pt x="0" y="0"/>
                  </a:lnTo>
                  <a:close/>
                </a:path>
              </a:pathLst>
            </a:custGeom>
            <a:solidFill>
              <a:srgbClr val="000000"/>
            </a:solidFill>
            <a:ln w="9525">
              <a:solidFill>
                <a:srgbClr val="000000"/>
              </a:solidFill>
              <a:prstDash val="solid"/>
              <a:round/>
              <a:headEnd/>
              <a:tailEnd/>
            </a:ln>
          </p:spPr>
          <p:txBody>
            <a:bodyPr/>
            <a:lstStyle/>
            <a:p>
              <a:endParaRPr lang="en-US"/>
            </a:p>
          </p:txBody>
        </p:sp>
        <p:sp>
          <p:nvSpPr>
            <p:cNvPr id="13355" name="Rectangle 43"/>
            <p:cNvSpPr>
              <a:spLocks noChangeArrowheads="1"/>
            </p:cNvSpPr>
            <p:nvPr/>
          </p:nvSpPr>
          <p:spPr bwMode="auto">
            <a:xfrm>
              <a:off x="585" y="2081"/>
              <a:ext cx="2854" cy="192"/>
            </a:xfrm>
            <a:prstGeom prst="rect">
              <a:avLst/>
            </a:prstGeom>
            <a:solidFill>
              <a:srgbClr val="FFFFCC"/>
            </a:solidFill>
            <a:ln w="9525">
              <a:noFill/>
              <a:miter lim="800000"/>
              <a:headEnd/>
              <a:tailEnd/>
            </a:ln>
          </p:spPr>
          <p:txBody>
            <a:bodyPr wrap="none" lIns="0" tIns="0" rIns="0" bIns="0">
              <a:spAutoFit/>
            </a:bodyPr>
            <a:lstStyle/>
            <a:p>
              <a:r>
                <a:rPr lang="fr-FR" sz="2000" b="1" dirty="0">
                  <a:solidFill>
                    <a:srgbClr val="000000"/>
                  </a:solidFill>
                  <a:latin typeface="Times New Roman" pitchFamily="18" charset="0"/>
                </a:rPr>
                <a:t>Progrès énormes dans les temps de calcul </a:t>
              </a:r>
              <a:endParaRPr lang="fr-FR" sz="2000" dirty="0"/>
            </a:p>
          </p:txBody>
        </p:sp>
      </p:grpSp>
      <p:grpSp>
        <p:nvGrpSpPr>
          <p:cNvPr id="3" name="Group 63"/>
          <p:cNvGrpSpPr>
            <a:grpSpLocks/>
          </p:cNvGrpSpPr>
          <p:nvPr/>
        </p:nvGrpSpPr>
        <p:grpSpPr bwMode="auto">
          <a:xfrm>
            <a:off x="593725" y="3611563"/>
            <a:ext cx="8016875" cy="549275"/>
            <a:chOff x="374" y="2275"/>
            <a:chExt cx="5050" cy="346"/>
          </a:xfrm>
        </p:grpSpPr>
        <p:sp>
          <p:nvSpPr>
            <p:cNvPr id="13356" name="Rectangle 44"/>
            <p:cNvSpPr>
              <a:spLocks noChangeArrowheads="1"/>
            </p:cNvSpPr>
            <p:nvPr/>
          </p:nvSpPr>
          <p:spPr bwMode="auto">
            <a:xfrm>
              <a:off x="512" y="2275"/>
              <a:ext cx="4912" cy="346"/>
            </a:xfrm>
            <a:prstGeom prst="rect">
              <a:avLst/>
            </a:prstGeom>
            <a:noFill/>
            <a:ln w="9525">
              <a:noFill/>
              <a:miter lim="800000"/>
              <a:headEnd/>
              <a:tailEnd/>
            </a:ln>
          </p:spPr>
          <p:txBody>
            <a:bodyPr lIns="0" tIns="0" rIns="0" bIns="0">
              <a:spAutoFit/>
            </a:bodyPr>
            <a:lstStyle/>
            <a:p>
              <a:r>
                <a:rPr lang="fr-FR" b="1" dirty="0">
                  <a:solidFill>
                    <a:srgbClr val="000000"/>
                  </a:solidFill>
                  <a:latin typeface="Times New Roman" pitchFamily="18" charset="0"/>
                </a:rPr>
                <a:t>En 1995, pour </a:t>
              </a:r>
              <a:r>
                <a:rPr lang="fr-FR" b="1" i="1" dirty="0">
                  <a:solidFill>
                    <a:srgbClr val="000000"/>
                  </a:solidFill>
                  <a:latin typeface="Times New Roman" pitchFamily="18" charset="0"/>
                </a:rPr>
                <a:t>H. </a:t>
              </a:r>
              <a:r>
                <a:rPr lang="fr-FR" b="1" i="1" dirty="0" err="1">
                  <a:solidFill>
                    <a:srgbClr val="000000"/>
                  </a:solidFill>
                  <a:latin typeface="Times New Roman" pitchFamily="18" charset="0"/>
                </a:rPr>
                <a:t>influenzae</a:t>
              </a:r>
              <a:r>
                <a:rPr lang="fr-FR" b="1" dirty="0">
                  <a:solidFill>
                    <a:srgbClr val="000000"/>
                  </a:solidFill>
                  <a:latin typeface="Times New Roman" pitchFamily="18" charset="0"/>
                </a:rPr>
                <a:t>, l’assemblage des contigs avait demandé 11 jours de temps de calcul</a:t>
              </a:r>
              <a:endParaRPr lang="fr-FR" dirty="0">
                <a:latin typeface="Times New Roman" pitchFamily="18" charset="0"/>
              </a:endParaRPr>
            </a:p>
          </p:txBody>
        </p:sp>
        <p:sp>
          <p:nvSpPr>
            <p:cNvPr id="13358" name="Freeform 46"/>
            <p:cNvSpPr>
              <a:spLocks/>
            </p:cNvSpPr>
            <p:nvPr/>
          </p:nvSpPr>
          <p:spPr bwMode="auto">
            <a:xfrm>
              <a:off x="374" y="2330"/>
              <a:ext cx="108" cy="102"/>
            </a:xfrm>
            <a:custGeom>
              <a:avLst/>
              <a:gdLst/>
              <a:ahLst/>
              <a:cxnLst>
                <a:cxn ang="0">
                  <a:pos x="0" y="0"/>
                </a:cxn>
                <a:cxn ang="0">
                  <a:pos x="108" y="54"/>
                </a:cxn>
                <a:cxn ang="0">
                  <a:pos x="0" y="102"/>
                </a:cxn>
                <a:cxn ang="0">
                  <a:pos x="30" y="54"/>
                </a:cxn>
                <a:cxn ang="0">
                  <a:pos x="0" y="0"/>
                </a:cxn>
              </a:cxnLst>
              <a:rect l="0" t="0" r="r" b="b"/>
              <a:pathLst>
                <a:path w="108" h="102">
                  <a:moveTo>
                    <a:pt x="0" y="0"/>
                  </a:moveTo>
                  <a:lnTo>
                    <a:pt x="108" y="54"/>
                  </a:lnTo>
                  <a:lnTo>
                    <a:pt x="0" y="102"/>
                  </a:lnTo>
                  <a:lnTo>
                    <a:pt x="30" y="54"/>
                  </a:lnTo>
                  <a:lnTo>
                    <a:pt x="0" y="0"/>
                  </a:lnTo>
                  <a:close/>
                </a:path>
              </a:pathLst>
            </a:custGeom>
            <a:solidFill>
              <a:srgbClr val="000000"/>
            </a:solidFill>
            <a:ln w="9525">
              <a:solidFill>
                <a:srgbClr val="000000"/>
              </a:solidFill>
              <a:prstDash val="solid"/>
              <a:round/>
              <a:headEnd/>
              <a:tailEnd/>
            </a:ln>
          </p:spPr>
          <p:txBody>
            <a:bodyPr/>
            <a:lstStyle/>
            <a:p>
              <a:endParaRPr lang="en-US"/>
            </a:p>
          </p:txBody>
        </p:sp>
      </p:grpSp>
      <p:grpSp>
        <p:nvGrpSpPr>
          <p:cNvPr id="4" name="Group 64"/>
          <p:cNvGrpSpPr>
            <a:grpSpLocks/>
          </p:cNvGrpSpPr>
          <p:nvPr/>
        </p:nvGrpSpPr>
        <p:grpSpPr bwMode="auto">
          <a:xfrm>
            <a:off x="609600" y="4221163"/>
            <a:ext cx="6537325" cy="274637"/>
            <a:chOff x="374" y="2659"/>
            <a:chExt cx="4118" cy="173"/>
          </a:xfrm>
        </p:grpSpPr>
        <p:sp>
          <p:nvSpPr>
            <p:cNvPr id="13360" name="Rectangle 48"/>
            <p:cNvSpPr>
              <a:spLocks noChangeArrowheads="1"/>
            </p:cNvSpPr>
            <p:nvPr/>
          </p:nvSpPr>
          <p:spPr bwMode="auto">
            <a:xfrm>
              <a:off x="512" y="2659"/>
              <a:ext cx="3980" cy="173"/>
            </a:xfrm>
            <a:prstGeom prst="rect">
              <a:avLst/>
            </a:prstGeom>
            <a:noFill/>
            <a:ln w="9525">
              <a:noFill/>
              <a:miter lim="800000"/>
              <a:headEnd/>
              <a:tailEnd/>
            </a:ln>
          </p:spPr>
          <p:txBody>
            <a:bodyPr wrap="none" lIns="0" tIns="0" rIns="0" bIns="0">
              <a:spAutoFit/>
            </a:bodyPr>
            <a:lstStyle/>
            <a:p>
              <a:r>
                <a:rPr lang="fr-FR" b="1">
                  <a:solidFill>
                    <a:srgbClr val="000000"/>
                  </a:solidFill>
                  <a:latin typeface="Times New Roman" pitchFamily="18" charset="0"/>
                </a:rPr>
                <a:t>Aujourd’hui, le même type de travail demande quelques minutes</a:t>
              </a:r>
              <a:endParaRPr lang="fr-FR">
                <a:latin typeface="Times New Roman" pitchFamily="18" charset="0"/>
              </a:endParaRPr>
            </a:p>
          </p:txBody>
        </p:sp>
        <p:sp>
          <p:nvSpPr>
            <p:cNvPr id="13361" name="Freeform 49"/>
            <p:cNvSpPr>
              <a:spLocks/>
            </p:cNvSpPr>
            <p:nvPr/>
          </p:nvSpPr>
          <p:spPr bwMode="auto">
            <a:xfrm>
              <a:off x="374" y="2688"/>
              <a:ext cx="108" cy="108"/>
            </a:xfrm>
            <a:custGeom>
              <a:avLst/>
              <a:gdLst/>
              <a:ahLst/>
              <a:cxnLst>
                <a:cxn ang="0">
                  <a:pos x="0" y="0"/>
                </a:cxn>
                <a:cxn ang="0">
                  <a:pos x="108" y="54"/>
                </a:cxn>
                <a:cxn ang="0">
                  <a:pos x="0" y="108"/>
                </a:cxn>
                <a:cxn ang="0">
                  <a:pos x="30" y="54"/>
                </a:cxn>
                <a:cxn ang="0">
                  <a:pos x="0" y="0"/>
                </a:cxn>
              </a:cxnLst>
              <a:rect l="0" t="0" r="r" b="b"/>
              <a:pathLst>
                <a:path w="108" h="108">
                  <a:moveTo>
                    <a:pt x="0" y="0"/>
                  </a:moveTo>
                  <a:lnTo>
                    <a:pt x="108" y="54"/>
                  </a:lnTo>
                  <a:lnTo>
                    <a:pt x="0" y="108"/>
                  </a:lnTo>
                  <a:lnTo>
                    <a:pt x="30" y="54"/>
                  </a:lnTo>
                  <a:lnTo>
                    <a:pt x="0" y="0"/>
                  </a:lnTo>
                  <a:close/>
                </a:path>
              </a:pathLst>
            </a:custGeom>
            <a:solidFill>
              <a:srgbClr val="000000"/>
            </a:solidFill>
            <a:ln w="9525">
              <a:solidFill>
                <a:srgbClr val="000000"/>
              </a:solidFill>
              <a:prstDash val="solid"/>
              <a:round/>
              <a:headEnd/>
              <a:tailEnd/>
            </a:ln>
          </p:spPr>
          <p:txBody>
            <a:bodyPr/>
            <a:lstStyle/>
            <a:p>
              <a:endParaRPr lang="en-US"/>
            </a:p>
          </p:txBody>
        </p:sp>
      </p:grpSp>
      <p:sp>
        <p:nvSpPr>
          <p:cNvPr id="13317" name="Rectangle 5"/>
          <p:cNvSpPr>
            <a:spLocks noChangeArrowheads="1"/>
          </p:cNvSpPr>
          <p:nvPr/>
        </p:nvSpPr>
        <p:spPr bwMode="auto">
          <a:xfrm>
            <a:off x="2057400" y="366713"/>
            <a:ext cx="5283200" cy="549275"/>
          </a:xfrm>
          <a:prstGeom prst="rect">
            <a:avLst/>
          </a:prstGeom>
          <a:solidFill>
            <a:srgbClr val="FFFF99"/>
          </a:solidFill>
          <a:ln w="9525">
            <a:noFill/>
            <a:miter lim="800000"/>
            <a:headEnd/>
            <a:tailEnd/>
          </a:ln>
        </p:spPr>
        <p:txBody>
          <a:bodyPr wrap="none" lIns="0" tIns="0" rIns="0" bIns="0">
            <a:spAutoFit/>
          </a:bodyPr>
          <a:lstStyle/>
          <a:p>
            <a:r>
              <a:rPr lang="fr-FR" sz="3600" b="1" dirty="0">
                <a:solidFill>
                  <a:srgbClr val="000000"/>
                </a:solidFill>
                <a:latin typeface="Times New Roman" pitchFamily="18" charset="0"/>
              </a:rPr>
              <a:t>4</a:t>
            </a:r>
            <a:r>
              <a:rPr lang="fr-FR" sz="3600" b="1" dirty="0" smtClean="0">
                <a:solidFill>
                  <a:srgbClr val="000000"/>
                </a:solidFill>
                <a:latin typeface="Times New Roman" pitchFamily="18" charset="0"/>
              </a:rPr>
              <a:t>. </a:t>
            </a:r>
            <a:r>
              <a:rPr lang="fr-FR" sz="3600" b="1" dirty="0">
                <a:solidFill>
                  <a:srgbClr val="000000"/>
                </a:solidFill>
                <a:latin typeface="Times New Roman" pitchFamily="18" charset="0"/>
              </a:rPr>
              <a:t>Séquençage des génomes</a:t>
            </a:r>
            <a:endParaRPr lang="fr-FR" dirty="0"/>
          </a:p>
        </p:txBody>
      </p:sp>
      <p:sp>
        <p:nvSpPr>
          <p:cNvPr id="13364" name="Rectangle 52"/>
          <p:cNvSpPr>
            <a:spLocks noChangeArrowheads="1"/>
          </p:cNvSpPr>
          <p:nvPr/>
        </p:nvSpPr>
        <p:spPr bwMode="auto">
          <a:xfrm>
            <a:off x="914400" y="1801813"/>
            <a:ext cx="8077200" cy="1373187"/>
          </a:xfrm>
          <a:prstGeom prst="rect">
            <a:avLst/>
          </a:prstGeom>
          <a:noFill/>
          <a:ln w="9525">
            <a:noFill/>
            <a:miter lim="800000"/>
            <a:headEnd/>
            <a:tailEnd/>
          </a:ln>
        </p:spPr>
        <p:txBody>
          <a:bodyPr lIns="0" tIns="0" rIns="0" bIns="0">
            <a:spAutoFit/>
          </a:bodyPr>
          <a:lstStyle/>
          <a:p>
            <a:r>
              <a:rPr lang="fr-FR" b="1" dirty="0" smtClean="0">
                <a:solidFill>
                  <a:srgbClr val="000000"/>
                </a:solidFill>
                <a:latin typeface="Times New Roman" pitchFamily="18" charset="0"/>
              </a:rPr>
              <a:t>progrès </a:t>
            </a:r>
            <a:r>
              <a:rPr lang="fr-FR" b="1" dirty="0">
                <a:solidFill>
                  <a:srgbClr val="000000"/>
                </a:solidFill>
                <a:latin typeface="Times New Roman" pitchFamily="18" charset="0"/>
              </a:rPr>
              <a:t>impressionnant dans le temps nécessaire pour réaliser un projet :</a:t>
            </a:r>
          </a:p>
          <a:p>
            <a:pPr>
              <a:buFontTx/>
              <a:buChar char="•"/>
            </a:pPr>
            <a:r>
              <a:rPr lang="fr-FR" b="1" dirty="0">
                <a:solidFill>
                  <a:srgbClr val="000000"/>
                </a:solidFill>
                <a:latin typeface="Times New Roman" pitchFamily="18" charset="0"/>
              </a:rPr>
              <a:t> au lieu de plusieurs semaines pour déterminer la séquence brute d'une bactérie, il ne faut plus que </a:t>
            </a:r>
            <a:r>
              <a:rPr lang="fr-FR" b="1" dirty="0" smtClean="0">
                <a:solidFill>
                  <a:srgbClr val="000000"/>
                </a:solidFill>
                <a:latin typeface="Times New Roman" pitchFamily="18" charset="0"/>
              </a:rPr>
              <a:t>quelques heures</a:t>
            </a:r>
            <a:endParaRPr lang="fr-FR" b="1" dirty="0">
              <a:solidFill>
                <a:srgbClr val="000000"/>
              </a:solidFill>
              <a:latin typeface="Times New Roman" pitchFamily="18" charset="0"/>
            </a:endParaRPr>
          </a:p>
          <a:p>
            <a:pPr>
              <a:buFontTx/>
              <a:buChar char="•"/>
            </a:pPr>
            <a:r>
              <a:rPr lang="fr-FR" b="1" dirty="0">
                <a:solidFill>
                  <a:srgbClr val="000000"/>
                </a:solidFill>
                <a:latin typeface="Times New Roman" pitchFamily="18" charset="0"/>
              </a:rPr>
              <a:t> le séquençage du génome de la souris a été réalisé en un temps incroyablement court, et le chimpanzé </a:t>
            </a:r>
            <a:r>
              <a:rPr lang="fr-FR" b="1" dirty="0" smtClean="0">
                <a:solidFill>
                  <a:srgbClr val="000000"/>
                </a:solidFill>
                <a:latin typeface="Times New Roman" pitchFamily="18" charset="0"/>
              </a:rPr>
              <a:t>a été fait </a:t>
            </a:r>
            <a:r>
              <a:rPr lang="fr-FR" b="1" dirty="0">
                <a:solidFill>
                  <a:srgbClr val="000000"/>
                </a:solidFill>
                <a:latin typeface="Times New Roman" pitchFamily="18" charset="0"/>
              </a:rPr>
              <a:t>en moins d'un an</a:t>
            </a:r>
          </a:p>
        </p:txBody>
      </p:sp>
      <p:sp>
        <p:nvSpPr>
          <p:cNvPr id="13366" name="Rectangle 54"/>
          <p:cNvSpPr>
            <a:spLocks noChangeArrowheads="1"/>
          </p:cNvSpPr>
          <p:nvPr/>
        </p:nvSpPr>
        <p:spPr bwMode="auto">
          <a:xfrm>
            <a:off x="228600" y="963613"/>
            <a:ext cx="3941785" cy="369332"/>
          </a:xfrm>
          <a:prstGeom prst="rect">
            <a:avLst/>
          </a:prstGeom>
          <a:solidFill>
            <a:srgbClr val="FFCCFF"/>
          </a:solidFill>
          <a:ln w="9525">
            <a:noFill/>
            <a:miter lim="800000"/>
            <a:headEnd/>
            <a:tailEnd/>
          </a:ln>
        </p:spPr>
        <p:txBody>
          <a:bodyPr wrap="none" lIns="0" tIns="0" rIns="0" bIns="0">
            <a:spAutoFit/>
          </a:bodyPr>
          <a:lstStyle/>
          <a:p>
            <a:r>
              <a:rPr lang="fr-FR" sz="2100" b="1" i="1" dirty="0">
                <a:solidFill>
                  <a:srgbClr val="000000"/>
                </a:solidFill>
                <a:latin typeface="Times New Roman" pitchFamily="18" charset="0"/>
              </a:rPr>
              <a:t>4</a:t>
            </a:r>
            <a:r>
              <a:rPr lang="fr-FR" sz="2100" b="1" i="1" dirty="0" smtClean="0">
                <a:solidFill>
                  <a:srgbClr val="000000"/>
                </a:solidFill>
                <a:latin typeface="Times New Roman" pitchFamily="18" charset="0"/>
              </a:rPr>
              <a:t>.7</a:t>
            </a:r>
            <a:r>
              <a:rPr lang="fr-FR" sz="2100" b="1" i="1" dirty="0">
                <a:solidFill>
                  <a:srgbClr val="000000"/>
                </a:solidFill>
                <a:latin typeface="Times New Roman" pitchFamily="18" charset="0"/>
              </a:rPr>
              <a:t>. </a:t>
            </a:r>
            <a:r>
              <a:rPr lang="fr-FR" sz="2400" b="1" i="1" dirty="0">
                <a:latin typeface="Times New Roman" pitchFamily="18" charset="0"/>
              </a:rPr>
              <a:t>Les progrès technologiques</a:t>
            </a:r>
          </a:p>
        </p:txBody>
      </p:sp>
      <p:grpSp>
        <p:nvGrpSpPr>
          <p:cNvPr id="5" name="Group 65"/>
          <p:cNvGrpSpPr>
            <a:grpSpLocks/>
          </p:cNvGrpSpPr>
          <p:nvPr/>
        </p:nvGrpSpPr>
        <p:grpSpPr bwMode="auto">
          <a:xfrm>
            <a:off x="533400" y="4724400"/>
            <a:ext cx="5386388" cy="314325"/>
            <a:chOff x="336" y="2976"/>
            <a:chExt cx="3393" cy="198"/>
          </a:xfrm>
        </p:grpSpPr>
        <p:sp>
          <p:nvSpPr>
            <p:cNvPr id="13367" name="Freeform 55"/>
            <p:cNvSpPr>
              <a:spLocks/>
            </p:cNvSpPr>
            <p:nvPr/>
          </p:nvSpPr>
          <p:spPr bwMode="auto">
            <a:xfrm>
              <a:off x="336" y="2976"/>
              <a:ext cx="186" cy="186"/>
            </a:xfrm>
            <a:custGeom>
              <a:avLst/>
              <a:gdLst/>
              <a:ahLst/>
              <a:cxnLst>
                <a:cxn ang="0">
                  <a:pos x="0" y="0"/>
                </a:cxn>
                <a:cxn ang="0">
                  <a:pos x="186" y="96"/>
                </a:cxn>
                <a:cxn ang="0">
                  <a:pos x="0" y="186"/>
                </a:cxn>
                <a:cxn ang="0">
                  <a:pos x="48" y="96"/>
                </a:cxn>
                <a:cxn ang="0">
                  <a:pos x="0" y="0"/>
                </a:cxn>
              </a:cxnLst>
              <a:rect l="0" t="0" r="r" b="b"/>
              <a:pathLst>
                <a:path w="186" h="186">
                  <a:moveTo>
                    <a:pt x="0" y="0"/>
                  </a:moveTo>
                  <a:lnTo>
                    <a:pt x="186" y="96"/>
                  </a:lnTo>
                  <a:lnTo>
                    <a:pt x="0" y="186"/>
                  </a:lnTo>
                  <a:lnTo>
                    <a:pt x="48" y="96"/>
                  </a:lnTo>
                  <a:lnTo>
                    <a:pt x="0" y="0"/>
                  </a:lnTo>
                  <a:close/>
                </a:path>
              </a:pathLst>
            </a:custGeom>
            <a:solidFill>
              <a:srgbClr val="000000"/>
            </a:solidFill>
            <a:ln w="9525">
              <a:solidFill>
                <a:srgbClr val="000000"/>
              </a:solidFill>
              <a:prstDash val="solid"/>
              <a:round/>
              <a:headEnd/>
              <a:tailEnd/>
            </a:ln>
          </p:spPr>
          <p:txBody>
            <a:bodyPr/>
            <a:lstStyle/>
            <a:p>
              <a:endParaRPr lang="en-US"/>
            </a:p>
          </p:txBody>
        </p:sp>
        <p:sp>
          <p:nvSpPr>
            <p:cNvPr id="13368" name="Rectangle 56"/>
            <p:cNvSpPr>
              <a:spLocks noChangeArrowheads="1"/>
            </p:cNvSpPr>
            <p:nvPr/>
          </p:nvSpPr>
          <p:spPr bwMode="auto">
            <a:xfrm>
              <a:off x="582" y="2982"/>
              <a:ext cx="3147" cy="192"/>
            </a:xfrm>
            <a:prstGeom prst="rect">
              <a:avLst/>
            </a:prstGeom>
            <a:solidFill>
              <a:srgbClr val="FFFFCC"/>
            </a:solidFill>
            <a:ln w="9525">
              <a:noFill/>
              <a:miter lim="800000"/>
              <a:headEnd/>
              <a:tailEnd/>
            </a:ln>
          </p:spPr>
          <p:txBody>
            <a:bodyPr wrap="none" lIns="0" tIns="0" rIns="0" bIns="0">
              <a:spAutoFit/>
            </a:bodyPr>
            <a:lstStyle/>
            <a:p>
              <a:r>
                <a:rPr lang="fr-FR" sz="2000" b="1">
                  <a:solidFill>
                    <a:srgbClr val="000000"/>
                  </a:solidFill>
                  <a:latin typeface="Times New Roman" pitchFamily="18" charset="0"/>
                </a:rPr>
                <a:t>La génomique va plus vite que l’informatique </a:t>
              </a:r>
              <a:endParaRPr lang="fr-FR" sz="2000"/>
            </a:p>
          </p:txBody>
        </p:sp>
      </p:grpSp>
      <p:grpSp>
        <p:nvGrpSpPr>
          <p:cNvPr id="6" name="Group 68"/>
          <p:cNvGrpSpPr>
            <a:grpSpLocks/>
          </p:cNvGrpSpPr>
          <p:nvPr/>
        </p:nvGrpSpPr>
        <p:grpSpPr bwMode="auto">
          <a:xfrm>
            <a:off x="609600" y="5135563"/>
            <a:ext cx="7772400" cy="549275"/>
            <a:chOff x="384" y="3235"/>
            <a:chExt cx="4896" cy="346"/>
          </a:xfrm>
        </p:grpSpPr>
        <p:sp>
          <p:nvSpPr>
            <p:cNvPr id="13370" name="Freeform 58"/>
            <p:cNvSpPr>
              <a:spLocks/>
            </p:cNvSpPr>
            <p:nvPr/>
          </p:nvSpPr>
          <p:spPr bwMode="auto">
            <a:xfrm>
              <a:off x="384" y="3247"/>
              <a:ext cx="108" cy="102"/>
            </a:xfrm>
            <a:custGeom>
              <a:avLst/>
              <a:gdLst/>
              <a:ahLst/>
              <a:cxnLst>
                <a:cxn ang="0">
                  <a:pos x="0" y="0"/>
                </a:cxn>
                <a:cxn ang="0">
                  <a:pos x="108" y="54"/>
                </a:cxn>
                <a:cxn ang="0">
                  <a:pos x="0" y="102"/>
                </a:cxn>
                <a:cxn ang="0">
                  <a:pos x="30" y="54"/>
                </a:cxn>
                <a:cxn ang="0">
                  <a:pos x="0" y="0"/>
                </a:cxn>
              </a:cxnLst>
              <a:rect l="0" t="0" r="r" b="b"/>
              <a:pathLst>
                <a:path w="108" h="102">
                  <a:moveTo>
                    <a:pt x="0" y="0"/>
                  </a:moveTo>
                  <a:lnTo>
                    <a:pt x="108" y="54"/>
                  </a:lnTo>
                  <a:lnTo>
                    <a:pt x="0" y="102"/>
                  </a:lnTo>
                  <a:lnTo>
                    <a:pt x="30" y="54"/>
                  </a:lnTo>
                  <a:lnTo>
                    <a:pt x="0" y="0"/>
                  </a:lnTo>
                  <a:close/>
                </a:path>
              </a:pathLst>
            </a:custGeom>
            <a:solidFill>
              <a:srgbClr val="000000"/>
            </a:solidFill>
            <a:ln w="9525">
              <a:solidFill>
                <a:srgbClr val="000000"/>
              </a:solidFill>
              <a:prstDash val="solid"/>
              <a:round/>
              <a:headEnd/>
              <a:tailEnd/>
            </a:ln>
          </p:spPr>
          <p:txBody>
            <a:bodyPr/>
            <a:lstStyle/>
            <a:p>
              <a:endParaRPr lang="en-US"/>
            </a:p>
          </p:txBody>
        </p:sp>
        <p:grpSp>
          <p:nvGrpSpPr>
            <p:cNvPr id="7" name="Group 66"/>
            <p:cNvGrpSpPr>
              <a:grpSpLocks/>
            </p:cNvGrpSpPr>
            <p:nvPr/>
          </p:nvGrpSpPr>
          <p:grpSpPr bwMode="auto">
            <a:xfrm>
              <a:off x="384" y="3235"/>
              <a:ext cx="4896" cy="346"/>
              <a:chOff x="384" y="3235"/>
              <a:chExt cx="4896" cy="346"/>
            </a:xfrm>
          </p:grpSpPr>
          <p:sp>
            <p:nvSpPr>
              <p:cNvPr id="13369" name="Rectangle 57"/>
              <p:cNvSpPr>
                <a:spLocks noChangeArrowheads="1"/>
              </p:cNvSpPr>
              <p:nvPr/>
            </p:nvSpPr>
            <p:spPr bwMode="auto">
              <a:xfrm>
                <a:off x="522" y="3235"/>
                <a:ext cx="4758" cy="346"/>
              </a:xfrm>
              <a:prstGeom prst="rect">
                <a:avLst/>
              </a:prstGeom>
              <a:noFill/>
              <a:ln w="9525">
                <a:noFill/>
                <a:miter lim="800000"/>
                <a:headEnd/>
                <a:tailEnd/>
              </a:ln>
            </p:spPr>
            <p:txBody>
              <a:bodyPr lIns="0" tIns="0" rIns="0" bIns="0">
                <a:spAutoFit/>
              </a:bodyPr>
              <a:lstStyle/>
              <a:p>
                <a:r>
                  <a:rPr lang="fr-FR" b="1" dirty="0">
                    <a:solidFill>
                      <a:srgbClr val="000000"/>
                    </a:solidFill>
                    <a:latin typeface="Times New Roman" pitchFamily="18" charset="0"/>
                  </a:rPr>
                  <a:t>En 1965, Moore avait prédit que la puissance des ordinateurs doublerait tous les deux ans. Jusqu’ici cette « loi » a été parfaitement respectée</a:t>
                </a:r>
                <a:endParaRPr lang="fr-FR" dirty="0">
                  <a:latin typeface="Times New Roman" pitchFamily="18" charset="0"/>
                </a:endParaRPr>
              </a:p>
            </p:txBody>
          </p:sp>
          <p:sp>
            <p:nvSpPr>
              <p:cNvPr id="13371" name="Freeform 59"/>
              <p:cNvSpPr>
                <a:spLocks/>
              </p:cNvSpPr>
              <p:nvPr/>
            </p:nvSpPr>
            <p:spPr bwMode="auto">
              <a:xfrm>
                <a:off x="384" y="3247"/>
                <a:ext cx="108" cy="108"/>
              </a:xfrm>
              <a:custGeom>
                <a:avLst/>
                <a:gdLst/>
                <a:ahLst/>
                <a:cxnLst>
                  <a:cxn ang="0">
                    <a:pos x="0" y="0"/>
                  </a:cxn>
                  <a:cxn ang="0">
                    <a:pos x="108" y="54"/>
                  </a:cxn>
                  <a:cxn ang="0">
                    <a:pos x="0" y="108"/>
                  </a:cxn>
                  <a:cxn ang="0">
                    <a:pos x="30" y="54"/>
                  </a:cxn>
                  <a:cxn ang="0">
                    <a:pos x="0" y="0"/>
                  </a:cxn>
                </a:cxnLst>
                <a:rect l="0" t="0" r="r" b="b"/>
                <a:pathLst>
                  <a:path w="108" h="108">
                    <a:moveTo>
                      <a:pt x="0" y="0"/>
                    </a:moveTo>
                    <a:lnTo>
                      <a:pt x="108" y="54"/>
                    </a:lnTo>
                    <a:lnTo>
                      <a:pt x="0" y="108"/>
                    </a:lnTo>
                    <a:lnTo>
                      <a:pt x="30" y="54"/>
                    </a:lnTo>
                    <a:lnTo>
                      <a:pt x="0" y="0"/>
                    </a:lnTo>
                    <a:close/>
                  </a:path>
                </a:pathLst>
              </a:custGeom>
              <a:noFill/>
              <a:ln w="9525">
                <a:solidFill>
                  <a:srgbClr val="000000"/>
                </a:solidFill>
                <a:prstDash val="solid"/>
                <a:round/>
                <a:headEnd/>
                <a:tailEnd/>
              </a:ln>
            </p:spPr>
            <p:txBody>
              <a:bodyPr/>
              <a:lstStyle/>
              <a:p>
                <a:endParaRPr lang="en-US"/>
              </a:p>
            </p:txBody>
          </p:sp>
        </p:grpSp>
      </p:grpSp>
      <p:grpSp>
        <p:nvGrpSpPr>
          <p:cNvPr id="8" name="Group 67"/>
          <p:cNvGrpSpPr>
            <a:grpSpLocks/>
          </p:cNvGrpSpPr>
          <p:nvPr/>
        </p:nvGrpSpPr>
        <p:grpSpPr bwMode="auto">
          <a:xfrm>
            <a:off x="609600" y="5745163"/>
            <a:ext cx="8382000" cy="823912"/>
            <a:chOff x="384" y="3619"/>
            <a:chExt cx="5280" cy="519"/>
          </a:xfrm>
        </p:grpSpPr>
        <p:sp>
          <p:nvSpPr>
            <p:cNvPr id="13372" name="Rectangle 60"/>
            <p:cNvSpPr>
              <a:spLocks noChangeArrowheads="1"/>
            </p:cNvSpPr>
            <p:nvPr/>
          </p:nvSpPr>
          <p:spPr bwMode="auto">
            <a:xfrm>
              <a:off x="522" y="3619"/>
              <a:ext cx="5142" cy="519"/>
            </a:xfrm>
            <a:prstGeom prst="rect">
              <a:avLst/>
            </a:prstGeom>
            <a:noFill/>
            <a:ln w="9525">
              <a:noFill/>
              <a:miter lim="800000"/>
              <a:headEnd/>
              <a:tailEnd/>
            </a:ln>
          </p:spPr>
          <p:txBody>
            <a:bodyPr lIns="0" tIns="0" rIns="0" bIns="0">
              <a:spAutoFit/>
            </a:bodyPr>
            <a:lstStyle/>
            <a:p>
              <a:r>
                <a:rPr lang="fr-FR" b="1">
                  <a:solidFill>
                    <a:srgbClr val="000000"/>
                  </a:solidFill>
                  <a:latin typeface="Times New Roman" pitchFamily="18" charset="0"/>
                </a:rPr>
                <a:t>Depuis 2 ans, la croissance de l’information contenue dans les séquences génomiques a pris une vitesse de doublement bien supérieure et semble même encore s’accélerer </a:t>
              </a:r>
              <a:endParaRPr lang="fr-FR">
                <a:latin typeface="Times New Roman" pitchFamily="18" charset="0"/>
              </a:endParaRPr>
            </a:p>
          </p:txBody>
        </p:sp>
        <p:sp>
          <p:nvSpPr>
            <p:cNvPr id="13373" name="Freeform 61"/>
            <p:cNvSpPr>
              <a:spLocks/>
            </p:cNvSpPr>
            <p:nvPr/>
          </p:nvSpPr>
          <p:spPr bwMode="auto">
            <a:xfrm>
              <a:off x="384" y="3648"/>
              <a:ext cx="108" cy="108"/>
            </a:xfrm>
            <a:custGeom>
              <a:avLst/>
              <a:gdLst/>
              <a:ahLst/>
              <a:cxnLst>
                <a:cxn ang="0">
                  <a:pos x="0" y="0"/>
                </a:cxn>
                <a:cxn ang="0">
                  <a:pos x="108" y="54"/>
                </a:cxn>
                <a:cxn ang="0">
                  <a:pos x="0" y="108"/>
                </a:cxn>
                <a:cxn ang="0">
                  <a:pos x="30" y="54"/>
                </a:cxn>
                <a:cxn ang="0">
                  <a:pos x="0" y="0"/>
                </a:cxn>
              </a:cxnLst>
              <a:rect l="0" t="0" r="r" b="b"/>
              <a:pathLst>
                <a:path w="108" h="108">
                  <a:moveTo>
                    <a:pt x="0" y="0"/>
                  </a:moveTo>
                  <a:lnTo>
                    <a:pt x="108" y="54"/>
                  </a:lnTo>
                  <a:lnTo>
                    <a:pt x="0" y="108"/>
                  </a:lnTo>
                  <a:lnTo>
                    <a:pt x="30" y="54"/>
                  </a:lnTo>
                  <a:lnTo>
                    <a:pt x="0" y="0"/>
                  </a:lnTo>
                  <a:close/>
                </a:path>
              </a:pathLst>
            </a:custGeom>
            <a:solidFill>
              <a:srgbClr val="000000"/>
            </a:solidFill>
            <a:ln w="9525">
              <a:solidFill>
                <a:srgbClr val="000000"/>
              </a:solidFill>
              <a:prstDash val="solid"/>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64"/>
                                        </p:tgtEl>
                                        <p:attrNameLst>
                                          <p:attrName>style.visibility</p:attrName>
                                        </p:attrNameLst>
                                      </p:cBhvr>
                                      <p:to>
                                        <p:strVal val="visible"/>
                                      </p:to>
                                    </p:set>
                                    <p:anim calcmode="lin" valueType="num">
                                      <p:cBhvr additive="base">
                                        <p:cTn id="7" dur="500" fill="hold"/>
                                        <p:tgtEl>
                                          <p:spTgt spid="13364"/>
                                        </p:tgtEl>
                                        <p:attrNameLst>
                                          <p:attrName>ppt_x</p:attrName>
                                        </p:attrNameLst>
                                      </p:cBhvr>
                                      <p:tavLst>
                                        <p:tav tm="0">
                                          <p:val>
                                            <p:strVal val="0-#ppt_w/2"/>
                                          </p:val>
                                        </p:tav>
                                        <p:tav tm="100000">
                                          <p:val>
                                            <p:strVal val="#ppt_x"/>
                                          </p:val>
                                        </p:tav>
                                      </p:tavLst>
                                    </p:anim>
                                    <p:anim calcmode="lin" valueType="num">
                                      <p:cBhvr additive="base">
                                        <p:cTn id="8" dur="500" fill="hold"/>
                                        <p:tgtEl>
                                          <p:spTgt spid="1336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0-#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0-#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64"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3" name="Rectangle 1029"/>
          <p:cNvSpPr>
            <a:spLocks noChangeArrowheads="1"/>
          </p:cNvSpPr>
          <p:nvPr/>
        </p:nvSpPr>
        <p:spPr bwMode="auto">
          <a:xfrm>
            <a:off x="1785938" y="1735138"/>
            <a:ext cx="0" cy="274637"/>
          </a:xfrm>
          <a:prstGeom prst="rect">
            <a:avLst/>
          </a:prstGeom>
          <a:solidFill>
            <a:srgbClr val="FFFF99"/>
          </a:solidFill>
          <a:ln w="9525">
            <a:noFill/>
            <a:miter lim="800000"/>
            <a:headEnd/>
            <a:tailEnd/>
          </a:ln>
        </p:spPr>
        <p:txBody>
          <a:bodyPr wrap="none" lIns="0" tIns="0" rIns="0" bIns="0">
            <a:spAutoFit/>
          </a:bodyPr>
          <a:lstStyle/>
          <a:p>
            <a:endParaRPr lang="fr-FR"/>
          </a:p>
        </p:txBody>
      </p:sp>
      <p:sp>
        <p:nvSpPr>
          <p:cNvPr id="181255" name="Rectangle 1031"/>
          <p:cNvSpPr>
            <a:spLocks noChangeArrowheads="1"/>
          </p:cNvSpPr>
          <p:nvPr/>
        </p:nvSpPr>
        <p:spPr bwMode="auto">
          <a:xfrm>
            <a:off x="714375" y="1477963"/>
            <a:ext cx="4543425" cy="609600"/>
          </a:xfrm>
          <a:prstGeom prst="rect">
            <a:avLst/>
          </a:prstGeom>
          <a:solidFill>
            <a:schemeClr val="bg1"/>
          </a:solidFill>
          <a:ln w="9525">
            <a:noFill/>
            <a:miter lim="800000"/>
            <a:headEnd/>
            <a:tailEnd/>
          </a:ln>
        </p:spPr>
        <p:txBody>
          <a:bodyPr lIns="0" tIns="0" rIns="0" bIns="0">
            <a:spAutoFit/>
          </a:bodyPr>
          <a:lstStyle/>
          <a:p>
            <a:r>
              <a:rPr lang="fr-FR" sz="2000" b="1" dirty="0">
                <a:solidFill>
                  <a:srgbClr val="000000"/>
                </a:solidFill>
                <a:latin typeface="Times New Roman" pitchFamily="18" charset="0"/>
              </a:rPr>
              <a:t>Une séquence doit être complète et de très haute qualité</a:t>
            </a:r>
            <a:endParaRPr lang="fr-FR" sz="2000" dirty="0">
              <a:latin typeface="Times New Roman" pitchFamily="18" charset="0"/>
            </a:endParaRPr>
          </a:p>
        </p:txBody>
      </p:sp>
      <p:sp>
        <p:nvSpPr>
          <p:cNvPr id="181256" name="Freeform 1032"/>
          <p:cNvSpPr>
            <a:spLocks/>
          </p:cNvSpPr>
          <p:nvPr/>
        </p:nvSpPr>
        <p:spPr bwMode="auto">
          <a:xfrm>
            <a:off x="304800" y="1571625"/>
            <a:ext cx="295275" cy="295275"/>
          </a:xfrm>
          <a:custGeom>
            <a:avLst/>
            <a:gdLst/>
            <a:ahLst/>
            <a:cxnLst>
              <a:cxn ang="0">
                <a:pos x="0" y="0"/>
              </a:cxn>
              <a:cxn ang="0">
                <a:pos x="186" y="90"/>
              </a:cxn>
              <a:cxn ang="0">
                <a:pos x="0" y="186"/>
              </a:cxn>
              <a:cxn ang="0">
                <a:pos x="48" y="90"/>
              </a:cxn>
              <a:cxn ang="0">
                <a:pos x="0" y="0"/>
              </a:cxn>
            </a:cxnLst>
            <a:rect l="0" t="0" r="r" b="b"/>
            <a:pathLst>
              <a:path w="186" h="186">
                <a:moveTo>
                  <a:pt x="0" y="0"/>
                </a:moveTo>
                <a:lnTo>
                  <a:pt x="186" y="90"/>
                </a:lnTo>
                <a:lnTo>
                  <a:pt x="0" y="186"/>
                </a:lnTo>
                <a:lnTo>
                  <a:pt x="48" y="90"/>
                </a:lnTo>
                <a:lnTo>
                  <a:pt x="0" y="0"/>
                </a:lnTo>
                <a:close/>
              </a:path>
            </a:pathLst>
          </a:custGeom>
          <a:solidFill>
            <a:srgbClr val="000000"/>
          </a:solidFill>
          <a:ln w="9525">
            <a:solidFill>
              <a:srgbClr val="000000"/>
            </a:solidFill>
            <a:prstDash val="solid"/>
            <a:round/>
            <a:headEnd/>
            <a:tailEnd/>
          </a:ln>
        </p:spPr>
        <p:txBody>
          <a:bodyPr/>
          <a:lstStyle/>
          <a:p>
            <a:endParaRPr lang="en-US"/>
          </a:p>
        </p:txBody>
      </p:sp>
      <p:sp>
        <p:nvSpPr>
          <p:cNvPr id="181258" name="Freeform 1034"/>
          <p:cNvSpPr>
            <a:spLocks/>
          </p:cNvSpPr>
          <p:nvPr/>
        </p:nvSpPr>
        <p:spPr bwMode="auto">
          <a:xfrm>
            <a:off x="304800" y="4160838"/>
            <a:ext cx="295275" cy="304800"/>
          </a:xfrm>
          <a:custGeom>
            <a:avLst/>
            <a:gdLst/>
            <a:ahLst/>
            <a:cxnLst>
              <a:cxn ang="0">
                <a:pos x="0" y="0"/>
              </a:cxn>
              <a:cxn ang="0">
                <a:pos x="186" y="96"/>
              </a:cxn>
              <a:cxn ang="0">
                <a:pos x="0" y="192"/>
              </a:cxn>
              <a:cxn ang="0">
                <a:pos x="48" y="96"/>
              </a:cxn>
              <a:cxn ang="0">
                <a:pos x="0" y="0"/>
              </a:cxn>
            </a:cxnLst>
            <a:rect l="0" t="0" r="r" b="b"/>
            <a:pathLst>
              <a:path w="186" h="192">
                <a:moveTo>
                  <a:pt x="0" y="0"/>
                </a:moveTo>
                <a:lnTo>
                  <a:pt x="186" y="96"/>
                </a:lnTo>
                <a:lnTo>
                  <a:pt x="0" y="192"/>
                </a:lnTo>
                <a:lnTo>
                  <a:pt x="48" y="96"/>
                </a:lnTo>
                <a:lnTo>
                  <a:pt x="0" y="0"/>
                </a:lnTo>
                <a:close/>
              </a:path>
            </a:pathLst>
          </a:custGeom>
          <a:solidFill>
            <a:srgbClr val="000000"/>
          </a:solidFill>
          <a:ln w="9525">
            <a:solidFill>
              <a:srgbClr val="000000"/>
            </a:solidFill>
            <a:prstDash val="solid"/>
            <a:round/>
            <a:headEnd/>
            <a:tailEnd/>
          </a:ln>
        </p:spPr>
        <p:txBody>
          <a:bodyPr/>
          <a:lstStyle/>
          <a:p>
            <a:endParaRPr lang="en-US"/>
          </a:p>
        </p:txBody>
      </p:sp>
      <p:sp>
        <p:nvSpPr>
          <p:cNvPr id="181263" name="Rectangle 1039"/>
          <p:cNvSpPr>
            <a:spLocks noChangeArrowheads="1"/>
          </p:cNvSpPr>
          <p:nvPr/>
        </p:nvSpPr>
        <p:spPr bwMode="auto">
          <a:xfrm>
            <a:off x="714375" y="4010025"/>
            <a:ext cx="4619625" cy="609600"/>
          </a:xfrm>
          <a:prstGeom prst="rect">
            <a:avLst/>
          </a:prstGeom>
          <a:solidFill>
            <a:schemeClr val="bg1"/>
          </a:solidFill>
          <a:ln w="9525">
            <a:noFill/>
            <a:miter lim="800000"/>
            <a:headEnd/>
            <a:tailEnd/>
          </a:ln>
        </p:spPr>
        <p:txBody>
          <a:bodyPr lIns="0" tIns="0" rIns="0" bIns="0">
            <a:spAutoFit/>
          </a:bodyPr>
          <a:lstStyle/>
          <a:p>
            <a:r>
              <a:rPr lang="fr-FR" sz="2000" b="1">
                <a:solidFill>
                  <a:srgbClr val="000000"/>
                </a:solidFill>
                <a:latin typeface="Times New Roman" pitchFamily="18" charset="0"/>
              </a:rPr>
              <a:t>Une séquence peut rester incomplète si une large majorité des gènes a été trouvée</a:t>
            </a:r>
          </a:p>
        </p:txBody>
      </p:sp>
      <p:sp>
        <p:nvSpPr>
          <p:cNvPr id="181291" name="Rectangle 1067"/>
          <p:cNvSpPr>
            <a:spLocks noChangeArrowheads="1"/>
          </p:cNvSpPr>
          <p:nvPr/>
        </p:nvSpPr>
        <p:spPr bwMode="auto">
          <a:xfrm>
            <a:off x="2057400" y="365125"/>
            <a:ext cx="5283200" cy="549275"/>
          </a:xfrm>
          <a:prstGeom prst="rect">
            <a:avLst/>
          </a:prstGeom>
          <a:solidFill>
            <a:srgbClr val="FFFF99"/>
          </a:solidFill>
          <a:ln w="9525">
            <a:noFill/>
            <a:miter lim="800000"/>
            <a:headEnd/>
            <a:tailEnd/>
          </a:ln>
        </p:spPr>
        <p:txBody>
          <a:bodyPr wrap="none" lIns="0" tIns="0" rIns="0" bIns="0">
            <a:spAutoFit/>
          </a:bodyPr>
          <a:lstStyle/>
          <a:p>
            <a:r>
              <a:rPr lang="fr-FR" sz="3600" b="1" dirty="0">
                <a:solidFill>
                  <a:srgbClr val="000000"/>
                </a:solidFill>
                <a:latin typeface="Times New Roman" pitchFamily="18" charset="0"/>
              </a:rPr>
              <a:t>4</a:t>
            </a:r>
            <a:r>
              <a:rPr lang="fr-FR" sz="3600" b="1" dirty="0" smtClean="0">
                <a:solidFill>
                  <a:srgbClr val="000000"/>
                </a:solidFill>
                <a:latin typeface="Times New Roman" pitchFamily="18" charset="0"/>
              </a:rPr>
              <a:t>. </a:t>
            </a:r>
            <a:r>
              <a:rPr lang="fr-FR" sz="3600" b="1" dirty="0">
                <a:solidFill>
                  <a:srgbClr val="000000"/>
                </a:solidFill>
                <a:latin typeface="Times New Roman" pitchFamily="18" charset="0"/>
              </a:rPr>
              <a:t>Séquençage des génomes</a:t>
            </a:r>
            <a:endParaRPr lang="fr-FR" dirty="0"/>
          </a:p>
        </p:txBody>
      </p:sp>
      <p:sp>
        <p:nvSpPr>
          <p:cNvPr id="181293" name="Rectangle 1069"/>
          <p:cNvSpPr>
            <a:spLocks noChangeArrowheads="1"/>
          </p:cNvSpPr>
          <p:nvPr/>
        </p:nvSpPr>
        <p:spPr bwMode="auto">
          <a:xfrm>
            <a:off x="766763" y="2162175"/>
            <a:ext cx="7996237" cy="1647825"/>
          </a:xfrm>
          <a:prstGeom prst="rect">
            <a:avLst/>
          </a:prstGeom>
          <a:noFill/>
          <a:ln w="9525">
            <a:noFill/>
            <a:miter lim="800000"/>
            <a:headEnd/>
            <a:tailEnd/>
          </a:ln>
        </p:spPr>
        <p:txBody>
          <a:bodyPr lIns="0" tIns="0" rIns="0" bIns="0">
            <a:spAutoFit/>
          </a:bodyPr>
          <a:lstStyle/>
          <a:p>
            <a:pPr algn="just">
              <a:buFontTx/>
              <a:buChar char="•"/>
            </a:pPr>
            <a:r>
              <a:rPr lang="fr-FR" b="1">
                <a:solidFill>
                  <a:srgbClr val="000000"/>
                </a:solidFill>
                <a:latin typeface="Times New Roman" pitchFamily="18" charset="0"/>
              </a:rPr>
              <a:t> C'est la stratégie initialement adoptée pour les microorganismes, y compris la levure.</a:t>
            </a:r>
          </a:p>
          <a:p>
            <a:pPr algn="just">
              <a:buFontTx/>
              <a:buChar char="•"/>
            </a:pPr>
            <a:r>
              <a:rPr lang="fr-FR" b="1">
                <a:solidFill>
                  <a:srgbClr val="000000"/>
                </a:solidFill>
                <a:latin typeface="Times New Roman" pitchFamily="18" charset="0"/>
              </a:rPr>
              <a:t> Cependant, dans le cas de régions difficile à séquencer, cette exigence est très coûteuse en temps. Si quelques jours sont suffisants pour avoir un recouvrement de haute qualité de 90-95% d'un génome de procaryote, plusieurs semaines, voire plusieurs mois, seront nécessaires pour obtenir les 5-10% restants. </a:t>
            </a:r>
          </a:p>
        </p:txBody>
      </p:sp>
      <p:sp>
        <p:nvSpPr>
          <p:cNvPr id="181295" name="Rectangle 1071"/>
          <p:cNvSpPr>
            <a:spLocks noChangeArrowheads="1"/>
          </p:cNvSpPr>
          <p:nvPr/>
        </p:nvSpPr>
        <p:spPr bwMode="auto">
          <a:xfrm>
            <a:off x="766763" y="4676775"/>
            <a:ext cx="7996237" cy="1647825"/>
          </a:xfrm>
          <a:prstGeom prst="rect">
            <a:avLst/>
          </a:prstGeom>
          <a:noFill/>
          <a:ln w="9525">
            <a:noFill/>
            <a:miter lim="800000"/>
            <a:headEnd/>
            <a:tailEnd/>
          </a:ln>
        </p:spPr>
        <p:txBody>
          <a:bodyPr lIns="0" tIns="0" rIns="0" bIns="0">
            <a:spAutoFit/>
          </a:bodyPr>
          <a:lstStyle/>
          <a:p>
            <a:pPr>
              <a:buFontTx/>
              <a:buChar char="•"/>
            </a:pPr>
            <a:r>
              <a:rPr lang="fr-FR" b="1">
                <a:solidFill>
                  <a:srgbClr val="000000"/>
                </a:solidFill>
                <a:latin typeface="Times New Roman" pitchFamily="18" charset="0"/>
              </a:rPr>
              <a:t> C'est la stratégie adoptée pour les microorganismes par beaucoup d'industriels qui recherchent avant tout de nouvelles molécules. Ces données génomiques ne seront généralement pas publiées.</a:t>
            </a:r>
          </a:p>
          <a:p>
            <a:pPr>
              <a:buFontTx/>
              <a:buChar char="•"/>
            </a:pPr>
            <a:r>
              <a:rPr lang="fr-FR" b="1">
                <a:solidFill>
                  <a:srgbClr val="000000"/>
                </a:solidFill>
                <a:latin typeface="Times New Roman" pitchFamily="18" charset="0"/>
              </a:rPr>
              <a:t> C'est la stratégie également adoptée pour les eucaryotes complexes dans le cas de l'hétérochromatine ou des régions trop répétées et apparemment vides de gènes. </a:t>
            </a:r>
            <a:r>
              <a:rPr lang="fr-FR" b="1">
                <a:solidFill>
                  <a:srgbClr val="000000"/>
                </a:solidFill>
                <a:latin typeface="Times New Roman" pitchFamily="18" charset="0"/>
                <a:sym typeface="Wingdings" pitchFamily="2" charset="2"/>
              </a:rPr>
              <a:t> </a:t>
            </a:r>
            <a:r>
              <a:rPr lang="fr-FR" b="1">
                <a:solidFill>
                  <a:srgbClr val="FF3300"/>
                </a:solidFill>
                <a:latin typeface="Times New Roman" pitchFamily="18" charset="0"/>
                <a:sym typeface="Wingdings" pitchFamily="2" charset="2"/>
              </a:rPr>
              <a:t>copies dites "de brouillon"</a:t>
            </a:r>
            <a:r>
              <a:rPr lang="fr-FR" b="1">
                <a:solidFill>
                  <a:srgbClr val="000000"/>
                </a:solidFill>
                <a:latin typeface="Times New Roman" pitchFamily="18" charset="0"/>
                <a:sym typeface="Wingdings" pitchFamily="2" charset="2"/>
              </a:rPr>
              <a:t> (</a:t>
            </a:r>
            <a:r>
              <a:rPr lang="fr-FR" b="1" i="1">
                <a:solidFill>
                  <a:srgbClr val="000000"/>
                </a:solidFill>
                <a:latin typeface="Times New Roman" pitchFamily="18" charset="0"/>
                <a:sym typeface="Wingdings" pitchFamily="2" charset="2"/>
              </a:rPr>
              <a:t>draft genome</a:t>
            </a:r>
            <a:r>
              <a:rPr lang="fr-FR" b="1">
                <a:solidFill>
                  <a:srgbClr val="000000"/>
                </a:solidFill>
                <a:latin typeface="Times New Roman" pitchFamily="18" charset="0"/>
                <a:sym typeface="Wingdings" pitchFamily="2" charset="2"/>
              </a:rPr>
              <a:t>).</a:t>
            </a:r>
            <a:endParaRPr lang="fr-FR" b="1">
              <a:solidFill>
                <a:srgbClr val="000000"/>
              </a:solidFill>
              <a:latin typeface="Times New Roman" pitchFamily="18" charset="0"/>
            </a:endParaRPr>
          </a:p>
        </p:txBody>
      </p:sp>
      <p:sp>
        <p:nvSpPr>
          <p:cNvPr id="181296" name="Rectangle 1072"/>
          <p:cNvSpPr>
            <a:spLocks noChangeArrowheads="1"/>
          </p:cNvSpPr>
          <p:nvPr/>
        </p:nvSpPr>
        <p:spPr bwMode="auto">
          <a:xfrm>
            <a:off x="228600" y="990600"/>
            <a:ext cx="5232202" cy="369332"/>
          </a:xfrm>
          <a:prstGeom prst="rect">
            <a:avLst/>
          </a:prstGeom>
          <a:solidFill>
            <a:srgbClr val="FFCCFF"/>
          </a:solidFill>
          <a:ln w="9525">
            <a:noFill/>
            <a:miter lim="800000"/>
            <a:headEnd/>
            <a:tailEnd/>
          </a:ln>
        </p:spPr>
        <p:txBody>
          <a:bodyPr wrap="none" lIns="0" tIns="0" rIns="0" bIns="0">
            <a:spAutoFit/>
          </a:bodyPr>
          <a:lstStyle/>
          <a:p>
            <a:r>
              <a:rPr lang="fr-FR" sz="2100" b="1" i="1" dirty="0">
                <a:solidFill>
                  <a:srgbClr val="000000"/>
                </a:solidFill>
                <a:latin typeface="Times New Roman" pitchFamily="18" charset="0"/>
              </a:rPr>
              <a:t>4</a:t>
            </a:r>
            <a:r>
              <a:rPr lang="fr-FR" sz="2100" b="1" i="1" dirty="0" smtClean="0">
                <a:solidFill>
                  <a:srgbClr val="000000"/>
                </a:solidFill>
                <a:latin typeface="Times New Roman" pitchFamily="18" charset="0"/>
              </a:rPr>
              <a:t>.8</a:t>
            </a:r>
            <a:r>
              <a:rPr lang="fr-FR" sz="2100" b="1" i="1" dirty="0">
                <a:solidFill>
                  <a:srgbClr val="000000"/>
                </a:solidFill>
                <a:latin typeface="Times New Roman" pitchFamily="18" charset="0"/>
              </a:rPr>
              <a:t>. </a:t>
            </a:r>
            <a:r>
              <a:rPr lang="fr-FR" sz="2400" b="1" i="1" dirty="0">
                <a:latin typeface="Times New Roman" pitchFamily="18" charset="0"/>
              </a:rPr>
              <a:t>Le </a:t>
            </a:r>
            <a:r>
              <a:rPr lang="fr-FR" sz="2300" b="1" i="1" dirty="0">
                <a:solidFill>
                  <a:srgbClr val="000000"/>
                </a:solidFill>
                <a:latin typeface="Times New Roman" pitchFamily="18" charset="0"/>
              </a:rPr>
              <a:t>problème de la qualité</a:t>
            </a:r>
            <a:r>
              <a:rPr lang="fr-FR" sz="2300" b="1" dirty="0">
                <a:solidFill>
                  <a:srgbClr val="000000"/>
                </a:solidFill>
                <a:latin typeface="Times New Roman" pitchFamily="18" charset="0"/>
              </a:rPr>
              <a:t> : deux écoles</a:t>
            </a:r>
          </a:p>
        </p:txBody>
      </p:sp>
      <p:sp>
        <p:nvSpPr>
          <p:cNvPr id="181297" name="Rectangle 1073"/>
          <p:cNvSpPr>
            <a:spLocks noChangeArrowheads="1"/>
          </p:cNvSpPr>
          <p:nvPr/>
        </p:nvSpPr>
        <p:spPr bwMode="auto">
          <a:xfrm>
            <a:off x="6096000" y="1447800"/>
            <a:ext cx="2819400" cy="669925"/>
          </a:xfrm>
          <a:prstGeom prst="rect">
            <a:avLst/>
          </a:prstGeom>
          <a:solidFill>
            <a:srgbClr val="FFFF00"/>
          </a:solidFill>
          <a:ln w="9525">
            <a:noFill/>
            <a:miter lim="800000"/>
            <a:headEnd/>
            <a:tailEnd/>
          </a:ln>
          <a:effectLst/>
        </p:spPr>
        <p:txBody>
          <a:bodyPr>
            <a:spAutoFit/>
          </a:bodyPr>
          <a:lstStyle/>
          <a:p>
            <a:pPr algn="ctr"/>
            <a:r>
              <a:rPr lang="fr-FR" sz="1900" b="1">
                <a:solidFill>
                  <a:srgbClr val="000000"/>
                </a:solidFill>
                <a:latin typeface="Times New Roman" pitchFamily="18" charset="0"/>
              </a:rPr>
              <a:t>Approche de type recherche fondamentale</a:t>
            </a:r>
          </a:p>
        </p:txBody>
      </p:sp>
      <p:sp>
        <p:nvSpPr>
          <p:cNvPr id="181298" name="Rectangle 1074"/>
          <p:cNvSpPr>
            <a:spLocks noChangeArrowheads="1"/>
          </p:cNvSpPr>
          <p:nvPr/>
        </p:nvSpPr>
        <p:spPr bwMode="auto">
          <a:xfrm>
            <a:off x="6096000" y="3978275"/>
            <a:ext cx="2819400" cy="669925"/>
          </a:xfrm>
          <a:prstGeom prst="rect">
            <a:avLst/>
          </a:prstGeom>
          <a:solidFill>
            <a:srgbClr val="FFFF00"/>
          </a:solidFill>
          <a:ln w="9525">
            <a:noFill/>
            <a:miter lim="800000"/>
            <a:headEnd/>
            <a:tailEnd/>
          </a:ln>
          <a:effectLst/>
        </p:spPr>
        <p:txBody>
          <a:bodyPr>
            <a:spAutoFit/>
          </a:bodyPr>
          <a:lstStyle/>
          <a:p>
            <a:pPr algn="ctr"/>
            <a:r>
              <a:rPr lang="fr-FR" sz="1900" b="1">
                <a:solidFill>
                  <a:srgbClr val="000000"/>
                </a:solidFill>
                <a:latin typeface="Times New Roman" pitchFamily="18" charset="0"/>
              </a:rPr>
              <a:t>Approche de type recherche appliquée</a:t>
            </a:r>
          </a:p>
        </p:txBody>
      </p:sp>
      <p:sp>
        <p:nvSpPr>
          <p:cNvPr id="181299" name="Line 1075"/>
          <p:cNvSpPr>
            <a:spLocks noChangeShapeType="1"/>
          </p:cNvSpPr>
          <p:nvPr/>
        </p:nvSpPr>
        <p:spPr bwMode="auto">
          <a:xfrm>
            <a:off x="5486400" y="1782763"/>
            <a:ext cx="457200" cy="0"/>
          </a:xfrm>
          <a:prstGeom prst="line">
            <a:avLst/>
          </a:prstGeom>
          <a:noFill/>
          <a:ln w="76200">
            <a:solidFill>
              <a:schemeClr val="tx1"/>
            </a:solidFill>
            <a:round/>
            <a:headEnd/>
            <a:tailEnd type="triangle" w="med" len="med"/>
          </a:ln>
          <a:effectLst/>
        </p:spPr>
        <p:txBody>
          <a:bodyPr/>
          <a:lstStyle/>
          <a:p>
            <a:endParaRPr lang="en-US"/>
          </a:p>
        </p:txBody>
      </p:sp>
      <p:sp>
        <p:nvSpPr>
          <p:cNvPr id="181300" name="Line 1076"/>
          <p:cNvSpPr>
            <a:spLocks noChangeShapeType="1"/>
          </p:cNvSpPr>
          <p:nvPr/>
        </p:nvSpPr>
        <p:spPr bwMode="auto">
          <a:xfrm>
            <a:off x="5486400" y="4314825"/>
            <a:ext cx="457200" cy="0"/>
          </a:xfrm>
          <a:prstGeom prst="line">
            <a:avLst/>
          </a:prstGeom>
          <a:noFill/>
          <a:ln w="76200">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2057400" y="365125"/>
            <a:ext cx="5283200" cy="549275"/>
          </a:xfrm>
          <a:prstGeom prst="rect">
            <a:avLst/>
          </a:prstGeom>
          <a:solidFill>
            <a:srgbClr val="FFFF99"/>
          </a:solidFill>
          <a:ln w="9525">
            <a:noFill/>
            <a:miter lim="800000"/>
            <a:headEnd/>
            <a:tailEnd/>
          </a:ln>
        </p:spPr>
        <p:txBody>
          <a:bodyPr wrap="none" lIns="0" tIns="0" rIns="0" bIns="0">
            <a:spAutoFit/>
          </a:bodyPr>
          <a:lstStyle/>
          <a:p>
            <a:r>
              <a:rPr lang="fr-FR" sz="3600" b="1" dirty="0">
                <a:solidFill>
                  <a:srgbClr val="000000"/>
                </a:solidFill>
                <a:latin typeface="Times New Roman" pitchFamily="18" charset="0"/>
              </a:rPr>
              <a:t>4</a:t>
            </a:r>
            <a:r>
              <a:rPr lang="fr-FR" sz="3600" b="1" dirty="0" smtClean="0">
                <a:solidFill>
                  <a:srgbClr val="000000"/>
                </a:solidFill>
                <a:latin typeface="Times New Roman" pitchFamily="18" charset="0"/>
              </a:rPr>
              <a:t>. </a:t>
            </a:r>
            <a:r>
              <a:rPr lang="fr-FR" sz="3600" b="1" dirty="0">
                <a:solidFill>
                  <a:srgbClr val="000000"/>
                </a:solidFill>
                <a:latin typeface="Times New Roman" pitchFamily="18" charset="0"/>
              </a:rPr>
              <a:t>Séquençage des génomes</a:t>
            </a:r>
            <a:endParaRPr lang="fr-FR" dirty="0"/>
          </a:p>
        </p:txBody>
      </p:sp>
      <p:sp>
        <p:nvSpPr>
          <p:cNvPr id="181296" name="Rectangle 1072"/>
          <p:cNvSpPr>
            <a:spLocks noChangeArrowheads="1"/>
          </p:cNvSpPr>
          <p:nvPr/>
        </p:nvSpPr>
        <p:spPr bwMode="auto">
          <a:xfrm>
            <a:off x="228600" y="990600"/>
            <a:ext cx="4494820" cy="369332"/>
          </a:xfrm>
          <a:prstGeom prst="rect">
            <a:avLst/>
          </a:prstGeom>
          <a:solidFill>
            <a:srgbClr val="FFCCFF"/>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4.9. </a:t>
            </a:r>
            <a:r>
              <a:rPr lang="fr-FR" sz="2400" b="1" i="1" dirty="0" smtClean="0">
                <a:latin typeface="Times New Roman" pitchFamily="18" charset="0"/>
              </a:rPr>
              <a:t>Les technologies de séquençage</a:t>
            </a:r>
            <a:endParaRPr lang="fr-FR" sz="2300" b="1" dirty="0">
              <a:solidFill>
                <a:srgbClr val="000000"/>
              </a:solidFill>
              <a:latin typeface="Times New Roman" pitchFamily="18" charset="0"/>
            </a:endParaRPr>
          </a:p>
        </p:txBody>
      </p:sp>
      <p:sp>
        <p:nvSpPr>
          <p:cNvPr id="15" name="ZoneTexte 14"/>
          <p:cNvSpPr txBox="1"/>
          <p:nvPr/>
        </p:nvSpPr>
        <p:spPr>
          <a:xfrm>
            <a:off x="285720" y="1928802"/>
            <a:ext cx="8001056" cy="1015663"/>
          </a:xfrm>
          <a:prstGeom prst="rect">
            <a:avLst/>
          </a:prstGeom>
          <a:noFill/>
        </p:spPr>
        <p:txBody>
          <a:bodyPr wrap="square" rtlCol="0">
            <a:spAutoFit/>
          </a:bodyPr>
          <a:lstStyle/>
          <a:p>
            <a:pPr algn="just"/>
            <a:r>
              <a:rPr lang="fr-FR" sz="2000" b="1" dirty="0" smtClean="0">
                <a:solidFill>
                  <a:srgbClr val="002060"/>
                </a:solidFill>
              </a:rPr>
              <a:t>Le "matériaux de base" de la génomique (et de la </a:t>
            </a:r>
            <a:r>
              <a:rPr lang="fr-FR" sz="2000" b="1" dirty="0" err="1" smtClean="0">
                <a:solidFill>
                  <a:srgbClr val="002060"/>
                </a:solidFill>
              </a:rPr>
              <a:t>protéomique</a:t>
            </a:r>
            <a:r>
              <a:rPr lang="fr-FR" sz="2000" b="1" dirty="0" smtClean="0">
                <a:solidFill>
                  <a:srgbClr val="002060"/>
                </a:solidFill>
              </a:rPr>
              <a:t>) est la séquence : l'enchaînement ordonné et orienté de nucléotides pour les acides nucléiques (ou d'acides aminés pour les protéines).</a:t>
            </a:r>
          </a:p>
        </p:txBody>
      </p:sp>
      <p:sp>
        <p:nvSpPr>
          <p:cNvPr id="16" name="ZoneTexte 15"/>
          <p:cNvSpPr txBox="1"/>
          <p:nvPr/>
        </p:nvSpPr>
        <p:spPr>
          <a:xfrm>
            <a:off x="285720" y="2978910"/>
            <a:ext cx="8215370" cy="4093428"/>
          </a:xfrm>
          <a:prstGeom prst="rect">
            <a:avLst/>
          </a:prstGeom>
          <a:noFill/>
        </p:spPr>
        <p:txBody>
          <a:bodyPr wrap="square" rtlCol="0">
            <a:spAutoFit/>
          </a:bodyPr>
          <a:lstStyle/>
          <a:p>
            <a:pPr algn="just"/>
            <a:r>
              <a:rPr lang="fr-FR" sz="2000" b="1" dirty="0" smtClean="0">
                <a:solidFill>
                  <a:srgbClr val="002060"/>
                </a:solidFill>
              </a:rPr>
              <a:t>De la vitesse d'obtention de ces séquences et de leur qualité (c'est-à-dire leur fiabilité) dépend l'ensemble des analyses en aval. </a:t>
            </a:r>
          </a:p>
          <a:p>
            <a:pPr algn="just"/>
            <a:endParaRPr lang="fr-FR" sz="2000" b="1" dirty="0" smtClean="0">
              <a:solidFill>
                <a:srgbClr val="002060"/>
              </a:solidFill>
            </a:endParaRPr>
          </a:p>
          <a:p>
            <a:pPr algn="just"/>
            <a:r>
              <a:rPr lang="fr-FR" sz="2000" b="1" dirty="0" smtClean="0">
                <a:solidFill>
                  <a:srgbClr val="002060"/>
                </a:solidFill>
              </a:rPr>
              <a:t>Un énorme effort, essentiellement technologique, a été fait dans les années 90 pour obtenir des outils de plus en plus performants et surtout automatisés.</a:t>
            </a:r>
          </a:p>
          <a:p>
            <a:pPr algn="just"/>
            <a:endParaRPr lang="fr-FR" sz="2000" b="1" dirty="0" smtClean="0">
              <a:solidFill>
                <a:srgbClr val="002060"/>
              </a:solidFill>
            </a:endParaRPr>
          </a:p>
          <a:p>
            <a:pPr algn="just"/>
            <a:r>
              <a:rPr lang="fr-FR" sz="2000" b="1" dirty="0" smtClean="0">
                <a:solidFill>
                  <a:srgbClr val="002060"/>
                </a:solidFill>
              </a:rPr>
              <a:t>Des quelques 800 à 1000 nucléotides qu'un chercheur pouvait espérer séquencer en quelques jours par des techniques lourdes, complexes et dangereuses (utilisation d'isotopes radioactifs) dans les années 80, on est arrivé à des techniques de séquençage simples qui génèrent des millions de nucléotides par jour. …….Bientôt des </a:t>
            </a:r>
            <a:r>
              <a:rPr lang="fr-FR" sz="2000" b="1" dirty="0" smtClean="0">
                <a:solidFill>
                  <a:srgbClr val="002060"/>
                </a:solidFill>
                <a:hlinkClick r:id="rId3"/>
              </a:rPr>
              <a:t>milliards</a:t>
            </a:r>
            <a:r>
              <a:rPr lang="fr-FR" sz="2000" b="1" dirty="0" smtClean="0">
                <a:solidFill>
                  <a:srgbClr val="002060"/>
                </a:solidFill>
              </a:rPr>
              <a:t> !</a:t>
            </a:r>
          </a:p>
          <a:p>
            <a:pPr algn="just"/>
            <a:endParaRPr lang="en-US" sz="2000" b="1" dirty="0" smtClean="0">
              <a:solidFill>
                <a:srgbClr val="002060"/>
              </a:solidFill>
            </a:endParaRPr>
          </a:p>
        </p:txBody>
      </p:sp>
      <p:sp>
        <p:nvSpPr>
          <p:cNvPr id="17" name="ZoneTexte 16"/>
          <p:cNvSpPr txBox="1"/>
          <p:nvPr/>
        </p:nvSpPr>
        <p:spPr>
          <a:xfrm>
            <a:off x="214282" y="1500174"/>
            <a:ext cx="7786742" cy="369332"/>
          </a:xfrm>
          <a:prstGeom prst="rect">
            <a:avLst/>
          </a:prstGeom>
          <a:solidFill>
            <a:schemeClr val="accent1">
              <a:lumMod val="20000"/>
              <a:lumOff val="80000"/>
            </a:schemeClr>
          </a:solidFill>
        </p:spPr>
        <p:txBody>
          <a:bodyPr wrap="square" rtlCol="0">
            <a:spAutoFit/>
          </a:bodyPr>
          <a:lstStyle/>
          <a:p>
            <a:r>
              <a:rPr lang="fr-FR" b="1" dirty="0" smtClean="0"/>
              <a:t>4.9.1. introduction</a:t>
            </a:r>
            <a:endParaRPr lang="fr-FR"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2057400" y="365125"/>
            <a:ext cx="5334794" cy="553998"/>
          </a:xfrm>
          <a:prstGeom prst="rect">
            <a:avLst/>
          </a:prstGeom>
          <a:solidFill>
            <a:srgbClr val="FFFF99"/>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4. </a:t>
            </a:r>
            <a:r>
              <a:rPr lang="fr-FR" sz="3600" b="1" dirty="0">
                <a:solidFill>
                  <a:srgbClr val="000000"/>
                </a:solidFill>
                <a:latin typeface="Times New Roman" pitchFamily="18" charset="0"/>
              </a:rPr>
              <a:t>Séquençage des génomes</a:t>
            </a:r>
            <a:endParaRPr lang="fr-FR" dirty="0"/>
          </a:p>
        </p:txBody>
      </p:sp>
      <p:sp>
        <p:nvSpPr>
          <p:cNvPr id="181296" name="Rectangle 1072"/>
          <p:cNvSpPr>
            <a:spLocks noChangeArrowheads="1"/>
          </p:cNvSpPr>
          <p:nvPr/>
        </p:nvSpPr>
        <p:spPr bwMode="auto">
          <a:xfrm>
            <a:off x="228600" y="990600"/>
            <a:ext cx="4494820" cy="369332"/>
          </a:xfrm>
          <a:prstGeom prst="rect">
            <a:avLst/>
          </a:prstGeom>
          <a:solidFill>
            <a:srgbClr val="FFCCFF"/>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4.9. </a:t>
            </a:r>
            <a:r>
              <a:rPr lang="fr-FR" sz="2400" b="1" i="1" dirty="0" smtClean="0">
                <a:latin typeface="Times New Roman" pitchFamily="18" charset="0"/>
              </a:rPr>
              <a:t>Les technologies de séquençage</a:t>
            </a:r>
            <a:endParaRPr lang="fr-FR" sz="2300" b="1" dirty="0">
              <a:solidFill>
                <a:srgbClr val="000000"/>
              </a:solidFill>
              <a:latin typeface="Times New Roman" pitchFamily="18" charset="0"/>
            </a:endParaRPr>
          </a:p>
        </p:txBody>
      </p:sp>
      <p:sp>
        <p:nvSpPr>
          <p:cNvPr id="16" name="ZoneTexte 15"/>
          <p:cNvSpPr txBox="1"/>
          <p:nvPr/>
        </p:nvSpPr>
        <p:spPr>
          <a:xfrm>
            <a:off x="285720" y="1785926"/>
            <a:ext cx="8215370" cy="4401205"/>
          </a:xfrm>
          <a:prstGeom prst="rect">
            <a:avLst/>
          </a:prstGeom>
          <a:noFill/>
        </p:spPr>
        <p:txBody>
          <a:bodyPr wrap="square" rtlCol="0">
            <a:spAutoFit/>
          </a:bodyPr>
          <a:lstStyle/>
          <a:p>
            <a:pPr algn="just"/>
            <a:r>
              <a:rPr lang="fr-FR" sz="2000" b="1" dirty="0" smtClean="0">
                <a:solidFill>
                  <a:srgbClr val="002060"/>
                </a:solidFill>
              </a:rPr>
              <a:t>Enfin, l'ensemble des données est implémenté en temps réel dans des bases de données pour l'analyse.</a:t>
            </a:r>
          </a:p>
          <a:p>
            <a:pPr algn="just"/>
            <a:endParaRPr lang="fr-FR" sz="2000" b="1" dirty="0" smtClean="0">
              <a:solidFill>
                <a:srgbClr val="002060"/>
              </a:solidFill>
            </a:endParaRPr>
          </a:p>
          <a:p>
            <a:pPr algn="just"/>
            <a:r>
              <a:rPr lang="fr-FR" sz="2000" b="1" dirty="0" smtClean="0">
                <a:solidFill>
                  <a:srgbClr val="002060"/>
                </a:solidFill>
              </a:rPr>
              <a:t>Pour le séquençage des premiers génomes "historiques" (entre autre le génome humain), l'automatisation a requis dans les années 1990 / 2000 le développement :</a:t>
            </a:r>
          </a:p>
          <a:p>
            <a:pPr algn="just">
              <a:buBlip>
                <a:blip r:embed="rId3"/>
              </a:buBlip>
            </a:pPr>
            <a:r>
              <a:rPr lang="fr-FR" sz="2000" dirty="0" smtClean="0"/>
              <a:t>de système d'électrophorèse capillaire piloté par ordinateur qui ont remplacé les gel à plat</a:t>
            </a:r>
          </a:p>
          <a:p>
            <a:pPr algn="just">
              <a:buBlip>
                <a:blip r:embed="rId3"/>
              </a:buBlip>
            </a:pPr>
            <a:r>
              <a:rPr lang="fr-FR" sz="2000" dirty="0" smtClean="0"/>
              <a:t>de robot passeur d'échantillon qui permet d'enchaîner les échantillons</a:t>
            </a:r>
          </a:p>
          <a:p>
            <a:pPr algn="just">
              <a:buBlip>
                <a:blip r:embed="rId3"/>
              </a:buBlip>
            </a:pPr>
            <a:r>
              <a:rPr lang="fr-FR" sz="2000" dirty="0" smtClean="0"/>
              <a:t>de marqueurs fluorescents dont la lumière réfléchie après excitation par un laser est captée par une cellule CCD (</a:t>
            </a:r>
            <a:r>
              <a:rPr lang="fr-FR" sz="2000" b="1" i="1" dirty="0" smtClean="0"/>
              <a:t>Charge-</a:t>
            </a:r>
            <a:r>
              <a:rPr lang="fr-FR" sz="2000" b="1" i="1" dirty="0" err="1" smtClean="0"/>
              <a:t>Coupled</a:t>
            </a:r>
            <a:r>
              <a:rPr lang="fr-FR" sz="2000" b="1" i="1" dirty="0" smtClean="0"/>
              <a:t> </a:t>
            </a:r>
            <a:r>
              <a:rPr lang="fr-FR" sz="2000" b="1" i="1" dirty="0" err="1" smtClean="0"/>
              <a:t>Device</a:t>
            </a:r>
            <a:r>
              <a:rPr lang="fr-FR" sz="2000" dirty="0" smtClean="0"/>
              <a:t>)</a:t>
            </a:r>
          </a:p>
          <a:p>
            <a:pPr algn="just">
              <a:buBlip>
                <a:blip r:embed="rId3"/>
              </a:buBlip>
            </a:pPr>
            <a:r>
              <a:rPr lang="fr-FR" sz="2000" dirty="0" smtClean="0"/>
              <a:t>de suites logicielles permettant l'analyse des signaux sortant des séquenceurs et leur mise en forme sous forme de fichiers analysables (</a:t>
            </a:r>
            <a:r>
              <a:rPr lang="fr-FR" sz="2000" dirty="0" err="1" smtClean="0"/>
              <a:t>électrophorègramme</a:t>
            </a:r>
            <a:r>
              <a:rPr lang="fr-FR" sz="2000" dirty="0" smtClean="0"/>
              <a:t> et séquence)</a:t>
            </a:r>
            <a:endParaRPr lang="fr-FR" sz="2000" dirty="0"/>
          </a:p>
        </p:txBody>
      </p:sp>
      <p:sp>
        <p:nvSpPr>
          <p:cNvPr id="6" name="ZoneTexte 5"/>
          <p:cNvSpPr txBox="1"/>
          <p:nvPr/>
        </p:nvSpPr>
        <p:spPr>
          <a:xfrm>
            <a:off x="214282" y="1428736"/>
            <a:ext cx="7786742" cy="369332"/>
          </a:xfrm>
          <a:prstGeom prst="rect">
            <a:avLst/>
          </a:prstGeom>
          <a:solidFill>
            <a:schemeClr val="accent1">
              <a:lumMod val="20000"/>
              <a:lumOff val="80000"/>
            </a:schemeClr>
          </a:solidFill>
        </p:spPr>
        <p:txBody>
          <a:bodyPr wrap="square" rtlCol="0">
            <a:spAutoFit/>
          </a:bodyPr>
          <a:lstStyle/>
          <a:p>
            <a:r>
              <a:rPr lang="fr-FR" b="1" dirty="0" smtClean="0"/>
              <a:t>4.9.1. introduction</a:t>
            </a:r>
            <a:endParaRPr lang="fr-FR"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Ligne de production automatique pour la preparation des echantillons pour le sequencage du genome humai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Gameboy advance\Enseignement Universitaire\Preparation des cours\Pr%C3%A9paration de cours2\ABC de la Bioinformatique\Methode sequencage assemblage genomique fonctionnelle vegetale_files\5InstallationGenHum.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9" name="Picture 5" descr="C:\Users\dell\Desktop\5InstallationGenHum.gif"/>
          <p:cNvPicPr>
            <a:picLocks noChangeAspect="1" noChangeArrowheads="1"/>
          </p:cNvPicPr>
          <p:nvPr/>
        </p:nvPicPr>
        <p:blipFill>
          <a:blip r:embed="rId2"/>
          <a:srcRect/>
          <a:stretch>
            <a:fillRect/>
          </a:stretch>
        </p:blipFill>
        <p:spPr bwMode="auto">
          <a:xfrm>
            <a:off x="1214414" y="285728"/>
            <a:ext cx="6643718" cy="4971716"/>
          </a:xfrm>
          <a:prstGeom prst="rect">
            <a:avLst/>
          </a:prstGeom>
          <a:noFill/>
        </p:spPr>
      </p:pic>
      <p:sp>
        <p:nvSpPr>
          <p:cNvPr id="7" name="ZoneTexte 6"/>
          <p:cNvSpPr txBox="1"/>
          <p:nvPr/>
        </p:nvSpPr>
        <p:spPr>
          <a:xfrm>
            <a:off x="785786" y="5643578"/>
            <a:ext cx="8072494" cy="923330"/>
          </a:xfrm>
          <a:prstGeom prst="rect">
            <a:avLst/>
          </a:prstGeom>
          <a:noFill/>
        </p:spPr>
        <p:txBody>
          <a:bodyPr wrap="square" rtlCol="0">
            <a:spAutoFit/>
          </a:bodyPr>
          <a:lstStyle/>
          <a:p>
            <a:r>
              <a:rPr lang="fr-FR" b="1" dirty="0" smtClean="0"/>
              <a:t>ligne de production automatique pour la préparation des échantillons pour le séquençage du génome humain au </a:t>
            </a:r>
            <a:r>
              <a:rPr lang="fr-FR" b="1" i="1" dirty="0" smtClean="0"/>
              <a:t>Whitehead Institute - Center for </a:t>
            </a:r>
            <a:r>
              <a:rPr lang="fr-FR" b="1" i="1" dirty="0" err="1" smtClean="0"/>
              <a:t>Genome</a:t>
            </a:r>
            <a:r>
              <a:rPr lang="fr-FR" b="1" i="1" dirty="0" smtClean="0"/>
              <a:t> </a:t>
            </a:r>
            <a:r>
              <a:rPr lang="fr-FR" b="1" i="1" dirty="0" err="1" smtClean="0"/>
              <a:t>Research</a:t>
            </a:r>
            <a:r>
              <a:rPr lang="fr-FR" b="1" dirty="0" smtClean="0"/>
              <a:t>, en 2001.</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2057400" y="365125"/>
            <a:ext cx="5283200" cy="549275"/>
          </a:xfrm>
          <a:prstGeom prst="rect">
            <a:avLst/>
          </a:prstGeom>
          <a:solidFill>
            <a:srgbClr val="FFFF99"/>
          </a:solidFill>
          <a:ln w="9525">
            <a:noFill/>
            <a:miter lim="800000"/>
            <a:headEnd/>
            <a:tailEnd/>
          </a:ln>
        </p:spPr>
        <p:txBody>
          <a:bodyPr wrap="none" lIns="0" tIns="0" rIns="0" bIns="0">
            <a:spAutoFit/>
          </a:bodyPr>
          <a:lstStyle/>
          <a:p>
            <a:r>
              <a:rPr lang="fr-FR" sz="3600" b="1" dirty="0">
                <a:solidFill>
                  <a:srgbClr val="000000"/>
                </a:solidFill>
                <a:latin typeface="Times New Roman" pitchFamily="18" charset="0"/>
              </a:rPr>
              <a:t>4</a:t>
            </a:r>
            <a:r>
              <a:rPr lang="fr-FR" sz="3600" b="1" dirty="0" smtClean="0">
                <a:solidFill>
                  <a:srgbClr val="000000"/>
                </a:solidFill>
                <a:latin typeface="Times New Roman" pitchFamily="18" charset="0"/>
              </a:rPr>
              <a:t>. </a:t>
            </a:r>
            <a:r>
              <a:rPr lang="fr-FR" sz="3600" b="1" dirty="0">
                <a:solidFill>
                  <a:srgbClr val="000000"/>
                </a:solidFill>
                <a:latin typeface="Times New Roman" pitchFamily="18" charset="0"/>
              </a:rPr>
              <a:t>Séquençage des génomes</a:t>
            </a:r>
            <a:endParaRPr lang="fr-FR" dirty="0"/>
          </a:p>
        </p:txBody>
      </p:sp>
      <p:sp>
        <p:nvSpPr>
          <p:cNvPr id="181296" name="Rectangle 1072"/>
          <p:cNvSpPr>
            <a:spLocks noChangeArrowheads="1"/>
          </p:cNvSpPr>
          <p:nvPr/>
        </p:nvSpPr>
        <p:spPr bwMode="auto">
          <a:xfrm>
            <a:off x="228600" y="990600"/>
            <a:ext cx="4494820" cy="369332"/>
          </a:xfrm>
          <a:prstGeom prst="rect">
            <a:avLst/>
          </a:prstGeom>
          <a:solidFill>
            <a:srgbClr val="FFCCFF"/>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4.9. </a:t>
            </a:r>
            <a:r>
              <a:rPr lang="fr-FR" sz="2400" b="1" i="1" dirty="0" smtClean="0">
                <a:latin typeface="Times New Roman" pitchFamily="18" charset="0"/>
              </a:rPr>
              <a:t>Les technologies de séquençage</a:t>
            </a:r>
            <a:endParaRPr lang="fr-FR" sz="2300" b="1" dirty="0">
              <a:solidFill>
                <a:srgbClr val="000000"/>
              </a:solidFill>
              <a:latin typeface="Times New Roman" pitchFamily="18" charset="0"/>
            </a:endParaRPr>
          </a:p>
        </p:txBody>
      </p:sp>
      <p:sp>
        <p:nvSpPr>
          <p:cNvPr id="16" name="ZoneTexte 15"/>
          <p:cNvSpPr txBox="1"/>
          <p:nvPr/>
        </p:nvSpPr>
        <p:spPr>
          <a:xfrm>
            <a:off x="214282" y="2214554"/>
            <a:ext cx="8215370" cy="4093428"/>
          </a:xfrm>
          <a:prstGeom prst="rect">
            <a:avLst/>
          </a:prstGeom>
          <a:noFill/>
        </p:spPr>
        <p:txBody>
          <a:bodyPr wrap="square" rtlCol="0">
            <a:spAutoFit/>
          </a:bodyPr>
          <a:lstStyle/>
          <a:p>
            <a:pPr algn="just"/>
            <a:r>
              <a:rPr lang="fr-FR" sz="2000" b="1" dirty="0" smtClean="0">
                <a:solidFill>
                  <a:srgbClr val="002060"/>
                </a:solidFill>
              </a:rPr>
              <a:t>Bien que de moins en moins utilisée au profit de techniques nouvelles, la méthode de Sanger est historiquement capitale puisqu'elle a permis les premiers séquençages de génomes complets :</a:t>
            </a:r>
          </a:p>
          <a:p>
            <a:pPr algn="just"/>
            <a:endParaRPr lang="fr-FR" sz="2000" b="1" dirty="0" smtClean="0">
              <a:solidFill>
                <a:srgbClr val="002060"/>
              </a:solidFill>
            </a:endParaRPr>
          </a:p>
          <a:p>
            <a:pPr algn="just">
              <a:buBlip>
                <a:blip r:embed="rId3"/>
              </a:buBlip>
            </a:pPr>
            <a:r>
              <a:rPr lang="fr-FR" sz="2000" b="1" i="1" dirty="0" err="1" smtClean="0">
                <a:solidFill>
                  <a:srgbClr val="002060"/>
                </a:solidFill>
              </a:rPr>
              <a:t>Haemophilus</a:t>
            </a:r>
            <a:r>
              <a:rPr lang="fr-FR" sz="2000" b="1" dirty="0" smtClean="0">
                <a:solidFill>
                  <a:srgbClr val="002060"/>
                </a:solidFill>
              </a:rPr>
              <a:t> </a:t>
            </a:r>
            <a:r>
              <a:rPr lang="fr-FR" sz="2000" b="1" i="1" dirty="0" err="1" smtClean="0">
                <a:solidFill>
                  <a:srgbClr val="002060"/>
                </a:solidFill>
              </a:rPr>
              <a:t>influenzae</a:t>
            </a:r>
            <a:r>
              <a:rPr lang="fr-FR" sz="2000" b="1" dirty="0" smtClean="0">
                <a:solidFill>
                  <a:srgbClr val="002060"/>
                </a:solidFill>
              </a:rPr>
              <a:t> 1995</a:t>
            </a:r>
          </a:p>
          <a:p>
            <a:pPr algn="just">
              <a:buBlip>
                <a:blip r:embed="rId3"/>
              </a:buBlip>
            </a:pPr>
            <a:r>
              <a:rPr lang="fr-FR" sz="2000" b="1" i="1" dirty="0" smtClean="0">
                <a:solidFill>
                  <a:srgbClr val="002060"/>
                </a:solidFill>
              </a:rPr>
              <a:t>Saccharomyces</a:t>
            </a:r>
            <a:r>
              <a:rPr lang="fr-FR" sz="2000" b="1" dirty="0" smtClean="0">
                <a:solidFill>
                  <a:srgbClr val="002060"/>
                </a:solidFill>
              </a:rPr>
              <a:t> </a:t>
            </a:r>
            <a:r>
              <a:rPr lang="fr-FR" sz="2000" b="1" i="1" dirty="0" err="1" smtClean="0">
                <a:solidFill>
                  <a:srgbClr val="002060"/>
                </a:solidFill>
              </a:rPr>
              <a:t>cerevisiae</a:t>
            </a:r>
            <a:r>
              <a:rPr lang="fr-FR" sz="2000" b="1" dirty="0" smtClean="0">
                <a:solidFill>
                  <a:srgbClr val="002060"/>
                </a:solidFill>
              </a:rPr>
              <a:t> 1996</a:t>
            </a:r>
          </a:p>
          <a:p>
            <a:pPr algn="just">
              <a:buBlip>
                <a:blip r:embed="rId3"/>
              </a:buBlip>
            </a:pPr>
            <a:r>
              <a:rPr lang="fr-FR" sz="2000" b="1" i="1" dirty="0" smtClean="0">
                <a:solidFill>
                  <a:srgbClr val="002060"/>
                </a:solidFill>
              </a:rPr>
              <a:t>Escherichia</a:t>
            </a:r>
            <a:r>
              <a:rPr lang="fr-FR" sz="2000" b="1" dirty="0" smtClean="0">
                <a:solidFill>
                  <a:srgbClr val="002060"/>
                </a:solidFill>
              </a:rPr>
              <a:t> </a:t>
            </a:r>
            <a:r>
              <a:rPr lang="fr-FR" sz="2000" b="1" i="1" dirty="0" smtClean="0">
                <a:solidFill>
                  <a:srgbClr val="002060"/>
                </a:solidFill>
              </a:rPr>
              <a:t>coli</a:t>
            </a:r>
            <a:r>
              <a:rPr lang="fr-FR" sz="2000" b="1" dirty="0" smtClean="0">
                <a:solidFill>
                  <a:srgbClr val="002060"/>
                </a:solidFill>
              </a:rPr>
              <a:t> K-12 1997</a:t>
            </a:r>
          </a:p>
          <a:p>
            <a:pPr algn="just">
              <a:buBlip>
                <a:blip r:embed="rId3"/>
              </a:buBlip>
            </a:pPr>
            <a:r>
              <a:rPr lang="fr-FR" sz="2000" b="1" i="1" dirty="0" err="1" smtClean="0">
                <a:solidFill>
                  <a:srgbClr val="002060"/>
                </a:solidFill>
              </a:rPr>
              <a:t>Caenorhabditis</a:t>
            </a:r>
            <a:r>
              <a:rPr lang="fr-FR" sz="2000" b="1" dirty="0" smtClean="0">
                <a:solidFill>
                  <a:srgbClr val="002060"/>
                </a:solidFill>
              </a:rPr>
              <a:t> </a:t>
            </a:r>
            <a:r>
              <a:rPr lang="fr-FR" sz="2000" b="1" i="1" dirty="0" err="1" smtClean="0">
                <a:solidFill>
                  <a:srgbClr val="002060"/>
                </a:solidFill>
              </a:rPr>
              <a:t>elegans</a:t>
            </a:r>
            <a:r>
              <a:rPr lang="fr-FR" sz="2000" b="1" dirty="0" smtClean="0">
                <a:solidFill>
                  <a:srgbClr val="002060"/>
                </a:solidFill>
              </a:rPr>
              <a:t> 1998</a:t>
            </a:r>
          </a:p>
          <a:p>
            <a:pPr algn="just">
              <a:buBlip>
                <a:blip r:embed="rId3"/>
              </a:buBlip>
            </a:pPr>
            <a:r>
              <a:rPr lang="fr-FR" sz="2000" b="1" i="1" dirty="0" err="1" smtClean="0">
                <a:solidFill>
                  <a:srgbClr val="002060"/>
                </a:solidFill>
              </a:rPr>
              <a:t>Arabidopsis</a:t>
            </a:r>
            <a:r>
              <a:rPr lang="fr-FR" sz="2000" b="1" dirty="0" smtClean="0">
                <a:solidFill>
                  <a:srgbClr val="002060"/>
                </a:solidFill>
              </a:rPr>
              <a:t> </a:t>
            </a:r>
            <a:r>
              <a:rPr lang="fr-FR" sz="2000" b="1" i="1" dirty="0" err="1" smtClean="0">
                <a:solidFill>
                  <a:srgbClr val="002060"/>
                </a:solidFill>
              </a:rPr>
              <a:t>thaliana</a:t>
            </a:r>
            <a:r>
              <a:rPr lang="fr-FR" sz="2000" b="1" dirty="0" smtClean="0">
                <a:solidFill>
                  <a:srgbClr val="002060"/>
                </a:solidFill>
              </a:rPr>
              <a:t> 2000</a:t>
            </a:r>
          </a:p>
          <a:p>
            <a:pPr algn="just">
              <a:buBlip>
                <a:blip r:embed="rId3"/>
              </a:buBlip>
            </a:pPr>
            <a:r>
              <a:rPr lang="fr-FR" sz="2000" b="1" i="1" dirty="0" err="1" smtClean="0">
                <a:solidFill>
                  <a:srgbClr val="002060"/>
                </a:solidFill>
              </a:rPr>
              <a:t>Drosophila</a:t>
            </a:r>
            <a:r>
              <a:rPr lang="fr-FR" sz="2000" b="1" dirty="0" smtClean="0">
                <a:solidFill>
                  <a:srgbClr val="002060"/>
                </a:solidFill>
              </a:rPr>
              <a:t> </a:t>
            </a:r>
            <a:r>
              <a:rPr lang="fr-FR" sz="2000" b="1" i="1" dirty="0" err="1" smtClean="0">
                <a:solidFill>
                  <a:srgbClr val="002060"/>
                </a:solidFill>
              </a:rPr>
              <a:t>melanogaster</a:t>
            </a:r>
            <a:r>
              <a:rPr lang="fr-FR" sz="2000" b="1" dirty="0" smtClean="0">
                <a:solidFill>
                  <a:srgbClr val="002060"/>
                </a:solidFill>
              </a:rPr>
              <a:t> 2000</a:t>
            </a:r>
          </a:p>
          <a:p>
            <a:pPr algn="just">
              <a:buBlip>
                <a:blip r:embed="rId3"/>
              </a:buBlip>
            </a:pPr>
            <a:r>
              <a:rPr lang="fr-FR" sz="2000" b="1" dirty="0" smtClean="0">
                <a:solidFill>
                  <a:srgbClr val="002060"/>
                </a:solidFill>
              </a:rPr>
              <a:t>Homme 2001</a:t>
            </a:r>
          </a:p>
          <a:p>
            <a:pPr algn="just">
              <a:buBlip>
                <a:blip r:embed="rId3"/>
              </a:buBlip>
            </a:pPr>
            <a:r>
              <a:rPr lang="fr-FR" sz="2000" b="1" i="1" dirty="0" smtClean="0">
                <a:solidFill>
                  <a:srgbClr val="002060"/>
                </a:solidFill>
              </a:rPr>
              <a:t>Mus</a:t>
            </a:r>
            <a:r>
              <a:rPr lang="fr-FR" sz="2000" b="1" dirty="0" smtClean="0">
                <a:solidFill>
                  <a:srgbClr val="002060"/>
                </a:solidFill>
              </a:rPr>
              <a:t> </a:t>
            </a:r>
            <a:r>
              <a:rPr lang="fr-FR" sz="2000" b="1" i="1" dirty="0" err="1" smtClean="0">
                <a:solidFill>
                  <a:srgbClr val="002060"/>
                </a:solidFill>
              </a:rPr>
              <a:t>musculus</a:t>
            </a:r>
            <a:r>
              <a:rPr lang="fr-FR" sz="2000" b="1" dirty="0" smtClean="0">
                <a:solidFill>
                  <a:srgbClr val="002060"/>
                </a:solidFill>
              </a:rPr>
              <a:t> 2002</a:t>
            </a:r>
          </a:p>
          <a:p>
            <a:pPr algn="just">
              <a:buBlip>
                <a:blip r:embed="rId3"/>
              </a:buBlip>
            </a:pPr>
            <a:r>
              <a:rPr lang="fr-FR" sz="2000" b="1" i="1" dirty="0" smtClean="0">
                <a:solidFill>
                  <a:srgbClr val="002060"/>
                </a:solidFill>
              </a:rPr>
              <a:t>Rat</a:t>
            </a:r>
            <a:r>
              <a:rPr lang="fr-FR" sz="2000" b="1" dirty="0" smtClean="0">
                <a:solidFill>
                  <a:srgbClr val="002060"/>
                </a:solidFill>
              </a:rPr>
              <a:t> 2004</a:t>
            </a:r>
          </a:p>
        </p:txBody>
      </p:sp>
      <p:sp>
        <p:nvSpPr>
          <p:cNvPr id="5" name="ZoneTexte 4"/>
          <p:cNvSpPr txBox="1"/>
          <p:nvPr/>
        </p:nvSpPr>
        <p:spPr>
          <a:xfrm>
            <a:off x="214282" y="1500174"/>
            <a:ext cx="7786742" cy="646331"/>
          </a:xfrm>
          <a:prstGeom prst="rect">
            <a:avLst/>
          </a:prstGeom>
          <a:solidFill>
            <a:schemeClr val="accent1">
              <a:lumMod val="20000"/>
              <a:lumOff val="80000"/>
            </a:schemeClr>
          </a:solidFill>
        </p:spPr>
        <p:txBody>
          <a:bodyPr wrap="square" rtlCol="0">
            <a:spAutoFit/>
          </a:bodyPr>
          <a:lstStyle/>
          <a:p>
            <a:r>
              <a:rPr lang="fr-FR" b="1" dirty="0" smtClean="0"/>
              <a:t>4.9.2. Détermination des séquences en nucléotides par la méthode historique de </a:t>
            </a:r>
            <a:r>
              <a:rPr lang="fr-FR" b="1" dirty="0" err="1" smtClean="0"/>
              <a:t>Fréderick</a:t>
            </a:r>
            <a:r>
              <a:rPr lang="fr-FR" b="1" dirty="0" smtClean="0"/>
              <a:t> Sanger </a:t>
            </a:r>
            <a:r>
              <a:rPr lang="fr-FR" b="1" dirty="0" smtClean="0">
                <a:hlinkClick r:id="rId4"/>
              </a:rPr>
              <a:t>(Prix Nobel chimie 1980)</a:t>
            </a:r>
            <a:endParaRPr lang="fr-FR"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2057400" y="365125"/>
            <a:ext cx="5283200" cy="549275"/>
          </a:xfrm>
          <a:prstGeom prst="rect">
            <a:avLst/>
          </a:prstGeom>
          <a:solidFill>
            <a:srgbClr val="FFFF99"/>
          </a:solidFill>
          <a:ln w="9525">
            <a:noFill/>
            <a:miter lim="800000"/>
            <a:headEnd/>
            <a:tailEnd/>
          </a:ln>
        </p:spPr>
        <p:txBody>
          <a:bodyPr wrap="none" lIns="0" tIns="0" rIns="0" bIns="0">
            <a:spAutoFit/>
          </a:bodyPr>
          <a:lstStyle/>
          <a:p>
            <a:r>
              <a:rPr lang="fr-FR" sz="3600" b="1" dirty="0">
                <a:solidFill>
                  <a:srgbClr val="000000"/>
                </a:solidFill>
                <a:latin typeface="Times New Roman" pitchFamily="18" charset="0"/>
              </a:rPr>
              <a:t>4</a:t>
            </a:r>
            <a:r>
              <a:rPr lang="fr-FR" sz="3600" b="1" dirty="0" smtClean="0">
                <a:solidFill>
                  <a:srgbClr val="000000"/>
                </a:solidFill>
                <a:latin typeface="Times New Roman" pitchFamily="18" charset="0"/>
              </a:rPr>
              <a:t>. </a:t>
            </a:r>
            <a:r>
              <a:rPr lang="fr-FR" sz="3600" b="1" dirty="0">
                <a:solidFill>
                  <a:srgbClr val="000000"/>
                </a:solidFill>
                <a:latin typeface="Times New Roman" pitchFamily="18" charset="0"/>
              </a:rPr>
              <a:t>Séquençage des génomes</a:t>
            </a:r>
            <a:endParaRPr lang="fr-FR" dirty="0"/>
          </a:p>
        </p:txBody>
      </p:sp>
      <p:sp>
        <p:nvSpPr>
          <p:cNvPr id="181296" name="Rectangle 1072"/>
          <p:cNvSpPr>
            <a:spLocks noChangeArrowheads="1"/>
          </p:cNvSpPr>
          <p:nvPr/>
        </p:nvSpPr>
        <p:spPr bwMode="auto">
          <a:xfrm>
            <a:off x="228600" y="990600"/>
            <a:ext cx="4494820" cy="369332"/>
          </a:xfrm>
          <a:prstGeom prst="rect">
            <a:avLst/>
          </a:prstGeom>
          <a:solidFill>
            <a:srgbClr val="FFCCFF"/>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4.9. </a:t>
            </a:r>
            <a:r>
              <a:rPr lang="fr-FR" sz="2400" b="1" i="1" dirty="0" smtClean="0">
                <a:latin typeface="Times New Roman" pitchFamily="18" charset="0"/>
              </a:rPr>
              <a:t>Les technologies de séquençage</a:t>
            </a:r>
            <a:endParaRPr lang="fr-FR" sz="2300" b="1" dirty="0">
              <a:solidFill>
                <a:srgbClr val="000000"/>
              </a:solidFill>
              <a:latin typeface="Times New Roman" pitchFamily="18" charset="0"/>
            </a:endParaRPr>
          </a:p>
        </p:txBody>
      </p:sp>
      <p:sp>
        <p:nvSpPr>
          <p:cNvPr id="16" name="ZoneTexte 15"/>
          <p:cNvSpPr txBox="1"/>
          <p:nvPr/>
        </p:nvSpPr>
        <p:spPr>
          <a:xfrm>
            <a:off x="214282" y="2424066"/>
            <a:ext cx="5357850" cy="3785652"/>
          </a:xfrm>
          <a:prstGeom prst="rect">
            <a:avLst/>
          </a:prstGeom>
          <a:noFill/>
        </p:spPr>
        <p:txBody>
          <a:bodyPr wrap="square" rtlCol="0">
            <a:spAutoFit/>
          </a:bodyPr>
          <a:lstStyle/>
          <a:p>
            <a:pPr algn="just"/>
            <a:r>
              <a:rPr lang="fr-FR" sz="2000" b="1" dirty="0" smtClean="0">
                <a:solidFill>
                  <a:srgbClr val="002060"/>
                </a:solidFill>
              </a:rPr>
              <a:t>Les nucléotides au sein des acides nucléiques sont liés par une liaison </a:t>
            </a:r>
            <a:r>
              <a:rPr lang="fr-FR" sz="2000" b="1" dirty="0" err="1" smtClean="0">
                <a:solidFill>
                  <a:srgbClr val="002060"/>
                </a:solidFill>
              </a:rPr>
              <a:t>phosphodiester</a:t>
            </a:r>
            <a:r>
              <a:rPr lang="fr-FR" sz="2000" b="1" dirty="0" smtClean="0">
                <a:solidFill>
                  <a:srgbClr val="002060"/>
                </a:solidFill>
              </a:rPr>
              <a:t> qui s'établit entre le groupement OH sur le carbone 3' du ribose du nucléotide dit en position 5' et le phosphore du groupe phosphoryle en position α du nucléotide dit en position 3'.</a:t>
            </a:r>
          </a:p>
          <a:p>
            <a:pPr algn="just"/>
            <a:endParaRPr lang="fr-FR" sz="2000" b="1" dirty="0" smtClean="0">
              <a:solidFill>
                <a:srgbClr val="002060"/>
              </a:solidFill>
            </a:endParaRPr>
          </a:p>
          <a:p>
            <a:pPr algn="just"/>
            <a:r>
              <a:rPr lang="fr-FR" sz="2000" b="1" dirty="0" smtClean="0">
                <a:solidFill>
                  <a:srgbClr val="002060"/>
                </a:solidFill>
              </a:rPr>
              <a:t>La méthode de séquençage de Sanger (dite par terminaison de chaîne) utilise des nucléotides appelés </a:t>
            </a:r>
            <a:r>
              <a:rPr lang="fr-FR" sz="2000" b="1" dirty="0" err="1" smtClean="0">
                <a:solidFill>
                  <a:srgbClr val="002060"/>
                </a:solidFill>
              </a:rPr>
              <a:t>didésoxyribonucléotides</a:t>
            </a:r>
            <a:r>
              <a:rPr lang="fr-FR" sz="2000" b="1" dirty="0" smtClean="0">
                <a:solidFill>
                  <a:srgbClr val="002060"/>
                </a:solidFill>
              </a:rPr>
              <a:t> (</a:t>
            </a:r>
            <a:r>
              <a:rPr lang="fr-FR" sz="2000" b="1" dirty="0" err="1" smtClean="0">
                <a:solidFill>
                  <a:srgbClr val="002060"/>
                </a:solidFill>
              </a:rPr>
              <a:t>ddNTP</a:t>
            </a:r>
            <a:r>
              <a:rPr lang="fr-FR" sz="2000" b="1" dirty="0" smtClean="0">
                <a:solidFill>
                  <a:srgbClr val="002060"/>
                </a:solidFill>
              </a:rPr>
              <a:t>) qui ont un atome d'hydrogène à la place du groupement OH sur le carbone 3' du ribose.</a:t>
            </a:r>
          </a:p>
        </p:txBody>
      </p:sp>
      <p:sp>
        <p:nvSpPr>
          <p:cNvPr id="5" name="ZoneTexte 4"/>
          <p:cNvSpPr txBox="1"/>
          <p:nvPr/>
        </p:nvSpPr>
        <p:spPr>
          <a:xfrm>
            <a:off x="214282" y="1500174"/>
            <a:ext cx="7786742" cy="646331"/>
          </a:xfrm>
          <a:prstGeom prst="rect">
            <a:avLst/>
          </a:prstGeom>
          <a:solidFill>
            <a:schemeClr val="accent1">
              <a:lumMod val="20000"/>
              <a:lumOff val="80000"/>
            </a:schemeClr>
          </a:solidFill>
        </p:spPr>
        <p:txBody>
          <a:bodyPr wrap="square" rtlCol="0">
            <a:spAutoFit/>
          </a:bodyPr>
          <a:lstStyle/>
          <a:p>
            <a:r>
              <a:rPr lang="fr-FR" b="1" dirty="0" smtClean="0"/>
              <a:t>4.9.2. Détermination des séquences en nucléotides par la méthode historique de </a:t>
            </a:r>
            <a:r>
              <a:rPr lang="fr-FR" b="1" dirty="0" err="1" smtClean="0"/>
              <a:t>Fréderick</a:t>
            </a:r>
            <a:r>
              <a:rPr lang="fr-FR" b="1" dirty="0" smtClean="0"/>
              <a:t> Sanger </a:t>
            </a:r>
            <a:r>
              <a:rPr lang="fr-FR" b="1" dirty="0" smtClean="0">
                <a:hlinkClick r:id="rId3"/>
              </a:rPr>
              <a:t>(Prix Nobel chimie 1980)</a:t>
            </a:r>
            <a:endParaRPr lang="fr-FR" dirty="0" smtClean="0"/>
          </a:p>
        </p:txBody>
      </p:sp>
      <p:pic>
        <p:nvPicPr>
          <p:cNvPr id="6" name="Picture 2" descr="C:\Users\dell\Desktop\7LiaisonPDiester.gif"/>
          <p:cNvPicPr>
            <a:picLocks noChangeAspect="1" noChangeArrowheads="1"/>
          </p:cNvPicPr>
          <p:nvPr/>
        </p:nvPicPr>
        <p:blipFill>
          <a:blip r:embed="rId4"/>
          <a:srcRect/>
          <a:stretch>
            <a:fillRect/>
          </a:stretch>
        </p:blipFill>
        <p:spPr bwMode="auto">
          <a:xfrm>
            <a:off x="5786446" y="2500306"/>
            <a:ext cx="2887980" cy="362712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00166" y="2143116"/>
            <a:ext cx="6715172" cy="2957861"/>
          </a:xfrm>
          <a:prstGeom prst="rect">
            <a:avLst/>
          </a:prstGeom>
          <a:noFill/>
        </p:spPr>
        <p:txBody>
          <a:bodyPr wrap="square" rtlCol="0">
            <a:spAutoFit/>
          </a:bodyPr>
          <a:lstStyle/>
          <a:p>
            <a:pPr algn="just">
              <a:lnSpc>
                <a:spcPct val="150000"/>
              </a:lnSpc>
            </a:pPr>
            <a:r>
              <a:rPr lang="fr-FR" b="1" dirty="0" smtClean="0"/>
              <a:t>Ces lois , oubliées puis redécouvertes par Morgan et ses élèves étudiant la mouche drosophile se sont révélées valables aussi bien pour les plantes que les animaux. </a:t>
            </a:r>
          </a:p>
          <a:p>
            <a:pPr algn="just">
              <a:lnSpc>
                <a:spcPct val="150000"/>
              </a:lnSpc>
            </a:pPr>
            <a:endParaRPr lang="fr-FR" b="1" dirty="0" smtClean="0"/>
          </a:p>
          <a:p>
            <a:pPr algn="just">
              <a:lnSpc>
                <a:spcPct val="150000"/>
              </a:lnSpc>
            </a:pPr>
            <a:r>
              <a:rPr lang="fr-FR" b="1" dirty="0" smtClean="0"/>
              <a:t>De plus, les travaux de Morgan ont montré que ces caractères héréditaires appelés gènes sont disposés comme un chapelet de perles sur les chromosomes.</a:t>
            </a:r>
            <a:endParaRPr lang="en-US" b="1" dirty="0"/>
          </a:p>
        </p:txBody>
      </p:sp>
      <p:pic>
        <p:nvPicPr>
          <p:cNvPr id="6" name="Picture 2"/>
          <p:cNvPicPr>
            <a:picLocks noChangeAspect="1" noChangeArrowheads="1"/>
          </p:cNvPicPr>
          <p:nvPr/>
        </p:nvPicPr>
        <p:blipFill>
          <a:blip r:embed="rId2"/>
          <a:srcRect/>
          <a:stretch>
            <a:fillRect/>
          </a:stretch>
        </p:blipFill>
        <p:spPr bwMode="auto">
          <a:xfrm>
            <a:off x="0" y="-928688"/>
            <a:ext cx="1190625" cy="8458201"/>
          </a:xfrm>
          <a:prstGeom prst="rect">
            <a:avLst/>
          </a:prstGeom>
          <a:noFill/>
          <a:ln w="9525">
            <a:noFill/>
            <a:miter lim="800000"/>
            <a:headEnd/>
            <a:tailEnd/>
          </a:ln>
        </p:spPr>
      </p:pic>
      <p:sp>
        <p:nvSpPr>
          <p:cNvPr id="7" name="Rectangle 6"/>
          <p:cNvSpPr/>
          <p:nvPr/>
        </p:nvSpPr>
        <p:spPr>
          <a:xfrm>
            <a:off x="1643042" y="571480"/>
            <a:ext cx="2318583" cy="523220"/>
          </a:xfrm>
          <a:prstGeom prst="rect">
            <a:avLst/>
          </a:prstGeom>
        </p:spPr>
        <p:txBody>
          <a:bodyPr wrap="none">
            <a:spAutoFit/>
          </a:bodyPr>
          <a:lstStyle/>
          <a:p>
            <a:pPr lvl="0">
              <a:defRPr/>
            </a:pPr>
            <a:r>
              <a:rPr lang="fr-FR" sz="2800" b="1" dirty="0" smtClean="0">
                <a:solidFill>
                  <a:srgbClr val="DEF5FA">
                    <a:lumMod val="25000"/>
                  </a:srgbClr>
                </a:solidFill>
                <a:latin typeface="Calibri" pitchFamily="34" charset="0"/>
                <a:ea typeface="Calibri" pitchFamily="34" charset="0"/>
                <a:cs typeface="Arial" pitchFamily="34" charset="0"/>
              </a:rPr>
              <a:t>I. Introduction</a:t>
            </a:r>
            <a:endParaRPr lang="fr-FR" sz="2800" dirty="0" smtClean="0">
              <a:solidFill>
                <a:srgbClr val="DEF5FA">
                  <a:lumMod val="25000"/>
                </a:srgb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2057400" y="365125"/>
            <a:ext cx="5283200" cy="549275"/>
          </a:xfrm>
          <a:prstGeom prst="rect">
            <a:avLst/>
          </a:prstGeom>
          <a:solidFill>
            <a:srgbClr val="FFFF99"/>
          </a:solidFill>
          <a:ln w="9525">
            <a:noFill/>
            <a:miter lim="800000"/>
            <a:headEnd/>
            <a:tailEnd/>
          </a:ln>
        </p:spPr>
        <p:txBody>
          <a:bodyPr wrap="none" lIns="0" tIns="0" rIns="0" bIns="0">
            <a:spAutoFit/>
          </a:bodyPr>
          <a:lstStyle/>
          <a:p>
            <a:r>
              <a:rPr lang="fr-FR" sz="3600" b="1" dirty="0">
                <a:solidFill>
                  <a:srgbClr val="000000"/>
                </a:solidFill>
                <a:latin typeface="Times New Roman" pitchFamily="18" charset="0"/>
              </a:rPr>
              <a:t>4</a:t>
            </a:r>
            <a:r>
              <a:rPr lang="fr-FR" sz="3600" b="1" dirty="0" smtClean="0">
                <a:solidFill>
                  <a:srgbClr val="000000"/>
                </a:solidFill>
                <a:latin typeface="Times New Roman" pitchFamily="18" charset="0"/>
              </a:rPr>
              <a:t>. </a:t>
            </a:r>
            <a:r>
              <a:rPr lang="fr-FR" sz="3600" b="1" dirty="0">
                <a:solidFill>
                  <a:srgbClr val="000000"/>
                </a:solidFill>
                <a:latin typeface="Times New Roman" pitchFamily="18" charset="0"/>
              </a:rPr>
              <a:t>Séquençage des génomes</a:t>
            </a:r>
            <a:endParaRPr lang="fr-FR" dirty="0"/>
          </a:p>
        </p:txBody>
      </p:sp>
      <p:sp>
        <p:nvSpPr>
          <p:cNvPr id="181296" name="Rectangle 1072"/>
          <p:cNvSpPr>
            <a:spLocks noChangeArrowheads="1"/>
          </p:cNvSpPr>
          <p:nvPr/>
        </p:nvSpPr>
        <p:spPr bwMode="auto">
          <a:xfrm>
            <a:off x="228600" y="990600"/>
            <a:ext cx="4494820" cy="369332"/>
          </a:xfrm>
          <a:prstGeom prst="rect">
            <a:avLst/>
          </a:prstGeom>
          <a:solidFill>
            <a:srgbClr val="FFCCFF"/>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4.9. </a:t>
            </a:r>
            <a:r>
              <a:rPr lang="fr-FR" sz="2400" b="1" i="1" dirty="0" smtClean="0">
                <a:latin typeface="Times New Roman" pitchFamily="18" charset="0"/>
              </a:rPr>
              <a:t>Les technologies de séquençage</a:t>
            </a:r>
            <a:endParaRPr lang="fr-FR" sz="2300" b="1" dirty="0">
              <a:solidFill>
                <a:srgbClr val="000000"/>
              </a:solidFill>
              <a:latin typeface="Times New Roman" pitchFamily="18" charset="0"/>
            </a:endParaRPr>
          </a:p>
        </p:txBody>
      </p:sp>
      <p:sp>
        <p:nvSpPr>
          <p:cNvPr id="16" name="ZoneTexte 15"/>
          <p:cNvSpPr txBox="1"/>
          <p:nvPr/>
        </p:nvSpPr>
        <p:spPr>
          <a:xfrm>
            <a:off x="214282" y="2352628"/>
            <a:ext cx="4857784" cy="4093428"/>
          </a:xfrm>
          <a:prstGeom prst="rect">
            <a:avLst/>
          </a:prstGeom>
          <a:noFill/>
        </p:spPr>
        <p:txBody>
          <a:bodyPr wrap="square" rtlCol="0">
            <a:spAutoFit/>
          </a:bodyPr>
          <a:lstStyle/>
          <a:p>
            <a:pPr algn="just"/>
            <a:r>
              <a:rPr lang="fr-FR" sz="2000" b="1" dirty="0" smtClean="0">
                <a:solidFill>
                  <a:srgbClr val="002060"/>
                </a:solidFill>
              </a:rPr>
              <a:t>Ils peuvent donc être incorporés dans un brin d'ADN en cours de synthèse, mais ils ne permettent pas qu'un autre nucléotide soit incorporé après eux :</a:t>
            </a:r>
          </a:p>
          <a:p>
            <a:pPr algn="just"/>
            <a:endParaRPr lang="fr-FR" sz="2000" b="1" dirty="0" smtClean="0">
              <a:solidFill>
                <a:srgbClr val="002060"/>
              </a:solidFill>
            </a:endParaRPr>
          </a:p>
          <a:p>
            <a:pPr algn="just"/>
            <a:r>
              <a:rPr lang="fr-FR" sz="2000" b="1" dirty="0" smtClean="0">
                <a:solidFill>
                  <a:srgbClr val="002060"/>
                </a:solidFill>
              </a:rPr>
              <a:t> en effet, l'absence de l'atome d'oxygène en 3' empêche la formation d'une nouvelle liaison </a:t>
            </a:r>
            <a:r>
              <a:rPr lang="fr-FR" sz="2000" b="1" dirty="0" err="1" smtClean="0">
                <a:solidFill>
                  <a:srgbClr val="002060"/>
                </a:solidFill>
              </a:rPr>
              <a:t>phosphodiester</a:t>
            </a:r>
            <a:r>
              <a:rPr lang="fr-FR" sz="2000" b="1" dirty="0" smtClean="0">
                <a:solidFill>
                  <a:srgbClr val="002060"/>
                </a:solidFill>
              </a:rPr>
              <a:t>.</a:t>
            </a:r>
          </a:p>
          <a:p>
            <a:pPr algn="just"/>
            <a:endParaRPr lang="fr-FR" sz="2000" b="1" dirty="0" smtClean="0">
              <a:solidFill>
                <a:srgbClr val="002060"/>
              </a:solidFill>
            </a:endParaRPr>
          </a:p>
          <a:p>
            <a:pPr algn="just"/>
            <a:r>
              <a:rPr lang="fr-FR" sz="2000" b="1" dirty="0" smtClean="0">
                <a:solidFill>
                  <a:srgbClr val="002060"/>
                </a:solidFill>
              </a:rPr>
              <a:t>L'allongement du brin d'ADN s'</a:t>
            </a:r>
            <a:r>
              <a:rPr lang="fr-FR" sz="2000" b="1" dirty="0" err="1" smtClean="0">
                <a:solidFill>
                  <a:srgbClr val="002060"/>
                </a:solidFill>
              </a:rPr>
              <a:t>arrète</a:t>
            </a:r>
            <a:r>
              <a:rPr lang="fr-FR" sz="2000" b="1" dirty="0" smtClean="0">
                <a:solidFill>
                  <a:srgbClr val="002060"/>
                </a:solidFill>
              </a:rPr>
              <a:t> donc au niveau du </a:t>
            </a:r>
            <a:r>
              <a:rPr lang="fr-FR" sz="2000" b="1" dirty="0" err="1" smtClean="0">
                <a:solidFill>
                  <a:srgbClr val="002060"/>
                </a:solidFill>
              </a:rPr>
              <a:t>ddNTP</a:t>
            </a:r>
            <a:r>
              <a:rPr lang="fr-FR" sz="2000" b="1" dirty="0" smtClean="0">
                <a:solidFill>
                  <a:srgbClr val="002060"/>
                </a:solidFill>
              </a:rPr>
              <a:t> incorporé, d'où terminaison de la synthèse de l'ADN.</a:t>
            </a:r>
          </a:p>
          <a:p>
            <a:pPr algn="just"/>
            <a:endParaRPr lang="fr-FR" sz="2000" b="1" dirty="0" smtClean="0">
              <a:solidFill>
                <a:srgbClr val="002060"/>
              </a:solidFill>
            </a:endParaRPr>
          </a:p>
        </p:txBody>
      </p:sp>
      <p:sp>
        <p:nvSpPr>
          <p:cNvPr id="5" name="ZoneTexte 4"/>
          <p:cNvSpPr txBox="1"/>
          <p:nvPr/>
        </p:nvSpPr>
        <p:spPr>
          <a:xfrm>
            <a:off x="214282" y="1500174"/>
            <a:ext cx="7786742" cy="646331"/>
          </a:xfrm>
          <a:prstGeom prst="rect">
            <a:avLst/>
          </a:prstGeom>
          <a:solidFill>
            <a:schemeClr val="accent1">
              <a:lumMod val="20000"/>
              <a:lumOff val="80000"/>
            </a:schemeClr>
          </a:solidFill>
        </p:spPr>
        <p:txBody>
          <a:bodyPr wrap="square" rtlCol="0">
            <a:spAutoFit/>
          </a:bodyPr>
          <a:lstStyle/>
          <a:p>
            <a:r>
              <a:rPr lang="fr-FR" b="1" dirty="0" smtClean="0"/>
              <a:t>4.9.2. Détermination des séquences en nucléotides par la méthode historique de </a:t>
            </a:r>
            <a:r>
              <a:rPr lang="fr-FR" b="1" dirty="0" err="1" smtClean="0"/>
              <a:t>Fréderick</a:t>
            </a:r>
            <a:r>
              <a:rPr lang="fr-FR" b="1" dirty="0" smtClean="0"/>
              <a:t> Sanger </a:t>
            </a:r>
            <a:r>
              <a:rPr lang="fr-FR" b="1" dirty="0" smtClean="0">
                <a:hlinkClick r:id="rId3"/>
              </a:rPr>
              <a:t>(Prix Nobel chimie 1980)</a:t>
            </a:r>
            <a:endParaRPr lang="fr-FR" dirty="0" smtClean="0"/>
          </a:p>
        </p:txBody>
      </p:sp>
      <p:pic>
        <p:nvPicPr>
          <p:cNvPr id="251907" name="Picture 3" descr="C:\Users\dell\Desktop\8ddNTP.gif"/>
          <p:cNvPicPr>
            <a:picLocks noChangeAspect="1" noChangeArrowheads="1"/>
          </p:cNvPicPr>
          <p:nvPr/>
        </p:nvPicPr>
        <p:blipFill>
          <a:blip r:embed="rId4"/>
          <a:srcRect/>
          <a:stretch>
            <a:fillRect/>
          </a:stretch>
        </p:blipFill>
        <p:spPr bwMode="auto">
          <a:xfrm>
            <a:off x="5429256" y="2643182"/>
            <a:ext cx="2905128" cy="3664931"/>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2057400" y="365125"/>
            <a:ext cx="5283200" cy="549275"/>
          </a:xfrm>
          <a:prstGeom prst="rect">
            <a:avLst/>
          </a:prstGeom>
          <a:solidFill>
            <a:srgbClr val="FFFF99"/>
          </a:solidFill>
          <a:ln w="9525">
            <a:noFill/>
            <a:miter lim="800000"/>
            <a:headEnd/>
            <a:tailEnd/>
          </a:ln>
        </p:spPr>
        <p:txBody>
          <a:bodyPr wrap="none" lIns="0" tIns="0" rIns="0" bIns="0">
            <a:spAutoFit/>
          </a:bodyPr>
          <a:lstStyle/>
          <a:p>
            <a:r>
              <a:rPr lang="fr-FR" sz="3600" b="1" dirty="0">
                <a:solidFill>
                  <a:srgbClr val="000000"/>
                </a:solidFill>
                <a:latin typeface="Times New Roman" pitchFamily="18" charset="0"/>
              </a:rPr>
              <a:t>4</a:t>
            </a:r>
            <a:r>
              <a:rPr lang="fr-FR" sz="3600" b="1" dirty="0" smtClean="0">
                <a:solidFill>
                  <a:srgbClr val="000000"/>
                </a:solidFill>
                <a:latin typeface="Times New Roman" pitchFamily="18" charset="0"/>
              </a:rPr>
              <a:t>. </a:t>
            </a:r>
            <a:r>
              <a:rPr lang="fr-FR" sz="3600" b="1" dirty="0">
                <a:solidFill>
                  <a:srgbClr val="000000"/>
                </a:solidFill>
                <a:latin typeface="Times New Roman" pitchFamily="18" charset="0"/>
              </a:rPr>
              <a:t>Séquençage des génomes</a:t>
            </a:r>
            <a:endParaRPr lang="fr-FR" dirty="0"/>
          </a:p>
        </p:txBody>
      </p:sp>
      <p:sp>
        <p:nvSpPr>
          <p:cNvPr id="181296" name="Rectangle 1072"/>
          <p:cNvSpPr>
            <a:spLocks noChangeArrowheads="1"/>
          </p:cNvSpPr>
          <p:nvPr/>
        </p:nvSpPr>
        <p:spPr bwMode="auto">
          <a:xfrm>
            <a:off x="228600" y="990600"/>
            <a:ext cx="4494820" cy="369332"/>
          </a:xfrm>
          <a:prstGeom prst="rect">
            <a:avLst/>
          </a:prstGeom>
          <a:solidFill>
            <a:srgbClr val="FFCCFF"/>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4.9. </a:t>
            </a:r>
            <a:r>
              <a:rPr lang="fr-FR" sz="2400" b="1" i="1" dirty="0" smtClean="0">
                <a:latin typeface="Times New Roman" pitchFamily="18" charset="0"/>
              </a:rPr>
              <a:t>Les technologies de séquençage</a:t>
            </a:r>
            <a:endParaRPr lang="fr-FR" sz="2300" b="1" dirty="0">
              <a:solidFill>
                <a:srgbClr val="000000"/>
              </a:solidFill>
              <a:latin typeface="Times New Roman" pitchFamily="18" charset="0"/>
            </a:endParaRPr>
          </a:p>
        </p:txBody>
      </p:sp>
      <p:sp>
        <p:nvSpPr>
          <p:cNvPr id="16" name="ZoneTexte 15"/>
          <p:cNvSpPr txBox="1"/>
          <p:nvPr/>
        </p:nvSpPr>
        <p:spPr>
          <a:xfrm>
            <a:off x="214282" y="2352628"/>
            <a:ext cx="8715436" cy="5062924"/>
          </a:xfrm>
          <a:prstGeom prst="rect">
            <a:avLst/>
          </a:prstGeom>
          <a:noFill/>
        </p:spPr>
        <p:txBody>
          <a:bodyPr wrap="square" rtlCol="0">
            <a:spAutoFit/>
          </a:bodyPr>
          <a:lstStyle/>
          <a:p>
            <a:pPr algn="just"/>
            <a:r>
              <a:rPr lang="fr-FR" sz="2000" b="1" dirty="0" smtClean="0">
                <a:solidFill>
                  <a:srgbClr val="002060"/>
                </a:solidFill>
              </a:rPr>
              <a:t>La polymérase nécessitant un court fragment complémentaire du brin à séquencer pour initier la synthèse du brin copie, la méthode de séquençage de Sanger utilisait une amorce marquée ("</a:t>
            </a:r>
            <a:r>
              <a:rPr lang="fr-FR" sz="2000" b="1" dirty="0" err="1" smtClean="0">
                <a:solidFill>
                  <a:srgbClr val="002060"/>
                </a:solidFill>
              </a:rPr>
              <a:t>dye</a:t>
            </a:r>
            <a:r>
              <a:rPr lang="fr-FR" sz="2000" b="1" dirty="0" smtClean="0">
                <a:solidFill>
                  <a:srgbClr val="002060"/>
                </a:solidFill>
              </a:rPr>
              <a:t>-</a:t>
            </a:r>
            <a:r>
              <a:rPr lang="fr-FR" sz="2000" b="1" dirty="0" err="1" smtClean="0">
                <a:solidFill>
                  <a:srgbClr val="002060"/>
                </a:solidFill>
              </a:rPr>
              <a:t>labeled</a:t>
            </a:r>
            <a:r>
              <a:rPr lang="fr-FR" sz="2000" b="1" dirty="0" smtClean="0">
                <a:solidFill>
                  <a:srgbClr val="002060"/>
                </a:solidFill>
              </a:rPr>
              <a:t> primer").</a:t>
            </a:r>
          </a:p>
          <a:p>
            <a:pPr algn="just"/>
            <a:endParaRPr lang="fr-FR" sz="700" b="1" dirty="0" smtClean="0">
              <a:solidFill>
                <a:srgbClr val="002060"/>
              </a:solidFill>
            </a:endParaRPr>
          </a:p>
          <a:p>
            <a:r>
              <a:rPr lang="fr-FR" sz="2000" b="1" dirty="0" smtClean="0">
                <a:solidFill>
                  <a:srgbClr val="002060"/>
                </a:solidFill>
              </a:rPr>
              <a:t>Quatre réactions de séquençage sont donc menées en parallèle dans quatre tubes distincts, contenant chacun un seul </a:t>
            </a:r>
            <a:r>
              <a:rPr lang="fr-FR" sz="2000" b="1" dirty="0" err="1" smtClean="0">
                <a:solidFill>
                  <a:srgbClr val="002060"/>
                </a:solidFill>
              </a:rPr>
              <a:t>didésoxyribonucléotide</a:t>
            </a:r>
            <a:r>
              <a:rPr lang="fr-FR" sz="2000" b="1" dirty="0" smtClean="0">
                <a:solidFill>
                  <a:srgbClr val="002060"/>
                </a:solidFill>
              </a:rPr>
              <a:t> </a:t>
            </a:r>
          </a:p>
          <a:p>
            <a:r>
              <a:rPr lang="fr-FR" sz="2000" b="1" dirty="0" smtClean="0">
                <a:solidFill>
                  <a:srgbClr val="002060"/>
                </a:solidFill>
              </a:rPr>
              <a:t>(</a:t>
            </a:r>
            <a:r>
              <a:rPr lang="fr-FR" sz="2000" b="1" dirty="0" err="1" smtClean="0">
                <a:solidFill>
                  <a:srgbClr val="002060"/>
                </a:solidFill>
              </a:rPr>
              <a:t>ddTTP</a:t>
            </a:r>
            <a:r>
              <a:rPr lang="fr-FR" sz="2000" b="1" dirty="0" smtClean="0">
                <a:solidFill>
                  <a:srgbClr val="002060"/>
                </a:solidFill>
              </a:rPr>
              <a:t>, </a:t>
            </a:r>
            <a:r>
              <a:rPr lang="fr-FR" sz="2000" b="1" dirty="0" err="1" smtClean="0">
                <a:solidFill>
                  <a:srgbClr val="002060"/>
                </a:solidFill>
              </a:rPr>
              <a:t>ddATP,ddCTP</a:t>
            </a:r>
            <a:r>
              <a:rPr lang="fr-FR" sz="2000" b="1" dirty="0" smtClean="0">
                <a:solidFill>
                  <a:srgbClr val="002060"/>
                </a:solidFill>
              </a:rPr>
              <a:t> et </a:t>
            </a:r>
            <a:r>
              <a:rPr lang="fr-FR" sz="2000" b="1" dirty="0" err="1" smtClean="0">
                <a:solidFill>
                  <a:srgbClr val="002060"/>
                </a:solidFill>
              </a:rPr>
              <a:t>ddGTP</a:t>
            </a:r>
            <a:r>
              <a:rPr lang="fr-FR" sz="2000" b="1" dirty="0" smtClean="0">
                <a:solidFill>
                  <a:srgbClr val="002060"/>
                </a:solidFill>
              </a:rPr>
              <a:t>) :</a:t>
            </a:r>
          </a:p>
          <a:p>
            <a:pPr algn="just">
              <a:buBlip>
                <a:blip r:embed="rId3"/>
              </a:buBlip>
            </a:pPr>
            <a:endParaRPr lang="fr-FR" sz="1200" b="1" dirty="0" smtClean="0">
              <a:solidFill>
                <a:srgbClr val="002060"/>
              </a:solidFill>
            </a:endParaRPr>
          </a:p>
          <a:p>
            <a:pPr algn="just">
              <a:buBlip>
                <a:blip r:embed="rId3"/>
              </a:buBlip>
            </a:pPr>
            <a:r>
              <a:rPr lang="fr-FR" sz="2000" b="1" dirty="0" smtClean="0">
                <a:solidFill>
                  <a:srgbClr val="002060"/>
                </a:solidFill>
              </a:rPr>
              <a:t>ADN matrice + amorce marquée + </a:t>
            </a:r>
            <a:r>
              <a:rPr lang="fr-FR" sz="2000" b="1" dirty="0" err="1" smtClean="0">
                <a:solidFill>
                  <a:srgbClr val="002060"/>
                </a:solidFill>
              </a:rPr>
              <a:t>dNTP</a:t>
            </a:r>
            <a:r>
              <a:rPr lang="fr-FR" sz="2000" b="1" dirty="0" smtClean="0">
                <a:solidFill>
                  <a:srgbClr val="002060"/>
                </a:solidFill>
              </a:rPr>
              <a:t> + </a:t>
            </a:r>
            <a:r>
              <a:rPr lang="fr-FR" sz="2000" b="1" dirty="0" err="1" smtClean="0">
                <a:solidFill>
                  <a:srgbClr val="002060"/>
                </a:solidFill>
              </a:rPr>
              <a:t>ddTTP</a:t>
            </a:r>
            <a:endParaRPr lang="fr-FR" sz="2000" b="1" dirty="0" smtClean="0">
              <a:solidFill>
                <a:srgbClr val="002060"/>
              </a:solidFill>
            </a:endParaRPr>
          </a:p>
          <a:p>
            <a:pPr algn="just">
              <a:buBlip>
                <a:blip r:embed="rId3"/>
              </a:buBlip>
            </a:pPr>
            <a:r>
              <a:rPr lang="fr-FR" sz="2000" b="1" dirty="0" smtClean="0">
                <a:solidFill>
                  <a:srgbClr val="002060"/>
                </a:solidFill>
              </a:rPr>
              <a:t>ADN matrice + amorce marquée + </a:t>
            </a:r>
            <a:r>
              <a:rPr lang="fr-FR" sz="2000" b="1" dirty="0" err="1" smtClean="0">
                <a:solidFill>
                  <a:srgbClr val="002060"/>
                </a:solidFill>
              </a:rPr>
              <a:t>dNTP</a:t>
            </a:r>
            <a:r>
              <a:rPr lang="fr-FR" sz="2000" b="1" dirty="0" smtClean="0">
                <a:solidFill>
                  <a:srgbClr val="002060"/>
                </a:solidFill>
              </a:rPr>
              <a:t> + </a:t>
            </a:r>
            <a:r>
              <a:rPr lang="fr-FR" sz="2000" b="1" dirty="0" err="1" smtClean="0">
                <a:solidFill>
                  <a:srgbClr val="002060"/>
                </a:solidFill>
              </a:rPr>
              <a:t>ddATP</a:t>
            </a:r>
            <a:endParaRPr lang="fr-FR" sz="2000" b="1" dirty="0" smtClean="0">
              <a:solidFill>
                <a:srgbClr val="002060"/>
              </a:solidFill>
            </a:endParaRPr>
          </a:p>
          <a:p>
            <a:pPr algn="just">
              <a:buBlip>
                <a:blip r:embed="rId3"/>
              </a:buBlip>
            </a:pPr>
            <a:r>
              <a:rPr lang="fr-FR" sz="2000" b="1" dirty="0" smtClean="0">
                <a:solidFill>
                  <a:srgbClr val="002060"/>
                </a:solidFill>
              </a:rPr>
              <a:t>ADN matrice + amorce marquée + </a:t>
            </a:r>
            <a:r>
              <a:rPr lang="fr-FR" sz="2000" b="1" dirty="0" err="1" smtClean="0">
                <a:solidFill>
                  <a:srgbClr val="002060"/>
                </a:solidFill>
              </a:rPr>
              <a:t>dNTP</a:t>
            </a:r>
            <a:r>
              <a:rPr lang="fr-FR" sz="2000" b="1" dirty="0" smtClean="0">
                <a:solidFill>
                  <a:srgbClr val="002060"/>
                </a:solidFill>
              </a:rPr>
              <a:t> + </a:t>
            </a:r>
            <a:r>
              <a:rPr lang="fr-FR" sz="2000" b="1" dirty="0" err="1" smtClean="0">
                <a:solidFill>
                  <a:srgbClr val="002060"/>
                </a:solidFill>
              </a:rPr>
              <a:t>ddCTP</a:t>
            </a:r>
            <a:endParaRPr lang="fr-FR" sz="2000" b="1" dirty="0" smtClean="0">
              <a:solidFill>
                <a:srgbClr val="002060"/>
              </a:solidFill>
            </a:endParaRPr>
          </a:p>
          <a:p>
            <a:pPr algn="just">
              <a:buBlip>
                <a:blip r:embed="rId3"/>
              </a:buBlip>
            </a:pPr>
            <a:r>
              <a:rPr lang="fr-FR" sz="2000" b="1" dirty="0" smtClean="0">
                <a:solidFill>
                  <a:srgbClr val="002060"/>
                </a:solidFill>
              </a:rPr>
              <a:t>ADN matrice + amorce marquée + </a:t>
            </a:r>
            <a:r>
              <a:rPr lang="fr-FR" sz="2000" b="1" dirty="0" err="1" smtClean="0">
                <a:solidFill>
                  <a:srgbClr val="002060"/>
                </a:solidFill>
              </a:rPr>
              <a:t>dNTP</a:t>
            </a:r>
            <a:r>
              <a:rPr lang="fr-FR" sz="2000" b="1" dirty="0" smtClean="0">
                <a:solidFill>
                  <a:srgbClr val="002060"/>
                </a:solidFill>
              </a:rPr>
              <a:t> + </a:t>
            </a:r>
            <a:r>
              <a:rPr lang="fr-FR" sz="2000" b="1" dirty="0" err="1" smtClean="0">
                <a:solidFill>
                  <a:srgbClr val="002060"/>
                </a:solidFill>
              </a:rPr>
              <a:t>ddGTP</a:t>
            </a:r>
            <a:endParaRPr lang="fr-FR" sz="2000" b="1" dirty="0" smtClean="0">
              <a:solidFill>
                <a:srgbClr val="002060"/>
              </a:solidFill>
            </a:endParaRPr>
          </a:p>
          <a:p>
            <a:pPr algn="just"/>
            <a:endParaRPr lang="fr-FR" sz="2000" b="1" dirty="0" smtClean="0">
              <a:solidFill>
                <a:srgbClr val="002060"/>
              </a:solidFill>
            </a:endParaRPr>
          </a:p>
          <a:p>
            <a:r>
              <a:rPr lang="fr-FR" sz="2000" b="1" dirty="0" smtClean="0"/>
              <a:t>Dans chaque tube, toutes les copies d'ADN synthétisés sont interrompues derrière un seul type de nucléotide.</a:t>
            </a:r>
          </a:p>
          <a:p>
            <a:r>
              <a:rPr lang="fr-FR" sz="2000" dirty="0" smtClean="0"/>
              <a:t/>
            </a:r>
            <a:br>
              <a:rPr lang="fr-FR" sz="2000" dirty="0" smtClean="0"/>
            </a:br>
            <a:endParaRPr lang="fr-FR" sz="2000" b="1" dirty="0" smtClean="0">
              <a:solidFill>
                <a:srgbClr val="002060"/>
              </a:solidFill>
            </a:endParaRPr>
          </a:p>
        </p:txBody>
      </p:sp>
      <p:sp>
        <p:nvSpPr>
          <p:cNvPr id="5" name="ZoneTexte 4"/>
          <p:cNvSpPr txBox="1"/>
          <p:nvPr/>
        </p:nvSpPr>
        <p:spPr>
          <a:xfrm>
            <a:off x="214282" y="1500174"/>
            <a:ext cx="7786742" cy="646331"/>
          </a:xfrm>
          <a:prstGeom prst="rect">
            <a:avLst/>
          </a:prstGeom>
          <a:solidFill>
            <a:schemeClr val="accent1">
              <a:lumMod val="20000"/>
              <a:lumOff val="80000"/>
            </a:schemeClr>
          </a:solidFill>
        </p:spPr>
        <p:txBody>
          <a:bodyPr wrap="square" rtlCol="0">
            <a:spAutoFit/>
          </a:bodyPr>
          <a:lstStyle/>
          <a:p>
            <a:r>
              <a:rPr lang="fr-FR" b="1" dirty="0" smtClean="0"/>
              <a:t>4.9.2. Détermination des séquences en nucléotides par la méthode historique de </a:t>
            </a:r>
            <a:r>
              <a:rPr lang="fr-FR" b="1" dirty="0" err="1" smtClean="0"/>
              <a:t>Fréderick</a:t>
            </a:r>
            <a:r>
              <a:rPr lang="fr-FR" b="1" dirty="0" smtClean="0"/>
              <a:t> Sanger </a:t>
            </a:r>
            <a:r>
              <a:rPr lang="fr-FR" b="1" dirty="0" smtClean="0">
                <a:hlinkClick r:id="rId4"/>
              </a:rPr>
              <a:t>(Prix Nobel chimie 1980)</a:t>
            </a:r>
            <a:endParaRPr lang="fr-FR"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2057400" y="365125"/>
            <a:ext cx="5283200" cy="549275"/>
          </a:xfrm>
          <a:prstGeom prst="rect">
            <a:avLst/>
          </a:prstGeom>
          <a:solidFill>
            <a:srgbClr val="FFFF99"/>
          </a:solidFill>
          <a:ln w="9525">
            <a:noFill/>
            <a:miter lim="800000"/>
            <a:headEnd/>
            <a:tailEnd/>
          </a:ln>
        </p:spPr>
        <p:txBody>
          <a:bodyPr wrap="none" lIns="0" tIns="0" rIns="0" bIns="0">
            <a:spAutoFit/>
          </a:bodyPr>
          <a:lstStyle/>
          <a:p>
            <a:r>
              <a:rPr lang="fr-FR" sz="3600" b="1" dirty="0">
                <a:solidFill>
                  <a:srgbClr val="000000"/>
                </a:solidFill>
                <a:latin typeface="Times New Roman" pitchFamily="18" charset="0"/>
              </a:rPr>
              <a:t>4</a:t>
            </a:r>
            <a:r>
              <a:rPr lang="fr-FR" sz="3600" b="1" dirty="0" smtClean="0">
                <a:solidFill>
                  <a:srgbClr val="000000"/>
                </a:solidFill>
                <a:latin typeface="Times New Roman" pitchFamily="18" charset="0"/>
              </a:rPr>
              <a:t>. </a:t>
            </a:r>
            <a:r>
              <a:rPr lang="fr-FR" sz="3600" b="1" dirty="0">
                <a:solidFill>
                  <a:srgbClr val="000000"/>
                </a:solidFill>
                <a:latin typeface="Times New Roman" pitchFamily="18" charset="0"/>
              </a:rPr>
              <a:t>Séquençage des génomes</a:t>
            </a:r>
            <a:endParaRPr lang="fr-FR" dirty="0"/>
          </a:p>
        </p:txBody>
      </p:sp>
      <p:sp>
        <p:nvSpPr>
          <p:cNvPr id="181296" name="Rectangle 1072"/>
          <p:cNvSpPr>
            <a:spLocks noChangeArrowheads="1"/>
          </p:cNvSpPr>
          <p:nvPr/>
        </p:nvSpPr>
        <p:spPr bwMode="auto">
          <a:xfrm>
            <a:off x="228600" y="990600"/>
            <a:ext cx="4494820" cy="369332"/>
          </a:xfrm>
          <a:prstGeom prst="rect">
            <a:avLst/>
          </a:prstGeom>
          <a:solidFill>
            <a:srgbClr val="FFCCFF"/>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4.9. </a:t>
            </a:r>
            <a:r>
              <a:rPr lang="fr-FR" sz="2400" b="1" i="1" dirty="0" smtClean="0">
                <a:latin typeface="Times New Roman" pitchFamily="18" charset="0"/>
              </a:rPr>
              <a:t>Les technologies de séquençage</a:t>
            </a:r>
            <a:endParaRPr lang="fr-FR" sz="2300" b="1" dirty="0">
              <a:solidFill>
                <a:srgbClr val="000000"/>
              </a:solidFill>
              <a:latin typeface="Times New Roman" pitchFamily="18" charset="0"/>
            </a:endParaRPr>
          </a:p>
        </p:txBody>
      </p:sp>
      <p:sp>
        <p:nvSpPr>
          <p:cNvPr id="16" name="ZoneTexte 15"/>
          <p:cNvSpPr txBox="1"/>
          <p:nvPr/>
        </p:nvSpPr>
        <p:spPr>
          <a:xfrm>
            <a:off x="214282" y="3000372"/>
            <a:ext cx="8715436" cy="2246769"/>
          </a:xfrm>
          <a:prstGeom prst="rect">
            <a:avLst/>
          </a:prstGeom>
          <a:noFill/>
        </p:spPr>
        <p:txBody>
          <a:bodyPr wrap="square" rtlCol="0">
            <a:spAutoFit/>
          </a:bodyPr>
          <a:lstStyle/>
          <a:p>
            <a:pPr algn="just"/>
            <a:r>
              <a:rPr lang="fr-FR" sz="2000" b="1" dirty="0" smtClean="0">
                <a:solidFill>
                  <a:srgbClr val="002060"/>
                </a:solidFill>
              </a:rPr>
              <a:t>Le rapport des concentrations entre les </a:t>
            </a:r>
            <a:r>
              <a:rPr lang="fr-FR" sz="2000" b="1" dirty="0" err="1" smtClean="0">
                <a:solidFill>
                  <a:srgbClr val="002060"/>
                </a:solidFill>
              </a:rPr>
              <a:t>dNTP</a:t>
            </a:r>
            <a:r>
              <a:rPr lang="fr-FR" sz="2000" b="1" dirty="0" smtClean="0">
                <a:solidFill>
                  <a:srgbClr val="002060"/>
                </a:solidFill>
              </a:rPr>
              <a:t> et les </a:t>
            </a:r>
            <a:r>
              <a:rPr lang="fr-FR" sz="2000" b="1" dirty="0" err="1" smtClean="0">
                <a:solidFill>
                  <a:srgbClr val="002060"/>
                </a:solidFill>
              </a:rPr>
              <a:t>didésoxyribonucléotides</a:t>
            </a:r>
            <a:r>
              <a:rPr lang="fr-FR" sz="2000" b="1" dirty="0" smtClean="0">
                <a:solidFill>
                  <a:srgbClr val="002060"/>
                </a:solidFill>
              </a:rPr>
              <a:t> (</a:t>
            </a:r>
            <a:r>
              <a:rPr lang="fr-FR" sz="2000" b="1" dirty="0" err="1" smtClean="0">
                <a:solidFill>
                  <a:srgbClr val="002060"/>
                </a:solidFill>
              </a:rPr>
              <a:t>ddNTP</a:t>
            </a:r>
            <a:r>
              <a:rPr lang="fr-FR" sz="2000" b="1" dirty="0" smtClean="0">
                <a:solidFill>
                  <a:srgbClr val="002060"/>
                </a:solidFill>
              </a:rPr>
              <a:t>) et le nombre de réactions simultanées catalysées par la polymérase assure statistiquement que toutes les copies partielles intermédiaires possibles de la molécule d'ADN sont synthétisées.</a:t>
            </a:r>
          </a:p>
          <a:p>
            <a:pPr algn="just"/>
            <a:r>
              <a:rPr lang="fr-FR" sz="2000" b="1" dirty="0" smtClean="0">
                <a:solidFill>
                  <a:srgbClr val="002060"/>
                </a:solidFill>
              </a:rPr>
              <a:t/>
            </a:r>
            <a:br>
              <a:rPr lang="fr-FR" sz="2000" b="1" dirty="0" smtClean="0">
                <a:solidFill>
                  <a:srgbClr val="002060"/>
                </a:solidFill>
              </a:rPr>
            </a:br>
            <a:r>
              <a:rPr lang="fr-FR" sz="2000" dirty="0" smtClean="0"/>
              <a:t/>
            </a:r>
            <a:br>
              <a:rPr lang="fr-FR" sz="2000" dirty="0" smtClean="0"/>
            </a:br>
            <a:endParaRPr lang="fr-FR" sz="2000" b="1" dirty="0" smtClean="0">
              <a:solidFill>
                <a:srgbClr val="002060"/>
              </a:solidFill>
            </a:endParaRPr>
          </a:p>
        </p:txBody>
      </p:sp>
      <p:sp>
        <p:nvSpPr>
          <p:cNvPr id="5" name="ZoneTexte 4"/>
          <p:cNvSpPr txBox="1"/>
          <p:nvPr/>
        </p:nvSpPr>
        <p:spPr>
          <a:xfrm>
            <a:off x="214282" y="1500174"/>
            <a:ext cx="7786742" cy="646331"/>
          </a:xfrm>
          <a:prstGeom prst="rect">
            <a:avLst/>
          </a:prstGeom>
          <a:solidFill>
            <a:schemeClr val="accent1">
              <a:lumMod val="20000"/>
              <a:lumOff val="80000"/>
            </a:schemeClr>
          </a:solidFill>
        </p:spPr>
        <p:txBody>
          <a:bodyPr wrap="square" rtlCol="0">
            <a:spAutoFit/>
          </a:bodyPr>
          <a:lstStyle/>
          <a:p>
            <a:r>
              <a:rPr lang="fr-FR" b="1" dirty="0" smtClean="0"/>
              <a:t>4.9.2. Détermination des séquences en nucléotides par la méthode historique de </a:t>
            </a:r>
            <a:r>
              <a:rPr lang="fr-FR" b="1" dirty="0" err="1" smtClean="0"/>
              <a:t>Fréderick</a:t>
            </a:r>
            <a:r>
              <a:rPr lang="fr-FR" b="1" dirty="0" smtClean="0"/>
              <a:t> Sanger </a:t>
            </a:r>
            <a:r>
              <a:rPr lang="fr-FR" b="1" dirty="0" smtClean="0">
                <a:hlinkClick r:id="rId3"/>
              </a:rPr>
              <a:t>(Prix Nobel chimie 1980)</a:t>
            </a:r>
            <a:endParaRPr lang="fr-FR"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2057400" y="365125"/>
            <a:ext cx="5283200" cy="549275"/>
          </a:xfrm>
          <a:prstGeom prst="rect">
            <a:avLst/>
          </a:prstGeom>
          <a:solidFill>
            <a:srgbClr val="FFFF99"/>
          </a:solidFill>
          <a:ln w="9525">
            <a:noFill/>
            <a:miter lim="800000"/>
            <a:headEnd/>
            <a:tailEnd/>
          </a:ln>
        </p:spPr>
        <p:txBody>
          <a:bodyPr wrap="none" lIns="0" tIns="0" rIns="0" bIns="0">
            <a:spAutoFit/>
          </a:bodyPr>
          <a:lstStyle/>
          <a:p>
            <a:r>
              <a:rPr lang="fr-FR" sz="3600" b="1" dirty="0">
                <a:solidFill>
                  <a:srgbClr val="000000"/>
                </a:solidFill>
                <a:latin typeface="Times New Roman" pitchFamily="18" charset="0"/>
              </a:rPr>
              <a:t>4</a:t>
            </a:r>
            <a:r>
              <a:rPr lang="fr-FR" sz="3600" b="1" dirty="0" smtClean="0">
                <a:solidFill>
                  <a:srgbClr val="000000"/>
                </a:solidFill>
                <a:latin typeface="Times New Roman" pitchFamily="18" charset="0"/>
              </a:rPr>
              <a:t>. </a:t>
            </a:r>
            <a:r>
              <a:rPr lang="fr-FR" sz="3600" b="1" dirty="0">
                <a:solidFill>
                  <a:srgbClr val="000000"/>
                </a:solidFill>
                <a:latin typeface="Times New Roman" pitchFamily="18" charset="0"/>
              </a:rPr>
              <a:t>Séquençage des génomes</a:t>
            </a:r>
            <a:endParaRPr lang="fr-FR" dirty="0"/>
          </a:p>
        </p:txBody>
      </p:sp>
      <p:sp>
        <p:nvSpPr>
          <p:cNvPr id="181296" name="Rectangle 1072"/>
          <p:cNvSpPr>
            <a:spLocks noChangeArrowheads="1"/>
          </p:cNvSpPr>
          <p:nvPr/>
        </p:nvSpPr>
        <p:spPr bwMode="auto">
          <a:xfrm>
            <a:off x="228600" y="990600"/>
            <a:ext cx="4494820" cy="369332"/>
          </a:xfrm>
          <a:prstGeom prst="rect">
            <a:avLst/>
          </a:prstGeom>
          <a:solidFill>
            <a:srgbClr val="FFCCFF"/>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4.9. </a:t>
            </a:r>
            <a:r>
              <a:rPr lang="fr-FR" sz="2400" b="1" i="1" dirty="0" smtClean="0">
                <a:latin typeface="Times New Roman" pitchFamily="18" charset="0"/>
              </a:rPr>
              <a:t>Les technologies de séquençage</a:t>
            </a:r>
            <a:endParaRPr lang="fr-FR" sz="2300" b="1" dirty="0">
              <a:solidFill>
                <a:srgbClr val="000000"/>
              </a:solidFill>
              <a:latin typeface="Times New Roman" pitchFamily="18" charset="0"/>
            </a:endParaRPr>
          </a:p>
        </p:txBody>
      </p:sp>
      <p:sp>
        <p:nvSpPr>
          <p:cNvPr id="16" name="ZoneTexte 15"/>
          <p:cNvSpPr txBox="1"/>
          <p:nvPr/>
        </p:nvSpPr>
        <p:spPr>
          <a:xfrm>
            <a:off x="0" y="2456795"/>
            <a:ext cx="5357850" cy="4708981"/>
          </a:xfrm>
          <a:prstGeom prst="rect">
            <a:avLst/>
          </a:prstGeom>
          <a:noFill/>
        </p:spPr>
        <p:txBody>
          <a:bodyPr wrap="square" rtlCol="0">
            <a:spAutoFit/>
          </a:bodyPr>
          <a:lstStyle/>
          <a:p>
            <a:pPr algn="just"/>
            <a:r>
              <a:rPr lang="fr-FR" sz="2000" b="1" dirty="0" smtClean="0">
                <a:solidFill>
                  <a:srgbClr val="002060"/>
                </a:solidFill>
              </a:rPr>
              <a:t>On sépare alors les copies selon leur taille par une migration </a:t>
            </a:r>
            <a:r>
              <a:rPr lang="fr-FR" sz="2000" b="1" dirty="0" err="1" smtClean="0">
                <a:solidFill>
                  <a:srgbClr val="002060"/>
                </a:solidFill>
              </a:rPr>
              <a:t>électrophorétique</a:t>
            </a:r>
            <a:r>
              <a:rPr lang="fr-FR" sz="2000" b="1" dirty="0" smtClean="0">
                <a:solidFill>
                  <a:srgbClr val="002060"/>
                </a:solidFill>
              </a:rPr>
              <a:t> dans un gel poreux : le contenu de chaque tube étant déposé dans un puits distinct.</a:t>
            </a:r>
          </a:p>
          <a:p>
            <a:pPr algn="just"/>
            <a:r>
              <a:rPr lang="fr-FR" sz="2000" b="1" dirty="0" smtClean="0">
                <a:solidFill>
                  <a:srgbClr val="002060"/>
                </a:solidFill>
              </a:rPr>
              <a:t>Ces gels permettent de séparer deux intermédiaires consécutifs qui ont une différence de taille d'un seul nucléotide.</a:t>
            </a:r>
          </a:p>
          <a:p>
            <a:pPr algn="just"/>
            <a:endParaRPr lang="fr-FR" sz="2000" b="1" dirty="0" smtClean="0">
              <a:solidFill>
                <a:srgbClr val="002060"/>
              </a:solidFill>
            </a:endParaRPr>
          </a:p>
          <a:p>
            <a:pPr algn="just"/>
            <a:r>
              <a:rPr lang="fr-FR" sz="2000" b="1" dirty="0" smtClean="0">
                <a:solidFill>
                  <a:srgbClr val="002060"/>
                </a:solidFill>
              </a:rPr>
              <a:t>Exemple ci-contre : profil d'électrophorèse du contenu du tube avec le </a:t>
            </a:r>
            <a:r>
              <a:rPr lang="fr-FR" sz="2000" b="1" dirty="0" err="1" smtClean="0">
                <a:solidFill>
                  <a:srgbClr val="002060"/>
                </a:solidFill>
              </a:rPr>
              <a:t>ddCTP</a:t>
            </a:r>
            <a:r>
              <a:rPr lang="fr-FR" sz="2000" b="1" dirty="0" smtClean="0">
                <a:solidFill>
                  <a:srgbClr val="002060"/>
                </a:solidFill>
              </a:rPr>
              <a:t>. Toutes les copies intermédiaires d'ADN synthétisé sont terminées par un C.</a:t>
            </a:r>
          </a:p>
          <a:p>
            <a:pPr algn="just"/>
            <a:r>
              <a:rPr lang="fr-FR" sz="2000" b="1" dirty="0" smtClean="0">
                <a:solidFill>
                  <a:srgbClr val="002060"/>
                </a:solidFill>
              </a:rPr>
              <a:t/>
            </a:r>
            <a:br>
              <a:rPr lang="fr-FR" sz="2000" b="1" dirty="0" smtClean="0">
                <a:solidFill>
                  <a:srgbClr val="002060"/>
                </a:solidFill>
              </a:rPr>
            </a:br>
            <a:r>
              <a:rPr lang="fr-FR" sz="2000" dirty="0" smtClean="0"/>
              <a:t/>
            </a:r>
            <a:br>
              <a:rPr lang="fr-FR" sz="2000" dirty="0" smtClean="0"/>
            </a:br>
            <a:endParaRPr lang="fr-FR" sz="2000" b="1" dirty="0" smtClean="0">
              <a:solidFill>
                <a:srgbClr val="002060"/>
              </a:solidFill>
            </a:endParaRPr>
          </a:p>
        </p:txBody>
      </p:sp>
      <p:sp>
        <p:nvSpPr>
          <p:cNvPr id="5" name="ZoneTexte 4"/>
          <p:cNvSpPr txBox="1"/>
          <p:nvPr/>
        </p:nvSpPr>
        <p:spPr>
          <a:xfrm>
            <a:off x="214282" y="1500174"/>
            <a:ext cx="7786742" cy="646331"/>
          </a:xfrm>
          <a:prstGeom prst="rect">
            <a:avLst/>
          </a:prstGeom>
          <a:solidFill>
            <a:schemeClr val="accent1">
              <a:lumMod val="20000"/>
              <a:lumOff val="80000"/>
            </a:schemeClr>
          </a:solidFill>
        </p:spPr>
        <p:txBody>
          <a:bodyPr wrap="square" rtlCol="0">
            <a:spAutoFit/>
          </a:bodyPr>
          <a:lstStyle/>
          <a:p>
            <a:r>
              <a:rPr lang="fr-FR" b="1" dirty="0" smtClean="0"/>
              <a:t>4.9.2. Détermination des séquences en nucléotides par la méthode historique de </a:t>
            </a:r>
            <a:r>
              <a:rPr lang="fr-FR" b="1" dirty="0" err="1" smtClean="0"/>
              <a:t>Fréderick</a:t>
            </a:r>
            <a:r>
              <a:rPr lang="fr-FR" b="1" dirty="0" smtClean="0"/>
              <a:t> Sanger </a:t>
            </a:r>
            <a:r>
              <a:rPr lang="fr-FR" b="1" dirty="0" smtClean="0">
                <a:hlinkClick r:id="rId3"/>
              </a:rPr>
              <a:t>(Prix Nobel chimie 1980)</a:t>
            </a:r>
            <a:endParaRPr lang="fr-FR" dirty="0" smtClean="0"/>
          </a:p>
        </p:txBody>
      </p:sp>
      <p:pic>
        <p:nvPicPr>
          <p:cNvPr id="252930" name="Picture 2" descr="C:\Users\dell\Desktop\1FigSeq1.gif"/>
          <p:cNvPicPr>
            <a:picLocks noChangeAspect="1" noChangeArrowheads="1"/>
          </p:cNvPicPr>
          <p:nvPr/>
        </p:nvPicPr>
        <p:blipFill>
          <a:blip r:embed="rId4"/>
          <a:srcRect/>
          <a:stretch>
            <a:fillRect/>
          </a:stretch>
        </p:blipFill>
        <p:spPr bwMode="auto">
          <a:xfrm>
            <a:off x="5786446" y="2357430"/>
            <a:ext cx="2750985" cy="3837634"/>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2057400" y="365125"/>
            <a:ext cx="5283200" cy="549275"/>
          </a:xfrm>
          <a:prstGeom prst="rect">
            <a:avLst/>
          </a:prstGeom>
          <a:solidFill>
            <a:srgbClr val="FFFF99"/>
          </a:solidFill>
          <a:ln w="9525">
            <a:noFill/>
            <a:miter lim="800000"/>
            <a:headEnd/>
            <a:tailEnd/>
          </a:ln>
        </p:spPr>
        <p:txBody>
          <a:bodyPr wrap="none" lIns="0" tIns="0" rIns="0" bIns="0">
            <a:spAutoFit/>
          </a:bodyPr>
          <a:lstStyle/>
          <a:p>
            <a:r>
              <a:rPr lang="fr-FR" sz="3600" b="1" dirty="0">
                <a:solidFill>
                  <a:srgbClr val="000000"/>
                </a:solidFill>
                <a:latin typeface="Times New Roman" pitchFamily="18" charset="0"/>
              </a:rPr>
              <a:t>4</a:t>
            </a:r>
            <a:r>
              <a:rPr lang="fr-FR" sz="3600" b="1" dirty="0" smtClean="0">
                <a:solidFill>
                  <a:srgbClr val="000000"/>
                </a:solidFill>
                <a:latin typeface="Times New Roman" pitchFamily="18" charset="0"/>
              </a:rPr>
              <a:t>. </a:t>
            </a:r>
            <a:r>
              <a:rPr lang="fr-FR" sz="3600" b="1" dirty="0">
                <a:solidFill>
                  <a:srgbClr val="000000"/>
                </a:solidFill>
                <a:latin typeface="Times New Roman" pitchFamily="18" charset="0"/>
              </a:rPr>
              <a:t>Séquençage des génomes</a:t>
            </a:r>
            <a:endParaRPr lang="fr-FR" dirty="0"/>
          </a:p>
        </p:txBody>
      </p:sp>
      <p:sp>
        <p:nvSpPr>
          <p:cNvPr id="181296" name="Rectangle 1072"/>
          <p:cNvSpPr>
            <a:spLocks noChangeArrowheads="1"/>
          </p:cNvSpPr>
          <p:nvPr/>
        </p:nvSpPr>
        <p:spPr bwMode="auto">
          <a:xfrm>
            <a:off x="228600" y="990600"/>
            <a:ext cx="4494820" cy="369332"/>
          </a:xfrm>
          <a:prstGeom prst="rect">
            <a:avLst/>
          </a:prstGeom>
          <a:solidFill>
            <a:srgbClr val="FFCCFF"/>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4.9. </a:t>
            </a:r>
            <a:r>
              <a:rPr lang="fr-FR" sz="2400" b="1" i="1" dirty="0" smtClean="0">
                <a:latin typeface="Times New Roman" pitchFamily="18" charset="0"/>
              </a:rPr>
              <a:t>Les technologies de séquençage</a:t>
            </a:r>
            <a:endParaRPr lang="fr-FR" sz="2300" b="1" dirty="0">
              <a:solidFill>
                <a:srgbClr val="000000"/>
              </a:solidFill>
              <a:latin typeface="Times New Roman" pitchFamily="18" charset="0"/>
            </a:endParaRPr>
          </a:p>
        </p:txBody>
      </p:sp>
      <p:sp>
        <p:nvSpPr>
          <p:cNvPr id="16" name="ZoneTexte 15"/>
          <p:cNvSpPr txBox="1"/>
          <p:nvPr/>
        </p:nvSpPr>
        <p:spPr>
          <a:xfrm>
            <a:off x="0" y="2357430"/>
            <a:ext cx="8715404" cy="4093428"/>
          </a:xfrm>
          <a:prstGeom prst="rect">
            <a:avLst/>
          </a:prstGeom>
          <a:noFill/>
        </p:spPr>
        <p:txBody>
          <a:bodyPr wrap="square" rtlCol="0">
            <a:spAutoFit/>
          </a:bodyPr>
          <a:lstStyle/>
          <a:p>
            <a:pPr algn="just"/>
            <a:r>
              <a:rPr lang="fr-FR" sz="2000" b="1" dirty="0" smtClean="0">
                <a:solidFill>
                  <a:srgbClr val="002060"/>
                </a:solidFill>
              </a:rPr>
              <a:t>La technique de séquençage "</a:t>
            </a:r>
            <a:r>
              <a:rPr lang="fr-FR" sz="2000" b="1" dirty="0" err="1" smtClean="0">
                <a:solidFill>
                  <a:srgbClr val="002060"/>
                </a:solidFill>
              </a:rPr>
              <a:t>dye</a:t>
            </a:r>
            <a:r>
              <a:rPr lang="fr-FR" sz="2000" b="1" dirty="0" smtClean="0">
                <a:solidFill>
                  <a:srgbClr val="002060"/>
                </a:solidFill>
              </a:rPr>
              <a:t> </a:t>
            </a:r>
            <a:r>
              <a:rPr lang="fr-FR" sz="2000" b="1" dirty="0" err="1" smtClean="0">
                <a:solidFill>
                  <a:srgbClr val="002060"/>
                </a:solidFill>
              </a:rPr>
              <a:t>terminator</a:t>
            </a:r>
            <a:r>
              <a:rPr lang="fr-FR" sz="2000" b="1" dirty="0" smtClean="0">
                <a:solidFill>
                  <a:srgbClr val="002060"/>
                </a:solidFill>
              </a:rPr>
              <a:t> </a:t>
            </a:r>
            <a:r>
              <a:rPr lang="fr-FR" sz="2000" b="1" dirty="0" err="1" smtClean="0">
                <a:solidFill>
                  <a:srgbClr val="002060"/>
                </a:solidFill>
              </a:rPr>
              <a:t>sequencing</a:t>
            </a:r>
            <a:r>
              <a:rPr lang="fr-FR" sz="2000" b="1" dirty="0" smtClean="0">
                <a:solidFill>
                  <a:srgbClr val="002060"/>
                </a:solidFill>
              </a:rPr>
              <a:t>"</a:t>
            </a:r>
          </a:p>
          <a:p>
            <a:pPr algn="just"/>
            <a:r>
              <a:rPr lang="fr-FR" sz="2000" b="1" dirty="0" smtClean="0">
                <a:solidFill>
                  <a:schemeClr val="accent2"/>
                </a:solidFill>
              </a:rPr>
              <a:t>Smith et al. (1986) "Fluorescence </a:t>
            </a:r>
            <a:r>
              <a:rPr lang="fr-FR" sz="2000" b="1" dirty="0" err="1" smtClean="0">
                <a:solidFill>
                  <a:schemeClr val="accent2"/>
                </a:solidFill>
              </a:rPr>
              <a:t>detection</a:t>
            </a:r>
            <a:r>
              <a:rPr lang="fr-FR" sz="2000" b="1" dirty="0" smtClean="0">
                <a:solidFill>
                  <a:schemeClr val="accent2"/>
                </a:solidFill>
              </a:rPr>
              <a:t> in </a:t>
            </a:r>
            <a:r>
              <a:rPr lang="fr-FR" sz="2000" b="1" dirty="0" err="1" smtClean="0">
                <a:solidFill>
                  <a:schemeClr val="accent2"/>
                </a:solidFill>
              </a:rPr>
              <a:t>automated</a:t>
            </a:r>
            <a:r>
              <a:rPr lang="fr-FR" sz="2000" b="1" dirty="0" smtClean="0">
                <a:solidFill>
                  <a:schemeClr val="accent2"/>
                </a:solidFill>
              </a:rPr>
              <a:t> DNA </a:t>
            </a:r>
            <a:r>
              <a:rPr lang="fr-FR" sz="2000" b="1" dirty="0" err="1" smtClean="0">
                <a:solidFill>
                  <a:schemeClr val="accent2"/>
                </a:solidFill>
              </a:rPr>
              <a:t>sequencing</a:t>
            </a:r>
            <a:r>
              <a:rPr lang="fr-FR" sz="2000" b="1" dirty="0" smtClean="0">
                <a:solidFill>
                  <a:schemeClr val="accent2"/>
                </a:solidFill>
              </a:rPr>
              <a:t>" Nature 321, 674 – 679</a:t>
            </a:r>
          </a:p>
          <a:p>
            <a:pPr algn="just"/>
            <a:endParaRPr lang="fr-FR" sz="2000" b="1" dirty="0" smtClean="0">
              <a:solidFill>
                <a:schemeClr val="accent2"/>
              </a:solidFill>
            </a:endParaRPr>
          </a:p>
          <a:p>
            <a:pPr algn="just"/>
            <a:r>
              <a:rPr lang="fr-FR" sz="2000" b="1" dirty="0" smtClean="0">
                <a:solidFill>
                  <a:srgbClr val="002060"/>
                </a:solidFill>
              </a:rPr>
              <a:t>Elle utilise des </a:t>
            </a:r>
            <a:r>
              <a:rPr lang="fr-FR" sz="2000" b="1" dirty="0" err="1" smtClean="0">
                <a:solidFill>
                  <a:srgbClr val="002060"/>
                </a:solidFill>
              </a:rPr>
              <a:t>didésoxyribonucléotides</a:t>
            </a:r>
            <a:r>
              <a:rPr lang="fr-FR" sz="2000" b="1" dirty="0" smtClean="0">
                <a:solidFill>
                  <a:srgbClr val="002060"/>
                </a:solidFill>
              </a:rPr>
              <a:t> dont chacun est marqué par un </a:t>
            </a:r>
            <a:r>
              <a:rPr lang="fr-FR" sz="2000" b="1" dirty="0" err="1" smtClean="0">
                <a:solidFill>
                  <a:srgbClr val="002060"/>
                </a:solidFill>
              </a:rPr>
              <a:t>fluorophore</a:t>
            </a:r>
            <a:r>
              <a:rPr lang="fr-FR" sz="2000" b="1" dirty="0" smtClean="0">
                <a:solidFill>
                  <a:srgbClr val="002060"/>
                </a:solidFill>
              </a:rPr>
              <a:t> spécifique. Les fragments d'ADN synthétisés portent ce </a:t>
            </a:r>
            <a:r>
              <a:rPr lang="fr-FR" sz="2000" b="1" dirty="0" err="1" smtClean="0">
                <a:solidFill>
                  <a:srgbClr val="002060"/>
                </a:solidFill>
              </a:rPr>
              <a:t>fluorophore</a:t>
            </a:r>
            <a:r>
              <a:rPr lang="fr-FR" sz="2000" b="1" dirty="0" smtClean="0">
                <a:solidFill>
                  <a:srgbClr val="002060"/>
                </a:solidFill>
              </a:rPr>
              <a:t> terminal.</a:t>
            </a:r>
          </a:p>
          <a:p>
            <a:pPr algn="just"/>
            <a:endParaRPr lang="fr-FR" sz="2000" b="1" dirty="0" smtClean="0">
              <a:solidFill>
                <a:srgbClr val="002060"/>
              </a:solidFill>
            </a:endParaRPr>
          </a:p>
          <a:p>
            <a:pPr algn="just"/>
            <a:r>
              <a:rPr lang="fr-FR" sz="2000" b="1" dirty="0" smtClean="0">
                <a:solidFill>
                  <a:srgbClr val="002060"/>
                </a:solidFill>
              </a:rPr>
              <a:t>On les appelle des terminateurs d'élongation ou "</a:t>
            </a:r>
            <a:r>
              <a:rPr lang="fr-FR" sz="2000" b="1" dirty="0" err="1" smtClean="0">
                <a:solidFill>
                  <a:srgbClr val="C00000"/>
                </a:solidFill>
              </a:rPr>
              <a:t>BigDye</a:t>
            </a:r>
            <a:r>
              <a:rPr lang="fr-FR" sz="2000" b="1" dirty="0" smtClean="0">
                <a:solidFill>
                  <a:srgbClr val="C00000"/>
                </a:solidFill>
              </a:rPr>
              <a:t> </a:t>
            </a:r>
            <a:r>
              <a:rPr lang="fr-FR" sz="2000" b="1" dirty="0" err="1" smtClean="0">
                <a:solidFill>
                  <a:srgbClr val="C00000"/>
                </a:solidFill>
              </a:rPr>
              <a:t>Terminators</a:t>
            </a:r>
            <a:r>
              <a:rPr lang="fr-FR" sz="2000" b="1" dirty="0" smtClean="0">
                <a:solidFill>
                  <a:srgbClr val="002060"/>
                </a:solidFill>
              </a:rPr>
              <a:t>" ou "</a:t>
            </a:r>
            <a:r>
              <a:rPr lang="fr-FR" sz="2000" b="1" dirty="0" smtClean="0">
                <a:ln>
                  <a:solidFill>
                    <a:schemeClr val="tx1"/>
                  </a:solidFill>
                </a:ln>
                <a:solidFill>
                  <a:srgbClr val="00FFCC"/>
                </a:solidFill>
              </a:rPr>
              <a:t>Dye-</a:t>
            </a:r>
            <a:r>
              <a:rPr lang="fr-FR" sz="2000" b="1" dirty="0" err="1" smtClean="0">
                <a:ln>
                  <a:solidFill>
                    <a:schemeClr val="tx1"/>
                  </a:solidFill>
                </a:ln>
                <a:solidFill>
                  <a:srgbClr val="00FFCC"/>
                </a:solidFill>
              </a:rPr>
              <a:t>labeled</a:t>
            </a:r>
            <a:r>
              <a:rPr lang="fr-FR" sz="2000" b="1" dirty="0" smtClean="0">
                <a:ln>
                  <a:solidFill>
                    <a:schemeClr val="tx1"/>
                  </a:solidFill>
                </a:ln>
                <a:solidFill>
                  <a:srgbClr val="00FFCC"/>
                </a:solidFill>
              </a:rPr>
              <a:t> </a:t>
            </a:r>
            <a:r>
              <a:rPr lang="fr-FR" sz="2000" b="1" dirty="0" err="1" smtClean="0">
                <a:ln>
                  <a:solidFill>
                    <a:schemeClr val="tx1"/>
                  </a:solidFill>
                </a:ln>
                <a:solidFill>
                  <a:srgbClr val="00FFCC"/>
                </a:solidFill>
              </a:rPr>
              <a:t>terminator</a:t>
            </a:r>
            <a:r>
              <a:rPr lang="fr-FR" sz="2000" b="1" dirty="0" smtClean="0">
                <a:solidFill>
                  <a:srgbClr val="002060"/>
                </a:solidFill>
              </a:rPr>
              <a:t>".</a:t>
            </a:r>
          </a:p>
          <a:p>
            <a:pPr algn="just"/>
            <a:r>
              <a:rPr lang="fr-FR" sz="2000" b="1" dirty="0" smtClean="0">
                <a:solidFill>
                  <a:srgbClr val="002060"/>
                </a:solidFill>
              </a:rPr>
              <a:t/>
            </a:r>
            <a:br>
              <a:rPr lang="fr-FR" sz="2000" b="1" dirty="0" smtClean="0">
                <a:solidFill>
                  <a:srgbClr val="002060"/>
                </a:solidFill>
              </a:rPr>
            </a:br>
            <a:r>
              <a:rPr lang="fr-FR" sz="2000" dirty="0" smtClean="0"/>
              <a:t/>
            </a:r>
            <a:br>
              <a:rPr lang="fr-FR" sz="2000" dirty="0" smtClean="0"/>
            </a:br>
            <a:endParaRPr lang="fr-FR" sz="2000" b="1" dirty="0" smtClean="0">
              <a:solidFill>
                <a:srgbClr val="002060"/>
              </a:solidFill>
            </a:endParaRPr>
          </a:p>
        </p:txBody>
      </p:sp>
      <p:sp>
        <p:nvSpPr>
          <p:cNvPr id="5" name="ZoneTexte 4"/>
          <p:cNvSpPr txBox="1"/>
          <p:nvPr/>
        </p:nvSpPr>
        <p:spPr>
          <a:xfrm>
            <a:off x="214282" y="1500174"/>
            <a:ext cx="7786742" cy="369332"/>
          </a:xfrm>
          <a:prstGeom prst="rect">
            <a:avLst/>
          </a:prstGeom>
          <a:solidFill>
            <a:schemeClr val="accent1">
              <a:lumMod val="20000"/>
              <a:lumOff val="80000"/>
            </a:schemeClr>
          </a:solidFill>
        </p:spPr>
        <p:txBody>
          <a:bodyPr wrap="square" rtlCol="0">
            <a:spAutoFit/>
          </a:bodyPr>
          <a:lstStyle/>
          <a:p>
            <a:r>
              <a:rPr lang="fr-FR" b="1" dirty="0" smtClean="0"/>
              <a:t>4.9.3. La technique de séquençage "</a:t>
            </a:r>
            <a:r>
              <a:rPr lang="fr-FR" b="1" i="1" dirty="0" err="1" smtClean="0"/>
              <a:t>dye</a:t>
            </a:r>
            <a:r>
              <a:rPr lang="fr-FR" b="1" i="1" dirty="0" smtClean="0"/>
              <a:t> </a:t>
            </a:r>
            <a:r>
              <a:rPr lang="fr-FR" b="1" i="1" dirty="0" err="1" smtClean="0"/>
              <a:t>terminator</a:t>
            </a:r>
            <a:r>
              <a:rPr lang="fr-FR" b="1" i="1" dirty="0" smtClean="0"/>
              <a:t> </a:t>
            </a:r>
            <a:r>
              <a:rPr lang="fr-FR" b="1" i="1" dirty="0" err="1" smtClean="0"/>
              <a:t>sequencing</a:t>
            </a:r>
            <a:r>
              <a:rPr lang="fr-FR" b="1" dirty="0" smtClean="0"/>
              <a:t>"</a:t>
            </a:r>
            <a:endParaRPr lang="fr-FR"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2057400" y="365125"/>
            <a:ext cx="5283200" cy="549275"/>
          </a:xfrm>
          <a:prstGeom prst="rect">
            <a:avLst/>
          </a:prstGeom>
          <a:solidFill>
            <a:srgbClr val="FFFF99"/>
          </a:solidFill>
          <a:ln w="9525">
            <a:noFill/>
            <a:miter lim="800000"/>
            <a:headEnd/>
            <a:tailEnd/>
          </a:ln>
        </p:spPr>
        <p:txBody>
          <a:bodyPr wrap="none" lIns="0" tIns="0" rIns="0" bIns="0">
            <a:spAutoFit/>
          </a:bodyPr>
          <a:lstStyle/>
          <a:p>
            <a:r>
              <a:rPr lang="fr-FR" sz="3600" b="1" dirty="0">
                <a:solidFill>
                  <a:srgbClr val="000000"/>
                </a:solidFill>
                <a:latin typeface="Times New Roman" pitchFamily="18" charset="0"/>
              </a:rPr>
              <a:t>4</a:t>
            </a:r>
            <a:r>
              <a:rPr lang="fr-FR" sz="3600" b="1" dirty="0" smtClean="0">
                <a:solidFill>
                  <a:srgbClr val="000000"/>
                </a:solidFill>
                <a:latin typeface="Times New Roman" pitchFamily="18" charset="0"/>
              </a:rPr>
              <a:t>. </a:t>
            </a:r>
            <a:r>
              <a:rPr lang="fr-FR" sz="3600" b="1" dirty="0">
                <a:solidFill>
                  <a:srgbClr val="000000"/>
                </a:solidFill>
                <a:latin typeface="Times New Roman" pitchFamily="18" charset="0"/>
              </a:rPr>
              <a:t>Séquençage des génomes</a:t>
            </a:r>
            <a:endParaRPr lang="fr-FR" dirty="0"/>
          </a:p>
        </p:txBody>
      </p:sp>
      <p:sp>
        <p:nvSpPr>
          <p:cNvPr id="181296" name="Rectangle 1072"/>
          <p:cNvSpPr>
            <a:spLocks noChangeArrowheads="1"/>
          </p:cNvSpPr>
          <p:nvPr/>
        </p:nvSpPr>
        <p:spPr bwMode="auto">
          <a:xfrm>
            <a:off x="228600" y="990600"/>
            <a:ext cx="4494820" cy="369332"/>
          </a:xfrm>
          <a:prstGeom prst="rect">
            <a:avLst/>
          </a:prstGeom>
          <a:solidFill>
            <a:srgbClr val="FFCCFF"/>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4.9. </a:t>
            </a:r>
            <a:r>
              <a:rPr lang="fr-FR" sz="2400" b="1" i="1" dirty="0" smtClean="0">
                <a:latin typeface="Times New Roman" pitchFamily="18" charset="0"/>
              </a:rPr>
              <a:t>Les technologies de séquençage</a:t>
            </a:r>
            <a:endParaRPr lang="fr-FR" sz="2300" b="1" dirty="0">
              <a:solidFill>
                <a:srgbClr val="000000"/>
              </a:solidFill>
              <a:latin typeface="Times New Roman" pitchFamily="18" charset="0"/>
            </a:endParaRPr>
          </a:p>
        </p:txBody>
      </p:sp>
      <p:sp>
        <p:nvSpPr>
          <p:cNvPr id="16" name="ZoneTexte 15"/>
          <p:cNvSpPr txBox="1"/>
          <p:nvPr/>
        </p:nvSpPr>
        <p:spPr>
          <a:xfrm>
            <a:off x="0" y="2143116"/>
            <a:ext cx="8715404" cy="3170099"/>
          </a:xfrm>
          <a:prstGeom prst="rect">
            <a:avLst/>
          </a:prstGeom>
          <a:noFill/>
        </p:spPr>
        <p:txBody>
          <a:bodyPr wrap="square" rtlCol="0">
            <a:spAutoFit/>
          </a:bodyPr>
          <a:lstStyle/>
          <a:p>
            <a:r>
              <a:rPr lang="fr-FR" sz="2000" b="1" dirty="0" smtClean="0"/>
              <a:t>Ci-contre et ci-dessous</a:t>
            </a:r>
            <a:r>
              <a:rPr lang="fr-FR" sz="2000" dirty="0" smtClean="0"/>
              <a:t>, exemple de structures de </a:t>
            </a:r>
            <a:r>
              <a:rPr lang="fr-FR" sz="2000" dirty="0" err="1" smtClean="0"/>
              <a:t>ddNTP</a:t>
            </a:r>
            <a:r>
              <a:rPr lang="fr-FR" sz="2000" dirty="0" smtClean="0"/>
              <a:t> fluorescents :</a:t>
            </a:r>
          </a:p>
          <a:p>
            <a:r>
              <a:rPr lang="fr-FR" sz="2000" dirty="0" smtClean="0"/>
              <a:t>6-TAMRA-</a:t>
            </a:r>
            <a:r>
              <a:rPr lang="fr-FR" sz="2000" dirty="0" err="1" smtClean="0"/>
              <a:t>ddTTP</a:t>
            </a:r>
            <a:endParaRPr lang="fr-FR" sz="2000" dirty="0" smtClean="0"/>
          </a:p>
          <a:p>
            <a:r>
              <a:rPr lang="fr-FR" sz="2000" dirty="0" smtClean="0"/>
              <a:t>6-FAM-</a:t>
            </a:r>
            <a:r>
              <a:rPr lang="fr-FR" sz="2000" dirty="0" err="1" smtClean="0"/>
              <a:t>ddTTP</a:t>
            </a:r>
            <a:endParaRPr lang="fr-FR" sz="2000" dirty="0" smtClean="0"/>
          </a:p>
          <a:p>
            <a:r>
              <a:rPr lang="fr-FR" sz="2000" dirty="0" smtClean="0"/>
              <a:t>5-TET-</a:t>
            </a:r>
            <a:r>
              <a:rPr lang="fr-FR" sz="2000" dirty="0" err="1" smtClean="0"/>
              <a:t>ddCTP</a:t>
            </a:r>
            <a:endParaRPr lang="fr-FR" sz="2000" dirty="0" smtClean="0"/>
          </a:p>
          <a:p>
            <a:r>
              <a:rPr lang="fr-FR" sz="2000" dirty="0" smtClean="0"/>
              <a:t>5-HEX-</a:t>
            </a:r>
            <a:r>
              <a:rPr lang="fr-FR" sz="2000" dirty="0" err="1" smtClean="0"/>
              <a:t>deaza</a:t>
            </a:r>
            <a:r>
              <a:rPr lang="fr-FR" sz="2000" dirty="0" smtClean="0"/>
              <a:t>-</a:t>
            </a:r>
            <a:r>
              <a:rPr lang="fr-FR" sz="2000" dirty="0" err="1" smtClean="0"/>
              <a:t>ddGTTP</a:t>
            </a:r>
            <a:endParaRPr lang="fr-FR" sz="2000" dirty="0" smtClean="0"/>
          </a:p>
          <a:p>
            <a:r>
              <a:rPr lang="fr-FR" sz="2000" dirty="0" smtClean="0"/>
              <a:t>R = 2',3'-</a:t>
            </a:r>
            <a:r>
              <a:rPr lang="fr-FR" sz="2000" dirty="0" err="1" smtClean="0"/>
              <a:t>dideoxyribose</a:t>
            </a:r>
            <a:r>
              <a:rPr lang="fr-FR" sz="2000" dirty="0" smtClean="0"/>
              <a:t>-5'-triphosphate</a:t>
            </a:r>
          </a:p>
          <a:p>
            <a:r>
              <a:rPr lang="fr-FR" sz="2000" dirty="0" smtClean="0"/>
              <a:t>FAM = 6-</a:t>
            </a:r>
            <a:r>
              <a:rPr lang="fr-FR" sz="2000" dirty="0" err="1" smtClean="0"/>
              <a:t>carboxyfluorescéine</a:t>
            </a:r>
            <a:endParaRPr lang="fr-FR" sz="2000" dirty="0" smtClean="0"/>
          </a:p>
          <a:p>
            <a:pPr algn="just"/>
            <a:r>
              <a:rPr lang="fr-FR" sz="2000" b="1" dirty="0" smtClean="0">
                <a:solidFill>
                  <a:srgbClr val="002060"/>
                </a:solidFill>
              </a:rPr>
              <a:t/>
            </a:r>
            <a:br>
              <a:rPr lang="fr-FR" sz="2000" b="1" dirty="0" smtClean="0">
                <a:solidFill>
                  <a:srgbClr val="002060"/>
                </a:solidFill>
              </a:rPr>
            </a:br>
            <a:r>
              <a:rPr lang="fr-FR" sz="2000" dirty="0" smtClean="0"/>
              <a:t/>
            </a:r>
            <a:br>
              <a:rPr lang="fr-FR" sz="2000" dirty="0" smtClean="0"/>
            </a:br>
            <a:endParaRPr lang="fr-FR" sz="2000" b="1" dirty="0" smtClean="0">
              <a:solidFill>
                <a:srgbClr val="002060"/>
              </a:solidFill>
            </a:endParaRPr>
          </a:p>
        </p:txBody>
      </p:sp>
      <p:sp>
        <p:nvSpPr>
          <p:cNvPr id="5" name="ZoneTexte 4"/>
          <p:cNvSpPr txBox="1"/>
          <p:nvPr/>
        </p:nvSpPr>
        <p:spPr>
          <a:xfrm>
            <a:off x="214282" y="1500174"/>
            <a:ext cx="7786742" cy="369332"/>
          </a:xfrm>
          <a:prstGeom prst="rect">
            <a:avLst/>
          </a:prstGeom>
          <a:solidFill>
            <a:schemeClr val="accent1">
              <a:lumMod val="20000"/>
              <a:lumOff val="80000"/>
            </a:schemeClr>
          </a:solidFill>
        </p:spPr>
        <p:txBody>
          <a:bodyPr wrap="square" rtlCol="0">
            <a:spAutoFit/>
          </a:bodyPr>
          <a:lstStyle/>
          <a:p>
            <a:r>
              <a:rPr lang="fr-FR" b="1" dirty="0" smtClean="0"/>
              <a:t>4.9.3. La technique de séquençage "</a:t>
            </a:r>
            <a:r>
              <a:rPr lang="fr-FR" b="1" i="1" dirty="0" err="1" smtClean="0"/>
              <a:t>dye</a:t>
            </a:r>
            <a:r>
              <a:rPr lang="fr-FR" b="1" i="1" dirty="0" smtClean="0"/>
              <a:t> </a:t>
            </a:r>
            <a:r>
              <a:rPr lang="fr-FR" b="1" i="1" dirty="0" err="1" smtClean="0"/>
              <a:t>terminator</a:t>
            </a:r>
            <a:r>
              <a:rPr lang="fr-FR" b="1" i="1" dirty="0" smtClean="0"/>
              <a:t> </a:t>
            </a:r>
            <a:r>
              <a:rPr lang="fr-FR" b="1" i="1" dirty="0" err="1" smtClean="0"/>
              <a:t>sequencing</a:t>
            </a:r>
            <a:r>
              <a:rPr lang="fr-FR" b="1" dirty="0" smtClean="0"/>
              <a:t>"</a:t>
            </a:r>
            <a:endParaRPr lang="fr-FR" dirty="0" smtClean="0"/>
          </a:p>
        </p:txBody>
      </p:sp>
      <p:pic>
        <p:nvPicPr>
          <p:cNvPr id="253954" name="Picture 2" descr="C:\Users\dell\Desktop\4HexddC.gif"/>
          <p:cNvPicPr>
            <a:picLocks noChangeAspect="1" noChangeArrowheads="1"/>
          </p:cNvPicPr>
          <p:nvPr/>
        </p:nvPicPr>
        <p:blipFill>
          <a:blip r:embed="rId3"/>
          <a:srcRect/>
          <a:stretch>
            <a:fillRect/>
          </a:stretch>
        </p:blipFill>
        <p:spPr bwMode="auto">
          <a:xfrm>
            <a:off x="5286380" y="2714620"/>
            <a:ext cx="3025366" cy="1709625"/>
          </a:xfrm>
          <a:prstGeom prst="rect">
            <a:avLst/>
          </a:prstGeom>
          <a:noFill/>
        </p:spPr>
      </p:pic>
      <p:pic>
        <p:nvPicPr>
          <p:cNvPr id="253955" name="Picture 3" descr="C:\Users\dell\Desktop\3TetddC.gif"/>
          <p:cNvPicPr>
            <a:picLocks noChangeAspect="1" noChangeArrowheads="1"/>
          </p:cNvPicPr>
          <p:nvPr/>
        </p:nvPicPr>
        <p:blipFill>
          <a:blip r:embed="rId4"/>
          <a:srcRect/>
          <a:stretch>
            <a:fillRect/>
          </a:stretch>
        </p:blipFill>
        <p:spPr bwMode="auto">
          <a:xfrm>
            <a:off x="285720" y="5000636"/>
            <a:ext cx="2560320" cy="1318260"/>
          </a:xfrm>
          <a:prstGeom prst="rect">
            <a:avLst/>
          </a:prstGeom>
          <a:noFill/>
        </p:spPr>
      </p:pic>
      <p:pic>
        <p:nvPicPr>
          <p:cNvPr id="253957" name="Picture 5" descr="C:\Users\dell\Desktop\2FamddT.gif"/>
          <p:cNvPicPr>
            <a:picLocks noChangeAspect="1" noChangeArrowheads="1"/>
          </p:cNvPicPr>
          <p:nvPr/>
        </p:nvPicPr>
        <p:blipFill>
          <a:blip r:embed="rId5"/>
          <a:srcRect/>
          <a:stretch>
            <a:fillRect/>
          </a:stretch>
        </p:blipFill>
        <p:spPr bwMode="auto">
          <a:xfrm>
            <a:off x="3929058" y="4643446"/>
            <a:ext cx="2803210" cy="1729083"/>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2057400" y="365125"/>
            <a:ext cx="5283200" cy="549275"/>
          </a:xfrm>
          <a:prstGeom prst="rect">
            <a:avLst/>
          </a:prstGeom>
          <a:solidFill>
            <a:srgbClr val="FFFF99"/>
          </a:solidFill>
          <a:ln w="9525">
            <a:noFill/>
            <a:miter lim="800000"/>
            <a:headEnd/>
            <a:tailEnd/>
          </a:ln>
        </p:spPr>
        <p:txBody>
          <a:bodyPr wrap="none" lIns="0" tIns="0" rIns="0" bIns="0">
            <a:spAutoFit/>
          </a:bodyPr>
          <a:lstStyle/>
          <a:p>
            <a:r>
              <a:rPr lang="fr-FR" sz="3600" b="1" dirty="0">
                <a:solidFill>
                  <a:srgbClr val="000000"/>
                </a:solidFill>
                <a:latin typeface="Times New Roman" pitchFamily="18" charset="0"/>
              </a:rPr>
              <a:t>4</a:t>
            </a:r>
            <a:r>
              <a:rPr lang="fr-FR" sz="3600" b="1" dirty="0" smtClean="0">
                <a:solidFill>
                  <a:srgbClr val="000000"/>
                </a:solidFill>
                <a:latin typeface="Times New Roman" pitchFamily="18" charset="0"/>
              </a:rPr>
              <a:t>. </a:t>
            </a:r>
            <a:r>
              <a:rPr lang="fr-FR" sz="3600" b="1" dirty="0">
                <a:solidFill>
                  <a:srgbClr val="000000"/>
                </a:solidFill>
                <a:latin typeface="Times New Roman" pitchFamily="18" charset="0"/>
              </a:rPr>
              <a:t>Séquençage des génomes</a:t>
            </a:r>
            <a:endParaRPr lang="fr-FR" dirty="0"/>
          </a:p>
        </p:txBody>
      </p:sp>
      <p:sp>
        <p:nvSpPr>
          <p:cNvPr id="181296" name="Rectangle 1072"/>
          <p:cNvSpPr>
            <a:spLocks noChangeArrowheads="1"/>
          </p:cNvSpPr>
          <p:nvPr/>
        </p:nvSpPr>
        <p:spPr bwMode="auto">
          <a:xfrm>
            <a:off x="228600" y="990600"/>
            <a:ext cx="4494820" cy="369332"/>
          </a:xfrm>
          <a:prstGeom prst="rect">
            <a:avLst/>
          </a:prstGeom>
          <a:solidFill>
            <a:srgbClr val="FFCCFF"/>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4.9. </a:t>
            </a:r>
            <a:r>
              <a:rPr lang="fr-FR" sz="2400" b="1" i="1" dirty="0" smtClean="0">
                <a:latin typeface="Times New Roman" pitchFamily="18" charset="0"/>
              </a:rPr>
              <a:t>Les technologies de séquençage</a:t>
            </a:r>
            <a:endParaRPr lang="fr-FR" sz="2300" b="1" dirty="0">
              <a:solidFill>
                <a:srgbClr val="000000"/>
              </a:solidFill>
              <a:latin typeface="Times New Roman" pitchFamily="18" charset="0"/>
            </a:endParaRPr>
          </a:p>
        </p:txBody>
      </p:sp>
      <p:sp>
        <p:nvSpPr>
          <p:cNvPr id="16" name="ZoneTexte 15"/>
          <p:cNvSpPr txBox="1"/>
          <p:nvPr/>
        </p:nvSpPr>
        <p:spPr>
          <a:xfrm>
            <a:off x="0" y="2143116"/>
            <a:ext cx="9144000" cy="3785652"/>
          </a:xfrm>
          <a:prstGeom prst="rect">
            <a:avLst/>
          </a:prstGeom>
          <a:noFill/>
        </p:spPr>
        <p:txBody>
          <a:bodyPr wrap="square" rtlCol="0">
            <a:spAutoFit/>
          </a:bodyPr>
          <a:lstStyle/>
          <a:p>
            <a:r>
              <a:rPr lang="fr-FR" sz="2000" b="1" dirty="0" smtClean="0">
                <a:solidFill>
                  <a:srgbClr val="002060"/>
                </a:solidFill>
              </a:rPr>
              <a:t>La méthode utilisant une amorce marquée </a:t>
            </a:r>
            <a:r>
              <a:rPr lang="fr-FR" sz="2000" b="1" dirty="0" err="1" smtClean="0">
                <a:solidFill>
                  <a:srgbClr val="002060"/>
                </a:solidFill>
              </a:rPr>
              <a:t>radioactivement</a:t>
            </a:r>
            <a:r>
              <a:rPr lang="fr-FR" sz="2000" b="1" dirty="0" smtClean="0">
                <a:solidFill>
                  <a:srgbClr val="002060"/>
                </a:solidFill>
              </a:rPr>
              <a:t> est plus laborieuse et coûteuse (elle nécessite 4 réactions distinctes) et dangereuse que celle des </a:t>
            </a:r>
            <a:r>
              <a:rPr lang="fr-FR" sz="2000" b="1" dirty="0" err="1" smtClean="0">
                <a:solidFill>
                  <a:srgbClr val="002060"/>
                </a:solidFill>
              </a:rPr>
              <a:t>ddNTP</a:t>
            </a:r>
            <a:r>
              <a:rPr lang="fr-FR" sz="2000" b="1" dirty="0" smtClean="0">
                <a:solidFill>
                  <a:srgbClr val="002060"/>
                </a:solidFill>
              </a:rPr>
              <a:t> fluorescents.</a:t>
            </a:r>
          </a:p>
          <a:p>
            <a:endParaRPr lang="fr-FR" sz="2000" b="1" dirty="0" smtClean="0">
              <a:solidFill>
                <a:srgbClr val="002060"/>
              </a:solidFill>
            </a:endParaRPr>
          </a:p>
          <a:p>
            <a:r>
              <a:rPr lang="fr-FR" sz="2000" b="1" dirty="0" smtClean="0">
                <a:solidFill>
                  <a:srgbClr val="002060"/>
                </a:solidFill>
              </a:rPr>
              <a:t>Par ailleurs, l'un des problème du séquençage est la formation de "faux-stop" :</a:t>
            </a:r>
          </a:p>
          <a:p>
            <a:endParaRPr lang="fr-FR" sz="2000" b="1" dirty="0" smtClean="0">
              <a:solidFill>
                <a:srgbClr val="002060"/>
              </a:solidFill>
            </a:endParaRPr>
          </a:p>
          <a:p>
            <a:r>
              <a:rPr lang="fr-FR" sz="2000" b="1" dirty="0" smtClean="0">
                <a:solidFill>
                  <a:srgbClr val="002060"/>
                </a:solidFill>
              </a:rPr>
              <a:t> c'est la terminaison prématurée d'une copie qui implique un </a:t>
            </a:r>
            <a:r>
              <a:rPr lang="fr-FR" sz="2000" b="1" dirty="0" err="1" smtClean="0">
                <a:solidFill>
                  <a:srgbClr val="002060"/>
                </a:solidFill>
              </a:rPr>
              <a:t>dNTP</a:t>
            </a:r>
            <a:r>
              <a:rPr lang="fr-FR" sz="2000" b="1" dirty="0" smtClean="0">
                <a:solidFill>
                  <a:srgbClr val="002060"/>
                </a:solidFill>
              </a:rPr>
              <a:t> à la place d'un </a:t>
            </a:r>
            <a:r>
              <a:rPr lang="fr-FR" sz="2000" b="1" dirty="0" err="1" smtClean="0">
                <a:solidFill>
                  <a:srgbClr val="002060"/>
                </a:solidFill>
              </a:rPr>
              <a:t>ddNTP</a:t>
            </a:r>
            <a:r>
              <a:rPr lang="fr-FR" sz="2000" b="1" dirty="0" smtClean="0">
                <a:solidFill>
                  <a:srgbClr val="002060"/>
                </a:solidFill>
              </a:rPr>
              <a:t>. Un autre avantage de la méthode des </a:t>
            </a:r>
            <a:r>
              <a:rPr lang="fr-FR" sz="2000" b="1" dirty="0" err="1" smtClean="0">
                <a:solidFill>
                  <a:srgbClr val="002060"/>
                </a:solidFill>
              </a:rPr>
              <a:t>ddNTP</a:t>
            </a:r>
            <a:r>
              <a:rPr lang="fr-FR" sz="2000" b="1" dirty="0" smtClean="0">
                <a:solidFill>
                  <a:srgbClr val="002060"/>
                </a:solidFill>
              </a:rPr>
              <a:t> fluorescents est donc que les "faux-stop" ne sont pas détectés car ils ne fluorescent pas.</a:t>
            </a:r>
          </a:p>
          <a:p>
            <a:pPr algn="just"/>
            <a:r>
              <a:rPr lang="fr-FR" sz="2000" b="1" dirty="0" smtClean="0">
                <a:solidFill>
                  <a:srgbClr val="002060"/>
                </a:solidFill>
              </a:rPr>
              <a:t/>
            </a:r>
            <a:br>
              <a:rPr lang="fr-FR" sz="2000" b="1" dirty="0" smtClean="0">
                <a:solidFill>
                  <a:srgbClr val="002060"/>
                </a:solidFill>
              </a:rPr>
            </a:br>
            <a:r>
              <a:rPr lang="fr-FR" sz="2000" dirty="0" smtClean="0"/>
              <a:t/>
            </a:r>
            <a:br>
              <a:rPr lang="fr-FR" sz="2000" dirty="0" smtClean="0"/>
            </a:br>
            <a:endParaRPr lang="fr-FR" sz="2000" b="1" dirty="0" smtClean="0">
              <a:solidFill>
                <a:srgbClr val="002060"/>
              </a:solidFill>
            </a:endParaRPr>
          </a:p>
        </p:txBody>
      </p:sp>
      <p:sp>
        <p:nvSpPr>
          <p:cNvPr id="5" name="ZoneTexte 4"/>
          <p:cNvSpPr txBox="1"/>
          <p:nvPr/>
        </p:nvSpPr>
        <p:spPr>
          <a:xfrm>
            <a:off x="214282" y="1500174"/>
            <a:ext cx="7786742" cy="369332"/>
          </a:xfrm>
          <a:prstGeom prst="rect">
            <a:avLst/>
          </a:prstGeom>
          <a:solidFill>
            <a:schemeClr val="accent1">
              <a:lumMod val="20000"/>
              <a:lumOff val="80000"/>
            </a:schemeClr>
          </a:solidFill>
        </p:spPr>
        <p:txBody>
          <a:bodyPr wrap="square" rtlCol="0">
            <a:spAutoFit/>
          </a:bodyPr>
          <a:lstStyle/>
          <a:p>
            <a:r>
              <a:rPr lang="fr-FR" b="1" dirty="0" smtClean="0"/>
              <a:t>4.9.3. La technique de séquençage "</a:t>
            </a:r>
            <a:r>
              <a:rPr lang="fr-FR" b="1" i="1" dirty="0" err="1" smtClean="0"/>
              <a:t>dye</a:t>
            </a:r>
            <a:r>
              <a:rPr lang="fr-FR" b="1" i="1" dirty="0" smtClean="0"/>
              <a:t> </a:t>
            </a:r>
            <a:r>
              <a:rPr lang="fr-FR" b="1" i="1" dirty="0" err="1" smtClean="0"/>
              <a:t>terminator</a:t>
            </a:r>
            <a:r>
              <a:rPr lang="fr-FR" b="1" i="1" dirty="0" smtClean="0"/>
              <a:t> </a:t>
            </a:r>
            <a:r>
              <a:rPr lang="fr-FR" b="1" i="1" dirty="0" err="1" smtClean="0"/>
              <a:t>sequencing</a:t>
            </a:r>
            <a:r>
              <a:rPr lang="fr-FR" b="1" dirty="0" smtClean="0"/>
              <a:t>"</a:t>
            </a:r>
            <a:endParaRPr lang="fr-FR"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2057400" y="365125"/>
            <a:ext cx="5283200" cy="549275"/>
          </a:xfrm>
          <a:prstGeom prst="rect">
            <a:avLst/>
          </a:prstGeom>
          <a:solidFill>
            <a:srgbClr val="FFFF99"/>
          </a:solidFill>
          <a:ln w="9525">
            <a:noFill/>
            <a:miter lim="800000"/>
            <a:headEnd/>
            <a:tailEnd/>
          </a:ln>
        </p:spPr>
        <p:txBody>
          <a:bodyPr wrap="none" lIns="0" tIns="0" rIns="0" bIns="0">
            <a:spAutoFit/>
          </a:bodyPr>
          <a:lstStyle/>
          <a:p>
            <a:r>
              <a:rPr lang="fr-FR" sz="3600" b="1" dirty="0">
                <a:solidFill>
                  <a:srgbClr val="000000"/>
                </a:solidFill>
                <a:latin typeface="Times New Roman" pitchFamily="18" charset="0"/>
              </a:rPr>
              <a:t>4</a:t>
            </a:r>
            <a:r>
              <a:rPr lang="fr-FR" sz="3600" b="1" dirty="0" smtClean="0">
                <a:solidFill>
                  <a:srgbClr val="000000"/>
                </a:solidFill>
                <a:latin typeface="Times New Roman" pitchFamily="18" charset="0"/>
              </a:rPr>
              <a:t>. </a:t>
            </a:r>
            <a:r>
              <a:rPr lang="fr-FR" sz="3600" b="1" dirty="0">
                <a:solidFill>
                  <a:srgbClr val="000000"/>
                </a:solidFill>
                <a:latin typeface="Times New Roman" pitchFamily="18" charset="0"/>
              </a:rPr>
              <a:t>Séquençage des génomes</a:t>
            </a:r>
            <a:endParaRPr lang="fr-FR" dirty="0"/>
          </a:p>
        </p:txBody>
      </p:sp>
      <p:sp>
        <p:nvSpPr>
          <p:cNvPr id="181296" name="Rectangle 1072"/>
          <p:cNvSpPr>
            <a:spLocks noChangeArrowheads="1"/>
          </p:cNvSpPr>
          <p:nvPr/>
        </p:nvSpPr>
        <p:spPr bwMode="auto">
          <a:xfrm>
            <a:off x="228600" y="990600"/>
            <a:ext cx="4494820" cy="369332"/>
          </a:xfrm>
          <a:prstGeom prst="rect">
            <a:avLst/>
          </a:prstGeom>
          <a:solidFill>
            <a:srgbClr val="FFCCFF"/>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4.9. </a:t>
            </a:r>
            <a:r>
              <a:rPr lang="fr-FR" sz="2400" b="1" i="1" dirty="0" smtClean="0">
                <a:latin typeface="Times New Roman" pitchFamily="18" charset="0"/>
              </a:rPr>
              <a:t>Les technologies de séquençage</a:t>
            </a:r>
            <a:endParaRPr lang="fr-FR" sz="2300" b="1" dirty="0">
              <a:solidFill>
                <a:srgbClr val="000000"/>
              </a:solidFill>
              <a:latin typeface="Times New Roman" pitchFamily="18" charset="0"/>
            </a:endParaRPr>
          </a:p>
        </p:txBody>
      </p:sp>
      <p:sp>
        <p:nvSpPr>
          <p:cNvPr id="16" name="ZoneTexte 15"/>
          <p:cNvSpPr txBox="1"/>
          <p:nvPr/>
        </p:nvSpPr>
        <p:spPr>
          <a:xfrm>
            <a:off x="0" y="2143116"/>
            <a:ext cx="9144000" cy="4093428"/>
          </a:xfrm>
          <a:prstGeom prst="rect">
            <a:avLst/>
          </a:prstGeom>
          <a:noFill/>
        </p:spPr>
        <p:txBody>
          <a:bodyPr wrap="square" rtlCol="0">
            <a:spAutoFit/>
          </a:bodyPr>
          <a:lstStyle/>
          <a:p>
            <a:r>
              <a:rPr lang="fr-FR" sz="2000" b="1" dirty="0" smtClean="0"/>
              <a:t>Il n'y a qu'une réaction de séquençage en présence des 4 </a:t>
            </a:r>
            <a:r>
              <a:rPr lang="fr-FR" sz="2000" b="1" dirty="0" err="1" smtClean="0"/>
              <a:t>didésoxyribonucléotides</a:t>
            </a:r>
            <a:r>
              <a:rPr lang="fr-FR" sz="2000" b="1" dirty="0" smtClean="0"/>
              <a:t> :</a:t>
            </a:r>
          </a:p>
          <a:p>
            <a:r>
              <a:rPr lang="fr-FR" sz="2000" b="1" dirty="0" smtClean="0"/>
              <a:t>ADN matrice + </a:t>
            </a:r>
            <a:r>
              <a:rPr lang="fr-FR" sz="2000" b="1" dirty="0" err="1" smtClean="0"/>
              <a:t>dNTP</a:t>
            </a:r>
            <a:r>
              <a:rPr lang="fr-FR" sz="2000" b="1" dirty="0" smtClean="0"/>
              <a:t> + </a:t>
            </a:r>
            <a:r>
              <a:rPr lang="fr-FR" sz="2000" b="1" dirty="0" err="1" smtClean="0"/>
              <a:t>ddCTP</a:t>
            </a:r>
            <a:r>
              <a:rPr lang="fr-FR" sz="2000" b="1" dirty="0" smtClean="0"/>
              <a:t> fluorescent </a:t>
            </a:r>
            <a:r>
              <a:rPr lang="fr-FR" sz="2000" b="1" dirty="0" smtClean="0">
                <a:solidFill>
                  <a:srgbClr val="0070C0"/>
                </a:solidFill>
              </a:rPr>
              <a:t>bleu</a:t>
            </a:r>
            <a:r>
              <a:rPr lang="fr-FR" sz="2000" b="1" dirty="0" smtClean="0"/>
              <a:t> + </a:t>
            </a:r>
            <a:r>
              <a:rPr lang="fr-FR" sz="2000" b="1" dirty="0" err="1" smtClean="0"/>
              <a:t>ddATP</a:t>
            </a:r>
            <a:r>
              <a:rPr lang="fr-FR" sz="2000" b="1" dirty="0" smtClean="0"/>
              <a:t> fluorescent </a:t>
            </a:r>
            <a:r>
              <a:rPr lang="fr-FR" sz="2000" b="1" dirty="0" smtClean="0">
                <a:solidFill>
                  <a:srgbClr val="00B050"/>
                </a:solidFill>
              </a:rPr>
              <a:t>vert</a:t>
            </a:r>
            <a:r>
              <a:rPr lang="fr-FR" sz="2000" b="1" dirty="0" smtClean="0"/>
              <a:t> + </a:t>
            </a:r>
            <a:r>
              <a:rPr lang="fr-FR" sz="2000" b="1" dirty="0" err="1" smtClean="0"/>
              <a:t>ddGTP</a:t>
            </a:r>
            <a:r>
              <a:rPr lang="fr-FR" sz="2000" b="1" dirty="0" smtClean="0"/>
              <a:t> fluorescent </a:t>
            </a:r>
            <a:r>
              <a:rPr lang="fr-FR" sz="2000" b="1" dirty="0" smtClean="0">
                <a:solidFill>
                  <a:srgbClr val="FFC000"/>
                </a:solidFill>
              </a:rPr>
              <a:t>jaune</a:t>
            </a:r>
            <a:r>
              <a:rPr lang="fr-FR" sz="2000" b="1" dirty="0" smtClean="0"/>
              <a:t> + </a:t>
            </a:r>
            <a:r>
              <a:rPr lang="fr-FR" sz="2000" b="1" dirty="0" err="1" smtClean="0"/>
              <a:t>ddTTP</a:t>
            </a:r>
            <a:r>
              <a:rPr lang="fr-FR" sz="2000" b="1" dirty="0" smtClean="0"/>
              <a:t> fluorescent </a:t>
            </a:r>
            <a:r>
              <a:rPr lang="fr-FR" sz="2000" b="1" dirty="0" smtClean="0">
                <a:solidFill>
                  <a:srgbClr val="C00000"/>
                </a:solidFill>
              </a:rPr>
              <a:t>rouge</a:t>
            </a:r>
            <a:r>
              <a:rPr lang="fr-FR" sz="2000" b="1" dirty="0" smtClean="0"/>
              <a:t>.</a:t>
            </a:r>
          </a:p>
          <a:p>
            <a:endParaRPr lang="fr-FR" sz="2000" b="1" dirty="0" smtClean="0"/>
          </a:p>
          <a:p>
            <a:r>
              <a:rPr lang="fr-FR" sz="2000" b="1" dirty="0" smtClean="0"/>
              <a:t>L'excitation se fait à 2 longueurs d'onde différentes par un laser à l'argon. L'émission de fluorescence est mesurée à 4 longueurs d'onde correspondant aux 4 </a:t>
            </a:r>
            <a:r>
              <a:rPr lang="fr-FR" sz="2000" b="1" dirty="0" err="1" smtClean="0"/>
              <a:t>fluorophores</a:t>
            </a:r>
            <a:r>
              <a:rPr lang="fr-FR" sz="2000" b="1" dirty="0" smtClean="0"/>
              <a:t>.</a:t>
            </a:r>
          </a:p>
          <a:p>
            <a:endParaRPr lang="fr-FR" sz="2000" b="1" dirty="0" smtClean="0"/>
          </a:p>
          <a:p>
            <a:r>
              <a:rPr lang="fr-FR" sz="2000" b="1" dirty="0" smtClean="0"/>
              <a:t>Chaque base a donc un signal spécifique qui permet de l'identifier lors de son passage dans le faisceau d'un photomètre situé à la sortie du capillaire.</a:t>
            </a:r>
          </a:p>
          <a:p>
            <a:pPr algn="just"/>
            <a:r>
              <a:rPr lang="fr-FR" sz="2000" b="1" dirty="0" smtClean="0">
                <a:solidFill>
                  <a:srgbClr val="002060"/>
                </a:solidFill>
              </a:rPr>
              <a:t/>
            </a:r>
            <a:br>
              <a:rPr lang="fr-FR" sz="2000" b="1" dirty="0" smtClean="0">
                <a:solidFill>
                  <a:srgbClr val="002060"/>
                </a:solidFill>
              </a:rPr>
            </a:br>
            <a:r>
              <a:rPr lang="fr-FR" sz="2000" dirty="0" smtClean="0"/>
              <a:t/>
            </a:r>
            <a:br>
              <a:rPr lang="fr-FR" sz="2000" dirty="0" smtClean="0"/>
            </a:br>
            <a:endParaRPr lang="fr-FR" sz="2000" b="1" dirty="0" smtClean="0">
              <a:solidFill>
                <a:srgbClr val="002060"/>
              </a:solidFill>
            </a:endParaRPr>
          </a:p>
        </p:txBody>
      </p:sp>
      <p:sp>
        <p:nvSpPr>
          <p:cNvPr id="5" name="ZoneTexte 4"/>
          <p:cNvSpPr txBox="1"/>
          <p:nvPr/>
        </p:nvSpPr>
        <p:spPr>
          <a:xfrm>
            <a:off x="214282" y="1500174"/>
            <a:ext cx="7786742" cy="369332"/>
          </a:xfrm>
          <a:prstGeom prst="rect">
            <a:avLst/>
          </a:prstGeom>
          <a:solidFill>
            <a:schemeClr val="accent1">
              <a:lumMod val="20000"/>
              <a:lumOff val="80000"/>
            </a:schemeClr>
          </a:solidFill>
        </p:spPr>
        <p:txBody>
          <a:bodyPr wrap="square" rtlCol="0">
            <a:spAutoFit/>
          </a:bodyPr>
          <a:lstStyle/>
          <a:p>
            <a:r>
              <a:rPr lang="fr-FR" b="1" dirty="0" smtClean="0"/>
              <a:t>4.9.3. La technique de séquençage "</a:t>
            </a:r>
            <a:r>
              <a:rPr lang="fr-FR" b="1" i="1" dirty="0" err="1" smtClean="0"/>
              <a:t>dye</a:t>
            </a:r>
            <a:r>
              <a:rPr lang="fr-FR" b="1" i="1" dirty="0" smtClean="0"/>
              <a:t> </a:t>
            </a:r>
            <a:r>
              <a:rPr lang="fr-FR" b="1" i="1" dirty="0" err="1" smtClean="0"/>
              <a:t>terminator</a:t>
            </a:r>
            <a:r>
              <a:rPr lang="fr-FR" b="1" i="1" dirty="0" smtClean="0"/>
              <a:t> </a:t>
            </a:r>
            <a:r>
              <a:rPr lang="fr-FR" b="1" i="1" dirty="0" err="1" smtClean="0"/>
              <a:t>sequencing</a:t>
            </a:r>
            <a:r>
              <a:rPr lang="fr-FR" b="1" dirty="0" smtClean="0"/>
              <a:t>"</a:t>
            </a:r>
            <a:endParaRPr lang="fr-FR"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2057400" y="365125"/>
            <a:ext cx="5283200" cy="549275"/>
          </a:xfrm>
          <a:prstGeom prst="rect">
            <a:avLst/>
          </a:prstGeom>
          <a:solidFill>
            <a:srgbClr val="FFFF99"/>
          </a:solidFill>
          <a:ln w="9525">
            <a:noFill/>
            <a:miter lim="800000"/>
            <a:headEnd/>
            <a:tailEnd/>
          </a:ln>
        </p:spPr>
        <p:txBody>
          <a:bodyPr wrap="none" lIns="0" tIns="0" rIns="0" bIns="0">
            <a:spAutoFit/>
          </a:bodyPr>
          <a:lstStyle/>
          <a:p>
            <a:r>
              <a:rPr lang="fr-FR" sz="3600" b="1" dirty="0">
                <a:solidFill>
                  <a:srgbClr val="000000"/>
                </a:solidFill>
                <a:latin typeface="Times New Roman" pitchFamily="18" charset="0"/>
              </a:rPr>
              <a:t>4</a:t>
            </a:r>
            <a:r>
              <a:rPr lang="fr-FR" sz="3600" b="1" dirty="0" smtClean="0">
                <a:solidFill>
                  <a:srgbClr val="000000"/>
                </a:solidFill>
                <a:latin typeface="Times New Roman" pitchFamily="18" charset="0"/>
              </a:rPr>
              <a:t>. </a:t>
            </a:r>
            <a:r>
              <a:rPr lang="fr-FR" sz="3600" b="1" dirty="0">
                <a:solidFill>
                  <a:srgbClr val="000000"/>
                </a:solidFill>
                <a:latin typeface="Times New Roman" pitchFamily="18" charset="0"/>
              </a:rPr>
              <a:t>Séquençage des génomes</a:t>
            </a:r>
            <a:endParaRPr lang="fr-FR" dirty="0"/>
          </a:p>
        </p:txBody>
      </p:sp>
      <p:sp>
        <p:nvSpPr>
          <p:cNvPr id="181296" name="Rectangle 1072"/>
          <p:cNvSpPr>
            <a:spLocks noChangeArrowheads="1"/>
          </p:cNvSpPr>
          <p:nvPr/>
        </p:nvSpPr>
        <p:spPr bwMode="auto">
          <a:xfrm>
            <a:off x="228600" y="990600"/>
            <a:ext cx="4494820" cy="369332"/>
          </a:xfrm>
          <a:prstGeom prst="rect">
            <a:avLst/>
          </a:prstGeom>
          <a:solidFill>
            <a:srgbClr val="FFCCFF"/>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4.9. </a:t>
            </a:r>
            <a:r>
              <a:rPr lang="fr-FR" sz="2400" b="1" i="1" dirty="0" smtClean="0">
                <a:latin typeface="Times New Roman" pitchFamily="18" charset="0"/>
              </a:rPr>
              <a:t>Les technologies de séquençage</a:t>
            </a:r>
            <a:endParaRPr lang="fr-FR" sz="2300" b="1" dirty="0">
              <a:solidFill>
                <a:srgbClr val="000000"/>
              </a:solidFill>
              <a:latin typeface="Times New Roman" pitchFamily="18" charset="0"/>
            </a:endParaRPr>
          </a:p>
        </p:txBody>
      </p:sp>
      <p:sp>
        <p:nvSpPr>
          <p:cNvPr id="16" name="ZoneTexte 15"/>
          <p:cNvSpPr txBox="1"/>
          <p:nvPr/>
        </p:nvSpPr>
        <p:spPr>
          <a:xfrm>
            <a:off x="0" y="3000372"/>
            <a:ext cx="4714876" cy="2246769"/>
          </a:xfrm>
          <a:prstGeom prst="rect">
            <a:avLst/>
          </a:prstGeom>
          <a:noFill/>
        </p:spPr>
        <p:txBody>
          <a:bodyPr wrap="square" rtlCol="0">
            <a:spAutoFit/>
          </a:bodyPr>
          <a:lstStyle/>
          <a:p>
            <a:r>
              <a:rPr lang="fr-FR" sz="2000" b="1" dirty="0" smtClean="0"/>
              <a:t>L'analyse des signaux reçus est réalisés par un ordinateur et permet de reconstituer la séquence avec une grande précision (figure ci-contre).</a:t>
            </a:r>
          </a:p>
          <a:p>
            <a:pPr algn="just"/>
            <a:r>
              <a:rPr lang="fr-FR" sz="2000" b="1" dirty="0" smtClean="0">
                <a:solidFill>
                  <a:srgbClr val="002060"/>
                </a:solidFill>
              </a:rPr>
              <a:t/>
            </a:r>
            <a:br>
              <a:rPr lang="fr-FR" sz="2000" b="1" dirty="0" smtClean="0">
                <a:solidFill>
                  <a:srgbClr val="002060"/>
                </a:solidFill>
              </a:rPr>
            </a:br>
            <a:r>
              <a:rPr lang="fr-FR" sz="2000" dirty="0" smtClean="0"/>
              <a:t/>
            </a:r>
            <a:br>
              <a:rPr lang="fr-FR" sz="2000" dirty="0" smtClean="0"/>
            </a:br>
            <a:endParaRPr lang="fr-FR" sz="2000" b="1" dirty="0" smtClean="0">
              <a:solidFill>
                <a:srgbClr val="002060"/>
              </a:solidFill>
            </a:endParaRPr>
          </a:p>
        </p:txBody>
      </p:sp>
      <p:sp>
        <p:nvSpPr>
          <p:cNvPr id="5" name="ZoneTexte 4"/>
          <p:cNvSpPr txBox="1"/>
          <p:nvPr/>
        </p:nvSpPr>
        <p:spPr>
          <a:xfrm>
            <a:off x="214282" y="1500174"/>
            <a:ext cx="7786742" cy="369332"/>
          </a:xfrm>
          <a:prstGeom prst="rect">
            <a:avLst/>
          </a:prstGeom>
          <a:solidFill>
            <a:schemeClr val="accent1">
              <a:lumMod val="20000"/>
              <a:lumOff val="80000"/>
            </a:schemeClr>
          </a:solidFill>
        </p:spPr>
        <p:txBody>
          <a:bodyPr wrap="square" rtlCol="0">
            <a:spAutoFit/>
          </a:bodyPr>
          <a:lstStyle/>
          <a:p>
            <a:r>
              <a:rPr lang="fr-FR" b="1" dirty="0" smtClean="0"/>
              <a:t>4.9.3. La technique de séquençage "</a:t>
            </a:r>
            <a:r>
              <a:rPr lang="fr-FR" b="1" i="1" dirty="0" err="1" smtClean="0"/>
              <a:t>dye</a:t>
            </a:r>
            <a:r>
              <a:rPr lang="fr-FR" b="1" i="1" dirty="0" smtClean="0"/>
              <a:t> </a:t>
            </a:r>
            <a:r>
              <a:rPr lang="fr-FR" b="1" i="1" dirty="0" err="1" smtClean="0"/>
              <a:t>terminator</a:t>
            </a:r>
            <a:r>
              <a:rPr lang="fr-FR" b="1" i="1" dirty="0" smtClean="0"/>
              <a:t> </a:t>
            </a:r>
            <a:r>
              <a:rPr lang="fr-FR" b="1" i="1" dirty="0" err="1" smtClean="0"/>
              <a:t>sequencing</a:t>
            </a:r>
            <a:r>
              <a:rPr lang="fr-FR" b="1" dirty="0" smtClean="0"/>
              <a:t>"</a:t>
            </a:r>
            <a:endParaRPr lang="fr-FR" dirty="0" smtClean="0"/>
          </a:p>
        </p:txBody>
      </p:sp>
      <p:pic>
        <p:nvPicPr>
          <p:cNvPr id="254978" name="Picture 2" descr="C:\Users\dell\Desktop\2SeqFig2.gif"/>
          <p:cNvPicPr>
            <a:picLocks noChangeAspect="1" noChangeArrowheads="1"/>
          </p:cNvPicPr>
          <p:nvPr/>
        </p:nvPicPr>
        <p:blipFill>
          <a:blip r:embed="rId3"/>
          <a:srcRect/>
          <a:stretch>
            <a:fillRect/>
          </a:stretch>
        </p:blipFill>
        <p:spPr bwMode="auto">
          <a:xfrm>
            <a:off x="5143504" y="1926259"/>
            <a:ext cx="3623320" cy="4931741"/>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2057400" y="365125"/>
            <a:ext cx="5283200" cy="549275"/>
          </a:xfrm>
          <a:prstGeom prst="rect">
            <a:avLst/>
          </a:prstGeom>
          <a:solidFill>
            <a:srgbClr val="FFFF99"/>
          </a:solidFill>
          <a:ln w="9525">
            <a:noFill/>
            <a:miter lim="800000"/>
            <a:headEnd/>
            <a:tailEnd/>
          </a:ln>
        </p:spPr>
        <p:txBody>
          <a:bodyPr wrap="none" lIns="0" tIns="0" rIns="0" bIns="0">
            <a:spAutoFit/>
          </a:bodyPr>
          <a:lstStyle/>
          <a:p>
            <a:r>
              <a:rPr lang="fr-FR" sz="3600" b="1" dirty="0">
                <a:solidFill>
                  <a:srgbClr val="000000"/>
                </a:solidFill>
                <a:latin typeface="Times New Roman" pitchFamily="18" charset="0"/>
              </a:rPr>
              <a:t>4</a:t>
            </a:r>
            <a:r>
              <a:rPr lang="fr-FR" sz="3600" b="1" dirty="0" smtClean="0">
                <a:solidFill>
                  <a:srgbClr val="000000"/>
                </a:solidFill>
                <a:latin typeface="Times New Roman" pitchFamily="18" charset="0"/>
              </a:rPr>
              <a:t>. </a:t>
            </a:r>
            <a:r>
              <a:rPr lang="fr-FR" sz="3600" b="1" dirty="0">
                <a:solidFill>
                  <a:srgbClr val="000000"/>
                </a:solidFill>
                <a:latin typeface="Times New Roman" pitchFamily="18" charset="0"/>
              </a:rPr>
              <a:t>Séquençage des génomes</a:t>
            </a:r>
            <a:endParaRPr lang="fr-FR" dirty="0"/>
          </a:p>
        </p:txBody>
      </p:sp>
      <p:sp>
        <p:nvSpPr>
          <p:cNvPr id="181296" name="Rectangle 1072"/>
          <p:cNvSpPr>
            <a:spLocks noChangeArrowheads="1"/>
          </p:cNvSpPr>
          <p:nvPr/>
        </p:nvSpPr>
        <p:spPr bwMode="auto">
          <a:xfrm>
            <a:off x="228600" y="990600"/>
            <a:ext cx="4494820" cy="369332"/>
          </a:xfrm>
          <a:prstGeom prst="rect">
            <a:avLst/>
          </a:prstGeom>
          <a:solidFill>
            <a:srgbClr val="FFCCFF"/>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4.9. </a:t>
            </a:r>
            <a:r>
              <a:rPr lang="fr-FR" sz="2400" b="1" i="1" dirty="0" smtClean="0">
                <a:latin typeface="Times New Roman" pitchFamily="18" charset="0"/>
              </a:rPr>
              <a:t>Les technologies de séquençage</a:t>
            </a:r>
            <a:endParaRPr lang="fr-FR" sz="2300" b="1" dirty="0">
              <a:solidFill>
                <a:srgbClr val="000000"/>
              </a:solidFill>
              <a:latin typeface="Times New Roman" pitchFamily="18" charset="0"/>
            </a:endParaRPr>
          </a:p>
        </p:txBody>
      </p:sp>
      <p:sp>
        <p:nvSpPr>
          <p:cNvPr id="16" name="ZoneTexte 15"/>
          <p:cNvSpPr txBox="1"/>
          <p:nvPr/>
        </p:nvSpPr>
        <p:spPr>
          <a:xfrm>
            <a:off x="0" y="1995438"/>
            <a:ext cx="8929718" cy="2862322"/>
          </a:xfrm>
          <a:prstGeom prst="rect">
            <a:avLst/>
          </a:prstGeom>
          <a:noFill/>
        </p:spPr>
        <p:txBody>
          <a:bodyPr wrap="square" rtlCol="0">
            <a:spAutoFit/>
          </a:bodyPr>
          <a:lstStyle/>
          <a:p>
            <a:pPr algn="just"/>
            <a:r>
              <a:rPr lang="fr-FR" sz="2000" b="1" dirty="0" smtClean="0">
                <a:solidFill>
                  <a:srgbClr val="002060"/>
                </a:solidFill>
              </a:rPr>
              <a:t>Ci-dessous, le séquenceur "</a:t>
            </a:r>
            <a:r>
              <a:rPr lang="fr-FR" sz="2000" b="1" i="1" dirty="0" err="1" smtClean="0">
                <a:solidFill>
                  <a:srgbClr val="002060"/>
                </a:solidFill>
              </a:rPr>
              <a:t>MegaBACE</a:t>
            </a:r>
            <a:r>
              <a:rPr lang="fr-FR" sz="2000" b="1" dirty="0" smtClean="0">
                <a:solidFill>
                  <a:srgbClr val="002060"/>
                </a:solidFill>
              </a:rPr>
              <a:t>®" (société </a:t>
            </a:r>
            <a:r>
              <a:rPr lang="fr-FR" sz="2000" b="1" dirty="0" err="1" smtClean="0">
                <a:solidFill>
                  <a:srgbClr val="002060"/>
                </a:solidFill>
              </a:rPr>
              <a:t>Amersham</a:t>
            </a:r>
            <a:r>
              <a:rPr lang="fr-FR" sz="2000" b="1" dirty="0" smtClean="0">
                <a:solidFill>
                  <a:srgbClr val="002060"/>
                </a:solidFill>
              </a:rPr>
              <a:t>) qui est une plateforme capillaire à haut débit pour l'analyse d'ADN en séquençage et en analyse de fragments (</a:t>
            </a:r>
            <a:r>
              <a:rPr lang="fr-FR" sz="2000" b="1" dirty="0" err="1" smtClean="0">
                <a:solidFill>
                  <a:srgbClr val="002060"/>
                </a:solidFill>
              </a:rPr>
              <a:t>génotypage</a:t>
            </a:r>
            <a:r>
              <a:rPr lang="fr-FR" sz="2000" b="1" dirty="0" smtClean="0">
                <a:solidFill>
                  <a:srgbClr val="002060"/>
                </a:solidFill>
              </a:rPr>
              <a:t>, SNP, ...).</a:t>
            </a:r>
          </a:p>
          <a:p>
            <a:pPr algn="just"/>
            <a:endParaRPr lang="fr-FR" sz="2000" b="1" dirty="0" smtClean="0">
              <a:solidFill>
                <a:srgbClr val="002060"/>
              </a:solidFill>
            </a:endParaRPr>
          </a:p>
          <a:p>
            <a:pPr algn="just"/>
            <a:r>
              <a:rPr lang="fr-FR" sz="2000" b="1" dirty="0" smtClean="0">
                <a:solidFill>
                  <a:srgbClr val="002060"/>
                </a:solidFill>
              </a:rPr>
              <a:t>Schématiquement, l'appareil est composé de 96 capillaires, d'un système d'électrophorèse, d'un laser et d'une caméra CCD (</a:t>
            </a:r>
            <a:r>
              <a:rPr lang="fr-FR" sz="2000" b="1" i="1" dirty="0" smtClean="0">
                <a:solidFill>
                  <a:srgbClr val="002060"/>
                </a:solidFill>
              </a:rPr>
              <a:t>Charge-</a:t>
            </a:r>
            <a:r>
              <a:rPr lang="fr-FR" sz="2000" b="1" i="1" dirty="0" err="1" smtClean="0">
                <a:solidFill>
                  <a:srgbClr val="002060"/>
                </a:solidFill>
              </a:rPr>
              <a:t>Coupled</a:t>
            </a:r>
            <a:r>
              <a:rPr lang="fr-FR" sz="2000" b="1" i="1" dirty="0" smtClean="0">
                <a:solidFill>
                  <a:srgbClr val="002060"/>
                </a:solidFill>
              </a:rPr>
              <a:t> </a:t>
            </a:r>
            <a:r>
              <a:rPr lang="fr-FR" sz="2000" b="1" i="1" dirty="0" err="1" smtClean="0">
                <a:solidFill>
                  <a:srgbClr val="002060"/>
                </a:solidFill>
              </a:rPr>
              <a:t>Device</a:t>
            </a:r>
            <a:r>
              <a:rPr lang="fr-FR" sz="2000" b="1" dirty="0" smtClean="0">
                <a:solidFill>
                  <a:srgbClr val="002060"/>
                </a:solidFill>
              </a:rPr>
              <a:t>).</a:t>
            </a:r>
          </a:p>
          <a:p>
            <a:pPr algn="just"/>
            <a:r>
              <a:rPr lang="fr-FR" sz="2000" b="1" dirty="0" smtClean="0">
                <a:solidFill>
                  <a:srgbClr val="002060"/>
                </a:solidFill>
              </a:rPr>
              <a:t/>
            </a:r>
            <a:br>
              <a:rPr lang="fr-FR" sz="2000" b="1" dirty="0" smtClean="0">
                <a:solidFill>
                  <a:srgbClr val="002060"/>
                </a:solidFill>
              </a:rPr>
            </a:br>
            <a:r>
              <a:rPr lang="fr-FR" sz="2000" dirty="0" smtClean="0"/>
              <a:t/>
            </a:r>
            <a:br>
              <a:rPr lang="fr-FR" sz="2000" dirty="0" smtClean="0"/>
            </a:br>
            <a:endParaRPr lang="fr-FR" sz="2000" b="1" dirty="0" smtClean="0">
              <a:solidFill>
                <a:srgbClr val="002060"/>
              </a:solidFill>
            </a:endParaRPr>
          </a:p>
        </p:txBody>
      </p:sp>
      <p:sp>
        <p:nvSpPr>
          <p:cNvPr id="5" name="ZoneTexte 4"/>
          <p:cNvSpPr txBox="1"/>
          <p:nvPr/>
        </p:nvSpPr>
        <p:spPr>
          <a:xfrm>
            <a:off x="214282" y="1500174"/>
            <a:ext cx="7786742" cy="369332"/>
          </a:xfrm>
          <a:prstGeom prst="rect">
            <a:avLst/>
          </a:prstGeom>
          <a:solidFill>
            <a:schemeClr val="accent1">
              <a:lumMod val="20000"/>
              <a:lumOff val="80000"/>
            </a:schemeClr>
          </a:solidFill>
        </p:spPr>
        <p:txBody>
          <a:bodyPr wrap="square" rtlCol="0">
            <a:spAutoFit/>
          </a:bodyPr>
          <a:lstStyle/>
          <a:p>
            <a:r>
              <a:rPr lang="fr-FR" b="1" dirty="0" smtClean="0"/>
              <a:t>4.9.3. La technique de séquençage "</a:t>
            </a:r>
            <a:r>
              <a:rPr lang="fr-FR" b="1" i="1" dirty="0" err="1" smtClean="0"/>
              <a:t>dye</a:t>
            </a:r>
            <a:r>
              <a:rPr lang="fr-FR" b="1" i="1" dirty="0" smtClean="0"/>
              <a:t> </a:t>
            </a:r>
            <a:r>
              <a:rPr lang="fr-FR" b="1" i="1" dirty="0" err="1" smtClean="0"/>
              <a:t>terminator</a:t>
            </a:r>
            <a:r>
              <a:rPr lang="fr-FR" b="1" i="1" dirty="0" smtClean="0"/>
              <a:t> </a:t>
            </a:r>
            <a:r>
              <a:rPr lang="fr-FR" b="1" i="1" dirty="0" err="1" smtClean="0"/>
              <a:t>sequencing</a:t>
            </a:r>
            <a:r>
              <a:rPr lang="fr-FR" b="1" dirty="0" smtClean="0"/>
              <a:t>"</a:t>
            </a:r>
            <a:endParaRPr lang="fr-FR" dirty="0" smtClean="0"/>
          </a:p>
        </p:txBody>
      </p:sp>
      <p:pic>
        <p:nvPicPr>
          <p:cNvPr id="256002" name="Picture 2" descr="C:\Users\dell\Desktop\4Sequenceur.gif"/>
          <p:cNvPicPr>
            <a:picLocks noChangeAspect="1" noChangeArrowheads="1"/>
          </p:cNvPicPr>
          <p:nvPr/>
        </p:nvPicPr>
        <p:blipFill>
          <a:blip r:embed="rId3"/>
          <a:srcRect/>
          <a:stretch>
            <a:fillRect/>
          </a:stretch>
        </p:blipFill>
        <p:spPr bwMode="auto">
          <a:xfrm>
            <a:off x="4786314" y="4000504"/>
            <a:ext cx="3236608" cy="257498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00166" y="1714488"/>
            <a:ext cx="6715172" cy="2031325"/>
          </a:xfrm>
          <a:prstGeom prst="rect">
            <a:avLst/>
          </a:prstGeom>
          <a:noFill/>
        </p:spPr>
        <p:txBody>
          <a:bodyPr wrap="square" rtlCol="0">
            <a:spAutoFit/>
          </a:bodyPr>
          <a:lstStyle/>
          <a:p>
            <a:pPr algn="just"/>
            <a:endParaRPr lang="fr-FR" b="1" dirty="0" smtClean="0"/>
          </a:p>
          <a:p>
            <a:pPr algn="just">
              <a:lnSpc>
                <a:spcPct val="150000"/>
              </a:lnSpc>
            </a:pPr>
            <a:r>
              <a:rPr lang="fr-FR" b="1" dirty="0" smtClean="0"/>
              <a:t>Les lois de Mendel permettent de mesurer les distances qui séparent ces caractères héréditaires sur les chromosomes et de proche en proche, en analysant un grand nombre de gènes,  de constituer une carte génétique de l’espèce étudiée. </a:t>
            </a:r>
            <a:endParaRPr lang="en-US" dirty="0"/>
          </a:p>
        </p:txBody>
      </p:sp>
      <p:pic>
        <p:nvPicPr>
          <p:cNvPr id="6" name="Picture 2"/>
          <p:cNvPicPr>
            <a:picLocks noChangeAspect="1" noChangeArrowheads="1"/>
          </p:cNvPicPr>
          <p:nvPr/>
        </p:nvPicPr>
        <p:blipFill>
          <a:blip r:embed="rId2"/>
          <a:srcRect/>
          <a:stretch>
            <a:fillRect/>
          </a:stretch>
        </p:blipFill>
        <p:spPr bwMode="auto">
          <a:xfrm>
            <a:off x="0" y="-928688"/>
            <a:ext cx="1190625" cy="8458201"/>
          </a:xfrm>
          <a:prstGeom prst="rect">
            <a:avLst/>
          </a:prstGeom>
          <a:noFill/>
          <a:ln w="9525">
            <a:noFill/>
            <a:miter lim="800000"/>
            <a:headEnd/>
            <a:tailEnd/>
          </a:ln>
        </p:spPr>
      </p:pic>
      <p:sp>
        <p:nvSpPr>
          <p:cNvPr id="4" name="Rectangle 3"/>
          <p:cNvSpPr/>
          <p:nvPr/>
        </p:nvSpPr>
        <p:spPr>
          <a:xfrm>
            <a:off x="1643042" y="571480"/>
            <a:ext cx="2318583" cy="523220"/>
          </a:xfrm>
          <a:prstGeom prst="rect">
            <a:avLst/>
          </a:prstGeom>
        </p:spPr>
        <p:txBody>
          <a:bodyPr wrap="none">
            <a:spAutoFit/>
          </a:bodyPr>
          <a:lstStyle/>
          <a:p>
            <a:pPr lvl="0">
              <a:defRPr/>
            </a:pPr>
            <a:r>
              <a:rPr lang="fr-FR" sz="2800" b="1" dirty="0" smtClean="0">
                <a:solidFill>
                  <a:srgbClr val="DEF5FA">
                    <a:lumMod val="25000"/>
                  </a:srgbClr>
                </a:solidFill>
                <a:latin typeface="Calibri" pitchFamily="34" charset="0"/>
                <a:ea typeface="Calibri" pitchFamily="34" charset="0"/>
                <a:cs typeface="Arial" pitchFamily="34" charset="0"/>
              </a:rPr>
              <a:t>I. Introduction</a:t>
            </a:r>
            <a:endParaRPr lang="fr-FR" sz="2800" dirty="0" smtClean="0">
              <a:solidFill>
                <a:srgbClr val="DEF5FA">
                  <a:lumMod val="25000"/>
                </a:srgb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85728"/>
            <a:ext cx="5283200" cy="549275"/>
          </a:xfrm>
          <a:prstGeom prst="rect">
            <a:avLst/>
          </a:prstGeom>
          <a:solidFill>
            <a:srgbClr val="FFFF99"/>
          </a:solidFill>
          <a:ln w="9525">
            <a:noFill/>
            <a:miter lim="800000"/>
            <a:headEnd/>
            <a:tailEnd/>
          </a:ln>
        </p:spPr>
        <p:txBody>
          <a:bodyPr wrap="none" lIns="0" tIns="0" rIns="0" bIns="0">
            <a:spAutoFit/>
          </a:bodyPr>
          <a:lstStyle/>
          <a:p>
            <a:r>
              <a:rPr lang="fr-FR" sz="3600" b="1" dirty="0">
                <a:solidFill>
                  <a:srgbClr val="000000"/>
                </a:solidFill>
                <a:latin typeface="Times New Roman" pitchFamily="18" charset="0"/>
              </a:rPr>
              <a:t>4</a:t>
            </a:r>
            <a:r>
              <a:rPr lang="fr-FR" sz="3600" b="1" dirty="0" smtClean="0">
                <a:solidFill>
                  <a:srgbClr val="000000"/>
                </a:solidFill>
                <a:latin typeface="Times New Roman" pitchFamily="18" charset="0"/>
              </a:rPr>
              <a:t>. </a:t>
            </a:r>
            <a:r>
              <a:rPr lang="fr-FR" sz="3600" b="1" dirty="0">
                <a:solidFill>
                  <a:srgbClr val="000000"/>
                </a:solidFill>
                <a:latin typeface="Times New Roman" pitchFamily="18" charset="0"/>
              </a:rPr>
              <a:t>Séquençage des génomes</a:t>
            </a:r>
            <a:endParaRPr lang="fr-FR" dirty="0"/>
          </a:p>
        </p:txBody>
      </p:sp>
      <p:sp>
        <p:nvSpPr>
          <p:cNvPr id="181296" name="Rectangle 1072"/>
          <p:cNvSpPr>
            <a:spLocks noChangeArrowheads="1"/>
          </p:cNvSpPr>
          <p:nvPr/>
        </p:nvSpPr>
        <p:spPr bwMode="auto">
          <a:xfrm>
            <a:off x="228600" y="990600"/>
            <a:ext cx="4494820" cy="369332"/>
          </a:xfrm>
          <a:prstGeom prst="rect">
            <a:avLst/>
          </a:prstGeom>
          <a:solidFill>
            <a:srgbClr val="FFCCFF"/>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4.9. </a:t>
            </a:r>
            <a:r>
              <a:rPr lang="fr-FR" sz="2400" b="1" i="1" dirty="0" smtClean="0">
                <a:latin typeface="Times New Roman" pitchFamily="18" charset="0"/>
              </a:rPr>
              <a:t>Les technologies de séquençage</a:t>
            </a:r>
            <a:endParaRPr lang="fr-FR" sz="2300" b="1" dirty="0">
              <a:solidFill>
                <a:srgbClr val="000000"/>
              </a:solidFill>
              <a:latin typeface="Times New Roman" pitchFamily="18" charset="0"/>
            </a:endParaRPr>
          </a:p>
        </p:txBody>
      </p:sp>
      <p:sp>
        <p:nvSpPr>
          <p:cNvPr id="16" name="ZoneTexte 15"/>
          <p:cNvSpPr txBox="1"/>
          <p:nvPr/>
        </p:nvSpPr>
        <p:spPr>
          <a:xfrm>
            <a:off x="0" y="1995438"/>
            <a:ext cx="8929718" cy="5632311"/>
          </a:xfrm>
          <a:prstGeom prst="rect">
            <a:avLst/>
          </a:prstGeom>
          <a:noFill/>
        </p:spPr>
        <p:txBody>
          <a:bodyPr wrap="square" rtlCol="0">
            <a:spAutoFit/>
          </a:bodyPr>
          <a:lstStyle/>
          <a:p>
            <a:pPr>
              <a:buBlip>
                <a:blip r:embed="rId3"/>
              </a:buBlip>
            </a:pPr>
            <a:r>
              <a:rPr lang="fr-FR" sz="2000" b="1" dirty="0" smtClean="0">
                <a:solidFill>
                  <a:srgbClr val="002060"/>
                </a:solidFill>
              </a:rPr>
              <a:t>Les capillaires (diamètre environ 250 µm)</a:t>
            </a:r>
            <a:r>
              <a:rPr lang="fr-FR" sz="2000" b="1" dirty="0" smtClean="0">
                <a:solidFill>
                  <a:srgbClr val="002060"/>
                </a:solidFill>
                <a:hlinkClick r:id="rId4"/>
              </a:rPr>
              <a:t>,</a:t>
            </a:r>
            <a:r>
              <a:rPr lang="fr-FR" sz="2000" b="1" dirty="0" smtClean="0">
                <a:solidFill>
                  <a:srgbClr val="002060"/>
                </a:solidFill>
              </a:rPr>
              <a:t> sont remplis d'un polymère qui sert de tamis moléculaire.</a:t>
            </a:r>
          </a:p>
          <a:p>
            <a:pPr>
              <a:buBlip>
                <a:blip r:embed="rId3"/>
              </a:buBlip>
            </a:pPr>
            <a:endParaRPr lang="fr-FR" sz="2000" b="1" dirty="0" smtClean="0">
              <a:solidFill>
                <a:srgbClr val="002060"/>
              </a:solidFill>
            </a:endParaRPr>
          </a:p>
          <a:p>
            <a:pPr>
              <a:buBlip>
                <a:blip r:embed="rId3"/>
              </a:buBlip>
            </a:pPr>
            <a:r>
              <a:rPr lang="fr-FR" sz="2000" b="1" dirty="0" smtClean="0">
                <a:solidFill>
                  <a:srgbClr val="002060"/>
                </a:solidFill>
              </a:rPr>
              <a:t>Les molécules d'ADN sont introduites à une extrémité des capillaires par électro-injection et migrent ensuite tout au long de ceux-ci sous l'effet d'un très haut voltage (8500 volts) de façon à les séparer en fonction de leur longueur.</a:t>
            </a:r>
          </a:p>
          <a:p>
            <a:pPr>
              <a:buBlip>
                <a:blip r:embed="rId3"/>
              </a:buBlip>
            </a:pPr>
            <a:endParaRPr lang="fr-FR" sz="2000" b="1" dirty="0" smtClean="0">
              <a:solidFill>
                <a:srgbClr val="002060"/>
              </a:solidFill>
            </a:endParaRPr>
          </a:p>
          <a:p>
            <a:pPr>
              <a:buBlip>
                <a:blip r:embed="rId3"/>
              </a:buBlip>
            </a:pPr>
            <a:r>
              <a:rPr lang="fr-FR" sz="2000" b="1" dirty="0" smtClean="0">
                <a:solidFill>
                  <a:srgbClr val="002060"/>
                </a:solidFill>
              </a:rPr>
              <a:t>Près de l'anode, un rayon laser traverse chaque capillaire afin d'exciter les </a:t>
            </a:r>
            <a:r>
              <a:rPr lang="fr-FR" sz="2000" b="1" dirty="0" err="1" smtClean="0">
                <a:solidFill>
                  <a:srgbClr val="002060"/>
                </a:solidFill>
              </a:rPr>
              <a:t>ddNTP</a:t>
            </a:r>
            <a:r>
              <a:rPr lang="fr-FR" sz="2000" b="1" dirty="0" smtClean="0">
                <a:solidFill>
                  <a:srgbClr val="002060"/>
                </a:solidFill>
              </a:rPr>
              <a:t> fluorescents incorporées à l'ADN au cours de la réaction de séquençage.</a:t>
            </a:r>
          </a:p>
          <a:p>
            <a:pPr>
              <a:buBlip>
                <a:blip r:embed="rId3"/>
              </a:buBlip>
            </a:pPr>
            <a:endParaRPr lang="fr-FR" sz="2000" b="1" dirty="0" smtClean="0">
              <a:solidFill>
                <a:srgbClr val="002060"/>
              </a:solidFill>
            </a:endParaRPr>
          </a:p>
          <a:p>
            <a:pPr>
              <a:buBlip>
                <a:blip r:embed="rId3"/>
              </a:buBlip>
            </a:pPr>
            <a:r>
              <a:rPr lang="fr-FR" sz="2000" b="1" dirty="0" smtClean="0">
                <a:solidFill>
                  <a:srgbClr val="002060"/>
                </a:solidFill>
              </a:rPr>
              <a:t>Une caméra CCD mesure l'émission de fluorescence au fur et à mesure que les copies d'ADN passent devant le laser. Les </a:t>
            </a:r>
            <a:r>
              <a:rPr lang="fr-FR" sz="2000" b="1" dirty="0" err="1" smtClean="0">
                <a:solidFill>
                  <a:srgbClr val="002060"/>
                </a:solidFill>
              </a:rPr>
              <a:t>ddNTP</a:t>
            </a:r>
            <a:r>
              <a:rPr lang="fr-FR" sz="2000" b="1" dirty="0" smtClean="0">
                <a:solidFill>
                  <a:srgbClr val="002060"/>
                </a:solidFill>
              </a:rPr>
              <a:t> fluorescents sont distingués les uns des autres selon la longueur d'onde émise. Exemples : TAMRA : excitation 552 nm - émission 575 nm / FAM : excitation 490 nm - émission 520 nm.</a:t>
            </a:r>
          </a:p>
          <a:p>
            <a:r>
              <a:rPr lang="fr-FR" sz="2000" dirty="0" smtClean="0"/>
              <a:t/>
            </a:r>
            <a:br>
              <a:rPr lang="fr-FR" sz="2000" dirty="0" smtClean="0"/>
            </a:br>
            <a:r>
              <a:rPr lang="fr-FR" sz="2000" b="1" dirty="0" smtClean="0">
                <a:solidFill>
                  <a:srgbClr val="002060"/>
                </a:solidFill>
              </a:rPr>
              <a:t/>
            </a:r>
            <a:br>
              <a:rPr lang="fr-FR" sz="2000" b="1" dirty="0" smtClean="0">
                <a:solidFill>
                  <a:srgbClr val="002060"/>
                </a:solidFill>
              </a:rPr>
            </a:br>
            <a:r>
              <a:rPr lang="fr-FR" sz="2000" dirty="0" smtClean="0"/>
              <a:t/>
            </a:r>
            <a:br>
              <a:rPr lang="fr-FR" sz="2000" dirty="0" smtClean="0"/>
            </a:br>
            <a:endParaRPr lang="fr-FR" sz="2000" b="1" dirty="0" smtClean="0">
              <a:solidFill>
                <a:srgbClr val="002060"/>
              </a:solidFill>
            </a:endParaRPr>
          </a:p>
        </p:txBody>
      </p:sp>
      <p:sp>
        <p:nvSpPr>
          <p:cNvPr id="5" name="ZoneTexte 4"/>
          <p:cNvSpPr txBox="1"/>
          <p:nvPr/>
        </p:nvSpPr>
        <p:spPr>
          <a:xfrm>
            <a:off x="214282" y="1500174"/>
            <a:ext cx="7786742" cy="369332"/>
          </a:xfrm>
          <a:prstGeom prst="rect">
            <a:avLst/>
          </a:prstGeom>
          <a:solidFill>
            <a:schemeClr val="accent1">
              <a:lumMod val="20000"/>
              <a:lumOff val="80000"/>
            </a:schemeClr>
          </a:solidFill>
        </p:spPr>
        <p:txBody>
          <a:bodyPr wrap="square" rtlCol="0">
            <a:spAutoFit/>
          </a:bodyPr>
          <a:lstStyle/>
          <a:p>
            <a:r>
              <a:rPr lang="fr-FR" b="1" dirty="0" smtClean="0"/>
              <a:t>4.9.3. La technique de séquençage "</a:t>
            </a:r>
            <a:r>
              <a:rPr lang="fr-FR" b="1" i="1" dirty="0" err="1" smtClean="0"/>
              <a:t>dye</a:t>
            </a:r>
            <a:r>
              <a:rPr lang="fr-FR" b="1" i="1" dirty="0" smtClean="0"/>
              <a:t> </a:t>
            </a:r>
            <a:r>
              <a:rPr lang="fr-FR" b="1" i="1" dirty="0" err="1" smtClean="0"/>
              <a:t>terminator</a:t>
            </a:r>
            <a:r>
              <a:rPr lang="fr-FR" b="1" i="1" dirty="0" smtClean="0"/>
              <a:t> </a:t>
            </a:r>
            <a:r>
              <a:rPr lang="fr-FR" b="1" i="1" dirty="0" err="1" smtClean="0"/>
              <a:t>sequencing</a:t>
            </a:r>
            <a:r>
              <a:rPr lang="fr-FR" b="1" dirty="0" smtClean="0"/>
              <a:t>"</a:t>
            </a:r>
            <a:endParaRPr lang="fr-FR" dirty="0" smtClean="0"/>
          </a:p>
        </p:txBody>
      </p:sp>
      <p:pic>
        <p:nvPicPr>
          <p:cNvPr id="256002" name="Picture 2" descr="C:\Users\dell\Desktop\4Sequenceur.gif"/>
          <p:cNvPicPr>
            <a:picLocks noChangeAspect="1" noChangeArrowheads="1"/>
          </p:cNvPicPr>
          <p:nvPr/>
        </p:nvPicPr>
        <p:blipFill>
          <a:blip r:embed="rId5"/>
          <a:srcRect/>
          <a:stretch>
            <a:fillRect/>
          </a:stretch>
        </p:blipFill>
        <p:spPr bwMode="auto">
          <a:xfrm>
            <a:off x="6805328" y="0"/>
            <a:ext cx="2338672" cy="1860601"/>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85728"/>
            <a:ext cx="5283200" cy="549275"/>
          </a:xfrm>
          <a:prstGeom prst="rect">
            <a:avLst/>
          </a:prstGeom>
          <a:solidFill>
            <a:srgbClr val="FFFF99"/>
          </a:solidFill>
          <a:ln w="9525">
            <a:noFill/>
            <a:miter lim="800000"/>
            <a:headEnd/>
            <a:tailEnd/>
          </a:ln>
        </p:spPr>
        <p:txBody>
          <a:bodyPr wrap="none" lIns="0" tIns="0" rIns="0" bIns="0">
            <a:spAutoFit/>
          </a:bodyPr>
          <a:lstStyle/>
          <a:p>
            <a:r>
              <a:rPr lang="fr-FR" sz="3600" b="1" dirty="0">
                <a:solidFill>
                  <a:srgbClr val="000000"/>
                </a:solidFill>
                <a:latin typeface="Times New Roman" pitchFamily="18" charset="0"/>
              </a:rPr>
              <a:t>4</a:t>
            </a:r>
            <a:r>
              <a:rPr lang="fr-FR" sz="3600" b="1" dirty="0" smtClean="0">
                <a:solidFill>
                  <a:srgbClr val="000000"/>
                </a:solidFill>
                <a:latin typeface="Times New Roman" pitchFamily="18" charset="0"/>
              </a:rPr>
              <a:t>. </a:t>
            </a:r>
            <a:r>
              <a:rPr lang="fr-FR" sz="3600" b="1" dirty="0">
                <a:solidFill>
                  <a:srgbClr val="000000"/>
                </a:solidFill>
                <a:latin typeface="Times New Roman" pitchFamily="18" charset="0"/>
              </a:rPr>
              <a:t>Séquençage des génomes</a:t>
            </a:r>
            <a:endParaRPr lang="fr-FR" dirty="0"/>
          </a:p>
        </p:txBody>
      </p:sp>
      <p:sp>
        <p:nvSpPr>
          <p:cNvPr id="181296" name="Rectangle 1072"/>
          <p:cNvSpPr>
            <a:spLocks noChangeArrowheads="1"/>
          </p:cNvSpPr>
          <p:nvPr/>
        </p:nvSpPr>
        <p:spPr bwMode="auto">
          <a:xfrm>
            <a:off x="228600" y="990600"/>
            <a:ext cx="4494820" cy="369332"/>
          </a:xfrm>
          <a:prstGeom prst="rect">
            <a:avLst/>
          </a:prstGeom>
          <a:solidFill>
            <a:srgbClr val="FFCCFF"/>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4.9. </a:t>
            </a:r>
            <a:r>
              <a:rPr lang="fr-FR" sz="2400" b="1" i="1" dirty="0" smtClean="0">
                <a:latin typeface="Times New Roman" pitchFamily="18" charset="0"/>
              </a:rPr>
              <a:t>Les technologies de séquençage</a:t>
            </a:r>
            <a:endParaRPr lang="fr-FR" sz="2300" b="1" dirty="0">
              <a:solidFill>
                <a:srgbClr val="000000"/>
              </a:solidFill>
              <a:latin typeface="Times New Roman" pitchFamily="18" charset="0"/>
            </a:endParaRPr>
          </a:p>
        </p:txBody>
      </p:sp>
      <p:sp>
        <p:nvSpPr>
          <p:cNvPr id="16" name="ZoneTexte 15"/>
          <p:cNvSpPr txBox="1"/>
          <p:nvPr/>
        </p:nvSpPr>
        <p:spPr>
          <a:xfrm>
            <a:off x="0" y="1995438"/>
            <a:ext cx="8929718" cy="1631216"/>
          </a:xfrm>
          <a:prstGeom prst="rect">
            <a:avLst/>
          </a:prstGeom>
          <a:noFill/>
        </p:spPr>
        <p:txBody>
          <a:bodyPr wrap="square" rtlCol="0">
            <a:spAutoFit/>
          </a:bodyPr>
          <a:lstStyle/>
          <a:p>
            <a:pPr>
              <a:buBlip>
                <a:blip r:embed="rId3"/>
              </a:buBlip>
            </a:pPr>
            <a:r>
              <a:rPr lang="fr-FR" sz="2000" b="1" dirty="0" smtClean="0"/>
              <a:t>La dernière étape est la lecture des profils bruts ou "</a:t>
            </a:r>
            <a:r>
              <a:rPr lang="fr-FR" sz="2000" b="1" i="1" dirty="0" smtClean="0"/>
              <a:t>base-</a:t>
            </a:r>
            <a:r>
              <a:rPr lang="fr-FR" sz="2000" b="1" i="1" dirty="0" err="1" smtClean="0"/>
              <a:t>calling</a:t>
            </a:r>
            <a:r>
              <a:rPr lang="fr-FR" sz="2000" b="1" dirty="0" smtClean="0"/>
              <a:t>" (détermination de la séquence par appel de bases).</a:t>
            </a:r>
            <a:r>
              <a:rPr lang="fr-FR" sz="2000" dirty="0" smtClean="0"/>
              <a:t/>
            </a:r>
            <a:br>
              <a:rPr lang="fr-FR" sz="2000" dirty="0" smtClean="0"/>
            </a:br>
            <a:r>
              <a:rPr lang="fr-FR" sz="2000" b="1" dirty="0" smtClean="0">
                <a:solidFill>
                  <a:srgbClr val="002060"/>
                </a:solidFill>
              </a:rPr>
              <a:t/>
            </a:r>
            <a:br>
              <a:rPr lang="fr-FR" sz="2000" b="1" dirty="0" smtClean="0">
                <a:solidFill>
                  <a:srgbClr val="002060"/>
                </a:solidFill>
              </a:rPr>
            </a:br>
            <a:r>
              <a:rPr lang="fr-FR" sz="2000" dirty="0" smtClean="0"/>
              <a:t/>
            </a:r>
            <a:br>
              <a:rPr lang="fr-FR" sz="2000" dirty="0" smtClean="0"/>
            </a:br>
            <a:endParaRPr lang="fr-FR" sz="2000" b="1" dirty="0" smtClean="0">
              <a:solidFill>
                <a:srgbClr val="002060"/>
              </a:solidFill>
            </a:endParaRPr>
          </a:p>
        </p:txBody>
      </p:sp>
      <p:sp>
        <p:nvSpPr>
          <p:cNvPr id="5" name="ZoneTexte 4"/>
          <p:cNvSpPr txBox="1"/>
          <p:nvPr/>
        </p:nvSpPr>
        <p:spPr>
          <a:xfrm>
            <a:off x="214282" y="1500174"/>
            <a:ext cx="7786742" cy="369332"/>
          </a:xfrm>
          <a:prstGeom prst="rect">
            <a:avLst/>
          </a:prstGeom>
          <a:solidFill>
            <a:schemeClr val="accent1">
              <a:lumMod val="20000"/>
              <a:lumOff val="80000"/>
            </a:schemeClr>
          </a:solidFill>
        </p:spPr>
        <p:txBody>
          <a:bodyPr wrap="square" rtlCol="0">
            <a:spAutoFit/>
          </a:bodyPr>
          <a:lstStyle/>
          <a:p>
            <a:r>
              <a:rPr lang="fr-FR" b="1" dirty="0" smtClean="0"/>
              <a:t>4.9.3. La technique de séquençage "</a:t>
            </a:r>
            <a:r>
              <a:rPr lang="fr-FR" b="1" i="1" dirty="0" err="1" smtClean="0"/>
              <a:t>dye</a:t>
            </a:r>
            <a:r>
              <a:rPr lang="fr-FR" b="1" i="1" dirty="0" smtClean="0"/>
              <a:t> </a:t>
            </a:r>
            <a:r>
              <a:rPr lang="fr-FR" b="1" i="1" dirty="0" err="1" smtClean="0"/>
              <a:t>terminator</a:t>
            </a:r>
            <a:r>
              <a:rPr lang="fr-FR" b="1" i="1" dirty="0" smtClean="0"/>
              <a:t> </a:t>
            </a:r>
            <a:r>
              <a:rPr lang="fr-FR" b="1" i="1" dirty="0" err="1" smtClean="0"/>
              <a:t>sequencing</a:t>
            </a:r>
            <a:r>
              <a:rPr lang="fr-FR" b="1" dirty="0" smtClean="0"/>
              <a:t>"</a:t>
            </a:r>
            <a:endParaRPr lang="fr-FR" dirty="0" smtClean="0"/>
          </a:p>
        </p:txBody>
      </p:sp>
      <p:pic>
        <p:nvPicPr>
          <p:cNvPr id="256002" name="Picture 2" descr="C:\Users\dell\Desktop\4Sequenceur.gif"/>
          <p:cNvPicPr>
            <a:picLocks noChangeAspect="1" noChangeArrowheads="1"/>
          </p:cNvPicPr>
          <p:nvPr/>
        </p:nvPicPr>
        <p:blipFill>
          <a:blip r:embed="rId4"/>
          <a:srcRect/>
          <a:stretch>
            <a:fillRect/>
          </a:stretch>
        </p:blipFill>
        <p:spPr bwMode="auto">
          <a:xfrm>
            <a:off x="6805328" y="0"/>
            <a:ext cx="2338672" cy="1860601"/>
          </a:xfrm>
          <a:prstGeom prst="rect">
            <a:avLst/>
          </a:prstGeom>
          <a:noFill/>
        </p:spPr>
      </p:pic>
      <p:pic>
        <p:nvPicPr>
          <p:cNvPr id="257026" name="Picture 2" descr="C:\Users\dell\Desktop\3Seq3Fig.gif"/>
          <p:cNvPicPr>
            <a:picLocks noChangeAspect="1" noChangeArrowheads="1"/>
          </p:cNvPicPr>
          <p:nvPr/>
        </p:nvPicPr>
        <p:blipFill>
          <a:blip r:embed="rId5"/>
          <a:srcRect/>
          <a:stretch>
            <a:fillRect/>
          </a:stretch>
        </p:blipFill>
        <p:spPr bwMode="auto">
          <a:xfrm>
            <a:off x="357158" y="3286124"/>
            <a:ext cx="8558299" cy="2407928"/>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85728"/>
            <a:ext cx="5283200" cy="549275"/>
          </a:xfrm>
          <a:prstGeom prst="rect">
            <a:avLst/>
          </a:prstGeom>
          <a:solidFill>
            <a:srgbClr val="FFFF99"/>
          </a:solidFill>
          <a:ln w="9525">
            <a:noFill/>
            <a:miter lim="800000"/>
            <a:headEnd/>
            <a:tailEnd/>
          </a:ln>
        </p:spPr>
        <p:txBody>
          <a:bodyPr wrap="none" lIns="0" tIns="0" rIns="0" bIns="0">
            <a:spAutoFit/>
          </a:bodyPr>
          <a:lstStyle/>
          <a:p>
            <a:r>
              <a:rPr lang="fr-FR" sz="3600" b="1" dirty="0">
                <a:solidFill>
                  <a:srgbClr val="000000"/>
                </a:solidFill>
                <a:latin typeface="Times New Roman" pitchFamily="18" charset="0"/>
              </a:rPr>
              <a:t>4</a:t>
            </a:r>
            <a:r>
              <a:rPr lang="fr-FR" sz="3600" b="1" dirty="0" smtClean="0">
                <a:solidFill>
                  <a:srgbClr val="000000"/>
                </a:solidFill>
                <a:latin typeface="Times New Roman" pitchFamily="18" charset="0"/>
              </a:rPr>
              <a:t>. </a:t>
            </a:r>
            <a:r>
              <a:rPr lang="fr-FR" sz="3600" b="1" dirty="0">
                <a:solidFill>
                  <a:srgbClr val="000000"/>
                </a:solidFill>
                <a:latin typeface="Times New Roman" pitchFamily="18" charset="0"/>
              </a:rPr>
              <a:t>Séquençage des génomes</a:t>
            </a:r>
            <a:endParaRPr lang="fr-FR" dirty="0"/>
          </a:p>
        </p:txBody>
      </p:sp>
      <p:sp>
        <p:nvSpPr>
          <p:cNvPr id="181296" name="Rectangle 1072"/>
          <p:cNvSpPr>
            <a:spLocks noChangeArrowheads="1"/>
          </p:cNvSpPr>
          <p:nvPr/>
        </p:nvSpPr>
        <p:spPr bwMode="auto">
          <a:xfrm>
            <a:off x="228600" y="990600"/>
            <a:ext cx="4494820" cy="369332"/>
          </a:xfrm>
          <a:prstGeom prst="rect">
            <a:avLst/>
          </a:prstGeom>
          <a:solidFill>
            <a:srgbClr val="FFCCFF"/>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4.9. </a:t>
            </a:r>
            <a:r>
              <a:rPr lang="fr-FR" sz="2400" b="1" i="1" dirty="0" smtClean="0">
                <a:latin typeface="Times New Roman" pitchFamily="18" charset="0"/>
              </a:rPr>
              <a:t>Les technologies de séquençage</a:t>
            </a:r>
            <a:endParaRPr lang="fr-FR" sz="2300" b="1" dirty="0">
              <a:solidFill>
                <a:srgbClr val="000000"/>
              </a:solidFill>
              <a:latin typeface="Times New Roman" pitchFamily="18" charset="0"/>
            </a:endParaRPr>
          </a:p>
        </p:txBody>
      </p:sp>
      <p:sp>
        <p:nvSpPr>
          <p:cNvPr id="16" name="ZoneTexte 15"/>
          <p:cNvSpPr txBox="1"/>
          <p:nvPr/>
        </p:nvSpPr>
        <p:spPr>
          <a:xfrm>
            <a:off x="0" y="1995438"/>
            <a:ext cx="8929718" cy="3170099"/>
          </a:xfrm>
          <a:prstGeom prst="rect">
            <a:avLst/>
          </a:prstGeom>
          <a:noFill/>
        </p:spPr>
        <p:txBody>
          <a:bodyPr wrap="square" rtlCol="0">
            <a:spAutoFit/>
          </a:bodyPr>
          <a:lstStyle/>
          <a:p>
            <a:pPr algn="just">
              <a:buBlip>
                <a:blip r:embed="rId3"/>
              </a:buBlip>
            </a:pPr>
            <a:r>
              <a:rPr lang="fr-FR" sz="2000" b="1" dirty="0" smtClean="0"/>
              <a:t> Elle permet d'effectuer un séquençage rapide et à moindre coût qu'un séquençage par la méthode de Sanger car elle ne nécessite pas de clonage et la lecture de la séquence obtenue après le séquençage est directe.</a:t>
            </a:r>
          </a:p>
          <a:p>
            <a:pPr algn="just"/>
            <a:endParaRPr lang="fr-FR" sz="2000" b="1" dirty="0" smtClean="0"/>
          </a:p>
          <a:p>
            <a:r>
              <a:rPr lang="fr-FR" sz="2000" b="1" dirty="0" smtClean="0"/>
              <a:t> </a:t>
            </a:r>
            <a:r>
              <a:rPr lang="fr-FR" sz="2000" dirty="0" smtClean="0"/>
              <a:t>Les nucléotides (sous la forme de </a:t>
            </a:r>
            <a:r>
              <a:rPr lang="fr-FR" sz="2000" dirty="0" err="1" smtClean="0"/>
              <a:t>désoxyribonucléotide</a:t>
            </a:r>
            <a:r>
              <a:rPr lang="fr-FR" sz="2000" dirty="0" smtClean="0"/>
              <a:t> triphosphate - </a:t>
            </a:r>
            <a:r>
              <a:rPr lang="fr-FR" sz="2000" dirty="0" err="1" smtClean="0"/>
              <a:t>dNTP</a:t>
            </a:r>
            <a:r>
              <a:rPr lang="fr-FR" sz="2000" dirty="0" smtClean="0"/>
              <a:t>*) </a:t>
            </a:r>
            <a:r>
              <a:rPr lang="fr-FR" sz="2000" b="1" dirty="0" smtClean="0"/>
              <a:t>sont ajoutés l'un après l'autre</a:t>
            </a:r>
            <a:r>
              <a:rPr lang="fr-FR" sz="2000" dirty="0" smtClean="0"/>
              <a:t> (et non pas tous ensemble comme dans la méthode de Sanger).</a:t>
            </a:r>
          </a:p>
          <a:p>
            <a:r>
              <a:rPr lang="fr-FR" sz="2000" dirty="0" smtClean="0"/>
              <a:t/>
            </a:r>
            <a:br>
              <a:rPr lang="fr-FR" sz="2000" dirty="0" smtClean="0"/>
            </a:br>
            <a:r>
              <a:rPr lang="fr-FR" sz="2000" b="1" dirty="0" smtClean="0"/>
              <a:t/>
            </a:r>
            <a:br>
              <a:rPr lang="fr-FR" sz="2000" b="1" dirty="0" smtClean="0"/>
            </a:br>
            <a:endParaRPr lang="fr-FR" sz="2000" b="1" dirty="0" smtClean="0">
              <a:solidFill>
                <a:srgbClr val="002060"/>
              </a:solidFill>
            </a:endParaRPr>
          </a:p>
        </p:txBody>
      </p:sp>
      <p:sp>
        <p:nvSpPr>
          <p:cNvPr id="5" name="ZoneTexte 4"/>
          <p:cNvSpPr txBox="1"/>
          <p:nvPr/>
        </p:nvSpPr>
        <p:spPr>
          <a:xfrm>
            <a:off x="214282" y="1500174"/>
            <a:ext cx="7786742" cy="369332"/>
          </a:xfrm>
          <a:prstGeom prst="rect">
            <a:avLst/>
          </a:prstGeom>
          <a:solidFill>
            <a:schemeClr val="accent1">
              <a:lumMod val="20000"/>
              <a:lumOff val="80000"/>
            </a:schemeClr>
          </a:solidFill>
        </p:spPr>
        <p:txBody>
          <a:bodyPr wrap="square" rtlCol="0">
            <a:spAutoFit/>
          </a:bodyPr>
          <a:lstStyle/>
          <a:p>
            <a:r>
              <a:rPr lang="fr-FR" b="1" dirty="0" smtClean="0"/>
              <a:t>4.9.4. Méthode du </a:t>
            </a:r>
            <a:r>
              <a:rPr lang="fr-FR" b="1" dirty="0" err="1" smtClean="0"/>
              <a:t>pyroséquençage</a:t>
            </a:r>
            <a:endParaRPr lang="fr-FR" dirty="0" smtClean="0"/>
          </a:p>
        </p:txBody>
      </p:sp>
      <p:pic>
        <p:nvPicPr>
          <p:cNvPr id="1027" name="Picture 3" descr="C:\Users\dell\Desktop\4PPi.gif"/>
          <p:cNvPicPr>
            <a:picLocks noChangeAspect="1" noChangeArrowheads="1"/>
          </p:cNvPicPr>
          <p:nvPr/>
        </p:nvPicPr>
        <p:blipFill>
          <a:blip r:embed="rId4"/>
          <a:srcRect/>
          <a:stretch>
            <a:fillRect/>
          </a:stretch>
        </p:blipFill>
        <p:spPr bwMode="auto">
          <a:xfrm>
            <a:off x="4000496" y="4857760"/>
            <a:ext cx="4264226" cy="165831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85728"/>
            <a:ext cx="5283200" cy="549275"/>
          </a:xfrm>
          <a:prstGeom prst="rect">
            <a:avLst/>
          </a:prstGeom>
          <a:solidFill>
            <a:srgbClr val="FFFF99"/>
          </a:solidFill>
          <a:ln w="9525">
            <a:noFill/>
            <a:miter lim="800000"/>
            <a:headEnd/>
            <a:tailEnd/>
          </a:ln>
        </p:spPr>
        <p:txBody>
          <a:bodyPr wrap="none" lIns="0" tIns="0" rIns="0" bIns="0">
            <a:spAutoFit/>
          </a:bodyPr>
          <a:lstStyle/>
          <a:p>
            <a:r>
              <a:rPr lang="fr-FR" sz="3600" b="1" dirty="0">
                <a:solidFill>
                  <a:srgbClr val="000000"/>
                </a:solidFill>
                <a:latin typeface="Times New Roman" pitchFamily="18" charset="0"/>
              </a:rPr>
              <a:t>4</a:t>
            </a:r>
            <a:r>
              <a:rPr lang="fr-FR" sz="3600" b="1" dirty="0" smtClean="0">
                <a:solidFill>
                  <a:srgbClr val="000000"/>
                </a:solidFill>
                <a:latin typeface="Times New Roman" pitchFamily="18" charset="0"/>
              </a:rPr>
              <a:t>. </a:t>
            </a:r>
            <a:r>
              <a:rPr lang="fr-FR" sz="3600" b="1" dirty="0">
                <a:solidFill>
                  <a:srgbClr val="000000"/>
                </a:solidFill>
                <a:latin typeface="Times New Roman" pitchFamily="18" charset="0"/>
              </a:rPr>
              <a:t>Séquençage des génomes</a:t>
            </a:r>
            <a:endParaRPr lang="fr-FR" dirty="0"/>
          </a:p>
        </p:txBody>
      </p:sp>
      <p:sp>
        <p:nvSpPr>
          <p:cNvPr id="181296" name="Rectangle 1072"/>
          <p:cNvSpPr>
            <a:spLocks noChangeArrowheads="1"/>
          </p:cNvSpPr>
          <p:nvPr/>
        </p:nvSpPr>
        <p:spPr bwMode="auto">
          <a:xfrm>
            <a:off x="228600" y="990600"/>
            <a:ext cx="4494820" cy="369332"/>
          </a:xfrm>
          <a:prstGeom prst="rect">
            <a:avLst/>
          </a:prstGeom>
          <a:solidFill>
            <a:srgbClr val="FFCCFF"/>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4.9. </a:t>
            </a:r>
            <a:r>
              <a:rPr lang="fr-FR" sz="2400" b="1" i="1" dirty="0" smtClean="0">
                <a:latin typeface="Times New Roman" pitchFamily="18" charset="0"/>
              </a:rPr>
              <a:t>Les technologies de séquençage</a:t>
            </a:r>
            <a:endParaRPr lang="fr-FR" sz="2300" b="1" dirty="0">
              <a:solidFill>
                <a:srgbClr val="000000"/>
              </a:solidFill>
              <a:latin typeface="Times New Roman" pitchFamily="18" charset="0"/>
            </a:endParaRPr>
          </a:p>
        </p:txBody>
      </p:sp>
      <p:sp>
        <p:nvSpPr>
          <p:cNvPr id="16" name="ZoneTexte 15"/>
          <p:cNvSpPr txBox="1"/>
          <p:nvPr/>
        </p:nvSpPr>
        <p:spPr>
          <a:xfrm>
            <a:off x="0" y="2285992"/>
            <a:ext cx="8929718" cy="1015663"/>
          </a:xfrm>
          <a:prstGeom prst="rect">
            <a:avLst/>
          </a:prstGeom>
          <a:noFill/>
        </p:spPr>
        <p:txBody>
          <a:bodyPr wrap="square" rtlCol="0">
            <a:spAutoFit/>
          </a:bodyPr>
          <a:lstStyle/>
          <a:p>
            <a:pPr algn="just">
              <a:buBlip>
                <a:blip r:embed="rId3"/>
              </a:buBlip>
            </a:pPr>
            <a:r>
              <a:rPr lang="fr-FR" sz="2000" b="1" dirty="0" smtClean="0"/>
              <a:t>  Si le nucléotide ajouté est complémentaire du nucléotide du brin matrice, il est incorporé dans le brin en cours de synthèse et un pyrophosphate inorganique (</a:t>
            </a:r>
            <a:r>
              <a:rPr lang="fr-FR" sz="2000" b="1" dirty="0" err="1" smtClean="0"/>
              <a:t>PPi</a:t>
            </a:r>
            <a:r>
              <a:rPr lang="fr-FR" sz="2000" b="1" dirty="0" smtClean="0"/>
              <a:t>) est libéré. </a:t>
            </a:r>
            <a:endParaRPr lang="fr-FR" sz="2000" b="1" dirty="0" smtClean="0">
              <a:solidFill>
                <a:srgbClr val="002060"/>
              </a:solidFill>
            </a:endParaRPr>
          </a:p>
        </p:txBody>
      </p:sp>
      <p:sp>
        <p:nvSpPr>
          <p:cNvPr id="5" name="ZoneTexte 4"/>
          <p:cNvSpPr txBox="1"/>
          <p:nvPr/>
        </p:nvSpPr>
        <p:spPr>
          <a:xfrm>
            <a:off x="214282" y="1500174"/>
            <a:ext cx="7786742" cy="369332"/>
          </a:xfrm>
          <a:prstGeom prst="rect">
            <a:avLst/>
          </a:prstGeom>
          <a:solidFill>
            <a:schemeClr val="accent1">
              <a:lumMod val="20000"/>
              <a:lumOff val="80000"/>
            </a:schemeClr>
          </a:solidFill>
        </p:spPr>
        <p:txBody>
          <a:bodyPr wrap="square" rtlCol="0">
            <a:spAutoFit/>
          </a:bodyPr>
          <a:lstStyle/>
          <a:p>
            <a:r>
              <a:rPr lang="fr-FR" b="1" dirty="0" smtClean="0"/>
              <a:t>4.9.4. Méthode du </a:t>
            </a:r>
            <a:r>
              <a:rPr lang="fr-FR" b="1" dirty="0" err="1" smtClean="0"/>
              <a:t>pyroséquençage</a:t>
            </a:r>
            <a:endParaRPr lang="fr-FR" dirty="0" smtClean="0"/>
          </a:p>
        </p:txBody>
      </p:sp>
      <p:pic>
        <p:nvPicPr>
          <p:cNvPr id="2050" name="Picture 2" descr="C:\Users\dell\Desktop\2ReactionPyro.gif"/>
          <p:cNvPicPr>
            <a:picLocks noChangeAspect="1" noChangeArrowheads="1"/>
          </p:cNvPicPr>
          <p:nvPr/>
        </p:nvPicPr>
        <p:blipFill>
          <a:blip r:embed="rId4"/>
          <a:srcRect/>
          <a:stretch>
            <a:fillRect/>
          </a:stretch>
        </p:blipFill>
        <p:spPr bwMode="auto">
          <a:xfrm>
            <a:off x="-36056" y="3286124"/>
            <a:ext cx="9180056" cy="3220589"/>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85728"/>
            <a:ext cx="5283200" cy="549275"/>
          </a:xfrm>
          <a:prstGeom prst="rect">
            <a:avLst/>
          </a:prstGeom>
          <a:solidFill>
            <a:srgbClr val="FFFF99"/>
          </a:solidFill>
          <a:ln w="9525">
            <a:noFill/>
            <a:miter lim="800000"/>
            <a:headEnd/>
            <a:tailEnd/>
          </a:ln>
        </p:spPr>
        <p:txBody>
          <a:bodyPr wrap="none" lIns="0" tIns="0" rIns="0" bIns="0">
            <a:spAutoFit/>
          </a:bodyPr>
          <a:lstStyle/>
          <a:p>
            <a:r>
              <a:rPr lang="fr-FR" sz="3600" b="1" dirty="0">
                <a:solidFill>
                  <a:srgbClr val="000000"/>
                </a:solidFill>
                <a:latin typeface="Times New Roman" pitchFamily="18" charset="0"/>
              </a:rPr>
              <a:t>4</a:t>
            </a:r>
            <a:r>
              <a:rPr lang="fr-FR" sz="3600" b="1" dirty="0" smtClean="0">
                <a:solidFill>
                  <a:srgbClr val="000000"/>
                </a:solidFill>
                <a:latin typeface="Times New Roman" pitchFamily="18" charset="0"/>
              </a:rPr>
              <a:t>. </a:t>
            </a:r>
            <a:r>
              <a:rPr lang="fr-FR" sz="3600" b="1" dirty="0">
                <a:solidFill>
                  <a:srgbClr val="000000"/>
                </a:solidFill>
                <a:latin typeface="Times New Roman" pitchFamily="18" charset="0"/>
              </a:rPr>
              <a:t>Séquençage des génomes</a:t>
            </a:r>
            <a:endParaRPr lang="fr-FR" dirty="0"/>
          </a:p>
        </p:txBody>
      </p:sp>
      <p:sp>
        <p:nvSpPr>
          <p:cNvPr id="181296" name="Rectangle 1072"/>
          <p:cNvSpPr>
            <a:spLocks noChangeArrowheads="1"/>
          </p:cNvSpPr>
          <p:nvPr/>
        </p:nvSpPr>
        <p:spPr bwMode="auto">
          <a:xfrm>
            <a:off x="228600" y="990600"/>
            <a:ext cx="4494820" cy="369332"/>
          </a:xfrm>
          <a:prstGeom prst="rect">
            <a:avLst/>
          </a:prstGeom>
          <a:solidFill>
            <a:srgbClr val="FFCCFF"/>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4.9. </a:t>
            </a:r>
            <a:r>
              <a:rPr lang="fr-FR" sz="2400" b="1" i="1" dirty="0" smtClean="0">
                <a:latin typeface="Times New Roman" pitchFamily="18" charset="0"/>
              </a:rPr>
              <a:t>Les technologies de séquençage</a:t>
            </a:r>
            <a:endParaRPr lang="fr-FR" sz="2300" b="1" dirty="0">
              <a:solidFill>
                <a:srgbClr val="000000"/>
              </a:solidFill>
              <a:latin typeface="Times New Roman" pitchFamily="18" charset="0"/>
            </a:endParaRPr>
          </a:p>
        </p:txBody>
      </p:sp>
      <p:sp>
        <p:nvSpPr>
          <p:cNvPr id="16" name="ZoneTexte 15"/>
          <p:cNvSpPr txBox="1"/>
          <p:nvPr/>
        </p:nvSpPr>
        <p:spPr>
          <a:xfrm>
            <a:off x="0" y="2264530"/>
            <a:ext cx="4572000" cy="4093428"/>
          </a:xfrm>
          <a:prstGeom prst="rect">
            <a:avLst/>
          </a:prstGeom>
          <a:noFill/>
        </p:spPr>
        <p:txBody>
          <a:bodyPr wrap="square" rtlCol="0">
            <a:spAutoFit/>
          </a:bodyPr>
          <a:lstStyle/>
          <a:p>
            <a:pPr algn="just">
              <a:buBlip>
                <a:blip r:embed="rId3"/>
              </a:buBlip>
            </a:pPr>
            <a:r>
              <a:rPr lang="fr-FR" sz="2000" b="1" dirty="0" smtClean="0">
                <a:ln>
                  <a:solidFill>
                    <a:schemeClr val="accent1">
                      <a:alpha val="44000"/>
                    </a:schemeClr>
                  </a:solidFill>
                </a:ln>
                <a:solidFill>
                  <a:srgbClr val="00B0F0"/>
                </a:solidFill>
              </a:rPr>
              <a:t>L'ATP </a:t>
            </a:r>
            <a:r>
              <a:rPr lang="fr-FR" sz="2000" b="1" dirty="0" err="1" smtClean="0">
                <a:ln>
                  <a:solidFill>
                    <a:schemeClr val="accent1">
                      <a:alpha val="44000"/>
                    </a:schemeClr>
                  </a:solidFill>
                </a:ln>
                <a:solidFill>
                  <a:srgbClr val="00B0F0"/>
                </a:solidFill>
              </a:rPr>
              <a:t>sulfurylase</a:t>
            </a:r>
            <a:r>
              <a:rPr lang="fr-FR" sz="2000" b="1" dirty="0" smtClean="0"/>
              <a:t> transforme </a:t>
            </a:r>
            <a:r>
              <a:rPr lang="fr-FR" sz="2000" b="1" dirty="0" err="1" smtClean="0"/>
              <a:t>stoechiomètriquement</a:t>
            </a:r>
            <a:r>
              <a:rPr lang="fr-FR" sz="2000" b="1" dirty="0" smtClean="0"/>
              <a:t> le </a:t>
            </a:r>
            <a:r>
              <a:rPr lang="fr-FR" sz="2000" b="1" dirty="0" err="1" smtClean="0"/>
              <a:t>pyrophophate</a:t>
            </a:r>
            <a:r>
              <a:rPr lang="fr-FR" sz="2000" b="1" dirty="0" smtClean="0"/>
              <a:t> libéré en ATP en présence d'un substrat : l'adénosine 5' - </a:t>
            </a:r>
            <a:r>
              <a:rPr lang="fr-FR" sz="2000" b="1" dirty="0" err="1" smtClean="0"/>
              <a:t>phosphosulfate</a:t>
            </a:r>
            <a:r>
              <a:rPr lang="fr-FR" sz="2000" b="1" dirty="0" smtClean="0"/>
              <a:t> (APS).</a:t>
            </a:r>
          </a:p>
          <a:p>
            <a:pPr algn="just">
              <a:buBlip>
                <a:blip r:embed="rId3"/>
              </a:buBlip>
            </a:pPr>
            <a:endParaRPr lang="fr-FR" sz="2000" b="1" dirty="0" smtClean="0"/>
          </a:p>
          <a:p>
            <a:pPr algn="just">
              <a:buBlip>
                <a:blip r:embed="rId3"/>
              </a:buBlip>
            </a:pPr>
            <a:r>
              <a:rPr lang="fr-FR" sz="2000" b="1" dirty="0" smtClean="0"/>
              <a:t>L'ATP formé est utilisé par une </a:t>
            </a:r>
            <a:r>
              <a:rPr lang="fr-FR" sz="2000" b="1" dirty="0" smtClean="0">
                <a:solidFill>
                  <a:srgbClr val="C00000"/>
                </a:solidFill>
              </a:rPr>
              <a:t>luciférase</a:t>
            </a:r>
            <a:r>
              <a:rPr lang="fr-FR" sz="2000" b="1" dirty="0" smtClean="0"/>
              <a:t> qui transforme la luciférine en </a:t>
            </a:r>
            <a:r>
              <a:rPr lang="fr-FR" sz="2000" b="1" dirty="0" err="1" smtClean="0"/>
              <a:t>oxyluciférine</a:t>
            </a:r>
            <a:r>
              <a:rPr lang="fr-FR" sz="2000" b="1" dirty="0" smtClean="0"/>
              <a:t> qui génère un signal lumineux dans le visible proportionnel à la quantité d'ATP.</a:t>
            </a:r>
          </a:p>
          <a:p>
            <a:pPr algn="just">
              <a:buBlip>
                <a:blip r:embed="rId3"/>
              </a:buBlip>
            </a:pPr>
            <a:endParaRPr lang="fr-FR" sz="2000" b="1" dirty="0" smtClean="0"/>
          </a:p>
          <a:p>
            <a:pPr algn="just">
              <a:buBlip>
                <a:blip r:embed="rId3"/>
              </a:buBlip>
            </a:pPr>
            <a:r>
              <a:rPr lang="fr-FR" sz="2000" b="1" dirty="0" smtClean="0">
                <a:solidFill>
                  <a:srgbClr val="00B050"/>
                </a:solidFill>
              </a:rPr>
              <a:t>L'</a:t>
            </a:r>
            <a:r>
              <a:rPr lang="fr-FR" sz="2000" b="1" dirty="0" err="1" smtClean="0">
                <a:solidFill>
                  <a:srgbClr val="00B050"/>
                </a:solidFill>
              </a:rPr>
              <a:t>apyrase</a:t>
            </a:r>
            <a:r>
              <a:rPr lang="fr-FR" sz="2000" b="1" dirty="0" smtClean="0"/>
              <a:t> dégrade les nucléotides non incorporés et l'excès d'ATP.</a:t>
            </a:r>
          </a:p>
        </p:txBody>
      </p:sp>
      <p:sp>
        <p:nvSpPr>
          <p:cNvPr id="5" name="ZoneTexte 4"/>
          <p:cNvSpPr txBox="1"/>
          <p:nvPr/>
        </p:nvSpPr>
        <p:spPr>
          <a:xfrm>
            <a:off x="214282" y="1500174"/>
            <a:ext cx="7786742" cy="369332"/>
          </a:xfrm>
          <a:prstGeom prst="rect">
            <a:avLst/>
          </a:prstGeom>
          <a:solidFill>
            <a:schemeClr val="accent1">
              <a:lumMod val="20000"/>
              <a:lumOff val="80000"/>
            </a:schemeClr>
          </a:solidFill>
        </p:spPr>
        <p:txBody>
          <a:bodyPr wrap="square" rtlCol="0">
            <a:spAutoFit/>
          </a:bodyPr>
          <a:lstStyle/>
          <a:p>
            <a:r>
              <a:rPr lang="fr-FR" b="1" dirty="0" smtClean="0"/>
              <a:t>4.9.4. Méthode du </a:t>
            </a:r>
            <a:r>
              <a:rPr lang="fr-FR" b="1" dirty="0" err="1" smtClean="0"/>
              <a:t>pyroséquençage</a:t>
            </a:r>
            <a:endParaRPr lang="fr-FR" dirty="0" smtClean="0"/>
          </a:p>
        </p:txBody>
      </p:sp>
      <p:pic>
        <p:nvPicPr>
          <p:cNvPr id="3074" name="Picture 2" descr="C:\Users\dell\Desktop\5ReacChimiq.gif"/>
          <p:cNvPicPr>
            <a:picLocks noChangeAspect="1" noChangeArrowheads="1"/>
          </p:cNvPicPr>
          <p:nvPr/>
        </p:nvPicPr>
        <p:blipFill>
          <a:blip r:embed="rId4"/>
          <a:srcRect/>
          <a:stretch>
            <a:fillRect/>
          </a:stretch>
        </p:blipFill>
        <p:spPr bwMode="auto">
          <a:xfrm>
            <a:off x="4822494" y="2571744"/>
            <a:ext cx="4321506" cy="2312143"/>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85728"/>
            <a:ext cx="5283200" cy="549275"/>
          </a:xfrm>
          <a:prstGeom prst="rect">
            <a:avLst/>
          </a:prstGeom>
          <a:solidFill>
            <a:srgbClr val="FFFF99"/>
          </a:solidFill>
          <a:ln w="9525">
            <a:noFill/>
            <a:miter lim="800000"/>
            <a:headEnd/>
            <a:tailEnd/>
          </a:ln>
        </p:spPr>
        <p:txBody>
          <a:bodyPr wrap="none" lIns="0" tIns="0" rIns="0" bIns="0">
            <a:spAutoFit/>
          </a:bodyPr>
          <a:lstStyle/>
          <a:p>
            <a:r>
              <a:rPr lang="fr-FR" sz="3600" b="1" dirty="0">
                <a:solidFill>
                  <a:srgbClr val="000000"/>
                </a:solidFill>
                <a:latin typeface="Times New Roman" pitchFamily="18" charset="0"/>
              </a:rPr>
              <a:t>4</a:t>
            </a:r>
            <a:r>
              <a:rPr lang="fr-FR" sz="3600" b="1" dirty="0" smtClean="0">
                <a:solidFill>
                  <a:srgbClr val="000000"/>
                </a:solidFill>
                <a:latin typeface="Times New Roman" pitchFamily="18" charset="0"/>
              </a:rPr>
              <a:t>. </a:t>
            </a:r>
            <a:r>
              <a:rPr lang="fr-FR" sz="3600" b="1" dirty="0">
                <a:solidFill>
                  <a:srgbClr val="000000"/>
                </a:solidFill>
                <a:latin typeface="Times New Roman" pitchFamily="18" charset="0"/>
              </a:rPr>
              <a:t>Séquençage des génomes</a:t>
            </a:r>
            <a:endParaRPr lang="fr-FR" dirty="0"/>
          </a:p>
        </p:txBody>
      </p:sp>
      <p:sp>
        <p:nvSpPr>
          <p:cNvPr id="181296" name="Rectangle 1072"/>
          <p:cNvSpPr>
            <a:spLocks noChangeArrowheads="1"/>
          </p:cNvSpPr>
          <p:nvPr/>
        </p:nvSpPr>
        <p:spPr bwMode="auto">
          <a:xfrm>
            <a:off x="228600" y="990600"/>
            <a:ext cx="4494820" cy="369332"/>
          </a:xfrm>
          <a:prstGeom prst="rect">
            <a:avLst/>
          </a:prstGeom>
          <a:solidFill>
            <a:srgbClr val="FFCCFF"/>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4.9. </a:t>
            </a:r>
            <a:r>
              <a:rPr lang="fr-FR" sz="2400" b="1" i="1" dirty="0" smtClean="0">
                <a:latin typeface="Times New Roman" pitchFamily="18" charset="0"/>
              </a:rPr>
              <a:t>Les technologies de séquençage</a:t>
            </a:r>
            <a:endParaRPr lang="fr-FR" sz="2300" b="1" dirty="0">
              <a:solidFill>
                <a:srgbClr val="000000"/>
              </a:solidFill>
              <a:latin typeface="Times New Roman" pitchFamily="18" charset="0"/>
            </a:endParaRPr>
          </a:p>
        </p:txBody>
      </p:sp>
      <p:sp>
        <p:nvSpPr>
          <p:cNvPr id="16" name="ZoneTexte 15"/>
          <p:cNvSpPr txBox="1"/>
          <p:nvPr/>
        </p:nvSpPr>
        <p:spPr>
          <a:xfrm>
            <a:off x="142844" y="2264530"/>
            <a:ext cx="8572528" cy="2246769"/>
          </a:xfrm>
          <a:prstGeom prst="rect">
            <a:avLst/>
          </a:prstGeom>
          <a:noFill/>
        </p:spPr>
        <p:txBody>
          <a:bodyPr wrap="square" rtlCol="0">
            <a:spAutoFit/>
          </a:bodyPr>
          <a:lstStyle/>
          <a:p>
            <a:pPr algn="just"/>
            <a:r>
              <a:rPr lang="fr-FR" sz="2000" b="1" dirty="0" smtClean="0">
                <a:solidFill>
                  <a:srgbClr val="000000"/>
                </a:solidFill>
                <a:latin typeface="Comic Sans MS"/>
              </a:rPr>
              <a:t>Remarque importante </a:t>
            </a:r>
            <a:r>
              <a:rPr lang="fr-FR" sz="2000" b="1" dirty="0" smtClean="0">
                <a:solidFill>
                  <a:srgbClr val="000000"/>
                </a:solidFill>
                <a:latin typeface="Times New Roman"/>
              </a:rPr>
              <a:t>: l'ATP est le substrat de la polymérase (pour l'élongation du brin en cours de synthèse) mais il est aussi formé par l'ATP </a:t>
            </a:r>
            <a:r>
              <a:rPr lang="fr-FR" sz="2000" b="1" dirty="0" err="1" smtClean="0">
                <a:solidFill>
                  <a:srgbClr val="000000"/>
                </a:solidFill>
                <a:latin typeface="Times New Roman"/>
              </a:rPr>
              <a:t>sulfurylase</a:t>
            </a:r>
            <a:r>
              <a:rPr lang="fr-FR" sz="2000" b="1" dirty="0" smtClean="0">
                <a:solidFill>
                  <a:srgbClr val="000000"/>
                </a:solidFill>
                <a:latin typeface="Times New Roman"/>
              </a:rPr>
              <a:t>.</a:t>
            </a:r>
          </a:p>
          <a:p>
            <a:pPr algn="just"/>
            <a:endParaRPr lang="fr-FR" sz="2000" b="1" dirty="0" smtClean="0">
              <a:solidFill>
                <a:srgbClr val="000000"/>
              </a:solidFill>
              <a:latin typeface="Times New Roman"/>
            </a:endParaRPr>
          </a:p>
          <a:p>
            <a:pPr algn="just"/>
            <a:r>
              <a:rPr lang="fr-FR" sz="2000" b="1" dirty="0" smtClean="0">
                <a:solidFill>
                  <a:srgbClr val="000000"/>
                </a:solidFill>
                <a:latin typeface="Times New Roman"/>
              </a:rPr>
              <a:t>Pour la polymérisation, on utilise donc un </a:t>
            </a:r>
            <a:r>
              <a:rPr lang="fr-FR" sz="2000" b="1" dirty="0" smtClean="0">
                <a:solidFill>
                  <a:srgbClr val="FF0000"/>
                </a:solidFill>
                <a:latin typeface="Comic Sans MS"/>
              </a:rPr>
              <a:t>analogue</a:t>
            </a:r>
            <a:r>
              <a:rPr lang="fr-FR" sz="2000" b="1" dirty="0" smtClean="0">
                <a:solidFill>
                  <a:srgbClr val="000000"/>
                </a:solidFill>
                <a:latin typeface="Times New Roman"/>
              </a:rPr>
              <a:t> de l'ATP : la </a:t>
            </a:r>
            <a:r>
              <a:rPr lang="fr-FR" sz="2000" b="1" dirty="0" err="1" smtClean="0">
                <a:solidFill>
                  <a:srgbClr val="FF0000"/>
                </a:solidFill>
                <a:latin typeface="Comic Sans MS"/>
              </a:rPr>
              <a:t>désoxyadénosine</a:t>
            </a:r>
            <a:r>
              <a:rPr lang="fr-FR" sz="2000" b="1" dirty="0" smtClean="0">
                <a:solidFill>
                  <a:srgbClr val="FF0000"/>
                </a:solidFill>
                <a:latin typeface="Comic Sans MS"/>
              </a:rPr>
              <a:t> alfa-</a:t>
            </a:r>
            <a:r>
              <a:rPr lang="fr-FR" sz="2000" b="1" dirty="0" err="1" smtClean="0">
                <a:solidFill>
                  <a:srgbClr val="FF0000"/>
                </a:solidFill>
                <a:latin typeface="Comic Sans MS"/>
              </a:rPr>
              <a:t>thio</a:t>
            </a:r>
            <a:r>
              <a:rPr lang="fr-FR" sz="2000" b="1" dirty="0" smtClean="0">
                <a:solidFill>
                  <a:srgbClr val="FF0000"/>
                </a:solidFill>
                <a:latin typeface="Comic Sans MS"/>
              </a:rPr>
              <a:t> triphosphate</a:t>
            </a:r>
            <a:r>
              <a:rPr lang="fr-FR" sz="2000" b="1" dirty="0" smtClean="0">
                <a:solidFill>
                  <a:srgbClr val="000000"/>
                </a:solidFill>
                <a:latin typeface="Times New Roman"/>
              </a:rPr>
              <a:t> (</a:t>
            </a:r>
            <a:r>
              <a:rPr lang="fr-FR" sz="2000" b="1" dirty="0" err="1" smtClean="0">
                <a:solidFill>
                  <a:srgbClr val="000000"/>
                </a:solidFill>
                <a:latin typeface="Times New Roman"/>
              </a:rPr>
              <a:t>dATPalphaS</a:t>
            </a:r>
            <a:r>
              <a:rPr lang="fr-FR" sz="2000" b="1" dirty="0" smtClean="0">
                <a:solidFill>
                  <a:srgbClr val="000000"/>
                </a:solidFill>
                <a:latin typeface="Times New Roman"/>
              </a:rPr>
              <a:t>) qui n'est pas un substrat de la luciférase.</a:t>
            </a:r>
            <a:endParaRPr lang="fr-FR" sz="2000" b="1" i="0" dirty="0">
              <a:solidFill>
                <a:srgbClr val="000000"/>
              </a:solidFill>
              <a:latin typeface="Times New Roman"/>
            </a:endParaRPr>
          </a:p>
        </p:txBody>
      </p:sp>
      <p:sp>
        <p:nvSpPr>
          <p:cNvPr id="5" name="ZoneTexte 4"/>
          <p:cNvSpPr txBox="1"/>
          <p:nvPr/>
        </p:nvSpPr>
        <p:spPr>
          <a:xfrm>
            <a:off x="214282" y="1500174"/>
            <a:ext cx="7786742" cy="369332"/>
          </a:xfrm>
          <a:prstGeom prst="rect">
            <a:avLst/>
          </a:prstGeom>
          <a:solidFill>
            <a:schemeClr val="accent1">
              <a:lumMod val="20000"/>
              <a:lumOff val="80000"/>
            </a:schemeClr>
          </a:solidFill>
        </p:spPr>
        <p:txBody>
          <a:bodyPr wrap="square" rtlCol="0">
            <a:spAutoFit/>
          </a:bodyPr>
          <a:lstStyle/>
          <a:p>
            <a:r>
              <a:rPr lang="fr-FR" b="1" dirty="0" smtClean="0"/>
              <a:t>4.9.4. Méthode du </a:t>
            </a:r>
            <a:r>
              <a:rPr lang="fr-FR" b="1" dirty="0" err="1" smtClean="0"/>
              <a:t>pyroséquençage</a:t>
            </a:r>
            <a:endParaRPr lang="fr-FR"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85728"/>
            <a:ext cx="5283200" cy="549275"/>
          </a:xfrm>
          <a:prstGeom prst="rect">
            <a:avLst/>
          </a:prstGeom>
          <a:solidFill>
            <a:srgbClr val="FFFF99"/>
          </a:solidFill>
          <a:ln w="9525">
            <a:noFill/>
            <a:miter lim="800000"/>
            <a:headEnd/>
            <a:tailEnd/>
          </a:ln>
        </p:spPr>
        <p:txBody>
          <a:bodyPr wrap="none" lIns="0" tIns="0" rIns="0" bIns="0">
            <a:spAutoFit/>
          </a:bodyPr>
          <a:lstStyle/>
          <a:p>
            <a:r>
              <a:rPr lang="fr-FR" sz="3600" b="1" dirty="0">
                <a:solidFill>
                  <a:srgbClr val="000000"/>
                </a:solidFill>
                <a:latin typeface="Times New Roman" pitchFamily="18" charset="0"/>
              </a:rPr>
              <a:t>4</a:t>
            </a:r>
            <a:r>
              <a:rPr lang="fr-FR" sz="3600" b="1" dirty="0" smtClean="0">
                <a:solidFill>
                  <a:srgbClr val="000000"/>
                </a:solidFill>
                <a:latin typeface="Times New Roman" pitchFamily="18" charset="0"/>
              </a:rPr>
              <a:t>. </a:t>
            </a:r>
            <a:r>
              <a:rPr lang="fr-FR" sz="3600" b="1" dirty="0">
                <a:solidFill>
                  <a:srgbClr val="000000"/>
                </a:solidFill>
                <a:latin typeface="Times New Roman" pitchFamily="18" charset="0"/>
              </a:rPr>
              <a:t>Séquençage des génomes</a:t>
            </a:r>
            <a:endParaRPr lang="fr-FR" dirty="0"/>
          </a:p>
        </p:txBody>
      </p:sp>
      <p:sp>
        <p:nvSpPr>
          <p:cNvPr id="181296" name="Rectangle 1072"/>
          <p:cNvSpPr>
            <a:spLocks noChangeArrowheads="1"/>
          </p:cNvSpPr>
          <p:nvPr/>
        </p:nvSpPr>
        <p:spPr bwMode="auto">
          <a:xfrm>
            <a:off x="228600" y="990600"/>
            <a:ext cx="4494820" cy="369332"/>
          </a:xfrm>
          <a:prstGeom prst="rect">
            <a:avLst/>
          </a:prstGeom>
          <a:solidFill>
            <a:srgbClr val="FFCCFF"/>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4.9. </a:t>
            </a:r>
            <a:r>
              <a:rPr lang="fr-FR" sz="2400" b="1" i="1" dirty="0" smtClean="0">
                <a:latin typeface="Times New Roman" pitchFamily="18" charset="0"/>
              </a:rPr>
              <a:t>Les technologies de séquençage</a:t>
            </a:r>
            <a:endParaRPr lang="fr-FR" sz="2300" b="1" dirty="0">
              <a:solidFill>
                <a:srgbClr val="000000"/>
              </a:solidFill>
              <a:latin typeface="Times New Roman" pitchFamily="18" charset="0"/>
            </a:endParaRPr>
          </a:p>
        </p:txBody>
      </p:sp>
      <p:sp>
        <p:nvSpPr>
          <p:cNvPr id="16" name="ZoneTexte 15"/>
          <p:cNvSpPr txBox="1"/>
          <p:nvPr/>
        </p:nvSpPr>
        <p:spPr>
          <a:xfrm>
            <a:off x="142844" y="2000240"/>
            <a:ext cx="8572528" cy="1938992"/>
          </a:xfrm>
          <a:prstGeom prst="rect">
            <a:avLst/>
          </a:prstGeom>
          <a:noFill/>
        </p:spPr>
        <p:txBody>
          <a:bodyPr wrap="square" rtlCol="0">
            <a:spAutoFit/>
          </a:bodyPr>
          <a:lstStyle/>
          <a:p>
            <a:pPr algn="just"/>
            <a:r>
              <a:rPr lang="fr-FR" sz="2000" b="1" dirty="0" smtClean="0"/>
              <a:t>Le capteur CCD du séquenceur capte le signal lumineux et le traduit par un pic sur le </a:t>
            </a:r>
            <a:r>
              <a:rPr lang="fr-FR" sz="2000" b="1" dirty="0" err="1" smtClean="0"/>
              <a:t>pyrogramme</a:t>
            </a:r>
            <a:r>
              <a:rPr lang="fr-FR" sz="2000" b="1" dirty="0" smtClean="0"/>
              <a:t>™.</a:t>
            </a:r>
          </a:p>
          <a:p>
            <a:pPr algn="just"/>
            <a:endParaRPr lang="fr-FR" sz="2000" b="1" dirty="0" smtClean="0"/>
          </a:p>
          <a:p>
            <a:pPr algn="just"/>
            <a:r>
              <a:rPr lang="fr-FR" sz="2000" b="1" dirty="0" smtClean="0"/>
              <a:t>La hauteur du pic est proportionnelle à l'intensité du signal lumineux, elle-même proportionnelle au nombre de nucléotides incorporés au même moment.</a:t>
            </a:r>
            <a:endParaRPr lang="fr-FR" sz="2000" b="1" dirty="0"/>
          </a:p>
        </p:txBody>
      </p:sp>
      <p:sp>
        <p:nvSpPr>
          <p:cNvPr id="5" name="ZoneTexte 4"/>
          <p:cNvSpPr txBox="1"/>
          <p:nvPr/>
        </p:nvSpPr>
        <p:spPr>
          <a:xfrm>
            <a:off x="214282" y="1500174"/>
            <a:ext cx="7786742" cy="369332"/>
          </a:xfrm>
          <a:prstGeom prst="rect">
            <a:avLst/>
          </a:prstGeom>
          <a:solidFill>
            <a:schemeClr val="accent1">
              <a:lumMod val="20000"/>
              <a:lumOff val="80000"/>
            </a:schemeClr>
          </a:solidFill>
        </p:spPr>
        <p:txBody>
          <a:bodyPr wrap="square" rtlCol="0">
            <a:spAutoFit/>
          </a:bodyPr>
          <a:lstStyle/>
          <a:p>
            <a:r>
              <a:rPr lang="fr-FR" b="1" dirty="0" smtClean="0"/>
              <a:t>4.9.4. Méthode du </a:t>
            </a:r>
            <a:r>
              <a:rPr lang="fr-FR" b="1" dirty="0" err="1" smtClean="0"/>
              <a:t>pyroséquençage</a:t>
            </a:r>
            <a:endParaRPr lang="fr-FR" dirty="0" smtClean="0"/>
          </a:p>
        </p:txBody>
      </p:sp>
      <p:pic>
        <p:nvPicPr>
          <p:cNvPr id="4098" name="Picture 2" descr="C:\Users\dell\Desktop\3LecturePyro.gif"/>
          <p:cNvPicPr>
            <a:picLocks noChangeAspect="1" noChangeArrowheads="1"/>
          </p:cNvPicPr>
          <p:nvPr/>
        </p:nvPicPr>
        <p:blipFill>
          <a:blip r:embed="rId3"/>
          <a:srcRect/>
          <a:stretch>
            <a:fillRect/>
          </a:stretch>
        </p:blipFill>
        <p:spPr bwMode="auto">
          <a:xfrm>
            <a:off x="714348" y="4214818"/>
            <a:ext cx="7143768" cy="206460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85728"/>
            <a:ext cx="5283200" cy="549275"/>
          </a:xfrm>
          <a:prstGeom prst="rect">
            <a:avLst/>
          </a:prstGeom>
          <a:solidFill>
            <a:srgbClr val="FFFF99"/>
          </a:solidFill>
          <a:ln w="9525">
            <a:noFill/>
            <a:miter lim="800000"/>
            <a:headEnd/>
            <a:tailEnd/>
          </a:ln>
        </p:spPr>
        <p:txBody>
          <a:bodyPr wrap="none" lIns="0" tIns="0" rIns="0" bIns="0">
            <a:spAutoFit/>
          </a:bodyPr>
          <a:lstStyle/>
          <a:p>
            <a:r>
              <a:rPr lang="fr-FR" sz="3600" b="1" dirty="0">
                <a:solidFill>
                  <a:srgbClr val="000000"/>
                </a:solidFill>
                <a:latin typeface="Times New Roman" pitchFamily="18" charset="0"/>
              </a:rPr>
              <a:t>4</a:t>
            </a:r>
            <a:r>
              <a:rPr lang="fr-FR" sz="3600" b="1" dirty="0" smtClean="0">
                <a:solidFill>
                  <a:srgbClr val="000000"/>
                </a:solidFill>
                <a:latin typeface="Times New Roman" pitchFamily="18" charset="0"/>
              </a:rPr>
              <a:t>. </a:t>
            </a:r>
            <a:r>
              <a:rPr lang="fr-FR" sz="3600" b="1" dirty="0">
                <a:solidFill>
                  <a:srgbClr val="000000"/>
                </a:solidFill>
                <a:latin typeface="Times New Roman" pitchFamily="18" charset="0"/>
              </a:rPr>
              <a:t>Séquençage des génomes</a:t>
            </a:r>
            <a:endParaRPr lang="fr-FR" dirty="0"/>
          </a:p>
        </p:txBody>
      </p:sp>
      <p:sp>
        <p:nvSpPr>
          <p:cNvPr id="181296" name="Rectangle 1072"/>
          <p:cNvSpPr>
            <a:spLocks noChangeArrowheads="1"/>
          </p:cNvSpPr>
          <p:nvPr/>
        </p:nvSpPr>
        <p:spPr bwMode="auto">
          <a:xfrm>
            <a:off x="228600" y="990600"/>
            <a:ext cx="4494820" cy="369332"/>
          </a:xfrm>
          <a:prstGeom prst="rect">
            <a:avLst/>
          </a:prstGeom>
          <a:solidFill>
            <a:srgbClr val="FFCCFF"/>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4.9. </a:t>
            </a:r>
            <a:r>
              <a:rPr lang="fr-FR" sz="2400" b="1" i="1" dirty="0" smtClean="0">
                <a:latin typeface="Times New Roman" pitchFamily="18" charset="0"/>
              </a:rPr>
              <a:t>Les technologies de séquençage</a:t>
            </a:r>
            <a:endParaRPr lang="fr-FR" sz="2300" b="1" dirty="0">
              <a:solidFill>
                <a:srgbClr val="000000"/>
              </a:solidFill>
              <a:latin typeface="Times New Roman" pitchFamily="18" charset="0"/>
            </a:endParaRPr>
          </a:p>
        </p:txBody>
      </p:sp>
      <p:sp>
        <p:nvSpPr>
          <p:cNvPr id="16" name="ZoneTexte 15"/>
          <p:cNvSpPr txBox="1"/>
          <p:nvPr/>
        </p:nvSpPr>
        <p:spPr>
          <a:xfrm>
            <a:off x="142844" y="2154974"/>
            <a:ext cx="8572528" cy="1631216"/>
          </a:xfrm>
          <a:prstGeom prst="rect">
            <a:avLst/>
          </a:prstGeom>
          <a:noFill/>
        </p:spPr>
        <p:txBody>
          <a:bodyPr wrap="square" rtlCol="0">
            <a:spAutoFit/>
          </a:bodyPr>
          <a:lstStyle/>
          <a:p>
            <a:pPr algn="just">
              <a:buBlip>
                <a:blip r:embed="rId3"/>
              </a:buBlip>
            </a:pPr>
            <a:r>
              <a:rPr lang="fr-FR" sz="2000" b="1" dirty="0" smtClean="0"/>
              <a:t>On déduit la séquence à partir de la taille des pics obtenus.</a:t>
            </a:r>
          </a:p>
          <a:p>
            <a:pPr algn="just">
              <a:buBlip>
                <a:blip r:embed="rId3"/>
              </a:buBlip>
            </a:pPr>
            <a:endParaRPr lang="fr-FR" sz="2000" b="1" dirty="0" smtClean="0"/>
          </a:p>
          <a:p>
            <a:pPr algn="just">
              <a:buBlip>
                <a:blip r:embed="rId3"/>
              </a:buBlip>
            </a:pPr>
            <a:r>
              <a:rPr lang="fr-FR" sz="2000" b="1" dirty="0" smtClean="0"/>
              <a:t>En cas de mélange de nucléotides à une même position (polymorphisme de séquence), la taille des pics permet d'avoir une quantification de la proportion de brins porteurs de l'un ou l'autre des nucléotides.</a:t>
            </a:r>
            <a:endParaRPr lang="fr-FR" sz="2000" b="1" dirty="0"/>
          </a:p>
        </p:txBody>
      </p:sp>
      <p:sp>
        <p:nvSpPr>
          <p:cNvPr id="5" name="ZoneTexte 4"/>
          <p:cNvSpPr txBox="1"/>
          <p:nvPr/>
        </p:nvSpPr>
        <p:spPr>
          <a:xfrm>
            <a:off x="214282" y="1500174"/>
            <a:ext cx="7786742" cy="369332"/>
          </a:xfrm>
          <a:prstGeom prst="rect">
            <a:avLst/>
          </a:prstGeom>
          <a:solidFill>
            <a:schemeClr val="accent1">
              <a:lumMod val="20000"/>
              <a:lumOff val="80000"/>
            </a:schemeClr>
          </a:solidFill>
        </p:spPr>
        <p:txBody>
          <a:bodyPr wrap="square" rtlCol="0">
            <a:spAutoFit/>
          </a:bodyPr>
          <a:lstStyle/>
          <a:p>
            <a:r>
              <a:rPr lang="fr-FR" b="1" dirty="0" smtClean="0"/>
              <a:t>4.9.4. Méthode du </a:t>
            </a:r>
            <a:r>
              <a:rPr lang="fr-FR" b="1" dirty="0" err="1" smtClean="0"/>
              <a:t>pyroséquençage</a:t>
            </a:r>
            <a:endParaRPr lang="fr-FR"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85728"/>
            <a:ext cx="5283200" cy="549275"/>
          </a:xfrm>
          <a:prstGeom prst="rect">
            <a:avLst/>
          </a:prstGeom>
          <a:solidFill>
            <a:srgbClr val="FFFF99"/>
          </a:solidFill>
          <a:ln w="9525">
            <a:noFill/>
            <a:miter lim="800000"/>
            <a:headEnd/>
            <a:tailEnd/>
          </a:ln>
        </p:spPr>
        <p:txBody>
          <a:bodyPr wrap="none" lIns="0" tIns="0" rIns="0" bIns="0">
            <a:spAutoFit/>
          </a:bodyPr>
          <a:lstStyle/>
          <a:p>
            <a:r>
              <a:rPr lang="fr-FR" sz="3600" b="1" dirty="0">
                <a:solidFill>
                  <a:srgbClr val="000000"/>
                </a:solidFill>
                <a:latin typeface="Times New Roman" pitchFamily="18" charset="0"/>
              </a:rPr>
              <a:t>4</a:t>
            </a:r>
            <a:r>
              <a:rPr lang="fr-FR" sz="3600" b="1" dirty="0" smtClean="0">
                <a:solidFill>
                  <a:srgbClr val="000000"/>
                </a:solidFill>
                <a:latin typeface="Times New Roman" pitchFamily="18" charset="0"/>
              </a:rPr>
              <a:t>. </a:t>
            </a:r>
            <a:r>
              <a:rPr lang="fr-FR" sz="3600" b="1" dirty="0">
                <a:solidFill>
                  <a:srgbClr val="000000"/>
                </a:solidFill>
                <a:latin typeface="Times New Roman" pitchFamily="18" charset="0"/>
              </a:rPr>
              <a:t>Séquençage des génomes</a:t>
            </a:r>
            <a:endParaRPr lang="fr-FR" dirty="0"/>
          </a:p>
        </p:txBody>
      </p:sp>
      <p:sp>
        <p:nvSpPr>
          <p:cNvPr id="181296" name="Rectangle 1072"/>
          <p:cNvSpPr>
            <a:spLocks noChangeArrowheads="1"/>
          </p:cNvSpPr>
          <p:nvPr/>
        </p:nvSpPr>
        <p:spPr bwMode="auto">
          <a:xfrm>
            <a:off x="228600" y="990600"/>
            <a:ext cx="4494820" cy="369332"/>
          </a:xfrm>
          <a:prstGeom prst="rect">
            <a:avLst/>
          </a:prstGeom>
          <a:solidFill>
            <a:srgbClr val="FFCCFF"/>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4.9. </a:t>
            </a:r>
            <a:r>
              <a:rPr lang="fr-FR" sz="2400" b="1" i="1" dirty="0" smtClean="0">
                <a:latin typeface="Times New Roman" pitchFamily="18" charset="0"/>
              </a:rPr>
              <a:t>Les technologies de séquençage</a:t>
            </a:r>
            <a:endParaRPr lang="fr-FR" sz="2300" b="1" dirty="0">
              <a:solidFill>
                <a:srgbClr val="000000"/>
              </a:solidFill>
              <a:latin typeface="Times New Roman" pitchFamily="18" charset="0"/>
            </a:endParaRPr>
          </a:p>
        </p:txBody>
      </p:sp>
      <p:sp>
        <p:nvSpPr>
          <p:cNvPr id="16" name="ZoneTexte 15"/>
          <p:cNvSpPr txBox="1"/>
          <p:nvPr/>
        </p:nvSpPr>
        <p:spPr>
          <a:xfrm>
            <a:off x="285720" y="2571744"/>
            <a:ext cx="8572528" cy="3477875"/>
          </a:xfrm>
          <a:prstGeom prst="rect">
            <a:avLst/>
          </a:prstGeom>
          <a:noFill/>
        </p:spPr>
        <p:txBody>
          <a:bodyPr wrap="square" rtlCol="0">
            <a:spAutoFit/>
          </a:bodyPr>
          <a:lstStyle/>
          <a:p>
            <a:pPr algn="just"/>
            <a:r>
              <a:rPr lang="fr-FR" sz="2000" b="1" dirty="0" smtClean="0">
                <a:solidFill>
                  <a:srgbClr val="000000"/>
                </a:solidFill>
                <a:latin typeface="Times New Roman"/>
              </a:rPr>
              <a:t>Une nouvelle révolution des domaines en "</a:t>
            </a:r>
            <a:r>
              <a:rPr lang="fr-FR" sz="2000" b="1" dirty="0" err="1" smtClean="0">
                <a:solidFill>
                  <a:srgbClr val="000000"/>
                </a:solidFill>
                <a:latin typeface="Times New Roman"/>
              </a:rPr>
              <a:t>omique</a:t>
            </a:r>
            <a:r>
              <a:rPr lang="fr-FR" sz="2000" b="1" dirty="0" smtClean="0">
                <a:solidFill>
                  <a:srgbClr val="000000"/>
                </a:solidFill>
                <a:latin typeface="Times New Roman"/>
              </a:rPr>
              <a:t>" et notamment en </a:t>
            </a:r>
            <a:r>
              <a:rPr lang="fr-FR" sz="2000" b="1" dirty="0" smtClean="0">
                <a:solidFill>
                  <a:srgbClr val="000000"/>
                </a:solidFill>
                <a:latin typeface="Comic Sans MS"/>
                <a:hlinkClick r:id="rId3"/>
              </a:rPr>
              <a:t>génomique fonctionnelle</a:t>
            </a:r>
            <a:r>
              <a:rPr lang="fr-FR" sz="2000" b="1" dirty="0" smtClean="0">
                <a:solidFill>
                  <a:srgbClr val="000000"/>
                </a:solidFill>
                <a:latin typeface="Times New Roman"/>
              </a:rPr>
              <a:t> a eu lieu avec l'avènement ces 5 dernières années de </a:t>
            </a:r>
            <a:r>
              <a:rPr lang="fr-FR" sz="2000" b="1" dirty="0" smtClean="0">
                <a:solidFill>
                  <a:srgbClr val="FF0000"/>
                </a:solidFill>
                <a:latin typeface="Comic Sans MS"/>
              </a:rPr>
              <a:t>technologies de séquençage à trés haut débit ou massivement parallèles</a:t>
            </a:r>
            <a:r>
              <a:rPr lang="fr-FR" sz="2000" b="1" dirty="0" smtClean="0">
                <a:solidFill>
                  <a:srgbClr val="000000"/>
                </a:solidFill>
                <a:latin typeface="Times New Roman"/>
              </a:rPr>
              <a:t>.</a:t>
            </a:r>
          </a:p>
          <a:p>
            <a:pPr algn="just"/>
            <a:endParaRPr lang="fr-FR" sz="2000" b="1" dirty="0" smtClean="0">
              <a:solidFill>
                <a:srgbClr val="000000"/>
              </a:solidFill>
              <a:latin typeface="Times New Roman"/>
            </a:endParaRPr>
          </a:p>
          <a:p>
            <a:pPr algn="just"/>
            <a:r>
              <a:rPr lang="fr-FR" sz="2000" b="1" dirty="0" smtClean="0">
                <a:solidFill>
                  <a:srgbClr val="000000"/>
                </a:solidFill>
                <a:latin typeface="Times New Roman"/>
              </a:rPr>
              <a:t>Un chiffre : le marché du séquençage en 2011 a été de plus de 1 </a:t>
            </a:r>
            <a:r>
              <a:rPr lang="fr-FR" sz="2000" b="1" dirty="0" smtClean="0">
                <a:solidFill>
                  <a:srgbClr val="FF0000"/>
                </a:solidFill>
                <a:latin typeface="Comic Sans MS"/>
              </a:rPr>
              <a:t>milliard de dollars</a:t>
            </a:r>
            <a:r>
              <a:rPr lang="fr-FR" sz="2000" b="1" dirty="0" smtClean="0">
                <a:solidFill>
                  <a:srgbClr val="000000"/>
                </a:solidFill>
                <a:latin typeface="Times New Roman"/>
              </a:rPr>
              <a:t> !</a:t>
            </a:r>
          </a:p>
          <a:p>
            <a:pPr algn="just"/>
            <a:endParaRPr lang="fr-FR" sz="2000" b="1" dirty="0" smtClean="0">
              <a:solidFill>
                <a:srgbClr val="000000"/>
              </a:solidFill>
              <a:latin typeface="Times New Roman"/>
            </a:endParaRPr>
          </a:p>
          <a:p>
            <a:pPr algn="just"/>
            <a:r>
              <a:rPr lang="fr-FR" sz="2000" b="1" dirty="0" smtClean="0">
                <a:solidFill>
                  <a:srgbClr val="000000"/>
                </a:solidFill>
                <a:latin typeface="Times New Roman"/>
              </a:rPr>
              <a:t>Ces nouvelles technologies de séquençage permettent d'</a:t>
            </a:r>
            <a:r>
              <a:rPr lang="fr-FR" sz="2000" b="1" dirty="0" smtClean="0">
                <a:solidFill>
                  <a:srgbClr val="FF0000"/>
                </a:solidFill>
                <a:latin typeface="Comic Sans MS"/>
              </a:rPr>
              <a:t>amplifier</a:t>
            </a:r>
            <a:r>
              <a:rPr lang="fr-FR" sz="2000" b="1" dirty="0" smtClean="0">
                <a:solidFill>
                  <a:srgbClr val="000000"/>
                </a:solidFill>
                <a:latin typeface="Times New Roman"/>
              </a:rPr>
              <a:t> spécifiquement un fragment d'ADN isolé, en </a:t>
            </a:r>
            <a:r>
              <a:rPr lang="fr-FR" sz="2000" b="1" dirty="0" smtClean="0">
                <a:solidFill>
                  <a:srgbClr val="FF0000"/>
                </a:solidFill>
                <a:latin typeface="Comic Sans MS"/>
              </a:rPr>
              <a:t>évitant</a:t>
            </a:r>
            <a:r>
              <a:rPr lang="fr-FR" sz="2000" b="1" dirty="0" smtClean="0">
                <a:solidFill>
                  <a:srgbClr val="000000"/>
                </a:solidFill>
                <a:latin typeface="Times New Roman"/>
              </a:rPr>
              <a:t> les étapes de clonage bactérien particulièrement longues.</a:t>
            </a:r>
            <a:endParaRPr lang="fr-FR" sz="2000" b="1" i="0" dirty="0">
              <a:solidFill>
                <a:srgbClr val="000000"/>
              </a:solidFill>
              <a:latin typeface="Times New Roman"/>
            </a:endParaRPr>
          </a:p>
        </p:txBody>
      </p:sp>
      <p:sp>
        <p:nvSpPr>
          <p:cNvPr id="5" name="ZoneTexte 4"/>
          <p:cNvSpPr txBox="1"/>
          <p:nvPr/>
        </p:nvSpPr>
        <p:spPr>
          <a:xfrm>
            <a:off x="214282" y="1500175"/>
            <a:ext cx="7786742" cy="646331"/>
          </a:xfrm>
          <a:prstGeom prst="rect">
            <a:avLst/>
          </a:prstGeom>
          <a:solidFill>
            <a:srgbClr val="FFC000"/>
          </a:solidFill>
        </p:spPr>
        <p:txBody>
          <a:bodyPr wrap="square" rtlCol="0">
            <a:spAutoFit/>
          </a:bodyPr>
          <a:lstStyle/>
          <a:p>
            <a:r>
              <a:rPr lang="fr-FR" b="1" dirty="0" smtClean="0"/>
              <a:t>4.9.5. Les nouvelles technologies de séquençage à trés haut débit ("</a:t>
            </a:r>
            <a:r>
              <a:rPr lang="fr-FR" b="1" i="1" dirty="0" err="1" smtClean="0"/>
              <a:t>next</a:t>
            </a:r>
            <a:r>
              <a:rPr lang="fr-FR" b="1" i="1" dirty="0" smtClean="0"/>
              <a:t>-</a:t>
            </a:r>
            <a:r>
              <a:rPr lang="fr-FR" b="1" i="1" dirty="0" err="1" smtClean="0"/>
              <a:t>generation</a:t>
            </a:r>
            <a:r>
              <a:rPr lang="fr-FR" b="1" i="1" dirty="0" smtClean="0"/>
              <a:t> </a:t>
            </a:r>
            <a:r>
              <a:rPr lang="fr-FR" b="1" i="1" dirty="0" err="1" smtClean="0"/>
              <a:t>high</a:t>
            </a:r>
            <a:r>
              <a:rPr lang="fr-FR" b="1" i="1" dirty="0" smtClean="0"/>
              <a:t>-</a:t>
            </a:r>
            <a:r>
              <a:rPr lang="fr-FR" b="1" i="1" dirty="0" err="1" smtClean="0"/>
              <a:t>throughput</a:t>
            </a:r>
            <a:r>
              <a:rPr lang="fr-FR" b="1" i="1" dirty="0" smtClean="0"/>
              <a:t> DNA </a:t>
            </a:r>
            <a:r>
              <a:rPr lang="fr-FR" b="1" i="1" dirty="0" err="1" smtClean="0"/>
              <a:t>sequencing</a:t>
            </a:r>
            <a:r>
              <a:rPr lang="fr-FR" b="1" i="1" dirty="0" smtClean="0"/>
              <a:t> technologies</a:t>
            </a:r>
            <a:r>
              <a:rPr lang="fr-FR" b="1" dirty="0" smtClean="0"/>
              <a:t>" – NGST)</a:t>
            </a:r>
            <a:endParaRPr lang="fr-FR"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85728"/>
            <a:ext cx="5283200" cy="549275"/>
          </a:xfrm>
          <a:prstGeom prst="rect">
            <a:avLst/>
          </a:prstGeom>
          <a:solidFill>
            <a:srgbClr val="FFFF99"/>
          </a:solidFill>
          <a:ln w="9525">
            <a:noFill/>
            <a:miter lim="800000"/>
            <a:headEnd/>
            <a:tailEnd/>
          </a:ln>
        </p:spPr>
        <p:txBody>
          <a:bodyPr wrap="none" lIns="0" tIns="0" rIns="0" bIns="0">
            <a:spAutoFit/>
          </a:bodyPr>
          <a:lstStyle/>
          <a:p>
            <a:r>
              <a:rPr lang="fr-FR" sz="3600" b="1" dirty="0">
                <a:solidFill>
                  <a:srgbClr val="000000"/>
                </a:solidFill>
                <a:latin typeface="Times New Roman" pitchFamily="18" charset="0"/>
              </a:rPr>
              <a:t>4</a:t>
            </a:r>
            <a:r>
              <a:rPr lang="fr-FR" sz="3600" b="1" dirty="0" smtClean="0">
                <a:solidFill>
                  <a:srgbClr val="000000"/>
                </a:solidFill>
                <a:latin typeface="Times New Roman" pitchFamily="18" charset="0"/>
              </a:rPr>
              <a:t>. </a:t>
            </a:r>
            <a:r>
              <a:rPr lang="fr-FR" sz="3600" b="1" dirty="0">
                <a:solidFill>
                  <a:srgbClr val="000000"/>
                </a:solidFill>
                <a:latin typeface="Times New Roman" pitchFamily="18" charset="0"/>
              </a:rPr>
              <a:t>Séquençage des génomes</a:t>
            </a:r>
            <a:endParaRPr lang="fr-FR" dirty="0"/>
          </a:p>
        </p:txBody>
      </p:sp>
      <p:sp>
        <p:nvSpPr>
          <p:cNvPr id="181296" name="Rectangle 1072"/>
          <p:cNvSpPr>
            <a:spLocks noChangeArrowheads="1"/>
          </p:cNvSpPr>
          <p:nvPr/>
        </p:nvSpPr>
        <p:spPr bwMode="auto">
          <a:xfrm>
            <a:off x="228600" y="990600"/>
            <a:ext cx="4494820" cy="369332"/>
          </a:xfrm>
          <a:prstGeom prst="rect">
            <a:avLst/>
          </a:prstGeom>
          <a:solidFill>
            <a:srgbClr val="FFCCFF"/>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4.9. </a:t>
            </a:r>
            <a:r>
              <a:rPr lang="fr-FR" sz="2400" b="1" i="1" dirty="0" smtClean="0">
                <a:latin typeface="Times New Roman" pitchFamily="18" charset="0"/>
              </a:rPr>
              <a:t>Les technologies de séquençage</a:t>
            </a:r>
            <a:endParaRPr lang="fr-FR" sz="2300" b="1" dirty="0">
              <a:solidFill>
                <a:srgbClr val="000000"/>
              </a:solidFill>
              <a:latin typeface="Times New Roman" pitchFamily="18" charset="0"/>
            </a:endParaRPr>
          </a:p>
        </p:txBody>
      </p:sp>
      <p:sp>
        <p:nvSpPr>
          <p:cNvPr id="16" name="ZoneTexte 15"/>
          <p:cNvSpPr txBox="1"/>
          <p:nvPr/>
        </p:nvSpPr>
        <p:spPr>
          <a:xfrm>
            <a:off x="285720" y="2571744"/>
            <a:ext cx="8572528" cy="2554545"/>
          </a:xfrm>
          <a:prstGeom prst="rect">
            <a:avLst/>
          </a:prstGeom>
          <a:noFill/>
        </p:spPr>
        <p:txBody>
          <a:bodyPr wrap="square" rtlCol="0">
            <a:spAutoFit/>
          </a:bodyPr>
          <a:lstStyle/>
          <a:p>
            <a:pPr algn="just">
              <a:buBlip>
                <a:blip r:embed="rId3"/>
              </a:buBlip>
            </a:pPr>
            <a:r>
              <a:rPr lang="fr-FR" sz="2000" b="1" dirty="0" smtClean="0">
                <a:solidFill>
                  <a:srgbClr val="000000"/>
                </a:solidFill>
                <a:latin typeface="Times New Roman"/>
              </a:rPr>
              <a:t> Ces méthodes sont </a:t>
            </a:r>
            <a:r>
              <a:rPr lang="fr-FR" sz="2000" b="1" dirty="0" err="1" smtClean="0">
                <a:solidFill>
                  <a:srgbClr val="000000"/>
                </a:solidFill>
                <a:latin typeface="Times New Roman"/>
              </a:rPr>
              <a:t>parallèlisées</a:t>
            </a:r>
            <a:r>
              <a:rPr lang="fr-FR" sz="2000" b="1" dirty="0" smtClean="0">
                <a:solidFill>
                  <a:srgbClr val="000000"/>
                </a:solidFill>
                <a:latin typeface="Times New Roman"/>
              </a:rPr>
              <a:t> : des centaines de milliers (voire des millions) de réactions ont lieu en même temps dans des </a:t>
            </a:r>
            <a:r>
              <a:rPr lang="fr-FR" sz="2000" b="1" dirty="0" err="1" smtClean="0">
                <a:solidFill>
                  <a:srgbClr val="000000"/>
                </a:solidFill>
                <a:latin typeface="Times New Roman"/>
              </a:rPr>
              <a:t>barettes</a:t>
            </a:r>
            <a:r>
              <a:rPr lang="fr-FR" sz="2000" b="1" dirty="0" smtClean="0">
                <a:solidFill>
                  <a:srgbClr val="000000"/>
                </a:solidFill>
                <a:latin typeface="Times New Roman"/>
              </a:rPr>
              <a:t> qui contiennent des puits minuscules en fibre optique.</a:t>
            </a:r>
          </a:p>
          <a:p>
            <a:pPr algn="just">
              <a:buBlip>
                <a:blip r:embed="rId3"/>
              </a:buBlip>
            </a:pPr>
            <a:endParaRPr lang="fr-FR" sz="2000" b="1" dirty="0" smtClean="0">
              <a:solidFill>
                <a:srgbClr val="000000"/>
              </a:solidFill>
              <a:latin typeface="Times New Roman"/>
            </a:endParaRPr>
          </a:p>
          <a:p>
            <a:pPr algn="just">
              <a:buBlip>
                <a:blip r:embed="rId3"/>
              </a:buBlip>
            </a:pPr>
            <a:r>
              <a:rPr lang="fr-FR" sz="2000" b="1" dirty="0" smtClean="0">
                <a:solidFill>
                  <a:srgbClr val="000000"/>
                </a:solidFill>
                <a:latin typeface="Times New Roman"/>
              </a:rPr>
              <a:t> Les fragments séquencés sont courts.</a:t>
            </a:r>
          </a:p>
          <a:p>
            <a:pPr algn="just">
              <a:buBlip>
                <a:blip r:embed="rId3"/>
              </a:buBlip>
            </a:pPr>
            <a:endParaRPr lang="fr-FR" sz="2000" b="1" dirty="0" smtClean="0">
              <a:solidFill>
                <a:srgbClr val="000000"/>
              </a:solidFill>
              <a:latin typeface="Times New Roman"/>
            </a:endParaRPr>
          </a:p>
          <a:p>
            <a:pPr algn="just">
              <a:buBlip>
                <a:blip r:embed="rId3"/>
              </a:buBlip>
            </a:pPr>
            <a:r>
              <a:rPr lang="fr-FR" sz="2000" b="1" dirty="0" smtClean="0">
                <a:solidFill>
                  <a:srgbClr val="000000"/>
                </a:solidFill>
                <a:latin typeface="Times New Roman"/>
              </a:rPr>
              <a:t> L'acquisition, la compilation, l'étude et la fiabilité des résultats a nécessité le développement d'outils bioinformatiques adaptés.</a:t>
            </a:r>
          </a:p>
        </p:txBody>
      </p:sp>
      <p:sp>
        <p:nvSpPr>
          <p:cNvPr id="5" name="ZoneTexte 4"/>
          <p:cNvSpPr txBox="1"/>
          <p:nvPr/>
        </p:nvSpPr>
        <p:spPr>
          <a:xfrm>
            <a:off x="214282" y="1500175"/>
            <a:ext cx="7786742" cy="646331"/>
          </a:xfrm>
          <a:prstGeom prst="rect">
            <a:avLst/>
          </a:prstGeom>
          <a:solidFill>
            <a:srgbClr val="FFC000"/>
          </a:solidFill>
        </p:spPr>
        <p:txBody>
          <a:bodyPr wrap="square" rtlCol="0">
            <a:spAutoFit/>
          </a:bodyPr>
          <a:lstStyle/>
          <a:p>
            <a:r>
              <a:rPr lang="fr-FR" b="1" dirty="0" smtClean="0"/>
              <a:t>4.9.5. Les nouvelles technologies de séquençage à trés haut débit ("</a:t>
            </a:r>
            <a:r>
              <a:rPr lang="fr-FR" b="1" i="1" dirty="0" err="1" smtClean="0"/>
              <a:t>next</a:t>
            </a:r>
            <a:r>
              <a:rPr lang="fr-FR" b="1" i="1" dirty="0" smtClean="0"/>
              <a:t>-</a:t>
            </a:r>
            <a:r>
              <a:rPr lang="fr-FR" b="1" i="1" dirty="0" err="1" smtClean="0"/>
              <a:t>generation</a:t>
            </a:r>
            <a:r>
              <a:rPr lang="fr-FR" b="1" i="1" dirty="0" smtClean="0"/>
              <a:t> </a:t>
            </a:r>
            <a:r>
              <a:rPr lang="fr-FR" b="1" i="1" dirty="0" err="1" smtClean="0"/>
              <a:t>high</a:t>
            </a:r>
            <a:r>
              <a:rPr lang="fr-FR" b="1" i="1" dirty="0" smtClean="0"/>
              <a:t>-</a:t>
            </a:r>
            <a:r>
              <a:rPr lang="fr-FR" b="1" i="1" dirty="0" err="1" smtClean="0"/>
              <a:t>throughput</a:t>
            </a:r>
            <a:r>
              <a:rPr lang="fr-FR" b="1" i="1" dirty="0" smtClean="0"/>
              <a:t> DNA </a:t>
            </a:r>
            <a:r>
              <a:rPr lang="fr-FR" b="1" i="1" dirty="0" err="1" smtClean="0"/>
              <a:t>sequencing</a:t>
            </a:r>
            <a:r>
              <a:rPr lang="fr-FR" b="1" i="1" dirty="0" smtClean="0"/>
              <a:t> technologies</a:t>
            </a:r>
            <a:r>
              <a:rPr lang="fr-FR" b="1" dirty="0" smtClean="0"/>
              <a:t>" – NGST)</a:t>
            </a:r>
            <a:endParaRPr lang="fr-FR"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00166" y="1714488"/>
            <a:ext cx="6715172" cy="2862322"/>
          </a:xfrm>
          <a:prstGeom prst="rect">
            <a:avLst/>
          </a:prstGeom>
          <a:noFill/>
        </p:spPr>
        <p:txBody>
          <a:bodyPr wrap="square" rtlCol="0">
            <a:spAutoFit/>
          </a:bodyPr>
          <a:lstStyle/>
          <a:p>
            <a:pPr algn="just"/>
            <a:endParaRPr lang="fr-FR" b="1" dirty="0" smtClean="0"/>
          </a:p>
          <a:p>
            <a:pPr algn="just">
              <a:lnSpc>
                <a:spcPct val="150000"/>
              </a:lnSpc>
            </a:pPr>
            <a:r>
              <a:rPr lang="fr-FR" b="1" dirty="0" smtClean="0"/>
              <a:t>Les chromosomes, supports de ces caractères, sont constitués d’un fil d’ADN « emballé » dans une matrice protéique, la chromatine. </a:t>
            </a:r>
          </a:p>
          <a:p>
            <a:pPr algn="just">
              <a:lnSpc>
                <a:spcPct val="150000"/>
              </a:lnSpc>
            </a:pPr>
            <a:endParaRPr lang="fr-FR" b="1" dirty="0" smtClean="0"/>
          </a:p>
          <a:p>
            <a:pPr algn="just">
              <a:lnSpc>
                <a:spcPct val="150000"/>
              </a:lnSpc>
            </a:pPr>
            <a:r>
              <a:rPr lang="fr-FR" b="1" dirty="0" smtClean="0"/>
              <a:t>Les travaux des biologistes moléculaires  ont démontré que l’ADN est le support moléculaire des gènes qui sont constitués d’un enchaînement de quatre molécules appelées bases (ATGC).</a:t>
            </a:r>
            <a:endParaRPr lang="en-US" dirty="0"/>
          </a:p>
        </p:txBody>
      </p:sp>
      <p:pic>
        <p:nvPicPr>
          <p:cNvPr id="6" name="Picture 2"/>
          <p:cNvPicPr>
            <a:picLocks noChangeAspect="1" noChangeArrowheads="1"/>
          </p:cNvPicPr>
          <p:nvPr/>
        </p:nvPicPr>
        <p:blipFill>
          <a:blip r:embed="rId2"/>
          <a:srcRect/>
          <a:stretch>
            <a:fillRect/>
          </a:stretch>
        </p:blipFill>
        <p:spPr bwMode="auto">
          <a:xfrm>
            <a:off x="0" y="-928688"/>
            <a:ext cx="1190625" cy="8458201"/>
          </a:xfrm>
          <a:prstGeom prst="rect">
            <a:avLst/>
          </a:prstGeom>
          <a:noFill/>
          <a:ln w="9525">
            <a:noFill/>
            <a:miter lim="800000"/>
            <a:headEnd/>
            <a:tailEnd/>
          </a:ln>
        </p:spPr>
      </p:pic>
      <p:sp>
        <p:nvSpPr>
          <p:cNvPr id="4" name="Rectangle 3"/>
          <p:cNvSpPr/>
          <p:nvPr/>
        </p:nvSpPr>
        <p:spPr>
          <a:xfrm>
            <a:off x="1643042" y="571480"/>
            <a:ext cx="2318583" cy="523220"/>
          </a:xfrm>
          <a:prstGeom prst="rect">
            <a:avLst/>
          </a:prstGeom>
        </p:spPr>
        <p:txBody>
          <a:bodyPr wrap="none">
            <a:spAutoFit/>
          </a:bodyPr>
          <a:lstStyle/>
          <a:p>
            <a:pPr lvl="0">
              <a:defRPr/>
            </a:pPr>
            <a:r>
              <a:rPr lang="fr-FR" sz="2800" b="1" dirty="0" smtClean="0">
                <a:solidFill>
                  <a:srgbClr val="DEF5FA">
                    <a:lumMod val="25000"/>
                  </a:srgbClr>
                </a:solidFill>
                <a:latin typeface="Calibri" pitchFamily="34" charset="0"/>
                <a:ea typeface="Calibri" pitchFamily="34" charset="0"/>
                <a:cs typeface="Arial" pitchFamily="34" charset="0"/>
              </a:rPr>
              <a:t>I. Introduction</a:t>
            </a:r>
            <a:endParaRPr lang="fr-FR" sz="2800" dirty="0" smtClean="0">
              <a:solidFill>
                <a:srgbClr val="DEF5FA">
                  <a:lumMod val="25000"/>
                </a:srgb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85728"/>
            <a:ext cx="5283200" cy="549275"/>
          </a:xfrm>
          <a:prstGeom prst="rect">
            <a:avLst/>
          </a:prstGeom>
          <a:solidFill>
            <a:srgbClr val="FFFF99"/>
          </a:solidFill>
          <a:ln w="9525">
            <a:noFill/>
            <a:miter lim="800000"/>
            <a:headEnd/>
            <a:tailEnd/>
          </a:ln>
        </p:spPr>
        <p:txBody>
          <a:bodyPr wrap="none" lIns="0" tIns="0" rIns="0" bIns="0">
            <a:spAutoFit/>
          </a:bodyPr>
          <a:lstStyle/>
          <a:p>
            <a:r>
              <a:rPr lang="fr-FR" sz="3600" b="1" dirty="0">
                <a:solidFill>
                  <a:srgbClr val="000000"/>
                </a:solidFill>
                <a:latin typeface="Times New Roman" pitchFamily="18" charset="0"/>
              </a:rPr>
              <a:t>4</a:t>
            </a:r>
            <a:r>
              <a:rPr lang="fr-FR" sz="3600" b="1" dirty="0" smtClean="0">
                <a:solidFill>
                  <a:srgbClr val="000000"/>
                </a:solidFill>
                <a:latin typeface="Times New Roman" pitchFamily="18" charset="0"/>
              </a:rPr>
              <a:t>. </a:t>
            </a:r>
            <a:r>
              <a:rPr lang="fr-FR" sz="3600" b="1" dirty="0">
                <a:solidFill>
                  <a:srgbClr val="000000"/>
                </a:solidFill>
                <a:latin typeface="Times New Roman" pitchFamily="18" charset="0"/>
              </a:rPr>
              <a:t>Séquençage des génomes</a:t>
            </a:r>
            <a:endParaRPr lang="fr-FR" dirty="0"/>
          </a:p>
        </p:txBody>
      </p:sp>
      <p:sp>
        <p:nvSpPr>
          <p:cNvPr id="181296" name="Rectangle 1072"/>
          <p:cNvSpPr>
            <a:spLocks noChangeArrowheads="1"/>
          </p:cNvSpPr>
          <p:nvPr/>
        </p:nvSpPr>
        <p:spPr bwMode="auto">
          <a:xfrm>
            <a:off x="228600" y="990600"/>
            <a:ext cx="4494820" cy="369332"/>
          </a:xfrm>
          <a:prstGeom prst="rect">
            <a:avLst/>
          </a:prstGeom>
          <a:solidFill>
            <a:srgbClr val="FFCCFF"/>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4.9. </a:t>
            </a:r>
            <a:r>
              <a:rPr lang="fr-FR" sz="2400" b="1" i="1" dirty="0" smtClean="0">
                <a:latin typeface="Times New Roman" pitchFamily="18" charset="0"/>
              </a:rPr>
              <a:t>Les technologies de séquençage</a:t>
            </a:r>
            <a:endParaRPr lang="fr-FR" sz="2300" b="1" dirty="0">
              <a:solidFill>
                <a:srgbClr val="000000"/>
              </a:solidFill>
              <a:latin typeface="Times New Roman" pitchFamily="18" charset="0"/>
            </a:endParaRPr>
          </a:p>
        </p:txBody>
      </p:sp>
      <p:sp>
        <p:nvSpPr>
          <p:cNvPr id="16" name="ZoneTexte 15"/>
          <p:cNvSpPr txBox="1"/>
          <p:nvPr/>
        </p:nvSpPr>
        <p:spPr>
          <a:xfrm>
            <a:off x="285720" y="2571744"/>
            <a:ext cx="8572528" cy="2862322"/>
          </a:xfrm>
          <a:prstGeom prst="rect">
            <a:avLst/>
          </a:prstGeom>
          <a:noFill/>
        </p:spPr>
        <p:txBody>
          <a:bodyPr wrap="square" rtlCol="0">
            <a:spAutoFit/>
          </a:bodyPr>
          <a:lstStyle/>
          <a:p>
            <a:pPr algn="just"/>
            <a:r>
              <a:rPr lang="fr-FR" sz="2000" b="1" dirty="0" smtClean="0">
                <a:solidFill>
                  <a:srgbClr val="00B050"/>
                </a:solidFill>
                <a:latin typeface="Times New Roman"/>
              </a:rPr>
              <a:t>Ces méthodes (incluant le </a:t>
            </a:r>
            <a:r>
              <a:rPr lang="fr-FR" sz="2000" b="1" dirty="0" err="1" smtClean="0">
                <a:solidFill>
                  <a:srgbClr val="00B050"/>
                </a:solidFill>
                <a:latin typeface="Times New Roman"/>
              </a:rPr>
              <a:t>pyroséquençage</a:t>
            </a:r>
            <a:r>
              <a:rPr lang="fr-FR" sz="2000" b="1" dirty="0" smtClean="0">
                <a:solidFill>
                  <a:srgbClr val="00B050"/>
                </a:solidFill>
                <a:latin typeface="Times New Roman"/>
              </a:rPr>
              <a:t>) permettent d'aborder :</a:t>
            </a:r>
          </a:p>
          <a:p>
            <a:pPr algn="just"/>
            <a:endParaRPr lang="fr-FR" sz="2000" b="1" dirty="0" smtClean="0">
              <a:solidFill>
                <a:srgbClr val="00B050"/>
              </a:solidFill>
              <a:latin typeface="Times New Roman"/>
            </a:endParaRPr>
          </a:p>
          <a:p>
            <a:pPr algn="just">
              <a:buBlip>
                <a:blip r:embed="rId3"/>
              </a:buBlip>
            </a:pPr>
            <a:r>
              <a:rPr lang="fr-FR" sz="2000" b="1" dirty="0" smtClean="0">
                <a:solidFill>
                  <a:srgbClr val="000000"/>
                </a:solidFill>
                <a:latin typeface="Times New Roman"/>
              </a:rPr>
              <a:t>  Le séquençage de novo ou le </a:t>
            </a:r>
            <a:r>
              <a:rPr lang="fr-FR" sz="2000" b="1" dirty="0" err="1" smtClean="0">
                <a:solidFill>
                  <a:srgbClr val="000000"/>
                </a:solidFill>
                <a:latin typeface="Times New Roman"/>
              </a:rPr>
              <a:t>re</a:t>
            </a:r>
            <a:r>
              <a:rPr lang="fr-FR" sz="2000" b="1" dirty="0" smtClean="0">
                <a:solidFill>
                  <a:srgbClr val="000000"/>
                </a:solidFill>
                <a:latin typeface="Times New Roman"/>
              </a:rPr>
              <a:t>-séquençage d'un génome connu</a:t>
            </a:r>
          </a:p>
          <a:p>
            <a:pPr algn="just">
              <a:buBlip>
                <a:blip r:embed="rId3"/>
              </a:buBlip>
            </a:pPr>
            <a:r>
              <a:rPr lang="fr-FR" sz="2000" b="1" dirty="0" smtClean="0">
                <a:solidFill>
                  <a:srgbClr val="000000"/>
                </a:solidFill>
                <a:latin typeface="Times New Roman"/>
              </a:rPr>
              <a:t>  L'annotation (ou la ré-annotation) de plus en plus précise et exhaustive d'un génome</a:t>
            </a:r>
          </a:p>
          <a:p>
            <a:pPr algn="just">
              <a:buBlip>
                <a:blip r:embed="rId3"/>
              </a:buBlip>
            </a:pPr>
            <a:r>
              <a:rPr lang="fr-FR" sz="2000" b="1" dirty="0" smtClean="0">
                <a:solidFill>
                  <a:srgbClr val="000000"/>
                </a:solidFill>
                <a:latin typeface="Times New Roman"/>
              </a:rPr>
              <a:t>  L'étude de la variabilité génétique et du polymorphisme de nucléotide simple (SNP)</a:t>
            </a:r>
          </a:p>
          <a:p>
            <a:pPr algn="just">
              <a:buBlip>
                <a:blip r:embed="rId3"/>
              </a:buBlip>
            </a:pPr>
            <a:r>
              <a:rPr lang="fr-FR" sz="2000" b="1" dirty="0" smtClean="0">
                <a:solidFill>
                  <a:srgbClr val="000000"/>
                </a:solidFill>
                <a:latin typeface="Times New Roman"/>
              </a:rPr>
              <a:t>  Le </a:t>
            </a:r>
            <a:r>
              <a:rPr lang="fr-FR" sz="2000" b="1" dirty="0" err="1" smtClean="0">
                <a:solidFill>
                  <a:srgbClr val="000000"/>
                </a:solidFill>
                <a:latin typeface="Times New Roman"/>
              </a:rPr>
              <a:t>séquencage</a:t>
            </a:r>
            <a:r>
              <a:rPr lang="fr-FR" sz="2000" b="1" dirty="0" smtClean="0">
                <a:solidFill>
                  <a:srgbClr val="000000"/>
                </a:solidFill>
                <a:latin typeface="Times New Roman"/>
              </a:rPr>
              <a:t> d'</a:t>
            </a:r>
            <a:r>
              <a:rPr lang="fr-FR" sz="2000" b="1" dirty="0" err="1" smtClean="0">
                <a:solidFill>
                  <a:srgbClr val="000000"/>
                </a:solidFill>
                <a:latin typeface="Times New Roman"/>
              </a:rPr>
              <a:t>haplotypes</a:t>
            </a:r>
            <a:r>
              <a:rPr lang="fr-FR" sz="2000" b="1" dirty="0" smtClean="0">
                <a:solidFill>
                  <a:srgbClr val="000000"/>
                </a:solidFill>
                <a:latin typeface="Times New Roman"/>
              </a:rPr>
              <a:t> particuliers lors du clonage positionnel d'un gène d'intérêt</a:t>
            </a:r>
          </a:p>
        </p:txBody>
      </p:sp>
      <p:sp>
        <p:nvSpPr>
          <p:cNvPr id="5" name="ZoneTexte 4"/>
          <p:cNvSpPr txBox="1"/>
          <p:nvPr/>
        </p:nvSpPr>
        <p:spPr>
          <a:xfrm>
            <a:off x="214282" y="1500175"/>
            <a:ext cx="7786742" cy="646331"/>
          </a:xfrm>
          <a:prstGeom prst="rect">
            <a:avLst/>
          </a:prstGeom>
          <a:solidFill>
            <a:srgbClr val="FFC000"/>
          </a:solidFill>
        </p:spPr>
        <p:txBody>
          <a:bodyPr wrap="square" rtlCol="0">
            <a:spAutoFit/>
          </a:bodyPr>
          <a:lstStyle/>
          <a:p>
            <a:r>
              <a:rPr lang="fr-FR" b="1" dirty="0" smtClean="0"/>
              <a:t>4.9.5. Les nouvelles technologies de séquençage à trés haut débit ("</a:t>
            </a:r>
            <a:r>
              <a:rPr lang="fr-FR" b="1" i="1" dirty="0" err="1" smtClean="0"/>
              <a:t>next</a:t>
            </a:r>
            <a:r>
              <a:rPr lang="fr-FR" b="1" i="1" dirty="0" smtClean="0"/>
              <a:t>-</a:t>
            </a:r>
            <a:r>
              <a:rPr lang="fr-FR" b="1" i="1" dirty="0" err="1" smtClean="0"/>
              <a:t>generation</a:t>
            </a:r>
            <a:r>
              <a:rPr lang="fr-FR" b="1" i="1" dirty="0" smtClean="0"/>
              <a:t> </a:t>
            </a:r>
            <a:r>
              <a:rPr lang="fr-FR" b="1" i="1" dirty="0" err="1" smtClean="0"/>
              <a:t>high</a:t>
            </a:r>
            <a:r>
              <a:rPr lang="fr-FR" b="1" i="1" dirty="0" smtClean="0"/>
              <a:t>-</a:t>
            </a:r>
            <a:r>
              <a:rPr lang="fr-FR" b="1" i="1" dirty="0" err="1" smtClean="0"/>
              <a:t>throughput</a:t>
            </a:r>
            <a:r>
              <a:rPr lang="fr-FR" b="1" i="1" dirty="0" smtClean="0"/>
              <a:t> DNA </a:t>
            </a:r>
            <a:r>
              <a:rPr lang="fr-FR" b="1" i="1" dirty="0" err="1" smtClean="0"/>
              <a:t>sequencing</a:t>
            </a:r>
            <a:r>
              <a:rPr lang="fr-FR" b="1" i="1" dirty="0" smtClean="0"/>
              <a:t> technologies</a:t>
            </a:r>
            <a:r>
              <a:rPr lang="fr-FR" b="1" dirty="0" smtClean="0"/>
              <a:t>" – NGST)</a:t>
            </a:r>
            <a:endParaRPr lang="fr-FR"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85728"/>
            <a:ext cx="5283200" cy="549275"/>
          </a:xfrm>
          <a:prstGeom prst="rect">
            <a:avLst/>
          </a:prstGeom>
          <a:solidFill>
            <a:srgbClr val="FFFF99"/>
          </a:solidFill>
          <a:ln w="9525">
            <a:noFill/>
            <a:miter lim="800000"/>
            <a:headEnd/>
            <a:tailEnd/>
          </a:ln>
        </p:spPr>
        <p:txBody>
          <a:bodyPr wrap="none" lIns="0" tIns="0" rIns="0" bIns="0">
            <a:spAutoFit/>
          </a:bodyPr>
          <a:lstStyle/>
          <a:p>
            <a:r>
              <a:rPr lang="fr-FR" sz="3600" b="1" dirty="0">
                <a:solidFill>
                  <a:srgbClr val="000000"/>
                </a:solidFill>
                <a:latin typeface="Times New Roman" pitchFamily="18" charset="0"/>
              </a:rPr>
              <a:t>4</a:t>
            </a:r>
            <a:r>
              <a:rPr lang="fr-FR" sz="3600" b="1" dirty="0" smtClean="0">
                <a:solidFill>
                  <a:srgbClr val="000000"/>
                </a:solidFill>
                <a:latin typeface="Times New Roman" pitchFamily="18" charset="0"/>
              </a:rPr>
              <a:t>. </a:t>
            </a:r>
            <a:r>
              <a:rPr lang="fr-FR" sz="3600" b="1" dirty="0">
                <a:solidFill>
                  <a:srgbClr val="000000"/>
                </a:solidFill>
                <a:latin typeface="Times New Roman" pitchFamily="18" charset="0"/>
              </a:rPr>
              <a:t>Séquençage des génomes</a:t>
            </a:r>
            <a:endParaRPr lang="fr-FR" dirty="0"/>
          </a:p>
        </p:txBody>
      </p:sp>
      <p:sp>
        <p:nvSpPr>
          <p:cNvPr id="181296" name="Rectangle 1072"/>
          <p:cNvSpPr>
            <a:spLocks noChangeArrowheads="1"/>
          </p:cNvSpPr>
          <p:nvPr/>
        </p:nvSpPr>
        <p:spPr bwMode="auto">
          <a:xfrm>
            <a:off x="228600" y="990600"/>
            <a:ext cx="4494820" cy="369332"/>
          </a:xfrm>
          <a:prstGeom prst="rect">
            <a:avLst/>
          </a:prstGeom>
          <a:solidFill>
            <a:srgbClr val="FFCCFF"/>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4.9. </a:t>
            </a:r>
            <a:r>
              <a:rPr lang="fr-FR" sz="2400" b="1" i="1" dirty="0" smtClean="0">
                <a:latin typeface="Times New Roman" pitchFamily="18" charset="0"/>
              </a:rPr>
              <a:t>Les technologies de séquençage</a:t>
            </a:r>
            <a:endParaRPr lang="fr-FR" sz="2300" b="1" dirty="0">
              <a:solidFill>
                <a:srgbClr val="000000"/>
              </a:solidFill>
              <a:latin typeface="Times New Roman" pitchFamily="18" charset="0"/>
            </a:endParaRPr>
          </a:p>
        </p:txBody>
      </p:sp>
      <p:sp>
        <p:nvSpPr>
          <p:cNvPr id="16" name="ZoneTexte 15"/>
          <p:cNvSpPr txBox="1"/>
          <p:nvPr/>
        </p:nvSpPr>
        <p:spPr>
          <a:xfrm>
            <a:off x="285720" y="2571744"/>
            <a:ext cx="8572528" cy="3477875"/>
          </a:xfrm>
          <a:prstGeom prst="rect">
            <a:avLst/>
          </a:prstGeom>
          <a:noFill/>
        </p:spPr>
        <p:txBody>
          <a:bodyPr wrap="square" rtlCol="0">
            <a:spAutoFit/>
          </a:bodyPr>
          <a:lstStyle/>
          <a:p>
            <a:pPr algn="just"/>
            <a:r>
              <a:rPr lang="fr-FR" sz="2000" b="1" dirty="0" smtClean="0">
                <a:solidFill>
                  <a:srgbClr val="00B050"/>
                </a:solidFill>
                <a:latin typeface="Times New Roman"/>
              </a:rPr>
              <a:t>Ces méthodes (incluant le </a:t>
            </a:r>
            <a:r>
              <a:rPr lang="fr-FR" sz="2000" b="1" dirty="0" err="1" smtClean="0">
                <a:solidFill>
                  <a:srgbClr val="00B050"/>
                </a:solidFill>
                <a:latin typeface="Times New Roman"/>
              </a:rPr>
              <a:t>pyroséquençage</a:t>
            </a:r>
            <a:r>
              <a:rPr lang="fr-FR" sz="2000" b="1" dirty="0" smtClean="0">
                <a:solidFill>
                  <a:srgbClr val="00B050"/>
                </a:solidFill>
                <a:latin typeface="Times New Roman"/>
              </a:rPr>
              <a:t>) permettent d'aborder :</a:t>
            </a:r>
          </a:p>
          <a:p>
            <a:pPr algn="just"/>
            <a:endParaRPr lang="fr-FR" sz="2000" b="1" dirty="0" smtClean="0">
              <a:solidFill>
                <a:srgbClr val="00B050"/>
              </a:solidFill>
              <a:latin typeface="Times New Roman"/>
            </a:endParaRPr>
          </a:p>
          <a:p>
            <a:pPr algn="just">
              <a:buBlip>
                <a:blip r:embed="rId3"/>
              </a:buBlip>
            </a:pPr>
            <a:r>
              <a:rPr lang="fr-FR" sz="2000" b="1" dirty="0" smtClean="0">
                <a:solidFill>
                  <a:srgbClr val="000000"/>
                </a:solidFill>
                <a:latin typeface="Times New Roman"/>
              </a:rPr>
              <a:t>  L'étude du </a:t>
            </a:r>
            <a:r>
              <a:rPr lang="fr-FR" sz="2000" b="1" dirty="0" err="1" smtClean="0">
                <a:solidFill>
                  <a:srgbClr val="000000"/>
                </a:solidFill>
                <a:latin typeface="Times New Roman"/>
              </a:rPr>
              <a:t>transcriptome</a:t>
            </a:r>
            <a:r>
              <a:rPr lang="fr-FR" sz="2000" b="1" dirty="0" smtClean="0">
                <a:solidFill>
                  <a:srgbClr val="000000"/>
                </a:solidFill>
                <a:latin typeface="Times New Roman"/>
              </a:rPr>
              <a:t> :</a:t>
            </a:r>
          </a:p>
          <a:p>
            <a:pPr algn="just">
              <a:buBlip>
                <a:blip r:embed="rId4"/>
              </a:buBlip>
            </a:pPr>
            <a:r>
              <a:rPr lang="fr-FR" sz="2000" b="1" dirty="0" smtClean="0">
                <a:solidFill>
                  <a:srgbClr val="000000"/>
                </a:solidFill>
                <a:latin typeface="Times New Roman"/>
              </a:rPr>
              <a:t>  Identification des sites de démarrage de la transcription, des séquences frontière intron/exon</a:t>
            </a:r>
          </a:p>
          <a:p>
            <a:pPr algn="just">
              <a:buBlip>
                <a:blip r:embed="rId4"/>
              </a:buBlip>
            </a:pPr>
            <a:r>
              <a:rPr lang="fr-FR" sz="2000" b="1" dirty="0" smtClean="0">
                <a:solidFill>
                  <a:srgbClr val="000000"/>
                </a:solidFill>
                <a:latin typeface="Times New Roman"/>
              </a:rPr>
              <a:t>  Étude des évènements de l'épissage alternatif</a:t>
            </a:r>
          </a:p>
          <a:p>
            <a:pPr algn="just">
              <a:buBlip>
                <a:blip r:embed="rId4"/>
              </a:buBlip>
            </a:pPr>
            <a:r>
              <a:rPr lang="fr-FR" sz="2000" b="1" dirty="0" smtClean="0">
                <a:solidFill>
                  <a:srgbClr val="000000"/>
                </a:solidFill>
                <a:latin typeface="Times New Roman"/>
              </a:rPr>
              <a:t>  Analyse quantitative du niveau d'expression des gènes</a:t>
            </a:r>
          </a:p>
          <a:p>
            <a:pPr algn="just">
              <a:buBlip>
                <a:blip r:embed="rId4"/>
              </a:buBlip>
            </a:pPr>
            <a:r>
              <a:rPr lang="fr-FR" sz="2000" b="1" dirty="0" smtClean="0">
                <a:solidFill>
                  <a:srgbClr val="000000"/>
                </a:solidFill>
                <a:latin typeface="Times New Roman"/>
              </a:rPr>
              <a:t>  Quantification et détection d'ARN rares, identification de régions dont on ne savait pas au préalable qu'elles sont transcrites</a:t>
            </a:r>
          </a:p>
          <a:p>
            <a:pPr algn="just">
              <a:buBlip>
                <a:blip r:embed="rId4"/>
              </a:buBlip>
            </a:pPr>
            <a:r>
              <a:rPr lang="fr-FR" sz="2000" b="1" dirty="0" smtClean="0">
                <a:solidFill>
                  <a:srgbClr val="000000"/>
                </a:solidFill>
                <a:latin typeface="Times New Roman"/>
              </a:rPr>
              <a:t>  Étude du profil en petits ARN non codants ("</a:t>
            </a:r>
            <a:r>
              <a:rPr lang="fr-FR" sz="2000" b="1" dirty="0" err="1" smtClean="0">
                <a:solidFill>
                  <a:srgbClr val="000000"/>
                </a:solidFill>
                <a:latin typeface="Times New Roman"/>
              </a:rPr>
              <a:t>small</a:t>
            </a:r>
            <a:r>
              <a:rPr lang="fr-FR" sz="2000" b="1" dirty="0" smtClean="0">
                <a:solidFill>
                  <a:srgbClr val="000000"/>
                </a:solidFill>
                <a:latin typeface="Times New Roman"/>
              </a:rPr>
              <a:t> </a:t>
            </a:r>
            <a:r>
              <a:rPr lang="fr-FR" sz="2000" b="1" dirty="0" err="1" smtClean="0">
                <a:solidFill>
                  <a:srgbClr val="000000"/>
                </a:solidFill>
                <a:latin typeface="Times New Roman"/>
              </a:rPr>
              <a:t>ncRNAs</a:t>
            </a:r>
            <a:r>
              <a:rPr lang="fr-FR" sz="2000" b="1" dirty="0" smtClean="0">
                <a:solidFill>
                  <a:srgbClr val="000000"/>
                </a:solidFill>
                <a:latin typeface="Times New Roman"/>
              </a:rPr>
              <a:t>"), découverte de gènes codant ces types d'ARN</a:t>
            </a:r>
          </a:p>
        </p:txBody>
      </p:sp>
      <p:sp>
        <p:nvSpPr>
          <p:cNvPr id="5" name="ZoneTexte 4"/>
          <p:cNvSpPr txBox="1"/>
          <p:nvPr/>
        </p:nvSpPr>
        <p:spPr>
          <a:xfrm>
            <a:off x="214282" y="1500175"/>
            <a:ext cx="7786742" cy="646331"/>
          </a:xfrm>
          <a:prstGeom prst="rect">
            <a:avLst/>
          </a:prstGeom>
          <a:solidFill>
            <a:srgbClr val="FFC000"/>
          </a:solidFill>
        </p:spPr>
        <p:txBody>
          <a:bodyPr wrap="square" rtlCol="0">
            <a:spAutoFit/>
          </a:bodyPr>
          <a:lstStyle/>
          <a:p>
            <a:r>
              <a:rPr lang="fr-FR" b="1" dirty="0" smtClean="0"/>
              <a:t>4.9.5. Les nouvelles technologies de séquençage à trés haut débit ("</a:t>
            </a:r>
            <a:r>
              <a:rPr lang="fr-FR" b="1" i="1" dirty="0" err="1" smtClean="0"/>
              <a:t>next</a:t>
            </a:r>
            <a:r>
              <a:rPr lang="fr-FR" b="1" i="1" dirty="0" smtClean="0"/>
              <a:t>-</a:t>
            </a:r>
            <a:r>
              <a:rPr lang="fr-FR" b="1" i="1" dirty="0" err="1" smtClean="0"/>
              <a:t>generation</a:t>
            </a:r>
            <a:r>
              <a:rPr lang="fr-FR" b="1" i="1" dirty="0" smtClean="0"/>
              <a:t> </a:t>
            </a:r>
            <a:r>
              <a:rPr lang="fr-FR" b="1" i="1" dirty="0" err="1" smtClean="0"/>
              <a:t>high</a:t>
            </a:r>
            <a:r>
              <a:rPr lang="fr-FR" b="1" i="1" dirty="0" smtClean="0"/>
              <a:t>-</a:t>
            </a:r>
            <a:r>
              <a:rPr lang="fr-FR" b="1" i="1" dirty="0" err="1" smtClean="0"/>
              <a:t>throughput</a:t>
            </a:r>
            <a:r>
              <a:rPr lang="fr-FR" b="1" i="1" dirty="0" smtClean="0"/>
              <a:t> DNA </a:t>
            </a:r>
            <a:r>
              <a:rPr lang="fr-FR" b="1" i="1" dirty="0" err="1" smtClean="0"/>
              <a:t>sequencing</a:t>
            </a:r>
            <a:r>
              <a:rPr lang="fr-FR" b="1" i="1" dirty="0" smtClean="0"/>
              <a:t> technologies</a:t>
            </a:r>
            <a:r>
              <a:rPr lang="fr-FR" b="1" dirty="0" smtClean="0"/>
              <a:t>" – NGST)</a:t>
            </a:r>
            <a:endParaRPr lang="fr-FR"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85728"/>
            <a:ext cx="5283200" cy="549275"/>
          </a:xfrm>
          <a:prstGeom prst="rect">
            <a:avLst/>
          </a:prstGeom>
          <a:solidFill>
            <a:srgbClr val="FFFF99"/>
          </a:solidFill>
          <a:ln w="9525">
            <a:noFill/>
            <a:miter lim="800000"/>
            <a:headEnd/>
            <a:tailEnd/>
          </a:ln>
        </p:spPr>
        <p:txBody>
          <a:bodyPr wrap="none" lIns="0" tIns="0" rIns="0" bIns="0">
            <a:spAutoFit/>
          </a:bodyPr>
          <a:lstStyle/>
          <a:p>
            <a:r>
              <a:rPr lang="fr-FR" sz="3600" b="1" dirty="0">
                <a:solidFill>
                  <a:srgbClr val="000000"/>
                </a:solidFill>
                <a:latin typeface="Times New Roman" pitchFamily="18" charset="0"/>
              </a:rPr>
              <a:t>4</a:t>
            </a:r>
            <a:r>
              <a:rPr lang="fr-FR" sz="3600" b="1" dirty="0" smtClean="0">
                <a:solidFill>
                  <a:srgbClr val="000000"/>
                </a:solidFill>
                <a:latin typeface="Times New Roman" pitchFamily="18" charset="0"/>
              </a:rPr>
              <a:t>. </a:t>
            </a:r>
            <a:r>
              <a:rPr lang="fr-FR" sz="3600" b="1" dirty="0">
                <a:solidFill>
                  <a:srgbClr val="000000"/>
                </a:solidFill>
                <a:latin typeface="Times New Roman" pitchFamily="18" charset="0"/>
              </a:rPr>
              <a:t>Séquençage des génomes</a:t>
            </a:r>
            <a:endParaRPr lang="fr-FR" dirty="0"/>
          </a:p>
        </p:txBody>
      </p:sp>
      <p:sp>
        <p:nvSpPr>
          <p:cNvPr id="181296" name="Rectangle 1072"/>
          <p:cNvSpPr>
            <a:spLocks noChangeArrowheads="1"/>
          </p:cNvSpPr>
          <p:nvPr/>
        </p:nvSpPr>
        <p:spPr bwMode="auto">
          <a:xfrm>
            <a:off x="228600" y="990600"/>
            <a:ext cx="4494820" cy="369332"/>
          </a:xfrm>
          <a:prstGeom prst="rect">
            <a:avLst/>
          </a:prstGeom>
          <a:solidFill>
            <a:srgbClr val="FFCCFF"/>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4.9. </a:t>
            </a:r>
            <a:r>
              <a:rPr lang="fr-FR" sz="2400" b="1" i="1" dirty="0" smtClean="0">
                <a:latin typeface="Times New Roman" pitchFamily="18" charset="0"/>
              </a:rPr>
              <a:t>Les technologies de séquençage</a:t>
            </a:r>
            <a:endParaRPr lang="fr-FR" sz="2300" b="1" dirty="0">
              <a:solidFill>
                <a:srgbClr val="000000"/>
              </a:solidFill>
              <a:latin typeface="Times New Roman" pitchFamily="18" charset="0"/>
            </a:endParaRPr>
          </a:p>
        </p:txBody>
      </p:sp>
      <p:sp>
        <p:nvSpPr>
          <p:cNvPr id="16" name="ZoneTexte 15"/>
          <p:cNvSpPr txBox="1"/>
          <p:nvPr/>
        </p:nvSpPr>
        <p:spPr>
          <a:xfrm>
            <a:off x="285720" y="2571744"/>
            <a:ext cx="8572528" cy="3477875"/>
          </a:xfrm>
          <a:prstGeom prst="rect">
            <a:avLst/>
          </a:prstGeom>
          <a:noFill/>
        </p:spPr>
        <p:txBody>
          <a:bodyPr wrap="square" rtlCol="0">
            <a:spAutoFit/>
          </a:bodyPr>
          <a:lstStyle/>
          <a:p>
            <a:pPr algn="just"/>
            <a:r>
              <a:rPr lang="fr-FR" sz="2000" b="1" dirty="0" smtClean="0">
                <a:solidFill>
                  <a:srgbClr val="00B050"/>
                </a:solidFill>
                <a:latin typeface="Times New Roman"/>
              </a:rPr>
              <a:t>Ces méthodes (incluant le </a:t>
            </a:r>
            <a:r>
              <a:rPr lang="fr-FR" sz="2000" b="1" dirty="0" err="1" smtClean="0">
                <a:solidFill>
                  <a:srgbClr val="00B050"/>
                </a:solidFill>
                <a:latin typeface="Times New Roman"/>
              </a:rPr>
              <a:t>pyroséquençage</a:t>
            </a:r>
            <a:r>
              <a:rPr lang="fr-FR" sz="2000" b="1" dirty="0" smtClean="0">
                <a:solidFill>
                  <a:srgbClr val="00B050"/>
                </a:solidFill>
                <a:latin typeface="Times New Roman"/>
              </a:rPr>
              <a:t>) permettent d'aborder :</a:t>
            </a:r>
          </a:p>
          <a:p>
            <a:pPr algn="just"/>
            <a:endParaRPr lang="fr-FR" sz="2000" b="1" dirty="0" smtClean="0">
              <a:solidFill>
                <a:srgbClr val="00B050"/>
              </a:solidFill>
              <a:latin typeface="Times New Roman"/>
            </a:endParaRPr>
          </a:p>
          <a:p>
            <a:pPr algn="just">
              <a:buBlip>
                <a:blip r:embed="rId3"/>
              </a:buBlip>
            </a:pPr>
            <a:r>
              <a:rPr lang="fr-FR" sz="2000" b="1" dirty="0" smtClean="0">
                <a:solidFill>
                  <a:srgbClr val="000000"/>
                </a:solidFill>
                <a:latin typeface="Times New Roman"/>
              </a:rPr>
              <a:t>  L'étude du profil de </a:t>
            </a:r>
            <a:r>
              <a:rPr lang="fr-FR" sz="2000" b="1" dirty="0" err="1" smtClean="0">
                <a:solidFill>
                  <a:srgbClr val="000000"/>
                </a:solidFill>
                <a:latin typeface="Times New Roman"/>
              </a:rPr>
              <a:t>méthylation</a:t>
            </a:r>
            <a:r>
              <a:rPr lang="fr-FR" sz="2000" b="1" dirty="0" smtClean="0">
                <a:solidFill>
                  <a:srgbClr val="000000"/>
                </a:solidFill>
                <a:latin typeface="Times New Roman"/>
              </a:rPr>
              <a:t> (</a:t>
            </a:r>
            <a:r>
              <a:rPr lang="fr-FR" sz="2000" b="1" dirty="0" err="1" smtClean="0">
                <a:solidFill>
                  <a:srgbClr val="000000"/>
                </a:solidFill>
                <a:latin typeface="Times New Roman"/>
              </a:rPr>
              <a:t>épigénétique</a:t>
            </a:r>
            <a:r>
              <a:rPr lang="fr-FR" sz="2000" b="1" dirty="0" smtClean="0">
                <a:solidFill>
                  <a:srgbClr val="000000"/>
                </a:solidFill>
                <a:latin typeface="Times New Roman"/>
              </a:rPr>
              <a:t>)</a:t>
            </a:r>
          </a:p>
          <a:p>
            <a:pPr algn="just">
              <a:buBlip>
                <a:blip r:embed="rId3"/>
              </a:buBlip>
            </a:pPr>
            <a:r>
              <a:rPr lang="fr-FR" sz="2000" b="1" dirty="0" smtClean="0">
                <a:solidFill>
                  <a:srgbClr val="000000"/>
                </a:solidFill>
                <a:latin typeface="Times New Roman"/>
              </a:rPr>
              <a:t>  L'étude des interactions ADN / protéines</a:t>
            </a:r>
          </a:p>
          <a:p>
            <a:pPr algn="just">
              <a:buBlip>
                <a:blip r:embed="rId3"/>
              </a:buBlip>
            </a:pPr>
            <a:r>
              <a:rPr lang="fr-FR" sz="2000" b="1" dirty="0" smtClean="0">
                <a:solidFill>
                  <a:srgbClr val="000000"/>
                </a:solidFill>
                <a:latin typeface="Times New Roman"/>
              </a:rPr>
              <a:t>  L‘étude des modifications post-traductionnelles des histones</a:t>
            </a:r>
          </a:p>
          <a:p>
            <a:pPr algn="just">
              <a:buBlip>
                <a:blip r:embed="rId3"/>
              </a:buBlip>
            </a:pPr>
            <a:r>
              <a:rPr lang="fr-FR" sz="2000" b="1" dirty="0" smtClean="0">
                <a:solidFill>
                  <a:srgbClr val="000000"/>
                </a:solidFill>
                <a:latin typeface="Times New Roman"/>
              </a:rPr>
              <a:t>  La génomique médicale (évènements aberrants de mutation)</a:t>
            </a:r>
          </a:p>
          <a:p>
            <a:pPr algn="just">
              <a:buBlip>
                <a:blip r:embed="rId3"/>
              </a:buBlip>
            </a:pPr>
            <a:r>
              <a:rPr lang="fr-FR" sz="2000" b="1" dirty="0" smtClean="0">
                <a:solidFill>
                  <a:srgbClr val="000000"/>
                </a:solidFill>
                <a:latin typeface="Times New Roman"/>
              </a:rPr>
              <a:t>  La </a:t>
            </a:r>
            <a:r>
              <a:rPr lang="fr-FR" sz="2000" b="1" dirty="0" err="1" smtClean="0">
                <a:solidFill>
                  <a:srgbClr val="000000"/>
                </a:solidFill>
                <a:latin typeface="Times New Roman"/>
              </a:rPr>
              <a:t>métagénomique</a:t>
            </a:r>
            <a:r>
              <a:rPr lang="fr-FR" sz="2000" b="1" dirty="0" smtClean="0">
                <a:solidFill>
                  <a:srgbClr val="000000"/>
                </a:solidFill>
                <a:latin typeface="Times New Roman"/>
              </a:rPr>
              <a:t> : étude du génome d'un organisme prélevé directement dans un environnement complexe (intestin, océan, sols, ...), à l'inverse d'un organisme de laboratoire. Le but est d'obtenir des informations sur l'incidence de cet environnement. Le préfixe "méta" signifie "après, au-delà de, avec, ...". "</a:t>
            </a:r>
            <a:r>
              <a:rPr lang="fr-FR" sz="2000" b="1" dirty="0" err="1" smtClean="0">
                <a:solidFill>
                  <a:srgbClr val="000000"/>
                </a:solidFill>
                <a:latin typeface="Times New Roman"/>
              </a:rPr>
              <a:t>Metagenomics</a:t>
            </a:r>
            <a:r>
              <a:rPr lang="fr-FR" sz="2000" b="1" dirty="0" smtClean="0">
                <a:solidFill>
                  <a:srgbClr val="000000"/>
                </a:solidFill>
                <a:latin typeface="Times New Roman"/>
              </a:rPr>
              <a:t> </a:t>
            </a:r>
            <a:r>
              <a:rPr lang="fr-FR" sz="2000" b="1" dirty="0" err="1" smtClean="0">
                <a:solidFill>
                  <a:srgbClr val="000000"/>
                </a:solidFill>
                <a:latin typeface="Times New Roman"/>
              </a:rPr>
              <a:t>at</a:t>
            </a:r>
            <a:r>
              <a:rPr lang="fr-FR" sz="2000" b="1" dirty="0" smtClean="0">
                <a:solidFill>
                  <a:srgbClr val="000000"/>
                </a:solidFill>
                <a:latin typeface="Times New Roman"/>
              </a:rPr>
              <a:t> EBI".</a:t>
            </a:r>
          </a:p>
        </p:txBody>
      </p:sp>
      <p:sp>
        <p:nvSpPr>
          <p:cNvPr id="5" name="ZoneTexte 4"/>
          <p:cNvSpPr txBox="1"/>
          <p:nvPr/>
        </p:nvSpPr>
        <p:spPr>
          <a:xfrm>
            <a:off x="214282" y="1500175"/>
            <a:ext cx="7786742" cy="646331"/>
          </a:xfrm>
          <a:prstGeom prst="rect">
            <a:avLst/>
          </a:prstGeom>
          <a:solidFill>
            <a:srgbClr val="FFC000"/>
          </a:solidFill>
        </p:spPr>
        <p:txBody>
          <a:bodyPr wrap="square" rtlCol="0">
            <a:spAutoFit/>
          </a:bodyPr>
          <a:lstStyle/>
          <a:p>
            <a:r>
              <a:rPr lang="fr-FR" b="1" dirty="0" smtClean="0"/>
              <a:t>4.9.5. Les nouvelles technologies de séquençage à trés haut débit ("</a:t>
            </a:r>
            <a:r>
              <a:rPr lang="fr-FR" b="1" i="1" dirty="0" err="1" smtClean="0"/>
              <a:t>next</a:t>
            </a:r>
            <a:r>
              <a:rPr lang="fr-FR" b="1" i="1" dirty="0" smtClean="0"/>
              <a:t>-</a:t>
            </a:r>
            <a:r>
              <a:rPr lang="fr-FR" b="1" i="1" dirty="0" err="1" smtClean="0"/>
              <a:t>generation</a:t>
            </a:r>
            <a:r>
              <a:rPr lang="fr-FR" b="1" i="1" dirty="0" smtClean="0"/>
              <a:t> </a:t>
            </a:r>
            <a:r>
              <a:rPr lang="fr-FR" b="1" i="1" dirty="0" err="1" smtClean="0"/>
              <a:t>high</a:t>
            </a:r>
            <a:r>
              <a:rPr lang="fr-FR" b="1" i="1" dirty="0" smtClean="0"/>
              <a:t>-</a:t>
            </a:r>
            <a:r>
              <a:rPr lang="fr-FR" b="1" i="1" dirty="0" err="1" smtClean="0"/>
              <a:t>throughput</a:t>
            </a:r>
            <a:r>
              <a:rPr lang="fr-FR" b="1" i="1" dirty="0" smtClean="0"/>
              <a:t> DNA </a:t>
            </a:r>
            <a:r>
              <a:rPr lang="fr-FR" b="1" i="1" dirty="0" err="1" smtClean="0"/>
              <a:t>sequencing</a:t>
            </a:r>
            <a:r>
              <a:rPr lang="fr-FR" b="1" i="1" dirty="0" smtClean="0"/>
              <a:t> technologies</a:t>
            </a:r>
            <a:r>
              <a:rPr lang="fr-FR" b="1" dirty="0" smtClean="0"/>
              <a:t>" – NGST)</a:t>
            </a:r>
            <a:endParaRPr lang="fr-FR"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85728"/>
            <a:ext cx="5283200" cy="549275"/>
          </a:xfrm>
          <a:prstGeom prst="rect">
            <a:avLst/>
          </a:prstGeom>
          <a:solidFill>
            <a:srgbClr val="FFFF99"/>
          </a:solidFill>
          <a:ln w="9525">
            <a:noFill/>
            <a:miter lim="800000"/>
            <a:headEnd/>
            <a:tailEnd/>
          </a:ln>
        </p:spPr>
        <p:txBody>
          <a:bodyPr wrap="none" lIns="0" tIns="0" rIns="0" bIns="0">
            <a:spAutoFit/>
          </a:bodyPr>
          <a:lstStyle/>
          <a:p>
            <a:r>
              <a:rPr lang="fr-FR" sz="3600" b="1" dirty="0">
                <a:solidFill>
                  <a:srgbClr val="000000"/>
                </a:solidFill>
                <a:latin typeface="Times New Roman" pitchFamily="18" charset="0"/>
              </a:rPr>
              <a:t>4</a:t>
            </a:r>
            <a:r>
              <a:rPr lang="fr-FR" sz="3600" b="1" dirty="0" smtClean="0">
                <a:solidFill>
                  <a:srgbClr val="000000"/>
                </a:solidFill>
                <a:latin typeface="Times New Roman" pitchFamily="18" charset="0"/>
              </a:rPr>
              <a:t>. </a:t>
            </a:r>
            <a:r>
              <a:rPr lang="fr-FR" sz="3600" b="1" dirty="0">
                <a:solidFill>
                  <a:srgbClr val="000000"/>
                </a:solidFill>
                <a:latin typeface="Times New Roman" pitchFamily="18" charset="0"/>
              </a:rPr>
              <a:t>Séquençage des génomes</a:t>
            </a:r>
            <a:endParaRPr lang="fr-FR" dirty="0"/>
          </a:p>
        </p:txBody>
      </p:sp>
      <p:sp>
        <p:nvSpPr>
          <p:cNvPr id="181296" name="Rectangle 1072"/>
          <p:cNvSpPr>
            <a:spLocks noChangeArrowheads="1"/>
          </p:cNvSpPr>
          <p:nvPr/>
        </p:nvSpPr>
        <p:spPr bwMode="auto">
          <a:xfrm>
            <a:off x="228600" y="990600"/>
            <a:ext cx="4494820" cy="369332"/>
          </a:xfrm>
          <a:prstGeom prst="rect">
            <a:avLst/>
          </a:prstGeom>
          <a:solidFill>
            <a:srgbClr val="FFCCFF"/>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4.9. </a:t>
            </a:r>
            <a:r>
              <a:rPr lang="fr-FR" sz="2400" b="1" i="1" dirty="0" smtClean="0">
                <a:latin typeface="Times New Roman" pitchFamily="18" charset="0"/>
              </a:rPr>
              <a:t>Les technologies de séquençage</a:t>
            </a:r>
            <a:endParaRPr lang="fr-FR" sz="2300" b="1" dirty="0">
              <a:solidFill>
                <a:srgbClr val="000000"/>
              </a:solidFill>
              <a:latin typeface="Times New Roman" pitchFamily="18" charset="0"/>
            </a:endParaRPr>
          </a:p>
        </p:txBody>
      </p:sp>
      <p:sp>
        <p:nvSpPr>
          <p:cNvPr id="16" name="ZoneTexte 15"/>
          <p:cNvSpPr txBox="1"/>
          <p:nvPr/>
        </p:nvSpPr>
        <p:spPr>
          <a:xfrm>
            <a:off x="285720" y="2571744"/>
            <a:ext cx="8572528" cy="1631216"/>
          </a:xfrm>
          <a:prstGeom prst="rect">
            <a:avLst/>
          </a:prstGeom>
          <a:noFill/>
        </p:spPr>
        <p:txBody>
          <a:bodyPr wrap="square" rtlCol="0">
            <a:spAutoFit/>
          </a:bodyPr>
          <a:lstStyle/>
          <a:p>
            <a:pPr algn="just"/>
            <a:r>
              <a:rPr lang="fr-FR" sz="2000" b="1" dirty="0" smtClean="0">
                <a:solidFill>
                  <a:srgbClr val="00B050"/>
                </a:solidFill>
                <a:latin typeface="Times New Roman"/>
              </a:rPr>
              <a:t>Ces méthodes (incluant le </a:t>
            </a:r>
            <a:r>
              <a:rPr lang="fr-FR" sz="2000" b="1" dirty="0" err="1" smtClean="0">
                <a:solidFill>
                  <a:srgbClr val="00B050"/>
                </a:solidFill>
                <a:latin typeface="Times New Roman"/>
              </a:rPr>
              <a:t>pyroséquençage</a:t>
            </a:r>
            <a:r>
              <a:rPr lang="fr-FR" sz="2000" b="1" dirty="0" smtClean="0">
                <a:solidFill>
                  <a:srgbClr val="00B050"/>
                </a:solidFill>
                <a:latin typeface="Times New Roman"/>
              </a:rPr>
              <a:t>) permettent d'aborder :</a:t>
            </a:r>
          </a:p>
          <a:p>
            <a:pPr algn="just"/>
            <a:endParaRPr lang="fr-FR" sz="2000" b="1" dirty="0" smtClean="0">
              <a:solidFill>
                <a:srgbClr val="00B050"/>
              </a:solidFill>
              <a:latin typeface="Times New Roman"/>
            </a:endParaRPr>
          </a:p>
          <a:p>
            <a:pPr algn="just">
              <a:buBlip>
                <a:blip r:embed="rId3"/>
              </a:buBlip>
            </a:pPr>
            <a:r>
              <a:rPr lang="fr-FR" sz="2000" b="1" dirty="0" smtClean="0">
                <a:solidFill>
                  <a:srgbClr val="000000"/>
                </a:solidFill>
                <a:latin typeface="Times New Roman"/>
              </a:rPr>
              <a:t>  L'</a:t>
            </a:r>
            <a:r>
              <a:rPr lang="fr-FR" sz="2000" b="1" dirty="0" err="1" smtClean="0">
                <a:solidFill>
                  <a:srgbClr val="000000"/>
                </a:solidFill>
                <a:latin typeface="Times New Roman"/>
              </a:rPr>
              <a:t>épigénétique</a:t>
            </a:r>
            <a:r>
              <a:rPr lang="fr-FR" sz="2000" b="1" dirty="0" smtClean="0">
                <a:solidFill>
                  <a:srgbClr val="000000"/>
                </a:solidFill>
                <a:latin typeface="Times New Roman"/>
              </a:rPr>
              <a:t> et l'</a:t>
            </a:r>
            <a:r>
              <a:rPr lang="fr-FR" sz="2000" b="1" dirty="0" err="1" smtClean="0">
                <a:solidFill>
                  <a:srgbClr val="000000"/>
                </a:solidFill>
                <a:latin typeface="Times New Roman"/>
              </a:rPr>
              <a:t>épigénomique</a:t>
            </a:r>
            <a:r>
              <a:rPr lang="fr-FR" sz="2000" b="1" dirty="0" smtClean="0">
                <a:solidFill>
                  <a:srgbClr val="000000"/>
                </a:solidFill>
                <a:latin typeface="Times New Roman"/>
              </a:rPr>
              <a:t> : étude de l'influence de l'environnement et de l'histoire individuelle sur les modifications de l'expression des gènes d'une génération à l'autre. Le préfixe "épi" signifie "sur, au-dessus, ...".</a:t>
            </a:r>
          </a:p>
        </p:txBody>
      </p:sp>
      <p:sp>
        <p:nvSpPr>
          <p:cNvPr id="5" name="ZoneTexte 4"/>
          <p:cNvSpPr txBox="1"/>
          <p:nvPr/>
        </p:nvSpPr>
        <p:spPr>
          <a:xfrm>
            <a:off x="214282" y="1500175"/>
            <a:ext cx="7786742" cy="646331"/>
          </a:xfrm>
          <a:prstGeom prst="rect">
            <a:avLst/>
          </a:prstGeom>
          <a:solidFill>
            <a:srgbClr val="FFC000"/>
          </a:solidFill>
        </p:spPr>
        <p:txBody>
          <a:bodyPr wrap="square" rtlCol="0">
            <a:spAutoFit/>
          </a:bodyPr>
          <a:lstStyle/>
          <a:p>
            <a:r>
              <a:rPr lang="fr-FR" b="1" dirty="0" smtClean="0"/>
              <a:t>4.9.5. Les nouvelles technologies de séquençage à trés haut débit ("</a:t>
            </a:r>
            <a:r>
              <a:rPr lang="fr-FR" b="1" i="1" dirty="0" err="1" smtClean="0"/>
              <a:t>next</a:t>
            </a:r>
            <a:r>
              <a:rPr lang="fr-FR" b="1" i="1" dirty="0" smtClean="0"/>
              <a:t>-</a:t>
            </a:r>
            <a:r>
              <a:rPr lang="fr-FR" b="1" i="1" dirty="0" err="1" smtClean="0"/>
              <a:t>generation</a:t>
            </a:r>
            <a:r>
              <a:rPr lang="fr-FR" b="1" i="1" dirty="0" smtClean="0"/>
              <a:t> </a:t>
            </a:r>
            <a:r>
              <a:rPr lang="fr-FR" b="1" i="1" dirty="0" err="1" smtClean="0"/>
              <a:t>high</a:t>
            </a:r>
            <a:r>
              <a:rPr lang="fr-FR" b="1" i="1" dirty="0" smtClean="0"/>
              <a:t>-</a:t>
            </a:r>
            <a:r>
              <a:rPr lang="fr-FR" b="1" i="1" dirty="0" err="1" smtClean="0"/>
              <a:t>throughput</a:t>
            </a:r>
            <a:r>
              <a:rPr lang="fr-FR" b="1" i="1" dirty="0" smtClean="0"/>
              <a:t> DNA </a:t>
            </a:r>
            <a:r>
              <a:rPr lang="fr-FR" b="1" i="1" dirty="0" err="1" smtClean="0"/>
              <a:t>sequencing</a:t>
            </a:r>
            <a:r>
              <a:rPr lang="fr-FR" b="1" i="1" dirty="0" smtClean="0"/>
              <a:t> technologies</a:t>
            </a:r>
            <a:r>
              <a:rPr lang="fr-FR" b="1" dirty="0" smtClean="0"/>
              <a:t>" – NGST)</a:t>
            </a:r>
            <a:endParaRPr lang="fr-FR"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85728"/>
            <a:ext cx="5283200" cy="549275"/>
          </a:xfrm>
          <a:prstGeom prst="rect">
            <a:avLst/>
          </a:prstGeom>
          <a:solidFill>
            <a:srgbClr val="FFFF99"/>
          </a:solidFill>
          <a:ln w="9525">
            <a:noFill/>
            <a:miter lim="800000"/>
            <a:headEnd/>
            <a:tailEnd/>
          </a:ln>
        </p:spPr>
        <p:txBody>
          <a:bodyPr wrap="none" lIns="0" tIns="0" rIns="0" bIns="0">
            <a:spAutoFit/>
          </a:bodyPr>
          <a:lstStyle/>
          <a:p>
            <a:r>
              <a:rPr lang="fr-FR" sz="3600" b="1" dirty="0">
                <a:solidFill>
                  <a:srgbClr val="000000"/>
                </a:solidFill>
                <a:latin typeface="Times New Roman" pitchFamily="18" charset="0"/>
              </a:rPr>
              <a:t>4</a:t>
            </a:r>
            <a:r>
              <a:rPr lang="fr-FR" sz="3600" b="1" dirty="0" smtClean="0">
                <a:solidFill>
                  <a:srgbClr val="000000"/>
                </a:solidFill>
                <a:latin typeface="Times New Roman" pitchFamily="18" charset="0"/>
              </a:rPr>
              <a:t>. </a:t>
            </a:r>
            <a:r>
              <a:rPr lang="fr-FR" sz="3600" b="1" dirty="0">
                <a:solidFill>
                  <a:srgbClr val="000000"/>
                </a:solidFill>
                <a:latin typeface="Times New Roman" pitchFamily="18" charset="0"/>
              </a:rPr>
              <a:t>Séquençage des génomes</a:t>
            </a:r>
            <a:endParaRPr lang="fr-FR" dirty="0"/>
          </a:p>
        </p:txBody>
      </p:sp>
      <p:sp>
        <p:nvSpPr>
          <p:cNvPr id="181296" name="Rectangle 1072"/>
          <p:cNvSpPr>
            <a:spLocks noChangeArrowheads="1"/>
          </p:cNvSpPr>
          <p:nvPr/>
        </p:nvSpPr>
        <p:spPr bwMode="auto">
          <a:xfrm>
            <a:off x="228600" y="990600"/>
            <a:ext cx="4494820" cy="369332"/>
          </a:xfrm>
          <a:prstGeom prst="rect">
            <a:avLst/>
          </a:prstGeom>
          <a:solidFill>
            <a:srgbClr val="FFCCFF"/>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4.9. </a:t>
            </a:r>
            <a:r>
              <a:rPr lang="fr-FR" sz="2400" b="1" i="1" dirty="0" smtClean="0">
                <a:latin typeface="Times New Roman" pitchFamily="18" charset="0"/>
              </a:rPr>
              <a:t>Les technologies de séquençage</a:t>
            </a:r>
            <a:endParaRPr lang="fr-FR" sz="2300" b="1" dirty="0">
              <a:solidFill>
                <a:srgbClr val="000000"/>
              </a:solidFill>
              <a:latin typeface="Times New Roman" pitchFamily="18" charset="0"/>
            </a:endParaRPr>
          </a:p>
        </p:txBody>
      </p:sp>
      <p:sp>
        <p:nvSpPr>
          <p:cNvPr id="16" name="ZoneTexte 15"/>
          <p:cNvSpPr txBox="1"/>
          <p:nvPr/>
        </p:nvSpPr>
        <p:spPr>
          <a:xfrm>
            <a:off x="285720" y="2571744"/>
            <a:ext cx="8572528" cy="3908762"/>
          </a:xfrm>
          <a:prstGeom prst="rect">
            <a:avLst/>
          </a:prstGeom>
          <a:noFill/>
        </p:spPr>
        <p:txBody>
          <a:bodyPr wrap="square" rtlCol="0">
            <a:spAutoFit/>
          </a:bodyPr>
          <a:lstStyle/>
          <a:p>
            <a:r>
              <a:rPr lang="fr-FR" sz="2400" b="1" dirty="0" smtClean="0">
                <a:solidFill>
                  <a:srgbClr val="7030A0"/>
                </a:solidFill>
              </a:rPr>
              <a:t>La technologie développée par Roche 454 - séquenceurs GS20 et GS FLX</a:t>
            </a:r>
          </a:p>
          <a:p>
            <a:r>
              <a:rPr lang="fr-FR" sz="2000" dirty="0" smtClean="0"/>
              <a:t/>
            </a:r>
            <a:br>
              <a:rPr lang="fr-FR" sz="2000" dirty="0" smtClean="0"/>
            </a:br>
            <a:endParaRPr lang="fr-FR" sz="2000" b="1" dirty="0" smtClean="0">
              <a:solidFill>
                <a:srgbClr val="00B050"/>
              </a:solidFill>
              <a:latin typeface="Times New Roman"/>
            </a:endParaRPr>
          </a:p>
          <a:p>
            <a:pPr algn="just"/>
            <a:r>
              <a:rPr lang="fr-FR" sz="2000" b="1" dirty="0" smtClean="0"/>
              <a:t>La société "</a:t>
            </a:r>
            <a:r>
              <a:rPr lang="fr-FR" sz="2000" b="1" i="1" dirty="0" smtClean="0"/>
              <a:t>454 Life Sciences</a:t>
            </a:r>
            <a:r>
              <a:rPr lang="fr-FR" sz="2000" b="1" dirty="0" smtClean="0"/>
              <a:t>" (Connecticut - USA) a développé les séquenceurs GS20 et </a:t>
            </a:r>
            <a:r>
              <a:rPr lang="fr-FR" sz="2000" b="1" dirty="0" smtClean="0">
                <a:hlinkClick r:id="rId3"/>
              </a:rPr>
              <a:t>GS FLX</a:t>
            </a:r>
            <a:r>
              <a:rPr lang="fr-FR" sz="2000" b="1" dirty="0" smtClean="0"/>
              <a:t> ("</a:t>
            </a:r>
            <a:r>
              <a:rPr lang="fr-FR" sz="2000" b="1" i="1" dirty="0" err="1" smtClean="0"/>
              <a:t>Genome</a:t>
            </a:r>
            <a:r>
              <a:rPr lang="fr-FR" sz="2000" b="1" i="1" dirty="0" smtClean="0"/>
              <a:t> </a:t>
            </a:r>
            <a:r>
              <a:rPr lang="fr-FR" sz="2000" b="1" i="1" dirty="0" err="1" smtClean="0"/>
              <a:t>Sequencer</a:t>
            </a:r>
            <a:r>
              <a:rPr lang="fr-FR" sz="2000" b="1" dirty="0" smtClean="0"/>
              <a:t>" - distribution par Roche Diagnostics).</a:t>
            </a:r>
          </a:p>
          <a:p>
            <a:pPr algn="just"/>
            <a:endParaRPr lang="fr-FR" sz="2000" b="1" dirty="0" smtClean="0"/>
          </a:p>
          <a:p>
            <a:pPr algn="just"/>
            <a:r>
              <a:rPr lang="fr-FR" sz="2000" b="1" dirty="0" smtClean="0"/>
              <a:t>La technique utilisée (</a:t>
            </a:r>
            <a:r>
              <a:rPr lang="fr-FR" sz="2000" b="1" i="1" dirty="0" err="1" smtClean="0">
                <a:hlinkClick r:id="rId4"/>
              </a:rPr>
              <a:t>Margulies</a:t>
            </a:r>
            <a:r>
              <a:rPr lang="fr-FR" sz="2000" b="1" i="1" dirty="0" smtClean="0">
                <a:hlinkClick r:id="rId4"/>
              </a:rPr>
              <a:t> et al., 2005</a:t>
            </a:r>
            <a:r>
              <a:rPr lang="fr-FR" sz="2000" b="1" dirty="0" smtClean="0"/>
              <a:t>) est basée sur l'amplification d'ADN lié à une bille en émulsion et au </a:t>
            </a:r>
            <a:r>
              <a:rPr lang="fr-FR" sz="2000" b="1" dirty="0" err="1" smtClean="0"/>
              <a:t>pyroséquençage</a:t>
            </a:r>
            <a:r>
              <a:rPr lang="fr-FR" sz="2000" b="1" dirty="0" smtClean="0"/>
              <a:t>.</a:t>
            </a:r>
          </a:p>
          <a:p>
            <a:pPr algn="just"/>
            <a:endParaRPr lang="fr-FR" sz="2000" b="1" dirty="0" smtClean="0"/>
          </a:p>
          <a:p>
            <a:pPr algn="just"/>
            <a:r>
              <a:rPr lang="fr-FR" sz="2000" b="1" dirty="0" smtClean="0"/>
              <a:t>Lors de la synthèse d'un nouveau brin d'ADN, la fluorescence portée par le nouveau nucléotide est lue.</a:t>
            </a:r>
            <a:endParaRPr lang="fr-FR" sz="2000" b="1" dirty="0"/>
          </a:p>
        </p:txBody>
      </p:sp>
      <p:sp>
        <p:nvSpPr>
          <p:cNvPr id="5" name="ZoneTexte 4"/>
          <p:cNvSpPr txBox="1"/>
          <p:nvPr/>
        </p:nvSpPr>
        <p:spPr>
          <a:xfrm>
            <a:off x="214282" y="1500175"/>
            <a:ext cx="7786742" cy="646331"/>
          </a:xfrm>
          <a:prstGeom prst="rect">
            <a:avLst/>
          </a:prstGeom>
          <a:solidFill>
            <a:srgbClr val="FFC000"/>
          </a:solidFill>
        </p:spPr>
        <p:txBody>
          <a:bodyPr wrap="square" rtlCol="0">
            <a:spAutoFit/>
          </a:bodyPr>
          <a:lstStyle/>
          <a:p>
            <a:r>
              <a:rPr lang="fr-FR" b="1" dirty="0" smtClean="0"/>
              <a:t>4.9.5. Les nouvelles technologies de séquençage à trés haut débit ("</a:t>
            </a:r>
            <a:r>
              <a:rPr lang="fr-FR" b="1" i="1" dirty="0" err="1" smtClean="0"/>
              <a:t>next</a:t>
            </a:r>
            <a:r>
              <a:rPr lang="fr-FR" b="1" i="1" dirty="0" smtClean="0"/>
              <a:t>-</a:t>
            </a:r>
            <a:r>
              <a:rPr lang="fr-FR" b="1" i="1" dirty="0" err="1" smtClean="0"/>
              <a:t>generation</a:t>
            </a:r>
            <a:r>
              <a:rPr lang="fr-FR" b="1" i="1" dirty="0" smtClean="0"/>
              <a:t> </a:t>
            </a:r>
            <a:r>
              <a:rPr lang="fr-FR" b="1" i="1" dirty="0" err="1" smtClean="0"/>
              <a:t>high</a:t>
            </a:r>
            <a:r>
              <a:rPr lang="fr-FR" b="1" i="1" dirty="0" smtClean="0"/>
              <a:t>-</a:t>
            </a:r>
            <a:r>
              <a:rPr lang="fr-FR" b="1" i="1" dirty="0" err="1" smtClean="0"/>
              <a:t>throughput</a:t>
            </a:r>
            <a:r>
              <a:rPr lang="fr-FR" b="1" i="1" dirty="0" smtClean="0"/>
              <a:t> DNA </a:t>
            </a:r>
            <a:r>
              <a:rPr lang="fr-FR" b="1" i="1" dirty="0" err="1" smtClean="0"/>
              <a:t>sequencing</a:t>
            </a:r>
            <a:r>
              <a:rPr lang="fr-FR" b="1" i="1" dirty="0" smtClean="0"/>
              <a:t> technologies</a:t>
            </a:r>
            <a:r>
              <a:rPr lang="fr-FR" b="1" dirty="0" smtClean="0"/>
              <a:t>" – NGST)</a:t>
            </a:r>
            <a:endParaRPr lang="fr-FR"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85728"/>
            <a:ext cx="5283200" cy="549275"/>
          </a:xfrm>
          <a:prstGeom prst="rect">
            <a:avLst/>
          </a:prstGeom>
          <a:solidFill>
            <a:srgbClr val="FFFF99"/>
          </a:solidFill>
          <a:ln w="9525">
            <a:noFill/>
            <a:miter lim="800000"/>
            <a:headEnd/>
            <a:tailEnd/>
          </a:ln>
        </p:spPr>
        <p:txBody>
          <a:bodyPr wrap="none" lIns="0" tIns="0" rIns="0" bIns="0">
            <a:spAutoFit/>
          </a:bodyPr>
          <a:lstStyle/>
          <a:p>
            <a:r>
              <a:rPr lang="fr-FR" sz="3600" b="1" dirty="0">
                <a:solidFill>
                  <a:srgbClr val="000000"/>
                </a:solidFill>
                <a:latin typeface="Times New Roman" pitchFamily="18" charset="0"/>
              </a:rPr>
              <a:t>4</a:t>
            </a:r>
            <a:r>
              <a:rPr lang="fr-FR" sz="3600" b="1" dirty="0" smtClean="0">
                <a:solidFill>
                  <a:srgbClr val="000000"/>
                </a:solidFill>
                <a:latin typeface="Times New Roman" pitchFamily="18" charset="0"/>
              </a:rPr>
              <a:t>. </a:t>
            </a:r>
            <a:r>
              <a:rPr lang="fr-FR" sz="3600" b="1" dirty="0">
                <a:solidFill>
                  <a:srgbClr val="000000"/>
                </a:solidFill>
                <a:latin typeface="Times New Roman" pitchFamily="18" charset="0"/>
              </a:rPr>
              <a:t>Séquençage des génomes</a:t>
            </a:r>
            <a:endParaRPr lang="fr-FR" dirty="0"/>
          </a:p>
        </p:txBody>
      </p:sp>
      <p:sp>
        <p:nvSpPr>
          <p:cNvPr id="181296" name="Rectangle 1072"/>
          <p:cNvSpPr>
            <a:spLocks noChangeArrowheads="1"/>
          </p:cNvSpPr>
          <p:nvPr/>
        </p:nvSpPr>
        <p:spPr bwMode="auto">
          <a:xfrm>
            <a:off x="228600" y="990600"/>
            <a:ext cx="4494820" cy="369332"/>
          </a:xfrm>
          <a:prstGeom prst="rect">
            <a:avLst/>
          </a:prstGeom>
          <a:solidFill>
            <a:srgbClr val="FFCCFF"/>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4.9. </a:t>
            </a:r>
            <a:r>
              <a:rPr lang="fr-FR" sz="2400" b="1" i="1" dirty="0" smtClean="0">
                <a:latin typeface="Times New Roman" pitchFamily="18" charset="0"/>
              </a:rPr>
              <a:t>Les technologies de séquençage</a:t>
            </a:r>
            <a:endParaRPr lang="fr-FR" sz="2300" b="1" dirty="0">
              <a:solidFill>
                <a:srgbClr val="000000"/>
              </a:solidFill>
              <a:latin typeface="Times New Roman" pitchFamily="18" charset="0"/>
            </a:endParaRPr>
          </a:p>
        </p:txBody>
      </p:sp>
      <p:sp>
        <p:nvSpPr>
          <p:cNvPr id="16" name="ZoneTexte 15"/>
          <p:cNvSpPr txBox="1"/>
          <p:nvPr/>
        </p:nvSpPr>
        <p:spPr>
          <a:xfrm>
            <a:off x="285720" y="2285992"/>
            <a:ext cx="8572528" cy="2062103"/>
          </a:xfrm>
          <a:prstGeom prst="rect">
            <a:avLst/>
          </a:prstGeom>
          <a:noFill/>
        </p:spPr>
        <p:txBody>
          <a:bodyPr wrap="square" rtlCol="0">
            <a:spAutoFit/>
          </a:bodyPr>
          <a:lstStyle/>
          <a:p>
            <a:r>
              <a:rPr lang="fr-FR" sz="2400" b="1" dirty="0" smtClean="0">
                <a:solidFill>
                  <a:srgbClr val="7030A0"/>
                </a:solidFill>
              </a:rPr>
              <a:t>La technologie développée par Roche 454 - séquenceurs GS20 et GS FLX</a:t>
            </a:r>
          </a:p>
          <a:p>
            <a:pPr algn="just"/>
            <a:r>
              <a:rPr lang="fr-FR" sz="2000" dirty="0" smtClean="0"/>
              <a:t/>
            </a:r>
            <a:br>
              <a:rPr lang="fr-FR" sz="2000" dirty="0" smtClean="0"/>
            </a:br>
            <a:r>
              <a:rPr lang="fr-FR" sz="2000" b="1" dirty="0" smtClean="0"/>
              <a:t>Cette technique permet le séquençage d'un nombre colossal de bases d'ADN à un coût nettement moindre qu'avec la méthode de Sanger. </a:t>
            </a:r>
          </a:p>
          <a:p>
            <a:pPr algn="just"/>
            <a:endParaRPr lang="fr-FR" sz="2000" b="1" dirty="0" smtClean="0"/>
          </a:p>
        </p:txBody>
      </p:sp>
      <p:sp>
        <p:nvSpPr>
          <p:cNvPr id="5" name="ZoneTexte 4"/>
          <p:cNvSpPr txBox="1"/>
          <p:nvPr/>
        </p:nvSpPr>
        <p:spPr>
          <a:xfrm>
            <a:off x="214282" y="1500175"/>
            <a:ext cx="7786742" cy="646331"/>
          </a:xfrm>
          <a:prstGeom prst="rect">
            <a:avLst/>
          </a:prstGeom>
          <a:solidFill>
            <a:srgbClr val="FFC000"/>
          </a:solidFill>
        </p:spPr>
        <p:txBody>
          <a:bodyPr wrap="square" rtlCol="0">
            <a:spAutoFit/>
          </a:bodyPr>
          <a:lstStyle/>
          <a:p>
            <a:r>
              <a:rPr lang="fr-FR" b="1" dirty="0" smtClean="0"/>
              <a:t>4.9.5. Les nouvelles technologies de séquençage à trés haut débit ("</a:t>
            </a:r>
            <a:r>
              <a:rPr lang="fr-FR" b="1" i="1" dirty="0" err="1" smtClean="0"/>
              <a:t>next</a:t>
            </a:r>
            <a:r>
              <a:rPr lang="fr-FR" b="1" i="1" dirty="0" smtClean="0"/>
              <a:t>-</a:t>
            </a:r>
            <a:r>
              <a:rPr lang="fr-FR" b="1" i="1" dirty="0" err="1" smtClean="0"/>
              <a:t>generation</a:t>
            </a:r>
            <a:r>
              <a:rPr lang="fr-FR" b="1" i="1" dirty="0" smtClean="0"/>
              <a:t> </a:t>
            </a:r>
            <a:r>
              <a:rPr lang="fr-FR" b="1" i="1" dirty="0" err="1" smtClean="0"/>
              <a:t>high</a:t>
            </a:r>
            <a:r>
              <a:rPr lang="fr-FR" b="1" i="1" dirty="0" smtClean="0"/>
              <a:t>-</a:t>
            </a:r>
            <a:r>
              <a:rPr lang="fr-FR" b="1" i="1" dirty="0" err="1" smtClean="0"/>
              <a:t>throughput</a:t>
            </a:r>
            <a:r>
              <a:rPr lang="fr-FR" b="1" i="1" dirty="0" smtClean="0"/>
              <a:t> DNA </a:t>
            </a:r>
            <a:r>
              <a:rPr lang="fr-FR" b="1" i="1" dirty="0" err="1" smtClean="0"/>
              <a:t>sequencing</a:t>
            </a:r>
            <a:r>
              <a:rPr lang="fr-FR" b="1" i="1" dirty="0" smtClean="0"/>
              <a:t> technologies</a:t>
            </a:r>
            <a:r>
              <a:rPr lang="fr-FR" b="1" dirty="0" smtClean="0"/>
              <a:t>" – NGST)</a:t>
            </a:r>
            <a:endParaRPr lang="fr-FR" dirty="0" smtClean="0"/>
          </a:p>
        </p:txBody>
      </p:sp>
      <p:pic>
        <p:nvPicPr>
          <p:cNvPr id="6" name="Picture 2" descr="C:\Users\dell\Desktop\1454LS.gif"/>
          <p:cNvPicPr>
            <a:picLocks noChangeAspect="1" noChangeArrowheads="1"/>
          </p:cNvPicPr>
          <p:nvPr/>
        </p:nvPicPr>
        <p:blipFill>
          <a:blip r:embed="rId3"/>
          <a:srcRect/>
          <a:stretch>
            <a:fillRect/>
          </a:stretch>
        </p:blipFill>
        <p:spPr bwMode="auto">
          <a:xfrm>
            <a:off x="5545296" y="4143380"/>
            <a:ext cx="3598704" cy="2427926"/>
          </a:xfrm>
          <a:prstGeom prst="rect">
            <a:avLst/>
          </a:prstGeom>
          <a:noFill/>
        </p:spPr>
      </p:pic>
      <p:sp>
        <p:nvSpPr>
          <p:cNvPr id="7" name="Rectangle 6"/>
          <p:cNvSpPr/>
          <p:nvPr/>
        </p:nvSpPr>
        <p:spPr>
          <a:xfrm>
            <a:off x="214282" y="4214818"/>
            <a:ext cx="5286412" cy="2246769"/>
          </a:xfrm>
          <a:prstGeom prst="rect">
            <a:avLst/>
          </a:prstGeom>
        </p:spPr>
        <p:txBody>
          <a:bodyPr wrap="square">
            <a:spAutoFit/>
          </a:bodyPr>
          <a:lstStyle/>
          <a:p>
            <a:pPr lvl="0" algn="just"/>
            <a:r>
              <a:rPr lang="fr-FR" sz="2000" b="1" dirty="0" smtClean="0">
                <a:solidFill>
                  <a:prstClr val="black"/>
                </a:solidFill>
              </a:rPr>
              <a:t>En effet, le séquençage est fait en un temps record : avec la technique classique, l'échantillonnage pour le séquençage d'un génome moyen prend en moyenne deux mois, puisqu'il faut découper l'ADN en petits fragments et les incérer dans des vecteurs (étape de clonage).</a:t>
            </a:r>
            <a:endParaRPr lang="fr-FR" sz="2000" b="1" dirty="0">
              <a:solidFill>
                <a:prstClr val="black"/>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85728"/>
            <a:ext cx="5283200" cy="549275"/>
          </a:xfrm>
          <a:prstGeom prst="rect">
            <a:avLst/>
          </a:prstGeom>
          <a:solidFill>
            <a:srgbClr val="FFFF99"/>
          </a:solidFill>
          <a:ln w="9525">
            <a:noFill/>
            <a:miter lim="800000"/>
            <a:headEnd/>
            <a:tailEnd/>
          </a:ln>
        </p:spPr>
        <p:txBody>
          <a:bodyPr wrap="none" lIns="0" tIns="0" rIns="0" bIns="0">
            <a:spAutoFit/>
          </a:bodyPr>
          <a:lstStyle/>
          <a:p>
            <a:r>
              <a:rPr lang="fr-FR" sz="3600" b="1" dirty="0">
                <a:solidFill>
                  <a:srgbClr val="000000"/>
                </a:solidFill>
                <a:latin typeface="Times New Roman" pitchFamily="18" charset="0"/>
              </a:rPr>
              <a:t>4</a:t>
            </a:r>
            <a:r>
              <a:rPr lang="fr-FR" sz="3600" b="1" dirty="0" smtClean="0">
                <a:solidFill>
                  <a:srgbClr val="000000"/>
                </a:solidFill>
                <a:latin typeface="Times New Roman" pitchFamily="18" charset="0"/>
              </a:rPr>
              <a:t>. </a:t>
            </a:r>
            <a:r>
              <a:rPr lang="fr-FR" sz="3600" b="1" dirty="0">
                <a:solidFill>
                  <a:srgbClr val="000000"/>
                </a:solidFill>
                <a:latin typeface="Times New Roman" pitchFamily="18" charset="0"/>
              </a:rPr>
              <a:t>Séquençage des génomes</a:t>
            </a:r>
            <a:endParaRPr lang="fr-FR" dirty="0"/>
          </a:p>
        </p:txBody>
      </p:sp>
      <p:sp>
        <p:nvSpPr>
          <p:cNvPr id="181296" name="Rectangle 1072"/>
          <p:cNvSpPr>
            <a:spLocks noChangeArrowheads="1"/>
          </p:cNvSpPr>
          <p:nvPr/>
        </p:nvSpPr>
        <p:spPr bwMode="auto">
          <a:xfrm>
            <a:off x="228600" y="990600"/>
            <a:ext cx="4494820" cy="369332"/>
          </a:xfrm>
          <a:prstGeom prst="rect">
            <a:avLst/>
          </a:prstGeom>
          <a:solidFill>
            <a:srgbClr val="FFCCFF"/>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4.9. </a:t>
            </a:r>
            <a:r>
              <a:rPr lang="fr-FR" sz="2400" b="1" i="1" dirty="0" smtClean="0">
                <a:latin typeface="Times New Roman" pitchFamily="18" charset="0"/>
              </a:rPr>
              <a:t>Les technologies de séquençage</a:t>
            </a:r>
            <a:endParaRPr lang="fr-FR" sz="2300" b="1" dirty="0">
              <a:solidFill>
                <a:srgbClr val="000000"/>
              </a:solidFill>
              <a:latin typeface="Times New Roman" pitchFamily="18" charset="0"/>
            </a:endParaRPr>
          </a:p>
        </p:txBody>
      </p:sp>
      <p:sp>
        <p:nvSpPr>
          <p:cNvPr id="16" name="ZoneTexte 15"/>
          <p:cNvSpPr txBox="1"/>
          <p:nvPr/>
        </p:nvSpPr>
        <p:spPr>
          <a:xfrm>
            <a:off x="285720" y="2571744"/>
            <a:ext cx="8572528" cy="3662541"/>
          </a:xfrm>
          <a:prstGeom prst="rect">
            <a:avLst/>
          </a:prstGeom>
          <a:noFill/>
        </p:spPr>
        <p:txBody>
          <a:bodyPr wrap="square" rtlCol="0">
            <a:spAutoFit/>
          </a:bodyPr>
          <a:lstStyle/>
          <a:p>
            <a:r>
              <a:rPr lang="fr-FR" sz="2400" b="1" dirty="0" smtClean="0">
                <a:solidFill>
                  <a:srgbClr val="7030A0"/>
                </a:solidFill>
              </a:rPr>
              <a:t>La technologie développée par Roche 454 - séquenceurs GS20 et GS FLX</a:t>
            </a:r>
          </a:p>
          <a:p>
            <a:endParaRPr lang="fr-FR" sz="2400" b="1" dirty="0" smtClean="0">
              <a:solidFill>
                <a:srgbClr val="7030A0"/>
              </a:solidFill>
            </a:endParaRPr>
          </a:p>
          <a:p>
            <a:pPr>
              <a:buBlip>
                <a:blip r:embed="rId3"/>
              </a:buBlip>
            </a:pPr>
            <a:r>
              <a:rPr lang="fr-FR" sz="2000" b="1" dirty="0" smtClean="0"/>
              <a:t> GS20 - </a:t>
            </a:r>
            <a:r>
              <a:rPr lang="fr-FR" sz="2000" b="1" i="1" dirty="0" smtClean="0"/>
              <a:t>20 </a:t>
            </a:r>
            <a:r>
              <a:rPr lang="fr-FR" sz="2000" b="1" i="1" dirty="0" err="1" smtClean="0"/>
              <a:t>mégabases</a:t>
            </a:r>
            <a:r>
              <a:rPr lang="fr-FR" sz="2000" b="1" i="1" dirty="0" smtClean="0"/>
              <a:t> (Mb)</a:t>
            </a:r>
            <a:r>
              <a:rPr lang="fr-FR" sz="2000" b="1" dirty="0" smtClean="0"/>
              <a:t> : la réaction de </a:t>
            </a:r>
            <a:r>
              <a:rPr lang="fr-FR" sz="2000" b="1" dirty="0" err="1" smtClean="0"/>
              <a:t>pyroséquençage</a:t>
            </a:r>
            <a:r>
              <a:rPr lang="fr-FR" sz="2000" b="1" dirty="0" smtClean="0"/>
              <a:t> lit 100 bases dans 200.000 puits en parallèle par cycle de mesure de 4-5 heures.</a:t>
            </a:r>
          </a:p>
          <a:p>
            <a:pPr>
              <a:buBlip>
                <a:blip r:embed="rId3"/>
              </a:buBlip>
            </a:pPr>
            <a:endParaRPr lang="fr-FR" sz="2000" b="1" dirty="0" smtClean="0"/>
          </a:p>
          <a:p>
            <a:pPr>
              <a:buBlip>
                <a:blip r:embed="rId3"/>
              </a:buBlip>
            </a:pPr>
            <a:r>
              <a:rPr lang="fr-FR" sz="2000" b="1" dirty="0" smtClean="0"/>
              <a:t> GS FLX - </a:t>
            </a:r>
            <a:r>
              <a:rPr lang="fr-FR" sz="2000" b="1" i="1" dirty="0" smtClean="0"/>
              <a:t>100 Mb</a:t>
            </a:r>
            <a:r>
              <a:rPr lang="fr-FR" sz="2000" b="1" dirty="0" smtClean="0"/>
              <a:t> (photo ci-contre) : 220 à 240 bases avec 400.000 lectures en parallèle.</a:t>
            </a:r>
          </a:p>
          <a:p>
            <a:pPr>
              <a:buBlip>
                <a:blip r:embed="rId3"/>
              </a:buBlip>
            </a:pPr>
            <a:endParaRPr lang="fr-FR" sz="2000" b="1" dirty="0" smtClean="0"/>
          </a:p>
          <a:p>
            <a:pPr>
              <a:buBlip>
                <a:blip r:embed="rId3"/>
              </a:buBlip>
            </a:pPr>
            <a:r>
              <a:rPr lang="fr-FR" sz="2000" b="1" dirty="0" smtClean="0"/>
              <a:t> GS FLX </a:t>
            </a:r>
            <a:r>
              <a:rPr lang="fr-FR" sz="2000" b="1" dirty="0" err="1" smtClean="0"/>
              <a:t>Titanium</a:t>
            </a:r>
            <a:r>
              <a:rPr lang="fr-FR" sz="2000" b="1" dirty="0" smtClean="0"/>
              <a:t> - </a:t>
            </a:r>
            <a:r>
              <a:rPr lang="fr-FR" sz="2000" b="1" i="1" dirty="0" smtClean="0"/>
              <a:t>400 - 500 Mb</a:t>
            </a:r>
            <a:r>
              <a:rPr lang="fr-FR" sz="2000" b="1" dirty="0" smtClean="0"/>
              <a:t> : 350 à 450 bases avec 1 million de lectures en parallèle.</a:t>
            </a:r>
            <a:endParaRPr lang="fr-FR" sz="2000" b="1" dirty="0"/>
          </a:p>
        </p:txBody>
      </p:sp>
      <p:sp>
        <p:nvSpPr>
          <p:cNvPr id="5" name="ZoneTexte 4"/>
          <p:cNvSpPr txBox="1"/>
          <p:nvPr/>
        </p:nvSpPr>
        <p:spPr>
          <a:xfrm>
            <a:off x="214282" y="1500175"/>
            <a:ext cx="7786742" cy="646331"/>
          </a:xfrm>
          <a:prstGeom prst="rect">
            <a:avLst/>
          </a:prstGeom>
          <a:solidFill>
            <a:srgbClr val="FFC000"/>
          </a:solidFill>
        </p:spPr>
        <p:txBody>
          <a:bodyPr wrap="square" rtlCol="0">
            <a:spAutoFit/>
          </a:bodyPr>
          <a:lstStyle/>
          <a:p>
            <a:r>
              <a:rPr lang="fr-FR" b="1" dirty="0" smtClean="0"/>
              <a:t>4.9.5. Les nouvelles technologies de séquençage à trés haut débit ("</a:t>
            </a:r>
            <a:r>
              <a:rPr lang="fr-FR" b="1" i="1" dirty="0" err="1" smtClean="0"/>
              <a:t>next</a:t>
            </a:r>
            <a:r>
              <a:rPr lang="fr-FR" b="1" i="1" dirty="0" smtClean="0"/>
              <a:t>-</a:t>
            </a:r>
            <a:r>
              <a:rPr lang="fr-FR" b="1" i="1" dirty="0" err="1" smtClean="0"/>
              <a:t>generation</a:t>
            </a:r>
            <a:r>
              <a:rPr lang="fr-FR" b="1" i="1" dirty="0" smtClean="0"/>
              <a:t> </a:t>
            </a:r>
            <a:r>
              <a:rPr lang="fr-FR" b="1" i="1" dirty="0" err="1" smtClean="0"/>
              <a:t>high</a:t>
            </a:r>
            <a:r>
              <a:rPr lang="fr-FR" b="1" i="1" dirty="0" smtClean="0"/>
              <a:t>-</a:t>
            </a:r>
            <a:r>
              <a:rPr lang="fr-FR" b="1" i="1" dirty="0" err="1" smtClean="0"/>
              <a:t>throughput</a:t>
            </a:r>
            <a:r>
              <a:rPr lang="fr-FR" b="1" i="1" dirty="0" smtClean="0"/>
              <a:t> DNA </a:t>
            </a:r>
            <a:r>
              <a:rPr lang="fr-FR" b="1" i="1" dirty="0" err="1" smtClean="0"/>
              <a:t>sequencing</a:t>
            </a:r>
            <a:r>
              <a:rPr lang="fr-FR" b="1" i="1" dirty="0" smtClean="0"/>
              <a:t> technologies</a:t>
            </a:r>
            <a:r>
              <a:rPr lang="fr-FR" b="1" dirty="0" smtClean="0"/>
              <a:t>" – NGST)</a:t>
            </a:r>
            <a:endParaRPr lang="fr-FR"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85728"/>
            <a:ext cx="5283200" cy="549275"/>
          </a:xfrm>
          <a:prstGeom prst="rect">
            <a:avLst/>
          </a:prstGeom>
          <a:solidFill>
            <a:srgbClr val="FFFF99"/>
          </a:solidFill>
          <a:ln w="9525">
            <a:noFill/>
            <a:miter lim="800000"/>
            <a:headEnd/>
            <a:tailEnd/>
          </a:ln>
        </p:spPr>
        <p:txBody>
          <a:bodyPr wrap="none" lIns="0" tIns="0" rIns="0" bIns="0">
            <a:spAutoFit/>
          </a:bodyPr>
          <a:lstStyle/>
          <a:p>
            <a:r>
              <a:rPr lang="fr-FR" sz="3600" b="1" dirty="0">
                <a:solidFill>
                  <a:srgbClr val="000000"/>
                </a:solidFill>
                <a:latin typeface="Times New Roman" pitchFamily="18" charset="0"/>
              </a:rPr>
              <a:t>4</a:t>
            </a:r>
            <a:r>
              <a:rPr lang="fr-FR" sz="3600" b="1" dirty="0" smtClean="0">
                <a:solidFill>
                  <a:srgbClr val="000000"/>
                </a:solidFill>
                <a:latin typeface="Times New Roman" pitchFamily="18" charset="0"/>
              </a:rPr>
              <a:t>. </a:t>
            </a:r>
            <a:r>
              <a:rPr lang="fr-FR" sz="3600" b="1" dirty="0">
                <a:solidFill>
                  <a:srgbClr val="000000"/>
                </a:solidFill>
                <a:latin typeface="Times New Roman" pitchFamily="18" charset="0"/>
              </a:rPr>
              <a:t>Séquençage des génomes</a:t>
            </a:r>
            <a:endParaRPr lang="fr-FR" dirty="0"/>
          </a:p>
        </p:txBody>
      </p:sp>
      <p:sp>
        <p:nvSpPr>
          <p:cNvPr id="181296" name="Rectangle 1072"/>
          <p:cNvSpPr>
            <a:spLocks noChangeArrowheads="1"/>
          </p:cNvSpPr>
          <p:nvPr/>
        </p:nvSpPr>
        <p:spPr bwMode="auto">
          <a:xfrm>
            <a:off x="228600" y="990600"/>
            <a:ext cx="4494820" cy="369332"/>
          </a:xfrm>
          <a:prstGeom prst="rect">
            <a:avLst/>
          </a:prstGeom>
          <a:solidFill>
            <a:srgbClr val="FFCCFF"/>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4.9. </a:t>
            </a:r>
            <a:r>
              <a:rPr lang="fr-FR" sz="2400" b="1" i="1" dirty="0" smtClean="0">
                <a:latin typeface="Times New Roman" pitchFamily="18" charset="0"/>
              </a:rPr>
              <a:t>Les technologies de séquençage</a:t>
            </a:r>
            <a:endParaRPr lang="fr-FR" sz="2300" b="1" dirty="0">
              <a:solidFill>
                <a:srgbClr val="000000"/>
              </a:solidFill>
              <a:latin typeface="Times New Roman" pitchFamily="18" charset="0"/>
            </a:endParaRPr>
          </a:p>
        </p:txBody>
      </p:sp>
      <p:sp>
        <p:nvSpPr>
          <p:cNvPr id="16" name="ZoneTexte 15"/>
          <p:cNvSpPr txBox="1"/>
          <p:nvPr/>
        </p:nvSpPr>
        <p:spPr>
          <a:xfrm>
            <a:off x="285720" y="2571744"/>
            <a:ext cx="8572528" cy="3785652"/>
          </a:xfrm>
          <a:prstGeom prst="rect">
            <a:avLst/>
          </a:prstGeom>
          <a:noFill/>
        </p:spPr>
        <p:txBody>
          <a:bodyPr wrap="square" rtlCol="0">
            <a:spAutoFit/>
          </a:bodyPr>
          <a:lstStyle/>
          <a:p>
            <a:r>
              <a:rPr lang="fr-FR" sz="2400" b="1" dirty="0" smtClean="0">
                <a:solidFill>
                  <a:srgbClr val="7030A0"/>
                </a:solidFill>
              </a:rPr>
              <a:t>La technologie développée par Roche 454 - séquenceurs GS20 et GS FLX</a:t>
            </a:r>
          </a:p>
          <a:p>
            <a:r>
              <a:rPr lang="fr-FR" sz="2400" b="1" dirty="0" smtClean="0">
                <a:ln>
                  <a:solidFill>
                    <a:srgbClr val="0070C0"/>
                  </a:solidFill>
                </a:ln>
                <a:solidFill>
                  <a:srgbClr val="00FFCC"/>
                </a:solidFill>
              </a:rPr>
              <a:t>Exemples d'application:</a:t>
            </a:r>
            <a:r>
              <a:rPr lang="fr-FR" sz="2400" b="1" dirty="0" smtClean="0">
                <a:ln>
                  <a:solidFill>
                    <a:srgbClr val="C00000"/>
                  </a:solidFill>
                </a:ln>
                <a:solidFill>
                  <a:srgbClr val="00FFCC"/>
                </a:solidFill>
              </a:rPr>
              <a:t> </a:t>
            </a:r>
          </a:p>
          <a:p>
            <a:pPr>
              <a:buFont typeface="Wingdings" pitchFamily="2" charset="2"/>
              <a:buChar char="q"/>
            </a:pPr>
            <a:r>
              <a:rPr lang="fr-FR" sz="2400" b="1" dirty="0" smtClean="0"/>
              <a:t>Etude des SNP de l'eucalyptus (</a:t>
            </a:r>
            <a:r>
              <a:rPr lang="fr-FR" sz="2400" b="1" dirty="0" err="1" smtClean="0">
                <a:hlinkClick r:id="rId3"/>
              </a:rPr>
              <a:t>Novaes</a:t>
            </a:r>
            <a:r>
              <a:rPr lang="fr-FR" sz="2400" b="1" dirty="0" smtClean="0">
                <a:hlinkClick r:id="rId3"/>
              </a:rPr>
              <a:t> et al., 2008</a:t>
            </a:r>
            <a:r>
              <a:rPr lang="fr-FR" sz="2400" b="1" dirty="0" smtClean="0"/>
              <a:t>).</a:t>
            </a:r>
          </a:p>
          <a:p>
            <a:pPr>
              <a:buFont typeface="Wingdings" pitchFamily="2" charset="2"/>
              <a:buChar char="q"/>
            </a:pPr>
            <a:r>
              <a:rPr lang="fr-FR" sz="2400" b="1" dirty="0" smtClean="0"/>
              <a:t>Séquençage du génome du blé (16 000 </a:t>
            </a:r>
            <a:r>
              <a:rPr lang="fr-FR" sz="2400" b="1" dirty="0" err="1" smtClean="0"/>
              <a:t>000</a:t>
            </a:r>
            <a:r>
              <a:rPr lang="fr-FR" sz="2400" b="1" dirty="0" smtClean="0"/>
              <a:t> </a:t>
            </a:r>
            <a:r>
              <a:rPr lang="fr-FR" sz="2400" b="1" dirty="0" err="1" smtClean="0"/>
              <a:t>000</a:t>
            </a:r>
            <a:r>
              <a:rPr lang="fr-FR" sz="2400" b="1" dirty="0" smtClean="0"/>
              <a:t> nucléotides) - </a:t>
            </a:r>
            <a:r>
              <a:rPr lang="fr-FR" sz="2400" b="1" dirty="0" smtClean="0">
                <a:hlinkClick r:id="rId4"/>
              </a:rPr>
              <a:t>Université de Bristol</a:t>
            </a:r>
            <a:r>
              <a:rPr lang="fr-FR" sz="2400" b="1" dirty="0" smtClean="0"/>
              <a:t> : publication en Août 2010 d'un "brouillon" du génome du blé ( variété "</a:t>
            </a:r>
            <a:r>
              <a:rPr lang="fr-FR" sz="2400" b="1" i="1" dirty="0" err="1" smtClean="0"/>
              <a:t>Chinese</a:t>
            </a:r>
            <a:r>
              <a:rPr lang="fr-FR" sz="2400" b="1" i="1" dirty="0" smtClean="0"/>
              <a:t> </a:t>
            </a:r>
            <a:r>
              <a:rPr lang="fr-FR" sz="2400" b="1" i="1" dirty="0" err="1" smtClean="0"/>
              <a:t>spring</a:t>
            </a:r>
            <a:r>
              <a:rPr lang="fr-FR" sz="2400" b="1" dirty="0" smtClean="0"/>
              <a:t>") obtenu avec la technologie Roche 454.</a:t>
            </a:r>
          </a:p>
          <a:p>
            <a:pPr>
              <a:buFont typeface="Wingdings" pitchFamily="2" charset="2"/>
              <a:buChar char="q"/>
            </a:pPr>
            <a:r>
              <a:rPr lang="fr-FR" sz="2400" b="1" dirty="0" smtClean="0"/>
              <a:t>Voir aussi le consortium international pour le séquençage du blé (</a:t>
            </a:r>
            <a:r>
              <a:rPr lang="fr-FR" sz="2400" b="1" dirty="0" smtClean="0">
                <a:hlinkClick r:id="rId5"/>
              </a:rPr>
              <a:t>IWGSC</a:t>
            </a:r>
            <a:r>
              <a:rPr lang="fr-FR" sz="2400" b="1" dirty="0" smtClean="0"/>
              <a:t>)</a:t>
            </a:r>
            <a:endParaRPr lang="fr-FR" sz="2400" b="1" dirty="0"/>
          </a:p>
        </p:txBody>
      </p:sp>
      <p:sp>
        <p:nvSpPr>
          <p:cNvPr id="5" name="ZoneTexte 4"/>
          <p:cNvSpPr txBox="1"/>
          <p:nvPr/>
        </p:nvSpPr>
        <p:spPr>
          <a:xfrm>
            <a:off x="214282" y="1500175"/>
            <a:ext cx="7786742" cy="646331"/>
          </a:xfrm>
          <a:prstGeom prst="rect">
            <a:avLst/>
          </a:prstGeom>
          <a:solidFill>
            <a:srgbClr val="FFC000"/>
          </a:solidFill>
        </p:spPr>
        <p:txBody>
          <a:bodyPr wrap="square" rtlCol="0">
            <a:spAutoFit/>
          </a:bodyPr>
          <a:lstStyle/>
          <a:p>
            <a:r>
              <a:rPr lang="fr-FR" b="1" dirty="0" smtClean="0"/>
              <a:t>4.9.5. Les nouvelles technologies de séquençage à trés haut débit ("</a:t>
            </a:r>
            <a:r>
              <a:rPr lang="fr-FR" b="1" i="1" dirty="0" err="1" smtClean="0"/>
              <a:t>next</a:t>
            </a:r>
            <a:r>
              <a:rPr lang="fr-FR" b="1" i="1" dirty="0" smtClean="0"/>
              <a:t>-</a:t>
            </a:r>
            <a:r>
              <a:rPr lang="fr-FR" b="1" i="1" dirty="0" err="1" smtClean="0"/>
              <a:t>generation</a:t>
            </a:r>
            <a:r>
              <a:rPr lang="fr-FR" b="1" i="1" dirty="0" smtClean="0"/>
              <a:t> </a:t>
            </a:r>
            <a:r>
              <a:rPr lang="fr-FR" b="1" i="1" dirty="0" err="1" smtClean="0"/>
              <a:t>high</a:t>
            </a:r>
            <a:r>
              <a:rPr lang="fr-FR" b="1" i="1" dirty="0" smtClean="0"/>
              <a:t>-</a:t>
            </a:r>
            <a:r>
              <a:rPr lang="fr-FR" b="1" i="1" dirty="0" err="1" smtClean="0"/>
              <a:t>throughput</a:t>
            </a:r>
            <a:r>
              <a:rPr lang="fr-FR" b="1" i="1" dirty="0" smtClean="0"/>
              <a:t> DNA </a:t>
            </a:r>
            <a:r>
              <a:rPr lang="fr-FR" b="1" i="1" dirty="0" err="1" smtClean="0"/>
              <a:t>sequencing</a:t>
            </a:r>
            <a:r>
              <a:rPr lang="fr-FR" b="1" i="1" dirty="0" smtClean="0"/>
              <a:t> technologies</a:t>
            </a:r>
            <a:r>
              <a:rPr lang="fr-FR" b="1" dirty="0" smtClean="0"/>
              <a:t>" – NGST)</a:t>
            </a:r>
            <a:endParaRPr lang="fr-FR"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85728"/>
            <a:ext cx="5283200" cy="549275"/>
          </a:xfrm>
          <a:prstGeom prst="rect">
            <a:avLst/>
          </a:prstGeom>
          <a:solidFill>
            <a:srgbClr val="FFFF99"/>
          </a:solidFill>
          <a:ln w="9525">
            <a:noFill/>
            <a:miter lim="800000"/>
            <a:headEnd/>
            <a:tailEnd/>
          </a:ln>
        </p:spPr>
        <p:txBody>
          <a:bodyPr wrap="none" lIns="0" tIns="0" rIns="0" bIns="0">
            <a:spAutoFit/>
          </a:bodyPr>
          <a:lstStyle/>
          <a:p>
            <a:r>
              <a:rPr lang="fr-FR" sz="3600" b="1" dirty="0">
                <a:solidFill>
                  <a:srgbClr val="000000"/>
                </a:solidFill>
                <a:latin typeface="Times New Roman" pitchFamily="18" charset="0"/>
              </a:rPr>
              <a:t>4</a:t>
            </a:r>
            <a:r>
              <a:rPr lang="fr-FR" sz="3600" b="1" dirty="0" smtClean="0">
                <a:solidFill>
                  <a:srgbClr val="000000"/>
                </a:solidFill>
                <a:latin typeface="Times New Roman" pitchFamily="18" charset="0"/>
              </a:rPr>
              <a:t>. </a:t>
            </a:r>
            <a:r>
              <a:rPr lang="fr-FR" sz="3600" b="1" dirty="0">
                <a:solidFill>
                  <a:srgbClr val="000000"/>
                </a:solidFill>
                <a:latin typeface="Times New Roman" pitchFamily="18" charset="0"/>
              </a:rPr>
              <a:t>Séquençage des génomes</a:t>
            </a:r>
            <a:endParaRPr lang="fr-FR" dirty="0"/>
          </a:p>
        </p:txBody>
      </p:sp>
      <p:sp>
        <p:nvSpPr>
          <p:cNvPr id="181296" name="Rectangle 1072"/>
          <p:cNvSpPr>
            <a:spLocks noChangeArrowheads="1"/>
          </p:cNvSpPr>
          <p:nvPr/>
        </p:nvSpPr>
        <p:spPr bwMode="auto">
          <a:xfrm>
            <a:off x="228600" y="990600"/>
            <a:ext cx="4494820" cy="369332"/>
          </a:xfrm>
          <a:prstGeom prst="rect">
            <a:avLst/>
          </a:prstGeom>
          <a:solidFill>
            <a:srgbClr val="FFCCFF"/>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4.9. </a:t>
            </a:r>
            <a:r>
              <a:rPr lang="fr-FR" sz="2400" b="1" i="1" dirty="0" smtClean="0">
                <a:latin typeface="Times New Roman" pitchFamily="18" charset="0"/>
              </a:rPr>
              <a:t>Les technologies de séquençage</a:t>
            </a:r>
            <a:endParaRPr lang="fr-FR" sz="2300" b="1" dirty="0">
              <a:solidFill>
                <a:srgbClr val="000000"/>
              </a:solidFill>
              <a:latin typeface="Times New Roman" pitchFamily="18" charset="0"/>
            </a:endParaRPr>
          </a:p>
        </p:txBody>
      </p:sp>
      <p:sp>
        <p:nvSpPr>
          <p:cNvPr id="16" name="ZoneTexte 15"/>
          <p:cNvSpPr txBox="1"/>
          <p:nvPr/>
        </p:nvSpPr>
        <p:spPr>
          <a:xfrm>
            <a:off x="285720" y="2571744"/>
            <a:ext cx="8572528" cy="2677656"/>
          </a:xfrm>
          <a:prstGeom prst="rect">
            <a:avLst/>
          </a:prstGeom>
          <a:noFill/>
        </p:spPr>
        <p:txBody>
          <a:bodyPr wrap="square" rtlCol="0">
            <a:spAutoFit/>
          </a:bodyPr>
          <a:lstStyle/>
          <a:p>
            <a:r>
              <a:rPr lang="fr-FR" sz="2400" b="1" dirty="0" smtClean="0">
                <a:solidFill>
                  <a:srgbClr val="00B050"/>
                </a:solidFill>
              </a:rPr>
              <a:t>Les autres technologies actuelles</a:t>
            </a:r>
          </a:p>
          <a:p>
            <a:pPr algn="just"/>
            <a:r>
              <a:rPr lang="fr-FR" sz="2400" b="1" dirty="0" smtClean="0">
                <a:solidFill>
                  <a:srgbClr val="7030A0"/>
                </a:solidFill>
              </a:rPr>
              <a:t/>
            </a:r>
            <a:br>
              <a:rPr lang="fr-FR" sz="2400" b="1" dirty="0" smtClean="0">
                <a:solidFill>
                  <a:srgbClr val="7030A0"/>
                </a:solidFill>
              </a:rPr>
            </a:br>
            <a:r>
              <a:rPr lang="fr-FR" sz="2400" b="1" dirty="0" smtClean="0">
                <a:ln>
                  <a:solidFill>
                    <a:srgbClr val="C00000"/>
                  </a:solidFill>
                </a:ln>
                <a:solidFill>
                  <a:srgbClr val="FFFF00"/>
                </a:solidFill>
              </a:rPr>
              <a:t>1. "</a:t>
            </a:r>
            <a:r>
              <a:rPr lang="fr-FR" sz="2400" b="1" i="1" dirty="0" err="1" smtClean="0">
                <a:ln>
                  <a:solidFill>
                    <a:srgbClr val="C00000"/>
                  </a:solidFill>
                </a:ln>
                <a:solidFill>
                  <a:srgbClr val="FFFF00"/>
                </a:solidFill>
              </a:rPr>
              <a:t>llumina</a:t>
            </a:r>
            <a:r>
              <a:rPr lang="fr-FR" sz="2400" b="1" i="1" dirty="0" smtClean="0">
                <a:ln>
                  <a:solidFill>
                    <a:srgbClr val="C00000"/>
                  </a:solidFill>
                </a:ln>
                <a:solidFill>
                  <a:srgbClr val="FFFF00"/>
                </a:solidFill>
              </a:rPr>
              <a:t> </a:t>
            </a:r>
            <a:r>
              <a:rPr lang="fr-FR" sz="2400" b="1" i="1" dirty="0" err="1" smtClean="0">
                <a:ln>
                  <a:solidFill>
                    <a:srgbClr val="C00000"/>
                  </a:solidFill>
                </a:ln>
                <a:solidFill>
                  <a:srgbClr val="FFFF00"/>
                </a:solidFill>
              </a:rPr>
              <a:t>sequencing</a:t>
            </a:r>
            <a:r>
              <a:rPr lang="fr-FR" sz="2400" b="1" dirty="0" smtClean="0">
                <a:ln>
                  <a:solidFill>
                    <a:srgbClr val="C00000"/>
                  </a:solidFill>
                </a:ln>
                <a:solidFill>
                  <a:srgbClr val="FFFF00"/>
                </a:solidFill>
              </a:rPr>
              <a:t>" ou </a:t>
            </a:r>
            <a:r>
              <a:rPr lang="fr-FR" sz="2400" b="1" dirty="0" smtClean="0"/>
              <a:t>"</a:t>
            </a:r>
            <a:r>
              <a:rPr lang="fr-FR" sz="2400" b="1" i="1" dirty="0" err="1" smtClean="0">
                <a:hlinkClick r:id="rId3"/>
              </a:rPr>
              <a:t>Solexa</a:t>
            </a:r>
            <a:r>
              <a:rPr lang="fr-FR" sz="2400" b="1" i="1" dirty="0" smtClean="0">
                <a:hlinkClick r:id="rId3"/>
              </a:rPr>
              <a:t> </a:t>
            </a:r>
            <a:r>
              <a:rPr lang="fr-FR" sz="2400" b="1" i="1" dirty="0" err="1" smtClean="0">
                <a:hlinkClick r:id="rId3"/>
              </a:rPr>
              <a:t>sequencing</a:t>
            </a:r>
            <a:r>
              <a:rPr lang="fr-FR" sz="2400" b="1" dirty="0" smtClean="0"/>
              <a:t>" : le </a:t>
            </a:r>
            <a:r>
              <a:rPr lang="fr-FR" sz="2400" b="1" dirty="0" err="1" smtClean="0"/>
              <a:t>Solexa</a:t>
            </a:r>
            <a:r>
              <a:rPr lang="fr-FR" sz="2400" b="1" dirty="0" smtClean="0"/>
              <a:t> basé sur l'amplification, l'accrochage-liaison sur puce et l'utilisation de terminateurs de chaîne réversibles marqués par des </a:t>
            </a:r>
            <a:r>
              <a:rPr lang="fr-FR" sz="2400" b="1" dirty="0" err="1" smtClean="0"/>
              <a:t>fluorochromes</a:t>
            </a:r>
            <a:r>
              <a:rPr lang="fr-FR" sz="2400" b="1" dirty="0" smtClean="0"/>
              <a:t>.</a:t>
            </a:r>
          </a:p>
          <a:p>
            <a:endParaRPr lang="fr-FR" sz="2400" b="1" dirty="0" smtClean="0"/>
          </a:p>
        </p:txBody>
      </p:sp>
      <p:sp>
        <p:nvSpPr>
          <p:cNvPr id="5" name="ZoneTexte 4"/>
          <p:cNvSpPr txBox="1"/>
          <p:nvPr/>
        </p:nvSpPr>
        <p:spPr>
          <a:xfrm>
            <a:off x="214282" y="1500175"/>
            <a:ext cx="7786742" cy="646331"/>
          </a:xfrm>
          <a:prstGeom prst="rect">
            <a:avLst/>
          </a:prstGeom>
          <a:solidFill>
            <a:srgbClr val="FFC000"/>
          </a:solidFill>
        </p:spPr>
        <p:txBody>
          <a:bodyPr wrap="square" rtlCol="0">
            <a:spAutoFit/>
          </a:bodyPr>
          <a:lstStyle/>
          <a:p>
            <a:r>
              <a:rPr lang="fr-FR" b="1" dirty="0" smtClean="0"/>
              <a:t>4.9.5. Les nouvelles technologies de séquençage à trés haut débit ("</a:t>
            </a:r>
            <a:r>
              <a:rPr lang="fr-FR" b="1" i="1" dirty="0" err="1" smtClean="0"/>
              <a:t>next</a:t>
            </a:r>
            <a:r>
              <a:rPr lang="fr-FR" b="1" i="1" dirty="0" smtClean="0"/>
              <a:t>-</a:t>
            </a:r>
            <a:r>
              <a:rPr lang="fr-FR" b="1" i="1" dirty="0" err="1" smtClean="0"/>
              <a:t>generation</a:t>
            </a:r>
            <a:r>
              <a:rPr lang="fr-FR" b="1" i="1" dirty="0" smtClean="0"/>
              <a:t> </a:t>
            </a:r>
            <a:r>
              <a:rPr lang="fr-FR" b="1" i="1" dirty="0" err="1" smtClean="0"/>
              <a:t>high</a:t>
            </a:r>
            <a:r>
              <a:rPr lang="fr-FR" b="1" i="1" dirty="0" smtClean="0"/>
              <a:t>-</a:t>
            </a:r>
            <a:r>
              <a:rPr lang="fr-FR" b="1" i="1" dirty="0" err="1" smtClean="0"/>
              <a:t>throughput</a:t>
            </a:r>
            <a:r>
              <a:rPr lang="fr-FR" b="1" i="1" dirty="0" smtClean="0"/>
              <a:t> DNA </a:t>
            </a:r>
            <a:r>
              <a:rPr lang="fr-FR" b="1" i="1" dirty="0" err="1" smtClean="0"/>
              <a:t>sequencing</a:t>
            </a:r>
            <a:r>
              <a:rPr lang="fr-FR" b="1" i="1" dirty="0" smtClean="0"/>
              <a:t> technologies</a:t>
            </a:r>
            <a:r>
              <a:rPr lang="fr-FR" b="1" dirty="0" smtClean="0"/>
              <a:t>" – NGST)</a:t>
            </a:r>
            <a:endParaRPr lang="fr-FR" dirty="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85728"/>
            <a:ext cx="5283200" cy="549275"/>
          </a:xfrm>
          <a:prstGeom prst="rect">
            <a:avLst/>
          </a:prstGeom>
          <a:solidFill>
            <a:srgbClr val="FFFF99"/>
          </a:solidFill>
          <a:ln w="9525">
            <a:noFill/>
            <a:miter lim="800000"/>
            <a:headEnd/>
            <a:tailEnd/>
          </a:ln>
        </p:spPr>
        <p:txBody>
          <a:bodyPr wrap="none" lIns="0" tIns="0" rIns="0" bIns="0">
            <a:spAutoFit/>
          </a:bodyPr>
          <a:lstStyle/>
          <a:p>
            <a:r>
              <a:rPr lang="fr-FR" sz="3600" b="1" dirty="0">
                <a:solidFill>
                  <a:srgbClr val="000000"/>
                </a:solidFill>
                <a:latin typeface="Times New Roman" pitchFamily="18" charset="0"/>
              </a:rPr>
              <a:t>4</a:t>
            </a:r>
            <a:r>
              <a:rPr lang="fr-FR" sz="3600" b="1" dirty="0" smtClean="0">
                <a:solidFill>
                  <a:srgbClr val="000000"/>
                </a:solidFill>
                <a:latin typeface="Times New Roman" pitchFamily="18" charset="0"/>
              </a:rPr>
              <a:t>. </a:t>
            </a:r>
            <a:r>
              <a:rPr lang="fr-FR" sz="3600" b="1" dirty="0">
                <a:solidFill>
                  <a:srgbClr val="000000"/>
                </a:solidFill>
                <a:latin typeface="Times New Roman" pitchFamily="18" charset="0"/>
              </a:rPr>
              <a:t>Séquençage des génomes</a:t>
            </a:r>
            <a:endParaRPr lang="fr-FR" dirty="0"/>
          </a:p>
        </p:txBody>
      </p:sp>
      <p:sp>
        <p:nvSpPr>
          <p:cNvPr id="181296" name="Rectangle 1072"/>
          <p:cNvSpPr>
            <a:spLocks noChangeArrowheads="1"/>
          </p:cNvSpPr>
          <p:nvPr/>
        </p:nvSpPr>
        <p:spPr bwMode="auto">
          <a:xfrm>
            <a:off x="228600" y="990600"/>
            <a:ext cx="4494820" cy="369332"/>
          </a:xfrm>
          <a:prstGeom prst="rect">
            <a:avLst/>
          </a:prstGeom>
          <a:solidFill>
            <a:srgbClr val="FFCCFF"/>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4.9. </a:t>
            </a:r>
            <a:r>
              <a:rPr lang="fr-FR" sz="2400" b="1" i="1" dirty="0" smtClean="0">
                <a:latin typeface="Times New Roman" pitchFamily="18" charset="0"/>
              </a:rPr>
              <a:t>Les technologies de séquençage</a:t>
            </a:r>
            <a:endParaRPr lang="fr-FR" sz="2300" b="1" dirty="0">
              <a:solidFill>
                <a:srgbClr val="000000"/>
              </a:solidFill>
              <a:latin typeface="Times New Roman" pitchFamily="18" charset="0"/>
            </a:endParaRPr>
          </a:p>
        </p:txBody>
      </p:sp>
      <p:sp>
        <p:nvSpPr>
          <p:cNvPr id="16" name="ZoneTexte 15"/>
          <p:cNvSpPr txBox="1"/>
          <p:nvPr/>
        </p:nvSpPr>
        <p:spPr>
          <a:xfrm>
            <a:off x="285720" y="2571744"/>
            <a:ext cx="8572528" cy="2308324"/>
          </a:xfrm>
          <a:prstGeom prst="rect">
            <a:avLst/>
          </a:prstGeom>
          <a:noFill/>
        </p:spPr>
        <p:txBody>
          <a:bodyPr wrap="square" rtlCol="0">
            <a:spAutoFit/>
          </a:bodyPr>
          <a:lstStyle/>
          <a:p>
            <a:r>
              <a:rPr lang="fr-FR" sz="2400" b="1" dirty="0" smtClean="0">
                <a:solidFill>
                  <a:srgbClr val="00B050"/>
                </a:solidFill>
              </a:rPr>
              <a:t>Les autres technologies actuelles</a:t>
            </a:r>
          </a:p>
          <a:p>
            <a:pPr algn="just"/>
            <a:r>
              <a:rPr lang="fr-FR" sz="2400" b="1" dirty="0" smtClean="0">
                <a:solidFill>
                  <a:srgbClr val="7030A0"/>
                </a:solidFill>
              </a:rPr>
              <a:t/>
            </a:r>
            <a:br>
              <a:rPr lang="fr-FR" sz="2400" b="1" dirty="0" smtClean="0">
                <a:solidFill>
                  <a:srgbClr val="7030A0"/>
                </a:solidFill>
              </a:rPr>
            </a:br>
            <a:r>
              <a:rPr lang="fr-FR" sz="2400" b="1" dirty="0" smtClean="0">
                <a:ln>
                  <a:solidFill>
                    <a:srgbClr val="008000"/>
                  </a:solidFill>
                </a:ln>
                <a:solidFill>
                  <a:srgbClr val="92D050"/>
                </a:solidFill>
              </a:rPr>
              <a:t>2. "SOLiD" </a:t>
            </a:r>
            <a:r>
              <a:rPr lang="fr-FR" sz="2400" b="1" dirty="0" smtClean="0"/>
              <a:t>("</a:t>
            </a:r>
            <a:r>
              <a:rPr lang="fr-FR" sz="2400" b="1" i="1" dirty="0" err="1" smtClean="0"/>
              <a:t>Sequencing</a:t>
            </a:r>
            <a:r>
              <a:rPr lang="fr-FR" sz="2400" b="1" i="1" dirty="0" smtClean="0"/>
              <a:t> by </a:t>
            </a:r>
            <a:r>
              <a:rPr lang="fr-FR" sz="2400" b="1" i="1" dirty="0" err="1" smtClean="0"/>
              <a:t>Oligonucleotide</a:t>
            </a:r>
            <a:r>
              <a:rPr lang="fr-FR" sz="2400" b="1" i="1" dirty="0" smtClean="0"/>
              <a:t> </a:t>
            </a:r>
            <a:r>
              <a:rPr lang="fr-FR" sz="2400" b="1" i="1" dirty="0" err="1" smtClean="0"/>
              <a:t>Ligation</a:t>
            </a:r>
            <a:r>
              <a:rPr lang="fr-FR" sz="2400" b="1" i="1" dirty="0" smtClean="0"/>
              <a:t> and </a:t>
            </a:r>
            <a:r>
              <a:rPr lang="fr-FR" sz="2400" b="1" i="1" dirty="0" err="1" smtClean="0"/>
              <a:t>Detection</a:t>
            </a:r>
            <a:r>
              <a:rPr lang="fr-FR" sz="2400" b="1" dirty="0" smtClean="0"/>
              <a:t>") : le séquençage est basé sur l'amplification par émulsion et l'hybridation-ligature chimique. Il utilise une </a:t>
            </a:r>
            <a:r>
              <a:rPr lang="fr-FR" sz="2400" b="1" dirty="0" err="1" smtClean="0"/>
              <a:t>ligation</a:t>
            </a:r>
            <a:r>
              <a:rPr lang="fr-FR" sz="2400" b="1" dirty="0" smtClean="0"/>
              <a:t> avec une DNA ligase.</a:t>
            </a:r>
          </a:p>
        </p:txBody>
      </p:sp>
      <p:sp>
        <p:nvSpPr>
          <p:cNvPr id="5" name="ZoneTexte 4"/>
          <p:cNvSpPr txBox="1"/>
          <p:nvPr/>
        </p:nvSpPr>
        <p:spPr>
          <a:xfrm>
            <a:off x="214282" y="1500175"/>
            <a:ext cx="7786742" cy="646331"/>
          </a:xfrm>
          <a:prstGeom prst="rect">
            <a:avLst/>
          </a:prstGeom>
          <a:solidFill>
            <a:srgbClr val="FFC000"/>
          </a:solidFill>
        </p:spPr>
        <p:txBody>
          <a:bodyPr wrap="square" rtlCol="0">
            <a:spAutoFit/>
          </a:bodyPr>
          <a:lstStyle/>
          <a:p>
            <a:r>
              <a:rPr lang="fr-FR" b="1" dirty="0" smtClean="0"/>
              <a:t>4.9.5. Les nouvelles technologies de séquençage à trés haut débit ("</a:t>
            </a:r>
            <a:r>
              <a:rPr lang="fr-FR" b="1" i="1" dirty="0" err="1" smtClean="0"/>
              <a:t>next</a:t>
            </a:r>
            <a:r>
              <a:rPr lang="fr-FR" b="1" i="1" dirty="0" smtClean="0"/>
              <a:t>-</a:t>
            </a:r>
            <a:r>
              <a:rPr lang="fr-FR" b="1" i="1" dirty="0" err="1" smtClean="0"/>
              <a:t>generation</a:t>
            </a:r>
            <a:r>
              <a:rPr lang="fr-FR" b="1" i="1" dirty="0" smtClean="0"/>
              <a:t> </a:t>
            </a:r>
            <a:r>
              <a:rPr lang="fr-FR" b="1" i="1" dirty="0" err="1" smtClean="0"/>
              <a:t>high</a:t>
            </a:r>
            <a:r>
              <a:rPr lang="fr-FR" b="1" i="1" dirty="0" smtClean="0"/>
              <a:t>-</a:t>
            </a:r>
            <a:r>
              <a:rPr lang="fr-FR" b="1" i="1" dirty="0" err="1" smtClean="0"/>
              <a:t>throughput</a:t>
            </a:r>
            <a:r>
              <a:rPr lang="fr-FR" b="1" i="1" dirty="0" smtClean="0"/>
              <a:t> DNA </a:t>
            </a:r>
            <a:r>
              <a:rPr lang="fr-FR" b="1" i="1" dirty="0" err="1" smtClean="0"/>
              <a:t>sequencing</a:t>
            </a:r>
            <a:r>
              <a:rPr lang="fr-FR" b="1" i="1" dirty="0" smtClean="0"/>
              <a:t> technologies</a:t>
            </a:r>
            <a:r>
              <a:rPr lang="fr-FR" b="1" dirty="0" smtClean="0"/>
              <a:t>" – NGST)</a:t>
            </a:r>
            <a:endParaRPr lang="fr-FR"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00166" y="1714488"/>
            <a:ext cx="6715172" cy="4108817"/>
          </a:xfrm>
          <a:prstGeom prst="rect">
            <a:avLst/>
          </a:prstGeom>
          <a:noFill/>
        </p:spPr>
        <p:txBody>
          <a:bodyPr wrap="square" rtlCol="0">
            <a:spAutoFit/>
          </a:bodyPr>
          <a:lstStyle/>
          <a:p>
            <a:pPr algn="just"/>
            <a:endParaRPr lang="fr-FR" b="1" dirty="0" smtClean="0"/>
          </a:p>
          <a:p>
            <a:pPr algn="just">
              <a:lnSpc>
                <a:spcPct val="150000"/>
              </a:lnSpc>
            </a:pPr>
            <a:r>
              <a:rPr lang="fr-FR" b="1" dirty="0" smtClean="0"/>
              <a:t>Les techniques de visualisation des chromosomes montrent que leur structure n’est pas homogène. </a:t>
            </a:r>
          </a:p>
          <a:p>
            <a:pPr algn="just">
              <a:lnSpc>
                <a:spcPct val="150000"/>
              </a:lnSpc>
            </a:pPr>
            <a:endParaRPr lang="fr-FR" b="1" dirty="0" smtClean="0"/>
          </a:p>
          <a:p>
            <a:pPr algn="just">
              <a:lnSpc>
                <a:spcPct val="150000"/>
              </a:lnSpc>
            </a:pPr>
            <a:r>
              <a:rPr lang="fr-FR" b="1" dirty="0" smtClean="0"/>
              <a:t>Certaines zones sont très compactes et accumulent les colorants (</a:t>
            </a:r>
            <a:r>
              <a:rPr lang="fr-FR" b="1" dirty="0" err="1" smtClean="0"/>
              <a:t>hétérochromatine</a:t>
            </a:r>
            <a:r>
              <a:rPr lang="fr-FR" b="1" dirty="0" smtClean="0"/>
              <a:t>) et d’autres zones à coloration régulière sont appelées </a:t>
            </a:r>
            <a:r>
              <a:rPr lang="fr-FR" b="1" dirty="0" err="1" smtClean="0"/>
              <a:t>euchromatiques</a:t>
            </a:r>
            <a:r>
              <a:rPr lang="fr-FR" b="1" dirty="0" smtClean="0"/>
              <a:t>. </a:t>
            </a:r>
          </a:p>
          <a:p>
            <a:pPr algn="just">
              <a:lnSpc>
                <a:spcPct val="150000"/>
              </a:lnSpc>
            </a:pPr>
            <a:endParaRPr lang="fr-FR" b="1" dirty="0" smtClean="0"/>
          </a:p>
          <a:p>
            <a:pPr algn="just">
              <a:lnSpc>
                <a:spcPct val="150000"/>
              </a:lnSpc>
            </a:pPr>
            <a:r>
              <a:rPr lang="fr-FR" b="1" dirty="0" smtClean="0"/>
              <a:t>On observe aussi une grande hétérogénéité de  taille des chromosomes eux-mêmes, selon les espèces.</a:t>
            </a:r>
            <a:endParaRPr lang="en-US" dirty="0"/>
          </a:p>
        </p:txBody>
      </p:sp>
      <p:pic>
        <p:nvPicPr>
          <p:cNvPr id="6" name="Picture 2"/>
          <p:cNvPicPr>
            <a:picLocks noChangeAspect="1" noChangeArrowheads="1"/>
          </p:cNvPicPr>
          <p:nvPr/>
        </p:nvPicPr>
        <p:blipFill>
          <a:blip r:embed="rId2"/>
          <a:srcRect/>
          <a:stretch>
            <a:fillRect/>
          </a:stretch>
        </p:blipFill>
        <p:spPr bwMode="auto">
          <a:xfrm>
            <a:off x="0" y="-928688"/>
            <a:ext cx="1190625" cy="8458201"/>
          </a:xfrm>
          <a:prstGeom prst="rect">
            <a:avLst/>
          </a:prstGeom>
          <a:noFill/>
          <a:ln w="9525">
            <a:noFill/>
            <a:miter lim="800000"/>
            <a:headEnd/>
            <a:tailEnd/>
          </a:ln>
        </p:spPr>
      </p:pic>
      <p:sp>
        <p:nvSpPr>
          <p:cNvPr id="4" name="Rectangle 3"/>
          <p:cNvSpPr/>
          <p:nvPr/>
        </p:nvSpPr>
        <p:spPr>
          <a:xfrm>
            <a:off x="1643042" y="571480"/>
            <a:ext cx="2318583" cy="523220"/>
          </a:xfrm>
          <a:prstGeom prst="rect">
            <a:avLst/>
          </a:prstGeom>
        </p:spPr>
        <p:txBody>
          <a:bodyPr wrap="none">
            <a:spAutoFit/>
          </a:bodyPr>
          <a:lstStyle/>
          <a:p>
            <a:pPr lvl="0">
              <a:defRPr/>
            </a:pPr>
            <a:r>
              <a:rPr lang="fr-FR" sz="2800" b="1" dirty="0" smtClean="0">
                <a:solidFill>
                  <a:srgbClr val="DEF5FA">
                    <a:lumMod val="25000"/>
                  </a:srgbClr>
                </a:solidFill>
                <a:latin typeface="Calibri" pitchFamily="34" charset="0"/>
                <a:ea typeface="Calibri" pitchFamily="34" charset="0"/>
                <a:cs typeface="Arial" pitchFamily="34" charset="0"/>
              </a:rPr>
              <a:t>I. Introduction</a:t>
            </a:r>
            <a:endParaRPr lang="fr-FR" sz="2800" dirty="0" smtClean="0">
              <a:solidFill>
                <a:srgbClr val="DEF5FA">
                  <a:lumMod val="25000"/>
                </a:srgb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85728"/>
            <a:ext cx="5283200" cy="549275"/>
          </a:xfrm>
          <a:prstGeom prst="rect">
            <a:avLst/>
          </a:prstGeom>
          <a:solidFill>
            <a:srgbClr val="FFFF99"/>
          </a:solidFill>
          <a:ln w="9525">
            <a:noFill/>
            <a:miter lim="800000"/>
            <a:headEnd/>
            <a:tailEnd/>
          </a:ln>
        </p:spPr>
        <p:txBody>
          <a:bodyPr wrap="none" lIns="0" tIns="0" rIns="0" bIns="0">
            <a:spAutoFit/>
          </a:bodyPr>
          <a:lstStyle/>
          <a:p>
            <a:r>
              <a:rPr lang="fr-FR" sz="3600" b="1" dirty="0">
                <a:solidFill>
                  <a:srgbClr val="000000"/>
                </a:solidFill>
                <a:latin typeface="Times New Roman" pitchFamily="18" charset="0"/>
              </a:rPr>
              <a:t>4</a:t>
            </a:r>
            <a:r>
              <a:rPr lang="fr-FR" sz="3600" b="1" dirty="0" smtClean="0">
                <a:solidFill>
                  <a:srgbClr val="000000"/>
                </a:solidFill>
                <a:latin typeface="Times New Roman" pitchFamily="18" charset="0"/>
              </a:rPr>
              <a:t>. </a:t>
            </a:r>
            <a:r>
              <a:rPr lang="fr-FR" sz="3600" b="1" dirty="0">
                <a:solidFill>
                  <a:srgbClr val="000000"/>
                </a:solidFill>
                <a:latin typeface="Times New Roman" pitchFamily="18" charset="0"/>
              </a:rPr>
              <a:t>Séquençage des génomes</a:t>
            </a:r>
            <a:endParaRPr lang="fr-FR" dirty="0"/>
          </a:p>
        </p:txBody>
      </p:sp>
      <p:sp>
        <p:nvSpPr>
          <p:cNvPr id="181296" name="Rectangle 1072"/>
          <p:cNvSpPr>
            <a:spLocks noChangeArrowheads="1"/>
          </p:cNvSpPr>
          <p:nvPr/>
        </p:nvSpPr>
        <p:spPr bwMode="auto">
          <a:xfrm>
            <a:off x="228600" y="990600"/>
            <a:ext cx="4494820" cy="369332"/>
          </a:xfrm>
          <a:prstGeom prst="rect">
            <a:avLst/>
          </a:prstGeom>
          <a:solidFill>
            <a:srgbClr val="FFCCFF"/>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4.9. </a:t>
            </a:r>
            <a:r>
              <a:rPr lang="fr-FR" sz="2400" b="1" i="1" dirty="0" smtClean="0">
                <a:latin typeface="Times New Roman" pitchFamily="18" charset="0"/>
              </a:rPr>
              <a:t>Les technologies de séquençage</a:t>
            </a:r>
            <a:endParaRPr lang="fr-FR" sz="2300" b="1" dirty="0">
              <a:solidFill>
                <a:srgbClr val="000000"/>
              </a:solidFill>
              <a:latin typeface="Times New Roman" pitchFamily="18" charset="0"/>
            </a:endParaRPr>
          </a:p>
        </p:txBody>
      </p:sp>
      <p:sp>
        <p:nvSpPr>
          <p:cNvPr id="16" name="ZoneTexte 15"/>
          <p:cNvSpPr txBox="1"/>
          <p:nvPr/>
        </p:nvSpPr>
        <p:spPr>
          <a:xfrm>
            <a:off x="285720" y="2571744"/>
            <a:ext cx="8572528" cy="3785652"/>
          </a:xfrm>
          <a:prstGeom prst="rect">
            <a:avLst/>
          </a:prstGeom>
          <a:noFill/>
        </p:spPr>
        <p:txBody>
          <a:bodyPr wrap="square" rtlCol="0">
            <a:spAutoFit/>
          </a:bodyPr>
          <a:lstStyle/>
          <a:p>
            <a:r>
              <a:rPr lang="fr-FR" sz="2400" b="1" dirty="0" smtClean="0">
                <a:solidFill>
                  <a:srgbClr val="00B050"/>
                </a:solidFill>
              </a:rPr>
              <a:t>Les autres technologies actuelles</a:t>
            </a:r>
          </a:p>
          <a:p>
            <a:pPr algn="just"/>
            <a:r>
              <a:rPr lang="fr-FR" sz="2400" b="1" dirty="0" smtClean="0">
                <a:solidFill>
                  <a:srgbClr val="7030A0"/>
                </a:solidFill>
              </a:rPr>
              <a:t/>
            </a:r>
            <a:br>
              <a:rPr lang="fr-FR" sz="2400" b="1" dirty="0" smtClean="0">
                <a:solidFill>
                  <a:srgbClr val="7030A0"/>
                </a:solidFill>
              </a:rPr>
            </a:br>
            <a:r>
              <a:rPr lang="fr-FR" sz="2400" b="1" dirty="0" smtClean="0"/>
              <a:t>3. "</a:t>
            </a:r>
            <a:r>
              <a:rPr lang="fr-FR" sz="2400" b="1" i="1" dirty="0" err="1" smtClean="0">
                <a:hlinkClick r:id="rId3"/>
              </a:rPr>
              <a:t>Helicos</a:t>
            </a:r>
            <a:r>
              <a:rPr lang="fr-FR" sz="2400" b="1" i="1" dirty="0" smtClean="0">
                <a:hlinkClick r:id="rId3"/>
              </a:rPr>
              <a:t> </a:t>
            </a:r>
            <a:r>
              <a:rPr lang="fr-FR" sz="2400" b="1" i="1" dirty="0" err="1" smtClean="0">
                <a:hlinkClick r:id="rId3"/>
              </a:rPr>
              <a:t>BioSciences</a:t>
            </a:r>
            <a:r>
              <a:rPr lang="fr-FR" sz="2400" b="1" dirty="0" smtClean="0"/>
              <a:t>": technologie "</a:t>
            </a:r>
            <a:r>
              <a:rPr lang="fr-FR" sz="2400" b="1" i="1" dirty="0" err="1" smtClean="0"/>
              <a:t>True</a:t>
            </a:r>
            <a:r>
              <a:rPr lang="fr-FR" sz="2400" b="1" i="1" dirty="0" smtClean="0"/>
              <a:t> Single </a:t>
            </a:r>
            <a:r>
              <a:rPr lang="fr-FR" sz="2400" b="1" i="1" dirty="0" err="1" smtClean="0"/>
              <a:t>Molecule</a:t>
            </a:r>
            <a:r>
              <a:rPr lang="fr-FR" sz="2400" b="1" i="1" dirty="0" smtClean="0"/>
              <a:t> </a:t>
            </a:r>
            <a:r>
              <a:rPr lang="fr-FR" sz="2400" b="1" i="1" dirty="0" err="1" smtClean="0"/>
              <a:t>Sequencing</a:t>
            </a:r>
            <a:r>
              <a:rPr lang="fr-FR" sz="2400" b="1" i="1" dirty="0" smtClean="0"/>
              <a:t> (</a:t>
            </a:r>
            <a:r>
              <a:rPr lang="fr-FR" sz="2400" b="1" i="1" dirty="0" err="1" smtClean="0"/>
              <a:t>tSMS</a:t>
            </a:r>
            <a:r>
              <a:rPr lang="fr-FR" sz="2400" b="1" i="1" dirty="0" smtClean="0"/>
              <a:t>)</a:t>
            </a:r>
            <a:r>
              <a:rPr lang="fr-FR" sz="2400" b="1" dirty="0" smtClean="0"/>
              <a:t>" </a:t>
            </a:r>
          </a:p>
          <a:p>
            <a:pPr algn="just"/>
            <a:endParaRPr lang="fr-FR" sz="2400" b="1" dirty="0" smtClean="0"/>
          </a:p>
          <a:p>
            <a:pPr algn="just"/>
            <a:r>
              <a:rPr lang="fr-FR" sz="2400" b="1" dirty="0" smtClean="0"/>
              <a:t>Les nucléotides fluorescents sont ajoutés l'un après l'autre. Les nucléotides non incorporés (selon le brin matrice), sont éliminés. Une illumination avec un faisceau laser induit une émission de fluorescence aux endroits où le nucléotide a été incorporé. </a:t>
            </a:r>
          </a:p>
          <a:p>
            <a:pPr algn="just"/>
            <a:endParaRPr lang="fr-FR" sz="2400" b="1" dirty="0" smtClean="0"/>
          </a:p>
        </p:txBody>
      </p:sp>
      <p:sp>
        <p:nvSpPr>
          <p:cNvPr id="5" name="ZoneTexte 4"/>
          <p:cNvSpPr txBox="1"/>
          <p:nvPr/>
        </p:nvSpPr>
        <p:spPr>
          <a:xfrm>
            <a:off x="214282" y="1500175"/>
            <a:ext cx="7786742" cy="646331"/>
          </a:xfrm>
          <a:prstGeom prst="rect">
            <a:avLst/>
          </a:prstGeom>
          <a:solidFill>
            <a:srgbClr val="FFC000"/>
          </a:solidFill>
        </p:spPr>
        <p:txBody>
          <a:bodyPr wrap="square" rtlCol="0">
            <a:spAutoFit/>
          </a:bodyPr>
          <a:lstStyle/>
          <a:p>
            <a:r>
              <a:rPr lang="fr-FR" b="1" dirty="0" smtClean="0"/>
              <a:t>4.9.5. Les nouvelles technologies de séquençage à trés haut débit ("</a:t>
            </a:r>
            <a:r>
              <a:rPr lang="fr-FR" b="1" i="1" dirty="0" err="1" smtClean="0"/>
              <a:t>next</a:t>
            </a:r>
            <a:r>
              <a:rPr lang="fr-FR" b="1" i="1" dirty="0" smtClean="0"/>
              <a:t>-</a:t>
            </a:r>
            <a:r>
              <a:rPr lang="fr-FR" b="1" i="1" dirty="0" err="1" smtClean="0"/>
              <a:t>generation</a:t>
            </a:r>
            <a:r>
              <a:rPr lang="fr-FR" b="1" i="1" dirty="0" smtClean="0"/>
              <a:t> </a:t>
            </a:r>
            <a:r>
              <a:rPr lang="fr-FR" b="1" i="1" dirty="0" err="1" smtClean="0"/>
              <a:t>high</a:t>
            </a:r>
            <a:r>
              <a:rPr lang="fr-FR" b="1" i="1" dirty="0" smtClean="0"/>
              <a:t>-</a:t>
            </a:r>
            <a:r>
              <a:rPr lang="fr-FR" b="1" i="1" dirty="0" err="1" smtClean="0"/>
              <a:t>throughput</a:t>
            </a:r>
            <a:r>
              <a:rPr lang="fr-FR" b="1" i="1" dirty="0" smtClean="0"/>
              <a:t> DNA </a:t>
            </a:r>
            <a:r>
              <a:rPr lang="fr-FR" b="1" i="1" dirty="0" err="1" smtClean="0"/>
              <a:t>sequencing</a:t>
            </a:r>
            <a:r>
              <a:rPr lang="fr-FR" b="1" i="1" dirty="0" smtClean="0"/>
              <a:t> technologies</a:t>
            </a:r>
            <a:r>
              <a:rPr lang="fr-FR" b="1" dirty="0" smtClean="0"/>
              <a:t>" – NGST)</a:t>
            </a:r>
            <a:endParaRPr lang="fr-FR"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85728"/>
            <a:ext cx="5283200" cy="549275"/>
          </a:xfrm>
          <a:prstGeom prst="rect">
            <a:avLst/>
          </a:prstGeom>
          <a:solidFill>
            <a:srgbClr val="FFFF99"/>
          </a:solidFill>
          <a:ln w="9525">
            <a:noFill/>
            <a:miter lim="800000"/>
            <a:headEnd/>
            <a:tailEnd/>
          </a:ln>
        </p:spPr>
        <p:txBody>
          <a:bodyPr wrap="none" lIns="0" tIns="0" rIns="0" bIns="0">
            <a:spAutoFit/>
          </a:bodyPr>
          <a:lstStyle/>
          <a:p>
            <a:r>
              <a:rPr lang="fr-FR" sz="3600" b="1" dirty="0">
                <a:solidFill>
                  <a:srgbClr val="000000"/>
                </a:solidFill>
                <a:latin typeface="Times New Roman" pitchFamily="18" charset="0"/>
              </a:rPr>
              <a:t>4</a:t>
            </a:r>
            <a:r>
              <a:rPr lang="fr-FR" sz="3600" b="1" dirty="0" smtClean="0">
                <a:solidFill>
                  <a:srgbClr val="000000"/>
                </a:solidFill>
                <a:latin typeface="Times New Roman" pitchFamily="18" charset="0"/>
              </a:rPr>
              <a:t>. </a:t>
            </a:r>
            <a:r>
              <a:rPr lang="fr-FR" sz="3600" b="1" dirty="0">
                <a:solidFill>
                  <a:srgbClr val="000000"/>
                </a:solidFill>
                <a:latin typeface="Times New Roman" pitchFamily="18" charset="0"/>
              </a:rPr>
              <a:t>Séquençage des génomes</a:t>
            </a:r>
            <a:endParaRPr lang="fr-FR" dirty="0"/>
          </a:p>
        </p:txBody>
      </p:sp>
      <p:sp>
        <p:nvSpPr>
          <p:cNvPr id="181296" name="Rectangle 1072"/>
          <p:cNvSpPr>
            <a:spLocks noChangeArrowheads="1"/>
          </p:cNvSpPr>
          <p:nvPr/>
        </p:nvSpPr>
        <p:spPr bwMode="auto">
          <a:xfrm>
            <a:off x="228600" y="990600"/>
            <a:ext cx="4494820" cy="369332"/>
          </a:xfrm>
          <a:prstGeom prst="rect">
            <a:avLst/>
          </a:prstGeom>
          <a:solidFill>
            <a:srgbClr val="FFCCFF"/>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4.9. </a:t>
            </a:r>
            <a:r>
              <a:rPr lang="fr-FR" sz="2400" b="1" i="1" dirty="0" smtClean="0">
                <a:latin typeface="Times New Roman" pitchFamily="18" charset="0"/>
              </a:rPr>
              <a:t>Les technologies de séquençage</a:t>
            </a:r>
            <a:endParaRPr lang="fr-FR" sz="2300" b="1" dirty="0">
              <a:solidFill>
                <a:srgbClr val="000000"/>
              </a:solidFill>
              <a:latin typeface="Times New Roman" pitchFamily="18" charset="0"/>
            </a:endParaRPr>
          </a:p>
        </p:txBody>
      </p:sp>
      <p:sp>
        <p:nvSpPr>
          <p:cNvPr id="16" name="ZoneTexte 15"/>
          <p:cNvSpPr txBox="1"/>
          <p:nvPr/>
        </p:nvSpPr>
        <p:spPr>
          <a:xfrm>
            <a:off x="285720" y="2571744"/>
            <a:ext cx="8572528" cy="3416320"/>
          </a:xfrm>
          <a:prstGeom prst="rect">
            <a:avLst/>
          </a:prstGeom>
          <a:noFill/>
        </p:spPr>
        <p:txBody>
          <a:bodyPr wrap="square" rtlCol="0">
            <a:spAutoFit/>
          </a:bodyPr>
          <a:lstStyle/>
          <a:p>
            <a:r>
              <a:rPr lang="fr-FR" sz="2400" b="1" dirty="0" smtClean="0">
                <a:solidFill>
                  <a:srgbClr val="00B050"/>
                </a:solidFill>
              </a:rPr>
              <a:t>Les autres technologies actuelles</a:t>
            </a:r>
          </a:p>
          <a:p>
            <a:pPr algn="just"/>
            <a:r>
              <a:rPr lang="fr-FR" sz="2400" b="1" dirty="0" smtClean="0">
                <a:solidFill>
                  <a:srgbClr val="7030A0"/>
                </a:solidFill>
              </a:rPr>
              <a:t/>
            </a:r>
            <a:br>
              <a:rPr lang="fr-FR" sz="2400" b="1" dirty="0" smtClean="0">
                <a:solidFill>
                  <a:srgbClr val="7030A0"/>
                </a:solidFill>
              </a:rPr>
            </a:br>
            <a:r>
              <a:rPr lang="fr-FR" sz="2400" b="1" dirty="0" smtClean="0"/>
              <a:t>3. "</a:t>
            </a:r>
            <a:r>
              <a:rPr lang="fr-FR" sz="2400" b="1" i="1" dirty="0" err="1" smtClean="0">
                <a:hlinkClick r:id="rId3"/>
              </a:rPr>
              <a:t>Helicos</a:t>
            </a:r>
            <a:r>
              <a:rPr lang="fr-FR" sz="2400" b="1" i="1" dirty="0" smtClean="0">
                <a:hlinkClick r:id="rId3"/>
              </a:rPr>
              <a:t> </a:t>
            </a:r>
            <a:r>
              <a:rPr lang="fr-FR" sz="2400" b="1" i="1" dirty="0" err="1" smtClean="0">
                <a:hlinkClick r:id="rId3"/>
              </a:rPr>
              <a:t>BioSciences</a:t>
            </a:r>
            <a:r>
              <a:rPr lang="fr-FR" sz="2400" b="1" dirty="0" smtClean="0"/>
              <a:t>": technologie "</a:t>
            </a:r>
            <a:r>
              <a:rPr lang="fr-FR" sz="2400" b="1" i="1" dirty="0" err="1" smtClean="0"/>
              <a:t>True</a:t>
            </a:r>
            <a:r>
              <a:rPr lang="fr-FR" sz="2400" b="1" i="1" dirty="0" smtClean="0"/>
              <a:t> Single </a:t>
            </a:r>
            <a:r>
              <a:rPr lang="fr-FR" sz="2400" b="1" i="1" dirty="0" err="1" smtClean="0"/>
              <a:t>Molecule</a:t>
            </a:r>
            <a:r>
              <a:rPr lang="fr-FR" sz="2400" b="1" i="1" dirty="0" smtClean="0"/>
              <a:t> </a:t>
            </a:r>
            <a:r>
              <a:rPr lang="fr-FR" sz="2400" b="1" i="1" dirty="0" err="1" smtClean="0"/>
              <a:t>Sequencing</a:t>
            </a:r>
            <a:r>
              <a:rPr lang="fr-FR" sz="2400" b="1" i="1" dirty="0" smtClean="0"/>
              <a:t> (</a:t>
            </a:r>
            <a:r>
              <a:rPr lang="fr-FR" sz="2400" b="1" i="1" dirty="0" err="1" smtClean="0"/>
              <a:t>tSMS</a:t>
            </a:r>
            <a:r>
              <a:rPr lang="fr-FR" sz="2400" b="1" i="1" dirty="0" smtClean="0"/>
              <a:t>)</a:t>
            </a:r>
            <a:r>
              <a:rPr lang="fr-FR" sz="2400" b="1" dirty="0" smtClean="0"/>
              <a:t>" </a:t>
            </a:r>
            <a:r>
              <a:rPr lang="fr-FR" sz="2400" b="1" dirty="0" smtClean="0">
                <a:solidFill>
                  <a:srgbClr val="C00000"/>
                </a:solidFill>
              </a:rPr>
              <a:t>(suite)</a:t>
            </a:r>
          </a:p>
          <a:p>
            <a:pPr algn="just"/>
            <a:endParaRPr lang="fr-FR" sz="2400" b="1" dirty="0" smtClean="0"/>
          </a:p>
          <a:p>
            <a:pPr algn="just"/>
            <a:r>
              <a:rPr lang="fr-FR" sz="2400" b="1" dirty="0" smtClean="0"/>
              <a:t>Le groupe fluorescent du nucléotide qui vient d’être incorporé est à son tour éliminé afin que le nucléotide suivant puisse être incorporé par la polymérase.</a:t>
            </a:r>
          </a:p>
          <a:p>
            <a:pPr algn="just"/>
            <a:endParaRPr lang="fr-FR" sz="2400" b="1" dirty="0" smtClean="0"/>
          </a:p>
        </p:txBody>
      </p:sp>
      <p:sp>
        <p:nvSpPr>
          <p:cNvPr id="5" name="ZoneTexte 4"/>
          <p:cNvSpPr txBox="1"/>
          <p:nvPr/>
        </p:nvSpPr>
        <p:spPr>
          <a:xfrm>
            <a:off x="214282" y="1500175"/>
            <a:ext cx="7786742" cy="646331"/>
          </a:xfrm>
          <a:prstGeom prst="rect">
            <a:avLst/>
          </a:prstGeom>
          <a:solidFill>
            <a:srgbClr val="FFC000"/>
          </a:solidFill>
        </p:spPr>
        <p:txBody>
          <a:bodyPr wrap="square" rtlCol="0">
            <a:spAutoFit/>
          </a:bodyPr>
          <a:lstStyle/>
          <a:p>
            <a:r>
              <a:rPr lang="fr-FR" b="1" dirty="0" smtClean="0"/>
              <a:t>4.9.5. Les nouvelles technologies de séquençage à trés haut débit ("</a:t>
            </a:r>
            <a:r>
              <a:rPr lang="fr-FR" b="1" i="1" dirty="0" err="1" smtClean="0"/>
              <a:t>next</a:t>
            </a:r>
            <a:r>
              <a:rPr lang="fr-FR" b="1" i="1" dirty="0" smtClean="0"/>
              <a:t>-</a:t>
            </a:r>
            <a:r>
              <a:rPr lang="fr-FR" b="1" i="1" dirty="0" err="1" smtClean="0"/>
              <a:t>generation</a:t>
            </a:r>
            <a:r>
              <a:rPr lang="fr-FR" b="1" i="1" dirty="0" smtClean="0"/>
              <a:t> </a:t>
            </a:r>
            <a:r>
              <a:rPr lang="fr-FR" b="1" i="1" dirty="0" err="1" smtClean="0"/>
              <a:t>high</a:t>
            </a:r>
            <a:r>
              <a:rPr lang="fr-FR" b="1" i="1" dirty="0" smtClean="0"/>
              <a:t>-</a:t>
            </a:r>
            <a:r>
              <a:rPr lang="fr-FR" b="1" i="1" dirty="0" err="1" smtClean="0"/>
              <a:t>throughput</a:t>
            </a:r>
            <a:r>
              <a:rPr lang="fr-FR" b="1" i="1" dirty="0" smtClean="0"/>
              <a:t> DNA </a:t>
            </a:r>
            <a:r>
              <a:rPr lang="fr-FR" b="1" i="1" dirty="0" err="1" smtClean="0"/>
              <a:t>sequencing</a:t>
            </a:r>
            <a:r>
              <a:rPr lang="fr-FR" b="1" i="1" dirty="0" smtClean="0"/>
              <a:t> technologies</a:t>
            </a:r>
            <a:r>
              <a:rPr lang="fr-FR" b="1" dirty="0" smtClean="0"/>
              <a:t>" – NGST)</a:t>
            </a:r>
            <a:endParaRPr lang="fr-FR"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85728"/>
            <a:ext cx="5283200" cy="549275"/>
          </a:xfrm>
          <a:prstGeom prst="rect">
            <a:avLst/>
          </a:prstGeom>
          <a:solidFill>
            <a:srgbClr val="FFFF99"/>
          </a:solidFill>
          <a:ln w="9525">
            <a:noFill/>
            <a:miter lim="800000"/>
            <a:headEnd/>
            <a:tailEnd/>
          </a:ln>
        </p:spPr>
        <p:txBody>
          <a:bodyPr wrap="none" lIns="0" tIns="0" rIns="0" bIns="0">
            <a:spAutoFit/>
          </a:bodyPr>
          <a:lstStyle/>
          <a:p>
            <a:r>
              <a:rPr lang="fr-FR" sz="3600" b="1" dirty="0">
                <a:solidFill>
                  <a:srgbClr val="000000"/>
                </a:solidFill>
                <a:latin typeface="Times New Roman" pitchFamily="18" charset="0"/>
              </a:rPr>
              <a:t>4</a:t>
            </a:r>
            <a:r>
              <a:rPr lang="fr-FR" sz="3600" b="1" dirty="0" smtClean="0">
                <a:solidFill>
                  <a:srgbClr val="000000"/>
                </a:solidFill>
                <a:latin typeface="Times New Roman" pitchFamily="18" charset="0"/>
              </a:rPr>
              <a:t>. </a:t>
            </a:r>
            <a:r>
              <a:rPr lang="fr-FR" sz="3600" b="1" dirty="0">
                <a:solidFill>
                  <a:srgbClr val="000000"/>
                </a:solidFill>
                <a:latin typeface="Times New Roman" pitchFamily="18" charset="0"/>
              </a:rPr>
              <a:t>Séquençage des génomes</a:t>
            </a:r>
            <a:endParaRPr lang="fr-FR" dirty="0"/>
          </a:p>
        </p:txBody>
      </p:sp>
      <p:sp>
        <p:nvSpPr>
          <p:cNvPr id="181296" name="Rectangle 1072"/>
          <p:cNvSpPr>
            <a:spLocks noChangeArrowheads="1"/>
          </p:cNvSpPr>
          <p:nvPr/>
        </p:nvSpPr>
        <p:spPr bwMode="auto">
          <a:xfrm>
            <a:off x="228600" y="990600"/>
            <a:ext cx="4494820" cy="369332"/>
          </a:xfrm>
          <a:prstGeom prst="rect">
            <a:avLst/>
          </a:prstGeom>
          <a:solidFill>
            <a:srgbClr val="FFCCFF"/>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4.9. </a:t>
            </a:r>
            <a:r>
              <a:rPr lang="fr-FR" sz="2400" b="1" i="1" dirty="0" smtClean="0">
                <a:latin typeface="Times New Roman" pitchFamily="18" charset="0"/>
              </a:rPr>
              <a:t>Les technologies de séquençage</a:t>
            </a:r>
            <a:endParaRPr lang="fr-FR" sz="2300" b="1" dirty="0">
              <a:solidFill>
                <a:srgbClr val="000000"/>
              </a:solidFill>
              <a:latin typeface="Times New Roman" pitchFamily="18" charset="0"/>
            </a:endParaRPr>
          </a:p>
        </p:txBody>
      </p:sp>
      <p:sp>
        <p:nvSpPr>
          <p:cNvPr id="16" name="ZoneTexte 15"/>
          <p:cNvSpPr txBox="1"/>
          <p:nvPr/>
        </p:nvSpPr>
        <p:spPr>
          <a:xfrm>
            <a:off x="285720" y="2571744"/>
            <a:ext cx="8572528" cy="3785652"/>
          </a:xfrm>
          <a:prstGeom prst="rect">
            <a:avLst/>
          </a:prstGeom>
          <a:noFill/>
        </p:spPr>
        <p:txBody>
          <a:bodyPr wrap="square" rtlCol="0">
            <a:spAutoFit/>
          </a:bodyPr>
          <a:lstStyle/>
          <a:p>
            <a:r>
              <a:rPr lang="fr-FR" sz="2400" b="1" dirty="0" smtClean="0">
                <a:solidFill>
                  <a:srgbClr val="00B050"/>
                </a:solidFill>
              </a:rPr>
              <a:t>Les autres technologies actuelles</a:t>
            </a:r>
          </a:p>
          <a:p>
            <a:r>
              <a:rPr lang="fr-FR" sz="2400" b="1" dirty="0" smtClean="0">
                <a:solidFill>
                  <a:srgbClr val="7030A0"/>
                </a:solidFill>
              </a:rPr>
              <a:t/>
            </a:r>
            <a:br>
              <a:rPr lang="fr-FR" sz="2400" b="1" dirty="0" smtClean="0">
                <a:solidFill>
                  <a:srgbClr val="7030A0"/>
                </a:solidFill>
              </a:rPr>
            </a:br>
            <a:r>
              <a:rPr lang="fr-FR" sz="2400" b="1" dirty="0" smtClean="0"/>
              <a:t>4.</a:t>
            </a:r>
            <a:r>
              <a:rPr lang="fr-FR" sz="2400" b="1" i="1" dirty="0" smtClean="0"/>
              <a:t> L'une des dernières technologies en date : </a:t>
            </a:r>
            <a:r>
              <a:rPr lang="fr-FR" sz="2400" b="1" i="1" dirty="0" smtClean="0">
                <a:ln>
                  <a:solidFill>
                    <a:srgbClr val="0070C0"/>
                  </a:solidFill>
                </a:ln>
                <a:solidFill>
                  <a:srgbClr val="FFFF00"/>
                </a:solidFill>
              </a:rPr>
              <a:t>« Ion Torrent » </a:t>
            </a:r>
          </a:p>
          <a:p>
            <a:endParaRPr lang="fr-FR" sz="2400" b="1" dirty="0" smtClean="0">
              <a:ln>
                <a:solidFill>
                  <a:srgbClr val="0070C0"/>
                </a:solidFill>
              </a:ln>
              <a:solidFill>
                <a:srgbClr val="FFFF00"/>
              </a:solidFill>
            </a:endParaRPr>
          </a:p>
          <a:p>
            <a:r>
              <a:rPr lang="fr-FR" sz="2400" b="1" dirty="0" smtClean="0"/>
              <a:t>Elle est basée sur des puces semi-conductrices remplies de puits.</a:t>
            </a:r>
          </a:p>
          <a:p>
            <a:r>
              <a:rPr lang="fr-FR" sz="2400" b="1" dirty="0" smtClean="0"/>
              <a:t>Un proton est </a:t>
            </a:r>
            <a:r>
              <a:rPr lang="fr-FR" sz="2400" b="1" dirty="0" err="1" smtClean="0"/>
              <a:t>relargué</a:t>
            </a:r>
            <a:r>
              <a:rPr lang="fr-FR" sz="2400" b="1" dirty="0" smtClean="0"/>
              <a:t> quand un nucléotide est incorporé par la polymérase dans l'ADN.</a:t>
            </a:r>
          </a:p>
          <a:p>
            <a:endParaRPr lang="fr-FR" sz="2400" b="1" dirty="0" smtClean="0"/>
          </a:p>
          <a:p>
            <a:r>
              <a:rPr lang="fr-FR" sz="2400" b="1" dirty="0" smtClean="0"/>
              <a:t>Cela résulte en un changement de pH local </a:t>
            </a:r>
            <a:r>
              <a:rPr lang="fr-FR" sz="2400" b="1" dirty="0" smtClean="0">
                <a:hlinkClick r:id="rId3"/>
              </a:rPr>
              <a:t>qui est détecté</a:t>
            </a:r>
            <a:r>
              <a:rPr lang="fr-FR" sz="2400" b="1" dirty="0" smtClean="0"/>
              <a:t> par cette technologie sensible à la variation d'ions.</a:t>
            </a:r>
          </a:p>
        </p:txBody>
      </p:sp>
      <p:sp>
        <p:nvSpPr>
          <p:cNvPr id="5" name="ZoneTexte 4"/>
          <p:cNvSpPr txBox="1"/>
          <p:nvPr/>
        </p:nvSpPr>
        <p:spPr>
          <a:xfrm>
            <a:off x="214282" y="1500175"/>
            <a:ext cx="7786742" cy="646331"/>
          </a:xfrm>
          <a:prstGeom prst="rect">
            <a:avLst/>
          </a:prstGeom>
          <a:solidFill>
            <a:srgbClr val="FFC000"/>
          </a:solidFill>
        </p:spPr>
        <p:txBody>
          <a:bodyPr wrap="square" rtlCol="0">
            <a:spAutoFit/>
          </a:bodyPr>
          <a:lstStyle/>
          <a:p>
            <a:r>
              <a:rPr lang="fr-FR" b="1" dirty="0" smtClean="0"/>
              <a:t>4.9.5. Les nouvelles technologies de séquençage à trés haut débit ("</a:t>
            </a:r>
            <a:r>
              <a:rPr lang="fr-FR" b="1" i="1" dirty="0" err="1" smtClean="0"/>
              <a:t>next</a:t>
            </a:r>
            <a:r>
              <a:rPr lang="fr-FR" b="1" i="1" dirty="0" smtClean="0"/>
              <a:t>-</a:t>
            </a:r>
            <a:r>
              <a:rPr lang="fr-FR" b="1" i="1" dirty="0" err="1" smtClean="0"/>
              <a:t>generation</a:t>
            </a:r>
            <a:r>
              <a:rPr lang="fr-FR" b="1" i="1" dirty="0" smtClean="0"/>
              <a:t> </a:t>
            </a:r>
            <a:r>
              <a:rPr lang="fr-FR" b="1" i="1" dirty="0" err="1" smtClean="0"/>
              <a:t>high</a:t>
            </a:r>
            <a:r>
              <a:rPr lang="fr-FR" b="1" i="1" dirty="0" smtClean="0"/>
              <a:t>-</a:t>
            </a:r>
            <a:r>
              <a:rPr lang="fr-FR" b="1" i="1" dirty="0" err="1" smtClean="0"/>
              <a:t>throughput</a:t>
            </a:r>
            <a:r>
              <a:rPr lang="fr-FR" b="1" i="1" dirty="0" smtClean="0"/>
              <a:t> DNA </a:t>
            </a:r>
            <a:r>
              <a:rPr lang="fr-FR" b="1" i="1" dirty="0" err="1" smtClean="0"/>
              <a:t>sequencing</a:t>
            </a:r>
            <a:r>
              <a:rPr lang="fr-FR" b="1" i="1" dirty="0" smtClean="0"/>
              <a:t> technologies</a:t>
            </a:r>
            <a:r>
              <a:rPr lang="fr-FR" b="1" dirty="0" smtClean="0"/>
              <a:t>" – NGST)</a:t>
            </a:r>
            <a:endParaRPr lang="fr-FR"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85728"/>
            <a:ext cx="5283200" cy="549275"/>
          </a:xfrm>
          <a:prstGeom prst="rect">
            <a:avLst/>
          </a:prstGeom>
          <a:solidFill>
            <a:srgbClr val="FFFF99"/>
          </a:solidFill>
          <a:ln w="9525">
            <a:noFill/>
            <a:miter lim="800000"/>
            <a:headEnd/>
            <a:tailEnd/>
          </a:ln>
        </p:spPr>
        <p:txBody>
          <a:bodyPr wrap="none" lIns="0" tIns="0" rIns="0" bIns="0">
            <a:spAutoFit/>
          </a:bodyPr>
          <a:lstStyle/>
          <a:p>
            <a:r>
              <a:rPr lang="fr-FR" sz="3600" b="1" dirty="0">
                <a:solidFill>
                  <a:srgbClr val="000000"/>
                </a:solidFill>
                <a:latin typeface="Times New Roman" pitchFamily="18" charset="0"/>
              </a:rPr>
              <a:t>4</a:t>
            </a:r>
            <a:r>
              <a:rPr lang="fr-FR" sz="3600" b="1" dirty="0" smtClean="0">
                <a:solidFill>
                  <a:srgbClr val="000000"/>
                </a:solidFill>
                <a:latin typeface="Times New Roman" pitchFamily="18" charset="0"/>
              </a:rPr>
              <a:t>. </a:t>
            </a:r>
            <a:r>
              <a:rPr lang="fr-FR" sz="3600" b="1" dirty="0">
                <a:solidFill>
                  <a:srgbClr val="000000"/>
                </a:solidFill>
                <a:latin typeface="Times New Roman" pitchFamily="18" charset="0"/>
              </a:rPr>
              <a:t>Séquençage des génomes</a:t>
            </a:r>
            <a:endParaRPr lang="fr-FR" dirty="0"/>
          </a:p>
        </p:txBody>
      </p:sp>
      <p:sp>
        <p:nvSpPr>
          <p:cNvPr id="181296" name="Rectangle 1072"/>
          <p:cNvSpPr>
            <a:spLocks noChangeArrowheads="1"/>
          </p:cNvSpPr>
          <p:nvPr/>
        </p:nvSpPr>
        <p:spPr bwMode="auto">
          <a:xfrm>
            <a:off x="228600" y="990600"/>
            <a:ext cx="4494820" cy="369332"/>
          </a:xfrm>
          <a:prstGeom prst="rect">
            <a:avLst/>
          </a:prstGeom>
          <a:solidFill>
            <a:srgbClr val="FFCCFF"/>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4.9. </a:t>
            </a:r>
            <a:r>
              <a:rPr lang="fr-FR" sz="2400" b="1" i="1" dirty="0" smtClean="0">
                <a:latin typeface="Times New Roman" pitchFamily="18" charset="0"/>
              </a:rPr>
              <a:t>Les technologies de séquençage</a:t>
            </a:r>
            <a:endParaRPr lang="fr-FR" sz="2300" b="1" dirty="0">
              <a:solidFill>
                <a:srgbClr val="000000"/>
              </a:solidFill>
              <a:latin typeface="Times New Roman" pitchFamily="18" charset="0"/>
            </a:endParaRPr>
          </a:p>
        </p:txBody>
      </p:sp>
      <p:sp>
        <p:nvSpPr>
          <p:cNvPr id="16" name="ZoneTexte 15"/>
          <p:cNvSpPr txBox="1"/>
          <p:nvPr/>
        </p:nvSpPr>
        <p:spPr>
          <a:xfrm>
            <a:off x="285720" y="2571744"/>
            <a:ext cx="8572528" cy="3416320"/>
          </a:xfrm>
          <a:prstGeom prst="rect">
            <a:avLst/>
          </a:prstGeom>
          <a:noFill/>
        </p:spPr>
        <p:txBody>
          <a:bodyPr wrap="square" rtlCol="0">
            <a:spAutoFit/>
          </a:bodyPr>
          <a:lstStyle/>
          <a:p>
            <a:r>
              <a:rPr lang="fr-FR" sz="2400" b="1" dirty="0" smtClean="0">
                <a:solidFill>
                  <a:srgbClr val="00B050"/>
                </a:solidFill>
              </a:rPr>
              <a:t>Les autres technologies actuelles</a:t>
            </a:r>
          </a:p>
          <a:p>
            <a:r>
              <a:rPr lang="fr-FR" sz="2400" b="1" dirty="0" smtClean="0">
                <a:solidFill>
                  <a:srgbClr val="7030A0"/>
                </a:solidFill>
              </a:rPr>
              <a:t/>
            </a:r>
            <a:br>
              <a:rPr lang="fr-FR" sz="2400" b="1" dirty="0" smtClean="0">
                <a:solidFill>
                  <a:srgbClr val="7030A0"/>
                </a:solidFill>
              </a:rPr>
            </a:br>
            <a:r>
              <a:rPr lang="fr-FR" sz="2400" b="1" dirty="0" smtClean="0"/>
              <a:t>4.</a:t>
            </a:r>
            <a:r>
              <a:rPr lang="fr-FR" sz="2400" b="1" i="1" dirty="0" smtClean="0"/>
              <a:t> L'une des dernières technologies en date : </a:t>
            </a:r>
            <a:r>
              <a:rPr lang="fr-FR" sz="2400" b="1" i="1" dirty="0" smtClean="0">
                <a:ln>
                  <a:solidFill>
                    <a:srgbClr val="0070C0"/>
                  </a:solidFill>
                </a:ln>
                <a:solidFill>
                  <a:srgbClr val="FFFF00"/>
                </a:solidFill>
              </a:rPr>
              <a:t>« Ion Torrent«  </a:t>
            </a:r>
            <a:r>
              <a:rPr lang="fr-FR" sz="2400" b="1" i="1" dirty="0" smtClean="0">
                <a:solidFill>
                  <a:srgbClr val="C00000"/>
                </a:solidFill>
              </a:rPr>
              <a:t>(suite)</a:t>
            </a:r>
            <a:endParaRPr lang="fr-FR" sz="2400" b="1" dirty="0" smtClean="0">
              <a:solidFill>
                <a:srgbClr val="C00000"/>
              </a:solidFill>
            </a:endParaRPr>
          </a:p>
          <a:p>
            <a:endParaRPr lang="fr-FR" sz="2400" b="1" dirty="0" smtClean="0"/>
          </a:p>
          <a:p>
            <a:r>
              <a:rPr lang="fr-FR" sz="2400" b="1" dirty="0" smtClean="0"/>
              <a:t>Cette technologie ne nécessite :</a:t>
            </a:r>
          </a:p>
          <a:p>
            <a:pPr>
              <a:buFont typeface="Wingdings" pitchFamily="2" charset="2"/>
              <a:buChar char="q"/>
            </a:pPr>
            <a:r>
              <a:rPr lang="fr-FR" sz="2400" b="1" dirty="0" smtClean="0"/>
              <a:t>pas de camera, pas de scanner</a:t>
            </a:r>
          </a:p>
          <a:p>
            <a:pPr>
              <a:buFont typeface="Wingdings" pitchFamily="2" charset="2"/>
              <a:buChar char="q"/>
            </a:pPr>
            <a:r>
              <a:rPr lang="fr-FR" sz="2400" b="1" dirty="0" smtClean="0"/>
              <a:t>pas de cascade enzymatique</a:t>
            </a:r>
          </a:p>
          <a:p>
            <a:pPr>
              <a:buFont typeface="Wingdings" pitchFamily="2" charset="2"/>
              <a:buChar char="q"/>
            </a:pPr>
            <a:r>
              <a:rPr lang="fr-FR" sz="2400" b="1" dirty="0" smtClean="0"/>
              <a:t>pas de </a:t>
            </a:r>
            <a:r>
              <a:rPr lang="fr-FR" sz="2400" b="1" dirty="0" err="1" smtClean="0"/>
              <a:t>fluorophore</a:t>
            </a:r>
            <a:r>
              <a:rPr lang="fr-FR" sz="2400" b="1" dirty="0" smtClean="0"/>
              <a:t> ou </a:t>
            </a:r>
            <a:r>
              <a:rPr lang="fr-FR" sz="2400" b="1" dirty="0" err="1" smtClean="0"/>
              <a:t>chemiluminescence</a:t>
            </a:r>
            <a:endParaRPr lang="fr-FR" sz="2400" b="1" dirty="0" smtClean="0"/>
          </a:p>
          <a:p>
            <a:endParaRPr lang="fr-FR" sz="2400" b="1" dirty="0" smtClean="0"/>
          </a:p>
        </p:txBody>
      </p:sp>
      <p:sp>
        <p:nvSpPr>
          <p:cNvPr id="5" name="ZoneTexte 4"/>
          <p:cNvSpPr txBox="1"/>
          <p:nvPr/>
        </p:nvSpPr>
        <p:spPr>
          <a:xfrm>
            <a:off x="214282" y="1500175"/>
            <a:ext cx="7786742" cy="646331"/>
          </a:xfrm>
          <a:prstGeom prst="rect">
            <a:avLst/>
          </a:prstGeom>
          <a:solidFill>
            <a:srgbClr val="FFC000"/>
          </a:solidFill>
        </p:spPr>
        <p:txBody>
          <a:bodyPr wrap="square" rtlCol="0">
            <a:spAutoFit/>
          </a:bodyPr>
          <a:lstStyle/>
          <a:p>
            <a:r>
              <a:rPr lang="fr-FR" b="1" dirty="0" smtClean="0"/>
              <a:t>4.9.5. Les nouvelles technologies de séquençage à trés haut débit ("</a:t>
            </a:r>
            <a:r>
              <a:rPr lang="fr-FR" b="1" i="1" dirty="0" err="1" smtClean="0"/>
              <a:t>next</a:t>
            </a:r>
            <a:r>
              <a:rPr lang="fr-FR" b="1" i="1" dirty="0" smtClean="0"/>
              <a:t>-</a:t>
            </a:r>
            <a:r>
              <a:rPr lang="fr-FR" b="1" i="1" dirty="0" err="1" smtClean="0"/>
              <a:t>generation</a:t>
            </a:r>
            <a:r>
              <a:rPr lang="fr-FR" b="1" i="1" dirty="0" smtClean="0"/>
              <a:t> </a:t>
            </a:r>
            <a:r>
              <a:rPr lang="fr-FR" b="1" i="1" dirty="0" err="1" smtClean="0"/>
              <a:t>high</a:t>
            </a:r>
            <a:r>
              <a:rPr lang="fr-FR" b="1" i="1" dirty="0" smtClean="0"/>
              <a:t>-</a:t>
            </a:r>
            <a:r>
              <a:rPr lang="fr-FR" b="1" i="1" dirty="0" err="1" smtClean="0"/>
              <a:t>throughput</a:t>
            </a:r>
            <a:r>
              <a:rPr lang="fr-FR" b="1" i="1" dirty="0" smtClean="0"/>
              <a:t> DNA </a:t>
            </a:r>
            <a:r>
              <a:rPr lang="fr-FR" b="1" i="1" dirty="0" err="1" smtClean="0"/>
              <a:t>sequencing</a:t>
            </a:r>
            <a:r>
              <a:rPr lang="fr-FR" b="1" i="1" dirty="0" smtClean="0"/>
              <a:t> technologies</a:t>
            </a:r>
            <a:r>
              <a:rPr lang="fr-FR" b="1" dirty="0" smtClean="0"/>
              <a:t>" – NGST)</a:t>
            </a:r>
            <a:endParaRPr lang="fr-FR" dirty="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85728"/>
            <a:ext cx="5283200" cy="549275"/>
          </a:xfrm>
          <a:prstGeom prst="rect">
            <a:avLst/>
          </a:prstGeom>
          <a:solidFill>
            <a:srgbClr val="FFFF99"/>
          </a:solidFill>
          <a:ln w="9525">
            <a:noFill/>
            <a:miter lim="800000"/>
            <a:headEnd/>
            <a:tailEnd/>
          </a:ln>
        </p:spPr>
        <p:txBody>
          <a:bodyPr wrap="none" lIns="0" tIns="0" rIns="0" bIns="0">
            <a:spAutoFit/>
          </a:bodyPr>
          <a:lstStyle/>
          <a:p>
            <a:r>
              <a:rPr lang="fr-FR" sz="3600" b="1" dirty="0">
                <a:solidFill>
                  <a:srgbClr val="000000"/>
                </a:solidFill>
                <a:latin typeface="Times New Roman" pitchFamily="18" charset="0"/>
              </a:rPr>
              <a:t>4</a:t>
            </a:r>
            <a:r>
              <a:rPr lang="fr-FR" sz="3600" b="1" dirty="0" smtClean="0">
                <a:solidFill>
                  <a:srgbClr val="000000"/>
                </a:solidFill>
                <a:latin typeface="Times New Roman" pitchFamily="18" charset="0"/>
              </a:rPr>
              <a:t>. </a:t>
            </a:r>
            <a:r>
              <a:rPr lang="fr-FR" sz="3600" b="1" dirty="0">
                <a:solidFill>
                  <a:srgbClr val="000000"/>
                </a:solidFill>
                <a:latin typeface="Times New Roman" pitchFamily="18" charset="0"/>
              </a:rPr>
              <a:t>Séquençage des génomes</a:t>
            </a:r>
            <a:endParaRPr lang="fr-FR" dirty="0"/>
          </a:p>
        </p:txBody>
      </p:sp>
      <p:sp>
        <p:nvSpPr>
          <p:cNvPr id="181296" name="Rectangle 1072"/>
          <p:cNvSpPr>
            <a:spLocks noChangeArrowheads="1"/>
          </p:cNvSpPr>
          <p:nvPr/>
        </p:nvSpPr>
        <p:spPr bwMode="auto">
          <a:xfrm>
            <a:off x="228600" y="990600"/>
            <a:ext cx="4494820" cy="369332"/>
          </a:xfrm>
          <a:prstGeom prst="rect">
            <a:avLst/>
          </a:prstGeom>
          <a:solidFill>
            <a:srgbClr val="FFCCFF"/>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4.9. </a:t>
            </a:r>
            <a:r>
              <a:rPr lang="fr-FR" sz="2400" b="1" i="1" dirty="0" smtClean="0">
                <a:latin typeface="Times New Roman" pitchFamily="18" charset="0"/>
              </a:rPr>
              <a:t>Les technologies de séquençage</a:t>
            </a:r>
            <a:endParaRPr lang="fr-FR" sz="2300" b="1" dirty="0">
              <a:solidFill>
                <a:srgbClr val="000000"/>
              </a:solidFill>
              <a:latin typeface="Times New Roman" pitchFamily="18" charset="0"/>
            </a:endParaRPr>
          </a:p>
        </p:txBody>
      </p:sp>
      <p:sp>
        <p:nvSpPr>
          <p:cNvPr id="16" name="ZoneTexte 15"/>
          <p:cNvSpPr txBox="1"/>
          <p:nvPr/>
        </p:nvSpPr>
        <p:spPr>
          <a:xfrm>
            <a:off x="285720" y="2571744"/>
            <a:ext cx="8572528" cy="4524315"/>
          </a:xfrm>
          <a:prstGeom prst="rect">
            <a:avLst/>
          </a:prstGeom>
          <a:noFill/>
        </p:spPr>
        <p:txBody>
          <a:bodyPr wrap="square" rtlCol="0">
            <a:spAutoFit/>
          </a:bodyPr>
          <a:lstStyle/>
          <a:p>
            <a:r>
              <a:rPr lang="fr-FR" sz="2400" b="1" dirty="0" smtClean="0">
                <a:solidFill>
                  <a:srgbClr val="00B050"/>
                </a:solidFill>
              </a:rPr>
              <a:t>Les autres technologies actuelles</a:t>
            </a:r>
          </a:p>
          <a:p>
            <a:r>
              <a:rPr lang="fr-FR" sz="2400" b="1" dirty="0" smtClean="0">
                <a:solidFill>
                  <a:srgbClr val="7030A0"/>
                </a:solidFill>
              </a:rPr>
              <a:t/>
            </a:r>
            <a:br>
              <a:rPr lang="fr-FR" sz="2400" b="1" dirty="0" smtClean="0">
                <a:solidFill>
                  <a:srgbClr val="7030A0"/>
                </a:solidFill>
              </a:rPr>
            </a:br>
            <a:r>
              <a:rPr lang="fr-FR" sz="2400" b="1" dirty="0" smtClean="0"/>
              <a:t>4.</a:t>
            </a:r>
            <a:r>
              <a:rPr lang="fr-FR" sz="2400" b="1" i="1" dirty="0" smtClean="0"/>
              <a:t> L'une des dernières technologies en date : </a:t>
            </a:r>
            <a:r>
              <a:rPr lang="fr-FR" sz="2400" b="1" i="1" dirty="0" smtClean="0">
                <a:ln>
                  <a:solidFill>
                    <a:srgbClr val="0070C0"/>
                  </a:solidFill>
                </a:ln>
                <a:solidFill>
                  <a:srgbClr val="FFFF00"/>
                </a:solidFill>
              </a:rPr>
              <a:t>« Ion Torrent«  </a:t>
            </a:r>
            <a:r>
              <a:rPr lang="fr-FR" sz="2400" b="1" i="1" dirty="0" smtClean="0">
                <a:solidFill>
                  <a:srgbClr val="C00000"/>
                </a:solidFill>
              </a:rPr>
              <a:t>(suite)</a:t>
            </a:r>
            <a:endParaRPr lang="fr-FR" sz="2400" b="1" dirty="0" smtClean="0">
              <a:solidFill>
                <a:srgbClr val="C00000"/>
              </a:solidFill>
            </a:endParaRPr>
          </a:p>
          <a:p>
            <a:endParaRPr lang="fr-FR" sz="2400" b="1" dirty="0" smtClean="0"/>
          </a:p>
          <a:p>
            <a:r>
              <a:rPr lang="fr-FR" sz="2400" b="1" dirty="0" smtClean="0"/>
              <a:t>Il est annoncé un débit de 1000 </a:t>
            </a:r>
            <a:r>
              <a:rPr lang="fr-FR" sz="2400" b="1" dirty="0" err="1" smtClean="0"/>
              <a:t>Mpb</a:t>
            </a:r>
            <a:r>
              <a:rPr lang="fr-FR" sz="2400" b="1" dirty="0" smtClean="0"/>
              <a:t>/expérience en 2012 !</a:t>
            </a:r>
          </a:p>
          <a:p>
            <a:pPr>
              <a:buFont typeface="Wingdings" pitchFamily="2" charset="2"/>
              <a:buChar char="Ø"/>
            </a:pPr>
            <a:r>
              <a:rPr lang="fr-FR" sz="2400" b="1" dirty="0" smtClean="0">
                <a:solidFill>
                  <a:srgbClr val="0070C0"/>
                </a:solidFill>
              </a:rPr>
              <a:t>temps d'expérience total </a:t>
            </a:r>
            <a:r>
              <a:rPr lang="fr-FR" sz="2400" b="1" dirty="0" smtClean="0"/>
              <a:t>(construction de la banque / données intégrées) : 2 jours</a:t>
            </a:r>
          </a:p>
          <a:p>
            <a:pPr>
              <a:buFont typeface="Wingdings" pitchFamily="2" charset="2"/>
              <a:buChar char="Ø"/>
            </a:pPr>
            <a:r>
              <a:rPr lang="fr-FR" sz="2400" b="1" dirty="0" smtClean="0">
                <a:solidFill>
                  <a:srgbClr val="00B050"/>
                </a:solidFill>
              </a:rPr>
              <a:t>un tour : </a:t>
            </a:r>
            <a:r>
              <a:rPr lang="fr-FR" sz="2400" b="1" dirty="0" smtClean="0"/>
              <a:t>3,5 heures</a:t>
            </a:r>
          </a:p>
          <a:p>
            <a:endParaRPr lang="fr-FR" sz="2400" b="1" dirty="0" smtClean="0"/>
          </a:p>
          <a:p>
            <a:r>
              <a:rPr lang="fr-FR" sz="2400" b="1" dirty="0" err="1" smtClean="0">
                <a:hlinkClick r:id="rId3"/>
              </a:rPr>
              <a:t>Rothberg</a:t>
            </a:r>
            <a:r>
              <a:rPr lang="fr-FR" sz="2400" b="1" dirty="0" smtClean="0">
                <a:hlinkClick r:id="rId3"/>
              </a:rPr>
              <a:t> et al. (2011)</a:t>
            </a:r>
            <a:r>
              <a:rPr lang="fr-FR" sz="2400" b="1" dirty="0" smtClean="0"/>
              <a:t> "</a:t>
            </a:r>
            <a:r>
              <a:rPr lang="fr-FR" sz="2400" b="1" i="1" dirty="0" smtClean="0"/>
              <a:t>An </a:t>
            </a:r>
            <a:r>
              <a:rPr lang="fr-FR" sz="2400" b="1" i="1" dirty="0" err="1" smtClean="0"/>
              <a:t>integrated</a:t>
            </a:r>
            <a:r>
              <a:rPr lang="fr-FR" sz="2400" b="1" i="1" dirty="0" smtClean="0"/>
              <a:t> </a:t>
            </a:r>
            <a:r>
              <a:rPr lang="fr-FR" sz="2400" b="1" i="1" dirty="0" err="1" smtClean="0"/>
              <a:t>semiconductor</a:t>
            </a:r>
            <a:r>
              <a:rPr lang="fr-FR" sz="2400" b="1" i="1" dirty="0" smtClean="0"/>
              <a:t> </a:t>
            </a:r>
            <a:r>
              <a:rPr lang="fr-FR" sz="2400" b="1" i="1" dirty="0" err="1" smtClean="0"/>
              <a:t>device</a:t>
            </a:r>
            <a:r>
              <a:rPr lang="fr-FR" sz="2400" b="1" i="1" dirty="0" smtClean="0"/>
              <a:t> </a:t>
            </a:r>
            <a:r>
              <a:rPr lang="fr-FR" sz="2400" b="1" i="1" dirty="0" err="1" smtClean="0"/>
              <a:t>enabling</a:t>
            </a:r>
            <a:r>
              <a:rPr lang="fr-FR" sz="2400" b="1" i="1" dirty="0" smtClean="0"/>
              <a:t> non-</a:t>
            </a:r>
            <a:r>
              <a:rPr lang="fr-FR" sz="2400" b="1" i="1" dirty="0" err="1" smtClean="0"/>
              <a:t>optical</a:t>
            </a:r>
            <a:r>
              <a:rPr lang="fr-FR" sz="2400" b="1" i="1" dirty="0" smtClean="0"/>
              <a:t> </a:t>
            </a:r>
            <a:r>
              <a:rPr lang="fr-FR" sz="2400" b="1" i="1" dirty="0" err="1" smtClean="0"/>
              <a:t>genome</a:t>
            </a:r>
            <a:r>
              <a:rPr lang="fr-FR" sz="2400" b="1" i="1" dirty="0" smtClean="0"/>
              <a:t> </a:t>
            </a:r>
            <a:r>
              <a:rPr lang="fr-FR" sz="2400" b="1" i="1" dirty="0" err="1" smtClean="0"/>
              <a:t>sequencing</a:t>
            </a:r>
            <a:r>
              <a:rPr lang="fr-FR" sz="2400" b="1" i="1" dirty="0" smtClean="0"/>
              <a:t>" Nature 475, 348 - 352</a:t>
            </a:r>
            <a:endParaRPr lang="fr-FR" sz="2400" b="1" dirty="0" smtClean="0"/>
          </a:p>
          <a:p>
            <a:pPr algn="just"/>
            <a:endParaRPr lang="fr-FR" sz="2400" b="1" dirty="0" smtClean="0"/>
          </a:p>
        </p:txBody>
      </p:sp>
      <p:sp>
        <p:nvSpPr>
          <p:cNvPr id="5" name="ZoneTexte 4"/>
          <p:cNvSpPr txBox="1"/>
          <p:nvPr/>
        </p:nvSpPr>
        <p:spPr>
          <a:xfrm>
            <a:off x="214282" y="1500175"/>
            <a:ext cx="7786742" cy="646331"/>
          </a:xfrm>
          <a:prstGeom prst="rect">
            <a:avLst/>
          </a:prstGeom>
          <a:solidFill>
            <a:srgbClr val="FFC000"/>
          </a:solidFill>
        </p:spPr>
        <p:txBody>
          <a:bodyPr wrap="square" rtlCol="0">
            <a:spAutoFit/>
          </a:bodyPr>
          <a:lstStyle/>
          <a:p>
            <a:r>
              <a:rPr lang="fr-FR" b="1" dirty="0" smtClean="0"/>
              <a:t>4.9.5. Les nouvelles technologies de séquençage à trés haut débit ("</a:t>
            </a:r>
            <a:r>
              <a:rPr lang="fr-FR" b="1" i="1" dirty="0" err="1" smtClean="0"/>
              <a:t>next</a:t>
            </a:r>
            <a:r>
              <a:rPr lang="fr-FR" b="1" i="1" dirty="0" smtClean="0"/>
              <a:t>-</a:t>
            </a:r>
            <a:r>
              <a:rPr lang="fr-FR" b="1" i="1" dirty="0" err="1" smtClean="0"/>
              <a:t>generation</a:t>
            </a:r>
            <a:r>
              <a:rPr lang="fr-FR" b="1" i="1" dirty="0" smtClean="0"/>
              <a:t> </a:t>
            </a:r>
            <a:r>
              <a:rPr lang="fr-FR" b="1" i="1" dirty="0" err="1" smtClean="0"/>
              <a:t>high</a:t>
            </a:r>
            <a:r>
              <a:rPr lang="fr-FR" b="1" i="1" dirty="0" smtClean="0"/>
              <a:t>-</a:t>
            </a:r>
            <a:r>
              <a:rPr lang="fr-FR" b="1" i="1" dirty="0" err="1" smtClean="0"/>
              <a:t>throughput</a:t>
            </a:r>
            <a:r>
              <a:rPr lang="fr-FR" b="1" i="1" dirty="0" smtClean="0"/>
              <a:t> DNA </a:t>
            </a:r>
            <a:r>
              <a:rPr lang="fr-FR" b="1" i="1" dirty="0" err="1" smtClean="0"/>
              <a:t>sequencing</a:t>
            </a:r>
            <a:r>
              <a:rPr lang="fr-FR" b="1" i="1" dirty="0" smtClean="0"/>
              <a:t> technologies</a:t>
            </a:r>
            <a:r>
              <a:rPr lang="fr-FR" b="1" dirty="0" smtClean="0"/>
              <a:t>" – NGST)</a:t>
            </a:r>
            <a:endParaRPr lang="fr-FR"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6" name="Rectangle 1072"/>
          <p:cNvSpPr>
            <a:spLocks noChangeArrowheads="1"/>
          </p:cNvSpPr>
          <p:nvPr/>
        </p:nvSpPr>
        <p:spPr bwMode="auto">
          <a:xfrm>
            <a:off x="214282" y="214290"/>
            <a:ext cx="4494820" cy="369332"/>
          </a:xfrm>
          <a:prstGeom prst="rect">
            <a:avLst/>
          </a:prstGeom>
          <a:solidFill>
            <a:srgbClr val="FFCCFF"/>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1.9. </a:t>
            </a:r>
            <a:r>
              <a:rPr lang="fr-FR" sz="2400" b="1" i="1" dirty="0" smtClean="0">
                <a:latin typeface="Times New Roman" pitchFamily="18" charset="0"/>
              </a:rPr>
              <a:t>Les technologies de séquençage</a:t>
            </a:r>
            <a:endParaRPr lang="fr-FR" sz="2300" b="1" dirty="0">
              <a:solidFill>
                <a:srgbClr val="000000"/>
              </a:solidFill>
              <a:latin typeface="Times New Roman" pitchFamily="18" charset="0"/>
            </a:endParaRPr>
          </a:p>
        </p:txBody>
      </p:sp>
      <p:pic>
        <p:nvPicPr>
          <p:cNvPr id="2050" name="Picture 2" descr="D:\Gameboy advance\Enseignement Universitaire\Preparation des cours\Plant Genomics\Plant de novo Genome Sequencing _ Thermo Fisher Scientific_files\3Comp2emeGeneration.png"/>
          <p:cNvPicPr>
            <a:picLocks noChangeAspect="1" noChangeArrowheads="1"/>
          </p:cNvPicPr>
          <p:nvPr/>
        </p:nvPicPr>
        <p:blipFill>
          <a:blip r:embed="rId3"/>
          <a:srcRect/>
          <a:stretch>
            <a:fillRect/>
          </a:stretch>
        </p:blipFill>
        <p:spPr bwMode="auto">
          <a:xfrm>
            <a:off x="0" y="0"/>
            <a:ext cx="9144000" cy="6860430"/>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6" name="Rectangle 1072"/>
          <p:cNvSpPr>
            <a:spLocks noChangeArrowheads="1"/>
          </p:cNvSpPr>
          <p:nvPr/>
        </p:nvSpPr>
        <p:spPr bwMode="auto">
          <a:xfrm>
            <a:off x="214282" y="214290"/>
            <a:ext cx="4494820" cy="369332"/>
          </a:xfrm>
          <a:prstGeom prst="rect">
            <a:avLst/>
          </a:prstGeom>
          <a:solidFill>
            <a:srgbClr val="FFCCFF"/>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4.9. </a:t>
            </a:r>
            <a:r>
              <a:rPr lang="fr-FR" sz="2400" b="1" i="1" dirty="0" smtClean="0">
                <a:latin typeface="Times New Roman" pitchFamily="18" charset="0"/>
              </a:rPr>
              <a:t>Les technologies de séquençage</a:t>
            </a:r>
            <a:endParaRPr lang="fr-FR" sz="2300" b="1" dirty="0">
              <a:solidFill>
                <a:srgbClr val="000000"/>
              </a:solidFill>
              <a:latin typeface="Times New Roman" pitchFamily="18" charset="0"/>
            </a:endParaRPr>
          </a:p>
        </p:txBody>
      </p:sp>
      <p:pic>
        <p:nvPicPr>
          <p:cNvPr id="3074" name="Picture 2" descr="D:\Gameboy advance\Enseignement Universitaire\Preparation des cours\Plant Genomics\Plant de novo Genome Sequencing _ Thermo Fisher Scientific_files\TabComparatif.png"/>
          <p:cNvPicPr>
            <a:picLocks noChangeAspect="1" noChangeArrowheads="1"/>
          </p:cNvPicPr>
          <p:nvPr/>
        </p:nvPicPr>
        <p:blipFill>
          <a:blip r:embed="rId3"/>
          <a:srcRect/>
          <a:stretch>
            <a:fillRect/>
          </a:stretch>
        </p:blipFill>
        <p:spPr bwMode="auto">
          <a:xfrm>
            <a:off x="928662" y="0"/>
            <a:ext cx="7506761" cy="6786586"/>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srcRect/>
          <a:stretch>
            <a:fillRect/>
          </a:stretch>
        </p:blipFill>
        <p:spPr bwMode="auto">
          <a:xfrm>
            <a:off x="0" y="-928688"/>
            <a:ext cx="1190625" cy="8458201"/>
          </a:xfrm>
          <a:prstGeom prst="rect">
            <a:avLst/>
          </a:prstGeom>
          <a:noFill/>
          <a:ln w="9525">
            <a:noFill/>
            <a:miter lim="800000"/>
            <a:headEnd/>
            <a:tailEnd/>
          </a:ln>
        </p:spPr>
      </p:pic>
      <p:sp>
        <p:nvSpPr>
          <p:cNvPr id="12" name="Rectangle 11"/>
          <p:cNvSpPr/>
          <p:nvPr/>
        </p:nvSpPr>
        <p:spPr>
          <a:xfrm>
            <a:off x="2214546" y="500042"/>
            <a:ext cx="4833183" cy="523220"/>
          </a:xfrm>
          <a:prstGeom prst="rect">
            <a:avLst/>
          </a:prstGeom>
        </p:spPr>
        <p:txBody>
          <a:bodyPr wrap="none">
            <a:spAutoFit/>
          </a:bodyPr>
          <a:lstStyle/>
          <a:p>
            <a:pPr fontAlgn="auto">
              <a:spcBef>
                <a:spcPts val="0"/>
              </a:spcBef>
              <a:spcAft>
                <a:spcPts val="0"/>
              </a:spcAft>
              <a:defRPr/>
            </a:pPr>
            <a:r>
              <a:rPr lang="fr-FR"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5. Assemblage des génomes</a:t>
            </a:r>
            <a:endParaRPr lang="fr-FR" sz="2800" dirty="0">
              <a:latin typeface="+mn-lt"/>
              <a:cs typeface="+mn-cs"/>
            </a:endParaRPr>
          </a:p>
        </p:txBody>
      </p:sp>
      <p:pic>
        <p:nvPicPr>
          <p:cNvPr id="5" name="Image 4" descr="http://www.inrp.fr/Acces/biotic/biomol/techgen/images/adn.gif"/>
          <p:cNvPicPr>
            <a:picLocks noChangeAspect="1" noChangeArrowheads="1"/>
          </p:cNvPicPr>
          <p:nvPr/>
        </p:nvPicPr>
        <p:blipFill>
          <a:blip r:embed="rId4"/>
          <a:srcRect/>
          <a:stretch>
            <a:fillRect/>
          </a:stretch>
        </p:blipFill>
        <p:spPr bwMode="auto">
          <a:xfrm>
            <a:off x="3786182" y="1500174"/>
            <a:ext cx="2714644" cy="3901044"/>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85728"/>
            <a:ext cx="5334987" cy="553998"/>
          </a:xfrm>
          <a:prstGeom prst="rect">
            <a:avLst/>
          </a:prstGeom>
          <a:solidFill>
            <a:srgbClr val="FFFF99"/>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5. Assemblage </a:t>
            </a:r>
            <a:r>
              <a:rPr lang="fr-FR" sz="3600" b="1" dirty="0">
                <a:solidFill>
                  <a:srgbClr val="000000"/>
                </a:solidFill>
                <a:latin typeface="Times New Roman" pitchFamily="18" charset="0"/>
              </a:rPr>
              <a:t>des génomes</a:t>
            </a:r>
            <a:endParaRPr lang="fr-FR" dirty="0"/>
          </a:p>
        </p:txBody>
      </p:sp>
      <p:sp>
        <p:nvSpPr>
          <p:cNvPr id="181296" name="Rectangle 1072"/>
          <p:cNvSpPr>
            <a:spLocks noChangeArrowheads="1"/>
          </p:cNvSpPr>
          <p:nvPr/>
        </p:nvSpPr>
        <p:spPr bwMode="auto">
          <a:xfrm>
            <a:off x="228600" y="990600"/>
            <a:ext cx="5411738" cy="369332"/>
          </a:xfrm>
          <a:prstGeom prst="rect">
            <a:avLst/>
          </a:prstGeom>
          <a:solidFill>
            <a:srgbClr val="00FFCC"/>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5.1. </a:t>
            </a:r>
            <a:r>
              <a:rPr lang="fr-FR" sz="2400" b="1" i="1" dirty="0" smtClean="0">
                <a:latin typeface="Times New Roman" pitchFamily="18" charset="0"/>
              </a:rPr>
              <a:t>Généralités sur la notion d’assemblage</a:t>
            </a:r>
            <a:endParaRPr lang="fr-FR" sz="2300" b="1" dirty="0">
              <a:solidFill>
                <a:srgbClr val="000000"/>
              </a:solidFill>
              <a:latin typeface="Times New Roman" pitchFamily="18" charset="0"/>
            </a:endParaRPr>
          </a:p>
        </p:txBody>
      </p:sp>
      <p:sp>
        <p:nvSpPr>
          <p:cNvPr id="16" name="ZoneTexte 15"/>
          <p:cNvSpPr txBox="1"/>
          <p:nvPr/>
        </p:nvSpPr>
        <p:spPr>
          <a:xfrm>
            <a:off x="214282" y="1857364"/>
            <a:ext cx="8572528" cy="4524315"/>
          </a:xfrm>
          <a:prstGeom prst="rect">
            <a:avLst/>
          </a:prstGeom>
          <a:noFill/>
        </p:spPr>
        <p:txBody>
          <a:bodyPr wrap="square" rtlCol="0">
            <a:spAutoFit/>
          </a:bodyPr>
          <a:lstStyle/>
          <a:p>
            <a:pPr algn="just"/>
            <a:r>
              <a:rPr lang="fr-FR" sz="2400" b="1" dirty="0" smtClean="0"/>
              <a:t>La comparaison des séquences permet d'</a:t>
            </a:r>
            <a:r>
              <a:rPr lang="fr-FR" sz="2400" b="1" dirty="0" smtClean="0">
                <a:solidFill>
                  <a:srgbClr val="FF0000"/>
                </a:solidFill>
                <a:latin typeface="Comic Sans MS"/>
              </a:rPr>
              <a:t>aligner </a:t>
            </a:r>
            <a:r>
              <a:rPr lang="fr-FR" sz="2400" b="1" dirty="0" smtClean="0"/>
              <a:t>les parties qui se recouvrent partiellement ou </a:t>
            </a:r>
            <a:r>
              <a:rPr lang="fr-FR" sz="2400" b="1" dirty="0" smtClean="0">
                <a:solidFill>
                  <a:srgbClr val="FF0000"/>
                </a:solidFill>
                <a:latin typeface="Comic Sans MS"/>
              </a:rPr>
              <a:t>chevauchantes</a:t>
            </a:r>
            <a:r>
              <a:rPr lang="fr-FR" sz="2400" b="1" dirty="0" smtClean="0"/>
              <a:t>.</a:t>
            </a:r>
          </a:p>
          <a:p>
            <a:pPr algn="just"/>
            <a:endParaRPr lang="fr-FR" sz="2400" b="1" dirty="0" smtClean="0"/>
          </a:p>
          <a:p>
            <a:pPr algn="just"/>
            <a:r>
              <a:rPr lang="fr-FR" sz="2400" b="1" dirty="0" smtClean="0"/>
              <a:t>Les séquences chevauchantes peuvent être </a:t>
            </a:r>
            <a:r>
              <a:rPr lang="fr-FR" sz="2400" b="1" dirty="0" smtClean="0">
                <a:solidFill>
                  <a:srgbClr val="FF0000"/>
                </a:solidFill>
                <a:latin typeface="Comic Sans MS"/>
              </a:rPr>
              <a:t>reliées</a:t>
            </a:r>
            <a:r>
              <a:rPr lang="fr-FR" sz="2400" b="1" dirty="0" smtClean="0"/>
              <a:t> en enchaînements plus grands que l'on appelle </a:t>
            </a:r>
            <a:r>
              <a:rPr lang="fr-FR" sz="2400" b="1" dirty="0" smtClean="0">
                <a:solidFill>
                  <a:srgbClr val="FF0000"/>
                </a:solidFill>
                <a:latin typeface="Comic Sans MS"/>
              </a:rPr>
              <a:t>contigs</a:t>
            </a:r>
            <a:r>
              <a:rPr lang="fr-FR" sz="2400" b="1" dirty="0" smtClean="0"/>
              <a:t>.</a:t>
            </a:r>
          </a:p>
          <a:p>
            <a:pPr algn="just"/>
            <a:endParaRPr lang="fr-FR" sz="2400" b="1" dirty="0" smtClean="0"/>
          </a:p>
          <a:p>
            <a:pPr algn="just"/>
            <a:r>
              <a:rPr lang="fr-FR" sz="2400" b="1" dirty="0" smtClean="0"/>
              <a:t>En reliant l'ensemble des contigs, on reconstitue des séquences de plusieurs millions à plusieurs dizaines de millions de nucléotides (les "</a:t>
            </a:r>
            <a:r>
              <a:rPr lang="fr-FR" sz="2400" b="1" i="1" dirty="0" err="1" smtClean="0">
                <a:solidFill>
                  <a:srgbClr val="FF0000"/>
                </a:solidFill>
                <a:latin typeface="Comic Sans MS"/>
              </a:rPr>
              <a:t>scaffold</a:t>
            </a:r>
            <a:r>
              <a:rPr lang="fr-FR" sz="2400" b="1" dirty="0" smtClean="0"/>
              <a:t>").</a:t>
            </a:r>
          </a:p>
          <a:p>
            <a:pPr algn="just"/>
            <a:endParaRPr lang="fr-FR" sz="2400" b="1" dirty="0" smtClean="0"/>
          </a:p>
          <a:p>
            <a:pPr algn="just"/>
            <a:r>
              <a:rPr lang="fr-FR" sz="2400" b="1" dirty="0" smtClean="0"/>
              <a:t>L’ensemble de ces opérations (effectuées par des </a:t>
            </a:r>
            <a:r>
              <a:rPr lang="fr-FR" sz="2400" b="1" dirty="0" smtClean="0">
                <a:solidFill>
                  <a:srgbClr val="FF0000"/>
                </a:solidFill>
                <a:latin typeface="Comic Sans MS"/>
                <a:hlinkClick r:id="rId3"/>
              </a:rPr>
              <a:t>programmes bioinformatiques</a:t>
            </a:r>
            <a:r>
              <a:rPr lang="fr-FR" sz="2400" b="1" dirty="0" smtClean="0">
                <a:latin typeface="Comic Sans MS"/>
              </a:rPr>
              <a:t>)</a:t>
            </a:r>
            <a:r>
              <a:rPr lang="fr-FR" sz="2400" b="1" dirty="0" smtClean="0">
                <a:solidFill>
                  <a:srgbClr val="FF0000"/>
                </a:solidFill>
                <a:latin typeface="Comic Sans MS"/>
              </a:rPr>
              <a:t> </a:t>
            </a:r>
            <a:r>
              <a:rPr lang="fr-FR" sz="2400" b="1" dirty="0" smtClean="0">
                <a:ln>
                  <a:solidFill>
                    <a:srgbClr val="002060"/>
                  </a:solidFill>
                </a:ln>
                <a:solidFill>
                  <a:srgbClr val="00FFCC"/>
                </a:solidFill>
                <a:latin typeface="Comic Sans MS"/>
              </a:rPr>
              <a:t>est dit : assemblage.</a:t>
            </a:r>
            <a:endParaRPr lang="fr-FR" sz="2400" b="1" dirty="0">
              <a:ln>
                <a:solidFill>
                  <a:srgbClr val="002060"/>
                </a:solidFill>
              </a:ln>
              <a:solidFill>
                <a:srgbClr val="00FFCC"/>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85728"/>
            <a:ext cx="5334987" cy="553998"/>
          </a:xfrm>
          <a:prstGeom prst="rect">
            <a:avLst/>
          </a:prstGeom>
          <a:solidFill>
            <a:srgbClr val="FFFF99"/>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5. Assemblage </a:t>
            </a:r>
            <a:r>
              <a:rPr lang="fr-FR" sz="3600" b="1" dirty="0">
                <a:solidFill>
                  <a:srgbClr val="000000"/>
                </a:solidFill>
                <a:latin typeface="Times New Roman" pitchFamily="18" charset="0"/>
              </a:rPr>
              <a:t>des génomes</a:t>
            </a:r>
            <a:endParaRPr lang="fr-FR" dirty="0"/>
          </a:p>
        </p:txBody>
      </p:sp>
      <p:sp>
        <p:nvSpPr>
          <p:cNvPr id="181296" name="Rectangle 1072"/>
          <p:cNvSpPr>
            <a:spLocks noChangeArrowheads="1"/>
          </p:cNvSpPr>
          <p:nvPr/>
        </p:nvSpPr>
        <p:spPr bwMode="auto">
          <a:xfrm>
            <a:off x="228600" y="990600"/>
            <a:ext cx="5411738" cy="369332"/>
          </a:xfrm>
          <a:prstGeom prst="rect">
            <a:avLst/>
          </a:prstGeom>
          <a:solidFill>
            <a:srgbClr val="00FFCC"/>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5.1. </a:t>
            </a:r>
            <a:r>
              <a:rPr lang="fr-FR" sz="2400" b="1" i="1" dirty="0" smtClean="0">
                <a:latin typeface="Times New Roman" pitchFamily="18" charset="0"/>
              </a:rPr>
              <a:t>Généralités sur la notion d’assemblage</a:t>
            </a:r>
            <a:endParaRPr lang="fr-FR" sz="2300" b="1" dirty="0">
              <a:solidFill>
                <a:srgbClr val="000000"/>
              </a:solidFill>
              <a:latin typeface="Times New Roman" pitchFamily="18" charset="0"/>
            </a:endParaRPr>
          </a:p>
        </p:txBody>
      </p:sp>
      <p:sp>
        <p:nvSpPr>
          <p:cNvPr id="16" name="ZoneTexte 15"/>
          <p:cNvSpPr txBox="1"/>
          <p:nvPr/>
        </p:nvSpPr>
        <p:spPr>
          <a:xfrm>
            <a:off x="214282" y="1857364"/>
            <a:ext cx="8572528" cy="4524315"/>
          </a:xfrm>
          <a:prstGeom prst="rect">
            <a:avLst/>
          </a:prstGeom>
          <a:noFill/>
        </p:spPr>
        <p:txBody>
          <a:bodyPr wrap="square" rtlCol="0">
            <a:spAutoFit/>
          </a:bodyPr>
          <a:lstStyle/>
          <a:p>
            <a:pPr marL="457200" indent="-457200" algn="just">
              <a:buBlip>
                <a:blip r:embed="rId3"/>
              </a:buBlip>
            </a:pPr>
            <a:r>
              <a:rPr lang="fr-FR" sz="2400" b="1" dirty="0" smtClean="0">
                <a:solidFill>
                  <a:srgbClr val="0070C0"/>
                </a:solidFill>
                <a:latin typeface="Comic Sans MS"/>
              </a:rPr>
              <a:t>Les trous ou "</a:t>
            </a:r>
            <a:r>
              <a:rPr lang="fr-FR" sz="2400" b="1" i="1" dirty="0" smtClean="0">
                <a:solidFill>
                  <a:srgbClr val="0070C0"/>
                </a:solidFill>
                <a:latin typeface="Comic Sans MS"/>
              </a:rPr>
              <a:t>gap</a:t>
            </a:r>
            <a:r>
              <a:rPr lang="fr-FR" sz="2400" b="1" dirty="0" smtClean="0">
                <a:solidFill>
                  <a:srgbClr val="0070C0"/>
                </a:solidFill>
                <a:latin typeface="Comic Sans MS"/>
              </a:rPr>
              <a:t>"</a:t>
            </a:r>
            <a:r>
              <a:rPr lang="fr-FR" sz="2400" b="1" dirty="0" smtClean="0">
                <a:solidFill>
                  <a:srgbClr val="0070C0"/>
                </a:solidFill>
              </a:rPr>
              <a:t> : </a:t>
            </a:r>
            <a:r>
              <a:rPr lang="fr-FR" sz="2400" b="1" dirty="0" smtClean="0"/>
              <a:t>Comme le séquençage est effectué sur des sous-fragments pris de </a:t>
            </a:r>
            <a:r>
              <a:rPr lang="fr-FR" sz="2400" b="1" dirty="0" smtClean="0">
                <a:solidFill>
                  <a:srgbClr val="FF0000"/>
                </a:solidFill>
                <a:latin typeface="Comic Sans MS"/>
              </a:rPr>
              <a:t>manière aléatoire</a:t>
            </a:r>
            <a:r>
              <a:rPr lang="fr-FR" sz="2400" b="1" dirty="0" smtClean="0"/>
              <a:t>, même avec un tel niveau de redondance, il reste des parties non assemblées : des </a:t>
            </a:r>
            <a:r>
              <a:rPr lang="fr-FR" sz="2400" b="1" dirty="0" smtClean="0">
                <a:solidFill>
                  <a:srgbClr val="FF0000"/>
                </a:solidFill>
                <a:latin typeface="Comic Sans MS"/>
              </a:rPr>
              <a:t>trous</a:t>
            </a:r>
            <a:r>
              <a:rPr lang="fr-FR" sz="2400" b="1" dirty="0" smtClean="0"/>
              <a:t> ("</a:t>
            </a:r>
            <a:r>
              <a:rPr lang="fr-FR" sz="2400" b="1" i="1" dirty="0" smtClean="0">
                <a:latin typeface="Comic Sans MS"/>
              </a:rPr>
              <a:t>gap</a:t>
            </a:r>
            <a:r>
              <a:rPr lang="fr-FR" sz="2400" b="1" dirty="0" smtClean="0"/>
              <a:t>") qui peuvent être "comblés" par un travail ciblé.</a:t>
            </a:r>
          </a:p>
          <a:p>
            <a:pPr algn="just"/>
            <a:endParaRPr lang="fr-FR" sz="2400" b="1" dirty="0" smtClean="0"/>
          </a:p>
          <a:p>
            <a:pPr algn="just">
              <a:buBlip>
                <a:blip r:embed="rId3"/>
              </a:buBlip>
            </a:pPr>
            <a:r>
              <a:rPr lang="fr-FR" sz="2400" b="1" i="1" dirty="0" smtClean="0">
                <a:solidFill>
                  <a:srgbClr val="0070C0"/>
                </a:solidFill>
                <a:latin typeface="Comic Sans MS"/>
              </a:rPr>
              <a:t>  </a:t>
            </a:r>
            <a:r>
              <a:rPr lang="fr-FR" sz="2400" b="1" i="1" dirty="0" err="1" smtClean="0">
                <a:solidFill>
                  <a:srgbClr val="0070C0"/>
                </a:solidFill>
                <a:latin typeface="Comic Sans MS"/>
              </a:rPr>
              <a:t>Scaffold</a:t>
            </a:r>
            <a:r>
              <a:rPr lang="fr-FR" sz="2400" b="1" i="1" dirty="0" smtClean="0">
                <a:solidFill>
                  <a:srgbClr val="0070C0"/>
                </a:solidFill>
                <a:latin typeface="Comic Sans MS"/>
              </a:rPr>
              <a:t> </a:t>
            </a:r>
            <a:r>
              <a:rPr lang="fr-FR" sz="2400" b="1" dirty="0" smtClean="0">
                <a:solidFill>
                  <a:srgbClr val="0070C0"/>
                </a:solidFill>
              </a:rPr>
              <a:t>: </a:t>
            </a:r>
            <a:r>
              <a:rPr lang="fr-FR" sz="2400" b="1" dirty="0" smtClean="0"/>
              <a:t>ensemble de </a:t>
            </a:r>
            <a:r>
              <a:rPr lang="fr-FR" sz="2400" b="1" dirty="0" smtClean="0">
                <a:latin typeface="Comic Sans MS"/>
              </a:rPr>
              <a:t>contigs</a:t>
            </a:r>
            <a:r>
              <a:rPr lang="fr-FR" sz="2400" b="1" dirty="0" smtClean="0"/>
              <a:t> orientés et ordonnés. Les trous ("</a:t>
            </a:r>
            <a:r>
              <a:rPr lang="fr-FR" sz="2400" b="1" i="1" dirty="0" smtClean="0">
                <a:latin typeface="Comic Sans MS"/>
              </a:rPr>
              <a:t>gaps</a:t>
            </a:r>
            <a:r>
              <a:rPr lang="fr-FR" sz="2400" b="1" dirty="0" smtClean="0"/>
              <a:t>") sont de longueur connue.</a:t>
            </a:r>
          </a:p>
          <a:p>
            <a:pPr algn="just"/>
            <a:endParaRPr lang="fr-FR" sz="2400" b="1" dirty="0" smtClean="0"/>
          </a:p>
          <a:p>
            <a:pPr algn="just">
              <a:buBlip>
                <a:blip r:embed="rId3"/>
              </a:buBlip>
            </a:pPr>
            <a:r>
              <a:rPr lang="fr-FR" sz="2400" b="1" i="1" dirty="0" smtClean="0">
                <a:solidFill>
                  <a:srgbClr val="0070C0"/>
                </a:solidFill>
                <a:latin typeface="Comic Sans MS"/>
              </a:rPr>
              <a:t>  </a:t>
            </a:r>
            <a:r>
              <a:rPr lang="fr-FR" sz="2400" b="1" i="1" dirty="0" err="1" smtClean="0">
                <a:solidFill>
                  <a:srgbClr val="0070C0"/>
                </a:solidFill>
                <a:latin typeface="Comic Sans MS"/>
              </a:rPr>
              <a:t>Mapped</a:t>
            </a:r>
            <a:r>
              <a:rPr lang="fr-FR" sz="2400" b="1" i="1" dirty="0" smtClean="0">
                <a:solidFill>
                  <a:srgbClr val="0070C0"/>
                </a:solidFill>
                <a:latin typeface="Comic Sans MS"/>
              </a:rPr>
              <a:t> </a:t>
            </a:r>
            <a:r>
              <a:rPr lang="fr-FR" sz="2400" b="1" i="1" dirty="0" err="1" smtClean="0">
                <a:solidFill>
                  <a:srgbClr val="0070C0"/>
                </a:solidFill>
                <a:latin typeface="Comic Sans MS"/>
              </a:rPr>
              <a:t>scaffold</a:t>
            </a:r>
            <a:r>
              <a:rPr lang="fr-FR" sz="2400" b="1" dirty="0" smtClean="0">
                <a:solidFill>
                  <a:srgbClr val="0070C0"/>
                </a:solidFill>
              </a:rPr>
              <a:t> : </a:t>
            </a:r>
            <a:r>
              <a:rPr lang="fr-FR" sz="2400" b="1" dirty="0" smtClean="0"/>
              <a:t>ensemble de </a:t>
            </a:r>
            <a:r>
              <a:rPr lang="fr-FR" sz="2400" b="1" i="1" dirty="0" err="1" smtClean="0">
                <a:latin typeface="Comic Sans MS"/>
              </a:rPr>
              <a:t>scaffolds</a:t>
            </a:r>
            <a:r>
              <a:rPr lang="fr-FR" sz="2400" b="1" dirty="0" smtClean="0"/>
              <a:t> localisés le long des chromosomes (pas forcément ordonnés ou orientés). Les trous sont de longueur inconnue. </a:t>
            </a:r>
            <a:endParaRPr lang="fr-FR" sz="24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00166" y="1714488"/>
            <a:ext cx="6715172" cy="2031325"/>
          </a:xfrm>
          <a:prstGeom prst="rect">
            <a:avLst/>
          </a:prstGeom>
          <a:noFill/>
        </p:spPr>
        <p:txBody>
          <a:bodyPr wrap="square" rtlCol="0">
            <a:spAutoFit/>
          </a:bodyPr>
          <a:lstStyle/>
          <a:p>
            <a:pPr algn="just"/>
            <a:endParaRPr lang="fr-FR" b="1" dirty="0" smtClean="0"/>
          </a:p>
          <a:p>
            <a:pPr algn="just">
              <a:lnSpc>
                <a:spcPct val="150000"/>
              </a:lnSpc>
            </a:pPr>
            <a:r>
              <a:rPr lang="fr-FR" b="1" dirty="0" smtClean="0"/>
              <a:t>Cette différence reflète-t-elle une différence dans le nombre des gènes présents dans différentes espèces ? La génomique a permis d’élucider cette question et d’expliquer la base de ces hétérogénéités.</a:t>
            </a:r>
            <a:endParaRPr lang="en-US" dirty="0"/>
          </a:p>
        </p:txBody>
      </p:sp>
      <p:pic>
        <p:nvPicPr>
          <p:cNvPr id="6" name="Picture 2"/>
          <p:cNvPicPr>
            <a:picLocks noChangeAspect="1" noChangeArrowheads="1"/>
          </p:cNvPicPr>
          <p:nvPr/>
        </p:nvPicPr>
        <p:blipFill>
          <a:blip r:embed="rId2"/>
          <a:srcRect/>
          <a:stretch>
            <a:fillRect/>
          </a:stretch>
        </p:blipFill>
        <p:spPr bwMode="auto">
          <a:xfrm>
            <a:off x="0" y="-928688"/>
            <a:ext cx="1190625" cy="8458201"/>
          </a:xfrm>
          <a:prstGeom prst="rect">
            <a:avLst/>
          </a:prstGeom>
          <a:noFill/>
          <a:ln w="9525">
            <a:noFill/>
            <a:miter lim="800000"/>
            <a:headEnd/>
            <a:tailEnd/>
          </a:ln>
        </p:spPr>
      </p:pic>
      <p:sp>
        <p:nvSpPr>
          <p:cNvPr id="4" name="Rectangle 3"/>
          <p:cNvSpPr/>
          <p:nvPr/>
        </p:nvSpPr>
        <p:spPr>
          <a:xfrm>
            <a:off x="1643042" y="571480"/>
            <a:ext cx="2318583" cy="523220"/>
          </a:xfrm>
          <a:prstGeom prst="rect">
            <a:avLst/>
          </a:prstGeom>
        </p:spPr>
        <p:txBody>
          <a:bodyPr wrap="none">
            <a:spAutoFit/>
          </a:bodyPr>
          <a:lstStyle/>
          <a:p>
            <a:pPr lvl="0">
              <a:defRPr/>
            </a:pPr>
            <a:r>
              <a:rPr lang="fr-FR" sz="2800" b="1" dirty="0" smtClean="0">
                <a:solidFill>
                  <a:srgbClr val="DEF5FA">
                    <a:lumMod val="25000"/>
                  </a:srgbClr>
                </a:solidFill>
                <a:latin typeface="Calibri" pitchFamily="34" charset="0"/>
                <a:ea typeface="Calibri" pitchFamily="34" charset="0"/>
                <a:cs typeface="Arial" pitchFamily="34" charset="0"/>
              </a:rPr>
              <a:t>I. Introduction</a:t>
            </a:r>
            <a:endParaRPr lang="fr-FR" sz="2800" dirty="0" smtClean="0">
              <a:solidFill>
                <a:srgbClr val="DEF5FA">
                  <a:lumMod val="25000"/>
                </a:srgb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85728"/>
            <a:ext cx="5334987" cy="553998"/>
          </a:xfrm>
          <a:prstGeom prst="rect">
            <a:avLst/>
          </a:prstGeom>
          <a:solidFill>
            <a:srgbClr val="FFFF99"/>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5. Assemblage </a:t>
            </a:r>
            <a:r>
              <a:rPr lang="fr-FR" sz="3600" b="1" dirty="0">
                <a:solidFill>
                  <a:srgbClr val="000000"/>
                </a:solidFill>
                <a:latin typeface="Times New Roman" pitchFamily="18" charset="0"/>
              </a:rPr>
              <a:t>des génomes</a:t>
            </a:r>
            <a:endParaRPr lang="fr-FR" dirty="0"/>
          </a:p>
        </p:txBody>
      </p:sp>
      <p:sp>
        <p:nvSpPr>
          <p:cNvPr id="181296" name="Rectangle 1072"/>
          <p:cNvSpPr>
            <a:spLocks noChangeArrowheads="1"/>
          </p:cNvSpPr>
          <p:nvPr/>
        </p:nvSpPr>
        <p:spPr bwMode="auto">
          <a:xfrm>
            <a:off x="228600" y="990600"/>
            <a:ext cx="5411738" cy="369332"/>
          </a:xfrm>
          <a:prstGeom prst="rect">
            <a:avLst/>
          </a:prstGeom>
          <a:solidFill>
            <a:srgbClr val="00FFCC"/>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5.1. </a:t>
            </a:r>
            <a:r>
              <a:rPr lang="fr-FR" sz="2400" b="1" i="1" dirty="0" smtClean="0">
                <a:latin typeface="Times New Roman" pitchFamily="18" charset="0"/>
              </a:rPr>
              <a:t>Généralités sur la notion d’assemblage</a:t>
            </a:r>
            <a:endParaRPr lang="fr-FR" sz="2300" b="1" dirty="0">
              <a:solidFill>
                <a:srgbClr val="000000"/>
              </a:solidFill>
              <a:latin typeface="Times New Roman" pitchFamily="18" charset="0"/>
            </a:endParaRPr>
          </a:p>
        </p:txBody>
      </p:sp>
      <p:sp>
        <p:nvSpPr>
          <p:cNvPr id="16" name="ZoneTexte 15"/>
          <p:cNvSpPr txBox="1"/>
          <p:nvPr/>
        </p:nvSpPr>
        <p:spPr>
          <a:xfrm>
            <a:off x="214282" y="1522477"/>
            <a:ext cx="8572528" cy="5478423"/>
          </a:xfrm>
          <a:prstGeom prst="rect">
            <a:avLst/>
          </a:prstGeom>
          <a:noFill/>
        </p:spPr>
        <p:txBody>
          <a:bodyPr wrap="square" rtlCol="0">
            <a:spAutoFit/>
          </a:bodyPr>
          <a:lstStyle/>
          <a:p>
            <a:pPr algn="just">
              <a:buBlip>
                <a:blip r:embed="rId3"/>
              </a:buBlip>
            </a:pPr>
            <a:r>
              <a:rPr lang="fr-FR" sz="2800" b="1" dirty="0" smtClean="0">
                <a:solidFill>
                  <a:srgbClr val="0070C0"/>
                </a:solidFill>
              </a:rPr>
              <a:t>  Comment combler les trous entre les contigs et les orienter ?</a:t>
            </a:r>
          </a:p>
          <a:p>
            <a:pPr algn="just">
              <a:buBlip>
                <a:blip r:embed="rId3"/>
              </a:buBlip>
            </a:pPr>
            <a:endParaRPr lang="fr-FR" sz="2800" b="1" dirty="0" smtClean="0">
              <a:solidFill>
                <a:srgbClr val="0070C0"/>
              </a:solidFill>
            </a:endParaRPr>
          </a:p>
          <a:p>
            <a:pPr algn="just"/>
            <a:r>
              <a:rPr lang="fr-FR" sz="2200" b="1" dirty="0" smtClean="0"/>
              <a:t>Pour déterminer les relations de voisinage des contigs, les </a:t>
            </a:r>
            <a:r>
              <a:rPr lang="fr-FR" sz="2200" b="1" dirty="0" smtClean="0">
                <a:solidFill>
                  <a:srgbClr val="FF0000"/>
                </a:solidFill>
                <a:latin typeface="Comic Sans MS"/>
              </a:rPr>
              <a:t>liens clones</a:t>
            </a:r>
            <a:r>
              <a:rPr lang="fr-FR" sz="2200" b="1" dirty="0" smtClean="0"/>
              <a:t> sont considérés, c'est-à-dire les lectures obtenues aux deux extrémités d'un même fragment d'ADN. </a:t>
            </a:r>
          </a:p>
          <a:p>
            <a:pPr algn="just"/>
            <a:endParaRPr lang="fr-FR" sz="2200" b="1" dirty="0" smtClean="0"/>
          </a:p>
          <a:p>
            <a:pPr algn="just"/>
            <a:r>
              <a:rPr lang="fr-FR" sz="2200" b="1" dirty="0" smtClean="0"/>
              <a:t>On recherche parmi ces paires celles qui s'ancrent dans </a:t>
            </a:r>
            <a:r>
              <a:rPr lang="fr-FR" sz="2200" b="1" dirty="0" smtClean="0">
                <a:solidFill>
                  <a:srgbClr val="FF0000"/>
                </a:solidFill>
                <a:latin typeface="Comic Sans MS"/>
              </a:rPr>
              <a:t>deux contigs différents</a:t>
            </a:r>
            <a:r>
              <a:rPr lang="fr-FR" sz="2200" b="1" dirty="0" smtClean="0"/>
              <a:t>.</a:t>
            </a:r>
          </a:p>
          <a:p>
            <a:pPr algn="just"/>
            <a:endParaRPr lang="fr-FR" sz="2200" b="1" dirty="0" smtClean="0"/>
          </a:p>
          <a:p>
            <a:pPr algn="just"/>
            <a:r>
              <a:rPr lang="fr-FR" sz="2200" b="1" dirty="0" smtClean="0"/>
              <a:t>Cela permet de jeter un </a:t>
            </a:r>
            <a:r>
              <a:rPr lang="fr-FR" sz="2200" b="1" dirty="0" smtClean="0">
                <a:solidFill>
                  <a:srgbClr val="FF0000"/>
                </a:solidFill>
                <a:latin typeface="Comic Sans MS"/>
              </a:rPr>
              <a:t>pont</a:t>
            </a:r>
            <a:r>
              <a:rPr lang="fr-FR" sz="2200" b="1" dirty="0" smtClean="0"/>
              <a:t> entre les deux contigs et de les </a:t>
            </a:r>
            <a:r>
              <a:rPr lang="fr-FR" sz="2200" b="1" dirty="0" smtClean="0">
                <a:solidFill>
                  <a:srgbClr val="FF0000"/>
                </a:solidFill>
                <a:latin typeface="Comic Sans MS"/>
              </a:rPr>
              <a:t>orienter</a:t>
            </a:r>
            <a:r>
              <a:rPr lang="fr-FR" sz="2200" b="1" dirty="0" smtClean="0"/>
              <a:t>. De plus, le fragment d'ADN "à cheval" sur le trou entre les deux contigs peut faire l'objet d'un séquençage supplémentaire, ce qui permet de combler le trou. </a:t>
            </a:r>
          </a:p>
          <a:p>
            <a:pPr algn="just"/>
            <a:endParaRPr lang="fr-FR" sz="2400" b="1"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srcRect/>
          <a:stretch>
            <a:fillRect/>
          </a:stretch>
        </p:blipFill>
        <p:spPr bwMode="auto">
          <a:xfrm>
            <a:off x="0" y="-928688"/>
            <a:ext cx="1190625" cy="8458201"/>
          </a:xfrm>
          <a:prstGeom prst="rect">
            <a:avLst/>
          </a:prstGeom>
          <a:noFill/>
          <a:ln w="9525">
            <a:noFill/>
            <a:miter lim="800000"/>
            <a:headEnd/>
            <a:tailEnd/>
          </a:ln>
        </p:spPr>
      </p:pic>
      <p:sp>
        <p:nvSpPr>
          <p:cNvPr id="12" name="Rectangle 11"/>
          <p:cNvSpPr/>
          <p:nvPr/>
        </p:nvSpPr>
        <p:spPr>
          <a:xfrm>
            <a:off x="2214546" y="500042"/>
            <a:ext cx="4834272" cy="523220"/>
          </a:xfrm>
          <a:prstGeom prst="rect">
            <a:avLst/>
          </a:prstGeom>
        </p:spPr>
        <p:txBody>
          <a:bodyPr wrap="none">
            <a:spAutoFit/>
          </a:bodyPr>
          <a:lstStyle/>
          <a:p>
            <a:pPr fontAlgn="auto">
              <a:spcBef>
                <a:spcPts val="0"/>
              </a:spcBef>
              <a:spcAft>
                <a:spcPts val="0"/>
              </a:spcAft>
              <a:defRPr/>
            </a:pPr>
            <a:r>
              <a:rPr lang="fr-FR"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6. Annotation des génomes</a:t>
            </a:r>
            <a:endParaRPr lang="fr-FR" sz="2800" dirty="0">
              <a:latin typeface="+mn-lt"/>
              <a:cs typeface="+mn-cs"/>
            </a:endParaRPr>
          </a:p>
        </p:txBody>
      </p:sp>
      <p:pic>
        <p:nvPicPr>
          <p:cNvPr id="5" name="Image 4" descr="http://www.inrp.fr/Acces/biotic/biomol/techgen/images/adn.gif"/>
          <p:cNvPicPr>
            <a:picLocks noChangeAspect="1" noChangeArrowheads="1"/>
          </p:cNvPicPr>
          <p:nvPr/>
        </p:nvPicPr>
        <p:blipFill>
          <a:blip r:embed="rId4"/>
          <a:srcRect/>
          <a:stretch>
            <a:fillRect/>
          </a:stretch>
        </p:blipFill>
        <p:spPr bwMode="auto">
          <a:xfrm>
            <a:off x="3786182" y="1500174"/>
            <a:ext cx="2714644" cy="3901044"/>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85728"/>
            <a:ext cx="5232394" cy="553998"/>
          </a:xfrm>
          <a:prstGeom prst="rect">
            <a:avLst/>
          </a:prstGeom>
          <a:solidFill>
            <a:srgbClr val="FFFF99"/>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6. Annotation des </a:t>
            </a:r>
            <a:r>
              <a:rPr lang="fr-FR" sz="3600" b="1" dirty="0">
                <a:solidFill>
                  <a:srgbClr val="000000"/>
                </a:solidFill>
                <a:latin typeface="Times New Roman" pitchFamily="18" charset="0"/>
              </a:rPr>
              <a:t>génomes</a:t>
            </a:r>
            <a:endParaRPr lang="fr-FR" dirty="0"/>
          </a:p>
        </p:txBody>
      </p:sp>
      <p:sp>
        <p:nvSpPr>
          <p:cNvPr id="181296" name="Rectangle 1072"/>
          <p:cNvSpPr>
            <a:spLocks noChangeArrowheads="1"/>
          </p:cNvSpPr>
          <p:nvPr/>
        </p:nvSpPr>
        <p:spPr bwMode="auto">
          <a:xfrm>
            <a:off x="228600" y="990600"/>
            <a:ext cx="5256247" cy="369332"/>
          </a:xfrm>
          <a:prstGeom prst="rect">
            <a:avLst/>
          </a:prstGeom>
          <a:solidFill>
            <a:srgbClr val="00FFCC"/>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6.1. </a:t>
            </a:r>
            <a:r>
              <a:rPr lang="fr-FR" sz="2400" b="1" i="1" dirty="0" smtClean="0">
                <a:solidFill>
                  <a:srgbClr val="000000"/>
                </a:solidFill>
                <a:latin typeface="Times New Roman" pitchFamily="18" charset="0"/>
              </a:rPr>
              <a:t>Définition de l’annotation du génome</a:t>
            </a:r>
            <a:endParaRPr lang="fr-FR" sz="2300" b="1" dirty="0">
              <a:solidFill>
                <a:srgbClr val="000000"/>
              </a:solidFill>
              <a:latin typeface="Times New Roman" pitchFamily="18" charset="0"/>
            </a:endParaRPr>
          </a:p>
        </p:txBody>
      </p:sp>
      <p:sp>
        <p:nvSpPr>
          <p:cNvPr id="5" name="ZoneTexte 4"/>
          <p:cNvSpPr txBox="1"/>
          <p:nvPr/>
        </p:nvSpPr>
        <p:spPr>
          <a:xfrm>
            <a:off x="357158" y="1785926"/>
            <a:ext cx="8286808" cy="4093428"/>
          </a:xfrm>
          <a:prstGeom prst="rect">
            <a:avLst/>
          </a:prstGeom>
          <a:noFill/>
        </p:spPr>
        <p:txBody>
          <a:bodyPr wrap="square" rtlCol="0">
            <a:spAutoFit/>
          </a:bodyPr>
          <a:lstStyle/>
          <a:p>
            <a:pPr algn="just"/>
            <a:r>
              <a:rPr lang="fr-FR" sz="2200" b="1" dirty="0" smtClean="0"/>
              <a:t>L’annotation d’un génome consiste à analyser la séquence nucléotidique qui constitue l’information brute pour en extraire l'information biologique. </a:t>
            </a:r>
          </a:p>
          <a:p>
            <a:pPr algn="just"/>
            <a:endParaRPr lang="fr-FR" sz="2200" b="1" dirty="0" smtClean="0"/>
          </a:p>
          <a:p>
            <a:pPr algn="just"/>
            <a:r>
              <a:rPr lang="fr-FR" sz="2200" b="1" dirty="0" smtClean="0"/>
              <a:t>Cette analyse poursuit deux objectifs successifs, le premier est de localiser les gènes et les régions codantes et le second est, une fois ces gènes localisés, d'identifier ou de prédire leur fonction biologique. </a:t>
            </a:r>
          </a:p>
          <a:p>
            <a:pPr algn="just"/>
            <a:endParaRPr lang="fr-FR" sz="2200" b="1" dirty="0" smtClean="0"/>
          </a:p>
          <a:p>
            <a:pPr algn="just"/>
            <a:r>
              <a:rPr lang="fr-FR" sz="2200" b="1" dirty="0" smtClean="0"/>
              <a:t>Ces deux étapes reposent initialement sur l'utilisation d'outils </a:t>
            </a:r>
            <a:r>
              <a:rPr lang="fr-FR" sz="2200" b="1" dirty="0" smtClean="0">
                <a:hlinkClick r:id="rId3" tooltip="Algorithme"/>
              </a:rPr>
              <a:t>algorithmiques</a:t>
            </a:r>
            <a:r>
              <a:rPr lang="fr-FR" sz="2200" b="1" dirty="0" smtClean="0"/>
              <a:t> sophistiqués, dont le développement constitue l'un des champs de la </a:t>
            </a:r>
            <a:r>
              <a:rPr lang="fr-FR" sz="2200" b="1" dirty="0" err="1" smtClean="0">
                <a:hlinkClick r:id="rId4" tooltip="Bio-informatique"/>
              </a:rPr>
              <a:t>bio-informatique</a:t>
            </a:r>
            <a:r>
              <a:rPr lang="fr-FR" sz="2200" b="1" dirty="0" smtClean="0"/>
              <a:t>.</a:t>
            </a:r>
          </a:p>
          <a:p>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85728"/>
            <a:ext cx="5232394" cy="553998"/>
          </a:xfrm>
          <a:prstGeom prst="rect">
            <a:avLst/>
          </a:prstGeom>
          <a:solidFill>
            <a:srgbClr val="FFFF99"/>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6. Annotation des </a:t>
            </a:r>
            <a:r>
              <a:rPr lang="fr-FR" sz="3600" b="1" dirty="0">
                <a:solidFill>
                  <a:srgbClr val="000000"/>
                </a:solidFill>
                <a:latin typeface="Times New Roman" pitchFamily="18" charset="0"/>
              </a:rPr>
              <a:t>génomes</a:t>
            </a:r>
            <a:endParaRPr lang="fr-FR" dirty="0"/>
          </a:p>
        </p:txBody>
      </p:sp>
      <p:sp>
        <p:nvSpPr>
          <p:cNvPr id="181296" name="Rectangle 1072"/>
          <p:cNvSpPr>
            <a:spLocks noChangeArrowheads="1"/>
          </p:cNvSpPr>
          <p:nvPr/>
        </p:nvSpPr>
        <p:spPr bwMode="auto">
          <a:xfrm>
            <a:off x="228600" y="990600"/>
            <a:ext cx="5256247" cy="369332"/>
          </a:xfrm>
          <a:prstGeom prst="rect">
            <a:avLst/>
          </a:prstGeom>
          <a:solidFill>
            <a:srgbClr val="00FFCC"/>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6.1. </a:t>
            </a:r>
            <a:r>
              <a:rPr lang="fr-FR" sz="2400" b="1" i="1" dirty="0" smtClean="0">
                <a:solidFill>
                  <a:srgbClr val="000000"/>
                </a:solidFill>
                <a:latin typeface="Times New Roman" pitchFamily="18" charset="0"/>
              </a:rPr>
              <a:t>Définition de l’annotation du génome</a:t>
            </a:r>
            <a:endParaRPr lang="fr-FR" sz="2300" b="1" dirty="0">
              <a:solidFill>
                <a:srgbClr val="000000"/>
              </a:solidFill>
              <a:latin typeface="Times New Roman" pitchFamily="18" charset="0"/>
            </a:endParaRPr>
          </a:p>
        </p:txBody>
      </p:sp>
      <p:sp>
        <p:nvSpPr>
          <p:cNvPr id="5" name="ZoneTexte 4"/>
          <p:cNvSpPr txBox="1"/>
          <p:nvPr/>
        </p:nvSpPr>
        <p:spPr>
          <a:xfrm>
            <a:off x="357158" y="1571612"/>
            <a:ext cx="8286808" cy="6001643"/>
          </a:xfrm>
          <a:prstGeom prst="rect">
            <a:avLst/>
          </a:prstGeom>
          <a:noFill/>
        </p:spPr>
        <p:txBody>
          <a:bodyPr wrap="square" rtlCol="0">
            <a:spAutoFit/>
          </a:bodyPr>
          <a:lstStyle/>
          <a:p>
            <a:pPr algn="just"/>
            <a:r>
              <a:rPr lang="fr-FR" sz="2400" b="1" dirty="0" smtClean="0">
                <a:solidFill>
                  <a:srgbClr val="002060"/>
                </a:solidFill>
              </a:rPr>
              <a:t>Donc : </a:t>
            </a:r>
            <a:r>
              <a:rPr lang="fr-FR" sz="2400" b="1" dirty="0" smtClean="0">
                <a:ln>
                  <a:solidFill>
                    <a:srgbClr val="C00000"/>
                  </a:solidFill>
                </a:ln>
                <a:solidFill>
                  <a:srgbClr val="FFC000"/>
                </a:solidFill>
              </a:rPr>
              <a:t>L'</a:t>
            </a:r>
            <a:r>
              <a:rPr lang="fr-FR" sz="2400" b="1" i="1" dirty="0" smtClean="0">
                <a:ln>
                  <a:solidFill>
                    <a:srgbClr val="C00000"/>
                  </a:solidFill>
                </a:ln>
                <a:solidFill>
                  <a:srgbClr val="FFC000"/>
                </a:solidFill>
              </a:rPr>
              <a:t>annotation des génomes</a:t>
            </a:r>
            <a:r>
              <a:rPr lang="fr-FR" sz="2400" b="1" dirty="0" smtClean="0">
                <a:ln>
                  <a:solidFill>
                    <a:srgbClr val="C00000"/>
                  </a:solidFill>
                </a:ln>
                <a:solidFill>
                  <a:srgbClr val="FFC000"/>
                </a:solidFill>
              </a:rPr>
              <a:t> </a:t>
            </a:r>
            <a:r>
              <a:rPr lang="fr-FR" sz="2400" b="1" dirty="0" smtClean="0">
                <a:solidFill>
                  <a:srgbClr val="002060"/>
                </a:solidFill>
              </a:rPr>
              <a:t>est une analyse informatique des séquences obtenues lors du séquençage permettant d'identifier les séquences informatives des génomes. </a:t>
            </a:r>
          </a:p>
          <a:p>
            <a:pPr algn="just"/>
            <a:endParaRPr lang="fr-FR" sz="2400" b="1" dirty="0" smtClean="0">
              <a:solidFill>
                <a:srgbClr val="002060"/>
              </a:solidFill>
            </a:endParaRPr>
          </a:p>
          <a:p>
            <a:pPr algn="just"/>
            <a:r>
              <a:rPr lang="fr-FR" sz="2400" b="1" dirty="0" smtClean="0">
                <a:solidFill>
                  <a:srgbClr val="C00000"/>
                </a:solidFill>
              </a:rPr>
              <a:t>L’annotation ne se limite pas aux génomes!</a:t>
            </a:r>
          </a:p>
          <a:p>
            <a:pPr algn="just"/>
            <a:r>
              <a:rPr lang="fr-FR" sz="2400" b="1" dirty="0" smtClean="0">
                <a:solidFill>
                  <a:schemeClr val="accent1"/>
                </a:solidFill>
              </a:rPr>
              <a:t>Si l’on généralise la notion d’annotation outre les génomes : L’annotation d'un </a:t>
            </a:r>
            <a:r>
              <a:rPr lang="fr-FR" sz="2400" b="1" dirty="0" err="1" smtClean="0">
                <a:solidFill>
                  <a:schemeClr val="accent1"/>
                </a:solidFill>
              </a:rPr>
              <a:t>transcriptome</a:t>
            </a:r>
            <a:r>
              <a:rPr lang="fr-FR" sz="2400" b="1" dirty="0" smtClean="0">
                <a:solidFill>
                  <a:schemeClr val="accent1"/>
                </a:solidFill>
              </a:rPr>
              <a:t>, d'un </a:t>
            </a:r>
            <a:r>
              <a:rPr lang="fr-FR" sz="2400" b="1" dirty="0" err="1" smtClean="0">
                <a:solidFill>
                  <a:schemeClr val="accent1"/>
                </a:solidFill>
              </a:rPr>
              <a:t>protéome</a:t>
            </a:r>
            <a:r>
              <a:rPr lang="fr-FR" sz="2400" b="1" dirty="0" smtClean="0">
                <a:solidFill>
                  <a:schemeClr val="accent1"/>
                </a:solidFill>
              </a:rPr>
              <a:t>, d'un </a:t>
            </a:r>
            <a:r>
              <a:rPr lang="fr-FR" sz="2400" b="1" dirty="0" err="1" smtClean="0">
                <a:solidFill>
                  <a:schemeClr val="accent1"/>
                </a:solidFill>
              </a:rPr>
              <a:t>métabolome</a:t>
            </a:r>
            <a:r>
              <a:rPr lang="fr-FR" sz="2400" b="1" dirty="0" smtClean="0">
                <a:solidFill>
                  <a:schemeClr val="accent1"/>
                </a:solidFill>
              </a:rPr>
              <a:t> ... consiste à documenter de la manière la plus exhaustive tous les composants de cette information brute.</a:t>
            </a:r>
          </a:p>
          <a:p>
            <a:pPr algn="just"/>
            <a:endParaRPr lang="fr-FR" sz="1600" b="1" dirty="0" smtClean="0">
              <a:solidFill>
                <a:srgbClr val="002060"/>
              </a:solidFill>
            </a:endParaRPr>
          </a:p>
          <a:p>
            <a:pPr algn="just"/>
            <a:r>
              <a:rPr lang="fr-FR" sz="2400" b="1" dirty="0" smtClean="0">
                <a:solidFill>
                  <a:srgbClr val="002060"/>
                </a:solidFill>
              </a:rPr>
              <a:t>On conçoit que c'est un travail encyclopédique colossal, d'autant que de nouvelles données sont obtenues de plus en plus rapidement et massivement et que ces données peuvent être croisées.</a:t>
            </a:r>
          </a:p>
          <a:p>
            <a:pPr algn="just"/>
            <a:endParaRPr lang="fr-FR" sz="2400" b="1" dirty="0" smtClean="0">
              <a:solidFill>
                <a:srgbClr val="002060"/>
              </a:solidFill>
            </a:endParaRPr>
          </a:p>
          <a:p>
            <a:pPr algn="just"/>
            <a:endParaRPr lang="fr-FR" sz="2400" b="1" dirty="0" smtClean="0">
              <a:solidFill>
                <a:srgbClr val="002060"/>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85728"/>
            <a:ext cx="5232394" cy="553998"/>
          </a:xfrm>
          <a:prstGeom prst="rect">
            <a:avLst/>
          </a:prstGeom>
          <a:solidFill>
            <a:srgbClr val="FFFF99"/>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6. Annotation des </a:t>
            </a:r>
            <a:r>
              <a:rPr lang="fr-FR" sz="3600" b="1" dirty="0">
                <a:solidFill>
                  <a:srgbClr val="000000"/>
                </a:solidFill>
                <a:latin typeface="Times New Roman" pitchFamily="18" charset="0"/>
              </a:rPr>
              <a:t>génomes</a:t>
            </a:r>
            <a:endParaRPr lang="fr-FR" dirty="0"/>
          </a:p>
        </p:txBody>
      </p:sp>
      <p:sp>
        <p:nvSpPr>
          <p:cNvPr id="181296" name="Rectangle 1072"/>
          <p:cNvSpPr>
            <a:spLocks noChangeArrowheads="1"/>
          </p:cNvSpPr>
          <p:nvPr/>
        </p:nvSpPr>
        <p:spPr bwMode="auto">
          <a:xfrm>
            <a:off x="228600" y="990600"/>
            <a:ext cx="5256247" cy="369332"/>
          </a:xfrm>
          <a:prstGeom prst="rect">
            <a:avLst/>
          </a:prstGeom>
          <a:solidFill>
            <a:srgbClr val="00FFCC"/>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6.1. </a:t>
            </a:r>
            <a:r>
              <a:rPr lang="fr-FR" sz="2400" b="1" i="1" dirty="0" smtClean="0">
                <a:solidFill>
                  <a:srgbClr val="000000"/>
                </a:solidFill>
                <a:latin typeface="Times New Roman" pitchFamily="18" charset="0"/>
              </a:rPr>
              <a:t>Définition de l’annotation du génome</a:t>
            </a:r>
            <a:endParaRPr lang="fr-FR" sz="2300" b="1" dirty="0">
              <a:solidFill>
                <a:srgbClr val="000000"/>
              </a:solidFill>
              <a:latin typeface="Times New Roman" pitchFamily="18" charset="0"/>
            </a:endParaRPr>
          </a:p>
        </p:txBody>
      </p:sp>
      <p:sp>
        <p:nvSpPr>
          <p:cNvPr id="5" name="ZoneTexte 4"/>
          <p:cNvSpPr txBox="1"/>
          <p:nvPr/>
        </p:nvSpPr>
        <p:spPr>
          <a:xfrm>
            <a:off x="357158" y="1571612"/>
            <a:ext cx="8286808" cy="3785652"/>
          </a:xfrm>
          <a:prstGeom prst="rect">
            <a:avLst/>
          </a:prstGeom>
          <a:noFill/>
        </p:spPr>
        <p:txBody>
          <a:bodyPr wrap="square" rtlCol="0">
            <a:spAutoFit/>
          </a:bodyPr>
          <a:lstStyle/>
          <a:p>
            <a:pPr algn="just"/>
            <a:r>
              <a:rPr lang="fr-FR" sz="2400" b="1" dirty="0" smtClean="0">
                <a:solidFill>
                  <a:srgbClr val="002060"/>
                </a:solidFill>
              </a:rPr>
              <a:t>Ces séquences sont principalement les gènes (on parle alors de </a:t>
            </a:r>
            <a:r>
              <a:rPr lang="fr-FR" sz="2400" b="1" dirty="0" smtClean="0">
                <a:solidFill>
                  <a:srgbClr val="002060"/>
                </a:solidFill>
                <a:hlinkClick r:id="rId3" tooltip="Prédiction de gènes"/>
              </a:rPr>
              <a:t>prédiction de gènes</a:t>
            </a:r>
            <a:r>
              <a:rPr lang="fr-FR" sz="2400" b="1" dirty="0" smtClean="0">
                <a:solidFill>
                  <a:srgbClr val="002060"/>
                </a:solidFill>
              </a:rPr>
              <a:t>). </a:t>
            </a:r>
          </a:p>
          <a:p>
            <a:pPr algn="just"/>
            <a:endParaRPr lang="fr-FR" sz="2400" b="1" dirty="0" smtClean="0">
              <a:solidFill>
                <a:srgbClr val="002060"/>
              </a:solidFill>
            </a:endParaRPr>
          </a:p>
          <a:p>
            <a:pPr algn="just"/>
            <a:r>
              <a:rPr lang="fr-FR" sz="2400" b="1" dirty="0" smtClean="0">
                <a:solidFill>
                  <a:srgbClr val="002060"/>
                </a:solidFill>
              </a:rPr>
              <a:t>La plupart de ceux-ci sont identifiés : </a:t>
            </a:r>
          </a:p>
          <a:p>
            <a:pPr algn="just">
              <a:buBlip>
                <a:blip r:embed="rId4"/>
              </a:buBlip>
            </a:pPr>
            <a:r>
              <a:rPr lang="fr-FR" sz="2400" b="1" dirty="0" smtClean="0">
                <a:solidFill>
                  <a:srgbClr val="002060"/>
                </a:solidFill>
              </a:rPr>
              <a:t> Soit par leur similitude avec des gènes déjà connus, </a:t>
            </a:r>
          </a:p>
          <a:p>
            <a:pPr algn="just">
              <a:buBlip>
                <a:blip r:embed="rId4"/>
              </a:buBlip>
            </a:pPr>
            <a:r>
              <a:rPr lang="fr-FR" sz="2400" b="1" dirty="0" smtClean="0">
                <a:solidFill>
                  <a:srgbClr val="002060"/>
                </a:solidFill>
              </a:rPr>
              <a:t> Soit par une prédictions en fonction de la séquence (présence d'une </a:t>
            </a:r>
            <a:r>
              <a:rPr lang="fr-FR" sz="2400" b="1" dirty="0" smtClean="0">
                <a:solidFill>
                  <a:srgbClr val="002060"/>
                </a:solidFill>
                <a:hlinkClick r:id="rId5" tooltip="Phase ouverte de lecture"/>
              </a:rPr>
              <a:t>phase ouverte de lecture</a:t>
            </a:r>
            <a:r>
              <a:rPr lang="fr-FR" sz="2400" b="1" dirty="0" smtClean="0">
                <a:solidFill>
                  <a:srgbClr val="002060"/>
                </a:solidFill>
              </a:rPr>
              <a:t> caractérisée par un </a:t>
            </a:r>
            <a:r>
              <a:rPr lang="fr-FR" sz="2400" b="1" dirty="0" smtClean="0">
                <a:solidFill>
                  <a:srgbClr val="002060"/>
                </a:solidFill>
                <a:hlinkClick r:id="rId6" tooltip="Codon d'initiation"/>
              </a:rPr>
              <a:t>codon d'initiation</a:t>
            </a:r>
            <a:r>
              <a:rPr lang="fr-FR" sz="2400" b="1" dirty="0" smtClean="0">
                <a:solidFill>
                  <a:srgbClr val="002060"/>
                </a:solidFill>
              </a:rPr>
              <a:t> de la </a:t>
            </a:r>
            <a:r>
              <a:rPr lang="fr-FR" sz="2400" b="1" dirty="0" smtClean="0">
                <a:solidFill>
                  <a:srgbClr val="002060"/>
                </a:solidFill>
                <a:hlinkClick r:id="rId7" tooltip="Traduction génétique"/>
              </a:rPr>
              <a:t>traduction</a:t>
            </a:r>
            <a:r>
              <a:rPr lang="fr-FR" sz="2400" b="1" dirty="0" smtClean="0">
                <a:solidFill>
                  <a:srgbClr val="002060"/>
                </a:solidFill>
              </a:rPr>
              <a:t>, puis au moins 100 </a:t>
            </a:r>
            <a:r>
              <a:rPr lang="fr-FR" sz="2400" b="1" dirty="0" smtClean="0">
                <a:solidFill>
                  <a:srgbClr val="002060"/>
                </a:solidFill>
                <a:hlinkClick r:id="rId8" tooltip="Codons"/>
              </a:rPr>
              <a:t>codons</a:t>
            </a:r>
            <a:r>
              <a:rPr lang="fr-FR" sz="2400" b="1" dirty="0" smtClean="0">
                <a:solidFill>
                  <a:srgbClr val="002060"/>
                </a:solidFill>
              </a:rPr>
              <a:t> et enfin un </a:t>
            </a:r>
            <a:r>
              <a:rPr lang="fr-FR" sz="2400" b="1" dirty="0" smtClean="0">
                <a:solidFill>
                  <a:srgbClr val="002060"/>
                </a:solidFill>
                <a:hlinkClick r:id="rId9" tooltip="Codon stop"/>
              </a:rPr>
              <a:t>codon stop</a:t>
            </a:r>
            <a:r>
              <a:rPr lang="fr-FR" sz="2400" b="1" dirty="0" smtClean="0">
                <a:solidFill>
                  <a:srgbClr val="002060"/>
                </a:solidFill>
              </a:rPr>
              <a:t>. </a:t>
            </a:r>
          </a:p>
          <a:p>
            <a:pPr algn="just">
              <a:buBlip>
                <a:blip r:embed="rId4"/>
              </a:buBlip>
            </a:pPr>
            <a:endParaRPr lang="fr-FR" sz="2400" b="1" dirty="0" smtClean="0">
              <a:solidFill>
                <a:srgbClr val="002060"/>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85728"/>
            <a:ext cx="5232394" cy="553998"/>
          </a:xfrm>
          <a:prstGeom prst="rect">
            <a:avLst/>
          </a:prstGeom>
          <a:solidFill>
            <a:srgbClr val="FFFF99"/>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6. Annotation des </a:t>
            </a:r>
            <a:r>
              <a:rPr lang="fr-FR" sz="3600" b="1" dirty="0">
                <a:solidFill>
                  <a:srgbClr val="000000"/>
                </a:solidFill>
                <a:latin typeface="Times New Roman" pitchFamily="18" charset="0"/>
              </a:rPr>
              <a:t>génomes</a:t>
            </a:r>
            <a:endParaRPr lang="fr-FR" dirty="0"/>
          </a:p>
        </p:txBody>
      </p:sp>
      <p:sp>
        <p:nvSpPr>
          <p:cNvPr id="181296" name="Rectangle 1072"/>
          <p:cNvSpPr>
            <a:spLocks noChangeArrowheads="1"/>
          </p:cNvSpPr>
          <p:nvPr/>
        </p:nvSpPr>
        <p:spPr bwMode="auto">
          <a:xfrm>
            <a:off x="228600" y="990600"/>
            <a:ext cx="5256247" cy="369332"/>
          </a:xfrm>
          <a:prstGeom prst="rect">
            <a:avLst/>
          </a:prstGeom>
          <a:solidFill>
            <a:srgbClr val="00FFCC"/>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6.1. </a:t>
            </a:r>
            <a:r>
              <a:rPr lang="fr-FR" sz="2400" b="1" i="1" dirty="0" smtClean="0">
                <a:solidFill>
                  <a:srgbClr val="000000"/>
                </a:solidFill>
                <a:latin typeface="Times New Roman" pitchFamily="18" charset="0"/>
              </a:rPr>
              <a:t>Définition de l’annotation du génome</a:t>
            </a:r>
            <a:endParaRPr lang="fr-FR" sz="2300" b="1" dirty="0">
              <a:solidFill>
                <a:srgbClr val="000000"/>
              </a:solidFill>
              <a:latin typeface="Times New Roman" pitchFamily="18" charset="0"/>
            </a:endParaRPr>
          </a:p>
        </p:txBody>
      </p:sp>
      <p:sp>
        <p:nvSpPr>
          <p:cNvPr id="5" name="ZoneTexte 4"/>
          <p:cNvSpPr txBox="1"/>
          <p:nvPr/>
        </p:nvSpPr>
        <p:spPr>
          <a:xfrm>
            <a:off x="357158" y="1785926"/>
            <a:ext cx="8286808" cy="3416320"/>
          </a:xfrm>
          <a:prstGeom prst="rect">
            <a:avLst/>
          </a:prstGeom>
          <a:noFill/>
        </p:spPr>
        <p:txBody>
          <a:bodyPr wrap="square" rtlCol="0">
            <a:spAutoFit/>
          </a:bodyPr>
          <a:lstStyle/>
          <a:p>
            <a:pPr algn="just"/>
            <a:r>
              <a:rPr lang="fr-FR" sz="2400" b="1" dirty="0" smtClean="0">
                <a:solidFill>
                  <a:srgbClr val="008000"/>
                </a:solidFill>
              </a:rPr>
              <a:t>Mais il existe aussi des </a:t>
            </a:r>
            <a:r>
              <a:rPr lang="fr-FR" sz="2400" b="1" i="1" dirty="0" smtClean="0">
                <a:solidFill>
                  <a:srgbClr val="008000"/>
                </a:solidFill>
              </a:rPr>
              <a:t>« gènes morcelés »</a:t>
            </a:r>
            <a:r>
              <a:rPr lang="fr-FR" sz="2400" b="1" dirty="0" smtClean="0">
                <a:solidFill>
                  <a:srgbClr val="008000"/>
                </a:solidFill>
              </a:rPr>
              <a:t> (contenant des </a:t>
            </a:r>
            <a:r>
              <a:rPr lang="fr-FR" sz="2400" b="1" dirty="0" smtClean="0">
                <a:solidFill>
                  <a:srgbClr val="008000"/>
                </a:solidFill>
                <a:hlinkClick r:id="rId3" tooltip="Introns"/>
              </a:rPr>
              <a:t>introns</a:t>
            </a:r>
            <a:r>
              <a:rPr lang="fr-FR" sz="2400" b="1" dirty="0" smtClean="0">
                <a:solidFill>
                  <a:srgbClr val="008000"/>
                </a:solidFill>
              </a:rPr>
              <a:t>) ou codant des </a:t>
            </a:r>
            <a:r>
              <a:rPr lang="fr-FR" sz="2400" b="1" dirty="0" smtClean="0">
                <a:solidFill>
                  <a:srgbClr val="008000"/>
                </a:solidFill>
                <a:hlinkClick r:id="rId4" tooltip="ARN"/>
              </a:rPr>
              <a:t>ARN</a:t>
            </a:r>
            <a:r>
              <a:rPr lang="fr-FR" sz="2400" b="1" dirty="0" smtClean="0">
                <a:solidFill>
                  <a:srgbClr val="008000"/>
                </a:solidFill>
              </a:rPr>
              <a:t> fonctionnels, ceux-ci doivent être prédit par des algorithmes différents.</a:t>
            </a:r>
          </a:p>
          <a:p>
            <a:pPr algn="just"/>
            <a:endParaRPr lang="fr-FR" sz="2400" b="1" dirty="0" smtClean="0">
              <a:solidFill>
                <a:srgbClr val="002060"/>
              </a:solidFill>
            </a:endParaRPr>
          </a:p>
          <a:p>
            <a:pPr algn="just"/>
            <a:endParaRPr lang="fr-FR" sz="2400" b="1" dirty="0" smtClean="0">
              <a:solidFill>
                <a:srgbClr val="002060"/>
              </a:solidFill>
            </a:endParaRPr>
          </a:p>
          <a:p>
            <a:pPr algn="just"/>
            <a:r>
              <a:rPr lang="fr-FR" sz="2400" b="1" dirty="0" smtClean="0">
                <a:solidFill>
                  <a:srgbClr val="002060"/>
                </a:solidFill>
              </a:rPr>
              <a:t>Les gènes ne sont pas les seules cibles de l'annotation des génomes, il existe de nombreux autres types de séquences importantes dans les génomes ; les séquences régulatrices, les éléments transposables, etc.</a:t>
            </a:r>
            <a:endParaRPr lang="fr-FR" sz="2400" b="1" dirty="0">
              <a:solidFill>
                <a:srgbClr val="002060"/>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85728"/>
            <a:ext cx="5232394" cy="553998"/>
          </a:xfrm>
          <a:prstGeom prst="rect">
            <a:avLst/>
          </a:prstGeom>
          <a:solidFill>
            <a:srgbClr val="FFFF99"/>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6. Annotation des </a:t>
            </a:r>
            <a:r>
              <a:rPr lang="fr-FR" sz="3600" b="1" dirty="0">
                <a:solidFill>
                  <a:srgbClr val="000000"/>
                </a:solidFill>
                <a:latin typeface="Times New Roman" pitchFamily="18" charset="0"/>
              </a:rPr>
              <a:t>génomes</a:t>
            </a:r>
            <a:endParaRPr lang="fr-FR" dirty="0"/>
          </a:p>
        </p:txBody>
      </p:sp>
      <p:sp>
        <p:nvSpPr>
          <p:cNvPr id="181296" name="Rectangle 1072"/>
          <p:cNvSpPr>
            <a:spLocks noChangeArrowheads="1"/>
          </p:cNvSpPr>
          <p:nvPr/>
        </p:nvSpPr>
        <p:spPr bwMode="auto">
          <a:xfrm>
            <a:off x="228600" y="990600"/>
            <a:ext cx="6974473" cy="369332"/>
          </a:xfrm>
          <a:prstGeom prst="rect">
            <a:avLst/>
          </a:prstGeom>
          <a:solidFill>
            <a:srgbClr val="00FFCC"/>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6.2. </a:t>
            </a:r>
            <a:r>
              <a:rPr lang="fr-FR" sz="2400" b="1" i="1" dirty="0" smtClean="0">
                <a:solidFill>
                  <a:srgbClr val="000000"/>
                </a:solidFill>
                <a:latin typeface="Times New Roman" pitchFamily="18" charset="0"/>
              </a:rPr>
              <a:t>Annotation Procaryotes VS Annotation Eucaryotes</a:t>
            </a:r>
            <a:endParaRPr lang="fr-FR" sz="2300" b="1" dirty="0">
              <a:solidFill>
                <a:srgbClr val="000000"/>
              </a:solidFill>
              <a:latin typeface="Times New Roman" pitchFamily="18" charset="0"/>
            </a:endParaRPr>
          </a:p>
        </p:txBody>
      </p:sp>
      <p:sp>
        <p:nvSpPr>
          <p:cNvPr id="5" name="ZoneTexte 4"/>
          <p:cNvSpPr txBox="1"/>
          <p:nvPr/>
        </p:nvSpPr>
        <p:spPr>
          <a:xfrm>
            <a:off x="357158" y="1785926"/>
            <a:ext cx="8286808" cy="3416320"/>
          </a:xfrm>
          <a:prstGeom prst="rect">
            <a:avLst/>
          </a:prstGeom>
          <a:noFill/>
        </p:spPr>
        <p:txBody>
          <a:bodyPr wrap="square" rtlCol="0">
            <a:spAutoFit/>
          </a:bodyPr>
          <a:lstStyle/>
          <a:p>
            <a:pPr algn="just"/>
            <a:r>
              <a:rPr lang="fr-FR" sz="2400" dirty="0" smtClean="0"/>
              <a:t>Le problème crucial de l'analyse de séquences génomiques est l'</a:t>
            </a:r>
            <a:r>
              <a:rPr lang="fr-FR" sz="2400" b="1" dirty="0" smtClean="0"/>
              <a:t>identification des séquences codantes</a:t>
            </a:r>
            <a:r>
              <a:rPr lang="fr-FR" sz="2400" dirty="0" smtClean="0"/>
              <a:t>. </a:t>
            </a:r>
          </a:p>
          <a:p>
            <a:pPr algn="just"/>
            <a:endParaRPr lang="fr-FR" sz="2400" dirty="0" smtClean="0"/>
          </a:p>
          <a:p>
            <a:pPr algn="just"/>
            <a:r>
              <a:rPr lang="fr-FR" sz="2400" dirty="0" smtClean="0"/>
              <a:t>L'identification des unités </a:t>
            </a:r>
            <a:r>
              <a:rPr lang="fr-FR" sz="2400" dirty="0" err="1" smtClean="0"/>
              <a:t>transcriptionnelles</a:t>
            </a:r>
            <a:r>
              <a:rPr lang="fr-FR" sz="2400" dirty="0" smtClean="0"/>
              <a:t> est grandement facilitée chez les </a:t>
            </a:r>
            <a:r>
              <a:rPr lang="fr-FR" sz="2400" b="1" dirty="0" smtClean="0">
                <a:solidFill>
                  <a:schemeClr val="accent6">
                    <a:lumMod val="75000"/>
                  </a:schemeClr>
                </a:solidFill>
              </a:rPr>
              <a:t>Procaryotes</a:t>
            </a:r>
            <a:r>
              <a:rPr lang="fr-FR" sz="2400" dirty="0" smtClean="0"/>
              <a:t> par la possibilité d'identifier relativement facilement les promoteurs des gènes, par la quasi absence d'intron, par la possibilité de reconnaître aisément les phases ouvertes de lecture et leur terminaison, et par la faible taille des séquences </a:t>
            </a:r>
            <a:r>
              <a:rPr lang="fr-FR" sz="2400" dirty="0" err="1" smtClean="0"/>
              <a:t>intergéniques</a:t>
            </a:r>
            <a:r>
              <a:rPr lang="fr-FR" sz="2400" dirty="0" smtClean="0"/>
              <a:t>.</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85728"/>
            <a:ext cx="5232394" cy="553998"/>
          </a:xfrm>
          <a:prstGeom prst="rect">
            <a:avLst/>
          </a:prstGeom>
          <a:solidFill>
            <a:srgbClr val="FFFF99"/>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6. Annotation des </a:t>
            </a:r>
            <a:r>
              <a:rPr lang="fr-FR" sz="3600" b="1" dirty="0">
                <a:solidFill>
                  <a:srgbClr val="000000"/>
                </a:solidFill>
                <a:latin typeface="Times New Roman" pitchFamily="18" charset="0"/>
              </a:rPr>
              <a:t>génomes</a:t>
            </a:r>
            <a:endParaRPr lang="fr-FR" dirty="0"/>
          </a:p>
        </p:txBody>
      </p:sp>
      <p:sp>
        <p:nvSpPr>
          <p:cNvPr id="181296" name="Rectangle 1072"/>
          <p:cNvSpPr>
            <a:spLocks noChangeArrowheads="1"/>
          </p:cNvSpPr>
          <p:nvPr/>
        </p:nvSpPr>
        <p:spPr bwMode="auto">
          <a:xfrm>
            <a:off x="228600" y="990600"/>
            <a:ext cx="6974473" cy="369332"/>
          </a:xfrm>
          <a:prstGeom prst="rect">
            <a:avLst/>
          </a:prstGeom>
          <a:solidFill>
            <a:srgbClr val="00FFCC"/>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6.2. </a:t>
            </a:r>
            <a:r>
              <a:rPr lang="fr-FR" sz="2400" b="1" i="1" dirty="0" smtClean="0">
                <a:solidFill>
                  <a:srgbClr val="000000"/>
                </a:solidFill>
                <a:latin typeface="Times New Roman" pitchFamily="18" charset="0"/>
              </a:rPr>
              <a:t>Annotation Procaryotes VS Annotation Eucaryotes</a:t>
            </a:r>
            <a:endParaRPr lang="fr-FR" sz="2300" b="1" dirty="0">
              <a:solidFill>
                <a:srgbClr val="000000"/>
              </a:solidFill>
              <a:latin typeface="Times New Roman" pitchFamily="18" charset="0"/>
            </a:endParaRPr>
          </a:p>
        </p:txBody>
      </p:sp>
      <p:sp>
        <p:nvSpPr>
          <p:cNvPr id="5" name="ZoneTexte 4"/>
          <p:cNvSpPr txBox="1"/>
          <p:nvPr/>
        </p:nvSpPr>
        <p:spPr>
          <a:xfrm>
            <a:off x="357158" y="1785926"/>
            <a:ext cx="8286808" cy="3416320"/>
          </a:xfrm>
          <a:prstGeom prst="rect">
            <a:avLst/>
          </a:prstGeom>
          <a:noFill/>
        </p:spPr>
        <p:txBody>
          <a:bodyPr wrap="square" rtlCol="0">
            <a:spAutoFit/>
          </a:bodyPr>
          <a:lstStyle/>
          <a:p>
            <a:pPr algn="just"/>
            <a:r>
              <a:rPr lang="fr-FR" sz="2400" dirty="0" smtClean="0"/>
              <a:t>Deux caractéristiques compliquent radicalement l'identification des séquences codantes chez les </a:t>
            </a:r>
            <a:r>
              <a:rPr lang="fr-FR" sz="2400" b="1" dirty="0" smtClean="0">
                <a:solidFill>
                  <a:schemeClr val="accent1"/>
                </a:solidFill>
              </a:rPr>
              <a:t>Eucaryotes</a:t>
            </a:r>
            <a:r>
              <a:rPr lang="fr-FR" sz="2400" dirty="0" smtClean="0"/>
              <a:t>: le découpage des gènes en </a:t>
            </a:r>
            <a:r>
              <a:rPr lang="fr-FR" sz="2400" b="1" dirty="0" smtClean="0">
                <a:solidFill>
                  <a:schemeClr val="accent5">
                    <a:lumMod val="75000"/>
                  </a:schemeClr>
                </a:solidFill>
              </a:rPr>
              <a:t>introns</a:t>
            </a:r>
            <a:r>
              <a:rPr lang="fr-FR" sz="2400" dirty="0" smtClean="0"/>
              <a:t> et </a:t>
            </a:r>
            <a:r>
              <a:rPr lang="fr-FR" sz="2400" b="1" dirty="0" smtClean="0">
                <a:solidFill>
                  <a:schemeClr val="accent5">
                    <a:lumMod val="75000"/>
                  </a:schemeClr>
                </a:solidFill>
              </a:rPr>
              <a:t>exons</a:t>
            </a:r>
            <a:r>
              <a:rPr lang="fr-FR" sz="2400" dirty="0" smtClean="0">
                <a:solidFill>
                  <a:schemeClr val="accent5">
                    <a:lumMod val="75000"/>
                  </a:schemeClr>
                </a:solidFill>
              </a:rPr>
              <a:t>, </a:t>
            </a:r>
            <a:r>
              <a:rPr lang="fr-FR" sz="2400" dirty="0" smtClean="0"/>
              <a:t>et la présence de </a:t>
            </a:r>
            <a:r>
              <a:rPr lang="fr-FR" sz="2400" b="1" dirty="0" smtClean="0">
                <a:solidFill>
                  <a:srgbClr val="00B050"/>
                </a:solidFill>
              </a:rPr>
              <a:t>régions </a:t>
            </a:r>
            <a:r>
              <a:rPr lang="fr-FR" sz="2400" b="1" dirty="0" err="1" smtClean="0">
                <a:solidFill>
                  <a:srgbClr val="00B050"/>
                </a:solidFill>
              </a:rPr>
              <a:t>intergéniques</a:t>
            </a:r>
            <a:r>
              <a:rPr lang="fr-FR" sz="2400" dirty="0" smtClean="0">
                <a:solidFill>
                  <a:srgbClr val="00B050"/>
                </a:solidFill>
              </a:rPr>
              <a:t>, </a:t>
            </a:r>
            <a:r>
              <a:rPr lang="fr-FR" sz="2400" dirty="0" smtClean="0"/>
              <a:t>parfois très vastes.</a:t>
            </a:r>
          </a:p>
          <a:p>
            <a:pPr algn="just"/>
            <a:endParaRPr lang="fr-FR" sz="2400" dirty="0" smtClean="0"/>
          </a:p>
          <a:p>
            <a:pPr algn="just"/>
            <a:r>
              <a:rPr lang="fr-FR" sz="2400" dirty="0" smtClean="0"/>
              <a:t>Chez la levure, ces problèmes restent mineurs, car seulement 5% des gènes sont morcelés en plusieurs exons, et les régions non codantes sont peu abondantes. </a:t>
            </a:r>
          </a:p>
          <a:p>
            <a:pPr algn="just"/>
            <a:endParaRPr lang="fr-FR" sz="2400" dirty="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85728"/>
            <a:ext cx="5232394" cy="553998"/>
          </a:xfrm>
          <a:prstGeom prst="rect">
            <a:avLst/>
          </a:prstGeom>
          <a:solidFill>
            <a:srgbClr val="FFFF99"/>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6. Annotation des </a:t>
            </a:r>
            <a:r>
              <a:rPr lang="fr-FR" sz="3600" b="1" dirty="0">
                <a:solidFill>
                  <a:srgbClr val="000000"/>
                </a:solidFill>
                <a:latin typeface="Times New Roman" pitchFamily="18" charset="0"/>
              </a:rPr>
              <a:t>génomes</a:t>
            </a:r>
            <a:endParaRPr lang="fr-FR" dirty="0"/>
          </a:p>
        </p:txBody>
      </p:sp>
      <p:sp>
        <p:nvSpPr>
          <p:cNvPr id="181296" name="Rectangle 1072"/>
          <p:cNvSpPr>
            <a:spLocks noChangeArrowheads="1"/>
          </p:cNvSpPr>
          <p:nvPr/>
        </p:nvSpPr>
        <p:spPr bwMode="auto">
          <a:xfrm>
            <a:off x="228600" y="990600"/>
            <a:ext cx="6974473" cy="369332"/>
          </a:xfrm>
          <a:prstGeom prst="rect">
            <a:avLst/>
          </a:prstGeom>
          <a:solidFill>
            <a:srgbClr val="00FFCC"/>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6.2. </a:t>
            </a:r>
            <a:r>
              <a:rPr lang="fr-FR" sz="2400" b="1" i="1" dirty="0" smtClean="0">
                <a:solidFill>
                  <a:srgbClr val="000000"/>
                </a:solidFill>
                <a:latin typeface="Times New Roman" pitchFamily="18" charset="0"/>
              </a:rPr>
              <a:t>Annotation Procaryotes VS Annotation Eucaryotes</a:t>
            </a:r>
            <a:endParaRPr lang="fr-FR" sz="2300" b="1" dirty="0">
              <a:solidFill>
                <a:srgbClr val="000000"/>
              </a:solidFill>
              <a:latin typeface="Times New Roman" pitchFamily="18" charset="0"/>
            </a:endParaRPr>
          </a:p>
        </p:txBody>
      </p:sp>
      <p:sp>
        <p:nvSpPr>
          <p:cNvPr id="5" name="ZoneTexte 4"/>
          <p:cNvSpPr txBox="1"/>
          <p:nvPr/>
        </p:nvSpPr>
        <p:spPr>
          <a:xfrm>
            <a:off x="357158" y="1785926"/>
            <a:ext cx="8286808" cy="3046988"/>
          </a:xfrm>
          <a:prstGeom prst="rect">
            <a:avLst/>
          </a:prstGeom>
          <a:noFill/>
        </p:spPr>
        <p:txBody>
          <a:bodyPr wrap="square" rtlCol="0">
            <a:spAutoFit/>
          </a:bodyPr>
          <a:lstStyle/>
          <a:p>
            <a:pPr algn="just"/>
            <a:r>
              <a:rPr lang="fr-FR" sz="2400" dirty="0" smtClean="0"/>
              <a:t>Chez </a:t>
            </a:r>
            <a:r>
              <a:rPr lang="fr-FR" sz="2400" i="1" dirty="0" smtClean="0"/>
              <a:t>C.</a:t>
            </a:r>
            <a:r>
              <a:rPr lang="fr-FR" sz="2400" dirty="0" smtClean="0"/>
              <a:t> </a:t>
            </a:r>
            <a:r>
              <a:rPr lang="fr-FR" sz="2400" i="1" dirty="0" err="1" smtClean="0"/>
              <a:t>elegans</a:t>
            </a:r>
            <a:r>
              <a:rPr lang="fr-FR" sz="2400" dirty="0" smtClean="0"/>
              <a:t>, </a:t>
            </a:r>
            <a:r>
              <a:rPr lang="fr-FR" sz="2400" i="1" dirty="0" smtClean="0"/>
              <a:t>D. </a:t>
            </a:r>
            <a:r>
              <a:rPr lang="fr-FR" sz="2400" i="1" dirty="0" err="1" smtClean="0"/>
              <a:t>melanogaster</a:t>
            </a:r>
            <a:r>
              <a:rPr lang="fr-FR" sz="2400" i="1" dirty="0" smtClean="0"/>
              <a:t> </a:t>
            </a:r>
            <a:r>
              <a:rPr lang="fr-FR" sz="2400" dirty="0" smtClean="0"/>
              <a:t>ou </a:t>
            </a:r>
            <a:r>
              <a:rPr lang="fr-FR" sz="2400" i="1" dirty="0" smtClean="0"/>
              <a:t>A. </a:t>
            </a:r>
            <a:r>
              <a:rPr lang="fr-FR" sz="2400" i="1" dirty="0" err="1" smtClean="0"/>
              <a:t>thaliana</a:t>
            </a:r>
            <a:r>
              <a:rPr lang="fr-FR" sz="2400" dirty="0" smtClean="0"/>
              <a:t>, l'analyse des séquences est déjà beaucoup moins aisée, car les régions codantes sont en majorité fragmentées, et la fraction d'ADN non codant est importante. </a:t>
            </a:r>
          </a:p>
          <a:p>
            <a:pPr algn="just"/>
            <a:endParaRPr lang="fr-FR" sz="2400" dirty="0" smtClean="0"/>
          </a:p>
          <a:p>
            <a:pPr algn="just"/>
            <a:r>
              <a:rPr lang="fr-FR" sz="2400" dirty="0" smtClean="0"/>
              <a:t>Cette </a:t>
            </a:r>
            <a:r>
              <a:rPr lang="fr-FR" sz="2400" b="1" dirty="0" smtClean="0"/>
              <a:t>fragmentation exon-intron</a:t>
            </a:r>
            <a:r>
              <a:rPr lang="fr-FR" sz="2400" dirty="0" smtClean="0"/>
              <a:t> est aussi la règle dans les génomes de Vertébrés, chez lesquels les régions </a:t>
            </a:r>
            <a:r>
              <a:rPr lang="fr-FR" sz="2400" dirty="0" err="1" smtClean="0"/>
              <a:t>intergéniques</a:t>
            </a:r>
            <a:r>
              <a:rPr lang="fr-FR" sz="2400" dirty="0" smtClean="0"/>
              <a:t> sont souvent très étendues.</a:t>
            </a:r>
            <a:endParaRPr lang="fr-FR" sz="2400"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85728"/>
            <a:ext cx="5232394" cy="553998"/>
          </a:xfrm>
          <a:prstGeom prst="rect">
            <a:avLst/>
          </a:prstGeom>
          <a:solidFill>
            <a:srgbClr val="FFFF99"/>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6. Annotation des </a:t>
            </a:r>
            <a:r>
              <a:rPr lang="fr-FR" sz="3600" b="1" dirty="0">
                <a:solidFill>
                  <a:srgbClr val="000000"/>
                </a:solidFill>
                <a:latin typeface="Times New Roman" pitchFamily="18" charset="0"/>
              </a:rPr>
              <a:t>génomes</a:t>
            </a:r>
            <a:endParaRPr lang="fr-FR" dirty="0"/>
          </a:p>
        </p:txBody>
      </p:sp>
      <p:sp>
        <p:nvSpPr>
          <p:cNvPr id="181296" name="Rectangle 1072"/>
          <p:cNvSpPr>
            <a:spLocks noChangeArrowheads="1"/>
          </p:cNvSpPr>
          <p:nvPr/>
        </p:nvSpPr>
        <p:spPr bwMode="auto">
          <a:xfrm>
            <a:off x="228600" y="990600"/>
            <a:ext cx="3906519" cy="369332"/>
          </a:xfrm>
          <a:prstGeom prst="rect">
            <a:avLst/>
          </a:prstGeom>
          <a:solidFill>
            <a:srgbClr val="00FFCC"/>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6.3. </a:t>
            </a:r>
            <a:r>
              <a:rPr lang="fr-FR" sz="2400" b="1" i="1" dirty="0" smtClean="0">
                <a:solidFill>
                  <a:srgbClr val="000000"/>
                </a:solidFill>
                <a:latin typeface="Times New Roman" pitchFamily="18" charset="0"/>
              </a:rPr>
              <a:t>Les stratégies d’annotation</a:t>
            </a:r>
            <a:endParaRPr lang="fr-FR" sz="2300" b="1" dirty="0">
              <a:solidFill>
                <a:srgbClr val="000000"/>
              </a:solidFill>
              <a:latin typeface="Times New Roman" pitchFamily="18" charset="0"/>
            </a:endParaRPr>
          </a:p>
        </p:txBody>
      </p:sp>
      <p:sp>
        <p:nvSpPr>
          <p:cNvPr id="5" name="ZoneTexte 4"/>
          <p:cNvSpPr txBox="1"/>
          <p:nvPr/>
        </p:nvSpPr>
        <p:spPr>
          <a:xfrm>
            <a:off x="357158" y="1785926"/>
            <a:ext cx="8286808" cy="4893647"/>
          </a:xfrm>
          <a:prstGeom prst="rect">
            <a:avLst/>
          </a:prstGeom>
          <a:noFill/>
        </p:spPr>
        <p:txBody>
          <a:bodyPr wrap="square" rtlCol="0">
            <a:spAutoFit/>
          </a:bodyPr>
          <a:lstStyle/>
          <a:p>
            <a:pPr marL="457200" indent="-457200">
              <a:buAutoNum type="alphaLcPeriod"/>
            </a:pPr>
            <a:r>
              <a:rPr lang="fr-FR" sz="2400" b="1" dirty="0" smtClean="0">
                <a:solidFill>
                  <a:srgbClr val="0070C0"/>
                </a:solidFill>
              </a:rPr>
              <a:t>L’</a:t>
            </a:r>
            <a:r>
              <a:rPr lang="fr-FR" sz="2400" b="1" dirty="0" smtClean="0">
                <a:solidFill>
                  <a:srgbClr val="0070C0"/>
                </a:solidFill>
                <a:latin typeface="Comic Sans MS"/>
              </a:rPr>
              <a:t>annotation automatique</a:t>
            </a:r>
            <a:r>
              <a:rPr lang="fr-FR" sz="2400" b="1" dirty="0" smtClean="0">
                <a:solidFill>
                  <a:srgbClr val="0070C0"/>
                </a:solidFill>
              </a:rPr>
              <a:t> </a:t>
            </a:r>
            <a:r>
              <a:rPr lang="fr-FR" sz="2400" b="1" dirty="0" smtClean="0"/>
              <a:t>s'appuie (essentiellement) sur des comparaisons des séquences à annoter avec les séquences présentes dans les banques de données.</a:t>
            </a:r>
          </a:p>
          <a:p>
            <a:pPr marL="457200" indent="-457200"/>
            <a:endParaRPr lang="fr-FR" sz="2400" b="1" dirty="0" smtClean="0"/>
          </a:p>
          <a:p>
            <a:pPr algn="just"/>
            <a:r>
              <a:rPr lang="fr-FR" sz="2400" dirty="0" smtClean="0"/>
              <a:t>Les </a:t>
            </a:r>
            <a:r>
              <a:rPr lang="fr-FR" sz="2400" dirty="0" smtClean="0">
                <a:latin typeface="Comic Sans MS"/>
                <a:hlinkClick r:id="rId3"/>
              </a:rPr>
              <a:t>algorithmes</a:t>
            </a:r>
            <a:r>
              <a:rPr lang="fr-FR" sz="2400" dirty="0" smtClean="0"/>
              <a:t> recherchent des similarités / homologies de séquence, de structure, de motifs, … Ils permettent de </a:t>
            </a:r>
            <a:r>
              <a:rPr lang="fr-FR" sz="2400" dirty="0" smtClean="0">
                <a:solidFill>
                  <a:srgbClr val="FF0000"/>
                </a:solidFill>
                <a:latin typeface="Comic Sans MS"/>
              </a:rPr>
              <a:t>prédire</a:t>
            </a:r>
            <a:r>
              <a:rPr lang="fr-FR" sz="2400" dirty="0" smtClean="0"/>
              <a:t> la fonction d’une molécule et de </a:t>
            </a:r>
            <a:r>
              <a:rPr lang="fr-FR" sz="2400" dirty="0" err="1" smtClean="0"/>
              <a:t>transfèrer</a:t>
            </a:r>
            <a:r>
              <a:rPr lang="fr-FR" sz="2400" dirty="0" smtClean="0"/>
              <a:t> automatiquement l'annotation entre les molécules homologues. </a:t>
            </a:r>
          </a:p>
          <a:p>
            <a:pPr algn="just"/>
            <a:endParaRPr lang="fr-FR" sz="2400" dirty="0" smtClean="0"/>
          </a:p>
          <a:p>
            <a:pPr algn="just"/>
            <a:r>
              <a:rPr lang="fr-FR" sz="2400" dirty="0" smtClean="0"/>
              <a:t>Mais il y a un point capital : si l'annotation des molécules de référence est correcte, il n'y a pas de souci. </a:t>
            </a:r>
            <a:endParaRPr lang="fr-FR" sz="2400" b="1" dirty="0" smtClean="0">
              <a:latin typeface="Comic Sans MS"/>
            </a:endParaRPr>
          </a:p>
          <a:p>
            <a:r>
              <a:rPr lang="fr-FR" sz="2400" b="1" dirty="0" smtClean="0">
                <a:latin typeface="Comic Sans MS"/>
              </a:rPr>
              <a:t>Si elle est fausse, c'est un "jeu de domino" : l'erreur initiale est répercutée de proche en proche</a:t>
            </a:r>
            <a:r>
              <a:rPr lang="fr-FR" sz="2400" b="1" dirty="0" smtClean="0"/>
              <a:t>.</a:t>
            </a:r>
            <a:endParaRPr lang="fr-FR" sz="24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00166" y="1714488"/>
            <a:ext cx="6715172" cy="3693319"/>
          </a:xfrm>
          <a:prstGeom prst="rect">
            <a:avLst/>
          </a:prstGeom>
          <a:noFill/>
        </p:spPr>
        <p:txBody>
          <a:bodyPr wrap="square" rtlCol="0">
            <a:spAutoFit/>
          </a:bodyPr>
          <a:lstStyle/>
          <a:p>
            <a:pPr algn="just"/>
            <a:endParaRPr lang="fr-FR" b="1" dirty="0" smtClean="0"/>
          </a:p>
          <a:p>
            <a:pPr algn="just">
              <a:lnSpc>
                <a:spcPct val="150000"/>
              </a:lnSpc>
            </a:pPr>
            <a:r>
              <a:rPr lang="fr-FR" b="1" dirty="0" smtClean="0"/>
              <a:t>Comment se relie la carte génétique aux fils d’ADN présents dans les </a:t>
            </a:r>
          </a:p>
          <a:p>
            <a:pPr algn="just">
              <a:lnSpc>
                <a:spcPct val="150000"/>
              </a:lnSpc>
            </a:pPr>
            <a:r>
              <a:rPr lang="fr-FR" b="1" dirty="0" smtClean="0"/>
              <a:t>chromosomes ? Les techniques de génétique et de biologie moléculaire ont permis de localiser avec une grande précision la distance séparant deux gènes à la fois sur la carte génétique (distances mesurées en </a:t>
            </a:r>
            <a:r>
              <a:rPr lang="fr-FR" b="1" dirty="0" err="1" smtClean="0"/>
              <a:t>centi-Morgans</a:t>
            </a:r>
            <a:r>
              <a:rPr lang="fr-FR" b="1" dirty="0" smtClean="0"/>
              <a:t>, obtenues par analyse génétique) et sur le fil d’ADN (distances mesurées en nombre de bases sur l’ADN, obtenues en clonant un fragment d’ADN portant les deux gènes étudiés et en analysant sa séquence). </a:t>
            </a:r>
            <a:endParaRPr lang="en-US" dirty="0"/>
          </a:p>
        </p:txBody>
      </p:sp>
      <p:pic>
        <p:nvPicPr>
          <p:cNvPr id="6" name="Picture 2"/>
          <p:cNvPicPr>
            <a:picLocks noChangeAspect="1" noChangeArrowheads="1"/>
          </p:cNvPicPr>
          <p:nvPr/>
        </p:nvPicPr>
        <p:blipFill>
          <a:blip r:embed="rId2"/>
          <a:srcRect/>
          <a:stretch>
            <a:fillRect/>
          </a:stretch>
        </p:blipFill>
        <p:spPr bwMode="auto">
          <a:xfrm>
            <a:off x="0" y="-928688"/>
            <a:ext cx="1190625" cy="8458201"/>
          </a:xfrm>
          <a:prstGeom prst="rect">
            <a:avLst/>
          </a:prstGeom>
          <a:noFill/>
          <a:ln w="9525">
            <a:noFill/>
            <a:miter lim="800000"/>
            <a:headEnd/>
            <a:tailEnd/>
          </a:ln>
        </p:spPr>
      </p:pic>
      <p:sp>
        <p:nvSpPr>
          <p:cNvPr id="4" name="Rectangle 3"/>
          <p:cNvSpPr/>
          <p:nvPr/>
        </p:nvSpPr>
        <p:spPr>
          <a:xfrm>
            <a:off x="1643042" y="571480"/>
            <a:ext cx="3708964" cy="523220"/>
          </a:xfrm>
          <a:prstGeom prst="rect">
            <a:avLst/>
          </a:prstGeom>
        </p:spPr>
        <p:txBody>
          <a:bodyPr wrap="none">
            <a:spAutoFit/>
          </a:bodyPr>
          <a:lstStyle/>
          <a:p>
            <a:pPr lvl="0">
              <a:defRPr/>
            </a:pPr>
            <a:r>
              <a:rPr lang="fr-FR" sz="2800" b="1" dirty="0" smtClean="0">
                <a:solidFill>
                  <a:srgbClr val="DEF5FA">
                    <a:lumMod val="25000"/>
                  </a:srgbClr>
                </a:solidFill>
                <a:latin typeface="Calibri" pitchFamily="34" charset="0"/>
                <a:ea typeface="Calibri" pitchFamily="34" charset="0"/>
                <a:cs typeface="Arial" pitchFamily="34" charset="0"/>
              </a:rPr>
              <a:t>Génomique structurale </a:t>
            </a:r>
            <a:endParaRPr lang="fr-FR" sz="2800" dirty="0" smtClean="0">
              <a:solidFill>
                <a:srgbClr val="DEF5FA">
                  <a:lumMod val="25000"/>
                </a:srgb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85728"/>
            <a:ext cx="5232394" cy="553998"/>
          </a:xfrm>
          <a:prstGeom prst="rect">
            <a:avLst/>
          </a:prstGeom>
          <a:solidFill>
            <a:srgbClr val="FFFF99"/>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6. Annotation des </a:t>
            </a:r>
            <a:r>
              <a:rPr lang="fr-FR" sz="3600" b="1" dirty="0">
                <a:solidFill>
                  <a:srgbClr val="000000"/>
                </a:solidFill>
                <a:latin typeface="Times New Roman" pitchFamily="18" charset="0"/>
              </a:rPr>
              <a:t>génomes</a:t>
            </a:r>
            <a:endParaRPr lang="fr-FR" dirty="0"/>
          </a:p>
        </p:txBody>
      </p:sp>
      <p:sp>
        <p:nvSpPr>
          <p:cNvPr id="181296" name="Rectangle 1072"/>
          <p:cNvSpPr>
            <a:spLocks noChangeArrowheads="1"/>
          </p:cNvSpPr>
          <p:nvPr/>
        </p:nvSpPr>
        <p:spPr bwMode="auto">
          <a:xfrm>
            <a:off x="228600" y="990600"/>
            <a:ext cx="3906519" cy="369332"/>
          </a:xfrm>
          <a:prstGeom prst="rect">
            <a:avLst/>
          </a:prstGeom>
          <a:solidFill>
            <a:srgbClr val="00FFCC"/>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6.3. </a:t>
            </a:r>
            <a:r>
              <a:rPr lang="fr-FR" sz="2400" b="1" i="1" dirty="0" smtClean="0">
                <a:solidFill>
                  <a:srgbClr val="000000"/>
                </a:solidFill>
                <a:latin typeface="Times New Roman" pitchFamily="18" charset="0"/>
              </a:rPr>
              <a:t>Les stratégies d’annotation</a:t>
            </a:r>
            <a:endParaRPr lang="fr-FR" sz="2300" b="1" dirty="0">
              <a:solidFill>
                <a:srgbClr val="000000"/>
              </a:solidFill>
              <a:latin typeface="Times New Roman" pitchFamily="18" charset="0"/>
            </a:endParaRPr>
          </a:p>
        </p:txBody>
      </p:sp>
      <p:sp>
        <p:nvSpPr>
          <p:cNvPr id="5" name="ZoneTexte 4"/>
          <p:cNvSpPr txBox="1"/>
          <p:nvPr/>
        </p:nvSpPr>
        <p:spPr>
          <a:xfrm>
            <a:off x="357158" y="1785926"/>
            <a:ext cx="8286808" cy="4893647"/>
          </a:xfrm>
          <a:prstGeom prst="rect">
            <a:avLst/>
          </a:prstGeom>
          <a:noFill/>
        </p:spPr>
        <p:txBody>
          <a:bodyPr wrap="square" rtlCol="0">
            <a:spAutoFit/>
          </a:bodyPr>
          <a:lstStyle/>
          <a:p>
            <a:r>
              <a:rPr lang="fr-FR" sz="2400" b="1" dirty="0" smtClean="0">
                <a:solidFill>
                  <a:srgbClr val="0070C0"/>
                </a:solidFill>
                <a:latin typeface="Comic Sans MS"/>
              </a:rPr>
              <a:t>b. </a:t>
            </a:r>
            <a:r>
              <a:rPr lang="fr-FR" sz="2400" b="1" dirty="0" smtClean="0">
                <a:solidFill>
                  <a:srgbClr val="0070C0"/>
                </a:solidFill>
              </a:rPr>
              <a:t>L’</a:t>
            </a:r>
            <a:r>
              <a:rPr lang="fr-FR" sz="2400" b="1" dirty="0" smtClean="0">
                <a:solidFill>
                  <a:srgbClr val="0070C0"/>
                </a:solidFill>
                <a:latin typeface="Comic Sans MS"/>
              </a:rPr>
              <a:t>annotation manuelle </a:t>
            </a:r>
            <a:r>
              <a:rPr lang="fr-FR" sz="2400" b="1" dirty="0" smtClean="0">
                <a:solidFill>
                  <a:srgbClr val="0070C0"/>
                </a:solidFill>
              </a:rPr>
              <a:t>(ou </a:t>
            </a:r>
            <a:r>
              <a:rPr lang="fr-FR" sz="2400" b="1" dirty="0" smtClean="0">
                <a:solidFill>
                  <a:srgbClr val="0070C0"/>
                </a:solidFill>
                <a:latin typeface="Comic Sans MS"/>
              </a:rPr>
              <a:t>curation</a:t>
            </a:r>
            <a:r>
              <a:rPr lang="fr-FR" sz="2400" b="1" dirty="0" smtClean="0">
                <a:solidFill>
                  <a:srgbClr val="0070C0"/>
                </a:solidFill>
              </a:rPr>
              <a:t>) </a:t>
            </a:r>
          </a:p>
          <a:p>
            <a:r>
              <a:rPr lang="fr-FR" sz="2400" b="1" dirty="0" smtClean="0">
                <a:solidFill>
                  <a:srgbClr val="0070C0"/>
                </a:solidFill>
              </a:rPr>
              <a:t>…</a:t>
            </a:r>
            <a:r>
              <a:rPr lang="fr-FR" sz="2400" b="1" dirty="0" smtClean="0"/>
              <a:t>par des experts (des curateurs) qui valident ou invalident la prédiction en fonction de leurs connaissances ou de résultats expérimentaux. </a:t>
            </a:r>
          </a:p>
          <a:p>
            <a:endParaRPr lang="fr-FR" sz="2400" b="1" dirty="0" smtClean="0"/>
          </a:p>
          <a:p>
            <a:r>
              <a:rPr lang="fr-FR" sz="2400" b="1" dirty="0" smtClean="0"/>
              <a:t>L'annotation manuelle est donc tout à fait </a:t>
            </a:r>
            <a:r>
              <a:rPr lang="fr-FR" sz="2400" b="1" dirty="0" smtClean="0">
                <a:solidFill>
                  <a:srgbClr val="FF0000"/>
                </a:solidFill>
                <a:latin typeface="Comic Sans MS"/>
              </a:rPr>
              <a:t>indispensable</a:t>
            </a:r>
            <a:r>
              <a:rPr lang="fr-FR" sz="2400" b="1" dirty="0" smtClean="0"/>
              <a:t>. </a:t>
            </a:r>
          </a:p>
          <a:p>
            <a:pPr algn="just"/>
            <a:endParaRPr lang="fr-FR" sz="2400" b="1" dirty="0" smtClean="0"/>
          </a:p>
          <a:p>
            <a:pPr algn="just"/>
            <a:r>
              <a:rPr lang="fr-FR" sz="2400" dirty="0" smtClean="0"/>
              <a:t>Mais, en regard de la quantité phénoménale de données acquises quotidiennement, il est illusoire d'envisager une curation manuelle de l'ensemble des données en temps réel.</a:t>
            </a:r>
          </a:p>
          <a:p>
            <a:pPr algn="just"/>
            <a:r>
              <a:rPr lang="fr-FR" sz="2400" dirty="0" smtClean="0"/>
              <a:t>On mesure aisément le problème : une quantité minime de données traitées par l'homme en temps réel qui induit un retard / décalage de plus en plus grand</a:t>
            </a:r>
            <a:r>
              <a:rPr lang="fr-FR" sz="2400" b="1" dirty="0" smtClean="0"/>
              <a:t>. </a:t>
            </a:r>
            <a:endParaRPr lang="fr-FR" sz="2400" b="1"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85728"/>
            <a:ext cx="5232394" cy="553998"/>
          </a:xfrm>
          <a:prstGeom prst="rect">
            <a:avLst/>
          </a:prstGeom>
          <a:solidFill>
            <a:srgbClr val="FFFF99"/>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6. Annotation des </a:t>
            </a:r>
            <a:r>
              <a:rPr lang="fr-FR" sz="3600" b="1" dirty="0">
                <a:solidFill>
                  <a:srgbClr val="000000"/>
                </a:solidFill>
                <a:latin typeface="Times New Roman" pitchFamily="18" charset="0"/>
              </a:rPr>
              <a:t>génomes</a:t>
            </a:r>
            <a:endParaRPr lang="fr-FR" dirty="0"/>
          </a:p>
        </p:txBody>
      </p:sp>
      <p:sp>
        <p:nvSpPr>
          <p:cNvPr id="181296" name="Rectangle 1072"/>
          <p:cNvSpPr>
            <a:spLocks noChangeArrowheads="1"/>
          </p:cNvSpPr>
          <p:nvPr/>
        </p:nvSpPr>
        <p:spPr bwMode="auto">
          <a:xfrm>
            <a:off x="228600" y="990600"/>
            <a:ext cx="6719788" cy="369332"/>
          </a:xfrm>
          <a:prstGeom prst="rect">
            <a:avLst/>
          </a:prstGeom>
          <a:solidFill>
            <a:srgbClr val="00FFCC"/>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6.4. </a:t>
            </a:r>
            <a:r>
              <a:rPr lang="fr-FR" sz="2400" b="1" i="1" dirty="0" smtClean="0">
                <a:solidFill>
                  <a:srgbClr val="000000"/>
                </a:solidFill>
                <a:latin typeface="Times New Roman" pitchFamily="18" charset="0"/>
              </a:rPr>
              <a:t>Les types d’annotations (selon leurs orientations)</a:t>
            </a:r>
            <a:endParaRPr lang="fr-FR" sz="2300" b="1" dirty="0">
              <a:solidFill>
                <a:srgbClr val="000000"/>
              </a:solidFill>
              <a:latin typeface="Times New Roman" pitchFamily="18" charset="0"/>
            </a:endParaRPr>
          </a:p>
        </p:txBody>
      </p:sp>
      <p:sp>
        <p:nvSpPr>
          <p:cNvPr id="5" name="ZoneTexte 4"/>
          <p:cNvSpPr txBox="1"/>
          <p:nvPr/>
        </p:nvSpPr>
        <p:spPr>
          <a:xfrm>
            <a:off x="357158" y="1785926"/>
            <a:ext cx="8286808" cy="4585871"/>
          </a:xfrm>
          <a:prstGeom prst="rect">
            <a:avLst/>
          </a:prstGeom>
          <a:noFill/>
        </p:spPr>
        <p:txBody>
          <a:bodyPr wrap="square" rtlCol="0">
            <a:spAutoFit/>
          </a:bodyPr>
          <a:lstStyle/>
          <a:p>
            <a:r>
              <a:rPr lang="fr-FR" sz="2800" b="1" dirty="0" smtClean="0">
                <a:solidFill>
                  <a:srgbClr val="0070C0"/>
                </a:solidFill>
                <a:latin typeface="+mj-lt"/>
              </a:rPr>
              <a:t>6.4.1.L'annotation structurale </a:t>
            </a:r>
          </a:p>
          <a:p>
            <a:endParaRPr lang="fr-FR" sz="2400" b="1" dirty="0" smtClean="0">
              <a:solidFill>
                <a:srgbClr val="0070C0"/>
              </a:solidFill>
              <a:latin typeface="+mj-lt"/>
            </a:endParaRPr>
          </a:p>
          <a:p>
            <a:r>
              <a:rPr lang="fr-FR" sz="2400" dirty="0" smtClean="0">
                <a:latin typeface="+mj-lt"/>
              </a:rPr>
              <a:t>dans le cas d'un génome tente de prédire :</a:t>
            </a:r>
          </a:p>
          <a:p>
            <a:endParaRPr lang="fr-FR" sz="2400" dirty="0" smtClean="0">
              <a:latin typeface="+mj-lt"/>
            </a:endParaRPr>
          </a:p>
          <a:p>
            <a:pPr algn="just">
              <a:buBlip>
                <a:blip r:embed="rId3"/>
              </a:buBlip>
            </a:pPr>
            <a:r>
              <a:rPr lang="fr-FR" sz="2400" dirty="0" smtClean="0"/>
              <a:t> le </a:t>
            </a:r>
            <a:r>
              <a:rPr lang="fr-FR" sz="2400" dirty="0" smtClean="0">
                <a:latin typeface="Comic Sans MS"/>
              </a:rPr>
              <a:t>contenu</a:t>
            </a:r>
            <a:r>
              <a:rPr lang="fr-FR" sz="2400" dirty="0" smtClean="0"/>
              <a:t> en gènes et leur </a:t>
            </a:r>
            <a:r>
              <a:rPr lang="fr-FR" sz="2400" dirty="0" smtClean="0">
                <a:latin typeface="Comic Sans MS"/>
              </a:rPr>
              <a:t>localisation</a:t>
            </a:r>
            <a:r>
              <a:rPr lang="fr-FR" sz="2400" dirty="0" smtClean="0"/>
              <a:t> dans le génome en recherchant les phases de lecture ouverte dans les 6 cadres de lecture, les introns et les exons.</a:t>
            </a:r>
          </a:p>
          <a:p>
            <a:pPr algn="just">
              <a:buBlip>
                <a:blip r:embed="rId3"/>
              </a:buBlip>
            </a:pPr>
            <a:endParaRPr lang="fr-FR" sz="2400" dirty="0" smtClean="0"/>
          </a:p>
          <a:p>
            <a:pPr algn="just">
              <a:buBlip>
                <a:blip r:embed="rId3"/>
              </a:buBlip>
            </a:pPr>
            <a:endParaRPr lang="fr-FR" sz="2400" dirty="0" smtClean="0"/>
          </a:p>
          <a:p>
            <a:pPr algn="just">
              <a:buBlip>
                <a:blip r:embed="rId3"/>
              </a:buBlip>
            </a:pPr>
            <a:r>
              <a:rPr lang="fr-FR" sz="2400" dirty="0" smtClean="0">
                <a:latin typeface="Comic Sans MS"/>
              </a:rPr>
              <a:t> l'organisation</a:t>
            </a:r>
            <a:r>
              <a:rPr lang="fr-FR" sz="2400" dirty="0" smtClean="0"/>
              <a:t> des gènes (régions </a:t>
            </a:r>
            <a:r>
              <a:rPr lang="fr-FR" sz="2400" smtClean="0"/>
              <a:t>non codantes, gènes</a:t>
            </a:r>
            <a:r>
              <a:rPr lang="fr-FR" sz="2400" dirty="0" smtClean="0"/>
              <a:t>, opérons, séquences promotrices, terminateurs, sites de fixation aux ribosomes, ...). </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85728"/>
            <a:ext cx="5232394" cy="553998"/>
          </a:xfrm>
          <a:prstGeom prst="rect">
            <a:avLst/>
          </a:prstGeom>
          <a:solidFill>
            <a:srgbClr val="FFFF99"/>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6. Annotation des </a:t>
            </a:r>
            <a:r>
              <a:rPr lang="fr-FR" sz="3600" b="1" dirty="0">
                <a:solidFill>
                  <a:srgbClr val="000000"/>
                </a:solidFill>
                <a:latin typeface="Times New Roman" pitchFamily="18" charset="0"/>
              </a:rPr>
              <a:t>génomes</a:t>
            </a:r>
            <a:endParaRPr lang="fr-FR" dirty="0"/>
          </a:p>
        </p:txBody>
      </p:sp>
      <p:sp>
        <p:nvSpPr>
          <p:cNvPr id="181296" name="Rectangle 1072"/>
          <p:cNvSpPr>
            <a:spLocks noChangeArrowheads="1"/>
          </p:cNvSpPr>
          <p:nvPr/>
        </p:nvSpPr>
        <p:spPr bwMode="auto">
          <a:xfrm>
            <a:off x="228600" y="990600"/>
            <a:ext cx="6719788" cy="369332"/>
          </a:xfrm>
          <a:prstGeom prst="rect">
            <a:avLst/>
          </a:prstGeom>
          <a:solidFill>
            <a:srgbClr val="00FFCC"/>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6.4. </a:t>
            </a:r>
            <a:r>
              <a:rPr lang="fr-FR" sz="2400" b="1" i="1" dirty="0" smtClean="0">
                <a:solidFill>
                  <a:srgbClr val="000000"/>
                </a:solidFill>
                <a:latin typeface="Times New Roman" pitchFamily="18" charset="0"/>
              </a:rPr>
              <a:t>Les types d’annotations (selon leurs orientations)</a:t>
            </a:r>
            <a:endParaRPr lang="fr-FR" sz="2300" b="1" dirty="0">
              <a:solidFill>
                <a:srgbClr val="000000"/>
              </a:solidFill>
              <a:latin typeface="Times New Roman" pitchFamily="18" charset="0"/>
            </a:endParaRPr>
          </a:p>
        </p:txBody>
      </p:sp>
      <p:sp>
        <p:nvSpPr>
          <p:cNvPr id="5" name="ZoneTexte 4"/>
          <p:cNvSpPr txBox="1"/>
          <p:nvPr/>
        </p:nvSpPr>
        <p:spPr>
          <a:xfrm>
            <a:off x="357158" y="1785926"/>
            <a:ext cx="8286808" cy="5032147"/>
          </a:xfrm>
          <a:prstGeom prst="rect">
            <a:avLst/>
          </a:prstGeom>
          <a:noFill/>
        </p:spPr>
        <p:txBody>
          <a:bodyPr wrap="square" rtlCol="0">
            <a:spAutoFit/>
          </a:bodyPr>
          <a:lstStyle/>
          <a:p>
            <a:r>
              <a:rPr lang="fr-FR" sz="2800" b="1" dirty="0" smtClean="0">
                <a:solidFill>
                  <a:srgbClr val="0070C0"/>
                </a:solidFill>
                <a:latin typeface="+mj-lt"/>
              </a:rPr>
              <a:t>6.4.1.L'annotation structurale </a:t>
            </a:r>
          </a:p>
          <a:p>
            <a:endParaRPr lang="fr-FR" sz="1100" dirty="0" smtClean="0"/>
          </a:p>
          <a:p>
            <a:pPr algn="just"/>
            <a:r>
              <a:rPr lang="fr-FR" sz="2400" dirty="0" smtClean="0"/>
              <a:t>Il existe des méthodes intrinsèques ou </a:t>
            </a:r>
            <a:r>
              <a:rPr lang="fr-FR" sz="2400" i="1" dirty="0" smtClean="0">
                <a:latin typeface="Comic Sans MS"/>
              </a:rPr>
              <a:t>ab-</a:t>
            </a:r>
            <a:r>
              <a:rPr lang="fr-FR" sz="2400" i="1" dirty="0" err="1" smtClean="0">
                <a:latin typeface="Comic Sans MS"/>
              </a:rPr>
              <a:t>initio</a:t>
            </a:r>
            <a:r>
              <a:rPr lang="fr-FR" sz="2400" dirty="0" smtClean="0"/>
              <a:t> qui s'appuient sur des techniques informatiques d'apprentissage automatique utilisant :</a:t>
            </a:r>
          </a:p>
          <a:p>
            <a:pPr algn="just">
              <a:buFont typeface="Arial"/>
              <a:buChar char="•"/>
            </a:pPr>
            <a:r>
              <a:rPr lang="fr-FR" sz="2400" b="1" dirty="0" smtClean="0">
                <a:solidFill>
                  <a:srgbClr val="C00000"/>
                </a:solidFill>
                <a:latin typeface="Candara" pitchFamily="34" charset="0"/>
              </a:rPr>
              <a:t>des modèles de Markov </a:t>
            </a:r>
            <a:r>
              <a:rPr lang="fr-FR" sz="2400" dirty="0" smtClean="0">
                <a:latin typeface="Candara" pitchFamily="34" charset="0"/>
              </a:rPr>
              <a:t>interpolés (exemples de logiciels : "</a:t>
            </a:r>
            <a:r>
              <a:rPr lang="fr-FR" sz="2400" i="1" dirty="0" err="1" smtClean="0">
                <a:latin typeface="Candara" pitchFamily="34" charset="0"/>
              </a:rPr>
              <a:t>Glimmer</a:t>
            </a:r>
            <a:r>
              <a:rPr lang="fr-FR" sz="2400" i="1" dirty="0" smtClean="0">
                <a:latin typeface="Candara" pitchFamily="34" charset="0"/>
              </a:rPr>
              <a:t> 1.0</a:t>
            </a:r>
            <a:r>
              <a:rPr lang="fr-FR" sz="2400" dirty="0" smtClean="0">
                <a:latin typeface="Candara" pitchFamily="34" charset="0"/>
              </a:rPr>
              <a:t>", "</a:t>
            </a:r>
            <a:r>
              <a:rPr lang="fr-FR" sz="2400" i="1" dirty="0" err="1" smtClean="0">
                <a:latin typeface="Candara" pitchFamily="34" charset="0"/>
                <a:hlinkClick r:id="rId3"/>
              </a:rPr>
              <a:t>EasyGene</a:t>
            </a:r>
            <a:r>
              <a:rPr lang="fr-FR" sz="2400" dirty="0" smtClean="0">
                <a:latin typeface="Candara" pitchFamily="34" charset="0"/>
              </a:rPr>
              <a:t>", "</a:t>
            </a:r>
            <a:r>
              <a:rPr lang="fr-FR" sz="2400" i="1" dirty="0" err="1" smtClean="0">
                <a:latin typeface="Candara" pitchFamily="34" charset="0"/>
                <a:hlinkClick r:id="rId4"/>
              </a:rPr>
              <a:t>GeneMark</a:t>
            </a:r>
            <a:r>
              <a:rPr lang="fr-FR" sz="2400" dirty="0" smtClean="0">
                <a:latin typeface="Candara" pitchFamily="34" charset="0"/>
              </a:rPr>
              <a:t>", ...)</a:t>
            </a:r>
          </a:p>
          <a:p>
            <a:pPr algn="just">
              <a:buFont typeface="Arial"/>
              <a:buChar char="•"/>
            </a:pPr>
            <a:endParaRPr lang="fr-FR" sz="2400" dirty="0" smtClean="0">
              <a:latin typeface="Candara" pitchFamily="34" charset="0"/>
            </a:endParaRPr>
          </a:p>
          <a:p>
            <a:pPr algn="just">
              <a:buFont typeface="Arial"/>
              <a:buChar char="•"/>
            </a:pPr>
            <a:r>
              <a:rPr lang="fr-FR" sz="2400" b="1" dirty="0" smtClean="0">
                <a:solidFill>
                  <a:srgbClr val="008000"/>
                </a:solidFill>
                <a:latin typeface="Candara" pitchFamily="34" charset="0"/>
              </a:rPr>
              <a:t>des modèles de contexte interpolés </a:t>
            </a:r>
            <a:r>
              <a:rPr lang="fr-FR" sz="2400" dirty="0" smtClean="0">
                <a:latin typeface="Candara" pitchFamily="34" charset="0"/>
              </a:rPr>
              <a:t>(exemples de logiciels : "</a:t>
            </a:r>
            <a:r>
              <a:rPr lang="fr-FR" sz="2400" i="1" dirty="0" err="1" smtClean="0">
                <a:latin typeface="Candara" pitchFamily="34" charset="0"/>
              </a:rPr>
              <a:t>Glimmer</a:t>
            </a:r>
            <a:r>
              <a:rPr lang="fr-FR" sz="2400" i="1" dirty="0" smtClean="0">
                <a:latin typeface="Candara" pitchFamily="34" charset="0"/>
              </a:rPr>
              <a:t> 2.0</a:t>
            </a:r>
            <a:r>
              <a:rPr lang="fr-FR" sz="2400" dirty="0" smtClean="0">
                <a:latin typeface="Candara" pitchFamily="34" charset="0"/>
              </a:rPr>
              <a:t>", "</a:t>
            </a:r>
            <a:r>
              <a:rPr lang="fr-FR" sz="2400" i="1" dirty="0" err="1" smtClean="0">
                <a:latin typeface="Candara" pitchFamily="34" charset="0"/>
                <a:hlinkClick r:id="rId5"/>
              </a:rPr>
              <a:t>Glimmer</a:t>
            </a:r>
            <a:r>
              <a:rPr lang="fr-FR" sz="2400" i="1" dirty="0" smtClean="0">
                <a:latin typeface="Candara" pitchFamily="34" charset="0"/>
                <a:hlinkClick r:id="rId5"/>
              </a:rPr>
              <a:t> 3.0</a:t>
            </a:r>
            <a:r>
              <a:rPr lang="fr-FR" sz="2400" dirty="0" smtClean="0">
                <a:latin typeface="Candara" pitchFamily="34" charset="0"/>
              </a:rPr>
              <a:t>", ...)</a:t>
            </a:r>
          </a:p>
          <a:p>
            <a:pPr algn="just">
              <a:buFont typeface="Arial"/>
              <a:buChar char="•"/>
            </a:pPr>
            <a:endParaRPr lang="fr-FR" sz="2400" dirty="0" smtClean="0">
              <a:latin typeface="Candara" pitchFamily="34" charset="0"/>
            </a:endParaRPr>
          </a:p>
          <a:p>
            <a:pPr algn="just"/>
            <a:r>
              <a:rPr lang="fr-FR" sz="2200" dirty="0" smtClean="0">
                <a:latin typeface="Candara" pitchFamily="34" charset="0"/>
              </a:rPr>
              <a:t>Il existe des méthodes extrinsèques qui reposent sur la comparaison des cadres de lecture avec les séquences présentes dans les banques de données (exemples : "</a:t>
            </a:r>
            <a:r>
              <a:rPr lang="fr-FR" sz="2200" i="1" dirty="0" err="1" smtClean="0">
                <a:latin typeface="Candara" pitchFamily="34" charset="0"/>
              </a:rPr>
              <a:t>Orpheus</a:t>
            </a:r>
            <a:r>
              <a:rPr lang="fr-FR" sz="2200" dirty="0" smtClean="0">
                <a:latin typeface="Candara" pitchFamily="34" charset="0"/>
              </a:rPr>
              <a:t>", "</a:t>
            </a:r>
            <a:r>
              <a:rPr lang="fr-FR" sz="2200" i="1" dirty="0" err="1" smtClean="0">
                <a:latin typeface="Candara" pitchFamily="34" charset="0"/>
              </a:rPr>
              <a:t>Critica</a:t>
            </a:r>
            <a:r>
              <a:rPr lang="fr-FR" sz="2200" dirty="0" smtClean="0">
                <a:latin typeface="Candara" pitchFamily="34" charset="0"/>
              </a:rPr>
              <a:t>", "</a:t>
            </a:r>
            <a:r>
              <a:rPr lang="fr-FR" sz="2200" i="1" dirty="0" err="1" smtClean="0">
                <a:latin typeface="Candara" pitchFamily="34" charset="0"/>
              </a:rPr>
              <a:t>Reganor</a:t>
            </a:r>
            <a:r>
              <a:rPr lang="fr-FR" sz="2200" dirty="0" smtClean="0">
                <a:latin typeface="Candara" pitchFamily="34" charset="0"/>
              </a:rPr>
              <a:t>", ...).</a:t>
            </a:r>
            <a:endParaRPr lang="fr-FR" sz="2200" dirty="0">
              <a:latin typeface="Candara" pitchFamily="34"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85728"/>
            <a:ext cx="5232394" cy="553998"/>
          </a:xfrm>
          <a:prstGeom prst="rect">
            <a:avLst/>
          </a:prstGeom>
          <a:solidFill>
            <a:srgbClr val="FFFF99"/>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6. Annotation des </a:t>
            </a:r>
            <a:r>
              <a:rPr lang="fr-FR" sz="3600" b="1" dirty="0">
                <a:solidFill>
                  <a:srgbClr val="000000"/>
                </a:solidFill>
                <a:latin typeface="Times New Roman" pitchFamily="18" charset="0"/>
              </a:rPr>
              <a:t>génomes</a:t>
            </a:r>
            <a:endParaRPr lang="fr-FR" dirty="0"/>
          </a:p>
        </p:txBody>
      </p:sp>
      <p:sp>
        <p:nvSpPr>
          <p:cNvPr id="181296" name="Rectangle 1072"/>
          <p:cNvSpPr>
            <a:spLocks noChangeArrowheads="1"/>
          </p:cNvSpPr>
          <p:nvPr/>
        </p:nvSpPr>
        <p:spPr bwMode="auto">
          <a:xfrm>
            <a:off x="228600" y="990600"/>
            <a:ext cx="6719788" cy="369332"/>
          </a:xfrm>
          <a:prstGeom prst="rect">
            <a:avLst/>
          </a:prstGeom>
          <a:solidFill>
            <a:srgbClr val="00FFCC"/>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6.4. </a:t>
            </a:r>
            <a:r>
              <a:rPr lang="fr-FR" sz="2400" b="1" i="1" dirty="0" smtClean="0">
                <a:solidFill>
                  <a:srgbClr val="000000"/>
                </a:solidFill>
                <a:latin typeface="Times New Roman" pitchFamily="18" charset="0"/>
              </a:rPr>
              <a:t>Les types d’annotations (selon leurs orientations)</a:t>
            </a:r>
            <a:endParaRPr lang="fr-FR" sz="2300" b="1" dirty="0">
              <a:solidFill>
                <a:srgbClr val="000000"/>
              </a:solidFill>
              <a:latin typeface="Times New Roman" pitchFamily="18" charset="0"/>
            </a:endParaRPr>
          </a:p>
        </p:txBody>
      </p:sp>
      <p:sp>
        <p:nvSpPr>
          <p:cNvPr id="5" name="ZoneTexte 4"/>
          <p:cNvSpPr txBox="1"/>
          <p:nvPr/>
        </p:nvSpPr>
        <p:spPr>
          <a:xfrm>
            <a:off x="357158" y="1785926"/>
            <a:ext cx="8286808" cy="1431161"/>
          </a:xfrm>
          <a:prstGeom prst="rect">
            <a:avLst/>
          </a:prstGeom>
          <a:noFill/>
        </p:spPr>
        <p:txBody>
          <a:bodyPr wrap="square" rtlCol="0">
            <a:spAutoFit/>
          </a:bodyPr>
          <a:lstStyle/>
          <a:p>
            <a:r>
              <a:rPr lang="fr-FR" sz="2800" b="1" dirty="0" smtClean="0">
                <a:solidFill>
                  <a:srgbClr val="008000"/>
                </a:solidFill>
                <a:latin typeface="+mj-lt"/>
              </a:rPr>
              <a:t>6.4.2.L'annotation fonctionnelle</a:t>
            </a:r>
          </a:p>
          <a:p>
            <a:endParaRPr lang="fr-FR" sz="1100" dirty="0" smtClean="0"/>
          </a:p>
          <a:p>
            <a:r>
              <a:rPr lang="fr-FR" sz="2400" b="1" dirty="0" smtClean="0"/>
              <a:t>… tente de prédire la fonction potentielle des gènes (notion d'</a:t>
            </a:r>
            <a:r>
              <a:rPr lang="fr-FR" sz="2400" b="1" i="1" dirty="0" smtClean="0"/>
              <a:t>étiquette</a:t>
            </a:r>
            <a:r>
              <a:rPr lang="fr-FR" sz="2400" b="1" dirty="0" smtClean="0"/>
              <a:t>, avec nom, fonction et interactions probables).</a:t>
            </a:r>
            <a:endParaRPr lang="fr-FR" sz="2400" b="1"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85728"/>
            <a:ext cx="5232394" cy="553998"/>
          </a:xfrm>
          <a:prstGeom prst="rect">
            <a:avLst/>
          </a:prstGeom>
          <a:solidFill>
            <a:srgbClr val="FFFF99"/>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6. Annotation des </a:t>
            </a:r>
            <a:r>
              <a:rPr lang="fr-FR" sz="3600" b="1" dirty="0">
                <a:solidFill>
                  <a:srgbClr val="000000"/>
                </a:solidFill>
                <a:latin typeface="Times New Roman" pitchFamily="18" charset="0"/>
              </a:rPr>
              <a:t>génomes</a:t>
            </a:r>
            <a:endParaRPr lang="fr-FR" dirty="0"/>
          </a:p>
        </p:txBody>
      </p:sp>
      <p:sp>
        <p:nvSpPr>
          <p:cNvPr id="181296" name="Rectangle 1072"/>
          <p:cNvSpPr>
            <a:spLocks noChangeArrowheads="1"/>
          </p:cNvSpPr>
          <p:nvPr/>
        </p:nvSpPr>
        <p:spPr bwMode="auto">
          <a:xfrm>
            <a:off x="228600" y="990600"/>
            <a:ext cx="6719788" cy="369332"/>
          </a:xfrm>
          <a:prstGeom prst="rect">
            <a:avLst/>
          </a:prstGeom>
          <a:solidFill>
            <a:srgbClr val="00FFCC"/>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6.4. </a:t>
            </a:r>
            <a:r>
              <a:rPr lang="fr-FR" sz="2400" b="1" i="1" dirty="0" smtClean="0">
                <a:solidFill>
                  <a:srgbClr val="000000"/>
                </a:solidFill>
                <a:latin typeface="Times New Roman" pitchFamily="18" charset="0"/>
              </a:rPr>
              <a:t>Les types d’annotations (selon leurs orientations)</a:t>
            </a:r>
            <a:endParaRPr lang="fr-FR" sz="2300" b="1" dirty="0">
              <a:solidFill>
                <a:srgbClr val="000000"/>
              </a:solidFill>
              <a:latin typeface="Times New Roman" pitchFamily="18" charset="0"/>
            </a:endParaRPr>
          </a:p>
        </p:txBody>
      </p:sp>
      <p:sp>
        <p:nvSpPr>
          <p:cNvPr id="5" name="ZoneTexte 4"/>
          <p:cNvSpPr txBox="1"/>
          <p:nvPr/>
        </p:nvSpPr>
        <p:spPr>
          <a:xfrm>
            <a:off x="357158" y="1785926"/>
            <a:ext cx="8286808" cy="2123658"/>
          </a:xfrm>
          <a:prstGeom prst="rect">
            <a:avLst/>
          </a:prstGeom>
          <a:noFill/>
        </p:spPr>
        <p:txBody>
          <a:bodyPr wrap="square" rtlCol="0">
            <a:spAutoFit/>
          </a:bodyPr>
          <a:lstStyle/>
          <a:p>
            <a:r>
              <a:rPr lang="fr-FR" sz="2800" b="1" dirty="0" smtClean="0">
                <a:solidFill>
                  <a:srgbClr val="008000"/>
                </a:solidFill>
                <a:latin typeface="+mj-lt"/>
              </a:rPr>
              <a:t>6.4.3.L'annotation relationnelle</a:t>
            </a:r>
            <a:r>
              <a:rPr lang="fr-FR" sz="2800" b="1" dirty="0" smtClean="0">
                <a:latin typeface="Comic Sans MS"/>
              </a:rPr>
              <a:t> </a:t>
            </a:r>
          </a:p>
          <a:p>
            <a:endParaRPr lang="fr-FR" sz="2800" b="1" dirty="0" smtClean="0">
              <a:latin typeface="Comic Sans MS"/>
            </a:endParaRPr>
          </a:p>
          <a:p>
            <a:pPr algn="just"/>
            <a:r>
              <a:rPr lang="fr-FR" sz="2800" b="1" dirty="0" smtClean="0">
                <a:latin typeface="Comic Sans MS"/>
              </a:rPr>
              <a:t>…. </a:t>
            </a:r>
            <a:r>
              <a:rPr lang="fr-FR" sz="2400" b="1" dirty="0" smtClean="0"/>
              <a:t>tente de décrire les relations (interactions) entre les produits des gènes (familles de gènes, réseaux de régulation, </a:t>
            </a:r>
            <a:r>
              <a:rPr lang="fr-FR" sz="2400" b="1" dirty="0" smtClean="0">
                <a:hlinkClick r:id="rId3"/>
              </a:rPr>
              <a:t>réseaux métaboliques</a:t>
            </a:r>
            <a:r>
              <a:rPr lang="fr-FR" sz="2400" b="1" dirty="0" smtClean="0"/>
              <a:t>, ...).</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85728"/>
            <a:ext cx="5232394" cy="553998"/>
          </a:xfrm>
          <a:prstGeom prst="rect">
            <a:avLst/>
          </a:prstGeom>
          <a:solidFill>
            <a:srgbClr val="FFFF99"/>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6. Annotation des </a:t>
            </a:r>
            <a:r>
              <a:rPr lang="fr-FR" sz="3600" b="1" dirty="0">
                <a:solidFill>
                  <a:srgbClr val="000000"/>
                </a:solidFill>
                <a:latin typeface="Times New Roman" pitchFamily="18" charset="0"/>
              </a:rPr>
              <a:t>génomes</a:t>
            </a:r>
            <a:endParaRPr lang="fr-FR" dirty="0"/>
          </a:p>
        </p:txBody>
      </p:sp>
      <p:sp>
        <p:nvSpPr>
          <p:cNvPr id="181296" name="Rectangle 1072"/>
          <p:cNvSpPr>
            <a:spLocks noChangeArrowheads="1"/>
          </p:cNvSpPr>
          <p:nvPr/>
        </p:nvSpPr>
        <p:spPr bwMode="auto">
          <a:xfrm>
            <a:off x="228600" y="990600"/>
            <a:ext cx="7219925" cy="369332"/>
          </a:xfrm>
          <a:prstGeom prst="rect">
            <a:avLst/>
          </a:prstGeom>
          <a:solidFill>
            <a:srgbClr val="00FFCC"/>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6.5. </a:t>
            </a:r>
            <a:r>
              <a:rPr lang="fr-FR" sz="2400" b="1" i="1" dirty="0" smtClean="0">
                <a:solidFill>
                  <a:srgbClr val="000000"/>
                </a:solidFill>
                <a:latin typeface="Times New Roman" pitchFamily="18" charset="0"/>
              </a:rPr>
              <a:t>Les pré-requis pour le développement de l’annotation</a:t>
            </a:r>
            <a:endParaRPr lang="fr-FR" sz="2300" b="1" dirty="0">
              <a:solidFill>
                <a:srgbClr val="000000"/>
              </a:solidFill>
              <a:latin typeface="Times New Roman" pitchFamily="18" charset="0"/>
            </a:endParaRPr>
          </a:p>
        </p:txBody>
      </p:sp>
      <p:sp>
        <p:nvSpPr>
          <p:cNvPr id="5" name="ZoneTexte 4"/>
          <p:cNvSpPr txBox="1"/>
          <p:nvPr/>
        </p:nvSpPr>
        <p:spPr>
          <a:xfrm>
            <a:off x="357158" y="1785926"/>
            <a:ext cx="8286808" cy="4647426"/>
          </a:xfrm>
          <a:prstGeom prst="rect">
            <a:avLst/>
          </a:prstGeom>
          <a:noFill/>
        </p:spPr>
        <p:txBody>
          <a:bodyPr wrap="square" rtlCol="0">
            <a:spAutoFit/>
          </a:bodyPr>
          <a:lstStyle/>
          <a:p>
            <a:r>
              <a:rPr lang="fr-FR" sz="2400" b="1" dirty="0" smtClean="0"/>
              <a:t>Toutes ces démarches d'annotation vont de paire avec :</a:t>
            </a:r>
          </a:p>
          <a:p>
            <a:endParaRPr lang="fr-FR" sz="2400" b="1" dirty="0" smtClean="0"/>
          </a:p>
          <a:p>
            <a:r>
              <a:rPr lang="fr-FR" sz="2800" b="1" dirty="0" smtClean="0">
                <a:solidFill>
                  <a:srgbClr val="008000"/>
                </a:solidFill>
                <a:latin typeface="+mj-lt"/>
              </a:rPr>
              <a:t>(a) Le développement d'une ontologie : </a:t>
            </a:r>
          </a:p>
          <a:p>
            <a:endParaRPr lang="fr-FR" sz="2800" b="1" dirty="0" smtClean="0">
              <a:latin typeface="Comic Sans MS"/>
            </a:endParaRPr>
          </a:p>
          <a:p>
            <a:pPr algn="just"/>
            <a:r>
              <a:rPr lang="fr-FR" sz="2400" b="1" dirty="0" smtClean="0"/>
              <a:t>un recueil de termes soigneusement sélectionnés afin de standardiser la dénomination de 3 concepts fondamentaux.</a:t>
            </a:r>
          </a:p>
          <a:p>
            <a:pPr algn="just"/>
            <a:endParaRPr lang="fr-FR" sz="2400" b="1" dirty="0" smtClean="0"/>
          </a:p>
          <a:p>
            <a:pPr algn="just"/>
            <a:r>
              <a:rPr lang="fr-FR" sz="2400" b="1" dirty="0" smtClean="0"/>
              <a:t>Ainsi, l'ontologie du consortium "</a:t>
            </a:r>
            <a:r>
              <a:rPr lang="fr-FR" sz="2400" b="1" i="1" dirty="0" smtClean="0">
                <a:hlinkClick r:id="rId3"/>
              </a:rPr>
              <a:t>Gene </a:t>
            </a:r>
            <a:r>
              <a:rPr lang="fr-FR" sz="2400" b="1" i="1" dirty="0" err="1" smtClean="0">
                <a:hlinkClick r:id="rId3"/>
              </a:rPr>
              <a:t>ontology</a:t>
            </a:r>
            <a:r>
              <a:rPr lang="fr-FR" sz="2400" b="1" dirty="0" smtClean="0"/>
              <a:t>" (GO) contient environ 38 000 termes (</a:t>
            </a:r>
            <a:r>
              <a:rPr lang="fr-FR" sz="2400" b="1" dirty="0" smtClean="0">
                <a:solidFill>
                  <a:srgbClr val="C00000"/>
                </a:solidFill>
              </a:rPr>
              <a:t>"</a:t>
            </a:r>
            <a:r>
              <a:rPr lang="fr-FR" sz="2400" b="1" i="1" dirty="0" smtClean="0">
                <a:solidFill>
                  <a:srgbClr val="C00000"/>
                </a:solidFill>
              </a:rPr>
              <a:t>Cellular Component</a:t>
            </a:r>
            <a:r>
              <a:rPr lang="fr-FR" sz="2400" b="1" dirty="0" smtClean="0">
                <a:solidFill>
                  <a:srgbClr val="C00000"/>
                </a:solidFill>
              </a:rPr>
              <a:t>" </a:t>
            </a:r>
            <a:r>
              <a:rPr lang="fr-FR" sz="2400" b="1" dirty="0" smtClean="0"/>
              <a:t>: 3200 termes, </a:t>
            </a:r>
            <a:r>
              <a:rPr lang="fr-FR" sz="2400" b="1" dirty="0" smtClean="0">
                <a:solidFill>
                  <a:srgbClr val="008000"/>
                </a:solidFill>
              </a:rPr>
              <a:t>"</a:t>
            </a:r>
            <a:r>
              <a:rPr lang="fr-FR" sz="2400" b="1" i="1" dirty="0" err="1" smtClean="0">
                <a:solidFill>
                  <a:srgbClr val="008000"/>
                </a:solidFill>
              </a:rPr>
              <a:t>Molecular</a:t>
            </a:r>
            <a:r>
              <a:rPr lang="fr-FR" sz="2400" b="1" i="1" dirty="0" smtClean="0">
                <a:solidFill>
                  <a:srgbClr val="008000"/>
                </a:solidFill>
              </a:rPr>
              <a:t> </a:t>
            </a:r>
            <a:r>
              <a:rPr lang="fr-FR" sz="2400" b="1" i="1" dirty="0" err="1" smtClean="0">
                <a:solidFill>
                  <a:srgbClr val="008000"/>
                </a:solidFill>
              </a:rPr>
              <a:t>Function</a:t>
            </a:r>
            <a:r>
              <a:rPr lang="fr-FR" sz="2400" b="1" dirty="0" smtClean="0">
                <a:solidFill>
                  <a:srgbClr val="008000"/>
                </a:solidFill>
              </a:rPr>
              <a:t>" </a:t>
            </a:r>
            <a:r>
              <a:rPr lang="fr-FR" sz="2400" b="1" dirty="0" smtClean="0"/>
              <a:t>: 9600 termes, </a:t>
            </a:r>
            <a:r>
              <a:rPr lang="fr-FR" sz="2400" b="1" dirty="0" smtClean="0">
                <a:ln>
                  <a:solidFill>
                    <a:srgbClr val="002060"/>
                  </a:solidFill>
                </a:ln>
                <a:solidFill>
                  <a:srgbClr val="00FFCC"/>
                </a:solidFill>
              </a:rPr>
              <a:t>"</a:t>
            </a:r>
            <a:r>
              <a:rPr lang="fr-FR" sz="2400" b="1" i="1" dirty="0" err="1" smtClean="0">
                <a:ln>
                  <a:solidFill>
                    <a:srgbClr val="002060"/>
                  </a:solidFill>
                </a:ln>
                <a:solidFill>
                  <a:srgbClr val="00FFCC"/>
                </a:solidFill>
              </a:rPr>
              <a:t>Biological</a:t>
            </a:r>
            <a:r>
              <a:rPr lang="fr-FR" sz="2400" b="1" i="1" dirty="0" smtClean="0">
                <a:ln>
                  <a:solidFill>
                    <a:srgbClr val="002060"/>
                  </a:solidFill>
                </a:ln>
                <a:solidFill>
                  <a:srgbClr val="00FFCC"/>
                </a:solidFill>
              </a:rPr>
              <a:t> </a:t>
            </a:r>
            <a:r>
              <a:rPr lang="fr-FR" sz="2400" b="1" i="1" dirty="0" err="1" smtClean="0">
                <a:ln>
                  <a:solidFill>
                    <a:srgbClr val="002060"/>
                  </a:solidFill>
                </a:ln>
                <a:solidFill>
                  <a:srgbClr val="00FFCC"/>
                </a:solidFill>
              </a:rPr>
              <a:t>Process</a:t>
            </a:r>
            <a:r>
              <a:rPr lang="fr-FR" sz="2400" b="1" dirty="0" smtClean="0">
                <a:ln>
                  <a:solidFill>
                    <a:srgbClr val="002060"/>
                  </a:solidFill>
                </a:ln>
                <a:solidFill>
                  <a:srgbClr val="00FFCC"/>
                </a:solidFill>
              </a:rPr>
              <a:t>"</a:t>
            </a:r>
            <a:r>
              <a:rPr lang="fr-FR" sz="2400" b="1" dirty="0" smtClean="0"/>
              <a:t> : 25000 termes). Ces termes sont placés dans une hiérarchie rigoureuse qui établit des liens univoques entre eux.</a:t>
            </a:r>
            <a:endParaRPr lang="fr-FR" sz="2400" b="1"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85728"/>
            <a:ext cx="5232394" cy="553998"/>
          </a:xfrm>
          <a:prstGeom prst="rect">
            <a:avLst/>
          </a:prstGeom>
          <a:solidFill>
            <a:srgbClr val="FFFF99"/>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6. Annotation des </a:t>
            </a:r>
            <a:r>
              <a:rPr lang="fr-FR" sz="3600" b="1" dirty="0">
                <a:solidFill>
                  <a:srgbClr val="000000"/>
                </a:solidFill>
                <a:latin typeface="Times New Roman" pitchFamily="18" charset="0"/>
              </a:rPr>
              <a:t>génomes</a:t>
            </a:r>
            <a:endParaRPr lang="fr-FR" dirty="0"/>
          </a:p>
        </p:txBody>
      </p:sp>
      <p:sp>
        <p:nvSpPr>
          <p:cNvPr id="181296" name="Rectangle 1072"/>
          <p:cNvSpPr>
            <a:spLocks noChangeArrowheads="1"/>
          </p:cNvSpPr>
          <p:nvPr/>
        </p:nvSpPr>
        <p:spPr bwMode="auto">
          <a:xfrm>
            <a:off x="228600" y="990600"/>
            <a:ext cx="7219925" cy="369332"/>
          </a:xfrm>
          <a:prstGeom prst="rect">
            <a:avLst/>
          </a:prstGeom>
          <a:solidFill>
            <a:srgbClr val="00FFCC"/>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6.5. </a:t>
            </a:r>
            <a:r>
              <a:rPr lang="fr-FR" sz="2400" b="1" i="1" dirty="0" smtClean="0">
                <a:solidFill>
                  <a:srgbClr val="000000"/>
                </a:solidFill>
                <a:latin typeface="Times New Roman" pitchFamily="18" charset="0"/>
              </a:rPr>
              <a:t>Les pré-requis pour le développement de l’annotation</a:t>
            </a:r>
            <a:endParaRPr lang="fr-FR" sz="2300" b="1" dirty="0">
              <a:solidFill>
                <a:srgbClr val="000000"/>
              </a:solidFill>
              <a:latin typeface="Times New Roman" pitchFamily="18" charset="0"/>
            </a:endParaRPr>
          </a:p>
        </p:txBody>
      </p:sp>
      <p:sp>
        <p:nvSpPr>
          <p:cNvPr id="5" name="ZoneTexte 4"/>
          <p:cNvSpPr txBox="1"/>
          <p:nvPr/>
        </p:nvSpPr>
        <p:spPr>
          <a:xfrm>
            <a:off x="357158" y="1785926"/>
            <a:ext cx="8286808" cy="3970318"/>
          </a:xfrm>
          <a:prstGeom prst="rect">
            <a:avLst/>
          </a:prstGeom>
          <a:noFill/>
        </p:spPr>
        <p:txBody>
          <a:bodyPr wrap="square" rtlCol="0">
            <a:spAutoFit/>
          </a:bodyPr>
          <a:lstStyle/>
          <a:p>
            <a:r>
              <a:rPr lang="fr-FR" sz="2400" b="1" dirty="0" smtClean="0"/>
              <a:t>Toutes ces démarches d'annotation vont de paire avec :</a:t>
            </a:r>
          </a:p>
          <a:p>
            <a:endParaRPr lang="fr-FR" sz="2400" b="1" dirty="0" smtClean="0"/>
          </a:p>
          <a:p>
            <a:r>
              <a:rPr lang="fr-FR" sz="2800" b="1" dirty="0" smtClean="0">
                <a:solidFill>
                  <a:schemeClr val="accent4">
                    <a:lumMod val="75000"/>
                  </a:schemeClr>
                </a:solidFill>
                <a:latin typeface="+mj-lt"/>
              </a:rPr>
              <a:t>(b) L'utilisation de langages spécifiques pour standardiser le format des données</a:t>
            </a:r>
          </a:p>
          <a:p>
            <a:endParaRPr lang="fr-FR" sz="2800" b="1" dirty="0" smtClean="0">
              <a:latin typeface="Comic Sans MS"/>
            </a:endParaRPr>
          </a:p>
          <a:p>
            <a:r>
              <a:rPr lang="fr-FR" sz="2400" b="1" dirty="0" smtClean="0"/>
              <a:t>Afin qu'ils soient transmis sans difficulté d'un service (logiciel) bioinformatique à un autre.</a:t>
            </a:r>
          </a:p>
          <a:p>
            <a:endParaRPr lang="fr-FR" sz="2400" b="1" dirty="0" smtClean="0"/>
          </a:p>
          <a:p>
            <a:r>
              <a:rPr lang="fr-FR" sz="2400" b="1" dirty="0" smtClean="0"/>
              <a:t>De plus en plus, le langage XML avec des schémas de format XSD s'imposent.</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91" name="Rectangle 1067"/>
          <p:cNvSpPr>
            <a:spLocks noChangeArrowheads="1"/>
          </p:cNvSpPr>
          <p:nvPr/>
        </p:nvSpPr>
        <p:spPr bwMode="auto">
          <a:xfrm>
            <a:off x="428596" y="285728"/>
            <a:ext cx="5232394" cy="553998"/>
          </a:xfrm>
          <a:prstGeom prst="rect">
            <a:avLst/>
          </a:prstGeom>
          <a:solidFill>
            <a:srgbClr val="FFFF99"/>
          </a:solidFill>
          <a:ln w="9525">
            <a:noFill/>
            <a:miter lim="800000"/>
            <a:headEnd/>
            <a:tailEnd/>
          </a:ln>
        </p:spPr>
        <p:txBody>
          <a:bodyPr wrap="none" lIns="0" tIns="0" rIns="0" bIns="0">
            <a:spAutoFit/>
          </a:bodyPr>
          <a:lstStyle/>
          <a:p>
            <a:r>
              <a:rPr lang="fr-FR" sz="3600" b="1" dirty="0" smtClean="0">
                <a:solidFill>
                  <a:srgbClr val="000000"/>
                </a:solidFill>
                <a:latin typeface="Times New Roman" pitchFamily="18" charset="0"/>
              </a:rPr>
              <a:t>6. Annotation des </a:t>
            </a:r>
            <a:r>
              <a:rPr lang="fr-FR" sz="3600" b="1" dirty="0">
                <a:solidFill>
                  <a:srgbClr val="000000"/>
                </a:solidFill>
                <a:latin typeface="Times New Roman" pitchFamily="18" charset="0"/>
              </a:rPr>
              <a:t>génomes</a:t>
            </a:r>
            <a:endParaRPr lang="fr-FR" dirty="0"/>
          </a:p>
        </p:txBody>
      </p:sp>
      <p:sp>
        <p:nvSpPr>
          <p:cNvPr id="181296" name="Rectangle 1072"/>
          <p:cNvSpPr>
            <a:spLocks noChangeArrowheads="1"/>
          </p:cNvSpPr>
          <p:nvPr/>
        </p:nvSpPr>
        <p:spPr bwMode="auto">
          <a:xfrm>
            <a:off x="228600" y="990600"/>
            <a:ext cx="7219925" cy="369332"/>
          </a:xfrm>
          <a:prstGeom prst="rect">
            <a:avLst/>
          </a:prstGeom>
          <a:solidFill>
            <a:srgbClr val="00FFCC"/>
          </a:solidFill>
          <a:ln w="9525">
            <a:noFill/>
            <a:miter lim="800000"/>
            <a:headEnd/>
            <a:tailEnd/>
          </a:ln>
        </p:spPr>
        <p:txBody>
          <a:bodyPr wrap="none" lIns="0" tIns="0" rIns="0" bIns="0">
            <a:spAutoFit/>
          </a:bodyPr>
          <a:lstStyle/>
          <a:p>
            <a:r>
              <a:rPr lang="fr-FR" sz="2100" b="1" i="1" dirty="0" smtClean="0">
                <a:solidFill>
                  <a:srgbClr val="000000"/>
                </a:solidFill>
                <a:latin typeface="Times New Roman" pitchFamily="18" charset="0"/>
              </a:rPr>
              <a:t>6.5. </a:t>
            </a:r>
            <a:r>
              <a:rPr lang="fr-FR" sz="2400" b="1" i="1" dirty="0" smtClean="0">
                <a:solidFill>
                  <a:srgbClr val="000000"/>
                </a:solidFill>
                <a:latin typeface="Times New Roman" pitchFamily="18" charset="0"/>
              </a:rPr>
              <a:t>Les pré-requis pour le développement de l’annotation</a:t>
            </a:r>
            <a:endParaRPr lang="fr-FR" sz="2300" b="1" dirty="0">
              <a:solidFill>
                <a:srgbClr val="000000"/>
              </a:solidFill>
              <a:latin typeface="Times New Roman" pitchFamily="18" charset="0"/>
            </a:endParaRPr>
          </a:p>
        </p:txBody>
      </p:sp>
      <p:sp>
        <p:nvSpPr>
          <p:cNvPr id="5" name="ZoneTexte 4"/>
          <p:cNvSpPr txBox="1"/>
          <p:nvPr/>
        </p:nvSpPr>
        <p:spPr>
          <a:xfrm>
            <a:off x="357158" y="1785926"/>
            <a:ext cx="8286808" cy="3908762"/>
          </a:xfrm>
          <a:prstGeom prst="rect">
            <a:avLst/>
          </a:prstGeom>
          <a:noFill/>
        </p:spPr>
        <p:txBody>
          <a:bodyPr wrap="square" rtlCol="0">
            <a:spAutoFit/>
          </a:bodyPr>
          <a:lstStyle/>
          <a:p>
            <a:r>
              <a:rPr lang="fr-FR" sz="2400" b="1" dirty="0" smtClean="0"/>
              <a:t>Toutes ces démarches d'annotation vont de paire avec :</a:t>
            </a:r>
          </a:p>
          <a:p>
            <a:endParaRPr lang="fr-FR" sz="2400" b="1" dirty="0" smtClean="0"/>
          </a:p>
          <a:p>
            <a:r>
              <a:rPr lang="fr-FR" sz="2800" b="1" dirty="0" smtClean="0">
                <a:solidFill>
                  <a:schemeClr val="accent4">
                    <a:lumMod val="75000"/>
                  </a:schemeClr>
                </a:solidFill>
                <a:latin typeface="+mj-lt"/>
              </a:rPr>
              <a:t>(b) L'utilisation de langages spécifiques pour standardiser le format des données </a:t>
            </a:r>
            <a:r>
              <a:rPr lang="fr-FR" sz="2800" b="1" dirty="0" smtClean="0">
                <a:solidFill>
                  <a:srgbClr val="C00000"/>
                </a:solidFill>
                <a:latin typeface="+mj-lt"/>
              </a:rPr>
              <a:t>(suite)</a:t>
            </a:r>
          </a:p>
          <a:p>
            <a:endParaRPr lang="fr-FR" sz="2400" b="1" dirty="0" smtClean="0"/>
          </a:p>
          <a:p>
            <a:pPr algn="just"/>
            <a:r>
              <a:rPr lang="fr-FR" sz="2400" b="1" dirty="0" smtClean="0"/>
              <a:t>La transformation d'un type de données en un autre est d'autant plus performante que les formats en entrée et en sortie sont standardisés afin que n'importe quel logiciel puissent "accepter" les données entrantes (format d'échange commun </a:t>
            </a:r>
            <a:r>
              <a:rPr lang="fr-FR" sz="2400" b="1" dirty="0" err="1" smtClean="0">
                <a:hlinkClick r:id="rId3"/>
              </a:rPr>
              <a:t>BioXSD</a:t>
            </a:r>
            <a:r>
              <a:rPr lang="fr-FR" sz="2400" b="1" dirty="0" smtClean="0"/>
              <a:t>).</a:t>
            </a:r>
            <a:endParaRPr lang="fr-FR" sz="2400" b="1"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424" name="Rectangle 232"/>
          <p:cNvSpPr>
            <a:spLocks noChangeArrowheads="1"/>
          </p:cNvSpPr>
          <p:nvPr/>
        </p:nvSpPr>
        <p:spPr bwMode="auto">
          <a:xfrm>
            <a:off x="76200" y="550863"/>
            <a:ext cx="8991600" cy="1905000"/>
          </a:xfrm>
          <a:prstGeom prst="rect">
            <a:avLst/>
          </a:prstGeom>
          <a:solidFill>
            <a:srgbClr val="DDDDDD"/>
          </a:solidFill>
          <a:ln w="57150">
            <a:solidFill>
              <a:srgbClr val="FFFF00"/>
            </a:solidFill>
            <a:miter lim="800000"/>
            <a:headEnd/>
            <a:tailEnd/>
          </a:ln>
          <a:effectLst/>
        </p:spPr>
        <p:txBody>
          <a:bodyPr wrap="none" anchor="ctr"/>
          <a:lstStyle/>
          <a:p>
            <a:pPr algn="ctr"/>
            <a:endParaRPr lang="fr-FR" sz="1400"/>
          </a:p>
        </p:txBody>
      </p:sp>
      <p:grpSp>
        <p:nvGrpSpPr>
          <p:cNvPr id="2" name="Group 384"/>
          <p:cNvGrpSpPr>
            <a:grpSpLocks/>
          </p:cNvGrpSpPr>
          <p:nvPr/>
        </p:nvGrpSpPr>
        <p:grpSpPr bwMode="auto">
          <a:xfrm>
            <a:off x="228600" y="2667000"/>
            <a:ext cx="3352800" cy="1771650"/>
            <a:chOff x="144" y="1680"/>
            <a:chExt cx="2112" cy="1116"/>
          </a:xfrm>
        </p:grpSpPr>
        <p:grpSp>
          <p:nvGrpSpPr>
            <p:cNvPr id="3" name="Group 231"/>
            <p:cNvGrpSpPr>
              <a:grpSpLocks/>
            </p:cNvGrpSpPr>
            <p:nvPr/>
          </p:nvGrpSpPr>
          <p:grpSpPr bwMode="auto">
            <a:xfrm>
              <a:off x="320" y="1776"/>
              <a:ext cx="1936" cy="1020"/>
              <a:chOff x="102" y="1776"/>
              <a:chExt cx="1936" cy="1020"/>
            </a:xfrm>
          </p:grpSpPr>
          <p:sp>
            <p:nvSpPr>
              <p:cNvPr id="136351" name="Freeform 159"/>
              <p:cNvSpPr>
                <a:spLocks/>
              </p:cNvSpPr>
              <p:nvPr/>
            </p:nvSpPr>
            <p:spPr bwMode="auto">
              <a:xfrm>
                <a:off x="102" y="1776"/>
                <a:ext cx="858" cy="805"/>
              </a:xfrm>
              <a:custGeom>
                <a:avLst/>
                <a:gdLst/>
                <a:ahLst/>
                <a:cxnLst>
                  <a:cxn ang="0">
                    <a:pos x="373" y="484"/>
                  </a:cxn>
                  <a:cxn ang="0">
                    <a:pos x="365" y="396"/>
                  </a:cxn>
                  <a:cxn ang="0">
                    <a:pos x="573" y="372"/>
                  </a:cxn>
                  <a:cxn ang="0">
                    <a:pos x="645" y="500"/>
                  </a:cxn>
                  <a:cxn ang="0">
                    <a:pos x="629" y="644"/>
                  </a:cxn>
                  <a:cxn ang="0">
                    <a:pos x="629" y="388"/>
                  </a:cxn>
                  <a:cxn ang="0">
                    <a:pos x="589" y="492"/>
                  </a:cxn>
                  <a:cxn ang="0">
                    <a:pos x="389" y="644"/>
                  </a:cxn>
                  <a:cxn ang="0">
                    <a:pos x="269" y="676"/>
                  </a:cxn>
                  <a:cxn ang="0">
                    <a:pos x="485" y="620"/>
                  </a:cxn>
                  <a:cxn ang="0">
                    <a:pos x="85" y="604"/>
                  </a:cxn>
                  <a:cxn ang="0">
                    <a:pos x="309" y="356"/>
                  </a:cxn>
                  <a:cxn ang="0">
                    <a:pos x="741" y="380"/>
                  </a:cxn>
                  <a:cxn ang="0">
                    <a:pos x="653" y="396"/>
                  </a:cxn>
                  <a:cxn ang="0">
                    <a:pos x="557" y="276"/>
                  </a:cxn>
                  <a:cxn ang="0">
                    <a:pos x="637" y="132"/>
                  </a:cxn>
                  <a:cxn ang="0">
                    <a:pos x="501" y="252"/>
                  </a:cxn>
                  <a:cxn ang="0">
                    <a:pos x="381" y="284"/>
                  </a:cxn>
                  <a:cxn ang="0">
                    <a:pos x="325" y="188"/>
                  </a:cxn>
                  <a:cxn ang="0">
                    <a:pos x="389" y="332"/>
                  </a:cxn>
                  <a:cxn ang="0">
                    <a:pos x="205" y="244"/>
                  </a:cxn>
                  <a:cxn ang="0">
                    <a:pos x="373" y="372"/>
                  </a:cxn>
                  <a:cxn ang="0">
                    <a:pos x="293" y="476"/>
                  </a:cxn>
                  <a:cxn ang="0">
                    <a:pos x="349" y="516"/>
                  </a:cxn>
                  <a:cxn ang="0">
                    <a:pos x="509" y="604"/>
                  </a:cxn>
                  <a:cxn ang="0">
                    <a:pos x="701" y="580"/>
                  </a:cxn>
                  <a:cxn ang="0">
                    <a:pos x="565" y="676"/>
                  </a:cxn>
                  <a:cxn ang="0">
                    <a:pos x="685" y="740"/>
                  </a:cxn>
                  <a:cxn ang="0">
                    <a:pos x="789" y="500"/>
                  </a:cxn>
                  <a:cxn ang="0">
                    <a:pos x="709" y="356"/>
                  </a:cxn>
                  <a:cxn ang="0">
                    <a:pos x="805" y="388"/>
                  </a:cxn>
                  <a:cxn ang="0">
                    <a:pos x="845" y="388"/>
                  </a:cxn>
                  <a:cxn ang="0">
                    <a:pos x="765" y="308"/>
                  </a:cxn>
                  <a:cxn ang="0">
                    <a:pos x="733" y="220"/>
                  </a:cxn>
                  <a:cxn ang="0">
                    <a:pos x="565" y="132"/>
                  </a:cxn>
                  <a:cxn ang="0">
                    <a:pos x="437" y="420"/>
                  </a:cxn>
                  <a:cxn ang="0">
                    <a:pos x="173" y="492"/>
                  </a:cxn>
                  <a:cxn ang="0">
                    <a:pos x="245" y="684"/>
                  </a:cxn>
                  <a:cxn ang="0">
                    <a:pos x="173" y="604"/>
                  </a:cxn>
                  <a:cxn ang="0">
                    <a:pos x="229" y="676"/>
                  </a:cxn>
                  <a:cxn ang="0">
                    <a:pos x="101" y="428"/>
                  </a:cxn>
                  <a:cxn ang="0">
                    <a:pos x="53" y="460"/>
                  </a:cxn>
                  <a:cxn ang="0">
                    <a:pos x="181" y="388"/>
                  </a:cxn>
                  <a:cxn ang="0">
                    <a:pos x="221" y="244"/>
                  </a:cxn>
                  <a:cxn ang="0">
                    <a:pos x="341" y="308"/>
                  </a:cxn>
                  <a:cxn ang="0">
                    <a:pos x="29" y="252"/>
                  </a:cxn>
                  <a:cxn ang="0">
                    <a:pos x="117" y="276"/>
                  </a:cxn>
                  <a:cxn ang="0">
                    <a:pos x="237" y="196"/>
                  </a:cxn>
                  <a:cxn ang="0">
                    <a:pos x="85" y="364"/>
                  </a:cxn>
                  <a:cxn ang="0">
                    <a:pos x="61" y="348"/>
                  </a:cxn>
                  <a:cxn ang="0">
                    <a:pos x="245" y="356"/>
                  </a:cxn>
                  <a:cxn ang="0">
                    <a:pos x="341" y="300"/>
                  </a:cxn>
                  <a:cxn ang="0">
                    <a:pos x="277" y="260"/>
                  </a:cxn>
                  <a:cxn ang="0">
                    <a:pos x="253" y="108"/>
                  </a:cxn>
                  <a:cxn ang="0">
                    <a:pos x="261" y="20"/>
                  </a:cxn>
                  <a:cxn ang="0">
                    <a:pos x="357" y="4"/>
                  </a:cxn>
                  <a:cxn ang="0">
                    <a:pos x="533" y="44"/>
                  </a:cxn>
                  <a:cxn ang="0">
                    <a:pos x="509" y="116"/>
                  </a:cxn>
                  <a:cxn ang="0">
                    <a:pos x="501" y="60"/>
                  </a:cxn>
                  <a:cxn ang="0">
                    <a:pos x="509" y="92"/>
                  </a:cxn>
                  <a:cxn ang="0">
                    <a:pos x="557" y="204"/>
                  </a:cxn>
                  <a:cxn ang="0">
                    <a:pos x="581" y="212"/>
                  </a:cxn>
                  <a:cxn ang="0">
                    <a:pos x="677" y="212"/>
                  </a:cxn>
                </a:cxnLst>
                <a:rect l="0" t="0" r="r" b="b"/>
                <a:pathLst>
                  <a:path w="858" h="805">
                    <a:moveTo>
                      <a:pt x="445" y="372"/>
                    </a:moveTo>
                    <a:cubicBezTo>
                      <a:pt x="403" y="392"/>
                      <a:pt x="374" y="405"/>
                      <a:pt x="349" y="444"/>
                    </a:cubicBezTo>
                    <a:cubicBezTo>
                      <a:pt x="357" y="457"/>
                      <a:pt x="357" y="486"/>
                      <a:pt x="373" y="484"/>
                    </a:cubicBezTo>
                    <a:cubicBezTo>
                      <a:pt x="474" y="469"/>
                      <a:pt x="474" y="389"/>
                      <a:pt x="485" y="316"/>
                    </a:cubicBezTo>
                    <a:cubicBezTo>
                      <a:pt x="438" y="212"/>
                      <a:pt x="452" y="222"/>
                      <a:pt x="349" y="268"/>
                    </a:cubicBezTo>
                    <a:cubicBezTo>
                      <a:pt x="330" y="305"/>
                      <a:pt x="306" y="373"/>
                      <a:pt x="365" y="396"/>
                    </a:cubicBezTo>
                    <a:cubicBezTo>
                      <a:pt x="390" y="405"/>
                      <a:pt x="418" y="406"/>
                      <a:pt x="445" y="412"/>
                    </a:cubicBezTo>
                    <a:cubicBezTo>
                      <a:pt x="482" y="404"/>
                      <a:pt x="521" y="401"/>
                      <a:pt x="557" y="388"/>
                    </a:cubicBezTo>
                    <a:cubicBezTo>
                      <a:pt x="574" y="381"/>
                      <a:pt x="671" y="273"/>
                      <a:pt x="573" y="372"/>
                    </a:cubicBezTo>
                    <a:cubicBezTo>
                      <a:pt x="558" y="416"/>
                      <a:pt x="528" y="494"/>
                      <a:pt x="557" y="540"/>
                    </a:cubicBezTo>
                    <a:cubicBezTo>
                      <a:pt x="562" y="549"/>
                      <a:pt x="578" y="545"/>
                      <a:pt x="589" y="548"/>
                    </a:cubicBezTo>
                    <a:cubicBezTo>
                      <a:pt x="609" y="534"/>
                      <a:pt x="631" y="522"/>
                      <a:pt x="645" y="500"/>
                    </a:cubicBezTo>
                    <a:cubicBezTo>
                      <a:pt x="650" y="490"/>
                      <a:pt x="658" y="458"/>
                      <a:pt x="653" y="468"/>
                    </a:cubicBezTo>
                    <a:cubicBezTo>
                      <a:pt x="639" y="490"/>
                      <a:pt x="631" y="516"/>
                      <a:pt x="621" y="540"/>
                    </a:cubicBezTo>
                    <a:cubicBezTo>
                      <a:pt x="623" y="574"/>
                      <a:pt x="621" y="610"/>
                      <a:pt x="629" y="644"/>
                    </a:cubicBezTo>
                    <a:cubicBezTo>
                      <a:pt x="632" y="659"/>
                      <a:pt x="639" y="690"/>
                      <a:pt x="653" y="684"/>
                    </a:cubicBezTo>
                    <a:cubicBezTo>
                      <a:pt x="677" y="671"/>
                      <a:pt x="679" y="636"/>
                      <a:pt x="693" y="612"/>
                    </a:cubicBezTo>
                    <a:cubicBezTo>
                      <a:pt x="703" y="517"/>
                      <a:pt x="719" y="442"/>
                      <a:pt x="629" y="388"/>
                    </a:cubicBezTo>
                    <a:cubicBezTo>
                      <a:pt x="534" y="417"/>
                      <a:pt x="510" y="417"/>
                      <a:pt x="469" y="500"/>
                    </a:cubicBezTo>
                    <a:cubicBezTo>
                      <a:pt x="474" y="518"/>
                      <a:pt x="466" y="551"/>
                      <a:pt x="485" y="556"/>
                    </a:cubicBezTo>
                    <a:cubicBezTo>
                      <a:pt x="539" y="569"/>
                      <a:pt x="565" y="523"/>
                      <a:pt x="589" y="492"/>
                    </a:cubicBezTo>
                    <a:cubicBezTo>
                      <a:pt x="586" y="476"/>
                      <a:pt x="591" y="456"/>
                      <a:pt x="581" y="444"/>
                    </a:cubicBezTo>
                    <a:cubicBezTo>
                      <a:pt x="561" y="420"/>
                      <a:pt x="497" y="448"/>
                      <a:pt x="485" y="452"/>
                    </a:cubicBezTo>
                    <a:cubicBezTo>
                      <a:pt x="408" y="528"/>
                      <a:pt x="399" y="532"/>
                      <a:pt x="389" y="644"/>
                    </a:cubicBezTo>
                    <a:cubicBezTo>
                      <a:pt x="457" y="695"/>
                      <a:pt x="441" y="696"/>
                      <a:pt x="533" y="676"/>
                    </a:cubicBezTo>
                    <a:cubicBezTo>
                      <a:pt x="572" y="558"/>
                      <a:pt x="488" y="535"/>
                      <a:pt x="405" y="524"/>
                    </a:cubicBezTo>
                    <a:cubicBezTo>
                      <a:pt x="300" y="538"/>
                      <a:pt x="302" y="582"/>
                      <a:pt x="269" y="676"/>
                    </a:cubicBezTo>
                    <a:cubicBezTo>
                      <a:pt x="294" y="740"/>
                      <a:pt x="326" y="735"/>
                      <a:pt x="389" y="756"/>
                    </a:cubicBezTo>
                    <a:cubicBezTo>
                      <a:pt x="418" y="748"/>
                      <a:pt x="452" y="749"/>
                      <a:pt x="477" y="732"/>
                    </a:cubicBezTo>
                    <a:cubicBezTo>
                      <a:pt x="501" y="715"/>
                      <a:pt x="493" y="634"/>
                      <a:pt x="485" y="620"/>
                    </a:cubicBezTo>
                    <a:cubicBezTo>
                      <a:pt x="434" y="530"/>
                      <a:pt x="326" y="514"/>
                      <a:pt x="237" y="500"/>
                    </a:cubicBezTo>
                    <a:cubicBezTo>
                      <a:pt x="199" y="506"/>
                      <a:pt x="96" y="512"/>
                      <a:pt x="69" y="556"/>
                    </a:cubicBezTo>
                    <a:cubicBezTo>
                      <a:pt x="59" y="570"/>
                      <a:pt x="79" y="588"/>
                      <a:pt x="85" y="604"/>
                    </a:cubicBezTo>
                    <a:cubicBezTo>
                      <a:pt x="221" y="558"/>
                      <a:pt x="228" y="578"/>
                      <a:pt x="245" y="444"/>
                    </a:cubicBezTo>
                    <a:cubicBezTo>
                      <a:pt x="239" y="428"/>
                      <a:pt x="236" y="411"/>
                      <a:pt x="229" y="396"/>
                    </a:cubicBezTo>
                    <a:cubicBezTo>
                      <a:pt x="198" y="335"/>
                      <a:pt x="154" y="367"/>
                      <a:pt x="309" y="356"/>
                    </a:cubicBezTo>
                    <a:cubicBezTo>
                      <a:pt x="442" y="361"/>
                      <a:pt x="577" y="347"/>
                      <a:pt x="709" y="372"/>
                    </a:cubicBezTo>
                    <a:cubicBezTo>
                      <a:pt x="745" y="378"/>
                      <a:pt x="623" y="534"/>
                      <a:pt x="709" y="428"/>
                    </a:cubicBezTo>
                    <a:cubicBezTo>
                      <a:pt x="721" y="412"/>
                      <a:pt x="730" y="396"/>
                      <a:pt x="741" y="380"/>
                    </a:cubicBezTo>
                    <a:cubicBezTo>
                      <a:pt x="749" y="317"/>
                      <a:pt x="753" y="274"/>
                      <a:pt x="685" y="252"/>
                    </a:cubicBezTo>
                    <a:cubicBezTo>
                      <a:pt x="627" y="263"/>
                      <a:pt x="601" y="286"/>
                      <a:pt x="565" y="332"/>
                    </a:cubicBezTo>
                    <a:cubicBezTo>
                      <a:pt x="576" y="420"/>
                      <a:pt x="566" y="408"/>
                      <a:pt x="653" y="396"/>
                    </a:cubicBezTo>
                    <a:cubicBezTo>
                      <a:pt x="707" y="314"/>
                      <a:pt x="742" y="203"/>
                      <a:pt x="637" y="140"/>
                    </a:cubicBezTo>
                    <a:cubicBezTo>
                      <a:pt x="605" y="145"/>
                      <a:pt x="570" y="141"/>
                      <a:pt x="541" y="156"/>
                    </a:cubicBezTo>
                    <a:cubicBezTo>
                      <a:pt x="496" y="178"/>
                      <a:pt x="554" y="271"/>
                      <a:pt x="557" y="276"/>
                    </a:cubicBezTo>
                    <a:cubicBezTo>
                      <a:pt x="563" y="285"/>
                      <a:pt x="578" y="286"/>
                      <a:pt x="589" y="292"/>
                    </a:cubicBezTo>
                    <a:cubicBezTo>
                      <a:pt x="613" y="284"/>
                      <a:pt x="641" y="284"/>
                      <a:pt x="661" y="268"/>
                    </a:cubicBezTo>
                    <a:cubicBezTo>
                      <a:pt x="703" y="233"/>
                      <a:pt x="652" y="151"/>
                      <a:pt x="637" y="132"/>
                    </a:cubicBezTo>
                    <a:cubicBezTo>
                      <a:pt x="625" y="117"/>
                      <a:pt x="605" y="116"/>
                      <a:pt x="589" y="108"/>
                    </a:cubicBezTo>
                    <a:cubicBezTo>
                      <a:pt x="483" y="130"/>
                      <a:pt x="446" y="113"/>
                      <a:pt x="429" y="220"/>
                    </a:cubicBezTo>
                    <a:cubicBezTo>
                      <a:pt x="443" y="263"/>
                      <a:pt x="458" y="316"/>
                      <a:pt x="501" y="252"/>
                    </a:cubicBezTo>
                    <a:cubicBezTo>
                      <a:pt x="456" y="188"/>
                      <a:pt x="460" y="140"/>
                      <a:pt x="381" y="188"/>
                    </a:cubicBezTo>
                    <a:cubicBezTo>
                      <a:pt x="370" y="194"/>
                      <a:pt x="370" y="209"/>
                      <a:pt x="365" y="220"/>
                    </a:cubicBezTo>
                    <a:cubicBezTo>
                      <a:pt x="370" y="241"/>
                      <a:pt x="363" y="270"/>
                      <a:pt x="381" y="284"/>
                    </a:cubicBezTo>
                    <a:cubicBezTo>
                      <a:pt x="392" y="292"/>
                      <a:pt x="395" y="258"/>
                      <a:pt x="397" y="244"/>
                    </a:cubicBezTo>
                    <a:cubicBezTo>
                      <a:pt x="398" y="233"/>
                      <a:pt x="395" y="221"/>
                      <a:pt x="389" y="212"/>
                    </a:cubicBezTo>
                    <a:cubicBezTo>
                      <a:pt x="376" y="192"/>
                      <a:pt x="342" y="191"/>
                      <a:pt x="325" y="188"/>
                    </a:cubicBezTo>
                    <a:cubicBezTo>
                      <a:pt x="263" y="200"/>
                      <a:pt x="275" y="211"/>
                      <a:pt x="261" y="268"/>
                    </a:cubicBezTo>
                    <a:cubicBezTo>
                      <a:pt x="281" y="308"/>
                      <a:pt x="296" y="328"/>
                      <a:pt x="341" y="340"/>
                    </a:cubicBezTo>
                    <a:cubicBezTo>
                      <a:pt x="357" y="337"/>
                      <a:pt x="374" y="340"/>
                      <a:pt x="389" y="332"/>
                    </a:cubicBezTo>
                    <a:cubicBezTo>
                      <a:pt x="396" y="327"/>
                      <a:pt x="399" y="316"/>
                      <a:pt x="397" y="308"/>
                    </a:cubicBezTo>
                    <a:cubicBezTo>
                      <a:pt x="376" y="232"/>
                      <a:pt x="371" y="245"/>
                      <a:pt x="309" y="228"/>
                    </a:cubicBezTo>
                    <a:cubicBezTo>
                      <a:pt x="274" y="233"/>
                      <a:pt x="237" y="230"/>
                      <a:pt x="205" y="244"/>
                    </a:cubicBezTo>
                    <a:cubicBezTo>
                      <a:pt x="146" y="267"/>
                      <a:pt x="180" y="324"/>
                      <a:pt x="205" y="356"/>
                    </a:cubicBezTo>
                    <a:cubicBezTo>
                      <a:pt x="235" y="395"/>
                      <a:pt x="273" y="390"/>
                      <a:pt x="317" y="396"/>
                    </a:cubicBezTo>
                    <a:cubicBezTo>
                      <a:pt x="335" y="388"/>
                      <a:pt x="365" y="390"/>
                      <a:pt x="373" y="372"/>
                    </a:cubicBezTo>
                    <a:cubicBezTo>
                      <a:pt x="415" y="269"/>
                      <a:pt x="236" y="243"/>
                      <a:pt x="181" y="236"/>
                    </a:cubicBezTo>
                    <a:cubicBezTo>
                      <a:pt x="127" y="289"/>
                      <a:pt x="111" y="342"/>
                      <a:pt x="157" y="420"/>
                    </a:cubicBezTo>
                    <a:cubicBezTo>
                      <a:pt x="172" y="446"/>
                      <a:pt x="276" y="470"/>
                      <a:pt x="293" y="476"/>
                    </a:cubicBezTo>
                    <a:cubicBezTo>
                      <a:pt x="333" y="473"/>
                      <a:pt x="373" y="463"/>
                      <a:pt x="413" y="468"/>
                    </a:cubicBezTo>
                    <a:cubicBezTo>
                      <a:pt x="432" y="470"/>
                      <a:pt x="372" y="472"/>
                      <a:pt x="357" y="484"/>
                    </a:cubicBezTo>
                    <a:cubicBezTo>
                      <a:pt x="348" y="490"/>
                      <a:pt x="351" y="505"/>
                      <a:pt x="349" y="516"/>
                    </a:cubicBezTo>
                    <a:cubicBezTo>
                      <a:pt x="478" y="645"/>
                      <a:pt x="496" y="603"/>
                      <a:pt x="685" y="556"/>
                    </a:cubicBezTo>
                    <a:cubicBezTo>
                      <a:pt x="668" y="507"/>
                      <a:pt x="618" y="513"/>
                      <a:pt x="573" y="508"/>
                    </a:cubicBezTo>
                    <a:cubicBezTo>
                      <a:pt x="506" y="521"/>
                      <a:pt x="519" y="541"/>
                      <a:pt x="509" y="604"/>
                    </a:cubicBezTo>
                    <a:cubicBezTo>
                      <a:pt x="537" y="675"/>
                      <a:pt x="573" y="667"/>
                      <a:pt x="645" y="676"/>
                    </a:cubicBezTo>
                    <a:cubicBezTo>
                      <a:pt x="674" y="665"/>
                      <a:pt x="717" y="670"/>
                      <a:pt x="733" y="644"/>
                    </a:cubicBezTo>
                    <a:cubicBezTo>
                      <a:pt x="745" y="623"/>
                      <a:pt x="722" y="589"/>
                      <a:pt x="701" y="580"/>
                    </a:cubicBezTo>
                    <a:cubicBezTo>
                      <a:pt x="678" y="569"/>
                      <a:pt x="653" y="590"/>
                      <a:pt x="629" y="596"/>
                    </a:cubicBezTo>
                    <a:cubicBezTo>
                      <a:pt x="604" y="658"/>
                      <a:pt x="594" y="695"/>
                      <a:pt x="653" y="740"/>
                    </a:cubicBezTo>
                    <a:cubicBezTo>
                      <a:pt x="639" y="699"/>
                      <a:pt x="603" y="688"/>
                      <a:pt x="565" y="676"/>
                    </a:cubicBezTo>
                    <a:cubicBezTo>
                      <a:pt x="533" y="739"/>
                      <a:pt x="563" y="759"/>
                      <a:pt x="621" y="788"/>
                    </a:cubicBezTo>
                    <a:cubicBezTo>
                      <a:pt x="639" y="782"/>
                      <a:pt x="661" y="783"/>
                      <a:pt x="677" y="772"/>
                    </a:cubicBezTo>
                    <a:cubicBezTo>
                      <a:pt x="685" y="765"/>
                      <a:pt x="685" y="750"/>
                      <a:pt x="685" y="740"/>
                    </a:cubicBezTo>
                    <a:cubicBezTo>
                      <a:pt x="685" y="707"/>
                      <a:pt x="647" y="704"/>
                      <a:pt x="717" y="732"/>
                    </a:cubicBezTo>
                    <a:cubicBezTo>
                      <a:pt x="782" y="718"/>
                      <a:pt x="794" y="700"/>
                      <a:pt x="813" y="636"/>
                    </a:cubicBezTo>
                    <a:cubicBezTo>
                      <a:pt x="820" y="578"/>
                      <a:pt x="831" y="542"/>
                      <a:pt x="789" y="500"/>
                    </a:cubicBezTo>
                    <a:cubicBezTo>
                      <a:pt x="740" y="524"/>
                      <a:pt x="747" y="528"/>
                      <a:pt x="789" y="556"/>
                    </a:cubicBezTo>
                    <a:cubicBezTo>
                      <a:pt x="858" y="538"/>
                      <a:pt x="858" y="478"/>
                      <a:pt x="829" y="412"/>
                    </a:cubicBezTo>
                    <a:cubicBezTo>
                      <a:pt x="811" y="373"/>
                      <a:pt x="744" y="364"/>
                      <a:pt x="709" y="356"/>
                    </a:cubicBezTo>
                    <a:cubicBezTo>
                      <a:pt x="690" y="383"/>
                      <a:pt x="643" y="445"/>
                      <a:pt x="677" y="484"/>
                    </a:cubicBezTo>
                    <a:cubicBezTo>
                      <a:pt x="688" y="497"/>
                      <a:pt x="709" y="500"/>
                      <a:pt x="725" y="508"/>
                    </a:cubicBezTo>
                    <a:cubicBezTo>
                      <a:pt x="778" y="472"/>
                      <a:pt x="792" y="450"/>
                      <a:pt x="805" y="388"/>
                    </a:cubicBezTo>
                    <a:cubicBezTo>
                      <a:pt x="762" y="324"/>
                      <a:pt x="770" y="339"/>
                      <a:pt x="725" y="404"/>
                    </a:cubicBezTo>
                    <a:cubicBezTo>
                      <a:pt x="712" y="467"/>
                      <a:pt x="723" y="468"/>
                      <a:pt x="781" y="492"/>
                    </a:cubicBezTo>
                    <a:cubicBezTo>
                      <a:pt x="830" y="467"/>
                      <a:pt x="836" y="441"/>
                      <a:pt x="845" y="388"/>
                    </a:cubicBezTo>
                    <a:cubicBezTo>
                      <a:pt x="844" y="386"/>
                      <a:pt x="838" y="279"/>
                      <a:pt x="805" y="268"/>
                    </a:cubicBezTo>
                    <a:cubicBezTo>
                      <a:pt x="789" y="262"/>
                      <a:pt x="773" y="273"/>
                      <a:pt x="757" y="276"/>
                    </a:cubicBezTo>
                    <a:cubicBezTo>
                      <a:pt x="759" y="286"/>
                      <a:pt x="758" y="299"/>
                      <a:pt x="765" y="308"/>
                    </a:cubicBezTo>
                    <a:cubicBezTo>
                      <a:pt x="795" y="345"/>
                      <a:pt x="808" y="255"/>
                      <a:pt x="813" y="244"/>
                    </a:cubicBezTo>
                    <a:cubicBezTo>
                      <a:pt x="794" y="150"/>
                      <a:pt x="808" y="140"/>
                      <a:pt x="717" y="156"/>
                    </a:cubicBezTo>
                    <a:cubicBezTo>
                      <a:pt x="722" y="177"/>
                      <a:pt x="722" y="200"/>
                      <a:pt x="733" y="220"/>
                    </a:cubicBezTo>
                    <a:cubicBezTo>
                      <a:pt x="737" y="227"/>
                      <a:pt x="756" y="236"/>
                      <a:pt x="757" y="228"/>
                    </a:cubicBezTo>
                    <a:cubicBezTo>
                      <a:pt x="764" y="159"/>
                      <a:pt x="745" y="152"/>
                      <a:pt x="709" y="116"/>
                    </a:cubicBezTo>
                    <a:cubicBezTo>
                      <a:pt x="661" y="121"/>
                      <a:pt x="610" y="116"/>
                      <a:pt x="565" y="132"/>
                    </a:cubicBezTo>
                    <a:cubicBezTo>
                      <a:pt x="493" y="155"/>
                      <a:pt x="400" y="286"/>
                      <a:pt x="373" y="356"/>
                    </a:cubicBezTo>
                    <a:cubicBezTo>
                      <a:pt x="381" y="374"/>
                      <a:pt x="382" y="397"/>
                      <a:pt x="397" y="412"/>
                    </a:cubicBezTo>
                    <a:cubicBezTo>
                      <a:pt x="406" y="421"/>
                      <a:pt x="449" y="415"/>
                      <a:pt x="437" y="420"/>
                    </a:cubicBezTo>
                    <a:cubicBezTo>
                      <a:pt x="396" y="434"/>
                      <a:pt x="309" y="444"/>
                      <a:pt x="309" y="444"/>
                    </a:cubicBezTo>
                    <a:cubicBezTo>
                      <a:pt x="258" y="507"/>
                      <a:pt x="241" y="573"/>
                      <a:pt x="333" y="604"/>
                    </a:cubicBezTo>
                    <a:cubicBezTo>
                      <a:pt x="355" y="513"/>
                      <a:pt x="236" y="504"/>
                      <a:pt x="173" y="492"/>
                    </a:cubicBezTo>
                    <a:cubicBezTo>
                      <a:pt x="159" y="494"/>
                      <a:pt x="142" y="490"/>
                      <a:pt x="133" y="500"/>
                    </a:cubicBezTo>
                    <a:cubicBezTo>
                      <a:pt x="101" y="531"/>
                      <a:pt x="123" y="602"/>
                      <a:pt x="141" y="628"/>
                    </a:cubicBezTo>
                    <a:cubicBezTo>
                      <a:pt x="163" y="662"/>
                      <a:pt x="209" y="672"/>
                      <a:pt x="245" y="684"/>
                    </a:cubicBezTo>
                    <a:cubicBezTo>
                      <a:pt x="258" y="681"/>
                      <a:pt x="276" y="686"/>
                      <a:pt x="285" y="676"/>
                    </a:cubicBezTo>
                    <a:cubicBezTo>
                      <a:pt x="302" y="654"/>
                      <a:pt x="251" y="622"/>
                      <a:pt x="245" y="620"/>
                    </a:cubicBezTo>
                    <a:cubicBezTo>
                      <a:pt x="222" y="611"/>
                      <a:pt x="197" y="609"/>
                      <a:pt x="173" y="604"/>
                    </a:cubicBezTo>
                    <a:cubicBezTo>
                      <a:pt x="159" y="612"/>
                      <a:pt x="137" y="613"/>
                      <a:pt x="133" y="628"/>
                    </a:cubicBezTo>
                    <a:cubicBezTo>
                      <a:pt x="110" y="694"/>
                      <a:pt x="220" y="703"/>
                      <a:pt x="253" y="708"/>
                    </a:cubicBezTo>
                    <a:cubicBezTo>
                      <a:pt x="375" y="692"/>
                      <a:pt x="288" y="690"/>
                      <a:pt x="229" y="676"/>
                    </a:cubicBezTo>
                    <a:cubicBezTo>
                      <a:pt x="271" y="770"/>
                      <a:pt x="265" y="805"/>
                      <a:pt x="365" y="756"/>
                    </a:cubicBezTo>
                    <a:cubicBezTo>
                      <a:pt x="396" y="600"/>
                      <a:pt x="257" y="506"/>
                      <a:pt x="125" y="492"/>
                    </a:cubicBezTo>
                    <a:cubicBezTo>
                      <a:pt x="0" y="505"/>
                      <a:pt x="64" y="501"/>
                      <a:pt x="101" y="428"/>
                    </a:cubicBezTo>
                    <a:cubicBezTo>
                      <a:pt x="98" y="412"/>
                      <a:pt x="107" y="387"/>
                      <a:pt x="93" y="380"/>
                    </a:cubicBezTo>
                    <a:cubicBezTo>
                      <a:pt x="81" y="374"/>
                      <a:pt x="74" y="400"/>
                      <a:pt x="69" y="412"/>
                    </a:cubicBezTo>
                    <a:cubicBezTo>
                      <a:pt x="61" y="427"/>
                      <a:pt x="58" y="444"/>
                      <a:pt x="53" y="460"/>
                    </a:cubicBezTo>
                    <a:cubicBezTo>
                      <a:pt x="104" y="575"/>
                      <a:pt x="103" y="560"/>
                      <a:pt x="229" y="540"/>
                    </a:cubicBezTo>
                    <a:cubicBezTo>
                      <a:pt x="277" y="491"/>
                      <a:pt x="329" y="392"/>
                      <a:pt x="221" y="356"/>
                    </a:cubicBezTo>
                    <a:cubicBezTo>
                      <a:pt x="207" y="366"/>
                      <a:pt x="189" y="373"/>
                      <a:pt x="181" y="388"/>
                    </a:cubicBezTo>
                    <a:cubicBezTo>
                      <a:pt x="170" y="406"/>
                      <a:pt x="170" y="465"/>
                      <a:pt x="181" y="484"/>
                    </a:cubicBezTo>
                    <a:cubicBezTo>
                      <a:pt x="185" y="491"/>
                      <a:pt x="197" y="489"/>
                      <a:pt x="205" y="492"/>
                    </a:cubicBezTo>
                    <a:cubicBezTo>
                      <a:pt x="265" y="416"/>
                      <a:pt x="328" y="324"/>
                      <a:pt x="221" y="244"/>
                    </a:cubicBezTo>
                    <a:cubicBezTo>
                      <a:pt x="158" y="291"/>
                      <a:pt x="148" y="336"/>
                      <a:pt x="133" y="412"/>
                    </a:cubicBezTo>
                    <a:cubicBezTo>
                      <a:pt x="172" y="465"/>
                      <a:pt x="184" y="460"/>
                      <a:pt x="253" y="452"/>
                    </a:cubicBezTo>
                    <a:cubicBezTo>
                      <a:pt x="292" y="405"/>
                      <a:pt x="324" y="373"/>
                      <a:pt x="341" y="308"/>
                    </a:cubicBezTo>
                    <a:cubicBezTo>
                      <a:pt x="369" y="195"/>
                      <a:pt x="206" y="154"/>
                      <a:pt x="133" y="140"/>
                    </a:cubicBezTo>
                    <a:cubicBezTo>
                      <a:pt x="85" y="150"/>
                      <a:pt x="5" y="152"/>
                      <a:pt x="5" y="196"/>
                    </a:cubicBezTo>
                    <a:cubicBezTo>
                      <a:pt x="5" y="216"/>
                      <a:pt x="21" y="233"/>
                      <a:pt x="29" y="252"/>
                    </a:cubicBezTo>
                    <a:cubicBezTo>
                      <a:pt x="83" y="236"/>
                      <a:pt x="192" y="234"/>
                      <a:pt x="149" y="148"/>
                    </a:cubicBezTo>
                    <a:cubicBezTo>
                      <a:pt x="144" y="139"/>
                      <a:pt x="133" y="137"/>
                      <a:pt x="125" y="132"/>
                    </a:cubicBezTo>
                    <a:cubicBezTo>
                      <a:pt x="60" y="170"/>
                      <a:pt x="35" y="221"/>
                      <a:pt x="117" y="276"/>
                    </a:cubicBezTo>
                    <a:cubicBezTo>
                      <a:pt x="141" y="268"/>
                      <a:pt x="166" y="263"/>
                      <a:pt x="189" y="252"/>
                    </a:cubicBezTo>
                    <a:cubicBezTo>
                      <a:pt x="204" y="244"/>
                      <a:pt x="217" y="232"/>
                      <a:pt x="229" y="220"/>
                    </a:cubicBezTo>
                    <a:cubicBezTo>
                      <a:pt x="234" y="213"/>
                      <a:pt x="245" y="197"/>
                      <a:pt x="237" y="196"/>
                    </a:cubicBezTo>
                    <a:cubicBezTo>
                      <a:pt x="212" y="192"/>
                      <a:pt x="189" y="206"/>
                      <a:pt x="165" y="212"/>
                    </a:cubicBezTo>
                    <a:cubicBezTo>
                      <a:pt x="129" y="247"/>
                      <a:pt x="99" y="278"/>
                      <a:pt x="77" y="324"/>
                    </a:cubicBezTo>
                    <a:cubicBezTo>
                      <a:pt x="79" y="337"/>
                      <a:pt x="74" y="355"/>
                      <a:pt x="85" y="364"/>
                    </a:cubicBezTo>
                    <a:cubicBezTo>
                      <a:pt x="107" y="381"/>
                      <a:pt x="139" y="322"/>
                      <a:pt x="101" y="380"/>
                    </a:cubicBezTo>
                    <a:cubicBezTo>
                      <a:pt x="119" y="435"/>
                      <a:pt x="113" y="450"/>
                      <a:pt x="173" y="436"/>
                    </a:cubicBezTo>
                    <a:cubicBezTo>
                      <a:pt x="151" y="330"/>
                      <a:pt x="165" y="334"/>
                      <a:pt x="61" y="348"/>
                    </a:cubicBezTo>
                    <a:cubicBezTo>
                      <a:pt x="45" y="411"/>
                      <a:pt x="22" y="436"/>
                      <a:pt x="101" y="460"/>
                    </a:cubicBezTo>
                    <a:cubicBezTo>
                      <a:pt x="114" y="463"/>
                      <a:pt x="127" y="465"/>
                      <a:pt x="141" y="468"/>
                    </a:cubicBezTo>
                    <a:cubicBezTo>
                      <a:pt x="222" y="444"/>
                      <a:pt x="232" y="441"/>
                      <a:pt x="245" y="356"/>
                    </a:cubicBezTo>
                    <a:cubicBezTo>
                      <a:pt x="242" y="345"/>
                      <a:pt x="230" y="332"/>
                      <a:pt x="237" y="324"/>
                    </a:cubicBezTo>
                    <a:cubicBezTo>
                      <a:pt x="245" y="313"/>
                      <a:pt x="263" y="319"/>
                      <a:pt x="277" y="316"/>
                    </a:cubicBezTo>
                    <a:cubicBezTo>
                      <a:pt x="298" y="311"/>
                      <a:pt x="319" y="305"/>
                      <a:pt x="341" y="300"/>
                    </a:cubicBezTo>
                    <a:cubicBezTo>
                      <a:pt x="396" y="265"/>
                      <a:pt x="417" y="255"/>
                      <a:pt x="437" y="196"/>
                    </a:cubicBezTo>
                    <a:cubicBezTo>
                      <a:pt x="421" y="182"/>
                      <a:pt x="409" y="157"/>
                      <a:pt x="389" y="156"/>
                    </a:cubicBezTo>
                    <a:cubicBezTo>
                      <a:pt x="312" y="151"/>
                      <a:pt x="294" y="206"/>
                      <a:pt x="277" y="260"/>
                    </a:cubicBezTo>
                    <a:cubicBezTo>
                      <a:pt x="279" y="270"/>
                      <a:pt x="277" y="284"/>
                      <a:pt x="285" y="292"/>
                    </a:cubicBezTo>
                    <a:cubicBezTo>
                      <a:pt x="322" y="329"/>
                      <a:pt x="353" y="255"/>
                      <a:pt x="365" y="236"/>
                    </a:cubicBezTo>
                    <a:cubicBezTo>
                      <a:pt x="331" y="136"/>
                      <a:pt x="356" y="51"/>
                      <a:pt x="253" y="108"/>
                    </a:cubicBezTo>
                    <a:cubicBezTo>
                      <a:pt x="241" y="114"/>
                      <a:pt x="237" y="129"/>
                      <a:pt x="229" y="140"/>
                    </a:cubicBezTo>
                    <a:cubicBezTo>
                      <a:pt x="246" y="218"/>
                      <a:pt x="236" y="226"/>
                      <a:pt x="309" y="212"/>
                    </a:cubicBezTo>
                    <a:cubicBezTo>
                      <a:pt x="354" y="136"/>
                      <a:pt x="362" y="60"/>
                      <a:pt x="261" y="20"/>
                    </a:cubicBezTo>
                    <a:cubicBezTo>
                      <a:pt x="219" y="82"/>
                      <a:pt x="222" y="49"/>
                      <a:pt x="245" y="116"/>
                    </a:cubicBezTo>
                    <a:cubicBezTo>
                      <a:pt x="298" y="105"/>
                      <a:pt x="317" y="78"/>
                      <a:pt x="349" y="36"/>
                    </a:cubicBezTo>
                    <a:cubicBezTo>
                      <a:pt x="351" y="25"/>
                      <a:pt x="346" y="0"/>
                      <a:pt x="357" y="4"/>
                    </a:cubicBezTo>
                    <a:cubicBezTo>
                      <a:pt x="378" y="10"/>
                      <a:pt x="385" y="40"/>
                      <a:pt x="405" y="52"/>
                    </a:cubicBezTo>
                    <a:cubicBezTo>
                      <a:pt x="456" y="82"/>
                      <a:pt x="429" y="72"/>
                      <a:pt x="485" y="84"/>
                    </a:cubicBezTo>
                    <a:cubicBezTo>
                      <a:pt x="500" y="80"/>
                      <a:pt x="542" y="78"/>
                      <a:pt x="533" y="44"/>
                    </a:cubicBezTo>
                    <a:cubicBezTo>
                      <a:pt x="529" y="31"/>
                      <a:pt x="511" y="28"/>
                      <a:pt x="501" y="20"/>
                    </a:cubicBezTo>
                    <a:cubicBezTo>
                      <a:pt x="465" y="31"/>
                      <a:pt x="394" y="56"/>
                      <a:pt x="461" y="108"/>
                    </a:cubicBezTo>
                    <a:cubicBezTo>
                      <a:pt x="473" y="117"/>
                      <a:pt x="493" y="113"/>
                      <a:pt x="509" y="116"/>
                    </a:cubicBezTo>
                    <a:cubicBezTo>
                      <a:pt x="525" y="113"/>
                      <a:pt x="543" y="117"/>
                      <a:pt x="557" y="108"/>
                    </a:cubicBezTo>
                    <a:cubicBezTo>
                      <a:pt x="565" y="101"/>
                      <a:pt x="573" y="83"/>
                      <a:pt x="565" y="76"/>
                    </a:cubicBezTo>
                    <a:cubicBezTo>
                      <a:pt x="548" y="61"/>
                      <a:pt x="522" y="65"/>
                      <a:pt x="501" y="60"/>
                    </a:cubicBezTo>
                    <a:cubicBezTo>
                      <a:pt x="467" y="71"/>
                      <a:pt x="439" y="99"/>
                      <a:pt x="469" y="140"/>
                    </a:cubicBezTo>
                    <a:cubicBezTo>
                      <a:pt x="475" y="148"/>
                      <a:pt x="490" y="145"/>
                      <a:pt x="501" y="148"/>
                    </a:cubicBezTo>
                    <a:cubicBezTo>
                      <a:pt x="507" y="144"/>
                      <a:pt x="590" y="116"/>
                      <a:pt x="509" y="92"/>
                    </a:cubicBezTo>
                    <a:cubicBezTo>
                      <a:pt x="490" y="86"/>
                      <a:pt x="471" y="102"/>
                      <a:pt x="453" y="108"/>
                    </a:cubicBezTo>
                    <a:cubicBezTo>
                      <a:pt x="428" y="132"/>
                      <a:pt x="368" y="172"/>
                      <a:pt x="453" y="212"/>
                    </a:cubicBezTo>
                    <a:cubicBezTo>
                      <a:pt x="484" y="226"/>
                      <a:pt x="522" y="206"/>
                      <a:pt x="557" y="204"/>
                    </a:cubicBezTo>
                    <a:cubicBezTo>
                      <a:pt x="587" y="179"/>
                      <a:pt x="662" y="127"/>
                      <a:pt x="581" y="100"/>
                    </a:cubicBezTo>
                    <a:cubicBezTo>
                      <a:pt x="543" y="122"/>
                      <a:pt x="492" y="149"/>
                      <a:pt x="541" y="204"/>
                    </a:cubicBezTo>
                    <a:cubicBezTo>
                      <a:pt x="549" y="214"/>
                      <a:pt x="567" y="209"/>
                      <a:pt x="581" y="212"/>
                    </a:cubicBezTo>
                    <a:cubicBezTo>
                      <a:pt x="631" y="201"/>
                      <a:pt x="654" y="188"/>
                      <a:pt x="685" y="148"/>
                    </a:cubicBezTo>
                    <a:cubicBezTo>
                      <a:pt x="679" y="132"/>
                      <a:pt x="685" y="97"/>
                      <a:pt x="669" y="100"/>
                    </a:cubicBezTo>
                    <a:cubicBezTo>
                      <a:pt x="597" y="108"/>
                      <a:pt x="609" y="245"/>
                      <a:pt x="677" y="212"/>
                    </a:cubicBezTo>
                  </a:path>
                </a:pathLst>
              </a:custGeom>
              <a:noFill/>
              <a:ln w="19050" cmpd="sng">
                <a:solidFill>
                  <a:srgbClr val="CC0000"/>
                </a:solidFill>
                <a:round/>
                <a:headEnd/>
                <a:tailEnd/>
              </a:ln>
              <a:effectLst/>
            </p:spPr>
            <p:txBody>
              <a:bodyPr wrap="none" anchor="ctr"/>
              <a:lstStyle/>
              <a:p>
                <a:endParaRPr lang="en-US"/>
              </a:p>
            </p:txBody>
          </p:sp>
          <p:sp>
            <p:nvSpPr>
              <p:cNvPr id="136352" name="Text Box 160"/>
              <p:cNvSpPr txBox="1">
                <a:spLocks noChangeArrowheads="1"/>
              </p:cNvSpPr>
              <p:nvPr/>
            </p:nvSpPr>
            <p:spPr bwMode="auto">
              <a:xfrm>
                <a:off x="192" y="2604"/>
                <a:ext cx="689" cy="192"/>
              </a:xfrm>
              <a:prstGeom prst="rect">
                <a:avLst/>
              </a:prstGeom>
              <a:noFill/>
              <a:ln w="9525">
                <a:noFill/>
                <a:miter lim="800000"/>
                <a:headEnd/>
                <a:tailEnd/>
              </a:ln>
              <a:effectLst/>
            </p:spPr>
            <p:txBody>
              <a:bodyPr wrap="none">
                <a:spAutoFit/>
              </a:bodyPr>
              <a:lstStyle/>
              <a:p>
                <a:r>
                  <a:rPr lang="fr-FR" sz="1400">
                    <a:latin typeface="Helvetica" pitchFamily="1" charset="0"/>
                  </a:rPr>
                  <a:t>ADN purifié</a:t>
                </a:r>
              </a:p>
            </p:txBody>
          </p:sp>
          <p:sp>
            <p:nvSpPr>
              <p:cNvPr id="136354" name="Line 162"/>
              <p:cNvSpPr>
                <a:spLocks noChangeShapeType="1"/>
              </p:cNvSpPr>
              <p:nvPr/>
            </p:nvSpPr>
            <p:spPr bwMode="auto">
              <a:xfrm rot="-5400000">
                <a:off x="1092" y="2095"/>
                <a:ext cx="0" cy="168"/>
              </a:xfrm>
              <a:prstGeom prst="line">
                <a:avLst/>
              </a:prstGeom>
              <a:noFill/>
              <a:ln w="38100">
                <a:solidFill>
                  <a:srgbClr val="0000CC"/>
                </a:solidFill>
                <a:round/>
                <a:headEnd/>
                <a:tailEnd type="triangle" w="med" len="med"/>
              </a:ln>
              <a:effectLst/>
            </p:spPr>
            <p:txBody>
              <a:bodyPr wrap="none" anchor="ctr"/>
              <a:lstStyle/>
              <a:p>
                <a:endParaRPr lang="en-US"/>
              </a:p>
            </p:txBody>
          </p:sp>
          <p:grpSp>
            <p:nvGrpSpPr>
              <p:cNvPr id="4" name="Group 226"/>
              <p:cNvGrpSpPr>
                <a:grpSpLocks/>
              </p:cNvGrpSpPr>
              <p:nvPr/>
            </p:nvGrpSpPr>
            <p:grpSpPr bwMode="auto">
              <a:xfrm>
                <a:off x="1248" y="1873"/>
                <a:ext cx="784" cy="610"/>
                <a:chOff x="1008" y="2216"/>
                <a:chExt cx="1120" cy="712"/>
              </a:xfrm>
            </p:grpSpPr>
            <p:sp>
              <p:nvSpPr>
                <p:cNvPr id="136355" name="Freeform 163"/>
                <p:cNvSpPr>
                  <a:spLocks/>
                </p:cNvSpPr>
                <p:nvPr/>
              </p:nvSpPr>
              <p:spPr bwMode="auto">
                <a:xfrm>
                  <a:off x="1136" y="2248"/>
                  <a:ext cx="184" cy="16"/>
                </a:xfrm>
                <a:custGeom>
                  <a:avLst/>
                  <a:gdLst/>
                  <a:ahLst/>
                  <a:cxnLst>
                    <a:cxn ang="0">
                      <a:pos x="0" y="16"/>
                    </a:cxn>
                    <a:cxn ang="0">
                      <a:pos x="184" y="16"/>
                    </a:cxn>
                  </a:cxnLst>
                  <a:rect l="0" t="0" r="r" b="b"/>
                  <a:pathLst>
                    <a:path w="184" h="16">
                      <a:moveTo>
                        <a:pt x="0" y="16"/>
                      </a:moveTo>
                      <a:cubicBezTo>
                        <a:pt x="60" y="0"/>
                        <a:pt x="122" y="16"/>
                        <a:pt x="184" y="16"/>
                      </a:cubicBezTo>
                    </a:path>
                  </a:pathLst>
                </a:custGeom>
                <a:noFill/>
                <a:ln w="19050" cmpd="sng">
                  <a:solidFill>
                    <a:srgbClr val="CC0000"/>
                  </a:solidFill>
                  <a:round/>
                  <a:headEnd/>
                  <a:tailEnd/>
                </a:ln>
                <a:effectLst/>
              </p:spPr>
              <p:txBody>
                <a:bodyPr wrap="none" anchor="ctr"/>
                <a:lstStyle/>
                <a:p>
                  <a:endParaRPr lang="en-US"/>
                </a:p>
              </p:txBody>
            </p:sp>
            <p:sp>
              <p:nvSpPr>
                <p:cNvPr id="136356" name="Freeform 164"/>
                <p:cNvSpPr>
                  <a:spLocks/>
                </p:cNvSpPr>
                <p:nvPr/>
              </p:nvSpPr>
              <p:spPr bwMode="auto">
                <a:xfrm>
                  <a:off x="1616" y="2296"/>
                  <a:ext cx="160" cy="72"/>
                </a:xfrm>
                <a:custGeom>
                  <a:avLst/>
                  <a:gdLst/>
                  <a:ahLst/>
                  <a:cxnLst>
                    <a:cxn ang="0">
                      <a:pos x="0" y="72"/>
                    </a:cxn>
                    <a:cxn ang="0">
                      <a:pos x="96" y="0"/>
                    </a:cxn>
                    <a:cxn ang="0">
                      <a:pos x="112" y="24"/>
                    </a:cxn>
                    <a:cxn ang="0">
                      <a:pos x="160" y="40"/>
                    </a:cxn>
                  </a:cxnLst>
                  <a:rect l="0" t="0" r="r" b="b"/>
                  <a:pathLst>
                    <a:path w="160" h="72">
                      <a:moveTo>
                        <a:pt x="0" y="72"/>
                      </a:moveTo>
                      <a:cubicBezTo>
                        <a:pt x="29" y="42"/>
                        <a:pt x="58" y="18"/>
                        <a:pt x="96" y="0"/>
                      </a:cubicBezTo>
                      <a:cubicBezTo>
                        <a:pt x="101" y="8"/>
                        <a:pt x="103" y="18"/>
                        <a:pt x="112" y="24"/>
                      </a:cubicBezTo>
                      <a:cubicBezTo>
                        <a:pt x="126" y="32"/>
                        <a:pt x="160" y="40"/>
                        <a:pt x="160" y="40"/>
                      </a:cubicBezTo>
                    </a:path>
                  </a:pathLst>
                </a:custGeom>
                <a:noFill/>
                <a:ln w="19050" cmpd="sng">
                  <a:solidFill>
                    <a:srgbClr val="CC0000"/>
                  </a:solidFill>
                  <a:round/>
                  <a:headEnd/>
                  <a:tailEnd/>
                </a:ln>
                <a:effectLst/>
              </p:spPr>
              <p:txBody>
                <a:bodyPr wrap="none" anchor="ctr"/>
                <a:lstStyle/>
                <a:p>
                  <a:endParaRPr lang="en-US"/>
                </a:p>
              </p:txBody>
            </p:sp>
            <p:sp>
              <p:nvSpPr>
                <p:cNvPr id="136357" name="Freeform 165"/>
                <p:cNvSpPr>
                  <a:spLocks/>
                </p:cNvSpPr>
                <p:nvPr/>
              </p:nvSpPr>
              <p:spPr bwMode="auto">
                <a:xfrm>
                  <a:off x="1304" y="2408"/>
                  <a:ext cx="152" cy="48"/>
                </a:xfrm>
                <a:custGeom>
                  <a:avLst/>
                  <a:gdLst/>
                  <a:ahLst/>
                  <a:cxnLst>
                    <a:cxn ang="0">
                      <a:pos x="0" y="0"/>
                    </a:cxn>
                    <a:cxn ang="0">
                      <a:pos x="152" y="48"/>
                    </a:cxn>
                  </a:cxnLst>
                  <a:rect l="0" t="0" r="r" b="b"/>
                  <a:pathLst>
                    <a:path w="152" h="48">
                      <a:moveTo>
                        <a:pt x="0" y="0"/>
                      </a:moveTo>
                      <a:cubicBezTo>
                        <a:pt x="44" y="29"/>
                        <a:pt x="98" y="48"/>
                        <a:pt x="152" y="48"/>
                      </a:cubicBezTo>
                    </a:path>
                  </a:pathLst>
                </a:custGeom>
                <a:noFill/>
                <a:ln w="19050" cmpd="sng">
                  <a:solidFill>
                    <a:srgbClr val="CC0000"/>
                  </a:solidFill>
                  <a:round/>
                  <a:headEnd/>
                  <a:tailEnd/>
                </a:ln>
                <a:effectLst/>
              </p:spPr>
              <p:txBody>
                <a:bodyPr wrap="none" anchor="ctr"/>
                <a:lstStyle/>
                <a:p>
                  <a:endParaRPr lang="en-US"/>
                </a:p>
              </p:txBody>
            </p:sp>
            <p:sp>
              <p:nvSpPr>
                <p:cNvPr id="136358" name="Freeform 166"/>
                <p:cNvSpPr>
                  <a:spLocks/>
                </p:cNvSpPr>
                <p:nvPr/>
              </p:nvSpPr>
              <p:spPr bwMode="auto">
                <a:xfrm>
                  <a:off x="1648" y="2216"/>
                  <a:ext cx="240" cy="16"/>
                </a:xfrm>
                <a:custGeom>
                  <a:avLst/>
                  <a:gdLst/>
                  <a:ahLst/>
                  <a:cxnLst>
                    <a:cxn ang="0">
                      <a:pos x="0" y="16"/>
                    </a:cxn>
                    <a:cxn ang="0">
                      <a:pos x="240" y="16"/>
                    </a:cxn>
                  </a:cxnLst>
                  <a:rect l="0" t="0" r="r" b="b"/>
                  <a:pathLst>
                    <a:path w="240" h="16">
                      <a:moveTo>
                        <a:pt x="0" y="16"/>
                      </a:moveTo>
                      <a:cubicBezTo>
                        <a:pt x="78" y="0"/>
                        <a:pt x="240" y="16"/>
                        <a:pt x="240" y="16"/>
                      </a:cubicBezTo>
                    </a:path>
                  </a:pathLst>
                </a:custGeom>
                <a:noFill/>
                <a:ln w="19050" cmpd="sng">
                  <a:solidFill>
                    <a:srgbClr val="CC0000"/>
                  </a:solidFill>
                  <a:round/>
                  <a:headEnd/>
                  <a:tailEnd/>
                </a:ln>
                <a:effectLst/>
              </p:spPr>
              <p:txBody>
                <a:bodyPr wrap="none" anchor="ctr"/>
                <a:lstStyle/>
                <a:p>
                  <a:endParaRPr lang="en-US"/>
                </a:p>
              </p:txBody>
            </p:sp>
            <p:sp>
              <p:nvSpPr>
                <p:cNvPr id="136359" name="Freeform 167"/>
                <p:cNvSpPr>
                  <a:spLocks/>
                </p:cNvSpPr>
                <p:nvPr/>
              </p:nvSpPr>
              <p:spPr bwMode="auto">
                <a:xfrm>
                  <a:off x="1008" y="2464"/>
                  <a:ext cx="136" cy="80"/>
                </a:xfrm>
                <a:custGeom>
                  <a:avLst/>
                  <a:gdLst/>
                  <a:ahLst/>
                  <a:cxnLst>
                    <a:cxn ang="0">
                      <a:pos x="0" y="0"/>
                    </a:cxn>
                    <a:cxn ang="0">
                      <a:pos x="136" y="80"/>
                    </a:cxn>
                  </a:cxnLst>
                  <a:rect l="0" t="0" r="r" b="b"/>
                  <a:pathLst>
                    <a:path w="136" h="80">
                      <a:moveTo>
                        <a:pt x="0" y="0"/>
                      </a:moveTo>
                      <a:cubicBezTo>
                        <a:pt x="28" y="38"/>
                        <a:pt x="85" y="80"/>
                        <a:pt x="136" y="80"/>
                      </a:cubicBezTo>
                    </a:path>
                  </a:pathLst>
                </a:custGeom>
                <a:noFill/>
                <a:ln w="19050" cmpd="sng">
                  <a:solidFill>
                    <a:srgbClr val="CC0000"/>
                  </a:solidFill>
                  <a:round/>
                  <a:headEnd/>
                  <a:tailEnd/>
                </a:ln>
                <a:effectLst/>
              </p:spPr>
              <p:txBody>
                <a:bodyPr wrap="none" anchor="ctr"/>
                <a:lstStyle/>
                <a:p>
                  <a:endParaRPr lang="en-US"/>
                </a:p>
              </p:txBody>
            </p:sp>
            <p:sp>
              <p:nvSpPr>
                <p:cNvPr id="136360" name="Freeform 168"/>
                <p:cNvSpPr>
                  <a:spLocks/>
                </p:cNvSpPr>
                <p:nvPr/>
              </p:nvSpPr>
              <p:spPr bwMode="auto">
                <a:xfrm>
                  <a:off x="1472" y="2568"/>
                  <a:ext cx="112" cy="17"/>
                </a:xfrm>
                <a:custGeom>
                  <a:avLst/>
                  <a:gdLst/>
                  <a:ahLst/>
                  <a:cxnLst>
                    <a:cxn ang="0">
                      <a:pos x="0" y="0"/>
                    </a:cxn>
                    <a:cxn ang="0">
                      <a:pos x="112" y="8"/>
                    </a:cxn>
                  </a:cxnLst>
                  <a:rect l="0" t="0" r="r" b="b"/>
                  <a:pathLst>
                    <a:path w="112" h="17">
                      <a:moveTo>
                        <a:pt x="0" y="0"/>
                      </a:moveTo>
                      <a:cubicBezTo>
                        <a:pt x="51" y="17"/>
                        <a:pt x="15" y="8"/>
                        <a:pt x="112" y="8"/>
                      </a:cubicBezTo>
                    </a:path>
                  </a:pathLst>
                </a:custGeom>
                <a:noFill/>
                <a:ln w="19050" cmpd="sng">
                  <a:solidFill>
                    <a:srgbClr val="CC0000"/>
                  </a:solidFill>
                  <a:round/>
                  <a:headEnd/>
                  <a:tailEnd/>
                </a:ln>
                <a:effectLst/>
              </p:spPr>
              <p:txBody>
                <a:bodyPr wrap="none" anchor="ctr"/>
                <a:lstStyle/>
                <a:p>
                  <a:endParaRPr lang="en-US"/>
                </a:p>
              </p:txBody>
            </p:sp>
            <p:sp>
              <p:nvSpPr>
                <p:cNvPr id="136361" name="Freeform 169"/>
                <p:cNvSpPr>
                  <a:spLocks/>
                </p:cNvSpPr>
                <p:nvPr/>
              </p:nvSpPr>
              <p:spPr bwMode="auto">
                <a:xfrm>
                  <a:off x="1808" y="2488"/>
                  <a:ext cx="120" cy="40"/>
                </a:xfrm>
                <a:custGeom>
                  <a:avLst/>
                  <a:gdLst/>
                  <a:ahLst/>
                  <a:cxnLst>
                    <a:cxn ang="0">
                      <a:pos x="0" y="40"/>
                    </a:cxn>
                    <a:cxn ang="0">
                      <a:pos x="120" y="0"/>
                    </a:cxn>
                  </a:cxnLst>
                  <a:rect l="0" t="0" r="r" b="b"/>
                  <a:pathLst>
                    <a:path w="120" h="40">
                      <a:moveTo>
                        <a:pt x="0" y="40"/>
                      </a:moveTo>
                      <a:cubicBezTo>
                        <a:pt x="38" y="27"/>
                        <a:pt x="78" y="0"/>
                        <a:pt x="120" y="0"/>
                      </a:cubicBezTo>
                    </a:path>
                  </a:pathLst>
                </a:custGeom>
                <a:noFill/>
                <a:ln w="19050" cmpd="sng">
                  <a:solidFill>
                    <a:srgbClr val="CC0000"/>
                  </a:solidFill>
                  <a:round/>
                  <a:headEnd/>
                  <a:tailEnd/>
                </a:ln>
                <a:effectLst/>
              </p:spPr>
              <p:txBody>
                <a:bodyPr wrap="none" anchor="ctr"/>
                <a:lstStyle/>
                <a:p>
                  <a:endParaRPr lang="en-US"/>
                </a:p>
              </p:txBody>
            </p:sp>
            <p:sp>
              <p:nvSpPr>
                <p:cNvPr id="136362" name="Freeform 170"/>
                <p:cNvSpPr>
                  <a:spLocks/>
                </p:cNvSpPr>
                <p:nvPr/>
              </p:nvSpPr>
              <p:spPr bwMode="auto">
                <a:xfrm flipH="1">
                  <a:off x="1256" y="2495"/>
                  <a:ext cx="184" cy="16"/>
                </a:xfrm>
                <a:custGeom>
                  <a:avLst/>
                  <a:gdLst/>
                  <a:ahLst/>
                  <a:cxnLst>
                    <a:cxn ang="0">
                      <a:pos x="0" y="16"/>
                    </a:cxn>
                    <a:cxn ang="0">
                      <a:pos x="184" y="16"/>
                    </a:cxn>
                  </a:cxnLst>
                  <a:rect l="0" t="0" r="r" b="b"/>
                  <a:pathLst>
                    <a:path w="184" h="16">
                      <a:moveTo>
                        <a:pt x="0" y="16"/>
                      </a:moveTo>
                      <a:cubicBezTo>
                        <a:pt x="60" y="0"/>
                        <a:pt x="122" y="16"/>
                        <a:pt x="184" y="16"/>
                      </a:cubicBezTo>
                    </a:path>
                  </a:pathLst>
                </a:custGeom>
                <a:noFill/>
                <a:ln w="19050" cmpd="sng">
                  <a:solidFill>
                    <a:srgbClr val="CC0000"/>
                  </a:solidFill>
                  <a:round/>
                  <a:headEnd/>
                  <a:tailEnd/>
                </a:ln>
                <a:effectLst/>
              </p:spPr>
              <p:txBody>
                <a:bodyPr wrap="none" anchor="ctr"/>
                <a:lstStyle/>
                <a:p>
                  <a:endParaRPr lang="en-US"/>
                </a:p>
              </p:txBody>
            </p:sp>
            <p:sp>
              <p:nvSpPr>
                <p:cNvPr id="136363" name="Freeform 171"/>
                <p:cNvSpPr>
                  <a:spLocks/>
                </p:cNvSpPr>
                <p:nvPr/>
              </p:nvSpPr>
              <p:spPr bwMode="auto">
                <a:xfrm flipH="1">
                  <a:off x="1736" y="2543"/>
                  <a:ext cx="160" cy="72"/>
                </a:xfrm>
                <a:custGeom>
                  <a:avLst/>
                  <a:gdLst/>
                  <a:ahLst/>
                  <a:cxnLst>
                    <a:cxn ang="0">
                      <a:pos x="0" y="72"/>
                    </a:cxn>
                    <a:cxn ang="0">
                      <a:pos x="96" y="0"/>
                    </a:cxn>
                    <a:cxn ang="0">
                      <a:pos x="112" y="24"/>
                    </a:cxn>
                    <a:cxn ang="0">
                      <a:pos x="160" y="40"/>
                    </a:cxn>
                  </a:cxnLst>
                  <a:rect l="0" t="0" r="r" b="b"/>
                  <a:pathLst>
                    <a:path w="160" h="72">
                      <a:moveTo>
                        <a:pt x="0" y="72"/>
                      </a:moveTo>
                      <a:cubicBezTo>
                        <a:pt x="29" y="42"/>
                        <a:pt x="58" y="18"/>
                        <a:pt x="96" y="0"/>
                      </a:cubicBezTo>
                      <a:cubicBezTo>
                        <a:pt x="101" y="8"/>
                        <a:pt x="103" y="18"/>
                        <a:pt x="112" y="24"/>
                      </a:cubicBezTo>
                      <a:cubicBezTo>
                        <a:pt x="126" y="32"/>
                        <a:pt x="160" y="40"/>
                        <a:pt x="160" y="40"/>
                      </a:cubicBezTo>
                    </a:path>
                  </a:pathLst>
                </a:custGeom>
                <a:noFill/>
                <a:ln w="19050" cmpd="sng">
                  <a:solidFill>
                    <a:srgbClr val="CC0000"/>
                  </a:solidFill>
                  <a:round/>
                  <a:headEnd/>
                  <a:tailEnd/>
                </a:ln>
                <a:effectLst/>
              </p:spPr>
              <p:txBody>
                <a:bodyPr wrap="none" anchor="ctr"/>
                <a:lstStyle/>
                <a:p>
                  <a:endParaRPr lang="en-US"/>
                </a:p>
              </p:txBody>
            </p:sp>
            <p:sp>
              <p:nvSpPr>
                <p:cNvPr id="136364" name="Freeform 172"/>
                <p:cNvSpPr>
                  <a:spLocks/>
                </p:cNvSpPr>
                <p:nvPr/>
              </p:nvSpPr>
              <p:spPr bwMode="auto">
                <a:xfrm flipH="1">
                  <a:off x="1424" y="2655"/>
                  <a:ext cx="152" cy="48"/>
                </a:xfrm>
                <a:custGeom>
                  <a:avLst/>
                  <a:gdLst/>
                  <a:ahLst/>
                  <a:cxnLst>
                    <a:cxn ang="0">
                      <a:pos x="0" y="0"/>
                    </a:cxn>
                    <a:cxn ang="0">
                      <a:pos x="152" y="48"/>
                    </a:cxn>
                  </a:cxnLst>
                  <a:rect l="0" t="0" r="r" b="b"/>
                  <a:pathLst>
                    <a:path w="152" h="48">
                      <a:moveTo>
                        <a:pt x="0" y="0"/>
                      </a:moveTo>
                      <a:cubicBezTo>
                        <a:pt x="44" y="29"/>
                        <a:pt x="98" y="48"/>
                        <a:pt x="152" y="48"/>
                      </a:cubicBezTo>
                    </a:path>
                  </a:pathLst>
                </a:custGeom>
                <a:noFill/>
                <a:ln w="19050" cmpd="sng">
                  <a:solidFill>
                    <a:srgbClr val="CC0000"/>
                  </a:solidFill>
                  <a:round/>
                  <a:headEnd/>
                  <a:tailEnd/>
                </a:ln>
                <a:effectLst/>
              </p:spPr>
              <p:txBody>
                <a:bodyPr wrap="none" anchor="ctr"/>
                <a:lstStyle/>
                <a:p>
                  <a:endParaRPr lang="en-US"/>
                </a:p>
              </p:txBody>
            </p:sp>
            <p:sp>
              <p:nvSpPr>
                <p:cNvPr id="136365" name="Freeform 173"/>
                <p:cNvSpPr>
                  <a:spLocks/>
                </p:cNvSpPr>
                <p:nvPr/>
              </p:nvSpPr>
              <p:spPr bwMode="auto">
                <a:xfrm flipH="1">
                  <a:off x="1768" y="2463"/>
                  <a:ext cx="240" cy="16"/>
                </a:xfrm>
                <a:custGeom>
                  <a:avLst/>
                  <a:gdLst/>
                  <a:ahLst/>
                  <a:cxnLst>
                    <a:cxn ang="0">
                      <a:pos x="0" y="16"/>
                    </a:cxn>
                    <a:cxn ang="0">
                      <a:pos x="240" y="16"/>
                    </a:cxn>
                  </a:cxnLst>
                  <a:rect l="0" t="0" r="r" b="b"/>
                  <a:pathLst>
                    <a:path w="240" h="16">
                      <a:moveTo>
                        <a:pt x="0" y="16"/>
                      </a:moveTo>
                      <a:cubicBezTo>
                        <a:pt x="78" y="0"/>
                        <a:pt x="240" y="16"/>
                        <a:pt x="240" y="16"/>
                      </a:cubicBezTo>
                    </a:path>
                  </a:pathLst>
                </a:custGeom>
                <a:noFill/>
                <a:ln w="19050" cmpd="sng">
                  <a:solidFill>
                    <a:srgbClr val="CC0000"/>
                  </a:solidFill>
                  <a:round/>
                  <a:headEnd/>
                  <a:tailEnd/>
                </a:ln>
                <a:effectLst/>
              </p:spPr>
              <p:txBody>
                <a:bodyPr wrap="none" anchor="ctr"/>
                <a:lstStyle/>
                <a:p>
                  <a:endParaRPr lang="en-US"/>
                </a:p>
              </p:txBody>
            </p:sp>
            <p:sp>
              <p:nvSpPr>
                <p:cNvPr id="136366" name="Freeform 174"/>
                <p:cNvSpPr>
                  <a:spLocks/>
                </p:cNvSpPr>
                <p:nvPr/>
              </p:nvSpPr>
              <p:spPr bwMode="auto">
                <a:xfrm flipH="1">
                  <a:off x="1128" y="2711"/>
                  <a:ext cx="136" cy="80"/>
                </a:xfrm>
                <a:custGeom>
                  <a:avLst/>
                  <a:gdLst/>
                  <a:ahLst/>
                  <a:cxnLst>
                    <a:cxn ang="0">
                      <a:pos x="0" y="0"/>
                    </a:cxn>
                    <a:cxn ang="0">
                      <a:pos x="136" y="80"/>
                    </a:cxn>
                  </a:cxnLst>
                  <a:rect l="0" t="0" r="r" b="b"/>
                  <a:pathLst>
                    <a:path w="136" h="80">
                      <a:moveTo>
                        <a:pt x="0" y="0"/>
                      </a:moveTo>
                      <a:cubicBezTo>
                        <a:pt x="28" y="38"/>
                        <a:pt x="85" y="80"/>
                        <a:pt x="136" y="80"/>
                      </a:cubicBezTo>
                    </a:path>
                  </a:pathLst>
                </a:custGeom>
                <a:noFill/>
                <a:ln w="19050" cmpd="sng">
                  <a:solidFill>
                    <a:srgbClr val="CC0000"/>
                  </a:solidFill>
                  <a:round/>
                  <a:headEnd/>
                  <a:tailEnd/>
                </a:ln>
                <a:effectLst/>
              </p:spPr>
              <p:txBody>
                <a:bodyPr wrap="none" anchor="ctr"/>
                <a:lstStyle/>
                <a:p>
                  <a:endParaRPr lang="en-US"/>
                </a:p>
              </p:txBody>
            </p:sp>
            <p:sp>
              <p:nvSpPr>
                <p:cNvPr id="136367" name="Freeform 175"/>
                <p:cNvSpPr>
                  <a:spLocks/>
                </p:cNvSpPr>
                <p:nvPr/>
              </p:nvSpPr>
              <p:spPr bwMode="auto">
                <a:xfrm flipH="1">
                  <a:off x="1592" y="2815"/>
                  <a:ext cx="112" cy="17"/>
                </a:xfrm>
                <a:custGeom>
                  <a:avLst/>
                  <a:gdLst/>
                  <a:ahLst/>
                  <a:cxnLst>
                    <a:cxn ang="0">
                      <a:pos x="0" y="0"/>
                    </a:cxn>
                    <a:cxn ang="0">
                      <a:pos x="112" y="8"/>
                    </a:cxn>
                  </a:cxnLst>
                  <a:rect l="0" t="0" r="r" b="b"/>
                  <a:pathLst>
                    <a:path w="112" h="17">
                      <a:moveTo>
                        <a:pt x="0" y="0"/>
                      </a:moveTo>
                      <a:cubicBezTo>
                        <a:pt x="51" y="17"/>
                        <a:pt x="15" y="8"/>
                        <a:pt x="112" y="8"/>
                      </a:cubicBezTo>
                    </a:path>
                  </a:pathLst>
                </a:custGeom>
                <a:noFill/>
                <a:ln w="19050" cmpd="sng">
                  <a:solidFill>
                    <a:srgbClr val="CC0000"/>
                  </a:solidFill>
                  <a:round/>
                  <a:headEnd/>
                  <a:tailEnd/>
                </a:ln>
                <a:effectLst/>
              </p:spPr>
              <p:txBody>
                <a:bodyPr wrap="none" anchor="ctr"/>
                <a:lstStyle/>
                <a:p>
                  <a:endParaRPr lang="en-US"/>
                </a:p>
              </p:txBody>
            </p:sp>
            <p:sp>
              <p:nvSpPr>
                <p:cNvPr id="136368" name="Freeform 176"/>
                <p:cNvSpPr>
                  <a:spLocks/>
                </p:cNvSpPr>
                <p:nvPr/>
              </p:nvSpPr>
              <p:spPr bwMode="auto">
                <a:xfrm flipH="1">
                  <a:off x="1928" y="2735"/>
                  <a:ext cx="120" cy="40"/>
                </a:xfrm>
                <a:custGeom>
                  <a:avLst/>
                  <a:gdLst/>
                  <a:ahLst/>
                  <a:cxnLst>
                    <a:cxn ang="0">
                      <a:pos x="0" y="40"/>
                    </a:cxn>
                    <a:cxn ang="0">
                      <a:pos x="120" y="0"/>
                    </a:cxn>
                  </a:cxnLst>
                  <a:rect l="0" t="0" r="r" b="b"/>
                  <a:pathLst>
                    <a:path w="120" h="40">
                      <a:moveTo>
                        <a:pt x="0" y="40"/>
                      </a:moveTo>
                      <a:cubicBezTo>
                        <a:pt x="38" y="27"/>
                        <a:pt x="78" y="0"/>
                        <a:pt x="120" y="0"/>
                      </a:cubicBezTo>
                    </a:path>
                  </a:pathLst>
                </a:custGeom>
                <a:noFill/>
                <a:ln w="19050" cmpd="sng">
                  <a:solidFill>
                    <a:srgbClr val="CC0000"/>
                  </a:solidFill>
                  <a:round/>
                  <a:headEnd/>
                  <a:tailEnd/>
                </a:ln>
                <a:effectLst/>
              </p:spPr>
              <p:txBody>
                <a:bodyPr wrap="none" anchor="ctr"/>
                <a:lstStyle/>
                <a:p>
                  <a:endParaRPr lang="en-US"/>
                </a:p>
              </p:txBody>
            </p:sp>
            <p:sp>
              <p:nvSpPr>
                <p:cNvPr id="136369" name="Freeform 177"/>
                <p:cNvSpPr>
                  <a:spLocks/>
                </p:cNvSpPr>
                <p:nvPr/>
              </p:nvSpPr>
              <p:spPr bwMode="auto">
                <a:xfrm flipH="1" flipV="1">
                  <a:off x="1376" y="2720"/>
                  <a:ext cx="184" cy="16"/>
                </a:xfrm>
                <a:custGeom>
                  <a:avLst/>
                  <a:gdLst/>
                  <a:ahLst/>
                  <a:cxnLst>
                    <a:cxn ang="0">
                      <a:pos x="0" y="16"/>
                    </a:cxn>
                    <a:cxn ang="0">
                      <a:pos x="184" y="16"/>
                    </a:cxn>
                  </a:cxnLst>
                  <a:rect l="0" t="0" r="r" b="b"/>
                  <a:pathLst>
                    <a:path w="184" h="16">
                      <a:moveTo>
                        <a:pt x="0" y="16"/>
                      </a:moveTo>
                      <a:cubicBezTo>
                        <a:pt x="60" y="0"/>
                        <a:pt x="122" y="16"/>
                        <a:pt x="184" y="16"/>
                      </a:cubicBezTo>
                    </a:path>
                  </a:pathLst>
                </a:custGeom>
                <a:noFill/>
                <a:ln w="19050" cmpd="sng">
                  <a:solidFill>
                    <a:srgbClr val="CC0000"/>
                  </a:solidFill>
                  <a:round/>
                  <a:headEnd/>
                  <a:tailEnd/>
                </a:ln>
                <a:effectLst/>
              </p:spPr>
              <p:txBody>
                <a:bodyPr wrap="none" anchor="ctr"/>
                <a:lstStyle/>
                <a:p>
                  <a:endParaRPr lang="en-US"/>
                </a:p>
              </p:txBody>
            </p:sp>
            <p:sp>
              <p:nvSpPr>
                <p:cNvPr id="136370" name="Freeform 178"/>
                <p:cNvSpPr>
                  <a:spLocks/>
                </p:cNvSpPr>
                <p:nvPr/>
              </p:nvSpPr>
              <p:spPr bwMode="auto">
                <a:xfrm flipH="1" flipV="1">
                  <a:off x="1856" y="2768"/>
                  <a:ext cx="160" cy="72"/>
                </a:xfrm>
                <a:custGeom>
                  <a:avLst/>
                  <a:gdLst/>
                  <a:ahLst/>
                  <a:cxnLst>
                    <a:cxn ang="0">
                      <a:pos x="0" y="72"/>
                    </a:cxn>
                    <a:cxn ang="0">
                      <a:pos x="96" y="0"/>
                    </a:cxn>
                    <a:cxn ang="0">
                      <a:pos x="112" y="24"/>
                    </a:cxn>
                    <a:cxn ang="0">
                      <a:pos x="160" y="40"/>
                    </a:cxn>
                  </a:cxnLst>
                  <a:rect l="0" t="0" r="r" b="b"/>
                  <a:pathLst>
                    <a:path w="160" h="72">
                      <a:moveTo>
                        <a:pt x="0" y="72"/>
                      </a:moveTo>
                      <a:cubicBezTo>
                        <a:pt x="29" y="42"/>
                        <a:pt x="58" y="18"/>
                        <a:pt x="96" y="0"/>
                      </a:cubicBezTo>
                      <a:cubicBezTo>
                        <a:pt x="101" y="8"/>
                        <a:pt x="103" y="18"/>
                        <a:pt x="112" y="24"/>
                      </a:cubicBezTo>
                      <a:cubicBezTo>
                        <a:pt x="126" y="32"/>
                        <a:pt x="160" y="40"/>
                        <a:pt x="160" y="40"/>
                      </a:cubicBezTo>
                    </a:path>
                  </a:pathLst>
                </a:custGeom>
                <a:noFill/>
                <a:ln w="19050" cmpd="sng">
                  <a:solidFill>
                    <a:srgbClr val="CC0000"/>
                  </a:solidFill>
                  <a:round/>
                  <a:headEnd/>
                  <a:tailEnd/>
                </a:ln>
                <a:effectLst/>
              </p:spPr>
              <p:txBody>
                <a:bodyPr wrap="none" anchor="ctr"/>
                <a:lstStyle/>
                <a:p>
                  <a:endParaRPr lang="en-US"/>
                </a:p>
              </p:txBody>
            </p:sp>
            <p:sp>
              <p:nvSpPr>
                <p:cNvPr id="136371" name="Freeform 179"/>
                <p:cNvSpPr>
                  <a:spLocks/>
                </p:cNvSpPr>
                <p:nvPr/>
              </p:nvSpPr>
              <p:spPr bwMode="auto">
                <a:xfrm flipH="1" flipV="1">
                  <a:off x="1544" y="2880"/>
                  <a:ext cx="152" cy="48"/>
                </a:xfrm>
                <a:custGeom>
                  <a:avLst/>
                  <a:gdLst/>
                  <a:ahLst/>
                  <a:cxnLst>
                    <a:cxn ang="0">
                      <a:pos x="0" y="0"/>
                    </a:cxn>
                    <a:cxn ang="0">
                      <a:pos x="152" y="48"/>
                    </a:cxn>
                  </a:cxnLst>
                  <a:rect l="0" t="0" r="r" b="b"/>
                  <a:pathLst>
                    <a:path w="152" h="48">
                      <a:moveTo>
                        <a:pt x="0" y="0"/>
                      </a:moveTo>
                      <a:cubicBezTo>
                        <a:pt x="44" y="29"/>
                        <a:pt x="98" y="48"/>
                        <a:pt x="152" y="48"/>
                      </a:cubicBezTo>
                    </a:path>
                  </a:pathLst>
                </a:custGeom>
                <a:noFill/>
                <a:ln w="19050" cmpd="sng">
                  <a:solidFill>
                    <a:srgbClr val="CC0000"/>
                  </a:solidFill>
                  <a:round/>
                  <a:headEnd/>
                  <a:tailEnd/>
                </a:ln>
                <a:effectLst/>
              </p:spPr>
              <p:txBody>
                <a:bodyPr wrap="none" anchor="ctr"/>
                <a:lstStyle/>
                <a:p>
                  <a:endParaRPr lang="en-US"/>
                </a:p>
              </p:txBody>
            </p:sp>
            <p:sp>
              <p:nvSpPr>
                <p:cNvPr id="136372" name="Freeform 180"/>
                <p:cNvSpPr>
                  <a:spLocks/>
                </p:cNvSpPr>
                <p:nvPr/>
              </p:nvSpPr>
              <p:spPr bwMode="auto">
                <a:xfrm flipH="1" flipV="1">
                  <a:off x="1888" y="2688"/>
                  <a:ext cx="240" cy="16"/>
                </a:xfrm>
                <a:custGeom>
                  <a:avLst/>
                  <a:gdLst/>
                  <a:ahLst/>
                  <a:cxnLst>
                    <a:cxn ang="0">
                      <a:pos x="0" y="16"/>
                    </a:cxn>
                    <a:cxn ang="0">
                      <a:pos x="240" y="16"/>
                    </a:cxn>
                  </a:cxnLst>
                  <a:rect l="0" t="0" r="r" b="b"/>
                  <a:pathLst>
                    <a:path w="240" h="16">
                      <a:moveTo>
                        <a:pt x="0" y="16"/>
                      </a:moveTo>
                      <a:cubicBezTo>
                        <a:pt x="78" y="0"/>
                        <a:pt x="240" y="16"/>
                        <a:pt x="240" y="16"/>
                      </a:cubicBezTo>
                    </a:path>
                  </a:pathLst>
                </a:custGeom>
                <a:noFill/>
                <a:ln w="19050" cmpd="sng">
                  <a:solidFill>
                    <a:srgbClr val="CC0000"/>
                  </a:solidFill>
                  <a:round/>
                  <a:headEnd/>
                  <a:tailEnd/>
                </a:ln>
                <a:effectLst/>
              </p:spPr>
              <p:txBody>
                <a:bodyPr wrap="none" anchor="ctr"/>
                <a:lstStyle/>
                <a:p>
                  <a:endParaRPr lang="en-US"/>
                </a:p>
              </p:txBody>
            </p:sp>
            <p:sp>
              <p:nvSpPr>
                <p:cNvPr id="136373" name="Freeform 181"/>
                <p:cNvSpPr>
                  <a:spLocks/>
                </p:cNvSpPr>
                <p:nvPr/>
              </p:nvSpPr>
              <p:spPr bwMode="auto">
                <a:xfrm flipH="1" flipV="1">
                  <a:off x="1032" y="2304"/>
                  <a:ext cx="136" cy="80"/>
                </a:xfrm>
                <a:custGeom>
                  <a:avLst/>
                  <a:gdLst/>
                  <a:ahLst/>
                  <a:cxnLst>
                    <a:cxn ang="0">
                      <a:pos x="0" y="0"/>
                    </a:cxn>
                    <a:cxn ang="0">
                      <a:pos x="136" y="80"/>
                    </a:cxn>
                  </a:cxnLst>
                  <a:rect l="0" t="0" r="r" b="b"/>
                  <a:pathLst>
                    <a:path w="136" h="80">
                      <a:moveTo>
                        <a:pt x="0" y="0"/>
                      </a:moveTo>
                      <a:cubicBezTo>
                        <a:pt x="28" y="38"/>
                        <a:pt x="85" y="80"/>
                        <a:pt x="136" y="80"/>
                      </a:cubicBezTo>
                    </a:path>
                  </a:pathLst>
                </a:custGeom>
                <a:noFill/>
                <a:ln w="19050" cmpd="sng">
                  <a:solidFill>
                    <a:srgbClr val="CC0000"/>
                  </a:solidFill>
                  <a:round/>
                  <a:headEnd/>
                  <a:tailEnd/>
                </a:ln>
                <a:effectLst/>
              </p:spPr>
              <p:txBody>
                <a:bodyPr wrap="none" anchor="ctr"/>
                <a:lstStyle/>
                <a:p>
                  <a:endParaRPr lang="en-US"/>
                </a:p>
              </p:txBody>
            </p:sp>
            <p:sp>
              <p:nvSpPr>
                <p:cNvPr id="136374" name="Freeform 182"/>
                <p:cNvSpPr>
                  <a:spLocks/>
                </p:cNvSpPr>
                <p:nvPr/>
              </p:nvSpPr>
              <p:spPr bwMode="auto">
                <a:xfrm flipH="1" flipV="1">
                  <a:off x="1416" y="2304"/>
                  <a:ext cx="112" cy="17"/>
                </a:xfrm>
                <a:custGeom>
                  <a:avLst/>
                  <a:gdLst/>
                  <a:ahLst/>
                  <a:cxnLst>
                    <a:cxn ang="0">
                      <a:pos x="0" y="0"/>
                    </a:cxn>
                    <a:cxn ang="0">
                      <a:pos x="112" y="8"/>
                    </a:cxn>
                  </a:cxnLst>
                  <a:rect l="0" t="0" r="r" b="b"/>
                  <a:pathLst>
                    <a:path w="112" h="17">
                      <a:moveTo>
                        <a:pt x="0" y="0"/>
                      </a:moveTo>
                      <a:cubicBezTo>
                        <a:pt x="51" y="17"/>
                        <a:pt x="15" y="8"/>
                        <a:pt x="112" y="8"/>
                      </a:cubicBezTo>
                    </a:path>
                  </a:pathLst>
                </a:custGeom>
                <a:noFill/>
                <a:ln w="19050" cmpd="sng">
                  <a:solidFill>
                    <a:srgbClr val="CC0000"/>
                  </a:solidFill>
                  <a:round/>
                  <a:headEnd/>
                  <a:tailEnd/>
                </a:ln>
                <a:effectLst/>
              </p:spPr>
              <p:txBody>
                <a:bodyPr wrap="none" anchor="ctr"/>
                <a:lstStyle/>
                <a:p>
                  <a:endParaRPr lang="en-US"/>
                </a:p>
              </p:txBody>
            </p:sp>
            <p:sp>
              <p:nvSpPr>
                <p:cNvPr id="136375" name="Freeform 183"/>
                <p:cNvSpPr>
                  <a:spLocks/>
                </p:cNvSpPr>
                <p:nvPr/>
              </p:nvSpPr>
              <p:spPr bwMode="auto">
                <a:xfrm flipH="1" flipV="1">
                  <a:off x="1944" y="2304"/>
                  <a:ext cx="120" cy="40"/>
                </a:xfrm>
                <a:custGeom>
                  <a:avLst/>
                  <a:gdLst/>
                  <a:ahLst/>
                  <a:cxnLst>
                    <a:cxn ang="0">
                      <a:pos x="0" y="40"/>
                    </a:cxn>
                    <a:cxn ang="0">
                      <a:pos x="120" y="0"/>
                    </a:cxn>
                  </a:cxnLst>
                  <a:rect l="0" t="0" r="r" b="b"/>
                  <a:pathLst>
                    <a:path w="120" h="40">
                      <a:moveTo>
                        <a:pt x="0" y="40"/>
                      </a:moveTo>
                      <a:cubicBezTo>
                        <a:pt x="38" y="27"/>
                        <a:pt x="78" y="0"/>
                        <a:pt x="120" y="0"/>
                      </a:cubicBezTo>
                    </a:path>
                  </a:pathLst>
                </a:custGeom>
                <a:noFill/>
                <a:ln w="19050" cmpd="sng">
                  <a:solidFill>
                    <a:srgbClr val="CC0000"/>
                  </a:solidFill>
                  <a:round/>
                  <a:headEnd/>
                  <a:tailEnd/>
                </a:ln>
                <a:effectLst/>
              </p:spPr>
              <p:txBody>
                <a:bodyPr wrap="none" anchor="ctr"/>
                <a:lstStyle/>
                <a:p>
                  <a:endParaRPr lang="en-US"/>
                </a:p>
              </p:txBody>
            </p:sp>
          </p:grpSp>
          <p:sp>
            <p:nvSpPr>
              <p:cNvPr id="136376" name="Text Box 184"/>
              <p:cNvSpPr txBox="1">
                <a:spLocks noChangeArrowheads="1"/>
              </p:cNvSpPr>
              <p:nvPr/>
            </p:nvSpPr>
            <p:spPr bwMode="auto">
              <a:xfrm>
                <a:off x="1200" y="2603"/>
                <a:ext cx="838" cy="192"/>
              </a:xfrm>
              <a:prstGeom prst="rect">
                <a:avLst/>
              </a:prstGeom>
              <a:solidFill>
                <a:schemeClr val="bg1"/>
              </a:solidFill>
              <a:ln w="9525">
                <a:noFill/>
                <a:miter lim="800000"/>
                <a:headEnd/>
                <a:tailEnd/>
              </a:ln>
              <a:effectLst/>
            </p:spPr>
            <p:txBody>
              <a:bodyPr wrap="none">
                <a:spAutoFit/>
              </a:bodyPr>
              <a:lstStyle/>
              <a:p>
                <a:r>
                  <a:rPr lang="fr-FR" sz="1400">
                    <a:solidFill>
                      <a:srgbClr val="0000CC"/>
                    </a:solidFill>
                    <a:latin typeface="Helvetica" pitchFamily="1" charset="0"/>
                  </a:rPr>
                  <a:t>Fragmentation</a:t>
                </a:r>
              </a:p>
            </p:txBody>
          </p:sp>
        </p:grpSp>
        <p:sp>
          <p:nvSpPr>
            <p:cNvPr id="136419" name="Oval 227"/>
            <p:cNvSpPr>
              <a:spLocks noChangeArrowheads="1"/>
            </p:cNvSpPr>
            <p:nvPr/>
          </p:nvSpPr>
          <p:spPr bwMode="auto">
            <a:xfrm>
              <a:off x="144" y="1680"/>
              <a:ext cx="240" cy="240"/>
            </a:xfrm>
            <a:prstGeom prst="ellipse">
              <a:avLst/>
            </a:prstGeom>
            <a:solidFill>
              <a:srgbClr val="CCCCCC"/>
            </a:solidFill>
            <a:ln w="19050">
              <a:solidFill>
                <a:srgbClr val="FF0080"/>
              </a:solidFill>
              <a:round/>
              <a:headEnd/>
              <a:tailEnd/>
            </a:ln>
          </p:spPr>
          <p:txBody>
            <a:bodyPr wrap="none" anchor="ctr"/>
            <a:lstStyle/>
            <a:p>
              <a:pPr algn="ctr"/>
              <a:r>
                <a:rPr lang="fr-FR" sz="1800" b="1">
                  <a:solidFill>
                    <a:srgbClr val="FF0000"/>
                  </a:solidFill>
                </a:rPr>
                <a:t>1</a:t>
              </a:r>
            </a:p>
          </p:txBody>
        </p:sp>
      </p:grpSp>
      <p:grpSp>
        <p:nvGrpSpPr>
          <p:cNvPr id="5" name="Group 385"/>
          <p:cNvGrpSpPr>
            <a:grpSpLocks/>
          </p:cNvGrpSpPr>
          <p:nvPr/>
        </p:nvGrpSpPr>
        <p:grpSpPr bwMode="auto">
          <a:xfrm>
            <a:off x="3871913" y="2667000"/>
            <a:ext cx="5195887" cy="1889125"/>
            <a:chOff x="2439" y="1680"/>
            <a:chExt cx="3273" cy="1190"/>
          </a:xfrm>
        </p:grpSpPr>
        <p:grpSp>
          <p:nvGrpSpPr>
            <p:cNvPr id="6" name="Group 203"/>
            <p:cNvGrpSpPr>
              <a:grpSpLocks/>
            </p:cNvGrpSpPr>
            <p:nvPr/>
          </p:nvGrpSpPr>
          <p:grpSpPr bwMode="auto">
            <a:xfrm>
              <a:off x="2439" y="1720"/>
              <a:ext cx="3273" cy="1150"/>
              <a:chOff x="1768" y="1871"/>
              <a:chExt cx="3273" cy="1150"/>
            </a:xfrm>
          </p:grpSpPr>
          <p:sp>
            <p:nvSpPr>
              <p:cNvPr id="136377" name="Line 185"/>
              <p:cNvSpPr>
                <a:spLocks noChangeShapeType="1"/>
              </p:cNvSpPr>
              <p:nvPr/>
            </p:nvSpPr>
            <p:spPr bwMode="auto">
              <a:xfrm>
                <a:off x="2683" y="2090"/>
                <a:ext cx="2139" cy="0"/>
              </a:xfrm>
              <a:prstGeom prst="line">
                <a:avLst/>
              </a:prstGeom>
              <a:noFill/>
              <a:ln w="38100">
                <a:solidFill>
                  <a:srgbClr val="FF0000"/>
                </a:solidFill>
                <a:round/>
                <a:headEnd/>
                <a:tailEnd/>
              </a:ln>
            </p:spPr>
            <p:txBody>
              <a:bodyPr wrap="none" anchor="ctr"/>
              <a:lstStyle/>
              <a:p>
                <a:endParaRPr lang="en-US"/>
              </a:p>
            </p:txBody>
          </p:sp>
          <p:sp>
            <p:nvSpPr>
              <p:cNvPr id="136378" name="Line 186"/>
              <p:cNvSpPr>
                <a:spLocks noChangeShapeType="1"/>
              </p:cNvSpPr>
              <p:nvPr/>
            </p:nvSpPr>
            <p:spPr bwMode="auto">
              <a:xfrm>
                <a:off x="2683" y="2197"/>
                <a:ext cx="1084" cy="0"/>
              </a:xfrm>
              <a:prstGeom prst="line">
                <a:avLst/>
              </a:prstGeom>
              <a:noFill/>
              <a:ln w="19050">
                <a:solidFill>
                  <a:schemeClr val="tx1"/>
                </a:solidFill>
                <a:round/>
                <a:headEnd/>
                <a:tailEnd/>
              </a:ln>
            </p:spPr>
            <p:txBody>
              <a:bodyPr wrap="none" anchor="ctr"/>
              <a:lstStyle/>
              <a:p>
                <a:endParaRPr lang="en-US"/>
              </a:p>
            </p:txBody>
          </p:sp>
          <p:sp>
            <p:nvSpPr>
              <p:cNvPr id="136379" name="Line 187"/>
              <p:cNvSpPr>
                <a:spLocks noChangeShapeType="1"/>
              </p:cNvSpPr>
              <p:nvPr/>
            </p:nvSpPr>
            <p:spPr bwMode="auto">
              <a:xfrm flipV="1">
                <a:off x="2683" y="2261"/>
                <a:ext cx="720" cy="7"/>
              </a:xfrm>
              <a:prstGeom prst="line">
                <a:avLst/>
              </a:prstGeom>
              <a:noFill/>
              <a:ln w="19050">
                <a:solidFill>
                  <a:schemeClr val="tx1"/>
                </a:solidFill>
                <a:round/>
                <a:headEnd/>
                <a:tailEnd/>
              </a:ln>
            </p:spPr>
            <p:txBody>
              <a:bodyPr wrap="none" anchor="ctr"/>
              <a:lstStyle/>
              <a:p>
                <a:endParaRPr lang="en-US"/>
              </a:p>
            </p:txBody>
          </p:sp>
          <p:sp>
            <p:nvSpPr>
              <p:cNvPr id="136380" name="Line 188"/>
              <p:cNvSpPr>
                <a:spLocks noChangeShapeType="1"/>
              </p:cNvSpPr>
              <p:nvPr/>
            </p:nvSpPr>
            <p:spPr bwMode="auto">
              <a:xfrm flipV="1">
                <a:off x="2683" y="2332"/>
                <a:ext cx="1804" cy="7"/>
              </a:xfrm>
              <a:prstGeom prst="line">
                <a:avLst/>
              </a:prstGeom>
              <a:noFill/>
              <a:ln w="19050">
                <a:solidFill>
                  <a:schemeClr val="tx1"/>
                </a:solidFill>
                <a:round/>
                <a:headEnd/>
                <a:tailEnd/>
              </a:ln>
            </p:spPr>
            <p:txBody>
              <a:bodyPr wrap="none" anchor="ctr"/>
              <a:lstStyle/>
              <a:p>
                <a:endParaRPr lang="en-US"/>
              </a:p>
            </p:txBody>
          </p:sp>
          <p:sp>
            <p:nvSpPr>
              <p:cNvPr id="136381" name="Line 189"/>
              <p:cNvSpPr>
                <a:spLocks noChangeShapeType="1"/>
              </p:cNvSpPr>
              <p:nvPr/>
            </p:nvSpPr>
            <p:spPr bwMode="auto">
              <a:xfrm flipV="1">
                <a:off x="2683" y="2403"/>
                <a:ext cx="1612" cy="8"/>
              </a:xfrm>
              <a:prstGeom prst="line">
                <a:avLst/>
              </a:prstGeom>
              <a:noFill/>
              <a:ln w="19050">
                <a:solidFill>
                  <a:schemeClr val="tx1"/>
                </a:solidFill>
                <a:round/>
                <a:headEnd/>
                <a:tailEnd/>
              </a:ln>
            </p:spPr>
            <p:txBody>
              <a:bodyPr wrap="none" anchor="ctr"/>
              <a:lstStyle/>
              <a:p>
                <a:endParaRPr lang="en-US"/>
              </a:p>
            </p:txBody>
          </p:sp>
          <p:sp>
            <p:nvSpPr>
              <p:cNvPr id="136382" name="Line 190"/>
              <p:cNvSpPr>
                <a:spLocks noChangeShapeType="1"/>
              </p:cNvSpPr>
              <p:nvPr/>
            </p:nvSpPr>
            <p:spPr bwMode="auto">
              <a:xfrm flipV="1">
                <a:off x="2683" y="2475"/>
                <a:ext cx="2025" cy="7"/>
              </a:xfrm>
              <a:prstGeom prst="line">
                <a:avLst/>
              </a:prstGeom>
              <a:noFill/>
              <a:ln w="19050">
                <a:solidFill>
                  <a:schemeClr val="tx1"/>
                </a:solidFill>
                <a:round/>
                <a:headEnd/>
                <a:tailEnd/>
              </a:ln>
            </p:spPr>
            <p:txBody>
              <a:bodyPr wrap="none" anchor="ctr"/>
              <a:lstStyle/>
              <a:p>
                <a:endParaRPr lang="en-US"/>
              </a:p>
            </p:txBody>
          </p:sp>
          <p:sp>
            <p:nvSpPr>
              <p:cNvPr id="136383" name="Line 191"/>
              <p:cNvSpPr>
                <a:spLocks noChangeShapeType="1"/>
              </p:cNvSpPr>
              <p:nvPr/>
            </p:nvSpPr>
            <p:spPr bwMode="auto">
              <a:xfrm flipV="1">
                <a:off x="2683" y="2546"/>
                <a:ext cx="606" cy="7"/>
              </a:xfrm>
              <a:prstGeom prst="line">
                <a:avLst/>
              </a:prstGeom>
              <a:noFill/>
              <a:ln w="19050">
                <a:solidFill>
                  <a:schemeClr val="tx1"/>
                </a:solidFill>
                <a:round/>
                <a:headEnd/>
                <a:tailEnd/>
              </a:ln>
            </p:spPr>
            <p:txBody>
              <a:bodyPr wrap="none" anchor="ctr"/>
              <a:lstStyle/>
              <a:p>
                <a:endParaRPr lang="en-US"/>
              </a:p>
            </p:txBody>
          </p:sp>
          <p:sp>
            <p:nvSpPr>
              <p:cNvPr id="136384" name="Line 192"/>
              <p:cNvSpPr>
                <a:spLocks noChangeShapeType="1"/>
              </p:cNvSpPr>
              <p:nvPr/>
            </p:nvSpPr>
            <p:spPr bwMode="auto">
              <a:xfrm flipV="1">
                <a:off x="2683" y="2617"/>
                <a:ext cx="1312" cy="7"/>
              </a:xfrm>
              <a:prstGeom prst="line">
                <a:avLst/>
              </a:prstGeom>
              <a:noFill/>
              <a:ln w="19050">
                <a:solidFill>
                  <a:schemeClr val="tx1"/>
                </a:solidFill>
                <a:round/>
                <a:headEnd/>
                <a:tailEnd/>
              </a:ln>
            </p:spPr>
            <p:txBody>
              <a:bodyPr wrap="none" anchor="ctr"/>
              <a:lstStyle/>
              <a:p>
                <a:endParaRPr lang="en-US"/>
              </a:p>
            </p:txBody>
          </p:sp>
          <p:sp>
            <p:nvSpPr>
              <p:cNvPr id="136385" name="Line 193"/>
              <p:cNvSpPr>
                <a:spLocks noChangeShapeType="1"/>
              </p:cNvSpPr>
              <p:nvPr/>
            </p:nvSpPr>
            <p:spPr bwMode="auto">
              <a:xfrm flipV="1">
                <a:off x="2683" y="2689"/>
                <a:ext cx="328" cy="7"/>
              </a:xfrm>
              <a:prstGeom prst="line">
                <a:avLst/>
              </a:prstGeom>
              <a:noFill/>
              <a:ln w="19050">
                <a:solidFill>
                  <a:schemeClr val="tx1"/>
                </a:solidFill>
                <a:round/>
                <a:headEnd/>
                <a:tailEnd/>
              </a:ln>
            </p:spPr>
            <p:txBody>
              <a:bodyPr wrap="none" anchor="ctr"/>
              <a:lstStyle/>
              <a:p>
                <a:endParaRPr lang="en-US"/>
              </a:p>
            </p:txBody>
          </p:sp>
          <p:sp>
            <p:nvSpPr>
              <p:cNvPr id="136386" name="Line 194"/>
              <p:cNvSpPr>
                <a:spLocks noChangeShapeType="1"/>
              </p:cNvSpPr>
              <p:nvPr/>
            </p:nvSpPr>
            <p:spPr bwMode="auto">
              <a:xfrm flipV="1">
                <a:off x="2683" y="2753"/>
                <a:ext cx="1505" cy="14"/>
              </a:xfrm>
              <a:prstGeom prst="line">
                <a:avLst/>
              </a:prstGeom>
              <a:noFill/>
              <a:ln w="19050">
                <a:solidFill>
                  <a:schemeClr val="tx1"/>
                </a:solidFill>
                <a:round/>
                <a:headEnd/>
                <a:tailEnd/>
              </a:ln>
            </p:spPr>
            <p:txBody>
              <a:bodyPr wrap="none" anchor="ctr"/>
              <a:lstStyle/>
              <a:p>
                <a:endParaRPr lang="en-US"/>
              </a:p>
            </p:txBody>
          </p:sp>
          <p:sp>
            <p:nvSpPr>
              <p:cNvPr id="136387" name="Line 195"/>
              <p:cNvSpPr>
                <a:spLocks noChangeShapeType="1"/>
              </p:cNvSpPr>
              <p:nvPr/>
            </p:nvSpPr>
            <p:spPr bwMode="auto">
              <a:xfrm>
                <a:off x="2683" y="2838"/>
                <a:ext cx="207" cy="0"/>
              </a:xfrm>
              <a:prstGeom prst="line">
                <a:avLst/>
              </a:prstGeom>
              <a:noFill/>
              <a:ln w="19050">
                <a:solidFill>
                  <a:schemeClr val="tx1"/>
                </a:solidFill>
                <a:prstDash val="sysDot"/>
                <a:round/>
                <a:headEnd/>
                <a:tailEnd/>
              </a:ln>
            </p:spPr>
            <p:txBody>
              <a:bodyPr wrap="none" anchor="ctr"/>
              <a:lstStyle/>
              <a:p>
                <a:endParaRPr lang="en-US"/>
              </a:p>
            </p:txBody>
          </p:sp>
          <p:sp>
            <p:nvSpPr>
              <p:cNvPr id="136388" name="AutoShape 196"/>
              <p:cNvSpPr>
                <a:spLocks/>
              </p:cNvSpPr>
              <p:nvPr/>
            </p:nvSpPr>
            <p:spPr bwMode="auto">
              <a:xfrm>
                <a:off x="2597" y="2175"/>
                <a:ext cx="57" cy="685"/>
              </a:xfrm>
              <a:prstGeom prst="leftBrace">
                <a:avLst>
                  <a:gd name="adj1" fmla="val 100146"/>
                  <a:gd name="adj2" fmla="val 50000"/>
                </a:avLst>
              </a:prstGeom>
              <a:noFill/>
              <a:ln w="9525">
                <a:solidFill>
                  <a:schemeClr val="tx1"/>
                </a:solidFill>
                <a:round/>
                <a:headEnd/>
                <a:tailEnd/>
              </a:ln>
            </p:spPr>
            <p:txBody>
              <a:bodyPr wrap="none" anchor="ctr"/>
              <a:lstStyle/>
              <a:p>
                <a:endParaRPr lang="en-US"/>
              </a:p>
            </p:txBody>
          </p:sp>
          <p:sp>
            <p:nvSpPr>
              <p:cNvPr id="136389" name="Text Box 197"/>
              <p:cNvSpPr txBox="1">
                <a:spLocks noChangeArrowheads="1"/>
              </p:cNvSpPr>
              <p:nvPr/>
            </p:nvSpPr>
            <p:spPr bwMode="auto">
              <a:xfrm>
                <a:off x="1768" y="2264"/>
                <a:ext cx="781" cy="518"/>
              </a:xfrm>
              <a:prstGeom prst="rect">
                <a:avLst/>
              </a:prstGeom>
              <a:noFill/>
              <a:ln w="9525">
                <a:noFill/>
                <a:miter lim="800000"/>
                <a:headEnd/>
                <a:tailEnd/>
              </a:ln>
            </p:spPr>
            <p:txBody>
              <a:bodyPr>
                <a:spAutoFit/>
              </a:bodyPr>
              <a:lstStyle/>
              <a:p>
                <a:pPr algn="r"/>
                <a:r>
                  <a:rPr lang="fr-FR" sz="1200"/>
                  <a:t>Copies incomplètes partant d'un point fixe</a:t>
                </a:r>
              </a:p>
            </p:txBody>
          </p:sp>
          <p:sp>
            <p:nvSpPr>
              <p:cNvPr id="136390" name="Text Box 198"/>
              <p:cNvSpPr txBox="1">
                <a:spLocks noChangeArrowheads="1"/>
              </p:cNvSpPr>
              <p:nvPr/>
            </p:nvSpPr>
            <p:spPr bwMode="auto">
              <a:xfrm>
                <a:off x="2632" y="2848"/>
                <a:ext cx="1455" cy="173"/>
              </a:xfrm>
              <a:prstGeom prst="rect">
                <a:avLst/>
              </a:prstGeom>
              <a:noFill/>
              <a:ln w="9525">
                <a:noFill/>
                <a:miter lim="800000"/>
                <a:headEnd/>
                <a:tailEnd/>
              </a:ln>
            </p:spPr>
            <p:txBody>
              <a:bodyPr>
                <a:spAutoFit/>
              </a:bodyPr>
              <a:lstStyle/>
              <a:p>
                <a:r>
                  <a:rPr lang="fr-FR" sz="1200"/>
                  <a:t>Sens de la copie   --&gt;</a:t>
                </a:r>
              </a:p>
            </p:txBody>
          </p:sp>
          <p:sp>
            <p:nvSpPr>
              <p:cNvPr id="136391" name="Text Box 199"/>
              <p:cNvSpPr txBox="1">
                <a:spLocks noChangeArrowheads="1"/>
              </p:cNvSpPr>
              <p:nvPr/>
            </p:nvSpPr>
            <p:spPr bwMode="auto">
              <a:xfrm>
                <a:off x="2688" y="1871"/>
                <a:ext cx="2353" cy="173"/>
              </a:xfrm>
              <a:prstGeom prst="rect">
                <a:avLst/>
              </a:prstGeom>
              <a:noFill/>
              <a:ln w="9525">
                <a:noFill/>
                <a:miter lim="800000"/>
                <a:headEnd/>
                <a:tailEnd/>
              </a:ln>
            </p:spPr>
            <p:txBody>
              <a:bodyPr>
                <a:spAutoFit/>
              </a:bodyPr>
              <a:lstStyle/>
              <a:p>
                <a:r>
                  <a:rPr lang="fr-FR" sz="1200">
                    <a:solidFill>
                      <a:srgbClr val="FF0000"/>
                    </a:solidFill>
                  </a:rPr>
                  <a:t>Fragment d'ADN à séquencer (matrice)</a:t>
                </a:r>
              </a:p>
            </p:txBody>
          </p:sp>
        </p:grpSp>
        <p:sp>
          <p:nvSpPr>
            <p:cNvPr id="136420" name="Oval 228"/>
            <p:cNvSpPr>
              <a:spLocks noChangeArrowheads="1"/>
            </p:cNvSpPr>
            <p:nvPr/>
          </p:nvSpPr>
          <p:spPr bwMode="auto">
            <a:xfrm>
              <a:off x="2832" y="1680"/>
              <a:ext cx="240" cy="240"/>
            </a:xfrm>
            <a:prstGeom prst="ellipse">
              <a:avLst/>
            </a:prstGeom>
            <a:solidFill>
              <a:srgbClr val="CCCCCC"/>
            </a:solidFill>
            <a:ln w="19050">
              <a:solidFill>
                <a:srgbClr val="FF0080"/>
              </a:solidFill>
              <a:round/>
              <a:headEnd/>
              <a:tailEnd/>
            </a:ln>
          </p:spPr>
          <p:txBody>
            <a:bodyPr wrap="none" anchor="ctr"/>
            <a:lstStyle/>
            <a:p>
              <a:pPr algn="ctr"/>
              <a:r>
                <a:rPr lang="fr-FR" sz="1800" b="1">
                  <a:solidFill>
                    <a:srgbClr val="FF0000"/>
                  </a:solidFill>
                </a:rPr>
                <a:t>2</a:t>
              </a:r>
            </a:p>
          </p:txBody>
        </p:sp>
      </p:grpSp>
      <p:grpSp>
        <p:nvGrpSpPr>
          <p:cNvPr id="7" name="Group 386"/>
          <p:cNvGrpSpPr>
            <a:grpSpLocks/>
          </p:cNvGrpSpPr>
          <p:nvPr/>
        </p:nvGrpSpPr>
        <p:grpSpPr bwMode="auto">
          <a:xfrm>
            <a:off x="228600" y="4648200"/>
            <a:ext cx="3797300" cy="1905000"/>
            <a:chOff x="144" y="2928"/>
            <a:chExt cx="2392" cy="1200"/>
          </a:xfrm>
        </p:grpSpPr>
        <p:pic>
          <p:nvPicPr>
            <p:cNvPr id="136413" name="Picture 221" descr="za1"/>
            <p:cNvPicPr>
              <a:picLocks noChangeAspect="1" noChangeArrowheads="1"/>
            </p:cNvPicPr>
            <p:nvPr/>
          </p:nvPicPr>
          <p:blipFill>
            <a:blip r:embed="rId3"/>
            <a:srcRect/>
            <a:stretch>
              <a:fillRect/>
            </a:stretch>
          </p:blipFill>
          <p:spPr bwMode="auto">
            <a:xfrm>
              <a:off x="624" y="2984"/>
              <a:ext cx="1912" cy="1144"/>
            </a:xfrm>
            <a:prstGeom prst="rect">
              <a:avLst/>
            </a:prstGeom>
            <a:noFill/>
          </p:spPr>
        </p:pic>
        <p:sp>
          <p:nvSpPr>
            <p:cNvPr id="136415" name="Text Box 223"/>
            <p:cNvSpPr txBox="1">
              <a:spLocks noChangeArrowheads="1"/>
            </p:cNvSpPr>
            <p:nvPr/>
          </p:nvSpPr>
          <p:spPr bwMode="auto">
            <a:xfrm rot="-5400000">
              <a:off x="-24" y="3392"/>
              <a:ext cx="1008" cy="288"/>
            </a:xfrm>
            <a:prstGeom prst="rect">
              <a:avLst/>
            </a:prstGeom>
            <a:noFill/>
            <a:ln w="9525">
              <a:noFill/>
              <a:miter lim="800000"/>
              <a:headEnd/>
              <a:tailEnd/>
            </a:ln>
          </p:spPr>
          <p:txBody>
            <a:bodyPr>
              <a:spAutoFit/>
            </a:bodyPr>
            <a:lstStyle/>
            <a:p>
              <a:r>
                <a:rPr lang="fr-FR" sz="1200"/>
                <a:t>Sens de la migration électrophorétique</a:t>
              </a:r>
            </a:p>
          </p:txBody>
        </p:sp>
        <p:sp>
          <p:nvSpPr>
            <p:cNvPr id="136421" name="Oval 229"/>
            <p:cNvSpPr>
              <a:spLocks noChangeArrowheads="1"/>
            </p:cNvSpPr>
            <p:nvPr/>
          </p:nvSpPr>
          <p:spPr bwMode="auto">
            <a:xfrm>
              <a:off x="144" y="2928"/>
              <a:ext cx="240" cy="240"/>
            </a:xfrm>
            <a:prstGeom prst="ellipse">
              <a:avLst/>
            </a:prstGeom>
            <a:solidFill>
              <a:srgbClr val="CCCCCC"/>
            </a:solidFill>
            <a:ln w="19050">
              <a:solidFill>
                <a:srgbClr val="FF0080"/>
              </a:solidFill>
              <a:round/>
              <a:headEnd/>
              <a:tailEnd/>
            </a:ln>
          </p:spPr>
          <p:txBody>
            <a:bodyPr wrap="none" anchor="ctr"/>
            <a:lstStyle/>
            <a:p>
              <a:pPr algn="ctr"/>
              <a:r>
                <a:rPr lang="fr-FR" sz="1800" b="1">
                  <a:solidFill>
                    <a:srgbClr val="FF0000"/>
                  </a:solidFill>
                </a:rPr>
                <a:t>3</a:t>
              </a:r>
            </a:p>
          </p:txBody>
        </p:sp>
      </p:grpSp>
      <p:grpSp>
        <p:nvGrpSpPr>
          <p:cNvPr id="8" name="Group 387"/>
          <p:cNvGrpSpPr>
            <a:grpSpLocks/>
          </p:cNvGrpSpPr>
          <p:nvPr/>
        </p:nvGrpSpPr>
        <p:grpSpPr bwMode="auto">
          <a:xfrm>
            <a:off x="4495800" y="4648200"/>
            <a:ext cx="4140200" cy="1676400"/>
            <a:chOff x="2832" y="2928"/>
            <a:chExt cx="2608" cy="1056"/>
          </a:xfrm>
        </p:grpSpPr>
        <p:pic>
          <p:nvPicPr>
            <p:cNvPr id="136414" name="Picture 222" descr="za2"/>
            <p:cNvPicPr>
              <a:picLocks noChangeAspect="1" noChangeArrowheads="1"/>
            </p:cNvPicPr>
            <p:nvPr/>
          </p:nvPicPr>
          <p:blipFill>
            <a:blip r:embed="rId4"/>
            <a:srcRect/>
            <a:stretch>
              <a:fillRect/>
            </a:stretch>
          </p:blipFill>
          <p:spPr bwMode="auto">
            <a:xfrm>
              <a:off x="4032" y="3072"/>
              <a:ext cx="1408" cy="912"/>
            </a:xfrm>
            <a:prstGeom prst="rect">
              <a:avLst/>
            </a:prstGeom>
            <a:noFill/>
          </p:spPr>
        </p:pic>
        <p:sp>
          <p:nvSpPr>
            <p:cNvPr id="136416" name="Text Box 224"/>
            <p:cNvSpPr txBox="1">
              <a:spLocks noChangeArrowheads="1"/>
            </p:cNvSpPr>
            <p:nvPr/>
          </p:nvSpPr>
          <p:spPr bwMode="auto">
            <a:xfrm>
              <a:off x="2928" y="3288"/>
              <a:ext cx="1162" cy="403"/>
            </a:xfrm>
            <a:prstGeom prst="rect">
              <a:avLst/>
            </a:prstGeom>
            <a:noFill/>
            <a:ln w="9525">
              <a:noFill/>
              <a:miter lim="800000"/>
              <a:headEnd/>
              <a:tailEnd/>
            </a:ln>
          </p:spPr>
          <p:txBody>
            <a:bodyPr>
              <a:spAutoFit/>
            </a:bodyPr>
            <a:lstStyle/>
            <a:p>
              <a:pPr algn="r"/>
              <a:r>
                <a:rPr lang="fr-FR" sz="1200"/>
                <a:t>Détection du signal de fluorescence à la sortie du séquenceur</a:t>
              </a:r>
            </a:p>
          </p:txBody>
        </p:sp>
        <p:sp>
          <p:nvSpPr>
            <p:cNvPr id="136417" name="Text Box 225"/>
            <p:cNvSpPr txBox="1">
              <a:spLocks noChangeArrowheads="1"/>
            </p:cNvSpPr>
            <p:nvPr/>
          </p:nvSpPr>
          <p:spPr bwMode="auto">
            <a:xfrm>
              <a:off x="2928" y="3792"/>
              <a:ext cx="1098" cy="173"/>
            </a:xfrm>
            <a:prstGeom prst="rect">
              <a:avLst/>
            </a:prstGeom>
            <a:noFill/>
            <a:ln w="9525">
              <a:noFill/>
              <a:miter lim="800000"/>
              <a:headEnd/>
              <a:tailEnd/>
            </a:ln>
          </p:spPr>
          <p:txBody>
            <a:bodyPr wrap="none">
              <a:spAutoFit/>
            </a:bodyPr>
            <a:lstStyle/>
            <a:p>
              <a:r>
                <a:rPr lang="fr-FR" sz="1200"/>
                <a:t>Séquence reconstituée</a:t>
              </a:r>
            </a:p>
          </p:txBody>
        </p:sp>
        <p:sp>
          <p:nvSpPr>
            <p:cNvPr id="136422" name="Oval 230"/>
            <p:cNvSpPr>
              <a:spLocks noChangeArrowheads="1"/>
            </p:cNvSpPr>
            <p:nvPr/>
          </p:nvSpPr>
          <p:spPr bwMode="auto">
            <a:xfrm>
              <a:off x="2832" y="2928"/>
              <a:ext cx="240" cy="240"/>
            </a:xfrm>
            <a:prstGeom prst="ellipse">
              <a:avLst/>
            </a:prstGeom>
            <a:solidFill>
              <a:srgbClr val="CCCCCC"/>
            </a:solidFill>
            <a:ln w="19050">
              <a:solidFill>
                <a:srgbClr val="FF0080"/>
              </a:solidFill>
              <a:round/>
              <a:headEnd/>
              <a:tailEnd/>
            </a:ln>
          </p:spPr>
          <p:txBody>
            <a:bodyPr wrap="none" anchor="ctr"/>
            <a:lstStyle/>
            <a:p>
              <a:pPr algn="ctr"/>
              <a:r>
                <a:rPr lang="fr-FR" sz="1800" b="1">
                  <a:solidFill>
                    <a:srgbClr val="FF0000"/>
                  </a:solidFill>
                </a:rPr>
                <a:t>4</a:t>
              </a:r>
            </a:p>
          </p:txBody>
        </p:sp>
      </p:grpSp>
      <p:sp>
        <p:nvSpPr>
          <p:cNvPr id="136343" name="Line 151"/>
          <p:cNvSpPr>
            <a:spLocks noChangeShapeType="1"/>
          </p:cNvSpPr>
          <p:nvPr/>
        </p:nvSpPr>
        <p:spPr bwMode="auto">
          <a:xfrm flipV="1">
            <a:off x="6883400" y="503238"/>
            <a:ext cx="0" cy="1752600"/>
          </a:xfrm>
          <a:prstGeom prst="line">
            <a:avLst/>
          </a:prstGeom>
          <a:noFill/>
          <a:ln w="9525">
            <a:solidFill>
              <a:schemeClr val="tx1"/>
            </a:solidFill>
            <a:prstDash val="sysDot"/>
            <a:round/>
            <a:headEnd/>
            <a:tailEnd/>
          </a:ln>
        </p:spPr>
        <p:txBody>
          <a:bodyPr wrap="none" anchor="ctr"/>
          <a:lstStyle/>
          <a:p>
            <a:endParaRPr lang="en-US"/>
          </a:p>
        </p:txBody>
      </p:sp>
      <p:sp>
        <p:nvSpPr>
          <p:cNvPr id="136347" name="AutoShape 155"/>
          <p:cNvSpPr>
            <a:spLocks noChangeArrowheads="1"/>
          </p:cNvSpPr>
          <p:nvPr/>
        </p:nvSpPr>
        <p:spPr bwMode="auto">
          <a:xfrm>
            <a:off x="1806575" y="1701800"/>
            <a:ext cx="711200" cy="74613"/>
          </a:xfrm>
          <a:prstGeom prst="plaque">
            <a:avLst>
              <a:gd name="adj" fmla="val 16667"/>
            </a:avLst>
          </a:prstGeom>
          <a:solidFill>
            <a:schemeClr val="bg1"/>
          </a:solidFill>
          <a:ln w="19050">
            <a:solidFill>
              <a:schemeClr val="tx1"/>
            </a:solidFill>
            <a:miter lim="800000"/>
            <a:headEnd/>
            <a:tailEnd/>
          </a:ln>
        </p:spPr>
        <p:txBody>
          <a:bodyPr wrap="none" anchor="ctr"/>
          <a:lstStyle/>
          <a:p>
            <a:pPr algn="ctr"/>
            <a:endParaRPr lang="fr-FR" sz="1600"/>
          </a:p>
        </p:txBody>
      </p:sp>
      <p:sp>
        <p:nvSpPr>
          <p:cNvPr id="136348" name="Text Box 156"/>
          <p:cNvSpPr txBox="1">
            <a:spLocks noChangeArrowheads="1"/>
          </p:cNvSpPr>
          <p:nvPr/>
        </p:nvSpPr>
        <p:spPr bwMode="auto">
          <a:xfrm rot="-2015078">
            <a:off x="1882775" y="1092200"/>
            <a:ext cx="1292225" cy="336550"/>
          </a:xfrm>
          <a:prstGeom prst="rect">
            <a:avLst/>
          </a:prstGeom>
          <a:noFill/>
          <a:ln w="9525">
            <a:noFill/>
            <a:miter lim="800000"/>
            <a:headEnd/>
            <a:tailEnd/>
          </a:ln>
        </p:spPr>
        <p:txBody>
          <a:bodyPr wrap="none">
            <a:spAutoFit/>
          </a:bodyPr>
          <a:lstStyle/>
          <a:p>
            <a:r>
              <a:rPr lang="fr-FR" sz="1600"/>
              <a:t>séquençage</a:t>
            </a:r>
            <a:endParaRPr lang="fr-FR"/>
          </a:p>
        </p:txBody>
      </p:sp>
      <p:sp>
        <p:nvSpPr>
          <p:cNvPr id="136349" name="Text Box 157"/>
          <p:cNvSpPr txBox="1">
            <a:spLocks noChangeArrowheads="1"/>
          </p:cNvSpPr>
          <p:nvPr/>
        </p:nvSpPr>
        <p:spPr bwMode="auto">
          <a:xfrm>
            <a:off x="785786" y="61913"/>
            <a:ext cx="7560083" cy="523220"/>
          </a:xfrm>
          <a:prstGeom prst="rect">
            <a:avLst/>
          </a:prstGeom>
          <a:noFill/>
          <a:ln w="9525">
            <a:noFill/>
            <a:miter lim="800000"/>
            <a:headEnd/>
            <a:tailEnd/>
          </a:ln>
        </p:spPr>
        <p:txBody>
          <a:bodyPr wrap="none">
            <a:spAutoFit/>
          </a:bodyPr>
          <a:lstStyle/>
          <a:p>
            <a:r>
              <a:rPr lang="fr-FR" sz="2800" b="1" dirty="0" smtClean="0">
                <a:solidFill>
                  <a:srgbClr val="008000"/>
                </a:solidFill>
              </a:rPr>
              <a:t>Récapitulatif du </a:t>
            </a:r>
            <a:r>
              <a:rPr lang="fr-FR" sz="2800" b="1" dirty="0">
                <a:solidFill>
                  <a:srgbClr val="008000"/>
                </a:solidFill>
              </a:rPr>
              <a:t>séquençage des génomes</a:t>
            </a:r>
          </a:p>
        </p:txBody>
      </p:sp>
      <p:sp>
        <p:nvSpPr>
          <p:cNvPr id="136425" name="Line 233"/>
          <p:cNvSpPr>
            <a:spLocks noChangeShapeType="1"/>
          </p:cNvSpPr>
          <p:nvPr/>
        </p:nvSpPr>
        <p:spPr bwMode="auto">
          <a:xfrm rot="5400000">
            <a:off x="4646613" y="-1992312"/>
            <a:ext cx="11112" cy="7764462"/>
          </a:xfrm>
          <a:prstGeom prst="line">
            <a:avLst/>
          </a:prstGeom>
          <a:noFill/>
          <a:ln w="19050">
            <a:solidFill>
              <a:srgbClr val="000000"/>
            </a:solidFill>
            <a:round/>
            <a:headEnd/>
            <a:tailEnd/>
          </a:ln>
        </p:spPr>
        <p:txBody>
          <a:bodyPr/>
          <a:lstStyle/>
          <a:p>
            <a:endParaRPr lang="en-US"/>
          </a:p>
        </p:txBody>
      </p:sp>
      <p:sp>
        <p:nvSpPr>
          <p:cNvPr id="136426" name="Rectangle 234"/>
          <p:cNvSpPr>
            <a:spLocks noChangeArrowheads="1"/>
          </p:cNvSpPr>
          <p:nvPr/>
        </p:nvSpPr>
        <p:spPr bwMode="auto">
          <a:xfrm>
            <a:off x="730250" y="1952625"/>
            <a:ext cx="98425" cy="212725"/>
          </a:xfrm>
          <a:prstGeom prst="rect">
            <a:avLst/>
          </a:prstGeom>
          <a:noFill/>
          <a:ln w="9525">
            <a:noFill/>
            <a:miter lim="800000"/>
            <a:headEnd/>
            <a:tailEnd/>
          </a:ln>
        </p:spPr>
        <p:txBody>
          <a:bodyPr wrap="none" lIns="0" tIns="0" rIns="0" bIns="0">
            <a:spAutoFit/>
          </a:bodyPr>
          <a:lstStyle/>
          <a:p>
            <a:r>
              <a:rPr lang="fr-FR" sz="1400" b="1">
                <a:solidFill>
                  <a:srgbClr val="000000"/>
                </a:solidFill>
              </a:rPr>
              <a:t>1</a:t>
            </a:r>
            <a:endParaRPr lang="fr-FR" sz="1400" b="1"/>
          </a:p>
        </p:txBody>
      </p:sp>
      <p:sp>
        <p:nvSpPr>
          <p:cNvPr id="136427" name="Rectangle 235"/>
          <p:cNvSpPr>
            <a:spLocks noChangeArrowheads="1"/>
          </p:cNvSpPr>
          <p:nvPr/>
        </p:nvSpPr>
        <p:spPr bwMode="auto">
          <a:xfrm>
            <a:off x="1346200" y="1952625"/>
            <a:ext cx="198438" cy="212725"/>
          </a:xfrm>
          <a:prstGeom prst="rect">
            <a:avLst/>
          </a:prstGeom>
          <a:noFill/>
          <a:ln w="9525">
            <a:noFill/>
            <a:miter lim="800000"/>
            <a:headEnd/>
            <a:tailEnd/>
          </a:ln>
        </p:spPr>
        <p:txBody>
          <a:bodyPr wrap="none" lIns="0" tIns="0" rIns="0" bIns="0">
            <a:spAutoFit/>
          </a:bodyPr>
          <a:lstStyle/>
          <a:p>
            <a:r>
              <a:rPr lang="fr-FR" sz="1400" b="1">
                <a:solidFill>
                  <a:srgbClr val="000000"/>
                </a:solidFill>
              </a:rPr>
              <a:t>10</a:t>
            </a:r>
            <a:endParaRPr lang="fr-FR" sz="1400" b="1"/>
          </a:p>
        </p:txBody>
      </p:sp>
      <p:sp>
        <p:nvSpPr>
          <p:cNvPr id="136428" name="Rectangle 236"/>
          <p:cNvSpPr>
            <a:spLocks noChangeArrowheads="1"/>
          </p:cNvSpPr>
          <p:nvPr/>
        </p:nvSpPr>
        <p:spPr bwMode="auto">
          <a:xfrm>
            <a:off x="1958975" y="1952625"/>
            <a:ext cx="261938" cy="212725"/>
          </a:xfrm>
          <a:prstGeom prst="rect">
            <a:avLst/>
          </a:prstGeom>
          <a:noFill/>
          <a:ln w="9525">
            <a:noFill/>
            <a:miter lim="800000"/>
            <a:headEnd/>
            <a:tailEnd/>
          </a:ln>
        </p:spPr>
        <p:txBody>
          <a:bodyPr wrap="none" lIns="0" tIns="0" rIns="0" bIns="0">
            <a:spAutoFit/>
          </a:bodyPr>
          <a:lstStyle/>
          <a:p>
            <a:r>
              <a:rPr lang="fr-FR" sz="1400" b="1">
                <a:solidFill>
                  <a:srgbClr val="000000"/>
                </a:solidFill>
              </a:rPr>
              <a:t>10</a:t>
            </a:r>
            <a:r>
              <a:rPr lang="fr-FR" sz="1400" b="1" baseline="30000">
                <a:solidFill>
                  <a:srgbClr val="000000"/>
                </a:solidFill>
              </a:rPr>
              <a:t>2</a:t>
            </a:r>
            <a:endParaRPr lang="fr-FR" sz="1400" b="1"/>
          </a:p>
        </p:txBody>
      </p:sp>
      <p:sp>
        <p:nvSpPr>
          <p:cNvPr id="136429" name="Rectangle 237"/>
          <p:cNvSpPr>
            <a:spLocks noChangeArrowheads="1"/>
          </p:cNvSpPr>
          <p:nvPr/>
        </p:nvSpPr>
        <p:spPr bwMode="auto">
          <a:xfrm>
            <a:off x="2600325" y="1952625"/>
            <a:ext cx="261938" cy="212725"/>
          </a:xfrm>
          <a:prstGeom prst="rect">
            <a:avLst/>
          </a:prstGeom>
          <a:noFill/>
          <a:ln w="9525">
            <a:noFill/>
            <a:miter lim="800000"/>
            <a:headEnd/>
            <a:tailEnd/>
          </a:ln>
        </p:spPr>
        <p:txBody>
          <a:bodyPr wrap="none" lIns="0" tIns="0" rIns="0" bIns="0">
            <a:spAutoFit/>
          </a:bodyPr>
          <a:lstStyle/>
          <a:p>
            <a:r>
              <a:rPr lang="fr-FR" sz="1400" b="1">
                <a:solidFill>
                  <a:srgbClr val="000000"/>
                </a:solidFill>
              </a:rPr>
              <a:t>10</a:t>
            </a:r>
            <a:r>
              <a:rPr lang="fr-FR" sz="1400" b="1" baseline="30000">
                <a:solidFill>
                  <a:srgbClr val="000000"/>
                </a:solidFill>
              </a:rPr>
              <a:t>3</a:t>
            </a:r>
            <a:endParaRPr lang="fr-FR" sz="1400" b="1"/>
          </a:p>
        </p:txBody>
      </p:sp>
      <p:sp>
        <p:nvSpPr>
          <p:cNvPr id="136430" name="Rectangle 238"/>
          <p:cNvSpPr>
            <a:spLocks noChangeArrowheads="1"/>
          </p:cNvSpPr>
          <p:nvPr/>
        </p:nvSpPr>
        <p:spPr bwMode="auto">
          <a:xfrm>
            <a:off x="3243263" y="1952625"/>
            <a:ext cx="261937" cy="212725"/>
          </a:xfrm>
          <a:prstGeom prst="rect">
            <a:avLst/>
          </a:prstGeom>
          <a:noFill/>
          <a:ln w="9525">
            <a:noFill/>
            <a:miter lim="800000"/>
            <a:headEnd/>
            <a:tailEnd/>
          </a:ln>
        </p:spPr>
        <p:txBody>
          <a:bodyPr wrap="none" lIns="0" tIns="0" rIns="0" bIns="0">
            <a:spAutoFit/>
          </a:bodyPr>
          <a:lstStyle/>
          <a:p>
            <a:r>
              <a:rPr lang="fr-FR" sz="1400" b="1">
                <a:solidFill>
                  <a:srgbClr val="000000"/>
                </a:solidFill>
              </a:rPr>
              <a:t>10</a:t>
            </a:r>
            <a:r>
              <a:rPr lang="fr-FR" sz="1400" b="1" baseline="30000">
                <a:solidFill>
                  <a:srgbClr val="000000"/>
                </a:solidFill>
              </a:rPr>
              <a:t>4</a:t>
            </a:r>
            <a:endParaRPr lang="fr-FR" sz="1400" b="1"/>
          </a:p>
        </p:txBody>
      </p:sp>
      <p:sp>
        <p:nvSpPr>
          <p:cNvPr id="136431" name="Rectangle 239"/>
          <p:cNvSpPr>
            <a:spLocks noChangeArrowheads="1"/>
          </p:cNvSpPr>
          <p:nvPr/>
        </p:nvSpPr>
        <p:spPr bwMode="auto">
          <a:xfrm>
            <a:off x="3884613" y="1952625"/>
            <a:ext cx="261937" cy="212725"/>
          </a:xfrm>
          <a:prstGeom prst="rect">
            <a:avLst/>
          </a:prstGeom>
          <a:noFill/>
          <a:ln w="9525">
            <a:noFill/>
            <a:miter lim="800000"/>
            <a:headEnd/>
            <a:tailEnd/>
          </a:ln>
        </p:spPr>
        <p:txBody>
          <a:bodyPr wrap="none" lIns="0" tIns="0" rIns="0" bIns="0">
            <a:spAutoFit/>
          </a:bodyPr>
          <a:lstStyle/>
          <a:p>
            <a:r>
              <a:rPr lang="fr-FR" sz="1400" b="1">
                <a:solidFill>
                  <a:srgbClr val="000000"/>
                </a:solidFill>
              </a:rPr>
              <a:t>10</a:t>
            </a:r>
            <a:r>
              <a:rPr lang="fr-FR" sz="1400" b="1" baseline="30000">
                <a:solidFill>
                  <a:srgbClr val="000000"/>
                </a:solidFill>
              </a:rPr>
              <a:t>5</a:t>
            </a:r>
            <a:endParaRPr lang="fr-FR" sz="1400" b="1"/>
          </a:p>
        </p:txBody>
      </p:sp>
      <p:sp>
        <p:nvSpPr>
          <p:cNvPr id="136432" name="Rectangle 240"/>
          <p:cNvSpPr>
            <a:spLocks noChangeArrowheads="1"/>
          </p:cNvSpPr>
          <p:nvPr/>
        </p:nvSpPr>
        <p:spPr bwMode="auto">
          <a:xfrm>
            <a:off x="4527550" y="1952625"/>
            <a:ext cx="261938" cy="212725"/>
          </a:xfrm>
          <a:prstGeom prst="rect">
            <a:avLst/>
          </a:prstGeom>
          <a:noFill/>
          <a:ln w="9525">
            <a:noFill/>
            <a:miter lim="800000"/>
            <a:headEnd/>
            <a:tailEnd/>
          </a:ln>
        </p:spPr>
        <p:txBody>
          <a:bodyPr wrap="none" lIns="0" tIns="0" rIns="0" bIns="0">
            <a:spAutoFit/>
          </a:bodyPr>
          <a:lstStyle/>
          <a:p>
            <a:r>
              <a:rPr lang="fr-FR" sz="1400" b="1">
                <a:solidFill>
                  <a:srgbClr val="000000"/>
                </a:solidFill>
              </a:rPr>
              <a:t>10</a:t>
            </a:r>
            <a:r>
              <a:rPr lang="fr-FR" sz="1400" b="1" baseline="30000">
                <a:solidFill>
                  <a:srgbClr val="000000"/>
                </a:solidFill>
              </a:rPr>
              <a:t>6</a:t>
            </a:r>
            <a:endParaRPr lang="fr-FR" sz="1400" b="1"/>
          </a:p>
        </p:txBody>
      </p:sp>
      <p:sp>
        <p:nvSpPr>
          <p:cNvPr id="136433" name="Rectangle 241"/>
          <p:cNvSpPr>
            <a:spLocks noChangeArrowheads="1"/>
          </p:cNvSpPr>
          <p:nvPr/>
        </p:nvSpPr>
        <p:spPr bwMode="auto">
          <a:xfrm>
            <a:off x="5168900" y="1952625"/>
            <a:ext cx="261938" cy="212725"/>
          </a:xfrm>
          <a:prstGeom prst="rect">
            <a:avLst/>
          </a:prstGeom>
          <a:noFill/>
          <a:ln w="9525">
            <a:noFill/>
            <a:miter lim="800000"/>
            <a:headEnd/>
            <a:tailEnd/>
          </a:ln>
        </p:spPr>
        <p:txBody>
          <a:bodyPr wrap="none" lIns="0" tIns="0" rIns="0" bIns="0">
            <a:spAutoFit/>
          </a:bodyPr>
          <a:lstStyle/>
          <a:p>
            <a:r>
              <a:rPr lang="fr-FR" sz="1400" b="1">
                <a:solidFill>
                  <a:srgbClr val="000000"/>
                </a:solidFill>
              </a:rPr>
              <a:t>10</a:t>
            </a:r>
            <a:r>
              <a:rPr lang="fr-FR" sz="1400" b="1" baseline="30000">
                <a:solidFill>
                  <a:srgbClr val="000000"/>
                </a:solidFill>
              </a:rPr>
              <a:t>7</a:t>
            </a:r>
            <a:endParaRPr lang="fr-FR" sz="1400" b="1"/>
          </a:p>
        </p:txBody>
      </p:sp>
      <p:sp>
        <p:nvSpPr>
          <p:cNvPr id="136434" name="Rectangle 242"/>
          <p:cNvSpPr>
            <a:spLocks noChangeArrowheads="1"/>
          </p:cNvSpPr>
          <p:nvPr/>
        </p:nvSpPr>
        <p:spPr bwMode="auto">
          <a:xfrm>
            <a:off x="5811838" y="1952625"/>
            <a:ext cx="261937" cy="212725"/>
          </a:xfrm>
          <a:prstGeom prst="rect">
            <a:avLst/>
          </a:prstGeom>
          <a:noFill/>
          <a:ln w="9525">
            <a:noFill/>
            <a:miter lim="800000"/>
            <a:headEnd/>
            <a:tailEnd/>
          </a:ln>
        </p:spPr>
        <p:txBody>
          <a:bodyPr wrap="none" lIns="0" tIns="0" rIns="0" bIns="0">
            <a:spAutoFit/>
          </a:bodyPr>
          <a:lstStyle/>
          <a:p>
            <a:r>
              <a:rPr lang="fr-FR" sz="1400" b="1">
                <a:solidFill>
                  <a:srgbClr val="000000"/>
                </a:solidFill>
              </a:rPr>
              <a:t>10</a:t>
            </a:r>
            <a:r>
              <a:rPr lang="fr-FR" sz="1400" b="1" baseline="30000">
                <a:solidFill>
                  <a:srgbClr val="000000"/>
                </a:solidFill>
              </a:rPr>
              <a:t>8</a:t>
            </a:r>
            <a:endParaRPr lang="fr-FR" sz="1400" b="1"/>
          </a:p>
        </p:txBody>
      </p:sp>
      <p:sp>
        <p:nvSpPr>
          <p:cNvPr id="136435" name="Rectangle 243"/>
          <p:cNvSpPr>
            <a:spLocks noChangeArrowheads="1"/>
          </p:cNvSpPr>
          <p:nvPr/>
        </p:nvSpPr>
        <p:spPr bwMode="auto">
          <a:xfrm>
            <a:off x="6454775" y="1952625"/>
            <a:ext cx="336550" cy="212725"/>
          </a:xfrm>
          <a:prstGeom prst="rect">
            <a:avLst/>
          </a:prstGeom>
          <a:noFill/>
          <a:ln w="9525">
            <a:noFill/>
            <a:miter lim="800000"/>
            <a:headEnd/>
            <a:tailEnd/>
          </a:ln>
        </p:spPr>
        <p:txBody>
          <a:bodyPr lIns="0" tIns="0" rIns="0" bIns="0">
            <a:spAutoFit/>
          </a:bodyPr>
          <a:lstStyle/>
          <a:p>
            <a:r>
              <a:rPr lang="fr-FR" sz="1400" b="1">
                <a:solidFill>
                  <a:srgbClr val="000000"/>
                </a:solidFill>
              </a:rPr>
              <a:t>10</a:t>
            </a:r>
            <a:r>
              <a:rPr lang="fr-FR" sz="1400" b="1" baseline="30000">
                <a:solidFill>
                  <a:srgbClr val="000000"/>
                </a:solidFill>
              </a:rPr>
              <a:t>9</a:t>
            </a:r>
            <a:endParaRPr lang="fr-FR" sz="1400" b="1"/>
          </a:p>
        </p:txBody>
      </p:sp>
      <p:sp>
        <p:nvSpPr>
          <p:cNvPr id="136436" name="Text Box 244"/>
          <p:cNvSpPr txBox="1">
            <a:spLocks noChangeArrowheads="1"/>
          </p:cNvSpPr>
          <p:nvPr/>
        </p:nvSpPr>
        <p:spPr bwMode="auto">
          <a:xfrm>
            <a:off x="6788150" y="2146300"/>
            <a:ext cx="1517650" cy="304800"/>
          </a:xfrm>
          <a:prstGeom prst="rect">
            <a:avLst/>
          </a:prstGeom>
          <a:noFill/>
          <a:ln w="9525">
            <a:noFill/>
            <a:miter lim="800000"/>
            <a:headEnd/>
            <a:tailEnd/>
          </a:ln>
          <a:effectLst/>
        </p:spPr>
        <p:txBody>
          <a:bodyPr wrap="none">
            <a:spAutoFit/>
          </a:bodyPr>
          <a:lstStyle/>
          <a:p>
            <a:r>
              <a:rPr lang="fr-FR" sz="1400" b="1"/>
              <a:t>paires de bases</a:t>
            </a:r>
          </a:p>
        </p:txBody>
      </p:sp>
      <p:grpSp>
        <p:nvGrpSpPr>
          <p:cNvPr id="9" name="Group 245"/>
          <p:cNvGrpSpPr>
            <a:grpSpLocks/>
          </p:cNvGrpSpPr>
          <p:nvPr/>
        </p:nvGrpSpPr>
        <p:grpSpPr bwMode="auto">
          <a:xfrm>
            <a:off x="957263" y="1887538"/>
            <a:ext cx="444500" cy="69850"/>
            <a:chOff x="1372" y="2448"/>
            <a:chExt cx="280" cy="44"/>
          </a:xfrm>
        </p:grpSpPr>
        <p:sp>
          <p:nvSpPr>
            <p:cNvPr id="136438" name="Line 246"/>
            <p:cNvSpPr>
              <a:spLocks noChangeShapeType="1"/>
            </p:cNvSpPr>
            <p:nvPr/>
          </p:nvSpPr>
          <p:spPr bwMode="auto">
            <a:xfrm>
              <a:off x="1372" y="2448"/>
              <a:ext cx="0" cy="44"/>
            </a:xfrm>
            <a:prstGeom prst="line">
              <a:avLst/>
            </a:prstGeom>
            <a:noFill/>
            <a:ln w="9525">
              <a:solidFill>
                <a:schemeClr val="tx1"/>
              </a:solidFill>
              <a:round/>
              <a:headEnd/>
              <a:tailEnd/>
            </a:ln>
          </p:spPr>
          <p:txBody>
            <a:bodyPr wrap="none" anchor="ctr"/>
            <a:lstStyle/>
            <a:p>
              <a:endParaRPr lang="en-US"/>
            </a:p>
          </p:txBody>
        </p:sp>
        <p:sp>
          <p:nvSpPr>
            <p:cNvPr id="136439" name="Line 247"/>
            <p:cNvSpPr>
              <a:spLocks noChangeShapeType="1"/>
            </p:cNvSpPr>
            <p:nvPr/>
          </p:nvSpPr>
          <p:spPr bwMode="auto">
            <a:xfrm>
              <a:off x="1440" y="2448"/>
              <a:ext cx="0" cy="44"/>
            </a:xfrm>
            <a:prstGeom prst="line">
              <a:avLst/>
            </a:prstGeom>
            <a:noFill/>
            <a:ln w="9525">
              <a:solidFill>
                <a:schemeClr val="tx1"/>
              </a:solidFill>
              <a:round/>
              <a:headEnd/>
              <a:tailEnd/>
            </a:ln>
          </p:spPr>
          <p:txBody>
            <a:bodyPr wrap="none" anchor="ctr"/>
            <a:lstStyle/>
            <a:p>
              <a:endParaRPr lang="en-US"/>
            </a:p>
          </p:txBody>
        </p:sp>
        <p:sp>
          <p:nvSpPr>
            <p:cNvPr id="136440" name="Line 248"/>
            <p:cNvSpPr>
              <a:spLocks noChangeShapeType="1"/>
            </p:cNvSpPr>
            <p:nvPr/>
          </p:nvSpPr>
          <p:spPr bwMode="auto">
            <a:xfrm>
              <a:off x="1500" y="2448"/>
              <a:ext cx="0" cy="44"/>
            </a:xfrm>
            <a:prstGeom prst="line">
              <a:avLst/>
            </a:prstGeom>
            <a:noFill/>
            <a:ln w="9525">
              <a:solidFill>
                <a:schemeClr val="tx1"/>
              </a:solidFill>
              <a:round/>
              <a:headEnd/>
              <a:tailEnd/>
            </a:ln>
          </p:spPr>
          <p:txBody>
            <a:bodyPr wrap="none" anchor="ctr"/>
            <a:lstStyle/>
            <a:p>
              <a:endParaRPr lang="en-US"/>
            </a:p>
          </p:txBody>
        </p:sp>
        <p:sp>
          <p:nvSpPr>
            <p:cNvPr id="136441" name="Line 249"/>
            <p:cNvSpPr>
              <a:spLocks noChangeShapeType="1"/>
            </p:cNvSpPr>
            <p:nvPr/>
          </p:nvSpPr>
          <p:spPr bwMode="auto">
            <a:xfrm>
              <a:off x="1536" y="2448"/>
              <a:ext cx="0" cy="44"/>
            </a:xfrm>
            <a:prstGeom prst="line">
              <a:avLst/>
            </a:prstGeom>
            <a:noFill/>
            <a:ln w="9525">
              <a:solidFill>
                <a:schemeClr val="tx1"/>
              </a:solidFill>
              <a:round/>
              <a:headEnd/>
              <a:tailEnd/>
            </a:ln>
          </p:spPr>
          <p:txBody>
            <a:bodyPr wrap="none" anchor="ctr"/>
            <a:lstStyle/>
            <a:p>
              <a:endParaRPr lang="en-US"/>
            </a:p>
          </p:txBody>
        </p:sp>
        <p:sp>
          <p:nvSpPr>
            <p:cNvPr id="136442" name="Line 250"/>
            <p:cNvSpPr>
              <a:spLocks noChangeShapeType="1"/>
            </p:cNvSpPr>
            <p:nvPr/>
          </p:nvSpPr>
          <p:spPr bwMode="auto">
            <a:xfrm>
              <a:off x="1564" y="2448"/>
              <a:ext cx="0" cy="44"/>
            </a:xfrm>
            <a:prstGeom prst="line">
              <a:avLst/>
            </a:prstGeom>
            <a:noFill/>
            <a:ln w="9525">
              <a:solidFill>
                <a:schemeClr val="tx1"/>
              </a:solidFill>
              <a:round/>
              <a:headEnd/>
              <a:tailEnd/>
            </a:ln>
          </p:spPr>
          <p:txBody>
            <a:bodyPr wrap="none" anchor="ctr"/>
            <a:lstStyle/>
            <a:p>
              <a:endParaRPr lang="en-US"/>
            </a:p>
          </p:txBody>
        </p:sp>
        <p:sp>
          <p:nvSpPr>
            <p:cNvPr id="136443" name="Line 251"/>
            <p:cNvSpPr>
              <a:spLocks noChangeShapeType="1"/>
            </p:cNvSpPr>
            <p:nvPr/>
          </p:nvSpPr>
          <p:spPr bwMode="auto">
            <a:xfrm>
              <a:off x="1592" y="2448"/>
              <a:ext cx="0" cy="44"/>
            </a:xfrm>
            <a:prstGeom prst="line">
              <a:avLst/>
            </a:prstGeom>
            <a:noFill/>
            <a:ln w="9525">
              <a:solidFill>
                <a:schemeClr val="tx1"/>
              </a:solidFill>
              <a:round/>
              <a:headEnd/>
              <a:tailEnd/>
            </a:ln>
          </p:spPr>
          <p:txBody>
            <a:bodyPr wrap="none" anchor="ctr"/>
            <a:lstStyle/>
            <a:p>
              <a:endParaRPr lang="en-US"/>
            </a:p>
          </p:txBody>
        </p:sp>
        <p:sp>
          <p:nvSpPr>
            <p:cNvPr id="136444" name="Line 252"/>
            <p:cNvSpPr>
              <a:spLocks noChangeShapeType="1"/>
            </p:cNvSpPr>
            <p:nvPr/>
          </p:nvSpPr>
          <p:spPr bwMode="auto">
            <a:xfrm>
              <a:off x="1620" y="2448"/>
              <a:ext cx="0" cy="44"/>
            </a:xfrm>
            <a:prstGeom prst="line">
              <a:avLst/>
            </a:prstGeom>
            <a:noFill/>
            <a:ln w="9525">
              <a:solidFill>
                <a:schemeClr val="tx1"/>
              </a:solidFill>
              <a:round/>
              <a:headEnd/>
              <a:tailEnd/>
            </a:ln>
          </p:spPr>
          <p:txBody>
            <a:bodyPr wrap="none" anchor="ctr"/>
            <a:lstStyle/>
            <a:p>
              <a:endParaRPr lang="en-US"/>
            </a:p>
          </p:txBody>
        </p:sp>
        <p:sp>
          <p:nvSpPr>
            <p:cNvPr id="136445" name="Line 253"/>
            <p:cNvSpPr>
              <a:spLocks noChangeShapeType="1"/>
            </p:cNvSpPr>
            <p:nvPr/>
          </p:nvSpPr>
          <p:spPr bwMode="auto">
            <a:xfrm>
              <a:off x="1636" y="2448"/>
              <a:ext cx="0" cy="44"/>
            </a:xfrm>
            <a:prstGeom prst="line">
              <a:avLst/>
            </a:prstGeom>
            <a:noFill/>
            <a:ln w="9525">
              <a:solidFill>
                <a:schemeClr val="tx1"/>
              </a:solidFill>
              <a:round/>
              <a:headEnd/>
              <a:tailEnd/>
            </a:ln>
          </p:spPr>
          <p:txBody>
            <a:bodyPr wrap="none" anchor="ctr"/>
            <a:lstStyle/>
            <a:p>
              <a:endParaRPr lang="en-US"/>
            </a:p>
          </p:txBody>
        </p:sp>
        <p:sp>
          <p:nvSpPr>
            <p:cNvPr id="136446" name="Line 254"/>
            <p:cNvSpPr>
              <a:spLocks noChangeShapeType="1"/>
            </p:cNvSpPr>
            <p:nvPr/>
          </p:nvSpPr>
          <p:spPr bwMode="auto">
            <a:xfrm>
              <a:off x="1652" y="2448"/>
              <a:ext cx="0" cy="44"/>
            </a:xfrm>
            <a:prstGeom prst="line">
              <a:avLst/>
            </a:prstGeom>
            <a:noFill/>
            <a:ln w="9525">
              <a:solidFill>
                <a:schemeClr val="tx1"/>
              </a:solidFill>
              <a:round/>
              <a:headEnd/>
              <a:tailEnd/>
            </a:ln>
          </p:spPr>
          <p:txBody>
            <a:bodyPr wrap="none" anchor="ctr"/>
            <a:lstStyle/>
            <a:p>
              <a:endParaRPr lang="en-US"/>
            </a:p>
          </p:txBody>
        </p:sp>
      </p:grpSp>
      <p:grpSp>
        <p:nvGrpSpPr>
          <p:cNvPr id="10" name="Group 255"/>
          <p:cNvGrpSpPr>
            <a:grpSpLocks/>
          </p:cNvGrpSpPr>
          <p:nvPr/>
        </p:nvGrpSpPr>
        <p:grpSpPr bwMode="auto">
          <a:xfrm>
            <a:off x="1603375" y="1887538"/>
            <a:ext cx="444500" cy="69850"/>
            <a:chOff x="1372" y="2448"/>
            <a:chExt cx="280" cy="44"/>
          </a:xfrm>
        </p:grpSpPr>
        <p:sp>
          <p:nvSpPr>
            <p:cNvPr id="136448" name="Line 256"/>
            <p:cNvSpPr>
              <a:spLocks noChangeShapeType="1"/>
            </p:cNvSpPr>
            <p:nvPr/>
          </p:nvSpPr>
          <p:spPr bwMode="auto">
            <a:xfrm>
              <a:off x="1372" y="2448"/>
              <a:ext cx="0" cy="44"/>
            </a:xfrm>
            <a:prstGeom prst="line">
              <a:avLst/>
            </a:prstGeom>
            <a:noFill/>
            <a:ln w="9525">
              <a:solidFill>
                <a:schemeClr val="tx1"/>
              </a:solidFill>
              <a:round/>
              <a:headEnd/>
              <a:tailEnd/>
            </a:ln>
          </p:spPr>
          <p:txBody>
            <a:bodyPr wrap="none" anchor="ctr"/>
            <a:lstStyle/>
            <a:p>
              <a:endParaRPr lang="en-US"/>
            </a:p>
          </p:txBody>
        </p:sp>
        <p:sp>
          <p:nvSpPr>
            <p:cNvPr id="136449" name="Line 257"/>
            <p:cNvSpPr>
              <a:spLocks noChangeShapeType="1"/>
            </p:cNvSpPr>
            <p:nvPr/>
          </p:nvSpPr>
          <p:spPr bwMode="auto">
            <a:xfrm>
              <a:off x="1440" y="2448"/>
              <a:ext cx="0" cy="44"/>
            </a:xfrm>
            <a:prstGeom prst="line">
              <a:avLst/>
            </a:prstGeom>
            <a:noFill/>
            <a:ln w="9525">
              <a:solidFill>
                <a:schemeClr val="tx1"/>
              </a:solidFill>
              <a:round/>
              <a:headEnd/>
              <a:tailEnd/>
            </a:ln>
          </p:spPr>
          <p:txBody>
            <a:bodyPr wrap="none" anchor="ctr"/>
            <a:lstStyle/>
            <a:p>
              <a:endParaRPr lang="en-US"/>
            </a:p>
          </p:txBody>
        </p:sp>
        <p:sp>
          <p:nvSpPr>
            <p:cNvPr id="136450" name="Line 258"/>
            <p:cNvSpPr>
              <a:spLocks noChangeShapeType="1"/>
            </p:cNvSpPr>
            <p:nvPr/>
          </p:nvSpPr>
          <p:spPr bwMode="auto">
            <a:xfrm>
              <a:off x="1500" y="2448"/>
              <a:ext cx="0" cy="44"/>
            </a:xfrm>
            <a:prstGeom prst="line">
              <a:avLst/>
            </a:prstGeom>
            <a:noFill/>
            <a:ln w="9525">
              <a:solidFill>
                <a:schemeClr val="tx1"/>
              </a:solidFill>
              <a:round/>
              <a:headEnd/>
              <a:tailEnd/>
            </a:ln>
          </p:spPr>
          <p:txBody>
            <a:bodyPr wrap="none" anchor="ctr"/>
            <a:lstStyle/>
            <a:p>
              <a:endParaRPr lang="en-US"/>
            </a:p>
          </p:txBody>
        </p:sp>
        <p:sp>
          <p:nvSpPr>
            <p:cNvPr id="136451" name="Line 259"/>
            <p:cNvSpPr>
              <a:spLocks noChangeShapeType="1"/>
            </p:cNvSpPr>
            <p:nvPr/>
          </p:nvSpPr>
          <p:spPr bwMode="auto">
            <a:xfrm>
              <a:off x="1536" y="2448"/>
              <a:ext cx="0" cy="44"/>
            </a:xfrm>
            <a:prstGeom prst="line">
              <a:avLst/>
            </a:prstGeom>
            <a:noFill/>
            <a:ln w="9525">
              <a:solidFill>
                <a:schemeClr val="tx1"/>
              </a:solidFill>
              <a:round/>
              <a:headEnd/>
              <a:tailEnd/>
            </a:ln>
          </p:spPr>
          <p:txBody>
            <a:bodyPr wrap="none" anchor="ctr"/>
            <a:lstStyle/>
            <a:p>
              <a:endParaRPr lang="en-US"/>
            </a:p>
          </p:txBody>
        </p:sp>
        <p:sp>
          <p:nvSpPr>
            <p:cNvPr id="136452" name="Line 260"/>
            <p:cNvSpPr>
              <a:spLocks noChangeShapeType="1"/>
            </p:cNvSpPr>
            <p:nvPr/>
          </p:nvSpPr>
          <p:spPr bwMode="auto">
            <a:xfrm>
              <a:off x="1564" y="2448"/>
              <a:ext cx="0" cy="44"/>
            </a:xfrm>
            <a:prstGeom prst="line">
              <a:avLst/>
            </a:prstGeom>
            <a:noFill/>
            <a:ln w="9525">
              <a:solidFill>
                <a:schemeClr val="tx1"/>
              </a:solidFill>
              <a:round/>
              <a:headEnd/>
              <a:tailEnd/>
            </a:ln>
          </p:spPr>
          <p:txBody>
            <a:bodyPr wrap="none" anchor="ctr"/>
            <a:lstStyle/>
            <a:p>
              <a:endParaRPr lang="en-US"/>
            </a:p>
          </p:txBody>
        </p:sp>
        <p:sp>
          <p:nvSpPr>
            <p:cNvPr id="136453" name="Line 261"/>
            <p:cNvSpPr>
              <a:spLocks noChangeShapeType="1"/>
            </p:cNvSpPr>
            <p:nvPr/>
          </p:nvSpPr>
          <p:spPr bwMode="auto">
            <a:xfrm>
              <a:off x="1592" y="2448"/>
              <a:ext cx="0" cy="44"/>
            </a:xfrm>
            <a:prstGeom prst="line">
              <a:avLst/>
            </a:prstGeom>
            <a:noFill/>
            <a:ln w="9525">
              <a:solidFill>
                <a:schemeClr val="tx1"/>
              </a:solidFill>
              <a:round/>
              <a:headEnd/>
              <a:tailEnd/>
            </a:ln>
          </p:spPr>
          <p:txBody>
            <a:bodyPr wrap="none" anchor="ctr"/>
            <a:lstStyle/>
            <a:p>
              <a:endParaRPr lang="en-US"/>
            </a:p>
          </p:txBody>
        </p:sp>
        <p:sp>
          <p:nvSpPr>
            <p:cNvPr id="136454" name="Line 262"/>
            <p:cNvSpPr>
              <a:spLocks noChangeShapeType="1"/>
            </p:cNvSpPr>
            <p:nvPr/>
          </p:nvSpPr>
          <p:spPr bwMode="auto">
            <a:xfrm>
              <a:off x="1620" y="2448"/>
              <a:ext cx="0" cy="44"/>
            </a:xfrm>
            <a:prstGeom prst="line">
              <a:avLst/>
            </a:prstGeom>
            <a:noFill/>
            <a:ln w="9525">
              <a:solidFill>
                <a:schemeClr val="tx1"/>
              </a:solidFill>
              <a:round/>
              <a:headEnd/>
              <a:tailEnd/>
            </a:ln>
          </p:spPr>
          <p:txBody>
            <a:bodyPr wrap="none" anchor="ctr"/>
            <a:lstStyle/>
            <a:p>
              <a:endParaRPr lang="en-US"/>
            </a:p>
          </p:txBody>
        </p:sp>
        <p:sp>
          <p:nvSpPr>
            <p:cNvPr id="136455" name="Line 263"/>
            <p:cNvSpPr>
              <a:spLocks noChangeShapeType="1"/>
            </p:cNvSpPr>
            <p:nvPr/>
          </p:nvSpPr>
          <p:spPr bwMode="auto">
            <a:xfrm>
              <a:off x="1636" y="2448"/>
              <a:ext cx="0" cy="44"/>
            </a:xfrm>
            <a:prstGeom prst="line">
              <a:avLst/>
            </a:prstGeom>
            <a:noFill/>
            <a:ln w="9525">
              <a:solidFill>
                <a:schemeClr val="tx1"/>
              </a:solidFill>
              <a:round/>
              <a:headEnd/>
              <a:tailEnd/>
            </a:ln>
          </p:spPr>
          <p:txBody>
            <a:bodyPr wrap="none" anchor="ctr"/>
            <a:lstStyle/>
            <a:p>
              <a:endParaRPr lang="en-US"/>
            </a:p>
          </p:txBody>
        </p:sp>
        <p:sp>
          <p:nvSpPr>
            <p:cNvPr id="136456" name="Line 264"/>
            <p:cNvSpPr>
              <a:spLocks noChangeShapeType="1"/>
            </p:cNvSpPr>
            <p:nvPr/>
          </p:nvSpPr>
          <p:spPr bwMode="auto">
            <a:xfrm>
              <a:off x="1652" y="2448"/>
              <a:ext cx="0" cy="44"/>
            </a:xfrm>
            <a:prstGeom prst="line">
              <a:avLst/>
            </a:prstGeom>
            <a:noFill/>
            <a:ln w="9525">
              <a:solidFill>
                <a:schemeClr val="tx1"/>
              </a:solidFill>
              <a:round/>
              <a:headEnd/>
              <a:tailEnd/>
            </a:ln>
          </p:spPr>
          <p:txBody>
            <a:bodyPr wrap="none" anchor="ctr"/>
            <a:lstStyle/>
            <a:p>
              <a:endParaRPr lang="en-US"/>
            </a:p>
          </p:txBody>
        </p:sp>
      </p:grpSp>
      <p:grpSp>
        <p:nvGrpSpPr>
          <p:cNvPr id="11" name="Group 265"/>
          <p:cNvGrpSpPr>
            <a:grpSpLocks/>
          </p:cNvGrpSpPr>
          <p:nvPr/>
        </p:nvGrpSpPr>
        <p:grpSpPr bwMode="auto">
          <a:xfrm>
            <a:off x="2249488" y="1887538"/>
            <a:ext cx="444500" cy="69850"/>
            <a:chOff x="1372" y="2448"/>
            <a:chExt cx="280" cy="44"/>
          </a:xfrm>
        </p:grpSpPr>
        <p:sp>
          <p:nvSpPr>
            <p:cNvPr id="136458" name="Line 266"/>
            <p:cNvSpPr>
              <a:spLocks noChangeShapeType="1"/>
            </p:cNvSpPr>
            <p:nvPr/>
          </p:nvSpPr>
          <p:spPr bwMode="auto">
            <a:xfrm>
              <a:off x="1372" y="2448"/>
              <a:ext cx="0" cy="44"/>
            </a:xfrm>
            <a:prstGeom prst="line">
              <a:avLst/>
            </a:prstGeom>
            <a:noFill/>
            <a:ln w="9525">
              <a:solidFill>
                <a:schemeClr val="tx1"/>
              </a:solidFill>
              <a:round/>
              <a:headEnd/>
              <a:tailEnd/>
            </a:ln>
          </p:spPr>
          <p:txBody>
            <a:bodyPr wrap="none" anchor="ctr"/>
            <a:lstStyle/>
            <a:p>
              <a:endParaRPr lang="en-US"/>
            </a:p>
          </p:txBody>
        </p:sp>
        <p:sp>
          <p:nvSpPr>
            <p:cNvPr id="136459" name="Line 267"/>
            <p:cNvSpPr>
              <a:spLocks noChangeShapeType="1"/>
            </p:cNvSpPr>
            <p:nvPr/>
          </p:nvSpPr>
          <p:spPr bwMode="auto">
            <a:xfrm>
              <a:off x="1440" y="2448"/>
              <a:ext cx="0" cy="44"/>
            </a:xfrm>
            <a:prstGeom prst="line">
              <a:avLst/>
            </a:prstGeom>
            <a:noFill/>
            <a:ln w="9525">
              <a:solidFill>
                <a:schemeClr val="tx1"/>
              </a:solidFill>
              <a:round/>
              <a:headEnd/>
              <a:tailEnd/>
            </a:ln>
          </p:spPr>
          <p:txBody>
            <a:bodyPr wrap="none" anchor="ctr"/>
            <a:lstStyle/>
            <a:p>
              <a:endParaRPr lang="en-US"/>
            </a:p>
          </p:txBody>
        </p:sp>
        <p:sp>
          <p:nvSpPr>
            <p:cNvPr id="136460" name="Line 268"/>
            <p:cNvSpPr>
              <a:spLocks noChangeShapeType="1"/>
            </p:cNvSpPr>
            <p:nvPr/>
          </p:nvSpPr>
          <p:spPr bwMode="auto">
            <a:xfrm>
              <a:off x="1500" y="2448"/>
              <a:ext cx="0" cy="44"/>
            </a:xfrm>
            <a:prstGeom prst="line">
              <a:avLst/>
            </a:prstGeom>
            <a:noFill/>
            <a:ln w="9525">
              <a:solidFill>
                <a:schemeClr val="tx1"/>
              </a:solidFill>
              <a:round/>
              <a:headEnd/>
              <a:tailEnd/>
            </a:ln>
          </p:spPr>
          <p:txBody>
            <a:bodyPr wrap="none" anchor="ctr"/>
            <a:lstStyle/>
            <a:p>
              <a:endParaRPr lang="en-US"/>
            </a:p>
          </p:txBody>
        </p:sp>
        <p:sp>
          <p:nvSpPr>
            <p:cNvPr id="136461" name="Line 269"/>
            <p:cNvSpPr>
              <a:spLocks noChangeShapeType="1"/>
            </p:cNvSpPr>
            <p:nvPr/>
          </p:nvSpPr>
          <p:spPr bwMode="auto">
            <a:xfrm>
              <a:off x="1536" y="2448"/>
              <a:ext cx="0" cy="44"/>
            </a:xfrm>
            <a:prstGeom prst="line">
              <a:avLst/>
            </a:prstGeom>
            <a:noFill/>
            <a:ln w="9525">
              <a:solidFill>
                <a:schemeClr val="tx1"/>
              </a:solidFill>
              <a:round/>
              <a:headEnd/>
              <a:tailEnd/>
            </a:ln>
          </p:spPr>
          <p:txBody>
            <a:bodyPr wrap="none" anchor="ctr"/>
            <a:lstStyle/>
            <a:p>
              <a:endParaRPr lang="en-US"/>
            </a:p>
          </p:txBody>
        </p:sp>
        <p:sp>
          <p:nvSpPr>
            <p:cNvPr id="136462" name="Line 270"/>
            <p:cNvSpPr>
              <a:spLocks noChangeShapeType="1"/>
            </p:cNvSpPr>
            <p:nvPr/>
          </p:nvSpPr>
          <p:spPr bwMode="auto">
            <a:xfrm>
              <a:off x="1564" y="2448"/>
              <a:ext cx="0" cy="44"/>
            </a:xfrm>
            <a:prstGeom prst="line">
              <a:avLst/>
            </a:prstGeom>
            <a:noFill/>
            <a:ln w="9525">
              <a:solidFill>
                <a:schemeClr val="tx1"/>
              </a:solidFill>
              <a:round/>
              <a:headEnd/>
              <a:tailEnd/>
            </a:ln>
          </p:spPr>
          <p:txBody>
            <a:bodyPr wrap="none" anchor="ctr"/>
            <a:lstStyle/>
            <a:p>
              <a:endParaRPr lang="en-US"/>
            </a:p>
          </p:txBody>
        </p:sp>
        <p:sp>
          <p:nvSpPr>
            <p:cNvPr id="136463" name="Line 271"/>
            <p:cNvSpPr>
              <a:spLocks noChangeShapeType="1"/>
            </p:cNvSpPr>
            <p:nvPr/>
          </p:nvSpPr>
          <p:spPr bwMode="auto">
            <a:xfrm>
              <a:off x="1592" y="2448"/>
              <a:ext cx="0" cy="44"/>
            </a:xfrm>
            <a:prstGeom prst="line">
              <a:avLst/>
            </a:prstGeom>
            <a:noFill/>
            <a:ln w="9525">
              <a:solidFill>
                <a:schemeClr val="tx1"/>
              </a:solidFill>
              <a:round/>
              <a:headEnd/>
              <a:tailEnd/>
            </a:ln>
          </p:spPr>
          <p:txBody>
            <a:bodyPr wrap="none" anchor="ctr"/>
            <a:lstStyle/>
            <a:p>
              <a:endParaRPr lang="en-US"/>
            </a:p>
          </p:txBody>
        </p:sp>
        <p:sp>
          <p:nvSpPr>
            <p:cNvPr id="136464" name="Line 272"/>
            <p:cNvSpPr>
              <a:spLocks noChangeShapeType="1"/>
            </p:cNvSpPr>
            <p:nvPr/>
          </p:nvSpPr>
          <p:spPr bwMode="auto">
            <a:xfrm>
              <a:off x="1620" y="2448"/>
              <a:ext cx="0" cy="44"/>
            </a:xfrm>
            <a:prstGeom prst="line">
              <a:avLst/>
            </a:prstGeom>
            <a:noFill/>
            <a:ln w="9525">
              <a:solidFill>
                <a:schemeClr val="tx1"/>
              </a:solidFill>
              <a:round/>
              <a:headEnd/>
              <a:tailEnd/>
            </a:ln>
          </p:spPr>
          <p:txBody>
            <a:bodyPr wrap="none" anchor="ctr"/>
            <a:lstStyle/>
            <a:p>
              <a:endParaRPr lang="en-US"/>
            </a:p>
          </p:txBody>
        </p:sp>
        <p:sp>
          <p:nvSpPr>
            <p:cNvPr id="136465" name="Line 273"/>
            <p:cNvSpPr>
              <a:spLocks noChangeShapeType="1"/>
            </p:cNvSpPr>
            <p:nvPr/>
          </p:nvSpPr>
          <p:spPr bwMode="auto">
            <a:xfrm>
              <a:off x="1636" y="2448"/>
              <a:ext cx="0" cy="44"/>
            </a:xfrm>
            <a:prstGeom prst="line">
              <a:avLst/>
            </a:prstGeom>
            <a:noFill/>
            <a:ln w="9525">
              <a:solidFill>
                <a:schemeClr val="tx1"/>
              </a:solidFill>
              <a:round/>
              <a:headEnd/>
              <a:tailEnd/>
            </a:ln>
          </p:spPr>
          <p:txBody>
            <a:bodyPr wrap="none" anchor="ctr"/>
            <a:lstStyle/>
            <a:p>
              <a:endParaRPr lang="en-US"/>
            </a:p>
          </p:txBody>
        </p:sp>
        <p:sp>
          <p:nvSpPr>
            <p:cNvPr id="136466" name="Line 274"/>
            <p:cNvSpPr>
              <a:spLocks noChangeShapeType="1"/>
            </p:cNvSpPr>
            <p:nvPr/>
          </p:nvSpPr>
          <p:spPr bwMode="auto">
            <a:xfrm>
              <a:off x="1652" y="2448"/>
              <a:ext cx="0" cy="44"/>
            </a:xfrm>
            <a:prstGeom prst="line">
              <a:avLst/>
            </a:prstGeom>
            <a:noFill/>
            <a:ln w="9525">
              <a:solidFill>
                <a:schemeClr val="tx1"/>
              </a:solidFill>
              <a:round/>
              <a:headEnd/>
              <a:tailEnd/>
            </a:ln>
          </p:spPr>
          <p:txBody>
            <a:bodyPr wrap="none" anchor="ctr"/>
            <a:lstStyle/>
            <a:p>
              <a:endParaRPr lang="en-US"/>
            </a:p>
          </p:txBody>
        </p:sp>
      </p:grpSp>
      <p:grpSp>
        <p:nvGrpSpPr>
          <p:cNvPr id="12" name="Group 275"/>
          <p:cNvGrpSpPr>
            <a:grpSpLocks/>
          </p:cNvGrpSpPr>
          <p:nvPr/>
        </p:nvGrpSpPr>
        <p:grpSpPr bwMode="auto">
          <a:xfrm>
            <a:off x="2895600" y="1887538"/>
            <a:ext cx="444500" cy="69850"/>
            <a:chOff x="1372" y="2448"/>
            <a:chExt cx="280" cy="44"/>
          </a:xfrm>
        </p:grpSpPr>
        <p:sp>
          <p:nvSpPr>
            <p:cNvPr id="136468" name="Line 276"/>
            <p:cNvSpPr>
              <a:spLocks noChangeShapeType="1"/>
            </p:cNvSpPr>
            <p:nvPr/>
          </p:nvSpPr>
          <p:spPr bwMode="auto">
            <a:xfrm>
              <a:off x="1372" y="2448"/>
              <a:ext cx="0" cy="44"/>
            </a:xfrm>
            <a:prstGeom prst="line">
              <a:avLst/>
            </a:prstGeom>
            <a:noFill/>
            <a:ln w="9525">
              <a:solidFill>
                <a:schemeClr val="tx1"/>
              </a:solidFill>
              <a:round/>
              <a:headEnd/>
              <a:tailEnd/>
            </a:ln>
          </p:spPr>
          <p:txBody>
            <a:bodyPr wrap="none" anchor="ctr"/>
            <a:lstStyle/>
            <a:p>
              <a:endParaRPr lang="en-US"/>
            </a:p>
          </p:txBody>
        </p:sp>
        <p:sp>
          <p:nvSpPr>
            <p:cNvPr id="136469" name="Line 277"/>
            <p:cNvSpPr>
              <a:spLocks noChangeShapeType="1"/>
            </p:cNvSpPr>
            <p:nvPr/>
          </p:nvSpPr>
          <p:spPr bwMode="auto">
            <a:xfrm>
              <a:off x="1440" y="2448"/>
              <a:ext cx="0" cy="44"/>
            </a:xfrm>
            <a:prstGeom prst="line">
              <a:avLst/>
            </a:prstGeom>
            <a:noFill/>
            <a:ln w="9525">
              <a:solidFill>
                <a:schemeClr val="tx1"/>
              </a:solidFill>
              <a:round/>
              <a:headEnd/>
              <a:tailEnd/>
            </a:ln>
          </p:spPr>
          <p:txBody>
            <a:bodyPr wrap="none" anchor="ctr"/>
            <a:lstStyle/>
            <a:p>
              <a:endParaRPr lang="en-US"/>
            </a:p>
          </p:txBody>
        </p:sp>
        <p:sp>
          <p:nvSpPr>
            <p:cNvPr id="136470" name="Line 278"/>
            <p:cNvSpPr>
              <a:spLocks noChangeShapeType="1"/>
            </p:cNvSpPr>
            <p:nvPr/>
          </p:nvSpPr>
          <p:spPr bwMode="auto">
            <a:xfrm>
              <a:off x="1500" y="2448"/>
              <a:ext cx="0" cy="44"/>
            </a:xfrm>
            <a:prstGeom prst="line">
              <a:avLst/>
            </a:prstGeom>
            <a:noFill/>
            <a:ln w="9525">
              <a:solidFill>
                <a:schemeClr val="tx1"/>
              </a:solidFill>
              <a:round/>
              <a:headEnd/>
              <a:tailEnd/>
            </a:ln>
          </p:spPr>
          <p:txBody>
            <a:bodyPr wrap="none" anchor="ctr"/>
            <a:lstStyle/>
            <a:p>
              <a:endParaRPr lang="en-US"/>
            </a:p>
          </p:txBody>
        </p:sp>
        <p:sp>
          <p:nvSpPr>
            <p:cNvPr id="136471" name="Line 279"/>
            <p:cNvSpPr>
              <a:spLocks noChangeShapeType="1"/>
            </p:cNvSpPr>
            <p:nvPr/>
          </p:nvSpPr>
          <p:spPr bwMode="auto">
            <a:xfrm>
              <a:off x="1536" y="2448"/>
              <a:ext cx="0" cy="44"/>
            </a:xfrm>
            <a:prstGeom prst="line">
              <a:avLst/>
            </a:prstGeom>
            <a:noFill/>
            <a:ln w="9525">
              <a:solidFill>
                <a:schemeClr val="tx1"/>
              </a:solidFill>
              <a:round/>
              <a:headEnd/>
              <a:tailEnd/>
            </a:ln>
          </p:spPr>
          <p:txBody>
            <a:bodyPr wrap="none" anchor="ctr"/>
            <a:lstStyle/>
            <a:p>
              <a:endParaRPr lang="en-US"/>
            </a:p>
          </p:txBody>
        </p:sp>
        <p:sp>
          <p:nvSpPr>
            <p:cNvPr id="136472" name="Line 280"/>
            <p:cNvSpPr>
              <a:spLocks noChangeShapeType="1"/>
            </p:cNvSpPr>
            <p:nvPr/>
          </p:nvSpPr>
          <p:spPr bwMode="auto">
            <a:xfrm>
              <a:off x="1564" y="2448"/>
              <a:ext cx="0" cy="44"/>
            </a:xfrm>
            <a:prstGeom prst="line">
              <a:avLst/>
            </a:prstGeom>
            <a:noFill/>
            <a:ln w="9525">
              <a:solidFill>
                <a:schemeClr val="tx1"/>
              </a:solidFill>
              <a:round/>
              <a:headEnd/>
              <a:tailEnd/>
            </a:ln>
          </p:spPr>
          <p:txBody>
            <a:bodyPr wrap="none" anchor="ctr"/>
            <a:lstStyle/>
            <a:p>
              <a:endParaRPr lang="en-US"/>
            </a:p>
          </p:txBody>
        </p:sp>
        <p:sp>
          <p:nvSpPr>
            <p:cNvPr id="136473" name="Line 281"/>
            <p:cNvSpPr>
              <a:spLocks noChangeShapeType="1"/>
            </p:cNvSpPr>
            <p:nvPr/>
          </p:nvSpPr>
          <p:spPr bwMode="auto">
            <a:xfrm>
              <a:off x="1592" y="2448"/>
              <a:ext cx="0" cy="44"/>
            </a:xfrm>
            <a:prstGeom prst="line">
              <a:avLst/>
            </a:prstGeom>
            <a:noFill/>
            <a:ln w="9525">
              <a:solidFill>
                <a:schemeClr val="tx1"/>
              </a:solidFill>
              <a:round/>
              <a:headEnd/>
              <a:tailEnd/>
            </a:ln>
          </p:spPr>
          <p:txBody>
            <a:bodyPr wrap="none" anchor="ctr"/>
            <a:lstStyle/>
            <a:p>
              <a:endParaRPr lang="en-US"/>
            </a:p>
          </p:txBody>
        </p:sp>
        <p:sp>
          <p:nvSpPr>
            <p:cNvPr id="136474" name="Line 282"/>
            <p:cNvSpPr>
              <a:spLocks noChangeShapeType="1"/>
            </p:cNvSpPr>
            <p:nvPr/>
          </p:nvSpPr>
          <p:spPr bwMode="auto">
            <a:xfrm>
              <a:off x="1620" y="2448"/>
              <a:ext cx="0" cy="44"/>
            </a:xfrm>
            <a:prstGeom prst="line">
              <a:avLst/>
            </a:prstGeom>
            <a:noFill/>
            <a:ln w="9525">
              <a:solidFill>
                <a:schemeClr val="tx1"/>
              </a:solidFill>
              <a:round/>
              <a:headEnd/>
              <a:tailEnd/>
            </a:ln>
          </p:spPr>
          <p:txBody>
            <a:bodyPr wrap="none" anchor="ctr"/>
            <a:lstStyle/>
            <a:p>
              <a:endParaRPr lang="en-US"/>
            </a:p>
          </p:txBody>
        </p:sp>
        <p:sp>
          <p:nvSpPr>
            <p:cNvPr id="136475" name="Line 283"/>
            <p:cNvSpPr>
              <a:spLocks noChangeShapeType="1"/>
            </p:cNvSpPr>
            <p:nvPr/>
          </p:nvSpPr>
          <p:spPr bwMode="auto">
            <a:xfrm>
              <a:off x="1636" y="2448"/>
              <a:ext cx="0" cy="44"/>
            </a:xfrm>
            <a:prstGeom prst="line">
              <a:avLst/>
            </a:prstGeom>
            <a:noFill/>
            <a:ln w="9525">
              <a:solidFill>
                <a:schemeClr val="tx1"/>
              </a:solidFill>
              <a:round/>
              <a:headEnd/>
              <a:tailEnd/>
            </a:ln>
          </p:spPr>
          <p:txBody>
            <a:bodyPr wrap="none" anchor="ctr"/>
            <a:lstStyle/>
            <a:p>
              <a:endParaRPr lang="en-US"/>
            </a:p>
          </p:txBody>
        </p:sp>
        <p:sp>
          <p:nvSpPr>
            <p:cNvPr id="136476" name="Line 284"/>
            <p:cNvSpPr>
              <a:spLocks noChangeShapeType="1"/>
            </p:cNvSpPr>
            <p:nvPr/>
          </p:nvSpPr>
          <p:spPr bwMode="auto">
            <a:xfrm>
              <a:off x="1652" y="2448"/>
              <a:ext cx="0" cy="44"/>
            </a:xfrm>
            <a:prstGeom prst="line">
              <a:avLst/>
            </a:prstGeom>
            <a:noFill/>
            <a:ln w="9525">
              <a:solidFill>
                <a:schemeClr val="tx1"/>
              </a:solidFill>
              <a:round/>
              <a:headEnd/>
              <a:tailEnd/>
            </a:ln>
          </p:spPr>
          <p:txBody>
            <a:bodyPr wrap="none" anchor="ctr"/>
            <a:lstStyle/>
            <a:p>
              <a:endParaRPr lang="en-US"/>
            </a:p>
          </p:txBody>
        </p:sp>
      </p:grpSp>
      <p:grpSp>
        <p:nvGrpSpPr>
          <p:cNvPr id="13" name="Group 285"/>
          <p:cNvGrpSpPr>
            <a:grpSpLocks/>
          </p:cNvGrpSpPr>
          <p:nvPr/>
        </p:nvGrpSpPr>
        <p:grpSpPr bwMode="auto">
          <a:xfrm>
            <a:off x="3541713" y="1887538"/>
            <a:ext cx="444500" cy="69850"/>
            <a:chOff x="1372" y="2448"/>
            <a:chExt cx="280" cy="44"/>
          </a:xfrm>
        </p:grpSpPr>
        <p:sp>
          <p:nvSpPr>
            <p:cNvPr id="136478" name="Line 286"/>
            <p:cNvSpPr>
              <a:spLocks noChangeShapeType="1"/>
            </p:cNvSpPr>
            <p:nvPr/>
          </p:nvSpPr>
          <p:spPr bwMode="auto">
            <a:xfrm>
              <a:off x="1372" y="2448"/>
              <a:ext cx="0" cy="44"/>
            </a:xfrm>
            <a:prstGeom prst="line">
              <a:avLst/>
            </a:prstGeom>
            <a:noFill/>
            <a:ln w="9525">
              <a:solidFill>
                <a:schemeClr val="tx1"/>
              </a:solidFill>
              <a:round/>
              <a:headEnd/>
              <a:tailEnd/>
            </a:ln>
          </p:spPr>
          <p:txBody>
            <a:bodyPr wrap="none" anchor="ctr"/>
            <a:lstStyle/>
            <a:p>
              <a:endParaRPr lang="en-US"/>
            </a:p>
          </p:txBody>
        </p:sp>
        <p:sp>
          <p:nvSpPr>
            <p:cNvPr id="136479" name="Line 287"/>
            <p:cNvSpPr>
              <a:spLocks noChangeShapeType="1"/>
            </p:cNvSpPr>
            <p:nvPr/>
          </p:nvSpPr>
          <p:spPr bwMode="auto">
            <a:xfrm>
              <a:off x="1440" y="2448"/>
              <a:ext cx="0" cy="44"/>
            </a:xfrm>
            <a:prstGeom prst="line">
              <a:avLst/>
            </a:prstGeom>
            <a:noFill/>
            <a:ln w="9525">
              <a:solidFill>
                <a:schemeClr val="tx1"/>
              </a:solidFill>
              <a:round/>
              <a:headEnd/>
              <a:tailEnd/>
            </a:ln>
          </p:spPr>
          <p:txBody>
            <a:bodyPr wrap="none" anchor="ctr"/>
            <a:lstStyle/>
            <a:p>
              <a:endParaRPr lang="en-US"/>
            </a:p>
          </p:txBody>
        </p:sp>
        <p:sp>
          <p:nvSpPr>
            <p:cNvPr id="136480" name="Line 288"/>
            <p:cNvSpPr>
              <a:spLocks noChangeShapeType="1"/>
            </p:cNvSpPr>
            <p:nvPr/>
          </p:nvSpPr>
          <p:spPr bwMode="auto">
            <a:xfrm>
              <a:off x="1500" y="2448"/>
              <a:ext cx="0" cy="44"/>
            </a:xfrm>
            <a:prstGeom prst="line">
              <a:avLst/>
            </a:prstGeom>
            <a:noFill/>
            <a:ln w="9525">
              <a:solidFill>
                <a:schemeClr val="tx1"/>
              </a:solidFill>
              <a:round/>
              <a:headEnd/>
              <a:tailEnd/>
            </a:ln>
          </p:spPr>
          <p:txBody>
            <a:bodyPr wrap="none" anchor="ctr"/>
            <a:lstStyle/>
            <a:p>
              <a:endParaRPr lang="en-US"/>
            </a:p>
          </p:txBody>
        </p:sp>
        <p:sp>
          <p:nvSpPr>
            <p:cNvPr id="136481" name="Line 289"/>
            <p:cNvSpPr>
              <a:spLocks noChangeShapeType="1"/>
            </p:cNvSpPr>
            <p:nvPr/>
          </p:nvSpPr>
          <p:spPr bwMode="auto">
            <a:xfrm>
              <a:off x="1536" y="2448"/>
              <a:ext cx="0" cy="44"/>
            </a:xfrm>
            <a:prstGeom prst="line">
              <a:avLst/>
            </a:prstGeom>
            <a:noFill/>
            <a:ln w="9525">
              <a:solidFill>
                <a:schemeClr val="tx1"/>
              </a:solidFill>
              <a:round/>
              <a:headEnd/>
              <a:tailEnd/>
            </a:ln>
          </p:spPr>
          <p:txBody>
            <a:bodyPr wrap="none" anchor="ctr"/>
            <a:lstStyle/>
            <a:p>
              <a:endParaRPr lang="en-US"/>
            </a:p>
          </p:txBody>
        </p:sp>
        <p:sp>
          <p:nvSpPr>
            <p:cNvPr id="136482" name="Line 290"/>
            <p:cNvSpPr>
              <a:spLocks noChangeShapeType="1"/>
            </p:cNvSpPr>
            <p:nvPr/>
          </p:nvSpPr>
          <p:spPr bwMode="auto">
            <a:xfrm>
              <a:off x="1564" y="2448"/>
              <a:ext cx="0" cy="44"/>
            </a:xfrm>
            <a:prstGeom prst="line">
              <a:avLst/>
            </a:prstGeom>
            <a:noFill/>
            <a:ln w="9525">
              <a:solidFill>
                <a:schemeClr val="tx1"/>
              </a:solidFill>
              <a:round/>
              <a:headEnd/>
              <a:tailEnd/>
            </a:ln>
          </p:spPr>
          <p:txBody>
            <a:bodyPr wrap="none" anchor="ctr"/>
            <a:lstStyle/>
            <a:p>
              <a:endParaRPr lang="en-US"/>
            </a:p>
          </p:txBody>
        </p:sp>
        <p:sp>
          <p:nvSpPr>
            <p:cNvPr id="136483" name="Line 291"/>
            <p:cNvSpPr>
              <a:spLocks noChangeShapeType="1"/>
            </p:cNvSpPr>
            <p:nvPr/>
          </p:nvSpPr>
          <p:spPr bwMode="auto">
            <a:xfrm>
              <a:off x="1592" y="2448"/>
              <a:ext cx="0" cy="44"/>
            </a:xfrm>
            <a:prstGeom prst="line">
              <a:avLst/>
            </a:prstGeom>
            <a:noFill/>
            <a:ln w="9525">
              <a:solidFill>
                <a:schemeClr val="tx1"/>
              </a:solidFill>
              <a:round/>
              <a:headEnd/>
              <a:tailEnd/>
            </a:ln>
          </p:spPr>
          <p:txBody>
            <a:bodyPr wrap="none" anchor="ctr"/>
            <a:lstStyle/>
            <a:p>
              <a:endParaRPr lang="en-US"/>
            </a:p>
          </p:txBody>
        </p:sp>
        <p:sp>
          <p:nvSpPr>
            <p:cNvPr id="136484" name="Line 292"/>
            <p:cNvSpPr>
              <a:spLocks noChangeShapeType="1"/>
            </p:cNvSpPr>
            <p:nvPr/>
          </p:nvSpPr>
          <p:spPr bwMode="auto">
            <a:xfrm>
              <a:off x="1620" y="2448"/>
              <a:ext cx="0" cy="44"/>
            </a:xfrm>
            <a:prstGeom prst="line">
              <a:avLst/>
            </a:prstGeom>
            <a:noFill/>
            <a:ln w="9525">
              <a:solidFill>
                <a:schemeClr val="tx1"/>
              </a:solidFill>
              <a:round/>
              <a:headEnd/>
              <a:tailEnd/>
            </a:ln>
          </p:spPr>
          <p:txBody>
            <a:bodyPr wrap="none" anchor="ctr"/>
            <a:lstStyle/>
            <a:p>
              <a:endParaRPr lang="en-US"/>
            </a:p>
          </p:txBody>
        </p:sp>
        <p:sp>
          <p:nvSpPr>
            <p:cNvPr id="136485" name="Line 293"/>
            <p:cNvSpPr>
              <a:spLocks noChangeShapeType="1"/>
            </p:cNvSpPr>
            <p:nvPr/>
          </p:nvSpPr>
          <p:spPr bwMode="auto">
            <a:xfrm>
              <a:off x="1636" y="2448"/>
              <a:ext cx="0" cy="44"/>
            </a:xfrm>
            <a:prstGeom prst="line">
              <a:avLst/>
            </a:prstGeom>
            <a:noFill/>
            <a:ln w="9525">
              <a:solidFill>
                <a:schemeClr val="tx1"/>
              </a:solidFill>
              <a:round/>
              <a:headEnd/>
              <a:tailEnd/>
            </a:ln>
          </p:spPr>
          <p:txBody>
            <a:bodyPr wrap="none" anchor="ctr"/>
            <a:lstStyle/>
            <a:p>
              <a:endParaRPr lang="en-US"/>
            </a:p>
          </p:txBody>
        </p:sp>
        <p:sp>
          <p:nvSpPr>
            <p:cNvPr id="136486" name="Line 294"/>
            <p:cNvSpPr>
              <a:spLocks noChangeShapeType="1"/>
            </p:cNvSpPr>
            <p:nvPr/>
          </p:nvSpPr>
          <p:spPr bwMode="auto">
            <a:xfrm>
              <a:off x="1652" y="2448"/>
              <a:ext cx="0" cy="44"/>
            </a:xfrm>
            <a:prstGeom prst="line">
              <a:avLst/>
            </a:prstGeom>
            <a:noFill/>
            <a:ln w="9525">
              <a:solidFill>
                <a:schemeClr val="tx1"/>
              </a:solidFill>
              <a:round/>
              <a:headEnd/>
              <a:tailEnd/>
            </a:ln>
          </p:spPr>
          <p:txBody>
            <a:bodyPr wrap="none" anchor="ctr"/>
            <a:lstStyle/>
            <a:p>
              <a:endParaRPr lang="en-US"/>
            </a:p>
          </p:txBody>
        </p:sp>
      </p:grpSp>
      <p:grpSp>
        <p:nvGrpSpPr>
          <p:cNvPr id="14" name="Group 295"/>
          <p:cNvGrpSpPr>
            <a:grpSpLocks/>
          </p:cNvGrpSpPr>
          <p:nvPr/>
        </p:nvGrpSpPr>
        <p:grpSpPr bwMode="auto">
          <a:xfrm>
            <a:off x="4187825" y="1887538"/>
            <a:ext cx="444500" cy="69850"/>
            <a:chOff x="1372" y="2448"/>
            <a:chExt cx="280" cy="44"/>
          </a:xfrm>
        </p:grpSpPr>
        <p:sp>
          <p:nvSpPr>
            <p:cNvPr id="136488" name="Line 296"/>
            <p:cNvSpPr>
              <a:spLocks noChangeShapeType="1"/>
            </p:cNvSpPr>
            <p:nvPr/>
          </p:nvSpPr>
          <p:spPr bwMode="auto">
            <a:xfrm>
              <a:off x="1372" y="2448"/>
              <a:ext cx="0" cy="44"/>
            </a:xfrm>
            <a:prstGeom prst="line">
              <a:avLst/>
            </a:prstGeom>
            <a:noFill/>
            <a:ln w="9525">
              <a:solidFill>
                <a:schemeClr val="tx1"/>
              </a:solidFill>
              <a:round/>
              <a:headEnd/>
              <a:tailEnd/>
            </a:ln>
          </p:spPr>
          <p:txBody>
            <a:bodyPr wrap="none" anchor="ctr"/>
            <a:lstStyle/>
            <a:p>
              <a:endParaRPr lang="en-US"/>
            </a:p>
          </p:txBody>
        </p:sp>
        <p:sp>
          <p:nvSpPr>
            <p:cNvPr id="136489" name="Line 297"/>
            <p:cNvSpPr>
              <a:spLocks noChangeShapeType="1"/>
            </p:cNvSpPr>
            <p:nvPr/>
          </p:nvSpPr>
          <p:spPr bwMode="auto">
            <a:xfrm>
              <a:off x="1440" y="2448"/>
              <a:ext cx="0" cy="44"/>
            </a:xfrm>
            <a:prstGeom prst="line">
              <a:avLst/>
            </a:prstGeom>
            <a:noFill/>
            <a:ln w="9525">
              <a:solidFill>
                <a:schemeClr val="tx1"/>
              </a:solidFill>
              <a:round/>
              <a:headEnd/>
              <a:tailEnd/>
            </a:ln>
          </p:spPr>
          <p:txBody>
            <a:bodyPr wrap="none" anchor="ctr"/>
            <a:lstStyle/>
            <a:p>
              <a:endParaRPr lang="en-US"/>
            </a:p>
          </p:txBody>
        </p:sp>
        <p:sp>
          <p:nvSpPr>
            <p:cNvPr id="136490" name="Line 298"/>
            <p:cNvSpPr>
              <a:spLocks noChangeShapeType="1"/>
            </p:cNvSpPr>
            <p:nvPr/>
          </p:nvSpPr>
          <p:spPr bwMode="auto">
            <a:xfrm>
              <a:off x="1500" y="2448"/>
              <a:ext cx="0" cy="44"/>
            </a:xfrm>
            <a:prstGeom prst="line">
              <a:avLst/>
            </a:prstGeom>
            <a:noFill/>
            <a:ln w="9525">
              <a:solidFill>
                <a:schemeClr val="tx1"/>
              </a:solidFill>
              <a:round/>
              <a:headEnd/>
              <a:tailEnd/>
            </a:ln>
          </p:spPr>
          <p:txBody>
            <a:bodyPr wrap="none" anchor="ctr"/>
            <a:lstStyle/>
            <a:p>
              <a:endParaRPr lang="en-US"/>
            </a:p>
          </p:txBody>
        </p:sp>
        <p:sp>
          <p:nvSpPr>
            <p:cNvPr id="136491" name="Line 299"/>
            <p:cNvSpPr>
              <a:spLocks noChangeShapeType="1"/>
            </p:cNvSpPr>
            <p:nvPr/>
          </p:nvSpPr>
          <p:spPr bwMode="auto">
            <a:xfrm>
              <a:off x="1536" y="2448"/>
              <a:ext cx="0" cy="44"/>
            </a:xfrm>
            <a:prstGeom prst="line">
              <a:avLst/>
            </a:prstGeom>
            <a:noFill/>
            <a:ln w="9525">
              <a:solidFill>
                <a:schemeClr val="tx1"/>
              </a:solidFill>
              <a:round/>
              <a:headEnd/>
              <a:tailEnd/>
            </a:ln>
          </p:spPr>
          <p:txBody>
            <a:bodyPr wrap="none" anchor="ctr"/>
            <a:lstStyle/>
            <a:p>
              <a:endParaRPr lang="en-US"/>
            </a:p>
          </p:txBody>
        </p:sp>
        <p:sp>
          <p:nvSpPr>
            <p:cNvPr id="136492" name="Line 300"/>
            <p:cNvSpPr>
              <a:spLocks noChangeShapeType="1"/>
            </p:cNvSpPr>
            <p:nvPr/>
          </p:nvSpPr>
          <p:spPr bwMode="auto">
            <a:xfrm>
              <a:off x="1564" y="2448"/>
              <a:ext cx="0" cy="44"/>
            </a:xfrm>
            <a:prstGeom prst="line">
              <a:avLst/>
            </a:prstGeom>
            <a:noFill/>
            <a:ln w="9525">
              <a:solidFill>
                <a:schemeClr val="tx1"/>
              </a:solidFill>
              <a:round/>
              <a:headEnd/>
              <a:tailEnd/>
            </a:ln>
          </p:spPr>
          <p:txBody>
            <a:bodyPr wrap="none" anchor="ctr"/>
            <a:lstStyle/>
            <a:p>
              <a:endParaRPr lang="en-US"/>
            </a:p>
          </p:txBody>
        </p:sp>
        <p:sp>
          <p:nvSpPr>
            <p:cNvPr id="136493" name="Line 301"/>
            <p:cNvSpPr>
              <a:spLocks noChangeShapeType="1"/>
            </p:cNvSpPr>
            <p:nvPr/>
          </p:nvSpPr>
          <p:spPr bwMode="auto">
            <a:xfrm>
              <a:off x="1592" y="2448"/>
              <a:ext cx="0" cy="44"/>
            </a:xfrm>
            <a:prstGeom prst="line">
              <a:avLst/>
            </a:prstGeom>
            <a:noFill/>
            <a:ln w="9525">
              <a:solidFill>
                <a:schemeClr val="tx1"/>
              </a:solidFill>
              <a:round/>
              <a:headEnd/>
              <a:tailEnd/>
            </a:ln>
          </p:spPr>
          <p:txBody>
            <a:bodyPr wrap="none" anchor="ctr"/>
            <a:lstStyle/>
            <a:p>
              <a:endParaRPr lang="en-US"/>
            </a:p>
          </p:txBody>
        </p:sp>
        <p:sp>
          <p:nvSpPr>
            <p:cNvPr id="136494" name="Line 302"/>
            <p:cNvSpPr>
              <a:spLocks noChangeShapeType="1"/>
            </p:cNvSpPr>
            <p:nvPr/>
          </p:nvSpPr>
          <p:spPr bwMode="auto">
            <a:xfrm>
              <a:off x="1620" y="2448"/>
              <a:ext cx="0" cy="44"/>
            </a:xfrm>
            <a:prstGeom prst="line">
              <a:avLst/>
            </a:prstGeom>
            <a:noFill/>
            <a:ln w="9525">
              <a:solidFill>
                <a:schemeClr val="tx1"/>
              </a:solidFill>
              <a:round/>
              <a:headEnd/>
              <a:tailEnd/>
            </a:ln>
          </p:spPr>
          <p:txBody>
            <a:bodyPr wrap="none" anchor="ctr"/>
            <a:lstStyle/>
            <a:p>
              <a:endParaRPr lang="en-US"/>
            </a:p>
          </p:txBody>
        </p:sp>
        <p:sp>
          <p:nvSpPr>
            <p:cNvPr id="136495" name="Line 303"/>
            <p:cNvSpPr>
              <a:spLocks noChangeShapeType="1"/>
            </p:cNvSpPr>
            <p:nvPr/>
          </p:nvSpPr>
          <p:spPr bwMode="auto">
            <a:xfrm>
              <a:off x="1636" y="2448"/>
              <a:ext cx="0" cy="44"/>
            </a:xfrm>
            <a:prstGeom prst="line">
              <a:avLst/>
            </a:prstGeom>
            <a:noFill/>
            <a:ln w="9525">
              <a:solidFill>
                <a:schemeClr val="tx1"/>
              </a:solidFill>
              <a:round/>
              <a:headEnd/>
              <a:tailEnd/>
            </a:ln>
          </p:spPr>
          <p:txBody>
            <a:bodyPr wrap="none" anchor="ctr"/>
            <a:lstStyle/>
            <a:p>
              <a:endParaRPr lang="en-US"/>
            </a:p>
          </p:txBody>
        </p:sp>
        <p:sp>
          <p:nvSpPr>
            <p:cNvPr id="136496" name="Line 304"/>
            <p:cNvSpPr>
              <a:spLocks noChangeShapeType="1"/>
            </p:cNvSpPr>
            <p:nvPr/>
          </p:nvSpPr>
          <p:spPr bwMode="auto">
            <a:xfrm>
              <a:off x="1652" y="2448"/>
              <a:ext cx="0" cy="44"/>
            </a:xfrm>
            <a:prstGeom prst="line">
              <a:avLst/>
            </a:prstGeom>
            <a:noFill/>
            <a:ln w="9525">
              <a:solidFill>
                <a:schemeClr val="tx1"/>
              </a:solidFill>
              <a:round/>
              <a:headEnd/>
              <a:tailEnd/>
            </a:ln>
          </p:spPr>
          <p:txBody>
            <a:bodyPr wrap="none" anchor="ctr"/>
            <a:lstStyle/>
            <a:p>
              <a:endParaRPr lang="en-US"/>
            </a:p>
          </p:txBody>
        </p:sp>
      </p:grpSp>
      <p:grpSp>
        <p:nvGrpSpPr>
          <p:cNvPr id="15" name="Group 305"/>
          <p:cNvGrpSpPr>
            <a:grpSpLocks/>
          </p:cNvGrpSpPr>
          <p:nvPr/>
        </p:nvGrpSpPr>
        <p:grpSpPr bwMode="auto">
          <a:xfrm>
            <a:off x="4833938" y="1887538"/>
            <a:ext cx="444500" cy="69850"/>
            <a:chOff x="1372" y="2448"/>
            <a:chExt cx="280" cy="44"/>
          </a:xfrm>
        </p:grpSpPr>
        <p:sp>
          <p:nvSpPr>
            <p:cNvPr id="136498" name="Line 306"/>
            <p:cNvSpPr>
              <a:spLocks noChangeShapeType="1"/>
            </p:cNvSpPr>
            <p:nvPr/>
          </p:nvSpPr>
          <p:spPr bwMode="auto">
            <a:xfrm>
              <a:off x="1372" y="2448"/>
              <a:ext cx="0" cy="44"/>
            </a:xfrm>
            <a:prstGeom prst="line">
              <a:avLst/>
            </a:prstGeom>
            <a:noFill/>
            <a:ln w="9525">
              <a:solidFill>
                <a:schemeClr val="tx1"/>
              </a:solidFill>
              <a:round/>
              <a:headEnd/>
              <a:tailEnd/>
            </a:ln>
          </p:spPr>
          <p:txBody>
            <a:bodyPr wrap="none" anchor="ctr"/>
            <a:lstStyle/>
            <a:p>
              <a:endParaRPr lang="en-US"/>
            </a:p>
          </p:txBody>
        </p:sp>
        <p:sp>
          <p:nvSpPr>
            <p:cNvPr id="136499" name="Line 307"/>
            <p:cNvSpPr>
              <a:spLocks noChangeShapeType="1"/>
            </p:cNvSpPr>
            <p:nvPr/>
          </p:nvSpPr>
          <p:spPr bwMode="auto">
            <a:xfrm>
              <a:off x="1440" y="2448"/>
              <a:ext cx="0" cy="44"/>
            </a:xfrm>
            <a:prstGeom prst="line">
              <a:avLst/>
            </a:prstGeom>
            <a:noFill/>
            <a:ln w="9525">
              <a:solidFill>
                <a:schemeClr val="tx1"/>
              </a:solidFill>
              <a:round/>
              <a:headEnd/>
              <a:tailEnd/>
            </a:ln>
          </p:spPr>
          <p:txBody>
            <a:bodyPr wrap="none" anchor="ctr"/>
            <a:lstStyle/>
            <a:p>
              <a:endParaRPr lang="en-US"/>
            </a:p>
          </p:txBody>
        </p:sp>
        <p:sp>
          <p:nvSpPr>
            <p:cNvPr id="136500" name="Line 308"/>
            <p:cNvSpPr>
              <a:spLocks noChangeShapeType="1"/>
            </p:cNvSpPr>
            <p:nvPr/>
          </p:nvSpPr>
          <p:spPr bwMode="auto">
            <a:xfrm>
              <a:off x="1500" y="2448"/>
              <a:ext cx="0" cy="44"/>
            </a:xfrm>
            <a:prstGeom prst="line">
              <a:avLst/>
            </a:prstGeom>
            <a:noFill/>
            <a:ln w="9525">
              <a:solidFill>
                <a:schemeClr val="tx1"/>
              </a:solidFill>
              <a:round/>
              <a:headEnd/>
              <a:tailEnd/>
            </a:ln>
          </p:spPr>
          <p:txBody>
            <a:bodyPr wrap="none" anchor="ctr"/>
            <a:lstStyle/>
            <a:p>
              <a:endParaRPr lang="en-US"/>
            </a:p>
          </p:txBody>
        </p:sp>
        <p:sp>
          <p:nvSpPr>
            <p:cNvPr id="136501" name="Line 309"/>
            <p:cNvSpPr>
              <a:spLocks noChangeShapeType="1"/>
            </p:cNvSpPr>
            <p:nvPr/>
          </p:nvSpPr>
          <p:spPr bwMode="auto">
            <a:xfrm>
              <a:off x="1536" y="2448"/>
              <a:ext cx="0" cy="44"/>
            </a:xfrm>
            <a:prstGeom prst="line">
              <a:avLst/>
            </a:prstGeom>
            <a:noFill/>
            <a:ln w="9525">
              <a:solidFill>
                <a:schemeClr val="tx1"/>
              </a:solidFill>
              <a:round/>
              <a:headEnd/>
              <a:tailEnd/>
            </a:ln>
          </p:spPr>
          <p:txBody>
            <a:bodyPr wrap="none" anchor="ctr"/>
            <a:lstStyle/>
            <a:p>
              <a:endParaRPr lang="en-US"/>
            </a:p>
          </p:txBody>
        </p:sp>
        <p:sp>
          <p:nvSpPr>
            <p:cNvPr id="136502" name="Line 310"/>
            <p:cNvSpPr>
              <a:spLocks noChangeShapeType="1"/>
            </p:cNvSpPr>
            <p:nvPr/>
          </p:nvSpPr>
          <p:spPr bwMode="auto">
            <a:xfrm>
              <a:off x="1564" y="2448"/>
              <a:ext cx="0" cy="44"/>
            </a:xfrm>
            <a:prstGeom prst="line">
              <a:avLst/>
            </a:prstGeom>
            <a:noFill/>
            <a:ln w="9525">
              <a:solidFill>
                <a:schemeClr val="tx1"/>
              </a:solidFill>
              <a:round/>
              <a:headEnd/>
              <a:tailEnd/>
            </a:ln>
          </p:spPr>
          <p:txBody>
            <a:bodyPr wrap="none" anchor="ctr"/>
            <a:lstStyle/>
            <a:p>
              <a:endParaRPr lang="en-US"/>
            </a:p>
          </p:txBody>
        </p:sp>
        <p:sp>
          <p:nvSpPr>
            <p:cNvPr id="136503" name="Line 311"/>
            <p:cNvSpPr>
              <a:spLocks noChangeShapeType="1"/>
            </p:cNvSpPr>
            <p:nvPr/>
          </p:nvSpPr>
          <p:spPr bwMode="auto">
            <a:xfrm>
              <a:off x="1592" y="2448"/>
              <a:ext cx="0" cy="44"/>
            </a:xfrm>
            <a:prstGeom prst="line">
              <a:avLst/>
            </a:prstGeom>
            <a:noFill/>
            <a:ln w="9525">
              <a:solidFill>
                <a:schemeClr val="tx1"/>
              </a:solidFill>
              <a:round/>
              <a:headEnd/>
              <a:tailEnd/>
            </a:ln>
          </p:spPr>
          <p:txBody>
            <a:bodyPr wrap="none" anchor="ctr"/>
            <a:lstStyle/>
            <a:p>
              <a:endParaRPr lang="en-US"/>
            </a:p>
          </p:txBody>
        </p:sp>
        <p:sp>
          <p:nvSpPr>
            <p:cNvPr id="136504" name="Line 312"/>
            <p:cNvSpPr>
              <a:spLocks noChangeShapeType="1"/>
            </p:cNvSpPr>
            <p:nvPr/>
          </p:nvSpPr>
          <p:spPr bwMode="auto">
            <a:xfrm>
              <a:off x="1620" y="2448"/>
              <a:ext cx="0" cy="44"/>
            </a:xfrm>
            <a:prstGeom prst="line">
              <a:avLst/>
            </a:prstGeom>
            <a:noFill/>
            <a:ln w="9525">
              <a:solidFill>
                <a:schemeClr val="tx1"/>
              </a:solidFill>
              <a:round/>
              <a:headEnd/>
              <a:tailEnd/>
            </a:ln>
          </p:spPr>
          <p:txBody>
            <a:bodyPr wrap="none" anchor="ctr"/>
            <a:lstStyle/>
            <a:p>
              <a:endParaRPr lang="en-US"/>
            </a:p>
          </p:txBody>
        </p:sp>
        <p:sp>
          <p:nvSpPr>
            <p:cNvPr id="136505" name="Line 313"/>
            <p:cNvSpPr>
              <a:spLocks noChangeShapeType="1"/>
            </p:cNvSpPr>
            <p:nvPr/>
          </p:nvSpPr>
          <p:spPr bwMode="auto">
            <a:xfrm>
              <a:off x="1636" y="2448"/>
              <a:ext cx="0" cy="44"/>
            </a:xfrm>
            <a:prstGeom prst="line">
              <a:avLst/>
            </a:prstGeom>
            <a:noFill/>
            <a:ln w="9525">
              <a:solidFill>
                <a:schemeClr val="tx1"/>
              </a:solidFill>
              <a:round/>
              <a:headEnd/>
              <a:tailEnd/>
            </a:ln>
          </p:spPr>
          <p:txBody>
            <a:bodyPr wrap="none" anchor="ctr"/>
            <a:lstStyle/>
            <a:p>
              <a:endParaRPr lang="en-US"/>
            </a:p>
          </p:txBody>
        </p:sp>
        <p:sp>
          <p:nvSpPr>
            <p:cNvPr id="136506" name="Line 314"/>
            <p:cNvSpPr>
              <a:spLocks noChangeShapeType="1"/>
            </p:cNvSpPr>
            <p:nvPr/>
          </p:nvSpPr>
          <p:spPr bwMode="auto">
            <a:xfrm>
              <a:off x="1652" y="2448"/>
              <a:ext cx="0" cy="44"/>
            </a:xfrm>
            <a:prstGeom prst="line">
              <a:avLst/>
            </a:prstGeom>
            <a:noFill/>
            <a:ln w="9525">
              <a:solidFill>
                <a:schemeClr val="tx1"/>
              </a:solidFill>
              <a:round/>
              <a:headEnd/>
              <a:tailEnd/>
            </a:ln>
          </p:spPr>
          <p:txBody>
            <a:bodyPr wrap="none" anchor="ctr"/>
            <a:lstStyle/>
            <a:p>
              <a:endParaRPr lang="en-US"/>
            </a:p>
          </p:txBody>
        </p:sp>
      </p:grpSp>
      <p:grpSp>
        <p:nvGrpSpPr>
          <p:cNvPr id="16" name="Group 315"/>
          <p:cNvGrpSpPr>
            <a:grpSpLocks/>
          </p:cNvGrpSpPr>
          <p:nvPr/>
        </p:nvGrpSpPr>
        <p:grpSpPr bwMode="auto">
          <a:xfrm>
            <a:off x="5480050" y="1887538"/>
            <a:ext cx="444500" cy="69850"/>
            <a:chOff x="1372" y="2448"/>
            <a:chExt cx="280" cy="44"/>
          </a:xfrm>
        </p:grpSpPr>
        <p:sp>
          <p:nvSpPr>
            <p:cNvPr id="136508" name="Line 316"/>
            <p:cNvSpPr>
              <a:spLocks noChangeShapeType="1"/>
            </p:cNvSpPr>
            <p:nvPr/>
          </p:nvSpPr>
          <p:spPr bwMode="auto">
            <a:xfrm>
              <a:off x="1372" y="2448"/>
              <a:ext cx="0" cy="44"/>
            </a:xfrm>
            <a:prstGeom prst="line">
              <a:avLst/>
            </a:prstGeom>
            <a:noFill/>
            <a:ln w="9525">
              <a:solidFill>
                <a:schemeClr val="tx1"/>
              </a:solidFill>
              <a:round/>
              <a:headEnd/>
              <a:tailEnd/>
            </a:ln>
          </p:spPr>
          <p:txBody>
            <a:bodyPr wrap="none" anchor="ctr"/>
            <a:lstStyle/>
            <a:p>
              <a:endParaRPr lang="en-US"/>
            </a:p>
          </p:txBody>
        </p:sp>
        <p:sp>
          <p:nvSpPr>
            <p:cNvPr id="136509" name="Line 317"/>
            <p:cNvSpPr>
              <a:spLocks noChangeShapeType="1"/>
            </p:cNvSpPr>
            <p:nvPr/>
          </p:nvSpPr>
          <p:spPr bwMode="auto">
            <a:xfrm>
              <a:off x="1440" y="2448"/>
              <a:ext cx="0" cy="44"/>
            </a:xfrm>
            <a:prstGeom prst="line">
              <a:avLst/>
            </a:prstGeom>
            <a:noFill/>
            <a:ln w="9525">
              <a:solidFill>
                <a:schemeClr val="tx1"/>
              </a:solidFill>
              <a:round/>
              <a:headEnd/>
              <a:tailEnd/>
            </a:ln>
          </p:spPr>
          <p:txBody>
            <a:bodyPr wrap="none" anchor="ctr"/>
            <a:lstStyle/>
            <a:p>
              <a:endParaRPr lang="en-US"/>
            </a:p>
          </p:txBody>
        </p:sp>
        <p:sp>
          <p:nvSpPr>
            <p:cNvPr id="136510" name="Line 318"/>
            <p:cNvSpPr>
              <a:spLocks noChangeShapeType="1"/>
            </p:cNvSpPr>
            <p:nvPr/>
          </p:nvSpPr>
          <p:spPr bwMode="auto">
            <a:xfrm>
              <a:off x="1500" y="2448"/>
              <a:ext cx="0" cy="44"/>
            </a:xfrm>
            <a:prstGeom prst="line">
              <a:avLst/>
            </a:prstGeom>
            <a:noFill/>
            <a:ln w="9525">
              <a:solidFill>
                <a:schemeClr val="tx1"/>
              </a:solidFill>
              <a:round/>
              <a:headEnd/>
              <a:tailEnd/>
            </a:ln>
          </p:spPr>
          <p:txBody>
            <a:bodyPr wrap="none" anchor="ctr"/>
            <a:lstStyle/>
            <a:p>
              <a:endParaRPr lang="en-US"/>
            </a:p>
          </p:txBody>
        </p:sp>
        <p:sp>
          <p:nvSpPr>
            <p:cNvPr id="136511" name="Line 319"/>
            <p:cNvSpPr>
              <a:spLocks noChangeShapeType="1"/>
            </p:cNvSpPr>
            <p:nvPr/>
          </p:nvSpPr>
          <p:spPr bwMode="auto">
            <a:xfrm>
              <a:off x="1536" y="2448"/>
              <a:ext cx="0" cy="44"/>
            </a:xfrm>
            <a:prstGeom prst="line">
              <a:avLst/>
            </a:prstGeom>
            <a:noFill/>
            <a:ln w="9525">
              <a:solidFill>
                <a:schemeClr val="tx1"/>
              </a:solidFill>
              <a:round/>
              <a:headEnd/>
              <a:tailEnd/>
            </a:ln>
          </p:spPr>
          <p:txBody>
            <a:bodyPr wrap="none" anchor="ctr"/>
            <a:lstStyle/>
            <a:p>
              <a:endParaRPr lang="en-US"/>
            </a:p>
          </p:txBody>
        </p:sp>
        <p:sp>
          <p:nvSpPr>
            <p:cNvPr id="136512" name="Line 320"/>
            <p:cNvSpPr>
              <a:spLocks noChangeShapeType="1"/>
            </p:cNvSpPr>
            <p:nvPr/>
          </p:nvSpPr>
          <p:spPr bwMode="auto">
            <a:xfrm>
              <a:off x="1564" y="2448"/>
              <a:ext cx="0" cy="44"/>
            </a:xfrm>
            <a:prstGeom prst="line">
              <a:avLst/>
            </a:prstGeom>
            <a:noFill/>
            <a:ln w="9525">
              <a:solidFill>
                <a:schemeClr val="tx1"/>
              </a:solidFill>
              <a:round/>
              <a:headEnd/>
              <a:tailEnd/>
            </a:ln>
          </p:spPr>
          <p:txBody>
            <a:bodyPr wrap="none" anchor="ctr"/>
            <a:lstStyle/>
            <a:p>
              <a:endParaRPr lang="en-US"/>
            </a:p>
          </p:txBody>
        </p:sp>
        <p:sp>
          <p:nvSpPr>
            <p:cNvPr id="136513" name="Line 321"/>
            <p:cNvSpPr>
              <a:spLocks noChangeShapeType="1"/>
            </p:cNvSpPr>
            <p:nvPr/>
          </p:nvSpPr>
          <p:spPr bwMode="auto">
            <a:xfrm>
              <a:off x="1592" y="2448"/>
              <a:ext cx="0" cy="44"/>
            </a:xfrm>
            <a:prstGeom prst="line">
              <a:avLst/>
            </a:prstGeom>
            <a:noFill/>
            <a:ln w="9525">
              <a:solidFill>
                <a:schemeClr val="tx1"/>
              </a:solidFill>
              <a:round/>
              <a:headEnd/>
              <a:tailEnd/>
            </a:ln>
          </p:spPr>
          <p:txBody>
            <a:bodyPr wrap="none" anchor="ctr"/>
            <a:lstStyle/>
            <a:p>
              <a:endParaRPr lang="en-US"/>
            </a:p>
          </p:txBody>
        </p:sp>
        <p:sp>
          <p:nvSpPr>
            <p:cNvPr id="136514" name="Line 322"/>
            <p:cNvSpPr>
              <a:spLocks noChangeShapeType="1"/>
            </p:cNvSpPr>
            <p:nvPr/>
          </p:nvSpPr>
          <p:spPr bwMode="auto">
            <a:xfrm>
              <a:off x="1620" y="2448"/>
              <a:ext cx="0" cy="44"/>
            </a:xfrm>
            <a:prstGeom prst="line">
              <a:avLst/>
            </a:prstGeom>
            <a:noFill/>
            <a:ln w="9525">
              <a:solidFill>
                <a:schemeClr val="tx1"/>
              </a:solidFill>
              <a:round/>
              <a:headEnd/>
              <a:tailEnd/>
            </a:ln>
          </p:spPr>
          <p:txBody>
            <a:bodyPr wrap="none" anchor="ctr"/>
            <a:lstStyle/>
            <a:p>
              <a:endParaRPr lang="en-US"/>
            </a:p>
          </p:txBody>
        </p:sp>
        <p:sp>
          <p:nvSpPr>
            <p:cNvPr id="136515" name="Line 323"/>
            <p:cNvSpPr>
              <a:spLocks noChangeShapeType="1"/>
            </p:cNvSpPr>
            <p:nvPr/>
          </p:nvSpPr>
          <p:spPr bwMode="auto">
            <a:xfrm>
              <a:off x="1636" y="2448"/>
              <a:ext cx="0" cy="44"/>
            </a:xfrm>
            <a:prstGeom prst="line">
              <a:avLst/>
            </a:prstGeom>
            <a:noFill/>
            <a:ln w="9525">
              <a:solidFill>
                <a:schemeClr val="tx1"/>
              </a:solidFill>
              <a:round/>
              <a:headEnd/>
              <a:tailEnd/>
            </a:ln>
          </p:spPr>
          <p:txBody>
            <a:bodyPr wrap="none" anchor="ctr"/>
            <a:lstStyle/>
            <a:p>
              <a:endParaRPr lang="en-US"/>
            </a:p>
          </p:txBody>
        </p:sp>
        <p:sp>
          <p:nvSpPr>
            <p:cNvPr id="136516" name="Line 324"/>
            <p:cNvSpPr>
              <a:spLocks noChangeShapeType="1"/>
            </p:cNvSpPr>
            <p:nvPr/>
          </p:nvSpPr>
          <p:spPr bwMode="auto">
            <a:xfrm>
              <a:off x="1652" y="2448"/>
              <a:ext cx="0" cy="44"/>
            </a:xfrm>
            <a:prstGeom prst="line">
              <a:avLst/>
            </a:prstGeom>
            <a:noFill/>
            <a:ln w="9525">
              <a:solidFill>
                <a:schemeClr val="tx1"/>
              </a:solidFill>
              <a:round/>
              <a:headEnd/>
              <a:tailEnd/>
            </a:ln>
          </p:spPr>
          <p:txBody>
            <a:bodyPr wrap="none" anchor="ctr"/>
            <a:lstStyle/>
            <a:p>
              <a:endParaRPr lang="en-US"/>
            </a:p>
          </p:txBody>
        </p:sp>
      </p:grpSp>
      <p:grpSp>
        <p:nvGrpSpPr>
          <p:cNvPr id="17" name="Group 325"/>
          <p:cNvGrpSpPr>
            <a:grpSpLocks/>
          </p:cNvGrpSpPr>
          <p:nvPr/>
        </p:nvGrpSpPr>
        <p:grpSpPr bwMode="auto">
          <a:xfrm>
            <a:off x="6126163" y="1887538"/>
            <a:ext cx="444500" cy="69850"/>
            <a:chOff x="1372" y="2448"/>
            <a:chExt cx="280" cy="44"/>
          </a:xfrm>
        </p:grpSpPr>
        <p:sp>
          <p:nvSpPr>
            <p:cNvPr id="136518" name="Line 326"/>
            <p:cNvSpPr>
              <a:spLocks noChangeShapeType="1"/>
            </p:cNvSpPr>
            <p:nvPr/>
          </p:nvSpPr>
          <p:spPr bwMode="auto">
            <a:xfrm>
              <a:off x="1372" y="2448"/>
              <a:ext cx="0" cy="44"/>
            </a:xfrm>
            <a:prstGeom prst="line">
              <a:avLst/>
            </a:prstGeom>
            <a:noFill/>
            <a:ln w="9525">
              <a:solidFill>
                <a:schemeClr val="tx1"/>
              </a:solidFill>
              <a:round/>
              <a:headEnd/>
              <a:tailEnd/>
            </a:ln>
          </p:spPr>
          <p:txBody>
            <a:bodyPr wrap="none" anchor="ctr"/>
            <a:lstStyle/>
            <a:p>
              <a:endParaRPr lang="en-US"/>
            </a:p>
          </p:txBody>
        </p:sp>
        <p:sp>
          <p:nvSpPr>
            <p:cNvPr id="136519" name="Line 327"/>
            <p:cNvSpPr>
              <a:spLocks noChangeShapeType="1"/>
            </p:cNvSpPr>
            <p:nvPr/>
          </p:nvSpPr>
          <p:spPr bwMode="auto">
            <a:xfrm>
              <a:off x="1440" y="2448"/>
              <a:ext cx="0" cy="44"/>
            </a:xfrm>
            <a:prstGeom prst="line">
              <a:avLst/>
            </a:prstGeom>
            <a:noFill/>
            <a:ln w="9525">
              <a:solidFill>
                <a:schemeClr val="tx1"/>
              </a:solidFill>
              <a:round/>
              <a:headEnd/>
              <a:tailEnd/>
            </a:ln>
          </p:spPr>
          <p:txBody>
            <a:bodyPr wrap="none" anchor="ctr"/>
            <a:lstStyle/>
            <a:p>
              <a:endParaRPr lang="en-US"/>
            </a:p>
          </p:txBody>
        </p:sp>
        <p:sp>
          <p:nvSpPr>
            <p:cNvPr id="136520" name="Line 328"/>
            <p:cNvSpPr>
              <a:spLocks noChangeShapeType="1"/>
            </p:cNvSpPr>
            <p:nvPr/>
          </p:nvSpPr>
          <p:spPr bwMode="auto">
            <a:xfrm>
              <a:off x="1500" y="2448"/>
              <a:ext cx="0" cy="44"/>
            </a:xfrm>
            <a:prstGeom prst="line">
              <a:avLst/>
            </a:prstGeom>
            <a:noFill/>
            <a:ln w="9525">
              <a:solidFill>
                <a:schemeClr val="tx1"/>
              </a:solidFill>
              <a:round/>
              <a:headEnd/>
              <a:tailEnd/>
            </a:ln>
          </p:spPr>
          <p:txBody>
            <a:bodyPr wrap="none" anchor="ctr"/>
            <a:lstStyle/>
            <a:p>
              <a:endParaRPr lang="en-US"/>
            </a:p>
          </p:txBody>
        </p:sp>
        <p:sp>
          <p:nvSpPr>
            <p:cNvPr id="136521" name="Line 329"/>
            <p:cNvSpPr>
              <a:spLocks noChangeShapeType="1"/>
            </p:cNvSpPr>
            <p:nvPr/>
          </p:nvSpPr>
          <p:spPr bwMode="auto">
            <a:xfrm>
              <a:off x="1536" y="2448"/>
              <a:ext cx="0" cy="44"/>
            </a:xfrm>
            <a:prstGeom prst="line">
              <a:avLst/>
            </a:prstGeom>
            <a:noFill/>
            <a:ln w="9525">
              <a:solidFill>
                <a:schemeClr val="tx1"/>
              </a:solidFill>
              <a:round/>
              <a:headEnd/>
              <a:tailEnd/>
            </a:ln>
          </p:spPr>
          <p:txBody>
            <a:bodyPr wrap="none" anchor="ctr"/>
            <a:lstStyle/>
            <a:p>
              <a:endParaRPr lang="en-US"/>
            </a:p>
          </p:txBody>
        </p:sp>
        <p:sp>
          <p:nvSpPr>
            <p:cNvPr id="136522" name="Line 330"/>
            <p:cNvSpPr>
              <a:spLocks noChangeShapeType="1"/>
            </p:cNvSpPr>
            <p:nvPr/>
          </p:nvSpPr>
          <p:spPr bwMode="auto">
            <a:xfrm>
              <a:off x="1564" y="2448"/>
              <a:ext cx="0" cy="44"/>
            </a:xfrm>
            <a:prstGeom prst="line">
              <a:avLst/>
            </a:prstGeom>
            <a:noFill/>
            <a:ln w="9525">
              <a:solidFill>
                <a:schemeClr val="tx1"/>
              </a:solidFill>
              <a:round/>
              <a:headEnd/>
              <a:tailEnd/>
            </a:ln>
          </p:spPr>
          <p:txBody>
            <a:bodyPr wrap="none" anchor="ctr"/>
            <a:lstStyle/>
            <a:p>
              <a:endParaRPr lang="en-US"/>
            </a:p>
          </p:txBody>
        </p:sp>
        <p:sp>
          <p:nvSpPr>
            <p:cNvPr id="136523" name="Line 331"/>
            <p:cNvSpPr>
              <a:spLocks noChangeShapeType="1"/>
            </p:cNvSpPr>
            <p:nvPr/>
          </p:nvSpPr>
          <p:spPr bwMode="auto">
            <a:xfrm>
              <a:off x="1592" y="2448"/>
              <a:ext cx="0" cy="44"/>
            </a:xfrm>
            <a:prstGeom prst="line">
              <a:avLst/>
            </a:prstGeom>
            <a:noFill/>
            <a:ln w="9525">
              <a:solidFill>
                <a:schemeClr val="tx1"/>
              </a:solidFill>
              <a:round/>
              <a:headEnd/>
              <a:tailEnd/>
            </a:ln>
          </p:spPr>
          <p:txBody>
            <a:bodyPr wrap="none" anchor="ctr"/>
            <a:lstStyle/>
            <a:p>
              <a:endParaRPr lang="en-US"/>
            </a:p>
          </p:txBody>
        </p:sp>
        <p:sp>
          <p:nvSpPr>
            <p:cNvPr id="136524" name="Line 332"/>
            <p:cNvSpPr>
              <a:spLocks noChangeShapeType="1"/>
            </p:cNvSpPr>
            <p:nvPr/>
          </p:nvSpPr>
          <p:spPr bwMode="auto">
            <a:xfrm>
              <a:off x="1620" y="2448"/>
              <a:ext cx="0" cy="44"/>
            </a:xfrm>
            <a:prstGeom prst="line">
              <a:avLst/>
            </a:prstGeom>
            <a:noFill/>
            <a:ln w="9525">
              <a:solidFill>
                <a:schemeClr val="tx1"/>
              </a:solidFill>
              <a:round/>
              <a:headEnd/>
              <a:tailEnd/>
            </a:ln>
          </p:spPr>
          <p:txBody>
            <a:bodyPr wrap="none" anchor="ctr"/>
            <a:lstStyle/>
            <a:p>
              <a:endParaRPr lang="en-US"/>
            </a:p>
          </p:txBody>
        </p:sp>
        <p:sp>
          <p:nvSpPr>
            <p:cNvPr id="136525" name="Line 333"/>
            <p:cNvSpPr>
              <a:spLocks noChangeShapeType="1"/>
            </p:cNvSpPr>
            <p:nvPr/>
          </p:nvSpPr>
          <p:spPr bwMode="auto">
            <a:xfrm>
              <a:off x="1636" y="2448"/>
              <a:ext cx="0" cy="44"/>
            </a:xfrm>
            <a:prstGeom prst="line">
              <a:avLst/>
            </a:prstGeom>
            <a:noFill/>
            <a:ln w="9525">
              <a:solidFill>
                <a:schemeClr val="tx1"/>
              </a:solidFill>
              <a:round/>
              <a:headEnd/>
              <a:tailEnd/>
            </a:ln>
          </p:spPr>
          <p:txBody>
            <a:bodyPr wrap="none" anchor="ctr"/>
            <a:lstStyle/>
            <a:p>
              <a:endParaRPr lang="en-US"/>
            </a:p>
          </p:txBody>
        </p:sp>
        <p:sp>
          <p:nvSpPr>
            <p:cNvPr id="136526" name="Line 334"/>
            <p:cNvSpPr>
              <a:spLocks noChangeShapeType="1"/>
            </p:cNvSpPr>
            <p:nvPr/>
          </p:nvSpPr>
          <p:spPr bwMode="auto">
            <a:xfrm>
              <a:off x="1652" y="2448"/>
              <a:ext cx="0" cy="44"/>
            </a:xfrm>
            <a:prstGeom prst="line">
              <a:avLst/>
            </a:prstGeom>
            <a:noFill/>
            <a:ln w="9525">
              <a:solidFill>
                <a:schemeClr val="tx1"/>
              </a:solidFill>
              <a:round/>
              <a:headEnd/>
              <a:tailEnd/>
            </a:ln>
          </p:spPr>
          <p:txBody>
            <a:bodyPr wrap="none" anchor="ctr"/>
            <a:lstStyle/>
            <a:p>
              <a:endParaRPr lang="en-US"/>
            </a:p>
          </p:txBody>
        </p:sp>
      </p:grpSp>
      <p:grpSp>
        <p:nvGrpSpPr>
          <p:cNvPr id="18" name="Group 335"/>
          <p:cNvGrpSpPr>
            <a:grpSpLocks/>
          </p:cNvGrpSpPr>
          <p:nvPr/>
        </p:nvGrpSpPr>
        <p:grpSpPr bwMode="auto">
          <a:xfrm>
            <a:off x="6772275" y="1887538"/>
            <a:ext cx="444500" cy="69850"/>
            <a:chOff x="1372" y="2448"/>
            <a:chExt cx="280" cy="44"/>
          </a:xfrm>
        </p:grpSpPr>
        <p:sp>
          <p:nvSpPr>
            <p:cNvPr id="136528" name="Line 336"/>
            <p:cNvSpPr>
              <a:spLocks noChangeShapeType="1"/>
            </p:cNvSpPr>
            <p:nvPr/>
          </p:nvSpPr>
          <p:spPr bwMode="auto">
            <a:xfrm>
              <a:off x="1372" y="2448"/>
              <a:ext cx="0" cy="44"/>
            </a:xfrm>
            <a:prstGeom prst="line">
              <a:avLst/>
            </a:prstGeom>
            <a:noFill/>
            <a:ln w="9525">
              <a:solidFill>
                <a:schemeClr val="tx1"/>
              </a:solidFill>
              <a:round/>
              <a:headEnd/>
              <a:tailEnd/>
            </a:ln>
          </p:spPr>
          <p:txBody>
            <a:bodyPr wrap="none" anchor="ctr"/>
            <a:lstStyle/>
            <a:p>
              <a:endParaRPr lang="en-US"/>
            </a:p>
          </p:txBody>
        </p:sp>
        <p:sp>
          <p:nvSpPr>
            <p:cNvPr id="136529" name="Line 337"/>
            <p:cNvSpPr>
              <a:spLocks noChangeShapeType="1"/>
            </p:cNvSpPr>
            <p:nvPr/>
          </p:nvSpPr>
          <p:spPr bwMode="auto">
            <a:xfrm>
              <a:off x="1440" y="2448"/>
              <a:ext cx="0" cy="44"/>
            </a:xfrm>
            <a:prstGeom prst="line">
              <a:avLst/>
            </a:prstGeom>
            <a:noFill/>
            <a:ln w="9525">
              <a:solidFill>
                <a:schemeClr val="tx1"/>
              </a:solidFill>
              <a:round/>
              <a:headEnd/>
              <a:tailEnd/>
            </a:ln>
          </p:spPr>
          <p:txBody>
            <a:bodyPr wrap="none" anchor="ctr"/>
            <a:lstStyle/>
            <a:p>
              <a:endParaRPr lang="en-US"/>
            </a:p>
          </p:txBody>
        </p:sp>
        <p:sp>
          <p:nvSpPr>
            <p:cNvPr id="136530" name="Line 338"/>
            <p:cNvSpPr>
              <a:spLocks noChangeShapeType="1"/>
            </p:cNvSpPr>
            <p:nvPr/>
          </p:nvSpPr>
          <p:spPr bwMode="auto">
            <a:xfrm>
              <a:off x="1500" y="2448"/>
              <a:ext cx="0" cy="44"/>
            </a:xfrm>
            <a:prstGeom prst="line">
              <a:avLst/>
            </a:prstGeom>
            <a:noFill/>
            <a:ln w="9525">
              <a:solidFill>
                <a:schemeClr val="tx1"/>
              </a:solidFill>
              <a:round/>
              <a:headEnd/>
              <a:tailEnd/>
            </a:ln>
          </p:spPr>
          <p:txBody>
            <a:bodyPr wrap="none" anchor="ctr"/>
            <a:lstStyle/>
            <a:p>
              <a:endParaRPr lang="en-US"/>
            </a:p>
          </p:txBody>
        </p:sp>
        <p:sp>
          <p:nvSpPr>
            <p:cNvPr id="136531" name="Line 339"/>
            <p:cNvSpPr>
              <a:spLocks noChangeShapeType="1"/>
            </p:cNvSpPr>
            <p:nvPr/>
          </p:nvSpPr>
          <p:spPr bwMode="auto">
            <a:xfrm>
              <a:off x="1536" y="2448"/>
              <a:ext cx="0" cy="44"/>
            </a:xfrm>
            <a:prstGeom prst="line">
              <a:avLst/>
            </a:prstGeom>
            <a:noFill/>
            <a:ln w="9525">
              <a:solidFill>
                <a:schemeClr val="tx1"/>
              </a:solidFill>
              <a:round/>
              <a:headEnd/>
              <a:tailEnd/>
            </a:ln>
          </p:spPr>
          <p:txBody>
            <a:bodyPr wrap="none" anchor="ctr"/>
            <a:lstStyle/>
            <a:p>
              <a:endParaRPr lang="en-US"/>
            </a:p>
          </p:txBody>
        </p:sp>
        <p:sp>
          <p:nvSpPr>
            <p:cNvPr id="136532" name="Line 340"/>
            <p:cNvSpPr>
              <a:spLocks noChangeShapeType="1"/>
            </p:cNvSpPr>
            <p:nvPr/>
          </p:nvSpPr>
          <p:spPr bwMode="auto">
            <a:xfrm>
              <a:off x="1564" y="2448"/>
              <a:ext cx="0" cy="44"/>
            </a:xfrm>
            <a:prstGeom prst="line">
              <a:avLst/>
            </a:prstGeom>
            <a:noFill/>
            <a:ln w="9525">
              <a:solidFill>
                <a:schemeClr val="tx1"/>
              </a:solidFill>
              <a:round/>
              <a:headEnd/>
              <a:tailEnd/>
            </a:ln>
          </p:spPr>
          <p:txBody>
            <a:bodyPr wrap="none" anchor="ctr"/>
            <a:lstStyle/>
            <a:p>
              <a:endParaRPr lang="en-US"/>
            </a:p>
          </p:txBody>
        </p:sp>
        <p:sp>
          <p:nvSpPr>
            <p:cNvPr id="136533" name="Line 341"/>
            <p:cNvSpPr>
              <a:spLocks noChangeShapeType="1"/>
            </p:cNvSpPr>
            <p:nvPr/>
          </p:nvSpPr>
          <p:spPr bwMode="auto">
            <a:xfrm>
              <a:off x="1592" y="2448"/>
              <a:ext cx="0" cy="44"/>
            </a:xfrm>
            <a:prstGeom prst="line">
              <a:avLst/>
            </a:prstGeom>
            <a:noFill/>
            <a:ln w="9525">
              <a:solidFill>
                <a:schemeClr val="tx1"/>
              </a:solidFill>
              <a:round/>
              <a:headEnd/>
              <a:tailEnd/>
            </a:ln>
          </p:spPr>
          <p:txBody>
            <a:bodyPr wrap="none" anchor="ctr"/>
            <a:lstStyle/>
            <a:p>
              <a:endParaRPr lang="en-US"/>
            </a:p>
          </p:txBody>
        </p:sp>
        <p:sp>
          <p:nvSpPr>
            <p:cNvPr id="136534" name="Line 342"/>
            <p:cNvSpPr>
              <a:spLocks noChangeShapeType="1"/>
            </p:cNvSpPr>
            <p:nvPr/>
          </p:nvSpPr>
          <p:spPr bwMode="auto">
            <a:xfrm>
              <a:off x="1620" y="2448"/>
              <a:ext cx="0" cy="44"/>
            </a:xfrm>
            <a:prstGeom prst="line">
              <a:avLst/>
            </a:prstGeom>
            <a:noFill/>
            <a:ln w="9525">
              <a:solidFill>
                <a:schemeClr val="tx1"/>
              </a:solidFill>
              <a:round/>
              <a:headEnd/>
              <a:tailEnd/>
            </a:ln>
          </p:spPr>
          <p:txBody>
            <a:bodyPr wrap="none" anchor="ctr"/>
            <a:lstStyle/>
            <a:p>
              <a:endParaRPr lang="en-US"/>
            </a:p>
          </p:txBody>
        </p:sp>
        <p:sp>
          <p:nvSpPr>
            <p:cNvPr id="136535" name="Line 343"/>
            <p:cNvSpPr>
              <a:spLocks noChangeShapeType="1"/>
            </p:cNvSpPr>
            <p:nvPr/>
          </p:nvSpPr>
          <p:spPr bwMode="auto">
            <a:xfrm>
              <a:off x="1636" y="2448"/>
              <a:ext cx="0" cy="44"/>
            </a:xfrm>
            <a:prstGeom prst="line">
              <a:avLst/>
            </a:prstGeom>
            <a:noFill/>
            <a:ln w="9525">
              <a:solidFill>
                <a:schemeClr val="tx1"/>
              </a:solidFill>
              <a:round/>
              <a:headEnd/>
              <a:tailEnd/>
            </a:ln>
          </p:spPr>
          <p:txBody>
            <a:bodyPr wrap="none" anchor="ctr"/>
            <a:lstStyle/>
            <a:p>
              <a:endParaRPr lang="en-US"/>
            </a:p>
          </p:txBody>
        </p:sp>
        <p:sp>
          <p:nvSpPr>
            <p:cNvPr id="136536" name="Line 344"/>
            <p:cNvSpPr>
              <a:spLocks noChangeShapeType="1"/>
            </p:cNvSpPr>
            <p:nvPr/>
          </p:nvSpPr>
          <p:spPr bwMode="auto">
            <a:xfrm>
              <a:off x="1652" y="2448"/>
              <a:ext cx="0" cy="44"/>
            </a:xfrm>
            <a:prstGeom prst="line">
              <a:avLst/>
            </a:prstGeom>
            <a:noFill/>
            <a:ln w="9525">
              <a:solidFill>
                <a:schemeClr val="tx1"/>
              </a:solidFill>
              <a:round/>
              <a:headEnd/>
              <a:tailEnd/>
            </a:ln>
          </p:spPr>
          <p:txBody>
            <a:bodyPr wrap="none" anchor="ctr"/>
            <a:lstStyle/>
            <a:p>
              <a:endParaRPr lang="en-US"/>
            </a:p>
          </p:txBody>
        </p:sp>
      </p:grpSp>
      <p:grpSp>
        <p:nvGrpSpPr>
          <p:cNvPr id="19" name="Group 345"/>
          <p:cNvGrpSpPr>
            <a:grpSpLocks/>
          </p:cNvGrpSpPr>
          <p:nvPr/>
        </p:nvGrpSpPr>
        <p:grpSpPr bwMode="auto">
          <a:xfrm>
            <a:off x="7418388" y="1887538"/>
            <a:ext cx="444500" cy="69850"/>
            <a:chOff x="1372" y="2448"/>
            <a:chExt cx="280" cy="44"/>
          </a:xfrm>
        </p:grpSpPr>
        <p:sp>
          <p:nvSpPr>
            <p:cNvPr id="136538" name="Line 346"/>
            <p:cNvSpPr>
              <a:spLocks noChangeShapeType="1"/>
            </p:cNvSpPr>
            <p:nvPr/>
          </p:nvSpPr>
          <p:spPr bwMode="auto">
            <a:xfrm>
              <a:off x="1372" y="2448"/>
              <a:ext cx="0" cy="44"/>
            </a:xfrm>
            <a:prstGeom prst="line">
              <a:avLst/>
            </a:prstGeom>
            <a:noFill/>
            <a:ln w="9525">
              <a:solidFill>
                <a:schemeClr val="tx1"/>
              </a:solidFill>
              <a:round/>
              <a:headEnd/>
              <a:tailEnd/>
            </a:ln>
          </p:spPr>
          <p:txBody>
            <a:bodyPr wrap="none" anchor="ctr"/>
            <a:lstStyle/>
            <a:p>
              <a:endParaRPr lang="en-US"/>
            </a:p>
          </p:txBody>
        </p:sp>
        <p:sp>
          <p:nvSpPr>
            <p:cNvPr id="136539" name="Line 347"/>
            <p:cNvSpPr>
              <a:spLocks noChangeShapeType="1"/>
            </p:cNvSpPr>
            <p:nvPr/>
          </p:nvSpPr>
          <p:spPr bwMode="auto">
            <a:xfrm>
              <a:off x="1440" y="2448"/>
              <a:ext cx="0" cy="44"/>
            </a:xfrm>
            <a:prstGeom prst="line">
              <a:avLst/>
            </a:prstGeom>
            <a:noFill/>
            <a:ln w="9525">
              <a:solidFill>
                <a:schemeClr val="tx1"/>
              </a:solidFill>
              <a:round/>
              <a:headEnd/>
              <a:tailEnd/>
            </a:ln>
          </p:spPr>
          <p:txBody>
            <a:bodyPr wrap="none" anchor="ctr"/>
            <a:lstStyle/>
            <a:p>
              <a:endParaRPr lang="en-US"/>
            </a:p>
          </p:txBody>
        </p:sp>
        <p:sp>
          <p:nvSpPr>
            <p:cNvPr id="136540" name="Line 348"/>
            <p:cNvSpPr>
              <a:spLocks noChangeShapeType="1"/>
            </p:cNvSpPr>
            <p:nvPr/>
          </p:nvSpPr>
          <p:spPr bwMode="auto">
            <a:xfrm>
              <a:off x="1500" y="2448"/>
              <a:ext cx="0" cy="44"/>
            </a:xfrm>
            <a:prstGeom prst="line">
              <a:avLst/>
            </a:prstGeom>
            <a:noFill/>
            <a:ln w="9525">
              <a:solidFill>
                <a:schemeClr val="tx1"/>
              </a:solidFill>
              <a:round/>
              <a:headEnd/>
              <a:tailEnd/>
            </a:ln>
          </p:spPr>
          <p:txBody>
            <a:bodyPr wrap="none" anchor="ctr"/>
            <a:lstStyle/>
            <a:p>
              <a:endParaRPr lang="en-US"/>
            </a:p>
          </p:txBody>
        </p:sp>
        <p:sp>
          <p:nvSpPr>
            <p:cNvPr id="136541" name="Line 349"/>
            <p:cNvSpPr>
              <a:spLocks noChangeShapeType="1"/>
            </p:cNvSpPr>
            <p:nvPr/>
          </p:nvSpPr>
          <p:spPr bwMode="auto">
            <a:xfrm>
              <a:off x="1536" y="2448"/>
              <a:ext cx="0" cy="44"/>
            </a:xfrm>
            <a:prstGeom prst="line">
              <a:avLst/>
            </a:prstGeom>
            <a:noFill/>
            <a:ln w="9525">
              <a:solidFill>
                <a:schemeClr val="tx1"/>
              </a:solidFill>
              <a:round/>
              <a:headEnd/>
              <a:tailEnd/>
            </a:ln>
          </p:spPr>
          <p:txBody>
            <a:bodyPr wrap="none" anchor="ctr"/>
            <a:lstStyle/>
            <a:p>
              <a:endParaRPr lang="en-US"/>
            </a:p>
          </p:txBody>
        </p:sp>
        <p:sp>
          <p:nvSpPr>
            <p:cNvPr id="136542" name="Line 350"/>
            <p:cNvSpPr>
              <a:spLocks noChangeShapeType="1"/>
            </p:cNvSpPr>
            <p:nvPr/>
          </p:nvSpPr>
          <p:spPr bwMode="auto">
            <a:xfrm>
              <a:off x="1564" y="2448"/>
              <a:ext cx="0" cy="44"/>
            </a:xfrm>
            <a:prstGeom prst="line">
              <a:avLst/>
            </a:prstGeom>
            <a:noFill/>
            <a:ln w="9525">
              <a:solidFill>
                <a:schemeClr val="tx1"/>
              </a:solidFill>
              <a:round/>
              <a:headEnd/>
              <a:tailEnd/>
            </a:ln>
          </p:spPr>
          <p:txBody>
            <a:bodyPr wrap="none" anchor="ctr"/>
            <a:lstStyle/>
            <a:p>
              <a:endParaRPr lang="en-US"/>
            </a:p>
          </p:txBody>
        </p:sp>
        <p:sp>
          <p:nvSpPr>
            <p:cNvPr id="136543" name="Line 351"/>
            <p:cNvSpPr>
              <a:spLocks noChangeShapeType="1"/>
            </p:cNvSpPr>
            <p:nvPr/>
          </p:nvSpPr>
          <p:spPr bwMode="auto">
            <a:xfrm>
              <a:off x="1592" y="2448"/>
              <a:ext cx="0" cy="44"/>
            </a:xfrm>
            <a:prstGeom prst="line">
              <a:avLst/>
            </a:prstGeom>
            <a:noFill/>
            <a:ln w="9525">
              <a:solidFill>
                <a:schemeClr val="tx1"/>
              </a:solidFill>
              <a:round/>
              <a:headEnd/>
              <a:tailEnd/>
            </a:ln>
          </p:spPr>
          <p:txBody>
            <a:bodyPr wrap="none" anchor="ctr"/>
            <a:lstStyle/>
            <a:p>
              <a:endParaRPr lang="en-US"/>
            </a:p>
          </p:txBody>
        </p:sp>
        <p:sp>
          <p:nvSpPr>
            <p:cNvPr id="136544" name="Line 352"/>
            <p:cNvSpPr>
              <a:spLocks noChangeShapeType="1"/>
            </p:cNvSpPr>
            <p:nvPr/>
          </p:nvSpPr>
          <p:spPr bwMode="auto">
            <a:xfrm>
              <a:off x="1620" y="2448"/>
              <a:ext cx="0" cy="44"/>
            </a:xfrm>
            <a:prstGeom prst="line">
              <a:avLst/>
            </a:prstGeom>
            <a:noFill/>
            <a:ln w="9525">
              <a:solidFill>
                <a:schemeClr val="tx1"/>
              </a:solidFill>
              <a:round/>
              <a:headEnd/>
              <a:tailEnd/>
            </a:ln>
          </p:spPr>
          <p:txBody>
            <a:bodyPr wrap="none" anchor="ctr"/>
            <a:lstStyle/>
            <a:p>
              <a:endParaRPr lang="en-US"/>
            </a:p>
          </p:txBody>
        </p:sp>
        <p:sp>
          <p:nvSpPr>
            <p:cNvPr id="136545" name="Line 353"/>
            <p:cNvSpPr>
              <a:spLocks noChangeShapeType="1"/>
            </p:cNvSpPr>
            <p:nvPr/>
          </p:nvSpPr>
          <p:spPr bwMode="auto">
            <a:xfrm>
              <a:off x="1636" y="2448"/>
              <a:ext cx="0" cy="44"/>
            </a:xfrm>
            <a:prstGeom prst="line">
              <a:avLst/>
            </a:prstGeom>
            <a:noFill/>
            <a:ln w="9525">
              <a:solidFill>
                <a:schemeClr val="tx1"/>
              </a:solidFill>
              <a:round/>
              <a:headEnd/>
              <a:tailEnd/>
            </a:ln>
          </p:spPr>
          <p:txBody>
            <a:bodyPr wrap="none" anchor="ctr"/>
            <a:lstStyle/>
            <a:p>
              <a:endParaRPr lang="en-US"/>
            </a:p>
          </p:txBody>
        </p:sp>
        <p:sp>
          <p:nvSpPr>
            <p:cNvPr id="136546" name="Line 354"/>
            <p:cNvSpPr>
              <a:spLocks noChangeShapeType="1"/>
            </p:cNvSpPr>
            <p:nvPr/>
          </p:nvSpPr>
          <p:spPr bwMode="auto">
            <a:xfrm>
              <a:off x="1652" y="2448"/>
              <a:ext cx="0" cy="44"/>
            </a:xfrm>
            <a:prstGeom prst="line">
              <a:avLst/>
            </a:prstGeom>
            <a:noFill/>
            <a:ln w="9525">
              <a:solidFill>
                <a:schemeClr val="tx1"/>
              </a:solidFill>
              <a:round/>
              <a:headEnd/>
              <a:tailEnd/>
            </a:ln>
          </p:spPr>
          <p:txBody>
            <a:bodyPr wrap="none" anchor="ctr"/>
            <a:lstStyle/>
            <a:p>
              <a:endParaRPr lang="en-US"/>
            </a:p>
          </p:txBody>
        </p:sp>
      </p:grpSp>
      <p:sp>
        <p:nvSpPr>
          <p:cNvPr id="136547" name="Rectangle 355"/>
          <p:cNvSpPr>
            <a:spLocks noChangeArrowheads="1"/>
          </p:cNvSpPr>
          <p:nvPr/>
        </p:nvSpPr>
        <p:spPr bwMode="auto">
          <a:xfrm>
            <a:off x="7062788" y="1952625"/>
            <a:ext cx="336550" cy="212725"/>
          </a:xfrm>
          <a:prstGeom prst="rect">
            <a:avLst/>
          </a:prstGeom>
          <a:noFill/>
          <a:ln w="9525">
            <a:noFill/>
            <a:miter lim="800000"/>
            <a:headEnd/>
            <a:tailEnd/>
          </a:ln>
        </p:spPr>
        <p:txBody>
          <a:bodyPr lIns="0" tIns="0" rIns="0" bIns="0">
            <a:spAutoFit/>
          </a:bodyPr>
          <a:lstStyle/>
          <a:p>
            <a:r>
              <a:rPr lang="fr-FR" sz="1400" b="1">
                <a:solidFill>
                  <a:srgbClr val="000000"/>
                </a:solidFill>
              </a:rPr>
              <a:t>10</a:t>
            </a:r>
            <a:r>
              <a:rPr lang="fr-FR" sz="1400" b="1" baseline="30000">
                <a:solidFill>
                  <a:srgbClr val="000000"/>
                </a:solidFill>
              </a:rPr>
              <a:t>10</a:t>
            </a:r>
            <a:endParaRPr lang="fr-FR" sz="1400" b="1"/>
          </a:p>
        </p:txBody>
      </p:sp>
      <p:sp>
        <p:nvSpPr>
          <p:cNvPr id="136548" name="Rectangle 356"/>
          <p:cNvSpPr>
            <a:spLocks noChangeArrowheads="1"/>
          </p:cNvSpPr>
          <p:nvPr/>
        </p:nvSpPr>
        <p:spPr bwMode="auto">
          <a:xfrm>
            <a:off x="7670800" y="1952625"/>
            <a:ext cx="336550" cy="212725"/>
          </a:xfrm>
          <a:prstGeom prst="rect">
            <a:avLst/>
          </a:prstGeom>
          <a:noFill/>
          <a:ln w="9525">
            <a:noFill/>
            <a:miter lim="800000"/>
            <a:headEnd/>
            <a:tailEnd/>
          </a:ln>
        </p:spPr>
        <p:txBody>
          <a:bodyPr lIns="0" tIns="0" rIns="0" bIns="0">
            <a:spAutoFit/>
          </a:bodyPr>
          <a:lstStyle/>
          <a:p>
            <a:r>
              <a:rPr lang="fr-FR" sz="1400" b="1">
                <a:solidFill>
                  <a:srgbClr val="000000"/>
                </a:solidFill>
              </a:rPr>
              <a:t>10</a:t>
            </a:r>
            <a:r>
              <a:rPr lang="fr-FR" sz="1400" b="1" baseline="30000">
                <a:solidFill>
                  <a:srgbClr val="000000"/>
                </a:solidFill>
              </a:rPr>
              <a:t>11</a:t>
            </a:r>
            <a:endParaRPr lang="fr-FR" sz="1400" b="1"/>
          </a:p>
        </p:txBody>
      </p:sp>
      <p:sp>
        <p:nvSpPr>
          <p:cNvPr id="136549" name="Line 357"/>
          <p:cNvSpPr>
            <a:spLocks noChangeShapeType="1"/>
          </p:cNvSpPr>
          <p:nvPr/>
        </p:nvSpPr>
        <p:spPr bwMode="auto">
          <a:xfrm>
            <a:off x="2895600" y="1765300"/>
            <a:ext cx="1371600" cy="0"/>
          </a:xfrm>
          <a:prstGeom prst="line">
            <a:avLst/>
          </a:prstGeom>
          <a:noFill/>
          <a:ln w="57150">
            <a:solidFill>
              <a:srgbClr val="FF0000"/>
            </a:solidFill>
            <a:round/>
            <a:headEnd/>
            <a:tailEnd/>
          </a:ln>
        </p:spPr>
        <p:txBody>
          <a:bodyPr wrap="none" anchor="ctr"/>
          <a:lstStyle/>
          <a:p>
            <a:endParaRPr lang="en-US"/>
          </a:p>
        </p:txBody>
      </p:sp>
      <p:sp>
        <p:nvSpPr>
          <p:cNvPr id="136550" name="Line 358"/>
          <p:cNvSpPr>
            <a:spLocks noChangeShapeType="1"/>
          </p:cNvSpPr>
          <p:nvPr/>
        </p:nvSpPr>
        <p:spPr bwMode="auto">
          <a:xfrm>
            <a:off x="4368800" y="1612900"/>
            <a:ext cx="838200" cy="0"/>
          </a:xfrm>
          <a:prstGeom prst="line">
            <a:avLst/>
          </a:prstGeom>
          <a:noFill/>
          <a:ln w="57150">
            <a:solidFill>
              <a:srgbClr val="0000FF"/>
            </a:solidFill>
            <a:round/>
            <a:headEnd/>
            <a:tailEnd/>
          </a:ln>
        </p:spPr>
        <p:txBody>
          <a:bodyPr wrap="none" anchor="ctr"/>
          <a:lstStyle/>
          <a:p>
            <a:endParaRPr lang="en-US"/>
          </a:p>
        </p:txBody>
      </p:sp>
      <p:sp>
        <p:nvSpPr>
          <p:cNvPr id="136551" name="Line 359"/>
          <p:cNvSpPr>
            <a:spLocks noChangeShapeType="1"/>
          </p:cNvSpPr>
          <p:nvPr/>
        </p:nvSpPr>
        <p:spPr bwMode="auto">
          <a:xfrm>
            <a:off x="5105400" y="1295400"/>
            <a:ext cx="596900" cy="0"/>
          </a:xfrm>
          <a:prstGeom prst="line">
            <a:avLst/>
          </a:prstGeom>
          <a:noFill/>
          <a:ln w="57150">
            <a:solidFill>
              <a:srgbClr val="FF8000"/>
            </a:solidFill>
            <a:round/>
            <a:headEnd/>
            <a:tailEnd/>
          </a:ln>
        </p:spPr>
        <p:txBody>
          <a:bodyPr wrap="none" anchor="ctr"/>
          <a:lstStyle/>
          <a:p>
            <a:endParaRPr lang="en-US"/>
          </a:p>
        </p:txBody>
      </p:sp>
      <p:sp>
        <p:nvSpPr>
          <p:cNvPr id="136552" name="Line 360"/>
          <p:cNvSpPr>
            <a:spLocks noChangeShapeType="1"/>
          </p:cNvSpPr>
          <p:nvPr/>
        </p:nvSpPr>
        <p:spPr bwMode="auto">
          <a:xfrm>
            <a:off x="5918200" y="1293813"/>
            <a:ext cx="2235200" cy="14287"/>
          </a:xfrm>
          <a:prstGeom prst="line">
            <a:avLst/>
          </a:prstGeom>
          <a:noFill/>
          <a:ln w="57150">
            <a:solidFill>
              <a:srgbClr val="008000"/>
            </a:solidFill>
            <a:round/>
            <a:headEnd/>
            <a:tailEnd/>
          </a:ln>
        </p:spPr>
        <p:txBody>
          <a:bodyPr wrap="none" anchor="ctr"/>
          <a:lstStyle/>
          <a:p>
            <a:endParaRPr lang="en-US"/>
          </a:p>
        </p:txBody>
      </p:sp>
      <p:sp>
        <p:nvSpPr>
          <p:cNvPr id="136553" name="Line 361"/>
          <p:cNvSpPr>
            <a:spLocks noChangeShapeType="1"/>
          </p:cNvSpPr>
          <p:nvPr/>
        </p:nvSpPr>
        <p:spPr bwMode="auto">
          <a:xfrm>
            <a:off x="5880100" y="977900"/>
            <a:ext cx="1917700" cy="0"/>
          </a:xfrm>
          <a:prstGeom prst="line">
            <a:avLst/>
          </a:prstGeom>
          <a:noFill/>
          <a:ln w="57150">
            <a:solidFill>
              <a:srgbClr val="800040"/>
            </a:solidFill>
            <a:round/>
            <a:headEnd/>
            <a:tailEnd/>
          </a:ln>
        </p:spPr>
        <p:txBody>
          <a:bodyPr wrap="none" anchor="ctr"/>
          <a:lstStyle/>
          <a:p>
            <a:endParaRPr lang="en-US"/>
          </a:p>
        </p:txBody>
      </p:sp>
      <p:sp>
        <p:nvSpPr>
          <p:cNvPr id="136554" name="Text Box 362"/>
          <p:cNvSpPr txBox="1">
            <a:spLocks noChangeArrowheads="1"/>
          </p:cNvSpPr>
          <p:nvPr/>
        </p:nvSpPr>
        <p:spPr bwMode="auto">
          <a:xfrm>
            <a:off x="3197225" y="1449388"/>
            <a:ext cx="612775" cy="336550"/>
          </a:xfrm>
          <a:prstGeom prst="rect">
            <a:avLst/>
          </a:prstGeom>
          <a:noFill/>
          <a:ln w="9525">
            <a:noFill/>
            <a:miter lim="800000"/>
            <a:headEnd/>
            <a:tailEnd/>
          </a:ln>
        </p:spPr>
        <p:txBody>
          <a:bodyPr wrap="none">
            <a:spAutoFit/>
          </a:bodyPr>
          <a:lstStyle/>
          <a:p>
            <a:r>
              <a:rPr lang="fr-FR" sz="1600">
                <a:solidFill>
                  <a:srgbClr val="FF0000"/>
                </a:solidFill>
              </a:rPr>
              <a:t>virus</a:t>
            </a:r>
          </a:p>
        </p:txBody>
      </p:sp>
      <p:sp>
        <p:nvSpPr>
          <p:cNvPr id="136555" name="Text Box 363"/>
          <p:cNvSpPr txBox="1">
            <a:spLocks noChangeArrowheads="1"/>
          </p:cNvSpPr>
          <p:nvPr/>
        </p:nvSpPr>
        <p:spPr bwMode="auto">
          <a:xfrm>
            <a:off x="4249738" y="1295400"/>
            <a:ext cx="1008062" cy="336550"/>
          </a:xfrm>
          <a:prstGeom prst="rect">
            <a:avLst/>
          </a:prstGeom>
          <a:noFill/>
          <a:ln w="9525">
            <a:noFill/>
            <a:miter lim="800000"/>
            <a:headEnd/>
            <a:tailEnd/>
          </a:ln>
        </p:spPr>
        <p:txBody>
          <a:bodyPr wrap="none">
            <a:spAutoFit/>
          </a:bodyPr>
          <a:lstStyle/>
          <a:p>
            <a:r>
              <a:rPr lang="fr-FR" sz="1600">
                <a:solidFill>
                  <a:srgbClr val="0000FF"/>
                </a:solidFill>
              </a:rPr>
              <a:t>bactéries</a:t>
            </a:r>
          </a:p>
        </p:txBody>
      </p:sp>
      <p:sp>
        <p:nvSpPr>
          <p:cNvPr id="136556" name="Text Box 364"/>
          <p:cNvSpPr txBox="1">
            <a:spLocks noChangeArrowheads="1"/>
          </p:cNvSpPr>
          <p:nvPr/>
        </p:nvSpPr>
        <p:spPr bwMode="auto">
          <a:xfrm>
            <a:off x="4487863" y="698500"/>
            <a:ext cx="1392237" cy="581025"/>
          </a:xfrm>
          <a:prstGeom prst="rect">
            <a:avLst/>
          </a:prstGeom>
          <a:noFill/>
          <a:ln w="9525">
            <a:noFill/>
            <a:miter lim="800000"/>
            <a:headEnd/>
            <a:tailEnd/>
          </a:ln>
        </p:spPr>
        <p:txBody>
          <a:bodyPr wrap="none">
            <a:spAutoFit/>
          </a:bodyPr>
          <a:lstStyle/>
          <a:p>
            <a:pPr algn="r"/>
            <a:r>
              <a:rPr lang="fr-FR" sz="1600">
                <a:solidFill>
                  <a:srgbClr val="FF8000"/>
                </a:solidFill>
              </a:rPr>
              <a:t>champignons</a:t>
            </a:r>
          </a:p>
          <a:p>
            <a:pPr algn="r"/>
            <a:r>
              <a:rPr lang="fr-FR" sz="1600">
                <a:solidFill>
                  <a:srgbClr val="FF8000"/>
                </a:solidFill>
              </a:rPr>
              <a:t>levures </a:t>
            </a:r>
          </a:p>
        </p:txBody>
      </p:sp>
      <p:sp>
        <p:nvSpPr>
          <p:cNvPr id="136557" name="Text Box 365"/>
          <p:cNvSpPr txBox="1">
            <a:spLocks noChangeArrowheads="1"/>
          </p:cNvSpPr>
          <p:nvPr/>
        </p:nvSpPr>
        <p:spPr bwMode="auto">
          <a:xfrm>
            <a:off x="6540500" y="976313"/>
            <a:ext cx="839788" cy="336550"/>
          </a:xfrm>
          <a:prstGeom prst="rect">
            <a:avLst/>
          </a:prstGeom>
          <a:noFill/>
          <a:ln w="9525">
            <a:noFill/>
            <a:miter lim="800000"/>
            <a:headEnd/>
            <a:tailEnd/>
          </a:ln>
        </p:spPr>
        <p:txBody>
          <a:bodyPr wrap="none">
            <a:spAutoFit/>
          </a:bodyPr>
          <a:lstStyle/>
          <a:p>
            <a:r>
              <a:rPr lang="fr-FR" sz="1600">
                <a:solidFill>
                  <a:srgbClr val="008000"/>
                </a:solidFill>
              </a:rPr>
              <a:t>plantes</a:t>
            </a:r>
          </a:p>
        </p:txBody>
      </p:sp>
      <p:sp>
        <p:nvSpPr>
          <p:cNvPr id="136558" name="Text Box 366"/>
          <p:cNvSpPr txBox="1">
            <a:spLocks noChangeArrowheads="1"/>
          </p:cNvSpPr>
          <p:nvPr/>
        </p:nvSpPr>
        <p:spPr bwMode="auto">
          <a:xfrm>
            <a:off x="6483350" y="641350"/>
            <a:ext cx="952500" cy="336550"/>
          </a:xfrm>
          <a:prstGeom prst="rect">
            <a:avLst/>
          </a:prstGeom>
          <a:noFill/>
          <a:ln w="9525">
            <a:noFill/>
            <a:miter lim="800000"/>
            <a:headEnd/>
            <a:tailEnd/>
          </a:ln>
        </p:spPr>
        <p:txBody>
          <a:bodyPr wrap="none">
            <a:spAutoFit/>
          </a:bodyPr>
          <a:lstStyle/>
          <a:p>
            <a:r>
              <a:rPr lang="fr-FR" sz="1600">
                <a:solidFill>
                  <a:srgbClr val="800040"/>
                </a:solidFill>
              </a:rPr>
              <a:t>animaux</a:t>
            </a:r>
          </a:p>
        </p:txBody>
      </p:sp>
      <p:sp>
        <p:nvSpPr>
          <p:cNvPr id="136559" name="Line 367"/>
          <p:cNvSpPr>
            <a:spLocks noChangeShapeType="1"/>
          </p:cNvSpPr>
          <p:nvPr/>
        </p:nvSpPr>
        <p:spPr bwMode="auto">
          <a:xfrm flipV="1">
            <a:off x="6959600" y="76200"/>
            <a:ext cx="0" cy="1752600"/>
          </a:xfrm>
          <a:prstGeom prst="line">
            <a:avLst/>
          </a:prstGeom>
          <a:noFill/>
          <a:ln w="9525">
            <a:solidFill>
              <a:schemeClr val="tx1"/>
            </a:solidFill>
            <a:prstDash val="sysDot"/>
            <a:round/>
            <a:headEnd/>
            <a:tailEnd/>
          </a:ln>
        </p:spPr>
        <p:txBody>
          <a:bodyPr wrap="none" anchor="ctr"/>
          <a:lstStyle/>
          <a:p>
            <a:endParaRPr lang="en-US"/>
          </a:p>
        </p:txBody>
      </p:sp>
      <p:sp>
        <p:nvSpPr>
          <p:cNvPr id="136560" name="Text Box 368"/>
          <p:cNvSpPr txBox="1">
            <a:spLocks noChangeArrowheads="1"/>
          </p:cNvSpPr>
          <p:nvPr/>
        </p:nvSpPr>
        <p:spPr bwMode="auto">
          <a:xfrm>
            <a:off x="4279900" y="1585913"/>
            <a:ext cx="919163" cy="336550"/>
          </a:xfrm>
          <a:prstGeom prst="rect">
            <a:avLst/>
          </a:prstGeom>
          <a:noFill/>
          <a:ln w="9525">
            <a:noFill/>
            <a:miter lim="800000"/>
            <a:headEnd/>
            <a:tailEnd/>
          </a:ln>
        </p:spPr>
        <p:txBody>
          <a:bodyPr wrap="none">
            <a:spAutoFit/>
          </a:bodyPr>
          <a:lstStyle/>
          <a:p>
            <a:r>
              <a:rPr lang="fr-FR" sz="1600" i="1">
                <a:solidFill>
                  <a:srgbClr val="0000FF"/>
                </a:solidFill>
              </a:rPr>
              <a:t>archaea</a:t>
            </a:r>
            <a:endParaRPr lang="fr-FR" sz="1600">
              <a:solidFill>
                <a:srgbClr val="0000FF"/>
              </a:solidFill>
            </a:endParaRPr>
          </a:p>
        </p:txBody>
      </p:sp>
      <p:sp>
        <p:nvSpPr>
          <p:cNvPr id="136561" name="Rectangle 369"/>
          <p:cNvSpPr>
            <a:spLocks noChangeArrowheads="1"/>
          </p:cNvSpPr>
          <p:nvPr/>
        </p:nvSpPr>
        <p:spPr bwMode="auto">
          <a:xfrm>
            <a:off x="8343900" y="1952625"/>
            <a:ext cx="336550" cy="212725"/>
          </a:xfrm>
          <a:prstGeom prst="rect">
            <a:avLst/>
          </a:prstGeom>
          <a:noFill/>
          <a:ln w="9525">
            <a:noFill/>
            <a:miter lim="800000"/>
            <a:headEnd/>
            <a:tailEnd/>
          </a:ln>
        </p:spPr>
        <p:txBody>
          <a:bodyPr lIns="0" tIns="0" rIns="0" bIns="0">
            <a:spAutoFit/>
          </a:bodyPr>
          <a:lstStyle/>
          <a:p>
            <a:r>
              <a:rPr lang="fr-FR" sz="1400" b="1">
                <a:solidFill>
                  <a:srgbClr val="000000"/>
                </a:solidFill>
              </a:rPr>
              <a:t>10</a:t>
            </a:r>
            <a:r>
              <a:rPr lang="fr-FR" sz="1400" b="1" baseline="30000">
                <a:solidFill>
                  <a:srgbClr val="000000"/>
                </a:solidFill>
              </a:rPr>
              <a:t>12</a:t>
            </a:r>
            <a:endParaRPr lang="fr-FR" sz="1400" b="1"/>
          </a:p>
        </p:txBody>
      </p:sp>
      <p:grpSp>
        <p:nvGrpSpPr>
          <p:cNvPr id="20" name="Group 370"/>
          <p:cNvGrpSpPr>
            <a:grpSpLocks/>
          </p:cNvGrpSpPr>
          <p:nvPr/>
        </p:nvGrpSpPr>
        <p:grpSpPr bwMode="auto">
          <a:xfrm>
            <a:off x="8064500" y="1890713"/>
            <a:ext cx="444500" cy="69850"/>
            <a:chOff x="1372" y="2448"/>
            <a:chExt cx="280" cy="44"/>
          </a:xfrm>
        </p:grpSpPr>
        <p:sp>
          <p:nvSpPr>
            <p:cNvPr id="136563" name="Line 371"/>
            <p:cNvSpPr>
              <a:spLocks noChangeShapeType="1"/>
            </p:cNvSpPr>
            <p:nvPr/>
          </p:nvSpPr>
          <p:spPr bwMode="auto">
            <a:xfrm>
              <a:off x="1372" y="2448"/>
              <a:ext cx="0" cy="44"/>
            </a:xfrm>
            <a:prstGeom prst="line">
              <a:avLst/>
            </a:prstGeom>
            <a:noFill/>
            <a:ln w="9525">
              <a:solidFill>
                <a:schemeClr val="tx1"/>
              </a:solidFill>
              <a:round/>
              <a:headEnd/>
              <a:tailEnd/>
            </a:ln>
          </p:spPr>
          <p:txBody>
            <a:bodyPr wrap="none" anchor="ctr"/>
            <a:lstStyle/>
            <a:p>
              <a:endParaRPr lang="en-US"/>
            </a:p>
          </p:txBody>
        </p:sp>
        <p:sp>
          <p:nvSpPr>
            <p:cNvPr id="136564" name="Line 372"/>
            <p:cNvSpPr>
              <a:spLocks noChangeShapeType="1"/>
            </p:cNvSpPr>
            <p:nvPr/>
          </p:nvSpPr>
          <p:spPr bwMode="auto">
            <a:xfrm>
              <a:off x="1440" y="2448"/>
              <a:ext cx="0" cy="44"/>
            </a:xfrm>
            <a:prstGeom prst="line">
              <a:avLst/>
            </a:prstGeom>
            <a:noFill/>
            <a:ln w="9525">
              <a:solidFill>
                <a:schemeClr val="tx1"/>
              </a:solidFill>
              <a:round/>
              <a:headEnd/>
              <a:tailEnd/>
            </a:ln>
          </p:spPr>
          <p:txBody>
            <a:bodyPr wrap="none" anchor="ctr"/>
            <a:lstStyle/>
            <a:p>
              <a:endParaRPr lang="en-US"/>
            </a:p>
          </p:txBody>
        </p:sp>
        <p:sp>
          <p:nvSpPr>
            <p:cNvPr id="136565" name="Line 373"/>
            <p:cNvSpPr>
              <a:spLocks noChangeShapeType="1"/>
            </p:cNvSpPr>
            <p:nvPr/>
          </p:nvSpPr>
          <p:spPr bwMode="auto">
            <a:xfrm>
              <a:off x="1500" y="2448"/>
              <a:ext cx="0" cy="44"/>
            </a:xfrm>
            <a:prstGeom prst="line">
              <a:avLst/>
            </a:prstGeom>
            <a:noFill/>
            <a:ln w="9525">
              <a:solidFill>
                <a:schemeClr val="tx1"/>
              </a:solidFill>
              <a:round/>
              <a:headEnd/>
              <a:tailEnd/>
            </a:ln>
          </p:spPr>
          <p:txBody>
            <a:bodyPr wrap="none" anchor="ctr"/>
            <a:lstStyle/>
            <a:p>
              <a:endParaRPr lang="en-US"/>
            </a:p>
          </p:txBody>
        </p:sp>
        <p:sp>
          <p:nvSpPr>
            <p:cNvPr id="136566" name="Line 374"/>
            <p:cNvSpPr>
              <a:spLocks noChangeShapeType="1"/>
            </p:cNvSpPr>
            <p:nvPr/>
          </p:nvSpPr>
          <p:spPr bwMode="auto">
            <a:xfrm>
              <a:off x="1536" y="2448"/>
              <a:ext cx="0" cy="44"/>
            </a:xfrm>
            <a:prstGeom prst="line">
              <a:avLst/>
            </a:prstGeom>
            <a:noFill/>
            <a:ln w="9525">
              <a:solidFill>
                <a:schemeClr val="tx1"/>
              </a:solidFill>
              <a:round/>
              <a:headEnd/>
              <a:tailEnd/>
            </a:ln>
          </p:spPr>
          <p:txBody>
            <a:bodyPr wrap="none" anchor="ctr"/>
            <a:lstStyle/>
            <a:p>
              <a:endParaRPr lang="en-US"/>
            </a:p>
          </p:txBody>
        </p:sp>
        <p:sp>
          <p:nvSpPr>
            <p:cNvPr id="136567" name="Line 375"/>
            <p:cNvSpPr>
              <a:spLocks noChangeShapeType="1"/>
            </p:cNvSpPr>
            <p:nvPr/>
          </p:nvSpPr>
          <p:spPr bwMode="auto">
            <a:xfrm>
              <a:off x="1564" y="2448"/>
              <a:ext cx="0" cy="44"/>
            </a:xfrm>
            <a:prstGeom prst="line">
              <a:avLst/>
            </a:prstGeom>
            <a:noFill/>
            <a:ln w="9525">
              <a:solidFill>
                <a:schemeClr val="tx1"/>
              </a:solidFill>
              <a:round/>
              <a:headEnd/>
              <a:tailEnd/>
            </a:ln>
          </p:spPr>
          <p:txBody>
            <a:bodyPr wrap="none" anchor="ctr"/>
            <a:lstStyle/>
            <a:p>
              <a:endParaRPr lang="en-US"/>
            </a:p>
          </p:txBody>
        </p:sp>
        <p:sp>
          <p:nvSpPr>
            <p:cNvPr id="136568" name="Line 376"/>
            <p:cNvSpPr>
              <a:spLocks noChangeShapeType="1"/>
            </p:cNvSpPr>
            <p:nvPr/>
          </p:nvSpPr>
          <p:spPr bwMode="auto">
            <a:xfrm>
              <a:off x="1592" y="2448"/>
              <a:ext cx="0" cy="44"/>
            </a:xfrm>
            <a:prstGeom prst="line">
              <a:avLst/>
            </a:prstGeom>
            <a:noFill/>
            <a:ln w="9525">
              <a:solidFill>
                <a:schemeClr val="tx1"/>
              </a:solidFill>
              <a:round/>
              <a:headEnd/>
              <a:tailEnd/>
            </a:ln>
          </p:spPr>
          <p:txBody>
            <a:bodyPr wrap="none" anchor="ctr"/>
            <a:lstStyle/>
            <a:p>
              <a:endParaRPr lang="en-US"/>
            </a:p>
          </p:txBody>
        </p:sp>
        <p:sp>
          <p:nvSpPr>
            <p:cNvPr id="136569" name="Line 377"/>
            <p:cNvSpPr>
              <a:spLocks noChangeShapeType="1"/>
            </p:cNvSpPr>
            <p:nvPr/>
          </p:nvSpPr>
          <p:spPr bwMode="auto">
            <a:xfrm>
              <a:off x="1620" y="2448"/>
              <a:ext cx="0" cy="44"/>
            </a:xfrm>
            <a:prstGeom prst="line">
              <a:avLst/>
            </a:prstGeom>
            <a:noFill/>
            <a:ln w="9525">
              <a:solidFill>
                <a:schemeClr val="tx1"/>
              </a:solidFill>
              <a:round/>
              <a:headEnd/>
              <a:tailEnd/>
            </a:ln>
          </p:spPr>
          <p:txBody>
            <a:bodyPr wrap="none" anchor="ctr"/>
            <a:lstStyle/>
            <a:p>
              <a:endParaRPr lang="en-US"/>
            </a:p>
          </p:txBody>
        </p:sp>
        <p:sp>
          <p:nvSpPr>
            <p:cNvPr id="136570" name="Line 378"/>
            <p:cNvSpPr>
              <a:spLocks noChangeShapeType="1"/>
            </p:cNvSpPr>
            <p:nvPr/>
          </p:nvSpPr>
          <p:spPr bwMode="auto">
            <a:xfrm>
              <a:off x="1636" y="2448"/>
              <a:ext cx="0" cy="44"/>
            </a:xfrm>
            <a:prstGeom prst="line">
              <a:avLst/>
            </a:prstGeom>
            <a:noFill/>
            <a:ln w="9525">
              <a:solidFill>
                <a:schemeClr val="tx1"/>
              </a:solidFill>
              <a:round/>
              <a:headEnd/>
              <a:tailEnd/>
            </a:ln>
          </p:spPr>
          <p:txBody>
            <a:bodyPr wrap="none" anchor="ctr"/>
            <a:lstStyle/>
            <a:p>
              <a:endParaRPr lang="en-US"/>
            </a:p>
          </p:txBody>
        </p:sp>
        <p:sp>
          <p:nvSpPr>
            <p:cNvPr id="136571" name="Line 379"/>
            <p:cNvSpPr>
              <a:spLocks noChangeShapeType="1"/>
            </p:cNvSpPr>
            <p:nvPr/>
          </p:nvSpPr>
          <p:spPr bwMode="auto">
            <a:xfrm>
              <a:off x="1652" y="2448"/>
              <a:ext cx="0" cy="44"/>
            </a:xfrm>
            <a:prstGeom prst="line">
              <a:avLst/>
            </a:prstGeom>
            <a:noFill/>
            <a:ln w="9525">
              <a:solidFill>
                <a:schemeClr val="tx1"/>
              </a:solidFill>
              <a:round/>
              <a:headEnd/>
              <a:tailEnd/>
            </a:ln>
          </p:spPr>
          <p:txBody>
            <a:bodyPr wrap="none" anchor="ctr"/>
            <a:lstStyle/>
            <a:p>
              <a:endParaRPr lang="en-US"/>
            </a:p>
          </p:txBody>
        </p:sp>
      </p:grpSp>
      <p:sp>
        <p:nvSpPr>
          <p:cNvPr id="136572" name="Line 380"/>
          <p:cNvSpPr>
            <a:spLocks noChangeShapeType="1"/>
          </p:cNvSpPr>
          <p:nvPr/>
        </p:nvSpPr>
        <p:spPr bwMode="auto">
          <a:xfrm>
            <a:off x="5638800" y="1617663"/>
            <a:ext cx="2743200" cy="0"/>
          </a:xfrm>
          <a:prstGeom prst="line">
            <a:avLst/>
          </a:prstGeom>
          <a:noFill/>
          <a:ln w="57150">
            <a:solidFill>
              <a:srgbClr val="7F7F7F"/>
            </a:solidFill>
            <a:round/>
            <a:headEnd/>
            <a:tailEnd/>
          </a:ln>
        </p:spPr>
        <p:txBody>
          <a:bodyPr wrap="none" anchor="ctr"/>
          <a:lstStyle/>
          <a:p>
            <a:endParaRPr lang="en-US"/>
          </a:p>
        </p:txBody>
      </p:sp>
      <p:sp>
        <p:nvSpPr>
          <p:cNvPr id="136573" name="Text Box 381"/>
          <p:cNvSpPr txBox="1">
            <a:spLocks noChangeArrowheads="1"/>
          </p:cNvSpPr>
          <p:nvPr/>
        </p:nvSpPr>
        <p:spPr bwMode="auto">
          <a:xfrm>
            <a:off x="6540500" y="1312863"/>
            <a:ext cx="839788" cy="336550"/>
          </a:xfrm>
          <a:prstGeom prst="rect">
            <a:avLst/>
          </a:prstGeom>
          <a:noFill/>
          <a:ln w="9525">
            <a:noFill/>
            <a:miter lim="800000"/>
            <a:headEnd/>
            <a:tailEnd/>
          </a:ln>
        </p:spPr>
        <p:txBody>
          <a:bodyPr wrap="none">
            <a:spAutoFit/>
          </a:bodyPr>
          <a:lstStyle/>
          <a:p>
            <a:r>
              <a:rPr lang="fr-FR" sz="1600">
                <a:solidFill>
                  <a:srgbClr val="7F7F7F"/>
                </a:solidFill>
              </a:rPr>
              <a:t>amibes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4"/>
          <p:cNvGrpSpPr>
            <a:grpSpLocks/>
          </p:cNvGrpSpPr>
          <p:nvPr/>
        </p:nvGrpSpPr>
        <p:grpSpPr bwMode="auto">
          <a:xfrm>
            <a:off x="381000" y="639763"/>
            <a:ext cx="8382000" cy="1493837"/>
            <a:chOff x="240" y="403"/>
            <a:chExt cx="5280" cy="941"/>
          </a:xfrm>
        </p:grpSpPr>
        <p:pic>
          <p:nvPicPr>
            <p:cNvPr id="11268" name="Picture 4" descr="zaseq3"/>
            <p:cNvPicPr>
              <a:picLocks noChangeAspect="1" noChangeArrowheads="1"/>
            </p:cNvPicPr>
            <p:nvPr/>
          </p:nvPicPr>
          <p:blipFill>
            <a:blip r:embed="rId3"/>
            <a:srcRect/>
            <a:stretch>
              <a:fillRect/>
            </a:stretch>
          </p:blipFill>
          <p:spPr bwMode="auto">
            <a:xfrm>
              <a:off x="1576" y="403"/>
              <a:ext cx="3944" cy="941"/>
            </a:xfrm>
            <a:prstGeom prst="rect">
              <a:avLst/>
            </a:prstGeom>
            <a:noFill/>
          </p:spPr>
        </p:pic>
        <p:sp>
          <p:nvSpPr>
            <p:cNvPr id="11288" name="Oval 24"/>
            <p:cNvSpPr>
              <a:spLocks noChangeArrowheads="1"/>
            </p:cNvSpPr>
            <p:nvPr/>
          </p:nvSpPr>
          <p:spPr bwMode="auto">
            <a:xfrm>
              <a:off x="240" y="528"/>
              <a:ext cx="240" cy="240"/>
            </a:xfrm>
            <a:prstGeom prst="ellipse">
              <a:avLst/>
            </a:prstGeom>
            <a:solidFill>
              <a:srgbClr val="CCCCCC"/>
            </a:solidFill>
            <a:ln w="19050">
              <a:solidFill>
                <a:srgbClr val="FF0080"/>
              </a:solidFill>
              <a:round/>
              <a:headEnd/>
              <a:tailEnd/>
            </a:ln>
          </p:spPr>
          <p:txBody>
            <a:bodyPr wrap="none" anchor="ctr"/>
            <a:lstStyle/>
            <a:p>
              <a:pPr algn="ctr"/>
              <a:r>
                <a:rPr lang="fr-FR" sz="1800" b="1" dirty="0" smtClean="0">
                  <a:solidFill>
                    <a:srgbClr val="FF0000"/>
                  </a:solidFill>
                </a:rPr>
                <a:t>5</a:t>
              </a:r>
              <a:endParaRPr lang="fr-FR" sz="1800" b="1" dirty="0">
                <a:solidFill>
                  <a:srgbClr val="FF0000"/>
                </a:solidFill>
              </a:endParaRPr>
            </a:p>
          </p:txBody>
        </p:sp>
        <p:sp>
          <p:nvSpPr>
            <p:cNvPr id="11289" name="Text Box 25"/>
            <p:cNvSpPr txBox="1">
              <a:spLocks noChangeArrowheads="1"/>
            </p:cNvSpPr>
            <p:nvPr/>
          </p:nvSpPr>
          <p:spPr bwMode="auto">
            <a:xfrm>
              <a:off x="576" y="531"/>
              <a:ext cx="892" cy="231"/>
            </a:xfrm>
            <a:prstGeom prst="rect">
              <a:avLst/>
            </a:prstGeom>
            <a:noFill/>
            <a:ln w="9525">
              <a:noFill/>
              <a:miter lim="800000"/>
              <a:headEnd/>
              <a:tailEnd/>
            </a:ln>
          </p:spPr>
          <p:txBody>
            <a:bodyPr wrap="none">
              <a:spAutoFit/>
            </a:bodyPr>
            <a:lstStyle/>
            <a:p>
              <a:r>
                <a:rPr lang="fr-FR" sz="1800"/>
                <a:t>assemblage</a:t>
              </a:r>
            </a:p>
          </p:txBody>
        </p:sp>
        <p:sp>
          <p:nvSpPr>
            <p:cNvPr id="11290" name="Text Box 26"/>
            <p:cNvSpPr txBox="1">
              <a:spLocks noChangeArrowheads="1"/>
            </p:cNvSpPr>
            <p:nvPr/>
          </p:nvSpPr>
          <p:spPr bwMode="auto">
            <a:xfrm>
              <a:off x="1100" y="1080"/>
              <a:ext cx="500" cy="231"/>
            </a:xfrm>
            <a:prstGeom prst="rect">
              <a:avLst/>
            </a:prstGeom>
            <a:noFill/>
            <a:ln w="9525">
              <a:noFill/>
              <a:miter lim="800000"/>
              <a:headEnd/>
              <a:tailEnd/>
            </a:ln>
          </p:spPr>
          <p:txBody>
            <a:bodyPr wrap="none">
              <a:spAutoFit/>
            </a:bodyPr>
            <a:lstStyle/>
            <a:p>
              <a:r>
                <a:rPr lang="fr-FR" sz="1800"/>
                <a:t>contig</a:t>
              </a:r>
            </a:p>
          </p:txBody>
        </p:sp>
      </p:grpSp>
      <p:sp>
        <p:nvSpPr>
          <p:cNvPr id="11296" name="Rectangle 32"/>
          <p:cNvSpPr>
            <a:spLocks noChangeArrowheads="1"/>
          </p:cNvSpPr>
          <p:nvPr/>
        </p:nvSpPr>
        <p:spPr bwMode="auto">
          <a:xfrm>
            <a:off x="2514600" y="1828800"/>
            <a:ext cx="6146800" cy="177800"/>
          </a:xfrm>
          <a:prstGeom prst="rect">
            <a:avLst/>
          </a:prstGeom>
          <a:noFill/>
          <a:ln w="9525">
            <a:solidFill>
              <a:schemeClr val="tx1"/>
            </a:solidFill>
            <a:miter lim="800000"/>
            <a:headEnd/>
            <a:tailEnd/>
          </a:ln>
        </p:spPr>
        <p:txBody>
          <a:bodyPr wrap="none" anchor="ctr"/>
          <a:lstStyle/>
          <a:p>
            <a:endParaRPr lang="en-US"/>
          </a:p>
        </p:txBody>
      </p:sp>
      <p:grpSp>
        <p:nvGrpSpPr>
          <p:cNvPr id="3" name="Group 85"/>
          <p:cNvGrpSpPr>
            <a:grpSpLocks/>
          </p:cNvGrpSpPr>
          <p:nvPr/>
        </p:nvGrpSpPr>
        <p:grpSpPr bwMode="auto">
          <a:xfrm>
            <a:off x="76200" y="2728913"/>
            <a:ext cx="8521700" cy="2376487"/>
            <a:chOff x="48" y="1719"/>
            <a:chExt cx="5368" cy="1497"/>
          </a:xfrm>
        </p:grpSpPr>
        <p:grpSp>
          <p:nvGrpSpPr>
            <p:cNvPr id="4" name="Group 30"/>
            <p:cNvGrpSpPr>
              <a:grpSpLocks/>
            </p:cNvGrpSpPr>
            <p:nvPr/>
          </p:nvGrpSpPr>
          <p:grpSpPr bwMode="auto">
            <a:xfrm>
              <a:off x="48" y="1941"/>
              <a:ext cx="3360" cy="1131"/>
              <a:chOff x="912" y="1824"/>
              <a:chExt cx="3968" cy="1336"/>
            </a:xfrm>
          </p:grpSpPr>
          <p:pic>
            <p:nvPicPr>
              <p:cNvPr id="11269" name="Picture 5" descr="zaseq4"/>
              <p:cNvPicPr>
                <a:picLocks noChangeAspect="1" noChangeArrowheads="1"/>
              </p:cNvPicPr>
              <p:nvPr/>
            </p:nvPicPr>
            <p:blipFill>
              <a:blip r:embed="rId4"/>
              <a:srcRect/>
              <a:stretch>
                <a:fillRect/>
              </a:stretch>
            </p:blipFill>
            <p:spPr bwMode="auto">
              <a:xfrm>
                <a:off x="912" y="1824"/>
                <a:ext cx="3968" cy="1336"/>
              </a:xfrm>
              <a:prstGeom prst="rect">
                <a:avLst/>
              </a:prstGeom>
              <a:noFill/>
            </p:spPr>
          </p:pic>
          <p:sp>
            <p:nvSpPr>
              <p:cNvPr id="11291" name="Text Box 27"/>
              <p:cNvSpPr txBox="1">
                <a:spLocks noChangeArrowheads="1"/>
              </p:cNvSpPr>
              <p:nvPr/>
            </p:nvSpPr>
            <p:spPr bwMode="auto">
              <a:xfrm>
                <a:off x="1360" y="2912"/>
                <a:ext cx="600" cy="227"/>
              </a:xfrm>
              <a:prstGeom prst="rect">
                <a:avLst/>
              </a:prstGeom>
              <a:solidFill>
                <a:schemeClr val="bg1"/>
              </a:solidFill>
              <a:ln w="9525">
                <a:noFill/>
                <a:miter lim="800000"/>
                <a:headEnd/>
                <a:tailEnd/>
              </a:ln>
            </p:spPr>
            <p:txBody>
              <a:bodyPr wrap="none">
                <a:spAutoFit/>
              </a:bodyPr>
              <a:lstStyle/>
              <a:p>
                <a:r>
                  <a:rPr lang="fr-FR" sz="1400"/>
                  <a:t>contig 1</a:t>
                </a:r>
              </a:p>
            </p:txBody>
          </p:sp>
          <p:sp>
            <p:nvSpPr>
              <p:cNvPr id="11292" name="Text Box 28"/>
              <p:cNvSpPr txBox="1">
                <a:spLocks noChangeArrowheads="1"/>
              </p:cNvSpPr>
              <p:nvPr/>
            </p:nvSpPr>
            <p:spPr bwMode="auto">
              <a:xfrm>
                <a:off x="2413" y="2912"/>
                <a:ext cx="600" cy="227"/>
              </a:xfrm>
              <a:prstGeom prst="rect">
                <a:avLst/>
              </a:prstGeom>
              <a:solidFill>
                <a:schemeClr val="bg1"/>
              </a:solidFill>
              <a:ln w="9525">
                <a:noFill/>
                <a:miter lim="800000"/>
                <a:headEnd/>
                <a:tailEnd/>
              </a:ln>
            </p:spPr>
            <p:txBody>
              <a:bodyPr wrap="none">
                <a:spAutoFit/>
              </a:bodyPr>
              <a:lstStyle/>
              <a:p>
                <a:r>
                  <a:rPr lang="fr-FR" sz="1400"/>
                  <a:t>contig 2</a:t>
                </a:r>
              </a:p>
            </p:txBody>
          </p:sp>
          <p:sp>
            <p:nvSpPr>
              <p:cNvPr id="11293" name="Text Box 29"/>
              <p:cNvSpPr txBox="1">
                <a:spLocks noChangeArrowheads="1"/>
              </p:cNvSpPr>
              <p:nvPr/>
            </p:nvSpPr>
            <p:spPr bwMode="auto">
              <a:xfrm>
                <a:off x="3660" y="2912"/>
                <a:ext cx="600" cy="227"/>
              </a:xfrm>
              <a:prstGeom prst="rect">
                <a:avLst/>
              </a:prstGeom>
              <a:solidFill>
                <a:schemeClr val="bg1"/>
              </a:solidFill>
              <a:ln w="9525">
                <a:noFill/>
                <a:miter lim="800000"/>
                <a:headEnd/>
                <a:tailEnd/>
              </a:ln>
            </p:spPr>
            <p:txBody>
              <a:bodyPr wrap="none">
                <a:spAutoFit/>
              </a:bodyPr>
              <a:lstStyle/>
              <a:p>
                <a:r>
                  <a:rPr lang="fr-FR" sz="1400"/>
                  <a:t>contig 3</a:t>
                </a:r>
              </a:p>
            </p:txBody>
          </p:sp>
        </p:grpSp>
        <p:grpSp>
          <p:nvGrpSpPr>
            <p:cNvPr id="5" name="Group 78"/>
            <p:cNvGrpSpPr>
              <a:grpSpLocks/>
            </p:cNvGrpSpPr>
            <p:nvPr/>
          </p:nvGrpSpPr>
          <p:grpSpPr bwMode="auto">
            <a:xfrm>
              <a:off x="3456" y="1719"/>
              <a:ext cx="1960" cy="1497"/>
              <a:chOff x="3456" y="1431"/>
              <a:chExt cx="1960" cy="1497"/>
            </a:xfrm>
          </p:grpSpPr>
          <p:sp>
            <p:nvSpPr>
              <p:cNvPr id="11299" name="Rectangle 35"/>
              <p:cNvSpPr>
                <a:spLocks noChangeArrowheads="1"/>
              </p:cNvSpPr>
              <p:nvPr/>
            </p:nvSpPr>
            <p:spPr bwMode="auto">
              <a:xfrm>
                <a:off x="3800" y="1446"/>
                <a:ext cx="1246" cy="1160"/>
              </a:xfrm>
              <a:prstGeom prst="rect">
                <a:avLst/>
              </a:prstGeom>
              <a:noFill/>
              <a:ln w="12700">
                <a:solidFill>
                  <a:srgbClr val="808080"/>
                </a:solidFill>
                <a:miter lim="800000"/>
                <a:headEnd/>
                <a:tailEnd/>
              </a:ln>
            </p:spPr>
            <p:txBody>
              <a:bodyPr/>
              <a:lstStyle/>
              <a:p>
                <a:endParaRPr lang="en-US"/>
              </a:p>
            </p:txBody>
          </p:sp>
          <p:sp>
            <p:nvSpPr>
              <p:cNvPr id="11300" name="Line 36"/>
              <p:cNvSpPr>
                <a:spLocks noChangeShapeType="1"/>
              </p:cNvSpPr>
              <p:nvPr/>
            </p:nvSpPr>
            <p:spPr bwMode="auto">
              <a:xfrm>
                <a:off x="3786" y="2606"/>
                <a:ext cx="29" cy="1"/>
              </a:xfrm>
              <a:prstGeom prst="line">
                <a:avLst/>
              </a:prstGeom>
              <a:noFill/>
              <a:ln w="12700">
                <a:solidFill>
                  <a:srgbClr val="000000"/>
                </a:solidFill>
                <a:round/>
                <a:headEnd/>
                <a:tailEnd/>
              </a:ln>
            </p:spPr>
            <p:txBody>
              <a:bodyPr/>
              <a:lstStyle/>
              <a:p>
                <a:endParaRPr lang="en-US"/>
              </a:p>
            </p:txBody>
          </p:sp>
          <p:sp>
            <p:nvSpPr>
              <p:cNvPr id="11301" name="Line 37"/>
              <p:cNvSpPr>
                <a:spLocks noChangeShapeType="1"/>
              </p:cNvSpPr>
              <p:nvPr/>
            </p:nvSpPr>
            <p:spPr bwMode="auto">
              <a:xfrm>
                <a:off x="3786" y="2359"/>
                <a:ext cx="29" cy="1"/>
              </a:xfrm>
              <a:prstGeom prst="line">
                <a:avLst/>
              </a:prstGeom>
              <a:noFill/>
              <a:ln w="12700">
                <a:solidFill>
                  <a:srgbClr val="000000"/>
                </a:solidFill>
                <a:round/>
                <a:headEnd/>
                <a:tailEnd/>
              </a:ln>
            </p:spPr>
            <p:txBody>
              <a:bodyPr/>
              <a:lstStyle/>
              <a:p>
                <a:endParaRPr lang="en-US"/>
              </a:p>
            </p:txBody>
          </p:sp>
          <p:sp>
            <p:nvSpPr>
              <p:cNvPr id="11302" name="Line 38"/>
              <p:cNvSpPr>
                <a:spLocks noChangeShapeType="1"/>
              </p:cNvSpPr>
              <p:nvPr/>
            </p:nvSpPr>
            <p:spPr bwMode="auto">
              <a:xfrm>
                <a:off x="3786" y="2118"/>
                <a:ext cx="29" cy="1"/>
              </a:xfrm>
              <a:prstGeom prst="line">
                <a:avLst/>
              </a:prstGeom>
              <a:noFill/>
              <a:ln w="12700">
                <a:solidFill>
                  <a:srgbClr val="000000"/>
                </a:solidFill>
                <a:round/>
                <a:headEnd/>
                <a:tailEnd/>
              </a:ln>
            </p:spPr>
            <p:txBody>
              <a:bodyPr/>
              <a:lstStyle/>
              <a:p>
                <a:endParaRPr lang="en-US"/>
              </a:p>
            </p:txBody>
          </p:sp>
          <p:sp>
            <p:nvSpPr>
              <p:cNvPr id="11303" name="Line 39"/>
              <p:cNvSpPr>
                <a:spLocks noChangeShapeType="1"/>
              </p:cNvSpPr>
              <p:nvPr/>
            </p:nvSpPr>
            <p:spPr bwMode="auto">
              <a:xfrm>
                <a:off x="3786" y="1873"/>
                <a:ext cx="29" cy="0"/>
              </a:xfrm>
              <a:prstGeom prst="line">
                <a:avLst/>
              </a:prstGeom>
              <a:noFill/>
              <a:ln w="12700">
                <a:solidFill>
                  <a:srgbClr val="000000"/>
                </a:solidFill>
                <a:round/>
                <a:headEnd/>
                <a:tailEnd/>
              </a:ln>
            </p:spPr>
            <p:txBody>
              <a:bodyPr/>
              <a:lstStyle/>
              <a:p>
                <a:endParaRPr lang="en-US"/>
              </a:p>
            </p:txBody>
          </p:sp>
          <p:sp>
            <p:nvSpPr>
              <p:cNvPr id="11304" name="Line 40"/>
              <p:cNvSpPr>
                <a:spLocks noChangeShapeType="1"/>
              </p:cNvSpPr>
              <p:nvPr/>
            </p:nvSpPr>
            <p:spPr bwMode="auto">
              <a:xfrm>
                <a:off x="3786" y="1626"/>
                <a:ext cx="29" cy="1"/>
              </a:xfrm>
              <a:prstGeom prst="line">
                <a:avLst/>
              </a:prstGeom>
              <a:noFill/>
              <a:ln w="12700">
                <a:solidFill>
                  <a:srgbClr val="000000"/>
                </a:solidFill>
                <a:round/>
                <a:headEnd/>
                <a:tailEnd/>
              </a:ln>
            </p:spPr>
            <p:txBody>
              <a:bodyPr/>
              <a:lstStyle/>
              <a:p>
                <a:endParaRPr lang="en-US"/>
              </a:p>
            </p:txBody>
          </p:sp>
          <p:sp>
            <p:nvSpPr>
              <p:cNvPr id="11305" name="Line 41"/>
              <p:cNvSpPr>
                <a:spLocks noChangeShapeType="1"/>
              </p:cNvSpPr>
              <p:nvPr/>
            </p:nvSpPr>
            <p:spPr bwMode="auto">
              <a:xfrm>
                <a:off x="3800" y="2606"/>
                <a:ext cx="1246" cy="1"/>
              </a:xfrm>
              <a:prstGeom prst="line">
                <a:avLst/>
              </a:prstGeom>
              <a:noFill/>
              <a:ln w="12700">
                <a:solidFill>
                  <a:srgbClr val="000000"/>
                </a:solidFill>
                <a:round/>
                <a:headEnd/>
                <a:tailEnd/>
              </a:ln>
            </p:spPr>
            <p:txBody>
              <a:bodyPr/>
              <a:lstStyle/>
              <a:p>
                <a:endParaRPr lang="en-US"/>
              </a:p>
            </p:txBody>
          </p:sp>
          <p:sp>
            <p:nvSpPr>
              <p:cNvPr id="11306" name="Freeform 42"/>
              <p:cNvSpPr>
                <a:spLocks/>
              </p:cNvSpPr>
              <p:nvPr/>
            </p:nvSpPr>
            <p:spPr bwMode="auto">
              <a:xfrm>
                <a:off x="3800" y="1704"/>
                <a:ext cx="1154" cy="902"/>
              </a:xfrm>
              <a:custGeom>
                <a:avLst/>
                <a:gdLst/>
                <a:ahLst/>
                <a:cxnLst>
                  <a:cxn ang="0">
                    <a:pos x="32" y="1152"/>
                  </a:cxn>
                  <a:cxn ang="0">
                    <a:pos x="64" y="864"/>
                  </a:cxn>
                  <a:cxn ang="0">
                    <a:pos x="96" y="624"/>
                  </a:cxn>
                  <a:cxn ang="0">
                    <a:pos x="128" y="440"/>
                  </a:cxn>
                  <a:cxn ang="0">
                    <a:pos x="160" y="296"/>
                  </a:cxn>
                  <a:cxn ang="0">
                    <a:pos x="192" y="200"/>
                  </a:cxn>
                  <a:cxn ang="0">
                    <a:pos x="216" y="136"/>
                  </a:cxn>
                  <a:cxn ang="0">
                    <a:pos x="240" y="80"/>
                  </a:cxn>
                  <a:cxn ang="0">
                    <a:pos x="272" y="40"/>
                  </a:cxn>
                  <a:cxn ang="0">
                    <a:pos x="304" y="16"/>
                  </a:cxn>
                  <a:cxn ang="0">
                    <a:pos x="336" y="0"/>
                  </a:cxn>
                  <a:cxn ang="0">
                    <a:pos x="368" y="8"/>
                  </a:cxn>
                  <a:cxn ang="0">
                    <a:pos x="400" y="16"/>
                  </a:cxn>
                  <a:cxn ang="0">
                    <a:pos x="432" y="40"/>
                  </a:cxn>
                  <a:cxn ang="0">
                    <a:pos x="456" y="64"/>
                  </a:cxn>
                  <a:cxn ang="0">
                    <a:pos x="488" y="96"/>
                  </a:cxn>
                  <a:cxn ang="0">
                    <a:pos x="520" y="136"/>
                  </a:cxn>
                  <a:cxn ang="0">
                    <a:pos x="544" y="176"/>
                  </a:cxn>
                  <a:cxn ang="0">
                    <a:pos x="576" y="216"/>
                  </a:cxn>
                  <a:cxn ang="0">
                    <a:pos x="600" y="264"/>
                  </a:cxn>
                  <a:cxn ang="0">
                    <a:pos x="632" y="304"/>
                  </a:cxn>
                  <a:cxn ang="0">
                    <a:pos x="656" y="352"/>
                  </a:cxn>
                  <a:cxn ang="0">
                    <a:pos x="688" y="392"/>
                  </a:cxn>
                  <a:cxn ang="0">
                    <a:pos x="712" y="440"/>
                  </a:cxn>
                  <a:cxn ang="0">
                    <a:pos x="744" y="480"/>
                  </a:cxn>
                  <a:cxn ang="0">
                    <a:pos x="768" y="528"/>
                  </a:cxn>
                  <a:cxn ang="0">
                    <a:pos x="800" y="568"/>
                  </a:cxn>
                  <a:cxn ang="0">
                    <a:pos x="824" y="616"/>
                  </a:cxn>
                  <a:cxn ang="0">
                    <a:pos x="856" y="656"/>
                  </a:cxn>
                  <a:cxn ang="0">
                    <a:pos x="880" y="696"/>
                  </a:cxn>
                  <a:cxn ang="0">
                    <a:pos x="912" y="728"/>
                  </a:cxn>
                  <a:cxn ang="0">
                    <a:pos x="936" y="768"/>
                  </a:cxn>
                  <a:cxn ang="0">
                    <a:pos x="968" y="808"/>
                  </a:cxn>
                  <a:cxn ang="0">
                    <a:pos x="992" y="848"/>
                  </a:cxn>
                  <a:cxn ang="0">
                    <a:pos x="1024" y="880"/>
                  </a:cxn>
                  <a:cxn ang="0">
                    <a:pos x="1056" y="912"/>
                  </a:cxn>
                  <a:cxn ang="0">
                    <a:pos x="1088" y="952"/>
                  </a:cxn>
                  <a:cxn ang="0">
                    <a:pos x="1112" y="976"/>
                  </a:cxn>
                  <a:cxn ang="0">
                    <a:pos x="1144" y="1008"/>
                  </a:cxn>
                  <a:cxn ang="0">
                    <a:pos x="1168" y="1040"/>
                  </a:cxn>
                  <a:cxn ang="0">
                    <a:pos x="1200" y="1064"/>
                  </a:cxn>
                  <a:cxn ang="0">
                    <a:pos x="1232" y="1088"/>
                  </a:cxn>
                  <a:cxn ang="0">
                    <a:pos x="1264" y="1120"/>
                  </a:cxn>
                  <a:cxn ang="0">
                    <a:pos x="1296" y="1144"/>
                  </a:cxn>
                  <a:cxn ang="0">
                    <a:pos x="1320" y="1160"/>
                  </a:cxn>
                  <a:cxn ang="0">
                    <a:pos x="1352" y="1184"/>
                  </a:cxn>
                  <a:cxn ang="0">
                    <a:pos x="1384" y="1208"/>
                  </a:cxn>
                  <a:cxn ang="0">
                    <a:pos x="1416" y="1224"/>
                  </a:cxn>
                  <a:cxn ang="0">
                    <a:pos x="1448" y="1240"/>
                  </a:cxn>
                  <a:cxn ang="0">
                    <a:pos x="1480" y="1256"/>
                  </a:cxn>
                  <a:cxn ang="0">
                    <a:pos x="1512" y="1272"/>
                  </a:cxn>
                  <a:cxn ang="0">
                    <a:pos x="1544" y="1288"/>
                  </a:cxn>
                  <a:cxn ang="0">
                    <a:pos x="1576" y="1304"/>
                  </a:cxn>
                  <a:cxn ang="0">
                    <a:pos x="1600" y="1320"/>
                  </a:cxn>
                  <a:cxn ang="0">
                    <a:pos x="1632" y="1328"/>
                  </a:cxn>
                  <a:cxn ang="0">
                    <a:pos x="1664" y="1344"/>
                  </a:cxn>
                  <a:cxn ang="0">
                    <a:pos x="1696" y="1352"/>
                  </a:cxn>
                  <a:cxn ang="0">
                    <a:pos x="1728" y="1360"/>
                  </a:cxn>
                  <a:cxn ang="0">
                    <a:pos x="1760" y="1368"/>
                  </a:cxn>
                  <a:cxn ang="0">
                    <a:pos x="1792" y="1384"/>
                  </a:cxn>
                  <a:cxn ang="0">
                    <a:pos x="1824" y="1392"/>
                  </a:cxn>
                  <a:cxn ang="0">
                    <a:pos x="1856" y="1400"/>
                  </a:cxn>
                  <a:cxn ang="0">
                    <a:pos x="1888" y="1400"/>
                  </a:cxn>
                </a:cxnLst>
                <a:rect l="0" t="0" r="r" b="b"/>
                <a:pathLst>
                  <a:path w="1912" h="1496">
                    <a:moveTo>
                      <a:pt x="0" y="1496"/>
                    </a:moveTo>
                    <a:lnTo>
                      <a:pt x="0" y="1480"/>
                    </a:lnTo>
                    <a:lnTo>
                      <a:pt x="0" y="1464"/>
                    </a:lnTo>
                    <a:lnTo>
                      <a:pt x="0" y="1448"/>
                    </a:lnTo>
                    <a:lnTo>
                      <a:pt x="0" y="1440"/>
                    </a:lnTo>
                    <a:lnTo>
                      <a:pt x="8" y="1440"/>
                    </a:lnTo>
                    <a:lnTo>
                      <a:pt x="8" y="1424"/>
                    </a:lnTo>
                    <a:lnTo>
                      <a:pt x="8" y="1408"/>
                    </a:lnTo>
                    <a:lnTo>
                      <a:pt x="8" y="1392"/>
                    </a:lnTo>
                    <a:lnTo>
                      <a:pt x="8" y="1376"/>
                    </a:lnTo>
                    <a:lnTo>
                      <a:pt x="8" y="1368"/>
                    </a:lnTo>
                    <a:lnTo>
                      <a:pt x="8" y="1360"/>
                    </a:lnTo>
                    <a:lnTo>
                      <a:pt x="16" y="1352"/>
                    </a:lnTo>
                    <a:lnTo>
                      <a:pt x="16" y="1336"/>
                    </a:lnTo>
                    <a:lnTo>
                      <a:pt x="16" y="1320"/>
                    </a:lnTo>
                    <a:lnTo>
                      <a:pt x="16" y="1312"/>
                    </a:lnTo>
                    <a:lnTo>
                      <a:pt x="16" y="1296"/>
                    </a:lnTo>
                    <a:lnTo>
                      <a:pt x="16" y="1280"/>
                    </a:lnTo>
                    <a:lnTo>
                      <a:pt x="16" y="1272"/>
                    </a:lnTo>
                    <a:lnTo>
                      <a:pt x="24" y="1272"/>
                    </a:lnTo>
                    <a:lnTo>
                      <a:pt x="24" y="1256"/>
                    </a:lnTo>
                    <a:lnTo>
                      <a:pt x="24" y="1240"/>
                    </a:lnTo>
                    <a:lnTo>
                      <a:pt x="24" y="1232"/>
                    </a:lnTo>
                    <a:lnTo>
                      <a:pt x="24" y="1216"/>
                    </a:lnTo>
                    <a:lnTo>
                      <a:pt x="24" y="1200"/>
                    </a:lnTo>
                    <a:lnTo>
                      <a:pt x="24" y="1192"/>
                    </a:lnTo>
                    <a:lnTo>
                      <a:pt x="32" y="1192"/>
                    </a:lnTo>
                    <a:lnTo>
                      <a:pt x="32" y="1176"/>
                    </a:lnTo>
                    <a:lnTo>
                      <a:pt x="32" y="1168"/>
                    </a:lnTo>
                    <a:lnTo>
                      <a:pt x="32" y="1152"/>
                    </a:lnTo>
                    <a:lnTo>
                      <a:pt x="32" y="1144"/>
                    </a:lnTo>
                    <a:lnTo>
                      <a:pt x="32" y="1128"/>
                    </a:lnTo>
                    <a:lnTo>
                      <a:pt x="32" y="1120"/>
                    </a:lnTo>
                    <a:lnTo>
                      <a:pt x="32" y="1112"/>
                    </a:lnTo>
                    <a:lnTo>
                      <a:pt x="40" y="1104"/>
                    </a:lnTo>
                    <a:lnTo>
                      <a:pt x="40" y="1096"/>
                    </a:lnTo>
                    <a:lnTo>
                      <a:pt x="40" y="1080"/>
                    </a:lnTo>
                    <a:lnTo>
                      <a:pt x="40" y="1072"/>
                    </a:lnTo>
                    <a:lnTo>
                      <a:pt x="40" y="1056"/>
                    </a:lnTo>
                    <a:lnTo>
                      <a:pt x="40" y="1048"/>
                    </a:lnTo>
                    <a:lnTo>
                      <a:pt x="40" y="1040"/>
                    </a:lnTo>
                    <a:lnTo>
                      <a:pt x="48" y="1032"/>
                    </a:lnTo>
                    <a:lnTo>
                      <a:pt x="48" y="1024"/>
                    </a:lnTo>
                    <a:lnTo>
                      <a:pt x="48" y="1008"/>
                    </a:lnTo>
                    <a:lnTo>
                      <a:pt x="48" y="1000"/>
                    </a:lnTo>
                    <a:lnTo>
                      <a:pt x="48" y="992"/>
                    </a:lnTo>
                    <a:lnTo>
                      <a:pt x="48" y="976"/>
                    </a:lnTo>
                    <a:lnTo>
                      <a:pt x="48" y="968"/>
                    </a:lnTo>
                    <a:lnTo>
                      <a:pt x="56" y="968"/>
                    </a:lnTo>
                    <a:lnTo>
                      <a:pt x="56" y="952"/>
                    </a:lnTo>
                    <a:lnTo>
                      <a:pt x="56" y="944"/>
                    </a:lnTo>
                    <a:lnTo>
                      <a:pt x="56" y="936"/>
                    </a:lnTo>
                    <a:lnTo>
                      <a:pt x="56" y="920"/>
                    </a:lnTo>
                    <a:lnTo>
                      <a:pt x="56" y="912"/>
                    </a:lnTo>
                    <a:lnTo>
                      <a:pt x="56" y="904"/>
                    </a:lnTo>
                    <a:lnTo>
                      <a:pt x="56" y="896"/>
                    </a:lnTo>
                    <a:lnTo>
                      <a:pt x="64" y="888"/>
                    </a:lnTo>
                    <a:lnTo>
                      <a:pt x="64" y="880"/>
                    </a:lnTo>
                    <a:lnTo>
                      <a:pt x="64" y="872"/>
                    </a:lnTo>
                    <a:lnTo>
                      <a:pt x="64" y="864"/>
                    </a:lnTo>
                    <a:lnTo>
                      <a:pt x="64" y="848"/>
                    </a:lnTo>
                    <a:lnTo>
                      <a:pt x="64" y="840"/>
                    </a:lnTo>
                    <a:lnTo>
                      <a:pt x="64" y="832"/>
                    </a:lnTo>
                    <a:lnTo>
                      <a:pt x="72" y="832"/>
                    </a:lnTo>
                    <a:lnTo>
                      <a:pt x="72" y="824"/>
                    </a:lnTo>
                    <a:lnTo>
                      <a:pt x="72" y="808"/>
                    </a:lnTo>
                    <a:lnTo>
                      <a:pt x="72" y="800"/>
                    </a:lnTo>
                    <a:lnTo>
                      <a:pt x="72" y="792"/>
                    </a:lnTo>
                    <a:lnTo>
                      <a:pt x="72" y="784"/>
                    </a:lnTo>
                    <a:lnTo>
                      <a:pt x="72" y="776"/>
                    </a:lnTo>
                    <a:lnTo>
                      <a:pt x="80" y="776"/>
                    </a:lnTo>
                    <a:lnTo>
                      <a:pt x="80" y="768"/>
                    </a:lnTo>
                    <a:lnTo>
                      <a:pt x="80" y="752"/>
                    </a:lnTo>
                    <a:lnTo>
                      <a:pt x="80" y="744"/>
                    </a:lnTo>
                    <a:lnTo>
                      <a:pt x="80" y="736"/>
                    </a:lnTo>
                    <a:lnTo>
                      <a:pt x="80" y="728"/>
                    </a:lnTo>
                    <a:lnTo>
                      <a:pt x="80" y="720"/>
                    </a:lnTo>
                    <a:lnTo>
                      <a:pt x="88" y="720"/>
                    </a:lnTo>
                    <a:lnTo>
                      <a:pt x="88" y="712"/>
                    </a:lnTo>
                    <a:lnTo>
                      <a:pt x="88" y="704"/>
                    </a:lnTo>
                    <a:lnTo>
                      <a:pt x="88" y="696"/>
                    </a:lnTo>
                    <a:lnTo>
                      <a:pt x="88" y="680"/>
                    </a:lnTo>
                    <a:lnTo>
                      <a:pt x="88" y="672"/>
                    </a:lnTo>
                    <a:lnTo>
                      <a:pt x="88" y="664"/>
                    </a:lnTo>
                    <a:lnTo>
                      <a:pt x="88" y="656"/>
                    </a:lnTo>
                    <a:lnTo>
                      <a:pt x="96" y="656"/>
                    </a:lnTo>
                    <a:lnTo>
                      <a:pt x="96" y="648"/>
                    </a:lnTo>
                    <a:lnTo>
                      <a:pt x="96" y="640"/>
                    </a:lnTo>
                    <a:lnTo>
                      <a:pt x="96" y="632"/>
                    </a:lnTo>
                    <a:lnTo>
                      <a:pt x="96" y="624"/>
                    </a:lnTo>
                    <a:lnTo>
                      <a:pt x="96" y="616"/>
                    </a:lnTo>
                    <a:lnTo>
                      <a:pt x="96" y="608"/>
                    </a:lnTo>
                    <a:lnTo>
                      <a:pt x="104" y="608"/>
                    </a:lnTo>
                    <a:lnTo>
                      <a:pt x="104" y="600"/>
                    </a:lnTo>
                    <a:lnTo>
                      <a:pt x="104" y="592"/>
                    </a:lnTo>
                    <a:lnTo>
                      <a:pt x="104" y="584"/>
                    </a:lnTo>
                    <a:lnTo>
                      <a:pt x="104" y="576"/>
                    </a:lnTo>
                    <a:lnTo>
                      <a:pt x="104" y="568"/>
                    </a:lnTo>
                    <a:lnTo>
                      <a:pt x="104" y="560"/>
                    </a:lnTo>
                    <a:lnTo>
                      <a:pt x="112" y="560"/>
                    </a:lnTo>
                    <a:lnTo>
                      <a:pt x="112" y="552"/>
                    </a:lnTo>
                    <a:lnTo>
                      <a:pt x="112" y="552"/>
                    </a:lnTo>
                    <a:lnTo>
                      <a:pt x="112" y="544"/>
                    </a:lnTo>
                    <a:lnTo>
                      <a:pt x="112" y="536"/>
                    </a:lnTo>
                    <a:lnTo>
                      <a:pt x="112" y="528"/>
                    </a:lnTo>
                    <a:lnTo>
                      <a:pt x="112" y="520"/>
                    </a:lnTo>
                    <a:lnTo>
                      <a:pt x="112" y="512"/>
                    </a:lnTo>
                    <a:lnTo>
                      <a:pt x="120" y="512"/>
                    </a:lnTo>
                    <a:lnTo>
                      <a:pt x="120" y="504"/>
                    </a:lnTo>
                    <a:lnTo>
                      <a:pt x="120" y="496"/>
                    </a:lnTo>
                    <a:lnTo>
                      <a:pt x="120" y="488"/>
                    </a:lnTo>
                    <a:lnTo>
                      <a:pt x="120" y="488"/>
                    </a:lnTo>
                    <a:lnTo>
                      <a:pt x="120" y="480"/>
                    </a:lnTo>
                    <a:lnTo>
                      <a:pt x="120" y="472"/>
                    </a:lnTo>
                    <a:lnTo>
                      <a:pt x="128" y="472"/>
                    </a:lnTo>
                    <a:lnTo>
                      <a:pt x="128" y="464"/>
                    </a:lnTo>
                    <a:lnTo>
                      <a:pt x="128" y="456"/>
                    </a:lnTo>
                    <a:lnTo>
                      <a:pt x="128" y="448"/>
                    </a:lnTo>
                    <a:lnTo>
                      <a:pt x="128" y="448"/>
                    </a:lnTo>
                    <a:lnTo>
                      <a:pt x="128" y="440"/>
                    </a:lnTo>
                    <a:lnTo>
                      <a:pt x="128" y="432"/>
                    </a:lnTo>
                    <a:lnTo>
                      <a:pt x="136" y="432"/>
                    </a:lnTo>
                    <a:lnTo>
                      <a:pt x="136" y="424"/>
                    </a:lnTo>
                    <a:lnTo>
                      <a:pt x="136" y="416"/>
                    </a:lnTo>
                    <a:lnTo>
                      <a:pt x="136" y="416"/>
                    </a:lnTo>
                    <a:lnTo>
                      <a:pt x="136" y="408"/>
                    </a:lnTo>
                    <a:lnTo>
                      <a:pt x="136" y="400"/>
                    </a:lnTo>
                    <a:lnTo>
                      <a:pt x="136" y="392"/>
                    </a:lnTo>
                    <a:lnTo>
                      <a:pt x="144" y="392"/>
                    </a:lnTo>
                    <a:lnTo>
                      <a:pt x="144" y="392"/>
                    </a:lnTo>
                    <a:lnTo>
                      <a:pt x="144" y="384"/>
                    </a:lnTo>
                    <a:lnTo>
                      <a:pt x="144" y="376"/>
                    </a:lnTo>
                    <a:lnTo>
                      <a:pt x="144" y="376"/>
                    </a:lnTo>
                    <a:lnTo>
                      <a:pt x="144" y="368"/>
                    </a:lnTo>
                    <a:lnTo>
                      <a:pt x="144" y="360"/>
                    </a:lnTo>
                    <a:lnTo>
                      <a:pt x="144" y="352"/>
                    </a:lnTo>
                    <a:lnTo>
                      <a:pt x="152" y="352"/>
                    </a:lnTo>
                    <a:lnTo>
                      <a:pt x="152" y="352"/>
                    </a:lnTo>
                    <a:lnTo>
                      <a:pt x="152" y="344"/>
                    </a:lnTo>
                    <a:lnTo>
                      <a:pt x="152" y="336"/>
                    </a:lnTo>
                    <a:lnTo>
                      <a:pt x="152" y="336"/>
                    </a:lnTo>
                    <a:lnTo>
                      <a:pt x="152" y="328"/>
                    </a:lnTo>
                    <a:lnTo>
                      <a:pt x="152" y="320"/>
                    </a:lnTo>
                    <a:lnTo>
                      <a:pt x="160" y="320"/>
                    </a:lnTo>
                    <a:lnTo>
                      <a:pt x="160" y="320"/>
                    </a:lnTo>
                    <a:lnTo>
                      <a:pt x="160" y="312"/>
                    </a:lnTo>
                    <a:lnTo>
                      <a:pt x="160" y="304"/>
                    </a:lnTo>
                    <a:lnTo>
                      <a:pt x="160" y="304"/>
                    </a:lnTo>
                    <a:lnTo>
                      <a:pt x="160" y="296"/>
                    </a:lnTo>
                    <a:lnTo>
                      <a:pt x="160" y="296"/>
                    </a:lnTo>
                    <a:lnTo>
                      <a:pt x="160" y="296"/>
                    </a:lnTo>
                    <a:lnTo>
                      <a:pt x="168" y="296"/>
                    </a:lnTo>
                    <a:lnTo>
                      <a:pt x="168" y="288"/>
                    </a:lnTo>
                    <a:lnTo>
                      <a:pt x="168" y="280"/>
                    </a:lnTo>
                    <a:lnTo>
                      <a:pt x="168" y="280"/>
                    </a:lnTo>
                    <a:lnTo>
                      <a:pt x="168" y="272"/>
                    </a:lnTo>
                    <a:lnTo>
                      <a:pt x="168" y="272"/>
                    </a:lnTo>
                    <a:lnTo>
                      <a:pt x="168" y="272"/>
                    </a:lnTo>
                    <a:lnTo>
                      <a:pt x="168" y="264"/>
                    </a:lnTo>
                    <a:lnTo>
                      <a:pt x="176" y="264"/>
                    </a:lnTo>
                    <a:lnTo>
                      <a:pt x="176" y="264"/>
                    </a:lnTo>
                    <a:lnTo>
                      <a:pt x="176" y="256"/>
                    </a:lnTo>
                    <a:lnTo>
                      <a:pt x="176" y="248"/>
                    </a:lnTo>
                    <a:lnTo>
                      <a:pt x="176" y="248"/>
                    </a:lnTo>
                    <a:lnTo>
                      <a:pt x="176" y="240"/>
                    </a:lnTo>
                    <a:lnTo>
                      <a:pt x="176" y="240"/>
                    </a:lnTo>
                    <a:lnTo>
                      <a:pt x="176" y="240"/>
                    </a:lnTo>
                    <a:lnTo>
                      <a:pt x="176" y="232"/>
                    </a:lnTo>
                    <a:lnTo>
                      <a:pt x="184" y="232"/>
                    </a:lnTo>
                    <a:lnTo>
                      <a:pt x="184" y="232"/>
                    </a:lnTo>
                    <a:lnTo>
                      <a:pt x="184" y="224"/>
                    </a:lnTo>
                    <a:lnTo>
                      <a:pt x="184" y="224"/>
                    </a:lnTo>
                    <a:lnTo>
                      <a:pt x="184" y="224"/>
                    </a:lnTo>
                    <a:lnTo>
                      <a:pt x="184" y="216"/>
                    </a:lnTo>
                    <a:lnTo>
                      <a:pt x="184" y="216"/>
                    </a:lnTo>
                    <a:lnTo>
                      <a:pt x="184" y="216"/>
                    </a:lnTo>
                    <a:lnTo>
                      <a:pt x="184" y="208"/>
                    </a:lnTo>
                    <a:lnTo>
                      <a:pt x="192" y="208"/>
                    </a:lnTo>
                    <a:lnTo>
                      <a:pt x="192" y="208"/>
                    </a:lnTo>
                    <a:lnTo>
                      <a:pt x="192" y="200"/>
                    </a:lnTo>
                    <a:lnTo>
                      <a:pt x="192" y="200"/>
                    </a:lnTo>
                    <a:lnTo>
                      <a:pt x="192" y="200"/>
                    </a:lnTo>
                    <a:lnTo>
                      <a:pt x="192" y="192"/>
                    </a:lnTo>
                    <a:lnTo>
                      <a:pt x="192" y="192"/>
                    </a:lnTo>
                    <a:lnTo>
                      <a:pt x="192" y="192"/>
                    </a:lnTo>
                    <a:lnTo>
                      <a:pt x="192" y="184"/>
                    </a:lnTo>
                    <a:lnTo>
                      <a:pt x="200" y="184"/>
                    </a:lnTo>
                    <a:lnTo>
                      <a:pt x="200" y="184"/>
                    </a:lnTo>
                    <a:lnTo>
                      <a:pt x="200" y="176"/>
                    </a:lnTo>
                    <a:lnTo>
                      <a:pt x="200" y="176"/>
                    </a:lnTo>
                    <a:lnTo>
                      <a:pt x="200" y="176"/>
                    </a:lnTo>
                    <a:lnTo>
                      <a:pt x="200" y="176"/>
                    </a:lnTo>
                    <a:lnTo>
                      <a:pt x="200" y="168"/>
                    </a:lnTo>
                    <a:lnTo>
                      <a:pt x="200" y="168"/>
                    </a:lnTo>
                    <a:lnTo>
                      <a:pt x="200" y="168"/>
                    </a:lnTo>
                    <a:lnTo>
                      <a:pt x="200" y="160"/>
                    </a:lnTo>
                    <a:lnTo>
                      <a:pt x="208" y="160"/>
                    </a:lnTo>
                    <a:lnTo>
                      <a:pt x="208" y="160"/>
                    </a:lnTo>
                    <a:lnTo>
                      <a:pt x="208" y="152"/>
                    </a:lnTo>
                    <a:lnTo>
                      <a:pt x="208" y="152"/>
                    </a:lnTo>
                    <a:lnTo>
                      <a:pt x="208" y="152"/>
                    </a:lnTo>
                    <a:lnTo>
                      <a:pt x="208" y="152"/>
                    </a:lnTo>
                    <a:lnTo>
                      <a:pt x="208" y="144"/>
                    </a:lnTo>
                    <a:lnTo>
                      <a:pt x="208" y="144"/>
                    </a:lnTo>
                    <a:lnTo>
                      <a:pt x="208" y="144"/>
                    </a:lnTo>
                    <a:lnTo>
                      <a:pt x="216" y="144"/>
                    </a:lnTo>
                    <a:lnTo>
                      <a:pt x="216" y="144"/>
                    </a:lnTo>
                    <a:lnTo>
                      <a:pt x="216" y="136"/>
                    </a:lnTo>
                    <a:lnTo>
                      <a:pt x="216" y="136"/>
                    </a:lnTo>
                    <a:lnTo>
                      <a:pt x="216" y="136"/>
                    </a:lnTo>
                    <a:lnTo>
                      <a:pt x="216" y="128"/>
                    </a:lnTo>
                    <a:lnTo>
                      <a:pt x="216" y="128"/>
                    </a:lnTo>
                    <a:lnTo>
                      <a:pt x="216" y="128"/>
                    </a:lnTo>
                    <a:lnTo>
                      <a:pt x="216" y="128"/>
                    </a:lnTo>
                    <a:lnTo>
                      <a:pt x="224" y="128"/>
                    </a:lnTo>
                    <a:lnTo>
                      <a:pt x="224" y="120"/>
                    </a:lnTo>
                    <a:lnTo>
                      <a:pt x="224" y="120"/>
                    </a:lnTo>
                    <a:lnTo>
                      <a:pt x="224" y="120"/>
                    </a:lnTo>
                    <a:lnTo>
                      <a:pt x="224" y="120"/>
                    </a:lnTo>
                    <a:lnTo>
                      <a:pt x="224" y="112"/>
                    </a:lnTo>
                    <a:lnTo>
                      <a:pt x="224" y="112"/>
                    </a:lnTo>
                    <a:lnTo>
                      <a:pt x="224" y="112"/>
                    </a:lnTo>
                    <a:lnTo>
                      <a:pt x="224" y="112"/>
                    </a:lnTo>
                    <a:lnTo>
                      <a:pt x="232" y="112"/>
                    </a:lnTo>
                    <a:lnTo>
                      <a:pt x="232" y="104"/>
                    </a:lnTo>
                    <a:lnTo>
                      <a:pt x="232" y="104"/>
                    </a:lnTo>
                    <a:lnTo>
                      <a:pt x="232" y="104"/>
                    </a:lnTo>
                    <a:lnTo>
                      <a:pt x="232" y="104"/>
                    </a:lnTo>
                    <a:lnTo>
                      <a:pt x="232" y="96"/>
                    </a:lnTo>
                    <a:lnTo>
                      <a:pt x="232" y="96"/>
                    </a:lnTo>
                    <a:lnTo>
                      <a:pt x="232" y="96"/>
                    </a:lnTo>
                    <a:lnTo>
                      <a:pt x="232" y="96"/>
                    </a:lnTo>
                    <a:lnTo>
                      <a:pt x="232" y="88"/>
                    </a:lnTo>
                    <a:lnTo>
                      <a:pt x="240" y="88"/>
                    </a:lnTo>
                    <a:lnTo>
                      <a:pt x="240" y="88"/>
                    </a:lnTo>
                    <a:lnTo>
                      <a:pt x="240" y="88"/>
                    </a:lnTo>
                    <a:lnTo>
                      <a:pt x="240" y="88"/>
                    </a:lnTo>
                    <a:lnTo>
                      <a:pt x="240" y="80"/>
                    </a:lnTo>
                    <a:lnTo>
                      <a:pt x="240" y="80"/>
                    </a:lnTo>
                    <a:lnTo>
                      <a:pt x="240" y="80"/>
                    </a:lnTo>
                    <a:lnTo>
                      <a:pt x="240" y="80"/>
                    </a:lnTo>
                    <a:lnTo>
                      <a:pt x="248" y="80"/>
                    </a:lnTo>
                    <a:lnTo>
                      <a:pt x="248" y="80"/>
                    </a:lnTo>
                    <a:lnTo>
                      <a:pt x="248" y="72"/>
                    </a:lnTo>
                    <a:lnTo>
                      <a:pt x="248" y="72"/>
                    </a:lnTo>
                    <a:lnTo>
                      <a:pt x="248" y="72"/>
                    </a:lnTo>
                    <a:lnTo>
                      <a:pt x="248" y="72"/>
                    </a:lnTo>
                    <a:lnTo>
                      <a:pt x="248" y="64"/>
                    </a:lnTo>
                    <a:lnTo>
                      <a:pt x="248" y="64"/>
                    </a:lnTo>
                    <a:lnTo>
                      <a:pt x="248" y="64"/>
                    </a:lnTo>
                    <a:lnTo>
                      <a:pt x="256" y="64"/>
                    </a:lnTo>
                    <a:lnTo>
                      <a:pt x="256" y="64"/>
                    </a:lnTo>
                    <a:lnTo>
                      <a:pt x="256" y="64"/>
                    </a:lnTo>
                    <a:lnTo>
                      <a:pt x="256" y="64"/>
                    </a:lnTo>
                    <a:lnTo>
                      <a:pt x="256" y="56"/>
                    </a:lnTo>
                    <a:lnTo>
                      <a:pt x="256" y="56"/>
                    </a:lnTo>
                    <a:lnTo>
                      <a:pt x="256" y="56"/>
                    </a:lnTo>
                    <a:lnTo>
                      <a:pt x="256" y="56"/>
                    </a:lnTo>
                    <a:lnTo>
                      <a:pt x="256" y="56"/>
                    </a:lnTo>
                    <a:lnTo>
                      <a:pt x="264" y="56"/>
                    </a:lnTo>
                    <a:lnTo>
                      <a:pt x="264" y="48"/>
                    </a:lnTo>
                    <a:lnTo>
                      <a:pt x="264" y="48"/>
                    </a:lnTo>
                    <a:lnTo>
                      <a:pt x="264" y="48"/>
                    </a:lnTo>
                    <a:lnTo>
                      <a:pt x="264" y="48"/>
                    </a:lnTo>
                    <a:lnTo>
                      <a:pt x="264" y="48"/>
                    </a:lnTo>
                    <a:lnTo>
                      <a:pt x="264" y="48"/>
                    </a:lnTo>
                    <a:lnTo>
                      <a:pt x="264" y="40"/>
                    </a:lnTo>
                    <a:lnTo>
                      <a:pt x="272" y="40"/>
                    </a:lnTo>
                    <a:lnTo>
                      <a:pt x="272" y="40"/>
                    </a:lnTo>
                    <a:lnTo>
                      <a:pt x="272" y="40"/>
                    </a:lnTo>
                    <a:lnTo>
                      <a:pt x="272" y="40"/>
                    </a:lnTo>
                    <a:lnTo>
                      <a:pt x="272" y="40"/>
                    </a:lnTo>
                    <a:lnTo>
                      <a:pt x="272" y="40"/>
                    </a:lnTo>
                    <a:lnTo>
                      <a:pt x="272" y="32"/>
                    </a:lnTo>
                    <a:lnTo>
                      <a:pt x="280" y="32"/>
                    </a:lnTo>
                    <a:lnTo>
                      <a:pt x="280" y="32"/>
                    </a:lnTo>
                    <a:lnTo>
                      <a:pt x="280" y="32"/>
                    </a:lnTo>
                    <a:lnTo>
                      <a:pt x="280" y="32"/>
                    </a:lnTo>
                    <a:lnTo>
                      <a:pt x="280" y="32"/>
                    </a:lnTo>
                    <a:lnTo>
                      <a:pt x="280" y="32"/>
                    </a:lnTo>
                    <a:lnTo>
                      <a:pt x="280" y="24"/>
                    </a:lnTo>
                    <a:lnTo>
                      <a:pt x="288" y="24"/>
                    </a:lnTo>
                    <a:lnTo>
                      <a:pt x="288" y="24"/>
                    </a:lnTo>
                    <a:lnTo>
                      <a:pt x="288" y="24"/>
                    </a:lnTo>
                    <a:lnTo>
                      <a:pt x="288" y="24"/>
                    </a:lnTo>
                    <a:lnTo>
                      <a:pt x="288" y="24"/>
                    </a:lnTo>
                    <a:lnTo>
                      <a:pt x="288" y="24"/>
                    </a:lnTo>
                    <a:lnTo>
                      <a:pt x="288" y="24"/>
                    </a:lnTo>
                    <a:lnTo>
                      <a:pt x="288" y="24"/>
                    </a:lnTo>
                    <a:lnTo>
                      <a:pt x="296" y="24"/>
                    </a:lnTo>
                    <a:lnTo>
                      <a:pt x="296" y="16"/>
                    </a:lnTo>
                    <a:lnTo>
                      <a:pt x="296" y="16"/>
                    </a:lnTo>
                    <a:lnTo>
                      <a:pt x="296" y="16"/>
                    </a:lnTo>
                    <a:lnTo>
                      <a:pt x="296" y="16"/>
                    </a:lnTo>
                    <a:lnTo>
                      <a:pt x="296" y="16"/>
                    </a:lnTo>
                    <a:lnTo>
                      <a:pt x="296" y="16"/>
                    </a:lnTo>
                    <a:lnTo>
                      <a:pt x="296" y="16"/>
                    </a:lnTo>
                    <a:lnTo>
                      <a:pt x="304" y="16"/>
                    </a:lnTo>
                    <a:lnTo>
                      <a:pt x="304" y="16"/>
                    </a:lnTo>
                    <a:lnTo>
                      <a:pt x="304" y="16"/>
                    </a:lnTo>
                    <a:lnTo>
                      <a:pt x="304" y="16"/>
                    </a:lnTo>
                    <a:lnTo>
                      <a:pt x="304" y="16"/>
                    </a:lnTo>
                    <a:lnTo>
                      <a:pt x="304" y="8"/>
                    </a:lnTo>
                    <a:lnTo>
                      <a:pt x="304" y="8"/>
                    </a:lnTo>
                    <a:lnTo>
                      <a:pt x="304" y="8"/>
                    </a:lnTo>
                    <a:lnTo>
                      <a:pt x="312" y="8"/>
                    </a:lnTo>
                    <a:lnTo>
                      <a:pt x="312" y="8"/>
                    </a:lnTo>
                    <a:lnTo>
                      <a:pt x="312" y="8"/>
                    </a:lnTo>
                    <a:lnTo>
                      <a:pt x="312" y="8"/>
                    </a:lnTo>
                    <a:lnTo>
                      <a:pt x="312" y="8"/>
                    </a:lnTo>
                    <a:lnTo>
                      <a:pt x="312" y="8"/>
                    </a:lnTo>
                    <a:lnTo>
                      <a:pt x="312" y="8"/>
                    </a:lnTo>
                    <a:lnTo>
                      <a:pt x="312" y="8"/>
                    </a:lnTo>
                    <a:lnTo>
                      <a:pt x="320" y="8"/>
                    </a:lnTo>
                    <a:lnTo>
                      <a:pt x="320" y="8"/>
                    </a:lnTo>
                    <a:lnTo>
                      <a:pt x="320" y="8"/>
                    </a:lnTo>
                    <a:lnTo>
                      <a:pt x="320" y="8"/>
                    </a:lnTo>
                    <a:lnTo>
                      <a:pt x="320" y="8"/>
                    </a:lnTo>
                    <a:lnTo>
                      <a:pt x="320" y="8"/>
                    </a:lnTo>
                    <a:lnTo>
                      <a:pt x="320" y="8"/>
                    </a:lnTo>
                    <a:lnTo>
                      <a:pt x="328" y="8"/>
                    </a:lnTo>
                    <a:lnTo>
                      <a:pt x="328" y="8"/>
                    </a:lnTo>
                    <a:lnTo>
                      <a:pt x="328" y="8"/>
                    </a:lnTo>
                    <a:lnTo>
                      <a:pt x="328" y="0"/>
                    </a:lnTo>
                    <a:lnTo>
                      <a:pt x="328" y="0"/>
                    </a:lnTo>
                    <a:lnTo>
                      <a:pt x="328" y="0"/>
                    </a:lnTo>
                    <a:lnTo>
                      <a:pt x="328" y="0"/>
                    </a:lnTo>
                    <a:lnTo>
                      <a:pt x="328" y="0"/>
                    </a:lnTo>
                    <a:lnTo>
                      <a:pt x="336" y="0"/>
                    </a:lnTo>
                    <a:lnTo>
                      <a:pt x="336" y="0"/>
                    </a:lnTo>
                    <a:lnTo>
                      <a:pt x="336" y="0"/>
                    </a:lnTo>
                    <a:lnTo>
                      <a:pt x="336" y="0"/>
                    </a:lnTo>
                    <a:lnTo>
                      <a:pt x="336" y="0"/>
                    </a:lnTo>
                    <a:lnTo>
                      <a:pt x="336" y="0"/>
                    </a:lnTo>
                    <a:lnTo>
                      <a:pt x="336" y="0"/>
                    </a:lnTo>
                    <a:lnTo>
                      <a:pt x="344" y="0"/>
                    </a:lnTo>
                    <a:lnTo>
                      <a:pt x="344" y="0"/>
                    </a:lnTo>
                    <a:lnTo>
                      <a:pt x="344" y="0"/>
                    </a:lnTo>
                    <a:lnTo>
                      <a:pt x="344" y="0"/>
                    </a:lnTo>
                    <a:lnTo>
                      <a:pt x="344" y="0"/>
                    </a:lnTo>
                    <a:lnTo>
                      <a:pt x="344" y="0"/>
                    </a:lnTo>
                    <a:lnTo>
                      <a:pt x="344" y="0"/>
                    </a:lnTo>
                    <a:lnTo>
                      <a:pt x="344" y="0"/>
                    </a:lnTo>
                    <a:lnTo>
                      <a:pt x="352" y="0"/>
                    </a:lnTo>
                    <a:lnTo>
                      <a:pt x="352" y="0"/>
                    </a:lnTo>
                    <a:lnTo>
                      <a:pt x="352" y="0"/>
                    </a:lnTo>
                    <a:lnTo>
                      <a:pt x="352" y="0"/>
                    </a:lnTo>
                    <a:lnTo>
                      <a:pt x="352" y="0"/>
                    </a:lnTo>
                    <a:lnTo>
                      <a:pt x="352" y="0"/>
                    </a:lnTo>
                    <a:lnTo>
                      <a:pt x="352" y="0"/>
                    </a:lnTo>
                    <a:lnTo>
                      <a:pt x="360" y="0"/>
                    </a:lnTo>
                    <a:lnTo>
                      <a:pt x="360" y="0"/>
                    </a:lnTo>
                    <a:lnTo>
                      <a:pt x="360" y="0"/>
                    </a:lnTo>
                    <a:lnTo>
                      <a:pt x="360" y="0"/>
                    </a:lnTo>
                    <a:lnTo>
                      <a:pt x="360" y="8"/>
                    </a:lnTo>
                    <a:lnTo>
                      <a:pt x="360" y="8"/>
                    </a:lnTo>
                    <a:lnTo>
                      <a:pt x="360" y="8"/>
                    </a:lnTo>
                    <a:lnTo>
                      <a:pt x="360" y="8"/>
                    </a:lnTo>
                    <a:lnTo>
                      <a:pt x="368" y="8"/>
                    </a:lnTo>
                    <a:lnTo>
                      <a:pt x="368" y="8"/>
                    </a:lnTo>
                    <a:lnTo>
                      <a:pt x="368" y="8"/>
                    </a:lnTo>
                    <a:lnTo>
                      <a:pt x="368" y="8"/>
                    </a:lnTo>
                    <a:lnTo>
                      <a:pt x="368" y="8"/>
                    </a:lnTo>
                    <a:lnTo>
                      <a:pt x="368" y="8"/>
                    </a:lnTo>
                    <a:lnTo>
                      <a:pt x="368" y="8"/>
                    </a:lnTo>
                    <a:lnTo>
                      <a:pt x="376" y="8"/>
                    </a:lnTo>
                    <a:lnTo>
                      <a:pt x="376" y="8"/>
                    </a:lnTo>
                    <a:lnTo>
                      <a:pt x="376" y="8"/>
                    </a:lnTo>
                    <a:lnTo>
                      <a:pt x="376" y="8"/>
                    </a:lnTo>
                    <a:lnTo>
                      <a:pt x="376" y="8"/>
                    </a:lnTo>
                    <a:lnTo>
                      <a:pt x="376" y="8"/>
                    </a:lnTo>
                    <a:lnTo>
                      <a:pt x="376" y="8"/>
                    </a:lnTo>
                    <a:lnTo>
                      <a:pt x="376" y="8"/>
                    </a:lnTo>
                    <a:lnTo>
                      <a:pt x="384" y="8"/>
                    </a:lnTo>
                    <a:lnTo>
                      <a:pt x="384" y="8"/>
                    </a:lnTo>
                    <a:lnTo>
                      <a:pt x="384" y="8"/>
                    </a:lnTo>
                    <a:lnTo>
                      <a:pt x="384" y="8"/>
                    </a:lnTo>
                    <a:lnTo>
                      <a:pt x="384" y="16"/>
                    </a:lnTo>
                    <a:lnTo>
                      <a:pt x="384" y="16"/>
                    </a:lnTo>
                    <a:lnTo>
                      <a:pt x="384" y="16"/>
                    </a:lnTo>
                    <a:lnTo>
                      <a:pt x="384" y="16"/>
                    </a:lnTo>
                    <a:lnTo>
                      <a:pt x="392" y="16"/>
                    </a:lnTo>
                    <a:lnTo>
                      <a:pt x="392" y="16"/>
                    </a:lnTo>
                    <a:lnTo>
                      <a:pt x="392" y="16"/>
                    </a:lnTo>
                    <a:lnTo>
                      <a:pt x="392" y="16"/>
                    </a:lnTo>
                    <a:lnTo>
                      <a:pt x="392" y="16"/>
                    </a:lnTo>
                    <a:lnTo>
                      <a:pt x="392" y="16"/>
                    </a:lnTo>
                    <a:lnTo>
                      <a:pt x="392" y="16"/>
                    </a:lnTo>
                    <a:lnTo>
                      <a:pt x="400" y="16"/>
                    </a:lnTo>
                    <a:lnTo>
                      <a:pt x="400" y="16"/>
                    </a:lnTo>
                    <a:lnTo>
                      <a:pt x="400" y="16"/>
                    </a:lnTo>
                    <a:lnTo>
                      <a:pt x="400" y="16"/>
                    </a:lnTo>
                    <a:lnTo>
                      <a:pt x="400" y="24"/>
                    </a:lnTo>
                    <a:lnTo>
                      <a:pt x="400" y="24"/>
                    </a:lnTo>
                    <a:lnTo>
                      <a:pt x="400" y="24"/>
                    </a:lnTo>
                    <a:lnTo>
                      <a:pt x="400" y="24"/>
                    </a:lnTo>
                    <a:lnTo>
                      <a:pt x="400" y="24"/>
                    </a:lnTo>
                    <a:lnTo>
                      <a:pt x="408" y="24"/>
                    </a:lnTo>
                    <a:lnTo>
                      <a:pt x="408" y="24"/>
                    </a:lnTo>
                    <a:lnTo>
                      <a:pt x="408" y="24"/>
                    </a:lnTo>
                    <a:lnTo>
                      <a:pt x="408" y="24"/>
                    </a:lnTo>
                    <a:lnTo>
                      <a:pt x="408" y="24"/>
                    </a:lnTo>
                    <a:lnTo>
                      <a:pt x="408" y="24"/>
                    </a:lnTo>
                    <a:lnTo>
                      <a:pt x="408" y="24"/>
                    </a:lnTo>
                    <a:lnTo>
                      <a:pt x="416" y="32"/>
                    </a:lnTo>
                    <a:lnTo>
                      <a:pt x="416" y="32"/>
                    </a:lnTo>
                    <a:lnTo>
                      <a:pt x="416" y="32"/>
                    </a:lnTo>
                    <a:lnTo>
                      <a:pt x="416" y="32"/>
                    </a:lnTo>
                    <a:lnTo>
                      <a:pt x="416" y="32"/>
                    </a:lnTo>
                    <a:lnTo>
                      <a:pt x="416" y="32"/>
                    </a:lnTo>
                    <a:lnTo>
                      <a:pt x="416" y="32"/>
                    </a:lnTo>
                    <a:lnTo>
                      <a:pt x="424" y="32"/>
                    </a:lnTo>
                    <a:lnTo>
                      <a:pt x="424" y="32"/>
                    </a:lnTo>
                    <a:lnTo>
                      <a:pt x="424" y="32"/>
                    </a:lnTo>
                    <a:lnTo>
                      <a:pt x="424" y="40"/>
                    </a:lnTo>
                    <a:lnTo>
                      <a:pt x="424" y="40"/>
                    </a:lnTo>
                    <a:lnTo>
                      <a:pt x="424" y="40"/>
                    </a:lnTo>
                    <a:lnTo>
                      <a:pt x="424" y="40"/>
                    </a:lnTo>
                    <a:lnTo>
                      <a:pt x="424" y="40"/>
                    </a:lnTo>
                    <a:lnTo>
                      <a:pt x="432" y="40"/>
                    </a:lnTo>
                    <a:lnTo>
                      <a:pt x="432" y="40"/>
                    </a:lnTo>
                    <a:lnTo>
                      <a:pt x="432" y="40"/>
                    </a:lnTo>
                    <a:lnTo>
                      <a:pt x="432" y="40"/>
                    </a:lnTo>
                    <a:lnTo>
                      <a:pt x="432" y="40"/>
                    </a:lnTo>
                    <a:lnTo>
                      <a:pt x="432" y="48"/>
                    </a:lnTo>
                    <a:lnTo>
                      <a:pt x="432" y="48"/>
                    </a:lnTo>
                    <a:lnTo>
                      <a:pt x="432" y="48"/>
                    </a:lnTo>
                    <a:lnTo>
                      <a:pt x="432" y="48"/>
                    </a:lnTo>
                    <a:lnTo>
                      <a:pt x="440" y="48"/>
                    </a:lnTo>
                    <a:lnTo>
                      <a:pt x="440" y="48"/>
                    </a:lnTo>
                    <a:lnTo>
                      <a:pt x="440" y="48"/>
                    </a:lnTo>
                    <a:lnTo>
                      <a:pt x="440" y="48"/>
                    </a:lnTo>
                    <a:lnTo>
                      <a:pt x="440" y="48"/>
                    </a:lnTo>
                    <a:lnTo>
                      <a:pt x="440" y="56"/>
                    </a:lnTo>
                    <a:lnTo>
                      <a:pt x="440" y="56"/>
                    </a:lnTo>
                    <a:lnTo>
                      <a:pt x="440" y="56"/>
                    </a:lnTo>
                    <a:lnTo>
                      <a:pt x="448" y="56"/>
                    </a:lnTo>
                    <a:lnTo>
                      <a:pt x="448" y="56"/>
                    </a:lnTo>
                    <a:lnTo>
                      <a:pt x="448" y="56"/>
                    </a:lnTo>
                    <a:lnTo>
                      <a:pt x="448" y="56"/>
                    </a:lnTo>
                    <a:lnTo>
                      <a:pt x="448" y="56"/>
                    </a:lnTo>
                    <a:lnTo>
                      <a:pt x="448" y="64"/>
                    </a:lnTo>
                    <a:lnTo>
                      <a:pt x="448" y="64"/>
                    </a:lnTo>
                    <a:lnTo>
                      <a:pt x="448" y="64"/>
                    </a:lnTo>
                    <a:lnTo>
                      <a:pt x="456" y="64"/>
                    </a:lnTo>
                    <a:lnTo>
                      <a:pt x="456" y="64"/>
                    </a:lnTo>
                    <a:lnTo>
                      <a:pt x="456" y="64"/>
                    </a:lnTo>
                    <a:lnTo>
                      <a:pt x="456" y="64"/>
                    </a:lnTo>
                    <a:lnTo>
                      <a:pt x="456" y="64"/>
                    </a:lnTo>
                    <a:lnTo>
                      <a:pt x="456" y="64"/>
                    </a:lnTo>
                    <a:lnTo>
                      <a:pt x="456" y="72"/>
                    </a:lnTo>
                    <a:lnTo>
                      <a:pt x="456" y="72"/>
                    </a:lnTo>
                    <a:lnTo>
                      <a:pt x="456" y="72"/>
                    </a:lnTo>
                    <a:lnTo>
                      <a:pt x="464" y="72"/>
                    </a:lnTo>
                    <a:lnTo>
                      <a:pt x="464" y="72"/>
                    </a:lnTo>
                    <a:lnTo>
                      <a:pt x="464" y="72"/>
                    </a:lnTo>
                    <a:lnTo>
                      <a:pt x="464" y="72"/>
                    </a:lnTo>
                    <a:lnTo>
                      <a:pt x="464" y="72"/>
                    </a:lnTo>
                    <a:lnTo>
                      <a:pt x="464" y="80"/>
                    </a:lnTo>
                    <a:lnTo>
                      <a:pt x="464" y="80"/>
                    </a:lnTo>
                    <a:lnTo>
                      <a:pt x="464" y="80"/>
                    </a:lnTo>
                    <a:lnTo>
                      <a:pt x="472" y="80"/>
                    </a:lnTo>
                    <a:lnTo>
                      <a:pt x="472" y="80"/>
                    </a:lnTo>
                    <a:lnTo>
                      <a:pt x="472" y="80"/>
                    </a:lnTo>
                    <a:lnTo>
                      <a:pt x="472" y="80"/>
                    </a:lnTo>
                    <a:lnTo>
                      <a:pt x="472" y="88"/>
                    </a:lnTo>
                    <a:lnTo>
                      <a:pt x="472" y="88"/>
                    </a:lnTo>
                    <a:lnTo>
                      <a:pt x="472" y="88"/>
                    </a:lnTo>
                    <a:lnTo>
                      <a:pt x="472" y="88"/>
                    </a:lnTo>
                    <a:lnTo>
                      <a:pt x="480" y="88"/>
                    </a:lnTo>
                    <a:lnTo>
                      <a:pt x="480" y="88"/>
                    </a:lnTo>
                    <a:lnTo>
                      <a:pt x="480" y="88"/>
                    </a:lnTo>
                    <a:lnTo>
                      <a:pt x="480" y="88"/>
                    </a:lnTo>
                    <a:lnTo>
                      <a:pt x="480" y="96"/>
                    </a:lnTo>
                    <a:lnTo>
                      <a:pt x="480" y="96"/>
                    </a:lnTo>
                    <a:lnTo>
                      <a:pt x="480" y="96"/>
                    </a:lnTo>
                    <a:lnTo>
                      <a:pt x="480" y="96"/>
                    </a:lnTo>
                    <a:lnTo>
                      <a:pt x="488" y="96"/>
                    </a:lnTo>
                    <a:lnTo>
                      <a:pt x="488" y="96"/>
                    </a:lnTo>
                    <a:lnTo>
                      <a:pt x="488" y="96"/>
                    </a:lnTo>
                    <a:lnTo>
                      <a:pt x="488" y="104"/>
                    </a:lnTo>
                    <a:lnTo>
                      <a:pt x="488" y="104"/>
                    </a:lnTo>
                    <a:lnTo>
                      <a:pt x="488" y="104"/>
                    </a:lnTo>
                    <a:lnTo>
                      <a:pt x="488" y="104"/>
                    </a:lnTo>
                    <a:lnTo>
                      <a:pt x="488" y="104"/>
                    </a:lnTo>
                    <a:lnTo>
                      <a:pt x="488" y="104"/>
                    </a:lnTo>
                    <a:lnTo>
                      <a:pt x="496" y="112"/>
                    </a:lnTo>
                    <a:lnTo>
                      <a:pt x="496" y="112"/>
                    </a:lnTo>
                    <a:lnTo>
                      <a:pt x="496" y="112"/>
                    </a:lnTo>
                    <a:lnTo>
                      <a:pt x="496" y="112"/>
                    </a:lnTo>
                    <a:lnTo>
                      <a:pt x="496" y="112"/>
                    </a:lnTo>
                    <a:lnTo>
                      <a:pt x="496" y="112"/>
                    </a:lnTo>
                    <a:lnTo>
                      <a:pt x="496" y="112"/>
                    </a:lnTo>
                    <a:lnTo>
                      <a:pt x="504" y="120"/>
                    </a:lnTo>
                    <a:lnTo>
                      <a:pt x="504" y="120"/>
                    </a:lnTo>
                    <a:lnTo>
                      <a:pt x="504" y="120"/>
                    </a:lnTo>
                    <a:lnTo>
                      <a:pt x="504" y="120"/>
                    </a:lnTo>
                    <a:lnTo>
                      <a:pt x="504" y="120"/>
                    </a:lnTo>
                    <a:lnTo>
                      <a:pt x="504" y="120"/>
                    </a:lnTo>
                    <a:lnTo>
                      <a:pt x="504" y="128"/>
                    </a:lnTo>
                    <a:lnTo>
                      <a:pt x="504" y="128"/>
                    </a:lnTo>
                    <a:lnTo>
                      <a:pt x="512" y="128"/>
                    </a:lnTo>
                    <a:lnTo>
                      <a:pt x="512" y="128"/>
                    </a:lnTo>
                    <a:lnTo>
                      <a:pt x="512" y="128"/>
                    </a:lnTo>
                    <a:lnTo>
                      <a:pt x="512" y="128"/>
                    </a:lnTo>
                    <a:lnTo>
                      <a:pt x="512" y="136"/>
                    </a:lnTo>
                    <a:lnTo>
                      <a:pt x="512" y="136"/>
                    </a:lnTo>
                    <a:lnTo>
                      <a:pt x="512" y="136"/>
                    </a:lnTo>
                    <a:lnTo>
                      <a:pt x="512" y="136"/>
                    </a:lnTo>
                    <a:lnTo>
                      <a:pt x="520" y="136"/>
                    </a:lnTo>
                    <a:lnTo>
                      <a:pt x="520" y="136"/>
                    </a:lnTo>
                    <a:lnTo>
                      <a:pt x="520" y="136"/>
                    </a:lnTo>
                    <a:lnTo>
                      <a:pt x="520" y="144"/>
                    </a:lnTo>
                    <a:lnTo>
                      <a:pt x="520" y="144"/>
                    </a:lnTo>
                    <a:lnTo>
                      <a:pt x="520" y="144"/>
                    </a:lnTo>
                    <a:lnTo>
                      <a:pt x="520" y="144"/>
                    </a:lnTo>
                    <a:lnTo>
                      <a:pt x="520" y="144"/>
                    </a:lnTo>
                    <a:lnTo>
                      <a:pt x="520" y="144"/>
                    </a:lnTo>
                    <a:lnTo>
                      <a:pt x="528" y="152"/>
                    </a:lnTo>
                    <a:lnTo>
                      <a:pt x="528" y="152"/>
                    </a:lnTo>
                    <a:lnTo>
                      <a:pt x="528" y="152"/>
                    </a:lnTo>
                    <a:lnTo>
                      <a:pt x="528" y="152"/>
                    </a:lnTo>
                    <a:lnTo>
                      <a:pt x="528" y="152"/>
                    </a:lnTo>
                    <a:lnTo>
                      <a:pt x="528" y="152"/>
                    </a:lnTo>
                    <a:lnTo>
                      <a:pt x="528" y="160"/>
                    </a:lnTo>
                    <a:lnTo>
                      <a:pt x="528" y="160"/>
                    </a:lnTo>
                    <a:lnTo>
                      <a:pt x="536" y="160"/>
                    </a:lnTo>
                    <a:lnTo>
                      <a:pt x="536" y="160"/>
                    </a:lnTo>
                    <a:lnTo>
                      <a:pt x="536" y="160"/>
                    </a:lnTo>
                    <a:lnTo>
                      <a:pt x="536" y="160"/>
                    </a:lnTo>
                    <a:lnTo>
                      <a:pt x="536" y="168"/>
                    </a:lnTo>
                    <a:lnTo>
                      <a:pt x="536" y="168"/>
                    </a:lnTo>
                    <a:lnTo>
                      <a:pt x="536" y="168"/>
                    </a:lnTo>
                    <a:lnTo>
                      <a:pt x="536" y="168"/>
                    </a:lnTo>
                    <a:lnTo>
                      <a:pt x="544" y="168"/>
                    </a:lnTo>
                    <a:lnTo>
                      <a:pt x="544" y="168"/>
                    </a:lnTo>
                    <a:lnTo>
                      <a:pt x="544" y="168"/>
                    </a:lnTo>
                    <a:lnTo>
                      <a:pt x="544" y="176"/>
                    </a:lnTo>
                    <a:lnTo>
                      <a:pt x="544" y="176"/>
                    </a:lnTo>
                    <a:lnTo>
                      <a:pt x="544" y="176"/>
                    </a:lnTo>
                    <a:lnTo>
                      <a:pt x="544" y="176"/>
                    </a:lnTo>
                    <a:lnTo>
                      <a:pt x="544" y="176"/>
                    </a:lnTo>
                    <a:lnTo>
                      <a:pt x="544" y="184"/>
                    </a:lnTo>
                    <a:lnTo>
                      <a:pt x="544" y="184"/>
                    </a:lnTo>
                    <a:lnTo>
                      <a:pt x="552" y="184"/>
                    </a:lnTo>
                    <a:lnTo>
                      <a:pt x="552" y="184"/>
                    </a:lnTo>
                    <a:lnTo>
                      <a:pt x="552" y="184"/>
                    </a:lnTo>
                    <a:lnTo>
                      <a:pt x="552" y="184"/>
                    </a:lnTo>
                    <a:lnTo>
                      <a:pt x="552" y="192"/>
                    </a:lnTo>
                    <a:lnTo>
                      <a:pt x="552" y="192"/>
                    </a:lnTo>
                    <a:lnTo>
                      <a:pt x="552" y="192"/>
                    </a:lnTo>
                    <a:lnTo>
                      <a:pt x="552" y="192"/>
                    </a:lnTo>
                    <a:lnTo>
                      <a:pt x="560" y="192"/>
                    </a:lnTo>
                    <a:lnTo>
                      <a:pt x="560" y="192"/>
                    </a:lnTo>
                    <a:lnTo>
                      <a:pt x="560" y="192"/>
                    </a:lnTo>
                    <a:lnTo>
                      <a:pt x="560" y="200"/>
                    </a:lnTo>
                    <a:lnTo>
                      <a:pt x="560" y="200"/>
                    </a:lnTo>
                    <a:lnTo>
                      <a:pt x="560" y="200"/>
                    </a:lnTo>
                    <a:lnTo>
                      <a:pt x="560" y="200"/>
                    </a:lnTo>
                    <a:lnTo>
                      <a:pt x="560" y="200"/>
                    </a:lnTo>
                    <a:lnTo>
                      <a:pt x="568" y="208"/>
                    </a:lnTo>
                    <a:lnTo>
                      <a:pt x="568" y="208"/>
                    </a:lnTo>
                    <a:lnTo>
                      <a:pt x="568" y="208"/>
                    </a:lnTo>
                    <a:lnTo>
                      <a:pt x="568" y="208"/>
                    </a:lnTo>
                    <a:lnTo>
                      <a:pt x="568" y="208"/>
                    </a:lnTo>
                    <a:lnTo>
                      <a:pt x="568" y="216"/>
                    </a:lnTo>
                    <a:lnTo>
                      <a:pt x="568" y="216"/>
                    </a:lnTo>
                    <a:lnTo>
                      <a:pt x="568" y="216"/>
                    </a:lnTo>
                    <a:lnTo>
                      <a:pt x="576" y="216"/>
                    </a:lnTo>
                    <a:lnTo>
                      <a:pt x="576" y="216"/>
                    </a:lnTo>
                    <a:lnTo>
                      <a:pt x="576" y="216"/>
                    </a:lnTo>
                    <a:lnTo>
                      <a:pt x="576" y="216"/>
                    </a:lnTo>
                    <a:lnTo>
                      <a:pt x="576" y="224"/>
                    </a:lnTo>
                    <a:lnTo>
                      <a:pt x="576" y="224"/>
                    </a:lnTo>
                    <a:lnTo>
                      <a:pt x="576" y="224"/>
                    </a:lnTo>
                    <a:lnTo>
                      <a:pt x="576" y="224"/>
                    </a:lnTo>
                    <a:lnTo>
                      <a:pt x="576" y="224"/>
                    </a:lnTo>
                    <a:lnTo>
                      <a:pt x="584" y="232"/>
                    </a:lnTo>
                    <a:lnTo>
                      <a:pt x="584" y="232"/>
                    </a:lnTo>
                    <a:lnTo>
                      <a:pt x="584" y="232"/>
                    </a:lnTo>
                    <a:lnTo>
                      <a:pt x="584" y="232"/>
                    </a:lnTo>
                    <a:lnTo>
                      <a:pt x="584" y="232"/>
                    </a:lnTo>
                    <a:lnTo>
                      <a:pt x="584" y="240"/>
                    </a:lnTo>
                    <a:lnTo>
                      <a:pt x="584" y="240"/>
                    </a:lnTo>
                    <a:lnTo>
                      <a:pt x="584" y="240"/>
                    </a:lnTo>
                    <a:lnTo>
                      <a:pt x="592" y="240"/>
                    </a:lnTo>
                    <a:lnTo>
                      <a:pt x="592" y="240"/>
                    </a:lnTo>
                    <a:lnTo>
                      <a:pt x="592" y="240"/>
                    </a:lnTo>
                    <a:lnTo>
                      <a:pt x="592" y="248"/>
                    </a:lnTo>
                    <a:lnTo>
                      <a:pt x="592" y="248"/>
                    </a:lnTo>
                    <a:lnTo>
                      <a:pt x="592" y="248"/>
                    </a:lnTo>
                    <a:lnTo>
                      <a:pt x="592" y="248"/>
                    </a:lnTo>
                    <a:lnTo>
                      <a:pt x="592" y="248"/>
                    </a:lnTo>
                    <a:lnTo>
                      <a:pt x="600" y="256"/>
                    </a:lnTo>
                    <a:lnTo>
                      <a:pt x="600" y="256"/>
                    </a:lnTo>
                    <a:lnTo>
                      <a:pt x="600" y="256"/>
                    </a:lnTo>
                    <a:lnTo>
                      <a:pt x="600" y="256"/>
                    </a:lnTo>
                    <a:lnTo>
                      <a:pt x="600" y="256"/>
                    </a:lnTo>
                    <a:lnTo>
                      <a:pt x="600" y="264"/>
                    </a:lnTo>
                    <a:lnTo>
                      <a:pt x="600" y="264"/>
                    </a:lnTo>
                    <a:lnTo>
                      <a:pt x="600" y="264"/>
                    </a:lnTo>
                    <a:lnTo>
                      <a:pt x="600" y="264"/>
                    </a:lnTo>
                    <a:lnTo>
                      <a:pt x="608" y="264"/>
                    </a:lnTo>
                    <a:lnTo>
                      <a:pt x="608" y="264"/>
                    </a:lnTo>
                    <a:lnTo>
                      <a:pt x="608" y="272"/>
                    </a:lnTo>
                    <a:lnTo>
                      <a:pt x="608" y="272"/>
                    </a:lnTo>
                    <a:lnTo>
                      <a:pt x="608" y="272"/>
                    </a:lnTo>
                    <a:lnTo>
                      <a:pt x="608" y="272"/>
                    </a:lnTo>
                    <a:lnTo>
                      <a:pt x="608" y="272"/>
                    </a:lnTo>
                    <a:lnTo>
                      <a:pt x="608" y="280"/>
                    </a:lnTo>
                    <a:lnTo>
                      <a:pt x="608" y="280"/>
                    </a:lnTo>
                    <a:lnTo>
                      <a:pt x="616" y="280"/>
                    </a:lnTo>
                    <a:lnTo>
                      <a:pt x="616" y="280"/>
                    </a:lnTo>
                    <a:lnTo>
                      <a:pt x="616" y="280"/>
                    </a:lnTo>
                    <a:lnTo>
                      <a:pt x="616" y="280"/>
                    </a:lnTo>
                    <a:lnTo>
                      <a:pt x="616" y="288"/>
                    </a:lnTo>
                    <a:lnTo>
                      <a:pt x="616" y="288"/>
                    </a:lnTo>
                    <a:lnTo>
                      <a:pt x="616" y="288"/>
                    </a:lnTo>
                    <a:lnTo>
                      <a:pt x="616" y="288"/>
                    </a:lnTo>
                    <a:lnTo>
                      <a:pt x="624" y="288"/>
                    </a:lnTo>
                    <a:lnTo>
                      <a:pt x="624" y="288"/>
                    </a:lnTo>
                    <a:lnTo>
                      <a:pt x="624" y="288"/>
                    </a:lnTo>
                    <a:lnTo>
                      <a:pt x="624" y="296"/>
                    </a:lnTo>
                    <a:lnTo>
                      <a:pt x="624" y="296"/>
                    </a:lnTo>
                    <a:lnTo>
                      <a:pt x="624" y="296"/>
                    </a:lnTo>
                    <a:lnTo>
                      <a:pt x="624" y="296"/>
                    </a:lnTo>
                    <a:lnTo>
                      <a:pt x="624" y="296"/>
                    </a:lnTo>
                    <a:lnTo>
                      <a:pt x="632" y="304"/>
                    </a:lnTo>
                    <a:lnTo>
                      <a:pt x="632" y="304"/>
                    </a:lnTo>
                    <a:lnTo>
                      <a:pt x="632" y="304"/>
                    </a:lnTo>
                    <a:lnTo>
                      <a:pt x="632" y="304"/>
                    </a:lnTo>
                    <a:lnTo>
                      <a:pt x="632" y="304"/>
                    </a:lnTo>
                    <a:lnTo>
                      <a:pt x="632" y="312"/>
                    </a:lnTo>
                    <a:lnTo>
                      <a:pt x="632" y="312"/>
                    </a:lnTo>
                    <a:lnTo>
                      <a:pt x="632" y="312"/>
                    </a:lnTo>
                    <a:lnTo>
                      <a:pt x="632" y="312"/>
                    </a:lnTo>
                    <a:lnTo>
                      <a:pt x="640" y="312"/>
                    </a:lnTo>
                    <a:lnTo>
                      <a:pt x="640" y="312"/>
                    </a:lnTo>
                    <a:lnTo>
                      <a:pt x="640" y="320"/>
                    </a:lnTo>
                    <a:lnTo>
                      <a:pt x="640" y="320"/>
                    </a:lnTo>
                    <a:lnTo>
                      <a:pt x="640" y="320"/>
                    </a:lnTo>
                    <a:lnTo>
                      <a:pt x="640" y="320"/>
                    </a:lnTo>
                    <a:lnTo>
                      <a:pt x="640" y="328"/>
                    </a:lnTo>
                    <a:lnTo>
                      <a:pt x="640" y="328"/>
                    </a:lnTo>
                    <a:lnTo>
                      <a:pt x="640" y="328"/>
                    </a:lnTo>
                    <a:lnTo>
                      <a:pt x="648" y="328"/>
                    </a:lnTo>
                    <a:lnTo>
                      <a:pt x="648" y="328"/>
                    </a:lnTo>
                    <a:lnTo>
                      <a:pt x="648" y="328"/>
                    </a:lnTo>
                    <a:lnTo>
                      <a:pt x="648" y="336"/>
                    </a:lnTo>
                    <a:lnTo>
                      <a:pt x="648" y="336"/>
                    </a:lnTo>
                    <a:lnTo>
                      <a:pt x="648" y="336"/>
                    </a:lnTo>
                    <a:lnTo>
                      <a:pt x="648" y="336"/>
                    </a:lnTo>
                    <a:lnTo>
                      <a:pt x="648" y="336"/>
                    </a:lnTo>
                    <a:lnTo>
                      <a:pt x="656" y="344"/>
                    </a:lnTo>
                    <a:lnTo>
                      <a:pt x="656" y="344"/>
                    </a:lnTo>
                    <a:lnTo>
                      <a:pt x="656" y="344"/>
                    </a:lnTo>
                    <a:lnTo>
                      <a:pt x="656" y="344"/>
                    </a:lnTo>
                    <a:lnTo>
                      <a:pt x="656" y="344"/>
                    </a:lnTo>
                    <a:lnTo>
                      <a:pt x="656" y="352"/>
                    </a:lnTo>
                    <a:lnTo>
                      <a:pt x="656" y="352"/>
                    </a:lnTo>
                    <a:lnTo>
                      <a:pt x="656" y="352"/>
                    </a:lnTo>
                    <a:lnTo>
                      <a:pt x="656" y="352"/>
                    </a:lnTo>
                    <a:lnTo>
                      <a:pt x="664" y="352"/>
                    </a:lnTo>
                    <a:lnTo>
                      <a:pt x="664" y="352"/>
                    </a:lnTo>
                    <a:lnTo>
                      <a:pt x="664" y="360"/>
                    </a:lnTo>
                    <a:lnTo>
                      <a:pt x="664" y="360"/>
                    </a:lnTo>
                    <a:lnTo>
                      <a:pt x="664" y="360"/>
                    </a:lnTo>
                    <a:lnTo>
                      <a:pt x="664" y="360"/>
                    </a:lnTo>
                    <a:lnTo>
                      <a:pt x="664" y="360"/>
                    </a:lnTo>
                    <a:lnTo>
                      <a:pt x="664" y="368"/>
                    </a:lnTo>
                    <a:lnTo>
                      <a:pt x="664" y="368"/>
                    </a:lnTo>
                    <a:lnTo>
                      <a:pt x="672" y="368"/>
                    </a:lnTo>
                    <a:lnTo>
                      <a:pt x="672" y="368"/>
                    </a:lnTo>
                    <a:lnTo>
                      <a:pt x="672" y="368"/>
                    </a:lnTo>
                    <a:lnTo>
                      <a:pt x="672" y="368"/>
                    </a:lnTo>
                    <a:lnTo>
                      <a:pt x="672" y="376"/>
                    </a:lnTo>
                    <a:lnTo>
                      <a:pt x="672" y="376"/>
                    </a:lnTo>
                    <a:lnTo>
                      <a:pt x="672" y="376"/>
                    </a:lnTo>
                    <a:lnTo>
                      <a:pt x="672" y="376"/>
                    </a:lnTo>
                    <a:lnTo>
                      <a:pt x="680" y="376"/>
                    </a:lnTo>
                    <a:lnTo>
                      <a:pt x="680" y="376"/>
                    </a:lnTo>
                    <a:lnTo>
                      <a:pt x="680" y="384"/>
                    </a:lnTo>
                    <a:lnTo>
                      <a:pt x="680" y="384"/>
                    </a:lnTo>
                    <a:lnTo>
                      <a:pt x="680" y="384"/>
                    </a:lnTo>
                    <a:lnTo>
                      <a:pt x="680" y="384"/>
                    </a:lnTo>
                    <a:lnTo>
                      <a:pt x="680" y="384"/>
                    </a:lnTo>
                    <a:lnTo>
                      <a:pt x="680" y="392"/>
                    </a:lnTo>
                    <a:lnTo>
                      <a:pt x="680" y="392"/>
                    </a:lnTo>
                    <a:lnTo>
                      <a:pt x="688" y="392"/>
                    </a:lnTo>
                    <a:lnTo>
                      <a:pt x="688" y="392"/>
                    </a:lnTo>
                    <a:lnTo>
                      <a:pt x="688" y="392"/>
                    </a:lnTo>
                    <a:lnTo>
                      <a:pt x="688" y="392"/>
                    </a:lnTo>
                    <a:lnTo>
                      <a:pt x="688" y="400"/>
                    </a:lnTo>
                    <a:lnTo>
                      <a:pt x="688" y="400"/>
                    </a:lnTo>
                    <a:lnTo>
                      <a:pt x="688" y="400"/>
                    </a:lnTo>
                    <a:lnTo>
                      <a:pt x="688" y="400"/>
                    </a:lnTo>
                    <a:lnTo>
                      <a:pt x="688" y="400"/>
                    </a:lnTo>
                    <a:lnTo>
                      <a:pt x="696" y="408"/>
                    </a:lnTo>
                    <a:lnTo>
                      <a:pt x="696" y="408"/>
                    </a:lnTo>
                    <a:lnTo>
                      <a:pt x="696" y="408"/>
                    </a:lnTo>
                    <a:lnTo>
                      <a:pt x="696" y="408"/>
                    </a:lnTo>
                    <a:lnTo>
                      <a:pt x="696" y="408"/>
                    </a:lnTo>
                    <a:lnTo>
                      <a:pt x="696" y="416"/>
                    </a:lnTo>
                    <a:lnTo>
                      <a:pt x="696" y="416"/>
                    </a:lnTo>
                    <a:lnTo>
                      <a:pt x="696" y="416"/>
                    </a:lnTo>
                    <a:lnTo>
                      <a:pt x="704" y="416"/>
                    </a:lnTo>
                    <a:lnTo>
                      <a:pt x="704" y="416"/>
                    </a:lnTo>
                    <a:lnTo>
                      <a:pt x="704" y="416"/>
                    </a:lnTo>
                    <a:lnTo>
                      <a:pt x="704" y="424"/>
                    </a:lnTo>
                    <a:lnTo>
                      <a:pt x="704" y="424"/>
                    </a:lnTo>
                    <a:lnTo>
                      <a:pt x="704" y="424"/>
                    </a:lnTo>
                    <a:lnTo>
                      <a:pt x="704" y="424"/>
                    </a:lnTo>
                    <a:lnTo>
                      <a:pt x="704" y="424"/>
                    </a:lnTo>
                    <a:lnTo>
                      <a:pt x="712" y="432"/>
                    </a:lnTo>
                    <a:lnTo>
                      <a:pt x="712" y="432"/>
                    </a:lnTo>
                    <a:lnTo>
                      <a:pt x="712" y="432"/>
                    </a:lnTo>
                    <a:lnTo>
                      <a:pt x="712" y="432"/>
                    </a:lnTo>
                    <a:lnTo>
                      <a:pt x="712" y="432"/>
                    </a:lnTo>
                    <a:lnTo>
                      <a:pt x="712" y="440"/>
                    </a:lnTo>
                    <a:lnTo>
                      <a:pt x="712" y="440"/>
                    </a:lnTo>
                    <a:lnTo>
                      <a:pt x="712" y="440"/>
                    </a:lnTo>
                    <a:lnTo>
                      <a:pt x="720" y="440"/>
                    </a:lnTo>
                    <a:lnTo>
                      <a:pt x="720" y="440"/>
                    </a:lnTo>
                    <a:lnTo>
                      <a:pt x="720" y="440"/>
                    </a:lnTo>
                    <a:lnTo>
                      <a:pt x="720" y="448"/>
                    </a:lnTo>
                    <a:lnTo>
                      <a:pt x="720" y="448"/>
                    </a:lnTo>
                    <a:lnTo>
                      <a:pt x="720" y="448"/>
                    </a:lnTo>
                    <a:lnTo>
                      <a:pt x="720" y="448"/>
                    </a:lnTo>
                    <a:lnTo>
                      <a:pt x="720" y="448"/>
                    </a:lnTo>
                    <a:lnTo>
                      <a:pt x="720" y="456"/>
                    </a:lnTo>
                    <a:lnTo>
                      <a:pt x="720" y="456"/>
                    </a:lnTo>
                    <a:lnTo>
                      <a:pt x="728" y="456"/>
                    </a:lnTo>
                    <a:lnTo>
                      <a:pt x="728" y="456"/>
                    </a:lnTo>
                    <a:lnTo>
                      <a:pt x="728" y="456"/>
                    </a:lnTo>
                    <a:lnTo>
                      <a:pt x="728" y="464"/>
                    </a:lnTo>
                    <a:lnTo>
                      <a:pt x="728" y="464"/>
                    </a:lnTo>
                    <a:lnTo>
                      <a:pt x="728" y="464"/>
                    </a:lnTo>
                    <a:lnTo>
                      <a:pt x="728" y="464"/>
                    </a:lnTo>
                    <a:lnTo>
                      <a:pt x="728" y="464"/>
                    </a:lnTo>
                    <a:lnTo>
                      <a:pt x="736" y="472"/>
                    </a:lnTo>
                    <a:lnTo>
                      <a:pt x="736" y="472"/>
                    </a:lnTo>
                    <a:lnTo>
                      <a:pt x="736" y="472"/>
                    </a:lnTo>
                    <a:lnTo>
                      <a:pt x="736" y="472"/>
                    </a:lnTo>
                    <a:lnTo>
                      <a:pt x="736" y="472"/>
                    </a:lnTo>
                    <a:lnTo>
                      <a:pt x="736" y="480"/>
                    </a:lnTo>
                    <a:lnTo>
                      <a:pt x="736" y="480"/>
                    </a:lnTo>
                    <a:lnTo>
                      <a:pt x="736" y="480"/>
                    </a:lnTo>
                    <a:lnTo>
                      <a:pt x="744" y="480"/>
                    </a:lnTo>
                    <a:lnTo>
                      <a:pt x="744" y="480"/>
                    </a:lnTo>
                    <a:lnTo>
                      <a:pt x="744" y="480"/>
                    </a:lnTo>
                    <a:lnTo>
                      <a:pt x="744" y="488"/>
                    </a:lnTo>
                    <a:lnTo>
                      <a:pt x="744" y="488"/>
                    </a:lnTo>
                    <a:lnTo>
                      <a:pt x="744" y="488"/>
                    </a:lnTo>
                    <a:lnTo>
                      <a:pt x="744" y="488"/>
                    </a:lnTo>
                    <a:lnTo>
                      <a:pt x="744" y="488"/>
                    </a:lnTo>
                    <a:lnTo>
                      <a:pt x="744" y="496"/>
                    </a:lnTo>
                    <a:lnTo>
                      <a:pt x="744" y="496"/>
                    </a:lnTo>
                    <a:lnTo>
                      <a:pt x="752" y="496"/>
                    </a:lnTo>
                    <a:lnTo>
                      <a:pt x="752" y="496"/>
                    </a:lnTo>
                    <a:lnTo>
                      <a:pt x="752" y="496"/>
                    </a:lnTo>
                    <a:lnTo>
                      <a:pt x="752" y="496"/>
                    </a:lnTo>
                    <a:lnTo>
                      <a:pt x="752" y="504"/>
                    </a:lnTo>
                    <a:lnTo>
                      <a:pt x="752" y="504"/>
                    </a:lnTo>
                    <a:lnTo>
                      <a:pt x="752" y="504"/>
                    </a:lnTo>
                    <a:lnTo>
                      <a:pt x="752" y="504"/>
                    </a:lnTo>
                    <a:lnTo>
                      <a:pt x="760" y="504"/>
                    </a:lnTo>
                    <a:lnTo>
                      <a:pt x="760" y="504"/>
                    </a:lnTo>
                    <a:lnTo>
                      <a:pt x="760" y="512"/>
                    </a:lnTo>
                    <a:lnTo>
                      <a:pt x="760" y="512"/>
                    </a:lnTo>
                    <a:lnTo>
                      <a:pt x="760" y="512"/>
                    </a:lnTo>
                    <a:lnTo>
                      <a:pt x="760" y="512"/>
                    </a:lnTo>
                    <a:lnTo>
                      <a:pt x="760" y="512"/>
                    </a:lnTo>
                    <a:lnTo>
                      <a:pt x="760" y="520"/>
                    </a:lnTo>
                    <a:lnTo>
                      <a:pt x="760" y="520"/>
                    </a:lnTo>
                    <a:lnTo>
                      <a:pt x="768" y="520"/>
                    </a:lnTo>
                    <a:lnTo>
                      <a:pt x="768" y="520"/>
                    </a:lnTo>
                    <a:lnTo>
                      <a:pt x="768" y="520"/>
                    </a:lnTo>
                    <a:lnTo>
                      <a:pt x="768" y="520"/>
                    </a:lnTo>
                    <a:lnTo>
                      <a:pt x="768" y="528"/>
                    </a:lnTo>
                    <a:lnTo>
                      <a:pt x="768" y="528"/>
                    </a:lnTo>
                    <a:lnTo>
                      <a:pt x="768" y="528"/>
                    </a:lnTo>
                    <a:lnTo>
                      <a:pt x="768" y="528"/>
                    </a:lnTo>
                    <a:lnTo>
                      <a:pt x="776" y="528"/>
                    </a:lnTo>
                    <a:lnTo>
                      <a:pt x="776" y="528"/>
                    </a:lnTo>
                    <a:lnTo>
                      <a:pt x="776" y="536"/>
                    </a:lnTo>
                    <a:lnTo>
                      <a:pt x="776" y="536"/>
                    </a:lnTo>
                    <a:lnTo>
                      <a:pt x="776" y="536"/>
                    </a:lnTo>
                    <a:lnTo>
                      <a:pt x="776" y="536"/>
                    </a:lnTo>
                    <a:lnTo>
                      <a:pt x="776" y="536"/>
                    </a:lnTo>
                    <a:lnTo>
                      <a:pt x="776" y="544"/>
                    </a:lnTo>
                    <a:lnTo>
                      <a:pt x="776" y="544"/>
                    </a:lnTo>
                    <a:lnTo>
                      <a:pt x="776" y="544"/>
                    </a:lnTo>
                    <a:lnTo>
                      <a:pt x="784" y="544"/>
                    </a:lnTo>
                    <a:lnTo>
                      <a:pt x="784" y="544"/>
                    </a:lnTo>
                    <a:lnTo>
                      <a:pt x="784" y="544"/>
                    </a:lnTo>
                    <a:lnTo>
                      <a:pt x="784" y="544"/>
                    </a:lnTo>
                    <a:lnTo>
                      <a:pt x="784" y="552"/>
                    </a:lnTo>
                    <a:lnTo>
                      <a:pt x="784" y="552"/>
                    </a:lnTo>
                    <a:lnTo>
                      <a:pt x="784" y="552"/>
                    </a:lnTo>
                    <a:lnTo>
                      <a:pt x="784" y="552"/>
                    </a:lnTo>
                    <a:lnTo>
                      <a:pt x="792" y="552"/>
                    </a:lnTo>
                    <a:lnTo>
                      <a:pt x="792" y="552"/>
                    </a:lnTo>
                    <a:lnTo>
                      <a:pt x="792" y="560"/>
                    </a:lnTo>
                    <a:lnTo>
                      <a:pt x="792" y="560"/>
                    </a:lnTo>
                    <a:lnTo>
                      <a:pt x="792" y="560"/>
                    </a:lnTo>
                    <a:lnTo>
                      <a:pt x="792" y="560"/>
                    </a:lnTo>
                    <a:lnTo>
                      <a:pt x="792" y="560"/>
                    </a:lnTo>
                    <a:lnTo>
                      <a:pt x="792" y="568"/>
                    </a:lnTo>
                    <a:lnTo>
                      <a:pt x="792" y="568"/>
                    </a:lnTo>
                    <a:lnTo>
                      <a:pt x="800" y="568"/>
                    </a:lnTo>
                    <a:lnTo>
                      <a:pt x="800" y="568"/>
                    </a:lnTo>
                    <a:lnTo>
                      <a:pt x="800" y="568"/>
                    </a:lnTo>
                    <a:lnTo>
                      <a:pt x="800" y="568"/>
                    </a:lnTo>
                    <a:lnTo>
                      <a:pt x="800" y="576"/>
                    </a:lnTo>
                    <a:lnTo>
                      <a:pt x="800" y="576"/>
                    </a:lnTo>
                    <a:lnTo>
                      <a:pt x="800" y="576"/>
                    </a:lnTo>
                    <a:lnTo>
                      <a:pt x="800" y="576"/>
                    </a:lnTo>
                    <a:lnTo>
                      <a:pt x="800" y="576"/>
                    </a:lnTo>
                    <a:lnTo>
                      <a:pt x="808" y="584"/>
                    </a:lnTo>
                    <a:lnTo>
                      <a:pt x="808" y="584"/>
                    </a:lnTo>
                    <a:lnTo>
                      <a:pt x="808" y="584"/>
                    </a:lnTo>
                    <a:lnTo>
                      <a:pt x="808" y="584"/>
                    </a:lnTo>
                    <a:lnTo>
                      <a:pt x="808" y="584"/>
                    </a:lnTo>
                    <a:lnTo>
                      <a:pt x="808" y="592"/>
                    </a:lnTo>
                    <a:lnTo>
                      <a:pt x="808" y="592"/>
                    </a:lnTo>
                    <a:lnTo>
                      <a:pt x="808" y="592"/>
                    </a:lnTo>
                    <a:lnTo>
                      <a:pt x="816" y="592"/>
                    </a:lnTo>
                    <a:lnTo>
                      <a:pt x="816" y="592"/>
                    </a:lnTo>
                    <a:lnTo>
                      <a:pt x="816" y="592"/>
                    </a:lnTo>
                    <a:lnTo>
                      <a:pt x="816" y="600"/>
                    </a:lnTo>
                    <a:lnTo>
                      <a:pt x="816" y="600"/>
                    </a:lnTo>
                    <a:lnTo>
                      <a:pt x="816" y="600"/>
                    </a:lnTo>
                    <a:lnTo>
                      <a:pt x="816" y="600"/>
                    </a:lnTo>
                    <a:lnTo>
                      <a:pt x="816" y="600"/>
                    </a:lnTo>
                    <a:lnTo>
                      <a:pt x="824" y="608"/>
                    </a:lnTo>
                    <a:lnTo>
                      <a:pt x="824" y="608"/>
                    </a:lnTo>
                    <a:lnTo>
                      <a:pt x="824" y="608"/>
                    </a:lnTo>
                    <a:lnTo>
                      <a:pt x="824" y="608"/>
                    </a:lnTo>
                    <a:lnTo>
                      <a:pt x="824" y="608"/>
                    </a:lnTo>
                    <a:lnTo>
                      <a:pt x="824" y="616"/>
                    </a:lnTo>
                    <a:lnTo>
                      <a:pt x="824" y="616"/>
                    </a:lnTo>
                    <a:lnTo>
                      <a:pt x="824" y="616"/>
                    </a:lnTo>
                    <a:lnTo>
                      <a:pt x="832" y="616"/>
                    </a:lnTo>
                    <a:lnTo>
                      <a:pt x="832" y="616"/>
                    </a:lnTo>
                    <a:lnTo>
                      <a:pt x="832" y="616"/>
                    </a:lnTo>
                    <a:lnTo>
                      <a:pt x="832" y="616"/>
                    </a:lnTo>
                    <a:lnTo>
                      <a:pt x="832" y="624"/>
                    </a:lnTo>
                    <a:lnTo>
                      <a:pt x="832" y="624"/>
                    </a:lnTo>
                    <a:lnTo>
                      <a:pt x="832" y="624"/>
                    </a:lnTo>
                    <a:lnTo>
                      <a:pt x="832" y="624"/>
                    </a:lnTo>
                    <a:lnTo>
                      <a:pt x="832" y="624"/>
                    </a:lnTo>
                    <a:lnTo>
                      <a:pt x="840" y="632"/>
                    </a:lnTo>
                    <a:lnTo>
                      <a:pt x="840" y="632"/>
                    </a:lnTo>
                    <a:lnTo>
                      <a:pt x="840" y="632"/>
                    </a:lnTo>
                    <a:lnTo>
                      <a:pt x="840" y="632"/>
                    </a:lnTo>
                    <a:lnTo>
                      <a:pt x="840" y="632"/>
                    </a:lnTo>
                    <a:lnTo>
                      <a:pt x="840" y="640"/>
                    </a:lnTo>
                    <a:lnTo>
                      <a:pt x="840" y="640"/>
                    </a:lnTo>
                    <a:lnTo>
                      <a:pt x="840" y="640"/>
                    </a:lnTo>
                    <a:lnTo>
                      <a:pt x="848" y="640"/>
                    </a:lnTo>
                    <a:lnTo>
                      <a:pt x="848" y="640"/>
                    </a:lnTo>
                    <a:lnTo>
                      <a:pt x="848" y="640"/>
                    </a:lnTo>
                    <a:lnTo>
                      <a:pt x="848" y="648"/>
                    </a:lnTo>
                    <a:lnTo>
                      <a:pt x="848" y="648"/>
                    </a:lnTo>
                    <a:lnTo>
                      <a:pt x="848" y="648"/>
                    </a:lnTo>
                    <a:lnTo>
                      <a:pt x="848" y="648"/>
                    </a:lnTo>
                    <a:lnTo>
                      <a:pt x="848" y="648"/>
                    </a:lnTo>
                    <a:lnTo>
                      <a:pt x="856" y="648"/>
                    </a:lnTo>
                    <a:lnTo>
                      <a:pt x="856" y="648"/>
                    </a:lnTo>
                    <a:lnTo>
                      <a:pt x="856" y="656"/>
                    </a:lnTo>
                    <a:lnTo>
                      <a:pt x="856" y="656"/>
                    </a:lnTo>
                    <a:lnTo>
                      <a:pt x="856" y="656"/>
                    </a:lnTo>
                    <a:lnTo>
                      <a:pt x="856" y="656"/>
                    </a:lnTo>
                    <a:lnTo>
                      <a:pt x="856" y="656"/>
                    </a:lnTo>
                    <a:lnTo>
                      <a:pt x="856" y="664"/>
                    </a:lnTo>
                    <a:lnTo>
                      <a:pt x="856" y="664"/>
                    </a:lnTo>
                    <a:lnTo>
                      <a:pt x="864" y="664"/>
                    </a:lnTo>
                    <a:lnTo>
                      <a:pt x="864" y="664"/>
                    </a:lnTo>
                    <a:lnTo>
                      <a:pt x="864" y="664"/>
                    </a:lnTo>
                    <a:lnTo>
                      <a:pt x="864" y="664"/>
                    </a:lnTo>
                    <a:lnTo>
                      <a:pt x="864" y="672"/>
                    </a:lnTo>
                    <a:lnTo>
                      <a:pt x="864" y="672"/>
                    </a:lnTo>
                    <a:lnTo>
                      <a:pt x="864" y="672"/>
                    </a:lnTo>
                    <a:lnTo>
                      <a:pt x="864" y="672"/>
                    </a:lnTo>
                    <a:lnTo>
                      <a:pt x="864" y="672"/>
                    </a:lnTo>
                    <a:lnTo>
                      <a:pt x="872" y="672"/>
                    </a:lnTo>
                    <a:lnTo>
                      <a:pt x="872" y="672"/>
                    </a:lnTo>
                    <a:lnTo>
                      <a:pt x="872" y="680"/>
                    </a:lnTo>
                    <a:lnTo>
                      <a:pt x="872" y="680"/>
                    </a:lnTo>
                    <a:lnTo>
                      <a:pt x="872" y="680"/>
                    </a:lnTo>
                    <a:lnTo>
                      <a:pt x="872" y="680"/>
                    </a:lnTo>
                    <a:lnTo>
                      <a:pt x="872" y="680"/>
                    </a:lnTo>
                    <a:lnTo>
                      <a:pt x="872" y="688"/>
                    </a:lnTo>
                    <a:lnTo>
                      <a:pt x="872" y="688"/>
                    </a:lnTo>
                    <a:lnTo>
                      <a:pt x="880" y="688"/>
                    </a:lnTo>
                    <a:lnTo>
                      <a:pt x="880" y="688"/>
                    </a:lnTo>
                    <a:lnTo>
                      <a:pt x="880" y="688"/>
                    </a:lnTo>
                    <a:lnTo>
                      <a:pt x="880" y="688"/>
                    </a:lnTo>
                    <a:lnTo>
                      <a:pt x="880" y="696"/>
                    </a:lnTo>
                    <a:lnTo>
                      <a:pt x="880" y="696"/>
                    </a:lnTo>
                    <a:lnTo>
                      <a:pt x="880" y="696"/>
                    </a:lnTo>
                    <a:lnTo>
                      <a:pt x="880" y="696"/>
                    </a:lnTo>
                    <a:lnTo>
                      <a:pt x="888" y="696"/>
                    </a:lnTo>
                    <a:lnTo>
                      <a:pt x="888" y="696"/>
                    </a:lnTo>
                    <a:lnTo>
                      <a:pt x="888" y="696"/>
                    </a:lnTo>
                    <a:lnTo>
                      <a:pt x="888" y="704"/>
                    </a:lnTo>
                    <a:lnTo>
                      <a:pt x="888" y="704"/>
                    </a:lnTo>
                    <a:lnTo>
                      <a:pt x="888" y="704"/>
                    </a:lnTo>
                    <a:lnTo>
                      <a:pt x="888" y="704"/>
                    </a:lnTo>
                    <a:lnTo>
                      <a:pt x="888" y="704"/>
                    </a:lnTo>
                    <a:lnTo>
                      <a:pt x="888" y="712"/>
                    </a:lnTo>
                    <a:lnTo>
                      <a:pt x="888" y="712"/>
                    </a:lnTo>
                    <a:lnTo>
                      <a:pt x="896" y="712"/>
                    </a:lnTo>
                    <a:lnTo>
                      <a:pt x="896" y="712"/>
                    </a:lnTo>
                    <a:lnTo>
                      <a:pt x="896" y="712"/>
                    </a:lnTo>
                    <a:lnTo>
                      <a:pt x="896" y="712"/>
                    </a:lnTo>
                    <a:lnTo>
                      <a:pt x="896" y="712"/>
                    </a:lnTo>
                    <a:lnTo>
                      <a:pt x="896" y="720"/>
                    </a:lnTo>
                    <a:lnTo>
                      <a:pt x="896" y="720"/>
                    </a:lnTo>
                    <a:lnTo>
                      <a:pt x="896" y="720"/>
                    </a:lnTo>
                    <a:lnTo>
                      <a:pt x="904" y="720"/>
                    </a:lnTo>
                    <a:lnTo>
                      <a:pt x="904" y="720"/>
                    </a:lnTo>
                    <a:lnTo>
                      <a:pt x="904" y="720"/>
                    </a:lnTo>
                    <a:lnTo>
                      <a:pt x="904" y="728"/>
                    </a:lnTo>
                    <a:lnTo>
                      <a:pt x="904" y="728"/>
                    </a:lnTo>
                    <a:lnTo>
                      <a:pt x="904" y="728"/>
                    </a:lnTo>
                    <a:lnTo>
                      <a:pt x="904" y="728"/>
                    </a:lnTo>
                    <a:lnTo>
                      <a:pt x="904" y="728"/>
                    </a:lnTo>
                    <a:lnTo>
                      <a:pt x="912" y="728"/>
                    </a:lnTo>
                    <a:lnTo>
                      <a:pt x="912" y="728"/>
                    </a:lnTo>
                    <a:lnTo>
                      <a:pt x="912" y="736"/>
                    </a:lnTo>
                    <a:lnTo>
                      <a:pt x="912" y="736"/>
                    </a:lnTo>
                    <a:lnTo>
                      <a:pt x="912" y="736"/>
                    </a:lnTo>
                    <a:lnTo>
                      <a:pt x="912" y="736"/>
                    </a:lnTo>
                    <a:lnTo>
                      <a:pt x="912" y="736"/>
                    </a:lnTo>
                    <a:lnTo>
                      <a:pt x="912" y="744"/>
                    </a:lnTo>
                    <a:lnTo>
                      <a:pt x="912" y="744"/>
                    </a:lnTo>
                    <a:lnTo>
                      <a:pt x="920" y="744"/>
                    </a:lnTo>
                    <a:lnTo>
                      <a:pt x="920" y="744"/>
                    </a:lnTo>
                    <a:lnTo>
                      <a:pt x="920" y="744"/>
                    </a:lnTo>
                    <a:lnTo>
                      <a:pt x="920" y="744"/>
                    </a:lnTo>
                    <a:lnTo>
                      <a:pt x="920" y="744"/>
                    </a:lnTo>
                    <a:lnTo>
                      <a:pt x="920" y="752"/>
                    </a:lnTo>
                    <a:lnTo>
                      <a:pt x="920" y="752"/>
                    </a:lnTo>
                    <a:lnTo>
                      <a:pt x="920" y="752"/>
                    </a:lnTo>
                    <a:lnTo>
                      <a:pt x="920" y="752"/>
                    </a:lnTo>
                    <a:lnTo>
                      <a:pt x="928" y="752"/>
                    </a:lnTo>
                    <a:lnTo>
                      <a:pt x="928" y="752"/>
                    </a:lnTo>
                    <a:lnTo>
                      <a:pt x="928" y="752"/>
                    </a:lnTo>
                    <a:lnTo>
                      <a:pt x="928" y="760"/>
                    </a:lnTo>
                    <a:lnTo>
                      <a:pt x="928" y="760"/>
                    </a:lnTo>
                    <a:lnTo>
                      <a:pt x="928" y="760"/>
                    </a:lnTo>
                    <a:lnTo>
                      <a:pt x="928" y="760"/>
                    </a:lnTo>
                    <a:lnTo>
                      <a:pt x="928" y="760"/>
                    </a:lnTo>
                    <a:lnTo>
                      <a:pt x="936" y="768"/>
                    </a:lnTo>
                    <a:lnTo>
                      <a:pt x="936" y="768"/>
                    </a:lnTo>
                    <a:lnTo>
                      <a:pt x="936" y="768"/>
                    </a:lnTo>
                    <a:lnTo>
                      <a:pt x="936" y="768"/>
                    </a:lnTo>
                    <a:lnTo>
                      <a:pt x="936" y="768"/>
                    </a:lnTo>
                    <a:lnTo>
                      <a:pt x="936" y="768"/>
                    </a:lnTo>
                    <a:lnTo>
                      <a:pt x="936" y="776"/>
                    </a:lnTo>
                    <a:lnTo>
                      <a:pt x="936" y="776"/>
                    </a:lnTo>
                    <a:lnTo>
                      <a:pt x="944" y="776"/>
                    </a:lnTo>
                    <a:lnTo>
                      <a:pt x="944" y="776"/>
                    </a:lnTo>
                    <a:lnTo>
                      <a:pt x="944" y="776"/>
                    </a:lnTo>
                    <a:lnTo>
                      <a:pt x="944" y="776"/>
                    </a:lnTo>
                    <a:lnTo>
                      <a:pt x="944" y="776"/>
                    </a:lnTo>
                    <a:lnTo>
                      <a:pt x="944" y="784"/>
                    </a:lnTo>
                    <a:lnTo>
                      <a:pt x="944" y="784"/>
                    </a:lnTo>
                    <a:lnTo>
                      <a:pt x="944" y="784"/>
                    </a:lnTo>
                    <a:lnTo>
                      <a:pt x="944" y="784"/>
                    </a:lnTo>
                    <a:lnTo>
                      <a:pt x="952" y="784"/>
                    </a:lnTo>
                    <a:lnTo>
                      <a:pt x="952" y="784"/>
                    </a:lnTo>
                    <a:lnTo>
                      <a:pt x="952" y="792"/>
                    </a:lnTo>
                    <a:lnTo>
                      <a:pt x="952" y="792"/>
                    </a:lnTo>
                    <a:lnTo>
                      <a:pt x="952" y="792"/>
                    </a:lnTo>
                    <a:lnTo>
                      <a:pt x="952" y="792"/>
                    </a:lnTo>
                    <a:lnTo>
                      <a:pt x="952" y="792"/>
                    </a:lnTo>
                    <a:lnTo>
                      <a:pt x="952" y="792"/>
                    </a:lnTo>
                    <a:lnTo>
                      <a:pt x="960" y="800"/>
                    </a:lnTo>
                    <a:lnTo>
                      <a:pt x="960" y="800"/>
                    </a:lnTo>
                    <a:lnTo>
                      <a:pt x="960" y="800"/>
                    </a:lnTo>
                    <a:lnTo>
                      <a:pt x="960" y="800"/>
                    </a:lnTo>
                    <a:lnTo>
                      <a:pt x="960" y="800"/>
                    </a:lnTo>
                    <a:lnTo>
                      <a:pt x="960" y="800"/>
                    </a:lnTo>
                    <a:lnTo>
                      <a:pt x="960" y="808"/>
                    </a:lnTo>
                    <a:lnTo>
                      <a:pt x="960" y="808"/>
                    </a:lnTo>
                    <a:lnTo>
                      <a:pt x="968" y="808"/>
                    </a:lnTo>
                    <a:lnTo>
                      <a:pt x="968" y="808"/>
                    </a:lnTo>
                    <a:lnTo>
                      <a:pt x="968" y="808"/>
                    </a:lnTo>
                    <a:lnTo>
                      <a:pt x="968" y="808"/>
                    </a:lnTo>
                    <a:lnTo>
                      <a:pt x="968" y="808"/>
                    </a:lnTo>
                    <a:lnTo>
                      <a:pt x="968" y="816"/>
                    </a:lnTo>
                    <a:lnTo>
                      <a:pt x="968" y="816"/>
                    </a:lnTo>
                    <a:lnTo>
                      <a:pt x="968" y="816"/>
                    </a:lnTo>
                    <a:lnTo>
                      <a:pt x="976" y="816"/>
                    </a:lnTo>
                    <a:lnTo>
                      <a:pt x="976" y="816"/>
                    </a:lnTo>
                    <a:lnTo>
                      <a:pt x="976" y="816"/>
                    </a:lnTo>
                    <a:lnTo>
                      <a:pt x="976" y="816"/>
                    </a:lnTo>
                    <a:lnTo>
                      <a:pt x="976" y="824"/>
                    </a:lnTo>
                    <a:lnTo>
                      <a:pt x="976" y="824"/>
                    </a:lnTo>
                    <a:lnTo>
                      <a:pt x="976" y="824"/>
                    </a:lnTo>
                    <a:lnTo>
                      <a:pt x="976" y="824"/>
                    </a:lnTo>
                    <a:lnTo>
                      <a:pt x="976" y="824"/>
                    </a:lnTo>
                    <a:lnTo>
                      <a:pt x="984" y="824"/>
                    </a:lnTo>
                    <a:lnTo>
                      <a:pt x="984" y="824"/>
                    </a:lnTo>
                    <a:lnTo>
                      <a:pt x="984" y="832"/>
                    </a:lnTo>
                    <a:lnTo>
                      <a:pt x="984" y="832"/>
                    </a:lnTo>
                    <a:lnTo>
                      <a:pt x="984" y="832"/>
                    </a:lnTo>
                    <a:lnTo>
                      <a:pt x="984" y="832"/>
                    </a:lnTo>
                    <a:lnTo>
                      <a:pt x="984" y="832"/>
                    </a:lnTo>
                    <a:lnTo>
                      <a:pt x="984" y="832"/>
                    </a:lnTo>
                    <a:lnTo>
                      <a:pt x="992" y="840"/>
                    </a:lnTo>
                    <a:lnTo>
                      <a:pt x="992" y="840"/>
                    </a:lnTo>
                    <a:lnTo>
                      <a:pt x="992" y="840"/>
                    </a:lnTo>
                    <a:lnTo>
                      <a:pt x="992" y="840"/>
                    </a:lnTo>
                    <a:lnTo>
                      <a:pt x="992" y="840"/>
                    </a:lnTo>
                    <a:lnTo>
                      <a:pt x="992" y="840"/>
                    </a:lnTo>
                    <a:lnTo>
                      <a:pt x="992" y="848"/>
                    </a:lnTo>
                    <a:lnTo>
                      <a:pt x="992" y="848"/>
                    </a:lnTo>
                    <a:lnTo>
                      <a:pt x="1000" y="848"/>
                    </a:lnTo>
                    <a:lnTo>
                      <a:pt x="1000" y="848"/>
                    </a:lnTo>
                    <a:lnTo>
                      <a:pt x="1000" y="848"/>
                    </a:lnTo>
                    <a:lnTo>
                      <a:pt x="1000" y="848"/>
                    </a:lnTo>
                    <a:lnTo>
                      <a:pt x="1000" y="848"/>
                    </a:lnTo>
                    <a:lnTo>
                      <a:pt x="1000" y="856"/>
                    </a:lnTo>
                    <a:lnTo>
                      <a:pt x="1000" y="856"/>
                    </a:lnTo>
                    <a:lnTo>
                      <a:pt x="1000" y="856"/>
                    </a:lnTo>
                    <a:lnTo>
                      <a:pt x="1000" y="856"/>
                    </a:lnTo>
                    <a:lnTo>
                      <a:pt x="1008" y="856"/>
                    </a:lnTo>
                    <a:lnTo>
                      <a:pt x="1008" y="856"/>
                    </a:lnTo>
                    <a:lnTo>
                      <a:pt x="1008" y="856"/>
                    </a:lnTo>
                    <a:lnTo>
                      <a:pt x="1008" y="864"/>
                    </a:lnTo>
                    <a:lnTo>
                      <a:pt x="1008" y="864"/>
                    </a:lnTo>
                    <a:lnTo>
                      <a:pt x="1008" y="864"/>
                    </a:lnTo>
                    <a:lnTo>
                      <a:pt x="1008" y="864"/>
                    </a:lnTo>
                    <a:lnTo>
                      <a:pt x="1008" y="864"/>
                    </a:lnTo>
                    <a:lnTo>
                      <a:pt x="1016" y="864"/>
                    </a:lnTo>
                    <a:lnTo>
                      <a:pt x="1016" y="864"/>
                    </a:lnTo>
                    <a:lnTo>
                      <a:pt x="1016" y="872"/>
                    </a:lnTo>
                    <a:lnTo>
                      <a:pt x="1016" y="872"/>
                    </a:lnTo>
                    <a:lnTo>
                      <a:pt x="1016" y="872"/>
                    </a:lnTo>
                    <a:lnTo>
                      <a:pt x="1016" y="872"/>
                    </a:lnTo>
                    <a:lnTo>
                      <a:pt x="1016" y="872"/>
                    </a:lnTo>
                    <a:lnTo>
                      <a:pt x="1016" y="872"/>
                    </a:lnTo>
                    <a:lnTo>
                      <a:pt x="1024" y="880"/>
                    </a:lnTo>
                    <a:lnTo>
                      <a:pt x="1024" y="880"/>
                    </a:lnTo>
                    <a:lnTo>
                      <a:pt x="1024" y="880"/>
                    </a:lnTo>
                    <a:lnTo>
                      <a:pt x="1024" y="880"/>
                    </a:lnTo>
                    <a:lnTo>
                      <a:pt x="1024" y="880"/>
                    </a:lnTo>
                    <a:lnTo>
                      <a:pt x="1024" y="880"/>
                    </a:lnTo>
                    <a:lnTo>
                      <a:pt x="1024" y="880"/>
                    </a:lnTo>
                    <a:lnTo>
                      <a:pt x="1032" y="888"/>
                    </a:lnTo>
                    <a:lnTo>
                      <a:pt x="1032" y="888"/>
                    </a:lnTo>
                    <a:lnTo>
                      <a:pt x="1032" y="888"/>
                    </a:lnTo>
                    <a:lnTo>
                      <a:pt x="1032" y="888"/>
                    </a:lnTo>
                    <a:lnTo>
                      <a:pt x="1032" y="888"/>
                    </a:lnTo>
                    <a:lnTo>
                      <a:pt x="1032" y="888"/>
                    </a:lnTo>
                    <a:lnTo>
                      <a:pt x="1032" y="896"/>
                    </a:lnTo>
                    <a:lnTo>
                      <a:pt x="1032" y="896"/>
                    </a:lnTo>
                    <a:lnTo>
                      <a:pt x="1032" y="896"/>
                    </a:lnTo>
                    <a:lnTo>
                      <a:pt x="1040" y="896"/>
                    </a:lnTo>
                    <a:lnTo>
                      <a:pt x="1040" y="896"/>
                    </a:lnTo>
                    <a:lnTo>
                      <a:pt x="1040" y="896"/>
                    </a:lnTo>
                    <a:lnTo>
                      <a:pt x="1040" y="896"/>
                    </a:lnTo>
                    <a:lnTo>
                      <a:pt x="1040" y="904"/>
                    </a:lnTo>
                    <a:lnTo>
                      <a:pt x="1040" y="904"/>
                    </a:lnTo>
                    <a:lnTo>
                      <a:pt x="1040" y="904"/>
                    </a:lnTo>
                    <a:lnTo>
                      <a:pt x="1040" y="904"/>
                    </a:lnTo>
                    <a:lnTo>
                      <a:pt x="1048" y="904"/>
                    </a:lnTo>
                    <a:lnTo>
                      <a:pt x="1048" y="904"/>
                    </a:lnTo>
                    <a:lnTo>
                      <a:pt x="1048" y="904"/>
                    </a:lnTo>
                    <a:lnTo>
                      <a:pt x="1048" y="904"/>
                    </a:lnTo>
                    <a:lnTo>
                      <a:pt x="1048" y="912"/>
                    </a:lnTo>
                    <a:lnTo>
                      <a:pt x="1048" y="912"/>
                    </a:lnTo>
                    <a:lnTo>
                      <a:pt x="1048" y="912"/>
                    </a:lnTo>
                    <a:lnTo>
                      <a:pt x="1048" y="912"/>
                    </a:lnTo>
                    <a:lnTo>
                      <a:pt x="1056" y="912"/>
                    </a:lnTo>
                    <a:lnTo>
                      <a:pt x="1056" y="912"/>
                    </a:lnTo>
                    <a:lnTo>
                      <a:pt x="1056" y="912"/>
                    </a:lnTo>
                    <a:lnTo>
                      <a:pt x="1056" y="920"/>
                    </a:lnTo>
                    <a:lnTo>
                      <a:pt x="1056" y="920"/>
                    </a:lnTo>
                    <a:lnTo>
                      <a:pt x="1056" y="920"/>
                    </a:lnTo>
                    <a:lnTo>
                      <a:pt x="1056" y="920"/>
                    </a:lnTo>
                    <a:lnTo>
                      <a:pt x="1056" y="920"/>
                    </a:lnTo>
                    <a:lnTo>
                      <a:pt x="1064" y="920"/>
                    </a:lnTo>
                    <a:lnTo>
                      <a:pt x="1064" y="920"/>
                    </a:lnTo>
                    <a:lnTo>
                      <a:pt x="1064" y="920"/>
                    </a:lnTo>
                    <a:lnTo>
                      <a:pt x="1064" y="928"/>
                    </a:lnTo>
                    <a:lnTo>
                      <a:pt x="1064" y="928"/>
                    </a:lnTo>
                    <a:lnTo>
                      <a:pt x="1064" y="928"/>
                    </a:lnTo>
                    <a:lnTo>
                      <a:pt x="1064" y="928"/>
                    </a:lnTo>
                    <a:lnTo>
                      <a:pt x="1064" y="928"/>
                    </a:lnTo>
                    <a:lnTo>
                      <a:pt x="1064" y="928"/>
                    </a:lnTo>
                    <a:lnTo>
                      <a:pt x="1072" y="928"/>
                    </a:lnTo>
                    <a:lnTo>
                      <a:pt x="1072" y="928"/>
                    </a:lnTo>
                    <a:lnTo>
                      <a:pt x="1072" y="936"/>
                    </a:lnTo>
                    <a:lnTo>
                      <a:pt x="1072" y="936"/>
                    </a:lnTo>
                    <a:lnTo>
                      <a:pt x="1072" y="936"/>
                    </a:lnTo>
                    <a:lnTo>
                      <a:pt x="1072" y="936"/>
                    </a:lnTo>
                    <a:lnTo>
                      <a:pt x="1072" y="936"/>
                    </a:lnTo>
                    <a:lnTo>
                      <a:pt x="1072" y="936"/>
                    </a:lnTo>
                    <a:lnTo>
                      <a:pt x="1080" y="944"/>
                    </a:lnTo>
                    <a:lnTo>
                      <a:pt x="1080" y="944"/>
                    </a:lnTo>
                    <a:lnTo>
                      <a:pt x="1080" y="944"/>
                    </a:lnTo>
                    <a:lnTo>
                      <a:pt x="1080" y="944"/>
                    </a:lnTo>
                    <a:lnTo>
                      <a:pt x="1080" y="944"/>
                    </a:lnTo>
                    <a:lnTo>
                      <a:pt x="1080" y="944"/>
                    </a:lnTo>
                    <a:lnTo>
                      <a:pt x="1080" y="944"/>
                    </a:lnTo>
                    <a:lnTo>
                      <a:pt x="1088" y="952"/>
                    </a:lnTo>
                    <a:lnTo>
                      <a:pt x="1088" y="952"/>
                    </a:lnTo>
                    <a:lnTo>
                      <a:pt x="1088" y="952"/>
                    </a:lnTo>
                    <a:lnTo>
                      <a:pt x="1088" y="952"/>
                    </a:lnTo>
                    <a:lnTo>
                      <a:pt x="1088" y="952"/>
                    </a:lnTo>
                    <a:lnTo>
                      <a:pt x="1088" y="952"/>
                    </a:lnTo>
                    <a:lnTo>
                      <a:pt x="1088" y="952"/>
                    </a:lnTo>
                    <a:lnTo>
                      <a:pt x="1088" y="960"/>
                    </a:lnTo>
                    <a:lnTo>
                      <a:pt x="1088" y="960"/>
                    </a:lnTo>
                    <a:lnTo>
                      <a:pt x="1096" y="960"/>
                    </a:lnTo>
                    <a:lnTo>
                      <a:pt x="1096" y="960"/>
                    </a:lnTo>
                    <a:lnTo>
                      <a:pt x="1096" y="960"/>
                    </a:lnTo>
                    <a:lnTo>
                      <a:pt x="1096" y="960"/>
                    </a:lnTo>
                    <a:lnTo>
                      <a:pt x="1096" y="960"/>
                    </a:lnTo>
                    <a:lnTo>
                      <a:pt x="1096" y="960"/>
                    </a:lnTo>
                    <a:lnTo>
                      <a:pt x="1096" y="968"/>
                    </a:lnTo>
                    <a:lnTo>
                      <a:pt x="1096" y="968"/>
                    </a:lnTo>
                    <a:lnTo>
                      <a:pt x="1104" y="968"/>
                    </a:lnTo>
                    <a:lnTo>
                      <a:pt x="1104" y="968"/>
                    </a:lnTo>
                    <a:lnTo>
                      <a:pt x="1104" y="968"/>
                    </a:lnTo>
                    <a:lnTo>
                      <a:pt x="1104" y="968"/>
                    </a:lnTo>
                    <a:lnTo>
                      <a:pt x="1104" y="968"/>
                    </a:lnTo>
                    <a:lnTo>
                      <a:pt x="1104" y="968"/>
                    </a:lnTo>
                    <a:lnTo>
                      <a:pt x="1104" y="976"/>
                    </a:lnTo>
                    <a:lnTo>
                      <a:pt x="1104" y="976"/>
                    </a:lnTo>
                    <a:lnTo>
                      <a:pt x="1112" y="976"/>
                    </a:lnTo>
                    <a:lnTo>
                      <a:pt x="1112" y="976"/>
                    </a:lnTo>
                    <a:lnTo>
                      <a:pt x="1112" y="976"/>
                    </a:lnTo>
                    <a:lnTo>
                      <a:pt x="1112" y="976"/>
                    </a:lnTo>
                    <a:lnTo>
                      <a:pt x="1112" y="976"/>
                    </a:lnTo>
                    <a:lnTo>
                      <a:pt x="1112" y="976"/>
                    </a:lnTo>
                    <a:lnTo>
                      <a:pt x="1112" y="984"/>
                    </a:lnTo>
                    <a:lnTo>
                      <a:pt x="1112" y="984"/>
                    </a:lnTo>
                    <a:lnTo>
                      <a:pt x="1120" y="984"/>
                    </a:lnTo>
                    <a:lnTo>
                      <a:pt x="1120" y="984"/>
                    </a:lnTo>
                    <a:lnTo>
                      <a:pt x="1120" y="984"/>
                    </a:lnTo>
                    <a:lnTo>
                      <a:pt x="1120" y="984"/>
                    </a:lnTo>
                    <a:lnTo>
                      <a:pt x="1120" y="984"/>
                    </a:lnTo>
                    <a:lnTo>
                      <a:pt x="1120" y="984"/>
                    </a:lnTo>
                    <a:lnTo>
                      <a:pt x="1120" y="992"/>
                    </a:lnTo>
                    <a:lnTo>
                      <a:pt x="1120" y="992"/>
                    </a:lnTo>
                    <a:lnTo>
                      <a:pt x="1120" y="992"/>
                    </a:lnTo>
                    <a:lnTo>
                      <a:pt x="1128" y="992"/>
                    </a:lnTo>
                    <a:lnTo>
                      <a:pt x="1128" y="992"/>
                    </a:lnTo>
                    <a:lnTo>
                      <a:pt x="1128" y="992"/>
                    </a:lnTo>
                    <a:lnTo>
                      <a:pt x="1128" y="992"/>
                    </a:lnTo>
                    <a:lnTo>
                      <a:pt x="1128" y="992"/>
                    </a:lnTo>
                    <a:lnTo>
                      <a:pt x="1128" y="1000"/>
                    </a:lnTo>
                    <a:lnTo>
                      <a:pt x="1128" y="1000"/>
                    </a:lnTo>
                    <a:lnTo>
                      <a:pt x="1128" y="1000"/>
                    </a:lnTo>
                    <a:lnTo>
                      <a:pt x="1136" y="1000"/>
                    </a:lnTo>
                    <a:lnTo>
                      <a:pt x="1136" y="1000"/>
                    </a:lnTo>
                    <a:lnTo>
                      <a:pt x="1136" y="1000"/>
                    </a:lnTo>
                    <a:lnTo>
                      <a:pt x="1136" y="1000"/>
                    </a:lnTo>
                    <a:lnTo>
                      <a:pt x="1136" y="1000"/>
                    </a:lnTo>
                    <a:lnTo>
                      <a:pt x="1136" y="1008"/>
                    </a:lnTo>
                    <a:lnTo>
                      <a:pt x="1136" y="1008"/>
                    </a:lnTo>
                    <a:lnTo>
                      <a:pt x="1136" y="1008"/>
                    </a:lnTo>
                    <a:lnTo>
                      <a:pt x="1144" y="1008"/>
                    </a:lnTo>
                    <a:lnTo>
                      <a:pt x="1144" y="1008"/>
                    </a:lnTo>
                    <a:lnTo>
                      <a:pt x="1144" y="1008"/>
                    </a:lnTo>
                    <a:lnTo>
                      <a:pt x="1144" y="1008"/>
                    </a:lnTo>
                    <a:lnTo>
                      <a:pt x="1144" y="1008"/>
                    </a:lnTo>
                    <a:lnTo>
                      <a:pt x="1144" y="1008"/>
                    </a:lnTo>
                    <a:lnTo>
                      <a:pt x="1144" y="1016"/>
                    </a:lnTo>
                    <a:lnTo>
                      <a:pt x="1144" y="1016"/>
                    </a:lnTo>
                    <a:lnTo>
                      <a:pt x="1144" y="1016"/>
                    </a:lnTo>
                    <a:lnTo>
                      <a:pt x="1152" y="1016"/>
                    </a:lnTo>
                    <a:lnTo>
                      <a:pt x="1152" y="1016"/>
                    </a:lnTo>
                    <a:lnTo>
                      <a:pt x="1152" y="1016"/>
                    </a:lnTo>
                    <a:lnTo>
                      <a:pt x="1152" y="1016"/>
                    </a:lnTo>
                    <a:lnTo>
                      <a:pt x="1152" y="1016"/>
                    </a:lnTo>
                    <a:lnTo>
                      <a:pt x="1152" y="1024"/>
                    </a:lnTo>
                    <a:lnTo>
                      <a:pt x="1152" y="1024"/>
                    </a:lnTo>
                    <a:lnTo>
                      <a:pt x="1152" y="1024"/>
                    </a:lnTo>
                    <a:lnTo>
                      <a:pt x="1160" y="1024"/>
                    </a:lnTo>
                    <a:lnTo>
                      <a:pt x="1160" y="1024"/>
                    </a:lnTo>
                    <a:lnTo>
                      <a:pt x="1160" y="1024"/>
                    </a:lnTo>
                    <a:lnTo>
                      <a:pt x="1160" y="1024"/>
                    </a:lnTo>
                    <a:lnTo>
                      <a:pt x="1160" y="1024"/>
                    </a:lnTo>
                    <a:lnTo>
                      <a:pt x="1160" y="1032"/>
                    </a:lnTo>
                    <a:lnTo>
                      <a:pt x="1160" y="1032"/>
                    </a:lnTo>
                    <a:lnTo>
                      <a:pt x="1160" y="1032"/>
                    </a:lnTo>
                    <a:lnTo>
                      <a:pt x="1168" y="1032"/>
                    </a:lnTo>
                    <a:lnTo>
                      <a:pt x="1168" y="1032"/>
                    </a:lnTo>
                    <a:lnTo>
                      <a:pt x="1168" y="1032"/>
                    </a:lnTo>
                    <a:lnTo>
                      <a:pt x="1168" y="1032"/>
                    </a:lnTo>
                    <a:lnTo>
                      <a:pt x="1168" y="1032"/>
                    </a:lnTo>
                    <a:lnTo>
                      <a:pt x="1168" y="1032"/>
                    </a:lnTo>
                    <a:lnTo>
                      <a:pt x="1168" y="1040"/>
                    </a:lnTo>
                    <a:lnTo>
                      <a:pt x="1168" y="1040"/>
                    </a:lnTo>
                    <a:lnTo>
                      <a:pt x="1176" y="1040"/>
                    </a:lnTo>
                    <a:lnTo>
                      <a:pt x="1176" y="1040"/>
                    </a:lnTo>
                    <a:lnTo>
                      <a:pt x="1176" y="1040"/>
                    </a:lnTo>
                    <a:lnTo>
                      <a:pt x="1176" y="1040"/>
                    </a:lnTo>
                    <a:lnTo>
                      <a:pt x="1176" y="1040"/>
                    </a:lnTo>
                    <a:lnTo>
                      <a:pt x="1176" y="1040"/>
                    </a:lnTo>
                    <a:lnTo>
                      <a:pt x="1176" y="1040"/>
                    </a:lnTo>
                    <a:lnTo>
                      <a:pt x="1176" y="1048"/>
                    </a:lnTo>
                    <a:lnTo>
                      <a:pt x="1176" y="1048"/>
                    </a:lnTo>
                    <a:lnTo>
                      <a:pt x="1184" y="1048"/>
                    </a:lnTo>
                    <a:lnTo>
                      <a:pt x="1184" y="1048"/>
                    </a:lnTo>
                    <a:lnTo>
                      <a:pt x="1184" y="1048"/>
                    </a:lnTo>
                    <a:lnTo>
                      <a:pt x="1184" y="1048"/>
                    </a:lnTo>
                    <a:lnTo>
                      <a:pt x="1184" y="1048"/>
                    </a:lnTo>
                    <a:lnTo>
                      <a:pt x="1184" y="1048"/>
                    </a:lnTo>
                    <a:lnTo>
                      <a:pt x="1184" y="1048"/>
                    </a:lnTo>
                    <a:lnTo>
                      <a:pt x="1192" y="1056"/>
                    </a:lnTo>
                    <a:lnTo>
                      <a:pt x="1192" y="1056"/>
                    </a:lnTo>
                    <a:lnTo>
                      <a:pt x="1192" y="1056"/>
                    </a:lnTo>
                    <a:lnTo>
                      <a:pt x="1192" y="1056"/>
                    </a:lnTo>
                    <a:lnTo>
                      <a:pt x="1192" y="1056"/>
                    </a:lnTo>
                    <a:lnTo>
                      <a:pt x="1192" y="1056"/>
                    </a:lnTo>
                    <a:lnTo>
                      <a:pt x="1192" y="1056"/>
                    </a:lnTo>
                    <a:lnTo>
                      <a:pt x="1200" y="1064"/>
                    </a:lnTo>
                    <a:lnTo>
                      <a:pt x="1200" y="1064"/>
                    </a:lnTo>
                    <a:lnTo>
                      <a:pt x="1200" y="1064"/>
                    </a:lnTo>
                    <a:lnTo>
                      <a:pt x="1200" y="1064"/>
                    </a:lnTo>
                    <a:lnTo>
                      <a:pt x="1200" y="1064"/>
                    </a:lnTo>
                    <a:lnTo>
                      <a:pt x="1200" y="1064"/>
                    </a:lnTo>
                    <a:lnTo>
                      <a:pt x="1200" y="1064"/>
                    </a:lnTo>
                    <a:lnTo>
                      <a:pt x="1208" y="1064"/>
                    </a:lnTo>
                    <a:lnTo>
                      <a:pt x="1208" y="1064"/>
                    </a:lnTo>
                    <a:lnTo>
                      <a:pt x="1208" y="1072"/>
                    </a:lnTo>
                    <a:lnTo>
                      <a:pt x="1208" y="1072"/>
                    </a:lnTo>
                    <a:lnTo>
                      <a:pt x="1208" y="1072"/>
                    </a:lnTo>
                    <a:lnTo>
                      <a:pt x="1208" y="1072"/>
                    </a:lnTo>
                    <a:lnTo>
                      <a:pt x="1208" y="1072"/>
                    </a:lnTo>
                    <a:lnTo>
                      <a:pt x="1208" y="1072"/>
                    </a:lnTo>
                    <a:lnTo>
                      <a:pt x="1208" y="1072"/>
                    </a:lnTo>
                    <a:lnTo>
                      <a:pt x="1216" y="1072"/>
                    </a:lnTo>
                    <a:lnTo>
                      <a:pt x="1216" y="1072"/>
                    </a:lnTo>
                    <a:lnTo>
                      <a:pt x="1216" y="1072"/>
                    </a:lnTo>
                    <a:lnTo>
                      <a:pt x="1216" y="1080"/>
                    </a:lnTo>
                    <a:lnTo>
                      <a:pt x="1216" y="1080"/>
                    </a:lnTo>
                    <a:lnTo>
                      <a:pt x="1216" y="1080"/>
                    </a:lnTo>
                    <a:lnTo>
                      <a:pt x="1216" y="1080"/>
                    </a:lnTo>
                    <a:lnTo>
                      <a:pt x="1216" y="1080"/>
                    </a:lnTo>
                    <a:lnTo>
                      <a:pt x="1224" y="1080"/>
                    </a:lnTo>
                    <a:lnTo>
                      <a:pt x="1224" y="1080"/>
                    </a:lnTo>
                    <a:lnTo>
                      <a:pt x="1224" y="1080"/>
                    </a:lnTo>
                    <a:lnTo>
                      <a:pt x="1224" y="1080"/>
                    </a:lnTo>
                    <a:lnTo>
                      <a:pt x="1224" y="1088"/>
                    </a:lnTo>
                    <a:lnTo>
                      <a:pt x="1224" y="1088"/>
                    </a:lnTo>
                    <a:lnTo>
                      <a:pt x="1224" y="1088"/>
                    </a:lnTo>
                    <a:lnTo>
                      <a:pt x="1224" y="1088"/>
                    </a:lnTo>
                    <a:lnTo>
                      <a:pt x="1232" y="1088"/>
                    </a:lnTo>
                    <a:lnTo>
                      <a:pt x="1232" y="1088"/>
                    </a:lnTo>
                    <a:lnTo>
                      <a:pt x="1232" y="1088"/>
                    </a:lnTo>
                    <a:lnTo>
                      <a:pt x="1232" y="1088"/>
                    </a:lnTo>
                    <a:lnTo>
                      <a:pt x="1232" y="1088"/>
                    </a:lnTo>
                    <a:lnTo>
                      <a:pt x="1232" y="1096"/>
                    </a:lnTo>
                    <a:lnTo>
                      <a:pt x="1232" y="1096"/>
                    </a:lnTo>
                    <a:lnTo>
                      <a:pt x="1232" y="1096"/>
                    </a:lnTo>
                    <a:lnTo>
                      <a:pt x="1232" y="1096"/>
                    </a:lnTo>
                    <a:lnTo>
                      <a:pt x="1240" y="1096"/>
                    </a:lnTo>
                    <a:lnTo>
                      <a:pt x="1240" y="1096"/>
                    </a:lnTo>
                    <a:lnTo>
                      <a:pt x="1240" y="1096"/>
                    </a:lnTo>
                    <a:lnTo>
                      <a:pt x="1240" y="1096"/>
                    </a:lnTo>
                    <a:lnTo>
                      <a:pt x="1240" y="1096"/>
                    </a:lnTo>
                    <a:lnTo>
                      <a:pt x="1240" y="1096"/>
                    </a:lnTo>
                    <a:lnTo>
                      <a:pt x="1240" y="1104"/>
                    </a:lnTo>
                    <a:lnTo>
                      <a:pt x="1240" y="1104"/>
                    </a:lnTo>
                    <a:lnTo>
                      <a:pt x="1248" y="1104"/>
                    </a:lnTo>
                    <a:lnTo>
                      <a:pt x="1248" y="1104"/>
                    </a:lnTo>
                    <a:lnTo>
                      <a:pt x="1248" y="1104"/>
                    </a:lnTo>
                    <a:lnTo>
                      <a:pt x="1248" y="1104"/>
                    </a:lnTo>
                    <a:lnTo>
                      <a:pt x="1248" y="1104"/>
                    </a:lnTo>
                    <a:lnTo>
                      <a:pt x="1248" y="1104"/>
                    </a:lnTo>
                    <a:lnTo>
                      <a:pt x="1248" y="1104"/>
                    </a:lnTo>
                    <a:lnTo>
                      <a:pt x="1256" y="1112"/>
                    </a:lnTo>
                    <a:lnTo>
                      <a:pt x="1256" y="1112"/>
                    </a:lnTo>
                    <a:lnTo>
                      <a:pt x="1256" y="1112"/>
                    </a:lnTo>
                    <a:lnTo>
                      <a:pt x="1256" y="1112"/>
                    </a:lnTo>
                    <a:lnTo>
                      <a:pt x="1256" y="1112"/>
                    </a:lnTo>
                    <a:lnTo>
                      <a:pt x="1256" y="1112"/>
                    </a:lnTo>
                    <a:lnTo>
                      <a:pt x="1256" y="1112"/>
                    </a:lnTo>
                    <a:lnTo>
                      <a:pt x="1264" y="1112"/>
                    </a:lnTo>
                    <a:lnTo>
                      <a:pt x="1264" y="1112"/>
                    </a:lnTo>
                    <a:lnTo>
                      <a:pt x="1264" y="1112"/>
                    </a:lnTo>
                    <a:lnTo>
                      <a:pt x="1264" y="1120"/>
                    </a:lnTo>
                    <a:lnTo>
                      <a:pt x="1264" y="1120"/>
                    </a:lnTo>
                    <a:lnTo>
                      <a:pt x="1264" y="1120"/>
                    </a:lnTo>
                    <a:lnTo>
                      <a:pt x="1264" y="1120"/>
                    </a:lnTo>
                    <a:lnTo>
                      <a:pt x="1264" y="1120"/>
                    </a:lnTo>
                    <a:lnTo>
                      <a:pt x="1264" y="1120"/>
                    </a:lnTo>
                    <a:lnTo>
                      <a:pt x="1272" y="1120"/>
                    </a:lnTo>
                    <a:lnTo>
                      <a:pt x="1272" y="1120"/>
                    </a:lnTo>
                    <a:lnTo>
                      <a:pt x="1272" y="1120"/>
                    </a:lnTo>
                    <a:lnTo>
                      <a:pt x="1272" y="1120"/>
                    </a:lnTo>
                    <a:lnTo>
                      <a:pt x="1272" y="1128"/>
                    </a:lnTo>
                    <a:lnTo>
                      <a:pt x="1272" y="1128"/>
                    </a:lnTo>
                    <a:lnTo>
                      <a:pt x="1272" y="1128"/>
                    </a:lnTo>
                    <a:lnTo>
                      <a:pt x="1272" y="1128"/>
                    </a:lnTo>
                    <a:lnTo>
                      <a:pt x="1280" y="1128"/>
                    </a:lnTo>
                    <a:lnTo>
                      <a:pt x="1280" y="1128"/>
                    </a:lnTo>
                    <a:lnTo>
                      <a:pt x="1280" y="1128"/>
                    </a:lnTo>
                    <a:lnTo>
                      <a:pt x="1280" y="1128"/>
                    </a:lnTo>
                    <a:lnTo>
                      <a:pt x="1280" y="1128"/>
                    </a:lnTo>
                    <a:lnTo>
                      <a:pt x="1280" y="1128"/>
                    </a:lnTo>
                    <a:lnTo>
                      <a:pt x="1280" y="1136"/>
                    </a:lnTo>
                    <a:lnTo>
                      <a:pt x="1280" y="1136"/>
                    </a:lnTo>
                    <a:lnTo>
                      <a:pt x="1288" y="1136"/>
                    </a:lnTo>
                    <a:lnTo>
                      <a:pt x="1288" y="1136"/>
                    </a:lnTo>
                    <a:lnTo>
                      <a:pt x="1288" y="1136"/>
                    </a:lnTo>
                    <a:lnTo>
                      <a:pt x="1288" y="1136"/>
                    </a:lnTo>
                    <a:lnTo>
                      <a:pt x="1288" y="1136"/>
                    </a:lnTo>
                    <a:lnTo>
                      <a:pt x="1288" y="1136"/>
                    </a:lnTo>
                    <a:lnTo>
                      <a:pt x="1288" y="1136"/>
                    </a:lnTo>
                    <a:lnTo>
                      <a:pt x="1288" y="1136"/>
                    </a:lnTo>
                    <a:lnTo>
                      <a:pt x="1296" y="1144"/>
                    </a:lnTo>
                    <a:lnTo>
                      <a:pt x="1296" y="1144"/>
                    </a:lnTo>
                    <a:lnTo>
                      <a:pt x="1296" y="1144"/>
                    </a:lnTo>
                    <a:lnTo>
                      <a:pt x="1296" y="1144"/>
                    </a:lnTo>
                    <a:lnTo>
                      <a:pt x="1296" y="1144"/>
                    </a:lnTo>
                    <a:lnTo>
                      <a:pt x="1296" y="1144"/>
                    </a:lnTo>
                    <a:lnTo>
                      <a:pt x="1296" y="1144"/>
                    </a:lnTo>
                    <a:lnTo>
                      <a:pt x="1304" y="1144"/>
                    </a:lnTo>
                    <a:lnTo>
                      <a:pt x="1304" y="1144"/>
                    </a:lnTo>
                    <a:lnTo>
                      <a:pt x="1304" y="1144"/>
                    </a:lnTo>
                    <a:lnTo>
                      <a:pt x="1304" y="1152"/>
                    </a:lnTo>
                    <a:lnTo>
                      <a:pt x="1304" y="1152"/>
                    </a:lnTo>
                    <a:lnTo>
                      <a:pt x="1304" y="1152"/>
                    </a:lnTo>
                    <a:lnTo>
                      <a:pt x="1304" y="1152"/>
                    </a:lnTo>
                    <a:lnTo>
                      <a:pt x="1304" y="1152"/>
                    </a:lnTo>
                    <a:lnTo>
                      <a:pt x="1312" y="1152"/>
                    </a:lnTo>
                    <a:lnTo>
                      <a:pt x="1312" y="1152"/>
                    </a:lnTo>
                    <a:lnTo>
                      <a:pt x="1312" y="1152"/>
                    </a:lnTo>
                    <a:lnTo>
                      <a:pt x="1312" y="1152"/>
                    </a:lnTo>
                    <a:lnTo>
                      <a:pt x="1312" y="1152"/>
                    </a:lnTo>
                    <a:lnTo>
                      <a:pt x="1312" y="1152"/>
                    </a:lnTo>
                    <a:lnTo>
                      <a:pt x="1312" y="1160"/>
                    </a:lnTo>
                    <a:lnTo>
                      <a:pt x="1312" y="1160"/>
                    </a:lnTo>
                    <a:lnTo>
                      <a:pt x="1320" y="1160"/>
                    </a:lnTo>
                    <a:lnTo>
                      <a:pt x="1320" y="1160"/>
                    </a:lnTo>
                    <a:lnTo>
                      <a:pt x="1320" y="1160"/>
                    </a:lnTo>
                    <a:lnTo>
                      <a:pt x="1320" y="1160"/>
                    </a:lnTo>
                    <a:lnTo>
                      <a:pt x="1320" y="1160"/>
                    </a:lnTo>
                    <a:lnTo>
                      <a:pt x="1320" y="1160"/>
                    </a:lnTo>
                    <a:lnTo>
                      <a:pt x="1320" y="1160"/>
                    </a:lnTo>
                    <a:lnTo>
                      <a:pt x="1320" y="1160"/>
                    </a:lnTo>
                    <a:lnTo>
                      <a:pt x="1328" y="1160"/>
                    </a:lnTo>
                    <a:lnTo>
                      <a:pt x="1328" y="1160"/>
                    </a:lnTo>
                    <a:lnTo>
                      <a:pt x="1328" y="1168"/>
                    </a:lnTo>
                    <a:lnTo>
                      <a:pt x="1328" y="1168"/>
                    </a:lnTo>
                    <a:lnTo>
                      <a:pt x="1328" y="1168"/>
                    </a:lnTo>
                    <a:lnTo>
                      <a:pt x="1328" y="1168"/>
                    </a:lnTo>
                    <a:lnTo>
                      <a:pt x="1328" y="1168"/>
                    </a:lnTo>
                    <a:lnTo>
                      <a:pt x="1328" y="1168"/>
                    </a:lnTo>
                    <a:lnTo>
                      <a:pt x="1336" y="1168"/>
                    </a:lnTo>
                    <a:lnTo>
                      <a:pt x="1336" y="1168"/>
                    </a:lnTo>
                    <a:lnTo>
                      <a:pt x="1336" y="1168"/>
                    </a:lnTo>
                    <a:lnTo>
                      <a:pt x="1336" y="1168"/>
                    </a:lnTo>
                    <a:lnTo>
                      <a:pt x="1336" y="1168"/>
                    </a:lnTo>
                    <a:lnTo>
                      <a:pt x="1336" y="1176"/>
                    </a:lnTo>
                    <a:lnTo>
                      <a:pt x="1336" y="1176"/>
                    </a:lnTo>
                    <a:lnTo>
                      <a:pt x="1336" y="1176"/>
                    </a:lnTo>
                    <a:lnTo>
                      <a:pt x="1344" y="1176"/>
                    </a:lnTo>
                    <a:lnTo>
                      <a:pt x="1344" y="1176"/>
                    </a:lnTo>
                    <a:lnTo>
                      <a:pt x="1344" y="1176"/>
                    </a:lnTo>
                    <a:lnTo>
                      <a:pt x="1344" y="1176"/>
                    </a:lnTo>
                    <a:lnTo>
                      <a:pt x="1344" y="1176"/>
                    </a:lnTo>
                    <a:lnTo>
                      <a:pt x="1344" y="1176"/>
                    </a:lnTo>
                    <a:lnTo>
                      <a:pt x="1344" y="1176"/>
                    </a:lnTo>
                    <a:lnTo>
                      <a:pt x="1344" y="1176"/>
                    </a:lnTo>
                    <a:lnTo>
                      <a:pt x="1352" y="1184"/>
                    </a:lnTo>
                    <a:lnTo>
                      <a:pt x="1352" y="1184"/>
                    </a:lnTo>
                    <a:lnTo>
                      <a:pt x="1352" y="1184"/>
                    </a:lnTo>
                    <a:lnTo>
                      <a:pt x="1352" y="1184"/>
                    </a:lnTo>
                    <a:lnTo>
                      <a:pt x="1352" y="1184"/>
                    </a:lnTo>
                    <a:lnTo>
                      <a:pt x="1352" y="1184"/>
                    </a:lnTo>
                    <a:lnTo>
                      <a:pt x="1352" y="1184"/>
                    </a:lnTo>
                    <a:lnTo>
                      <a:pt x="1360" y="1184"/>
                    </a:lnTo>
                    <a:lnTo>
                      <a:pt x="1360" y="1184"/>
                    </a:lnTo>
                    <a:lnTo>
                      <a:pt x="1360" y="1184"/>
                    </a:lnTo>
                    <a:lnTo>
                      <a:pt x="1360" y="1184"/>
                    </a:lnTo>
                    <a:lnTo>
                      <a:pt x="1360" y="1192"/>
                    </a:lnTo>
                    <a:lnTo>
                      <a:pt x="1360" y="1192"/>
                    </a:lnTo>
                    <a:lnTo>
                      <a:pt x="1360" y="1192"/>
                    </a:lnTo>
                    <a:lnTo>
                      <a:pt x="1360" y="1192"/>
                    </a:lnTo>
                    <a:lnTo>
                      <a:pt x="1368" y="1192"/>
                    </a:lnTo>
                    <a:lnTo>
                      <a:pt x="1368" y="1192"/>
                    </a:lnTo>
                    <a:lnTo>
                      <a:pt x="1368" y="1192"/>
                    </a:lnTo>
                    <a:lnTo>
                      <a:pt x="1368" y="1192"/>
                    </a:lnTo>
                    <a:lnTo>
                      <a:pt x="1368" y="1192"/>
                    </a:lnTo>
                    <a:lnTo>
                      <a:pt x="1368" y="1192"/>
                    </a:lnTo>
                    <a:lnTo>
                      <a:pt x="1368" y="1192"/>
                    </a:lnTo>
                    <a:lnTo>
                      <a:pt x="1376" y="1200"/>
                    </a:lnTo>
                    <a:lnTo>
                      <a:pt x="1376" y="1200"/>
                    </a:lnTo>
                    <a:lnTo>
                      <a:pt x="1376" y="1200"/>
                    </a:lnTo>
                    <a:lnTo>
                      <a:pt x="1376" y="1200"/>
                    </a:lnTo>
                    <a:lnTo>
                      <a:pt x="1376" y="1200"/>
                    </a:lnTo>
                    <a:lnTo>
                      <a:pt x="1376" y="1200"/>
                    </a:lnTo>
                    <a:lnTo>
                      <a:pt x="1376" y="1200"/>
                    </a:lnTo>
                    <a:lnTo>
                      <a:pt x="1376" y="1200"/>
                    </a:lnTo>
                    <a:lnTo>
                      <a:pt x="1384" y="1200"/>
                    </a:lnTo>
                    <a:lnTo>
                      <a:pt x="1384" y="1200"/>
                    </a:lnTo>
                    <a:lnTo>
                      <a:pt x="1384" y="1200"/>
                    </a:lnTo>
                    <a:lnTo>
                      <a:pt x="1384" y="1200"/>
                    </a:lnTo>
                    <a:lnTo>
                      <a:pt x="1384" y="1208"/>
                    </a:lnTo>
                    <a:lnTo>
                      <a:pt x="1384" y="1208"/>
                    </a:lnTo>
                    <a:lnTo>
                      <a:pt x="1384" y="1208"/>
                    </a:lnTo>
                    <a:lnTo>
                      <a:pt x="1384" y="1208"/>
                    </a:lnTo>
                    <a:lnTo>
                      <a:pt x="1392" y="1208"/>
                    </a:lnTo>
                    <a:lnTo>
                      <a:pt x="1392" y="1208"/>
                    </a:lnTo>
                    <a:lnTo>
                      <a:pt x="1392" y="1208"/>
                    </a:lnTo>
                    <a:lnTo>
                      <a:pt x="1392" y="1208"/>
                    </a:lnTo>
                    <a:lnTo>
                      <a:pt x="1392" y="1208"/>
                    </a:lnTo>
                    <a:lnTo>
                      <a:pt x="1392" y="1208"/>
                    </a:lnTo>
                    <a:lnTo>
                      <a:pt x="1392" y="1208"/>
                    </a:lnTo>
                    <a:lnTo>
                      <a:pt x="1400" y="1208"/>
                    </a:lnTo>
                    <a:lnTo>
                      <a:pt x="1400" y="1208"/>
                    </a:lnTo>
                    <a:lnTo>
                      <a:pt x="1400" y="1216"/>
                    </a:lnTo>
                    <a:lnTo>
                      <a:pt x="1400" y="1216"/>
                    </a:lnTo>
                    <a:lnTo>
                      <a:pt x="1400" y="1216"/>
                    </a:lnTo>
                    <a:lnTo>
                      <a:pt x="1400" y="1216"/>
                    </a:lnTo>
                    <a:lnTo>
                      <a:pt x="1400" y="1216"/>
                    </a:lnTo>
                    <a:lnTo>
                      <a:pt x="1400" y="1216"/>
                    </a:lnTo>
                    <a:lnTo>
                      <a:pt x="1408" y="1216"/>
                    </a:lnTo>
                    <a:lnTo>
                      <a:pt x="1408" y="1216"/>
                    </a:lnTo>
                    <a:lnTo>
                      <a:pt x="1408" y="1216"/>
                    </a:lnTo>
                    <a:lnTo>
                      <a:pt x="1408" y="1216"/>
                    </a:lnTo>
                    <a:lnTo>
                      <a:pt x="1408" y="1216"/>
                    </a:lnTo>
                    <a:lnTo>
                      <a:pt x="1408" y="1216"/>
                    </a:lnTo>
                    <a:lnTo>
                      <a:pt x="1408" y="1224"/>
                    </a:lnTo>
                    <a:lnTo>
                      <a:pt x="1408" y="1224"/>
                    </a:lnTo>
                    <a:lnTo>
                      <a:pt x="1408" y="1224"/>
                    </a:lnTo>
                    <a:lnTo>
                      <a:pt x="1416" y="1224"/>
                    </a:lnTo>
                    <a:lnTo>
                      <a:pt x="1416" y="1224"/>
                    </a:lnTo>
                    <a:lnTo>
                      <a:pt x="1416" y="1224"/>
                    </a:lnTo>
                    <a:lnTo>
                      <a:pt x="1416" y="1224"/>
                    </a:lnTo>
                    <a:lnTo>
                      <a:pt x="1416" y="1224"/>
                    </a:lnTo>
                    <a:lnTo>
                      <a:pt x="1416" y="1224"/>
                    </a:lnTo>
                    <a:lnTo>
                      <a:pt x="1416" y="1224"/>
                    </a:lnTo>
                    <a:lnTo>
                      <a:pt x="1424" y="1224"/>
                    </a:lnTo>
                    <a:lnTo>
                      <a:pt x="1424" y="1224"/>
                    </a:lnTo>
                    <a:lnTo>
                      <a:pt x="1424" y="1224"/>
                    </a:lnTo>
                    <a:lnTo>
                      <a:pt x="1424" y="1224"/>
                    </a:lnTo>
                    <a:lnTo>
                      <a:pt x="1424" y="1232"/>
                    </a:lnTo>
                    <a:lnTo>
                      <a:pt x="1424" y="1232"/>
                    </a:lnTo>
                    <a:lnTo>
                      <a:pt x="1424" y="1232"/>
                    </a:lnTo>
                    <a:lnTo>
                      <a:pt x="1424" y="1232"/>
                    </a:lnTo>
                    <a:lnTo>
                      <a:pt x="1432" y="1232"/>
                    </a:lnTo>
                    <a:lnTo>
                      <a:pt x="1432" y="1232"/>
                    </a:lnTo>
                    <a:lnTo>
                      <a:pt x="1432" y="1232"/>
                    </a:lnTo>
                    <a:lnTo>
                      <a:pt x="1432" y="1232"/>
                    </a:lnTo>
                    <a:lnTo>
                      <a:pt x="1432" y="1232"/>
                    </a:lnTo>
                    <a:lnTo>
                      <a:pt x="1432" y="1232"/>
                    </a:lnTo>
                    <a:lnTo>
                      <a:pt x="1432" y="1232"/>
                    </a:lnTo>
                    <a:lnTo>
                      <a:pt x="1432" y="1232"/>
                    </a:lnTo>
                    <a:lnTo>
                      <a:pt x="1440" y="1232"/>
                    </a:lnTo>
                    <a:lnTo>
                      <a:pt x="1440" y="1232"/>
                    </a:lnTo>
                    <a:lnTo>
                      <a:pt x="1440" y="1240"/>
                    </a:lnTo>
                    <a:lnTo>
                      <a:pt x="1440" y="1240"/>
                    </a:lnTo>
                    <a:lnTo>
                      <a:pt x="1440" y="1240"/>
                    </a:lnTo>
                    <a:lnTo>
                      <a:pt x="1440" y="1240"/>
                    </a:lnTo>
                    <a:lnTo>
                      <a:pt x="1440" y="1240"/>
                    </a:lnTo>
                    <a:lnTo>
                      <a:pt x="1440" y="1240"/>
                    </a:lnTo>
                    <a:lnTo>
                      <a:pt x="1448" y="1240"/>
                    </a:lnTo>
                    <a:lnTo>
                      <a:pt x="1448" y="1240"/>
                    </a:lnTo>
                    <a:lnTo>
                      <a:pt x="1448" y="1240"/>
                    </a:lnTo>
                    <a:lnTo>
                      <a:pt x="1448" y="1240"/>
                    </a:lnTo>
                    <a:lnTo>
                      <a:pt x="1448" y="1240"/>
                    </a:lnTo>
                    <a:lnTo>
                      <a:pt x="1448" y="1240"/>
                    </a:lnTo>
                    <a:lnTo>
                      <a:pt x="1448" y="1240"/>
                    </a:lnTo>
                    <a:lnTo>
                      <a:pt x="1456" y="1248"/>
                    </a:lnTo>
                    <a:lnTo>
                      <a:pt x="1456" y="1248"/>
                    </a:lnTo>
                    <a:lnTo>
                      <a:pt x="1456" y="1248"/>
                    </a:lnTo>
                    <a:lnTo>
                      <a:pt x="1456" y="1248"/>
                    </a:lnTo>
                    <a:lnTo>
                      <a:pt x="1456" y="1248"/>
                    </a:lnTo>
                    <a:lnTo>
                      <a:pt x="1456" y="1248"/>
                    </a:lnTo>
                    <a:lnTo>
                      <a:pt x="1456" y="1248"/>
                    </a:lnTo>
                    <a:lnTo>
                      <a:pt x="1464" y="1248"/>
                    </a:lnTo>
                    <a:lnTo>
                      <a:pt x="1464" y="1248"/>
                    </a:lnTo>
                    <a:lnTo>
                      <a:pt x="1464" y="1248"/>
                    </a:lnTo>
                    <a:lnTo>
                      <a:pt x="1464" y="1248"/>
                    </a:lnTo>
                    <a:lnTo>
                      <a:pt x="1464" y="1248"/>
                    </a:lnTo>
                    <a:lnTo>
                      <a:pt x="1464" y="1248"/>
                    </a:lnTo>
                    <a:lnTo>
                      <a:pt x="1464" y="1256"/>
                    </a:lnTo>
                    <a:lnTo>
                      <a:pt x="1464" y="1256"/>
                    </a:lnTo>
                    <a:lnTo>
                      <a:pt x="1464" y="1256"/>
                    </a:lnTo>
                    <a:lnTo>
                      <a:pt x="1472" y="1256"/>
                    </a:lnTo>
                    <a:lnTo>
                      <a:pt x="1472" y="1256"/>
                    </a:lnTo>
                    <a:lnTo>
                      <a:pt x="1472" y="1256"/>
                    </a:lnTo>
                    <a:lnTo>
                      <a:pt x="1472" y="1256"/>
                    </a:lnTo>
                    <a:lnTo>
                      <a:pt x="1472" y="1256"/>
                    </a:lnTo>
                    <a:lnTo>
                      <a:pt x="1472" y="1256"/>
                    </a:lnTo>
                    <a:lnTo>
                      <a:pt x="1472" y="1256"/>
                    </a:lnTo>
                    <a:lnTo>
                      <a:pt x="1480" y="1256"/>
                    </a:lnTo>
                    <a:lnTo>
                      <a:pt x="1480" y="1256"/>
                    </a:lnTo>
                    <a:lnTo>
                      <a:pt x="1480" y="1256"/>
                    </a:lnTo>
                    <a:lnTo>
                      <a:pt x="1480" y="1256"/>
                    </a:lnTo>
                    <a:lnTo>
                      <a:pt x="1480" y="1256"/>
                    </a:lnTo>
                    <a:lnTo>
                      <a:pt x="1480" y="1264"/>
                    </a:lnTo>
                    <a:lnTo>
                      <a:pt x="1480" y="1264"/>
                    </a:lnTo>
                    <a:lnTo>
                      <a:pt x="1480" y="1264"/>
                    </a:lnTo>
                    <a:lnTo>
                      <a:pt x="1488" y="1264"/>
                    </a:lnTo>
                    <a:lnTo>
                      <a:pt x="1488" y="1264"/>
                    </a:lnTo>
                    <a:lnTo>
                      <a:pt x="1488" y="1264"/>
                    </a:lnTo>
                    <a:lnTo>
                      <a:pt x="1488" y="1264"/>
                    </a:lnTo>
                    <a:lnTo>
                      <a:pt x="1488" y="1264"/>
                    </a:lnTo>
                    <a:lnTo>
                      <a:pt x="1488" y="1264"/>
                    </a:lnTo>
                    <a:lnTo>
                      <a:pt x="1488" y="1264"/>
                    </a:lnTo>
                    <a:lnTo>
                      <a:pt x="1488" y="1264"/>
                    </a:lnTo>
                    <a:lnTo>
                      <a:pt x="1496" y="1264"/>
                    </a:lnTo>
                    <a:lnTo>
                      <a:pt x="1496" y="1264"/>
                    </a:lnTo>
                    <a:lnTo>
                      <a:pt x="1496" y="1264"/>
                    </a:lnTo>
                    <a:lnTo>
                      <a:pt x="1496" y="1264"/>
                    </a:lnTo>
                    <a:lnTo>
                      <a:pt x="1496" y="1272"/>
                    </a:lnTo>
                    <a:lnTo>
                      <a:pt x="1496" y="1272"/>
                    </a:lnTo>
                    <a:lnTo>
                      <a:pt x="1496" y="1272"/>
                    </a:lnTo>
                    <a:lnTo>
                      <a:pt x="1496" y="1272"/>
                    </a:lnTo>
                    <a:lnTo>
                      <a:pt x="1504" y="1272"/>
                    </a:lnTo>
                    <a:lnTo>
                      <a:pt x="1504" y="1272"/>
                    </a:lnTo>
                    <a:lnTo>
                      <a:pt x="1504" y="1272"/>
                    </a:lnTo>
                    <a:lnTo>
                      <a:pt x="1504" y="1272"/>
                    </a:lnTo>
                    <a:lnTo>
                      <a:pt x="1504" y="1272"/>
                    </a:lnTo>
                    <a:lnTo>
                      <a:pt x="1504" y="1272"/>
                    </a:lnTo>
                    <a:lnTo>
                      <a:pt x="1504" y="1272"/>
                    </a:lnTo>
                    <a:lnTo>
                      <a:pt x="1512" y="1272"/>
                    </a:lnTo>
                    <a:lnTo>
                      <a:pt x="1512" y="1272"/>
                    </a:lnTo>
                    <a:lnTo>
                      <a:pt x="1512" y="1272"/>
                    </a:lnTo>
                    <a:lnTo>
                      <a:pt x="1512" y="1272"/>
                    </a:lnTo>
                    <a:lnTo>
                      <a:pt x="1512" y="1280"/>
                    </a:lnTo>
                    <a:lnTo>
                      <a:pt x="1512" y="1280"/>
                    </a:lnTo>
                    <a:lnTo>
                      <a:pt x="1512" y="1280"/>
                    </a:lnTo>
                    <a:lnTo>
                      <a:pt x="1512" y="1280"/>
                    </a:lnTo>
                    <a:lnTo>
                      <a:pt x="1520" y="1280"/>
                    </a:lnTo>
                    <a:lnTo>
                      <a:pt x="1520" y="1280"/>
                    </a:lnTo>
                    <a:lnTo>
                      <a:pt x="1520" y="1280"/>
                    </a:lnTo>
                    <a:lnTo>
                      <a:pt x="1520" y="1280"/>
                    </a:lnTo>
                    <a:lnTo>
                      <a:pt x="1520" y="1280"/>
                    </a:lnTo>
                    <a:lnTo>
                      <a:pt x="1520" y="1280"/>
                    </a:lnTo>
                    <a:lnTo>
                      <a:pt x="1520" y="1280"/>
                    </a:lnTo>
                    <a:lnTo>
                      <a:pt x="1520" y="1280"/>
                    </a:lnTo>
                    <a:lnTo>
                      <a:pt x="1528" y="1280"/>
                    </a:lnTo>
                    <a:lnTo>
                      <a:pt x="1528" y="1280"/>
                    </a:lnTo>
                    <a:lnTo>
                      <a:pt x="1528" y="1280"/>
                    </a:lnTo>
                    <a:lnTo>
                      <a:pt x="1528" y="1280"/>
                    </a:lnTo>
                    <a:lnTo>
                      <a:pt x="1528" y="1288"/>
                    </a:lnTo>
                    <a:lnTo>
                      <a:pt x="1528" y="1288"/>
                    </a:lnTo>
                    <a:lnTo>
                      <a:pt x="1528" y="1288"/>
                    </a:lnTo>
                    <a:lnTo>
                      <a:pt x="1528" y="1288"/>
                    </a:lnTo>
                    <a:lnTo>
                      <a:pt x="1536" y="1288"/>
                    </a:lnTo>
                    <a:lnTo>
                      <a:pt x="1536" y="1288"/>
                    </a:lnTo>
                    <a:lnTo>
                      <a:pt x="1536" y="1288"/>
                    </a:lnTo>
                    <a:lnTo>
                      <a:pt x="1536" y="1288"/>
                    </a:lnTo>
                    <a:lnTo>
                      <a:pt x="1536" y="1288"/>
                    </a:lnTo>
                    <a:lnTo>
                      <a:pt x="1536" y="1288"/>
                    </a:lnTo>
                    <a:lnTo>
                      <a:pt x="1536" y="1288"/>
                    </a:lnTo>
                    <a:lnTo>
                      <a:pt x="1544" y="1288"/>
                    </a:lnTo>
                    <a:lnTo>
                      <a:pt x="1544" y="1288"/>
                    </a:lnTo>
                    <a:lnTo>
                      <a:pt x="1544" y="1288"/>
                    </a:lnTo>
                    <a:lnTo>
                      <a:pt x="1544" y="1288"/>
                    </a:lnTo>
                    <a:lnTo>
                      <a:pt x="1544" y="1288"/>
                    </a:lnTo>
                    <a:lnTo>
                      <a:pt x="1544" y="1288"/>
                    </a:lnTo>
                    <a:lnTo>
                      <a:pt x="1544" y="1296"/>
                    </a:lnTo>
                    <a:lnTo>
                      <a:pt x="1544" y="1296"/>
                    </a:lnTo>
                    <a:lnTo>
                      <a:pt x="1552" y="1296"/>
                    </a:lnTo>
                    <a:lnTo>
                      <a:pt x="1552" y="1296"/>
                    </a:lnTo>
                    <a:lnTo>
                      <a:pt x="1552" y="1296"/>
                    </a:lnTo>
                    <a:lnTo>
                      <a:pt x="1552" y="1296"/>
                    </a:lnTo>
                    <a:lnTo>
                      <a:pt x="1552" y="1296"/>
                    </a:lnTo>
                    <a:lnTo>
                      <a:pt x="1552" y="1296"/>
                    </a:lnTo>
                    <a:lnTo>
                      <a:pt x="1552" y="1296"/>
                    </a:lnTo>
                    <a:lnTo>
                      <a:pt x="1552" y="1296"/>
                    </a:lnTo>
                    <a:lnTo>
                      <a:pt x="1560" y="1296"/>
                    </a:lnTo>
                    <a:lnTo>
                      <a:pt x="1560" y="1296"/>
                    </a:lnTo>
                    <a:lnTo>
                      <a:pt x="1560" y="1296"/>
                    </a:lnTo>
                    <a:lnTo>
                      <a:pt x="1560" y="1296"/>
                    </a:lnTo>
                    <a:lnTo>
                      <a:pt x="1560" y="1296"/>
                    </a:lnTo>
                    <a:lnTo>
                      <a:pt x="1560" y="1296"/>
                    </a:lnTo>
                    <a:lnTo>
                      <a:pt x="1560" y="1296"/>
                    </a:lnTo>
                    <a:lnTo>
                      <a:pt x="1568" y="1304"/>
                    </a:lnTo>
                    <a:lnTo>
                      <a:pt x="1568" y="1304"/>
                    </a:lnTo>
                    <a:lnTo>
                      <a:pt x="1568" y="1304"/>
                    </a:lnTo>
                    <a:lnTo>
                      <a:pt x="1568" y="1304"/>
                    </a:lnTo>
                    <a:lnTo>
                      <a:pt x="1568" y="1304"/>
                    </a:lnTo>
                    <a:lnTo>
                      <a:pt x="1568" y="1304"/>
                    </a:lnTo>
                    <a:lnTo>
                      <a:pt x="1568" y="1304"/>
                    </a:lnTo>
                    <a:lnTo>
                      <a:pt x="1576" y="1304"/>
                    </a:lnTo>
                    <a:lnTo>
                      <a:pt x="1576" y="1304"/>
                    </a:lnTo>
                    <a:lnTo>
                      <a:pt x="1576" y="1304"/>
                    </a:lnTo>
                    <a:lnTo>
                      <a:pt x="1576" y="1304"/>
                    </a:lnTo>
                    <a:lnTo>
                      <a:pt x="1576" y="1304"/>
                    </a:lnTo>
                    <a:lnTo>
                      <a:pt x="1576" y="1304"/>
                    </a:lnTo>
                    <a:lnTo>
                      <a:pt x="1576" y="1304"/>
                    </a:lnTo>
                    <a:lnTo>
                      <a:pt x="1576" y="1304"/>
                    </a:lnTo>
                    <a:lnTo>
                      <a:pt x="1584" y="1304"/>
                    </a:lnTo>
                    <a:lnTo>
                      <a:pt x="1584" y="1304"/>
                    </a:lnTo>
                    <a:lnTo>
                      <a:pt x="1584" y="1312"/>
                    </a:lnTo>
                    <a:lnTo>
                      <a:pt x="1584" y="1312"/>
                    </a:lnTo>
                    <a:lnTo>
                      <a:pt x="1584" y="1312"/>
                    </a:lnTo>
                    <a:lnTo>
                      <a:pt x="1584" y="1312"/>
                    </a:lnTo>
                    <a:lnTo>
                      <a:pt x="1584" y="1312"/>
                    </a:lnTo>
                    <a:lnTo>
                      <a:pt x="1584" y="1312"/>
                    </a:lnTo>
                    <a:lnTo>
                      <a:pt x="1592" y="1312"/>
                    </a:lnTo>
                    <a:lnTo>
                      <a:pt x="1592" y="1312"/>
                    </a:lnTo>
                    <a:lnTo>
                      <a:pt x="1592" y="1312"/>
                    </a:lnTo>
                    <a:lnTo>
                      <a:pt x="1592" y="1312"/>
                    </a:lnTo>
                    <a:lnTo>
                      <a:pt x="1592" y="1312"/>
                    </a:lnTo>
                    <a:lnTo>
                      <a:pt x="1592" y="1312"/>
                    </a:lnTo>
                    <a:lnTo>
                      <a:pt x="1592" y="1312"/>
                    </a:lnTo>
                    <a:lnTo>
                      <a:pt x="1600" y="1312"/>
                    </a:lnTo>
                    <a:lnTo>
                      <a:pt x="1600" y="1312"/>
                    </a:lnTo>
                    <a:lnTo>
                      <a:pt x="1600" y="1312"/>
                    </a:lnTo>
                    <a:lnTo>
                      <a:pt x="1600" y="1312"/>
                    </a:lnTo>
                    <a:lnTo>
                      <a:pt x="1600" y="1312"/>
                    </a:lnTo>
                    <a:lnTo>
                      <a:pt x="1600" y="1320"/>
                    </a:lnTo>
                    <a:lnTo>
                      <a:pt x="1600" y="1320"/>
                    </a:lnTo>
                    <a:lnTo>
                      <a:pt x="1600" y="1320"/>
                    </a:lnTo>
                    <a:lnTo>
                      <a:pt x="1608" y="1320"/>
                    </a:lnTo>
                    <a:lnTo>
                      <a:pt x="1608" y="1320"/>
                    </a:lnTo>
                    <a:lnTo>
                      <a:pt x="1608" y="1320"/>
                    </a:lnTo>
                    <a:lnTo>
                      <a:pt x="1608" y="1320"/>
                    </a:lnTo>
                    <a:lnTo>
                      <a:pt x="1608" y="1320"/>
                    </a:lnTo>
                    <a:lnTo>
                      <a:pt x="1608" y="1320"/>
                    </a:lnTo>
                    <a:lnTo>
                      <a:pt x="1608" y="1320"/>
                    </a:lnTo>
                    <a:lnTo>
                      <a:pt x="1608" y="1320"/>
                    </a:lnTo>
                    <a:lnTo>
                      <a:pt x="1616" y="1320"/>
                    </a:lnTo>
                    <a:lnTo>
                      <a:pt x="1616" y="1320"/>
                    </a:lnTo>
                    <a:lnTo>
                      <a:pt x="1616" y="1320"/>
                    </a:lnTo>
                    <a:lnTo>
                      <a:pt x="1616" y="1320"/>
                    </a:lnTo>
                    <a:lnTo>
                      <a:pt x="1616" y="1320"/>
                    </a:lnTo>
                    <a:lnTo>
                      <a:pt x="1616" y="1320"/>
                    </a:lnTo>
                    <a:lnTo>
                      <a:pt x="1616" y="1320"/>
                    </a:lnTo>
                    <a:lnTo>
                      <a:pt x="1624" y="1320"/>
                    </a:lnTo>
                    <a:lnTo>
                      <a:pt x="1624" y="1320"/>
                    </a:lnTo>
                    <a:lnTo>
                      <a:pt x="1624" y="1328"/>
                    </a:lnTo>
                    <a:lnTo>
                      <a:pt x="1624" y="1328"/>
                    </a:lnTo>
                    <a:lnTo>
                      <a:pt x="1624" y="1328"/>
                    </a:lnTo>
                    <a:lnTo>
                      <a:pt x="1624" y="1328"/>
                    </a:lnTo>
                    <a:lnTo>
                      <a:pt x="1624" y="1328"/>
                    </a:lnTo>
                    <a:lnTo>
                      <a:pt x="1624" y="1328"/>
                    </a:lnTo>
                    <a:lnTo>
                      <a:pt x="1632" y="1328"/>
                    </a:lnTo>
                    <a:lnTo>
                      <a:pt x="1632" y="1328"/>
                    </a:lnTo>
                    <a:lnTo>
                      <a:pt x="1632" y="1328"/>
                    </a:lnTo>
                    <a:lnTo>
                      <a:pt x="1632" y="1328"/>
                    </a:lnTo>
                    <a:lnTo>
                      <a:pt x="1632" y="1328"/>
                    </a:lnTo>
                    <a:lnTo>
                      <a:pt x="1632" y="1328"/>
                    </a:lnTo>
                    <a:lnTo>
                      <a:pt x="1632" y="1328"/>
                    </a:lnTo>
                    <a:lnTo>
                      <a:pt x="1632" y="1328"/>
                    </a:lnTo>
                    <a:lnTo>
                      <a:pt x="1640" y="1328"/>
                    </a:lnTo>
                    <a:lnTo>
                      <a:pt x="1640" y="1328"/>
                    </a:lnTo>
                    <a:lnTo>
                      <a:pt x="1640" y="1328"/>
                    </a:lnTo>
                    <a:lnTo>
                      <a:pt x="1640" y="1328"/>
                    </a:lnTo>
                    <a:lnTo>
                      <a:pt x="1640" y="1328"/>
                    </a:lnTo>
                    <a:lnTo>
                      <a:pt x="1640" y="1336"/>
                    </a:lnTo>
                    <a:lnTo>
                      <a:pt x="1640" y="1336"/>
                    </a:lnTo>
                    <a:lnTo>
                      <a:pt x="1640" y="1336"/>
                    </a:lnTo>
                    <a:lnTo>
                      <a:pt x="1648" y="1336"/>
                    </a:lnTo>
                    <a:lnTo>
                      <a:pt x="1648" y="1336"/>
                    </a:lnTo>
                    <a:lnTo>
                      <a:pt x="1648" y="1336"/>
                    </a:lnTo>
                    <a:lnTo>
                      <a:pt x="1648" y="1336"/>
                    </a:lnTo>
                    <a:lnTo>
                      <a:pt x="1648" y="1336"/>
                    </a:lnTo>
                    <a:lnTo>
                      <a:pt x="1648" y="1336"/>
                    </a:lnTo>
                    <a:lnTo>
                      <a:pt x="1648" y="1336"/>
                    </a:lnTo>
                    <a:lnTo>
                      <a:pt x="1656" y="1336"/>
                    </a:lnTo>
                    <a:lnTo>
                      <a:pt x="1656" y="1336"/>
                    </a:lnTo>
                    <a:lnTo>
                      <a:pt x="1656" y="1336"/>
                    </a:lnTo>
                    <a:lnTo>
                      <a:pt x="1656" y="1336"/>
                    </a:lnTo>
                    <a:lnTo>
                      <a:pt x="1656" y="1336"/>
                    </a:lnTo>
                    <a:lnTo>
                      <a:pt x="1656" y="1336"/>
                    </a:lnTo>
                    <a:lnTo>
                      <a:pt x="1656" y="1336"/>
                    </a:lnTo>
                    <a:lnTo>
                      <a:pt x="1664" y="1336"/>
                    </a:lnTo>
                    <a:lnTo>
                      <a:pt x="1664" y="1336"/>
                    </a:lnTo>
                    <a:lnTo>
                      <a:pt x="1664" y="1336"/>
                    </a:lnTo>
                    <a:lnTo>
                      <a:pt x="1664" y="1336"/>
                    </a:lnTo>
                    <a:lnTo>
                      <a:pt x="1664" y="1344"/>
                    </a:lnTo>
                    <a:lnTo>
                      <a:pt x="1664" y="1344"/>
                    </a:lnTo>
                    <a:lnTo>
                      <a:pt x="1664" y="1344"/>
                    </a:lnTo>
                    <a:lnTo>
                      <a:pt x="1664" y="1344"/>
                    </a:lnTo>
                    <a:lnTo>
                      <a:pt x="1664" y="1344"/>
                    </a:lnTo>
                    <a:lnTo>
                      <a:pt x="1672" y="1344"/>
                    </a:lnTo>
                    <a:lnTo>
                      <a:pt x="1672" y="1344"/>
                    </a:lnTo>
                    <a:lnTo>
                      <a:pt x="1672" y="1344"/>
                    </a:lnTo>
                    <a:lnTo>
                      <a:pt x="1672" y="1344"/>
                    </a:lnTo>
                    <a:lnTo>
                      <a:pt x="1672" y="1344"/>
                    </a:lnTo>
                    <a:lnTo>
                      <a:pt x="1672" y="1344"/>
                    </a:lnTo>
                    <a:lnTo>
                      <a:pt x="1672" y="1344"/>
                    </a:lnTo>
                    <a:lnTo>
                      <a:pt x="1680" y="1344"/>
                    </a:lnTo>
                    <a:lnTo>
                      <a:pt x="1680" y="1344"/>
                    </a:lnTo>
                    <a:lnTo>
                      <a:pt x="1680" y="1344"/>
                    </a:lnTo>
                    <a:lnTo>
                      <a:pt x="1680" y="1344"/>
                    </a:lnTo>
                    <a:lnTo>
                      <a:pt x="1680" y="1344"/>
                    </a:lnTo>
                    <a:lnTo>
                      <a:pt x="1680" y="1344"/>
                    </a:lnTo>
                    <a:lnTo>
                      <a:pt x="1680" y="1344"/>
                    </a:lnTo>
                    <a:lnTo>
                      <a:pt x="1688" y="1344"/>
                    </a:lnTo>
                    <a:lnTo>
                      <a:pt x="1688" y="1344"/>
                    </a:lnTo>
                    <a:lnTo>
                      <a:pt x="1688" y="1344"/>
                    </a:lnTo>
                    <a:lnTo>
                      <a:pt x="1688" y="1352"/>
                    </a:lnTo>
                    <a:lnTo>
                      <a:pt x="1688" y="1352"/>
                    </a:lnTo>
                    <a:lnTo>
                      <a:pt x="1688" y="1352"/>
                    </a:lnTo>
                    <a:lnTo>
                      <a:pt x="1688" y="1352"/>
                    </a:lnTo>
                    <a:lnTo>
                      <a:pt x="1688" y="1352"/>
                    </a:lnTo>
                    <a:lnTo>
                      <a:pt x="1688" y="1352"/>
                    </a:lnTo>
                    <a:lnTo>
                      <a:pt x="1696" y="1352"/>
                    </a:lnTo>
                    <a:lnTo>
                      <a:pt x="1696" y="1352"/>
                    </a:lnTo>
                    <a:lnTo>
                      <a:pt x="1696" y="1352"/>
                    </a:lnTo>
                    <a:lnTo>
                      <a:pt x="1696" y="1352"/>
                    </a:lnTo>
                    <a:lnTo>
                      <a:pt x="1696" y="1352"/>
                    </a:lnTo>
                    <a:lnTo>
                      <a:pt x="1696" y="1352"/>
                    </a:lnTo>
                    <a:lnTo>
                      <a:pt x="1696" y="1352"/>
                    </a:lnTo>
                    <a:lnTo>
                      <a:pt x="1704" y="1352"/>
                    </a:lnTo>
                    <a:lnTo>
                      <a:pt x="1704" y="1352"/>
                    </a:lnTo>
                    <a:lnTo>
                      <a:pt x="1704" y="1352"/>
                    </a:lnTo>
                    <a:lnTo>
                      <a:pt x="1704" y="1352"/>
                    </a:lnTo>
                    <a:lnTo>
                      <a:pt x="1704" y="1352"/>
                    </a:lnTo>
                    <a:lnTo>
                      <a:pt x="1704" y="1352"/>
                    </a:lnTo>
                    <a:lnTo>
                      <a:pt x="1704" y="1352"/>
                    </a:lnTo>
                    <a:lnTo>
                      <a:pt x="1712" y="1352"/>
                    </a:lnTo>
                    <a:lnTo>
                      <a:pt x="1712" y="1352"/>
                    </a:lnTo>
                    <a:lnTo>
                      <a:pt x="1712" y="1352"/>
                    </a:lnTo>
                    <a:lnTo>
                      <a:pt x="1712" y="1360"/>
                    </a:lnTo>
                    <a:lnTo>
                      <a:pt x="1712" y="1360"/>
                    </a:lnTo>
                    <a:lnTo>
                      <a:pt x="1712" y="1360"/>
                    </a:lnTo>
                    <a:lnTo>
                      <a:pt x="1712" y="1360"/>
                    </a:lnTo>
                    <a:lnTo>
                      <a:pt x="1712" y="1360"/>
                    </a:lnTo>
                    <a:lnTo>
                      <a:pt x="1720" y="1360"/>
                    </a:lnTo>
                    <a:lnTo>
                      <a:pt x="1720" y="1360"/>
                    </a:lnTo>
                    <a:lnTo>
                      <a:pt x="1720" y="1360"/>
                    </a:lnTo>
                    <a:lnTo>
                      <a:pt x="1720" y="1360"/>
                    </a:lnTo>
                    <a:lnTo>
                      <a:pt x="1720" y="1360"/>
                    </a:lnTo>
                    <a:lnTo>
                      <a:pt x="1720" y="1360"/>
                    </a:lnTo>
                    <a:lnTo>
                      <a:pt x="1720" y="1360"/>
                    </a:lnTo>
                    <a:lnTo>
                      <a:pt x="1720" y="1360"/>
                    </a:lnTo>
                    <a:lnTo>
                      <a:pt x="1728" y="1360"/>
                    </a:lnTo>
                    <a:lnTo>
                      <a:pt x="1728" y="1360"/>
                    </a:lnTo>
                    <a:lnTo>
                      <a:pt x="1728" y="1360"/>
                    </a:lnTo>
                    <a:lnTo>
                      <a:pt x="1728" y="1360"/>
                    </a:lnTo>
                    <a:lnTo>
                      <a:pt x="1728" y="1360"/>
                    </a:lnTo>
                    <a:lnTo>
                      <a:pt x="1728" y="1360"/>
                    </a:lnTo>
                    <a:lnTo>
                      <a:pt x="1728" y="1360"/>
                    </a:lnTo>
                    <a:lnTo>
                      <a:pt x="1736" y="1360"/>
                    </a:lnTo>
                    <a:lnTo>
                      <a:pt x="1736" y="1360"/>
                    </a:lnTo>
                    <a:lnTo>
                      <a:pt x="1736" y="1360"/>
                    </a:lnTo>
                    <a:lnTo>
                      <a:pt x="1736" y="1368"/>
                    </a:lnTo>
                    <a:lnTo>
                      <a:pt x="1736" y="1368"/>
                    </a:lnTo>
                    <a:lnTo>
                      <a:pt x="1736" y="1368"/>
                    </a:lnTo>
                    <a:lnTo>
                      <a:pt x="1736" y="1368"/>
                    </a:lnTo>
                    <a:lnTo>
                      <a:pt x="1736" y="1368"/>
                    </a:lnTo>
                    <a:lnTo>
                      <a:pt x="1744" y="1368"/>
                    </a:lnTo>
                    <a:lnTo>
                      <a:pt x="1744" y="1368"/>
                    </a:lnTo>
                    <a:lnTo>
                      <a:pt x="1744" y="1368"/>
                    </a:lnTo>
                    <a:lnTo>
                      <a:pt x="1744" y="1368"/>
                    </a:lnTo>
                    <a:lnTo>
                      <a:pt x="1744" y="1368"/>
                    </a:lnTo>
                    <a:lnTo>
                      <a:pt x="1744" y="1368"/>
                    </a:lnTo>
                    <a:lnTo>
                      <a:pt x="1744" y="1368"/>
                    </a:lnTo>
                    <a:lnTo>
                      <a:pt x="1752" y="1368"/>
                    </a:lnTo>
                    <a:lnTo>
                      <a:pt x="1752" y="1368"/>
                    </a:lnTo>
                    <a:lnTo>
                      <a:pt x="1752" y="1368"/>
                    </a:lnTo>
                    <a:lnTo>
                      <a:pt x="1752" y="1368"/>
                    </a:lnTo>
                    <a:lnTo>
                      <a:pt x="1752" y="1368"/>
                    </a:lnTo>
                    <a:lnTo>
                      <a:pt x="1752" y="1368"/>
                    </a:lnTo>
                    <a:lnTo>
                      <a:pt x="1752" y="1368"/>
                    </a:lnTo>
                    <a:lnTo>
                      <a:pt x="1752" y="1368"/>
                    </a:lnTo>
                    <a:lnTo>
                      <a:pt x="1760" y="1368"/>
                    </a:lnTo>
                    <a:lnTo>
                      <a:pt x="1760" y="1368"/>
                    </a:lnTo>
                    <a:lnTo>
                      <a:pt x="1760" y="1368"/>
                    </a:lnTo>
                    <a:lnTo>
                      <a:pt x="1760" y="1368"/>
                    </a:lnTo>
                    <a:lnTo>
                      <a:pt x="1760" y="1368"/>
                    </a:lnTo>
                    <a:lnTo>
                      <a:pt x="1760" y="1368"/>
                    </a:lnTo>
                    <a:lnTo>
                      <a:pt x="1760" y="1376"/>
                    </a:lnTo>
                    <a:lnTo>
                      <a:pt x="1760" y="1376"/>
                    </a:lnTo>
                    <a:lnTo>
                      <a:pt x="1768" y="1376"/>
                    </a:lnTo>
                    <a:lnTo>
                      <a:pt x="1768" y="1376"/>
                    </a:lnTo>
                    <a:lnTo>
                      <a:pt x="1768" y="1376"/>
                    </a:lnTo>
                    <a:lnTo>
                      <a:pt x="1768" y="1376"/>
                    </a:lnTo>
                    <a:lnTo>
                      <a:pt x="1768" y="1376"/>
                    </a:lnTo>
                    <a:lnTo>
                      <a:pt x="1768" y="1376"/>
                    </a:lnTo>
                    <a:lnTo>
                      <a:pt x="1768" y="1376"/>
                    </a:lnTo>
                    <a:lnTo>
                      <a:pt x="1776" y="1376"/>
                    </a:lnTo>
                    <a:lnTo>
                      <a:pt x="1776" y="1376"/>
                    </a:lnTo>
                    <a:lnTo>
                      <a:pt x="1776" y="1376"/>
                    </a:lnTo>
                    <a:lnTo>
                      <a:pt x="1776" y="1376"/>
                    </a:lnTo>
                    <a:lnTo>
                      <a:pt x="1776" y="1376"/>
                    </a:lnTo>
                    <a:lnTo>
                      <a:pt x="1776" y="1376"/>
                    </a:lnTo>
                    <a:lnTo>
                      <a:pt x="1776" y="1376"/>
                    </a:lnTo>
                    <a:lnTo>
                      <a:pt x="1776" y="1376"/>
                    </a:lnTo>
                    <a:lnTo>
                      <a:pt x="1784" y="1376"/>
                    </a:lnTo>
                    <a:lnTo>
                      <a:pt x="1784" y="1376"/>
                    </a:lnTo>
                    <a:lnTo>
                      <a:pt x="1784" y="1376"/>
                    </a:lnTo>
                    <a:lnTo>
                      <a:pt x="1784" y="1376"/>
                    </a:lnTo>
                    <a:lnTo>
                      <a:pt x="1784" y="1376"/>
                    </a:lnTo>
                    <a:lnTo>
                      <a:pt x="1784" y="1376"/>
                    </a:lnTo>
                    <a:lnTo>
                      <a:pt x="1784" y="1376"/>
                    </a:lnTo>
                    <a:lnTo>
                      <a:pt x="1792" y="1376"/>
                    </a:lnTo>
                    <a:lnTo>
                      <a:pt x="1792" y="1376"/>
                    </a:lnTo>
                    <a:lnTo>
                      <a:pt x="1792" y="1376"/>
                    </a:lnTo>
                    <a:lnTo>
                      <a:pt x="1792" y="1384"/>
                    </a:lnTo>
                    <a:lnTo>
                      <a:pt x="1792" y="1384"/>
                    </a:lnTo>
                    <a:lnTo>
                      <a:pt x="1792" y="1384"/>
                    </a:lnTo>
                    <a:lnTo>
                      <a:pt x="1792" y="1384"/>
                    </a:lnTo>
                    <a:lnTo>
                      <a:pt x="1792" y="1384"/>
                    </a:lnTo>
                    <a:lnTo>
                      <a:pt x="1800" y="1384"/>
                    </a:lnTo>
                    <a:lnTo>
                      <a:pt x="1800" y="1384"/>
                    </a:lnTo>
                    <a:lnTo>
                      <a:pt x="1800" y="1384"/>
                    </a:lnTo>
                    <a:lnTo>
                      <a:pt x="1800" y="1384"/>
                    </a:lnTo>
                    <a:lnTo>
                      <a:pt x="1800" y="1384"/>
                    </a:lnTo>
                    <a:lnTo>
                      <a:pt x="1800" y="1384"/>
                    </a:lnTo>
                    <a:lnTo>
                      <a:pt x="1800" y="1384"/>
                    </a:lnTo>
                    <a:lnTo>
                      <a:pt x="1808" y="1384"/>
                    </a:lnTo>
                    <a:lnTo>
                      <a:pt x="1808" y="1384"/>
                    </a:lnTo>
                    <a:lnTo>
                      <a:pt x="1808" y="1384"/>
                    </a:lnTo>
                    <a:lnTo>
                      <a:pt x="1808" y="1384"/>
                    </a:lnTo>
                    <a:lnTo>
                      <a:pt x="1808" y="1384"/>
                    </a:lnTo>
                    <a:lnTo>
                      <a:pt x="1808" y="1384"/>
                    </a:lnTo>
                    <a:lnTo>
                      <a:pt x="1808" y="1384"/>
                    </a:lnTo>
                    <a:lnTo>
                      <a:pt x="1808" y="1384"/>
                    </a:lnTo>
                    <a:lnTo>
                      <a:pt x="1816" y="1384"/>
                    </a:lnTo>
                    <a:lnTo>
                      <a:pt x="1816" y="1384"/>
                    </a:lnTo>
                    <a:lnTo>
                      <a:pt x="1816" y="1384"/>
                    </a:lnTo>
                    <a:lnTo>
                      <a:pt x="1816" y="1384"/>
                    </a:lnTo>
                    <a:lnTo>
                      <a:pt x="1816" y="1384"/>
                    </a:lnTo>
                    <a:lnTo>
                      <a:pt x="1816" y="1384"/>
                    </a:lnTo>
                    <a:lnTo>
                      <a:pt x="1816" y="1384"/>
                    </a:lnTo>
                    <a:lnTo>
                      <a:pt x="1824" y="1384"/>
                    </a:lnTo>
                    <a:lnTo>
                      <a:pt x="1824" y="1384"/>
                    </a:lnTo>
                    <a:lnTo>
                      <a:pt x="1824" y="1392"/>
                    </a:lnTo>
                    <a:lnTo>
                      <a:pt x="1824" y="1392"/>
                    </a:lnTo>
                    <a:lnTo>
                      <a:pt x="1824" y="1392"/>
                    </a:lnTo>
                    <a:lnTo>
                      <a:pt x="1824" y="1392"/>
                    </a:lnTo>
                    <a:lnTo>
                      <a:pt x="1824" y="1392"/>
                    </a:lnTo>
                    <a:lnTo>
                      <a:pt x="1824" y="1392"/>
                    </a:lnTo>
                    <a:lnTo>
                      <a:pt x="1832" y="1392"/>
                    </a:lnTo>
                    <a:lnTo>
                      <a:pt x="1832" y="1392"/>
                    </a:lnTo>
                    <a:lnTo>
                      <a:pt x="1832" y="1392"/>
                    </a:lnTo>
                    <a:lnTo>
                      <a:pt x="1832" y="1392"/>
                    </a:lnTo>
                    <a:lnTo>
                      <a:pt x="1832" y="1392"/>
                    </a:lnTo>
                    <a:lnTo>
                      <a:pt x="1832" y="1392"/>
                    </a:lnTo>
                    <a:lnTo>
                      <a:pt x="1832" y="1392"/>
                    </a:lnTo>
                    <a:lnTo>
                      <a:pt x="1832" y="1392"/>
                    </a:lnTo>
                    <a:lnTo>
                      <a:pt x="1840" y="1392"/>
                    </a:lnTo>
                    <a:lnTo>
                      <a:pt x="1840" y="1392"/>
                    </a:lnTo>
                    <a:lnTo>
                      <a:pt x="1840" y="1392"/>
                    </a:lnTo>
                    <a:lnTo>
                      <a:pt x="1840" y="1392"/>
                    </a:lnTo>
                    <a:lnTo>
                      <a:pt x="1840" y="1392"/>
                    </a:lnTo>
                    <a:lnTo>
                      <a:pt x="1840" y="1392"/>
                    </a:lnTo>
                    <a:lnTo>
                      <a:pt x="1840" y="1392"/>
                    </a:lnTo>
                    <a:lnTo>
                      <a:pt x="1848" y="1392"/>
                    </a:lnTo>
                    <a:lnTo>
                      <a:pt x="1848" y="1392"/>
                    </a:lnTo>
                    <a:lnTo>
                      <a:pt x="1848" y="1392"/>
                    </a:lnTo>
                    <a:lnTo>
                      <a:pt x="1848" y="1392"/>
                    </a:lnTo>
                    <a:lnTo>
                      <a:pt x="1848" y="1392"/>
                    </a:lnTo>
                    <a:lnTo>
                      <a:pt x="1848" y="1392"/>
                    </a:lnTo>
                    <a:lnTo>
                      <a:pt x="1848" y="1392"/>
                    </a:lnTo>
                    <a:lnTo>
                      <a:pt x="1856" y="1392"/>
                    </a:lnTo>
                    <a:lnTo>
                      <a:pt x="1856" y="1392"/>
                    </a:lnTo>
                    <a:lnTo>
                      <a:pt x="1856" y="1400"/>
                    </a:lnTo>
                    <a:lnTo>
                      <a:pt x="1856" y="1400"/>
                    </a:lnTo>
                    <a:lnTo>
                      <a:pt x="1856" y="1400"/>
                    </a:lnTo>
                    <a:lnTo>
                      <a:pt x="1856" y="1400"/>
                    </a:lnTo>
                    <a:lnTo>
                      <a:pt x="1856" y="1400"/>
                    </a:lnTo>
                    <a:lnTo>
                      <a:pt x="1856" y="1400"/>
                    </a:lnTo>
                    <a:lnTo>
                      <a:pt x="1864" y="1400"/>
                    </a:lnTo>
                    <a:lnTo>
                      <a:pt x="1864" y="1400"/>
                    </a:lnTo>
                    <a:lnTo>
                      <a:pt x="1864" y="1400"/>
                    </a:lnTo>
                    <a:lnTo>
                      <a:pt x="1864" y="1400"/>
                    </a:lnTo>
                    <a:lnTo>
                      <a:pt x="1864" y="1400"/>
                    </a:lnTo>
                    <a:lnTo>
                      <a:pt x="1864" y="1400"/>
                    </a:lnTo>
                    <a:lnTo>
                      <a:pt x="1864" y="1400"/>
                    </a:lnTo>
                    <a:lnTo>
                      <a:pt x="1864" y="1400"/>
                    </a:lnTo>
                    <a:lnTo>
                      <a:pt x="1872" y="1400"/>
                    </a:lnTo>
                    <a:lnTo>
                      <a:pt x="1872" y="1400"/>
                    </a:lnTo>
                    <a:lnTo>
                      <a:pt x="1872" y="1400"/>
                    </a:lnTo>
                    <a:lnTo>
                      <a:pt x="1872" y="1400"/>
                    </a:lnTo>
                    <a:lnTo>
                      <a:pt x="1872" y="1400"/>
                    </a:lnTo>
                    <a:lnTo>
                      <a:pt x="1872" y="1400"/>
                    </a:lnTo>
                    <a:lnTo>
                      <a:pt x="1872" y="1400"/>
                    </a:lnTo>
                    <a:lnTo>
                      <a:pt x="1880" y="1400"/>
                    </a:lnTo>
                    <a:lnTo>
                      <a:pt x="1880" y="1400"/>
                    </a:lnTo>
                    <a:lnTo>
                      <a:pt x="1880" y="1400"/>
                    </a:lnTo>
                    <a:lnTo>
                      <a:pt x="1880" y="1400"/>
                    </a:lnTo>
                    <a:lnTo>
                      <a:pt x="1880" y="1400"/>
                    </a:lnTo>
                    <a:lnTo>
                      <a:pt x="1880" y="1400"/>
                    </a:lnTo>
                    <a:lnTo>
                      <a:pt x="1880" y="1400"/>
                    </a:lnTo>
                    <a:lnTo>
                      <a:pt x="1888" y="1400"/>
                    </a:lnTo>
                    <a:lnTo>
                      <a:pt x="1888" y="1400"/>
                    </a:lnTo>
                    <a:lnTo>
                      <a:pt x="1888" y="1400"/>
                    </a:lnTo>
                    <a:lnTo>
                      <a:pt x="1888" y="1400"/>
                    </a:lnTo>
                    <a:lnTo>
                      <a:pt x="1888" y="1400"/>
                    </a:lnTo>
                    <a:lnTo>
                      <a:pt x="1888" y="1408"/>
                    </a:lnTo>
                    <a:lnTo>
                      <a:pt x="1888" y="1408"/>
                    </a:lnTo>
                    <a:lnTo>
                      <a:pt x="1888" y="1408"/>
                    </a:lnTo>
                    <a:lnTo>
                      <a:pt x="1896" y="1408"/>
                    </a:lnTo>
                    <a:lnTo>
                      <a:pt x="1896" y="1408"/>
                    </a:lnTo>
                    <a:lnTo>
                      <a:pt x="1896" y="1408"/>
                    </a:lnTo>
                    <a:lnTo>
                      <a:pt x="1896" y="1408"/>
                    </a:lnTo>
                    <a:lnTo>
                      <a:pt x="1896" y="1408"/>
                    </a:lnTo>
                    <a:lnTo>
                      <a:pt x="1896" y="1408"/>
                    </a:lnTo>
                    <a:lnTo>
                      <a:pt x="1896" y="1408"/>
                    </a:lnTo>
                    <a:lnTo>
                      <a:pt x="1896" y="1408"/>
                    </a:lnTo>
                    <a:lnTo>
                      <a:pt x="1904" y="1408"/>
                    </a:lnTo>
                    <a:lnTo>
                      <a:pt x="1904" y="1408"/>
                    </a:lnTo>
                    <a:lnTo>
                      <a:pt x="1904" y="1408"/>
                    </a:lnTo>
                    <a:lnTo>
                      <a:pt x="1904" y="1408"/>
                    </a:lnTo>
                    <a:lnTo>
                      <a:pt x="1904" y="1408"/>
                    </a:lnTo>
                    <a:lnTo>
                      <a:pt x="1904" y="1408"/>
                    </a:lnTo>
                    <a:lnTo>
                      <a:pt x="1904" y="1408"/>
                    </a:lnTo>
                    <a:lnTo>
                      <a:pt x="1912" y="1408"/>
                    </a:lnTo>
                    <a:lnTo>
                      <a:pt x="1912" y="1408"/>
                    </a:lnTo>
                    <a:lnTo>
                      <a:pt x="1912" y="1408"/>
                    </a:lnTo>
                  </a:path>
                </a:pathLst>
              </a:custGeom>
              <a:noFill/>
              <a:ln w="28575" cmpd="sng">
                <a:solidFill>
                  <a:srgbClr val="008080"/>
                </a:solidFill>
                <a:prstDash val="solid"/>
                <a:round/>
                <a:headEnd/>
                <a:tailEnd/>
              </a:ln>
            </p:spPr>
            <p:txBody>
              <a:bodyPr/>
              <a:lstStyle/>
              <a:p>
                <a:endParaRPr lang="en-US"/>
              </a:p>
            </p:txBody>
          </p:sp>
          <p:sp>
            <p:nvSpPr>
              <p:cNvPr id="11307" name="Rectangle 43"/>
              <p:cNvSpPr>
                <a:spLocks noChangeArrowheads="1"/>
              </p:cNvSpPr>
              <p:nvPr/>
            </p:nvSpPr>
            <p:spPr bwMode="auto">
              <a:xfrm>
                <a:off x="3706" y="2580"/>
                <a:ext cx="62" cy="134"/>
              </a:xfrm>
              <a:prstGeom prst="rect">
                <a:avLst/>
              </a:prstGeom>
              <a:noFill/>
              <a:ln w="9525">
                <a:noFill/>
                <a:miter lim="800000"/>
                <a:headEnd/>
                <a:tailEnd/>
              </a:ln>
            </p:spPr>
            <p:txBody>
              <a:bodyPr wrap="none" lIns="0" tIns="0" rIns="0" bIns="0">
                <a:spAutoFit/>
              </a:bodyPr>
              <a:lstStyle/>
              <a:p>
                <a:r>
                  <a:rPr lang="en-US" sz="1400">
                    <a:solidFill>
                      <a:srgbClr val="000000"/>
                    </a:solidFill>
                  </a:rPr>
                  <a:t>0</a:t>
                </a:r>
                <a:endParaRPr lang="fr-FR" sz="1400"/>
              </a:p>
            </p:txBody>
          </p:sp>
          <p:sp>
            <p:nvSpPr>
              <p:cNvPr id="11308" name="Rectangle 44"/>
              <p:cNvSpPr>
                <a:spLocks noChangeArrowheads="1"/>
              </p:cNvSpPr>
              <p:nvPr/>
            </p:nvSpPr>
            <p:spPr bwMode="auto">
              <a:xfrm>
                <a:off x="3635" y="2299"/>
                <a:ext cx="156" cy="134"/>
              </a:xfrm>
              <a:prstGeom prst="rect">
                <a:avLst/>
              </a:prstGeom>
              <a:noFill/>
              <a:ln w="9525">
                <a:noFill/>
                <a:miter lim="800000"/>
                <a:headEnd/>
                <a:tailEnd/>
              </a:ln>
            </p:spPr>
            <p:txBody>
              <a:bodyPr wrap="none" lIns="0" tIns="0" rIns="0" bIns="0">
                <a:spAutoFit/>
              </a:bodyPr>
              <a:lstStyle/>
              <a:p>
                <a:r>
                  <a:rPr lang="en-US" sz="1400">
                    <a:solidFill>
                      <a:srgbClr val="000000"/>
                    </a:solidFill>
                  </a:rPr>
                  <a:t>0.2</a:t>
                </a:r>
                <a:endParaRPr lang="fr-FR" sz="1400"/>
              </a:p>
            </p:txBody>
          </p:sp>
          <p:sp>
            <p:nvSpPr>
              <p:cNvPr id="11309" name="Rectangle 45"/>
              <p:cNvSpPr>
                <a:spLocks noChangeArrowheads="1"/>
              </p:cNvSpPr>
              <p:nvPr/>
            </p:nvSpPr>
            <p:spPr bwMode="auto">
              <a:xfrm>
                <a:off x="3635" y="2057"/>
                <a:ext cx="156" cy="134"/>
              </a:xfrm>
              <a:prstGeom prst="rect">
                <a:avLst/>
              </a:prstGeom>
              <a:noFill/>
              <a:ln w="9525">
                <a:noFill/>
                <a:miter lim="800000"/>
                <a:headEnd/>
                <a:tailEnd/>
              </a:ln>
            </p:spPr>
            <p:txBody>
              <a:bodyPr wrap="none" lIns="0" tIns="0" rIns="0" bIns="0">
                <a:spAutoFit/>
              </a:bodyPr>
              <a:lstStyle/>
              <a:p>
                <a:r>
                  <a:rPr lang="en-US" sz="1400">
                    <a:solidFill>
                      <a:srgbClr val="000000"/>
                    </a:solidFill>
                  </a:rPr>
                  <a:t>0.4</a:t>
                </a:r>
                <a:endParaRPr lang="fr-FR" sz="1400"/>
              </a:p>
            </p:txBody>
          </p:sp>
          <p:sp>
            <p:nvSpPr>
              <p:cNvPr id="11310" name="Rectangle 46"/>
              <p:cNvSpPr>
                <a:spLocks noChangeArrowheads="1"/>
              </p:cNvSpPr>
              <p:nvPr/>
            </p:nvSpPr>
            <p:spPr bwMode="auto">
              <a:xfrm>
                <a:off x="3635" y="1811"/>
                <a:ext cx="156" cy="134"/>
              </a:xfrm>
              <a:prstGeom prst="rect">
                <a:avLst/>
              </a:prstGeom>
              <a:noFill/>
              <a:ln w="9525">
                <a:noFill/>
                <a:miter lim="800000"/>
                <a:headEnd/>
                <a:tailEnd/>
              </a:ln>
            </p:spPr>
            <p:txBody>
              <a:bodyPr wrap="none" lIns="0" tIns="0" rIns="0" bIns="0">
                <a:spAutoFit/>
              </a:bodyPr>
              <a:lstStyle/>
              <a:p>
                <a:r>
                  <a:rPr lang="en-US" sz="1400">
                    <a:solidFill>
                      <a:srgbClr val="000000"/>
                    </a:solidFill>
                  </a:rPr>
                  <a:t>0.6</a:t>
                </a:r>
                <a:endParaRPr lang="fr-FR" sz="1400"/>
              </a:p>
            </p:txBody>
          </p:sp>
          <p:sp>
            <p:nvSpPr>
              <p:cNvPr id="11311" name="Rectangle 47"/>
              <p:cNvSpPr>
                <a:spLocks noChangeArrowheads="1"/>
              </p:cNvSpPr>
              <p:nvPr/>
            </p:nvSpPr>
            <p:spPr bwMode="auto">
              <a:xfrm>
                <a:off x="3635" y="1565"/>
                <a:ext cx="156" cy="134"/>
              </a:xfrm>
              <a:prstGeom prst="rect">
                <a:avLst/>
              </a:prstGeom>
              <a:noFill/>
              <a:ln w="9525">
                <a:noFill/>
                <a:miter lim="800000"/>
                <a:headEnd/>
                <a:tailEnd/>
              </a:ln>
            </p:spPr>
            <p:txBody>
              <a:bodyPr wrap="none" lIns="0" tIns="0" rIns="0" bIns="0">
                <a:spAutoFit/>
              </a:bodyPr>
              <a:lstStyle/>
              <a:p>
                <a:r>
                  <a:rPr lang="en-US" sz="1400">
                    <a:solidFill>
                      <a:srgbClr val="000000"/>
                    </a:solidFill>
                  </a:rPr>
                  <a:t>0.8</a:t>
                </a:r>
                <a:endParaRPr lang="fr-FR" sz="1400"/>
              </a:p>
            </p:txBody>
          </p:sp>
          <p:sp>
            <p:nvSpPr>
              <p:cNvPr id="11312" name="Rectangle 48"/>
              <p:cNvSpPr>
                <a:spLocks noChangeArrowheads="1"/>
              </p:cNvSpPr>
              <p:nvPr/>
            </p:nvSpPr>
            <p:spPr bwMode="auto">
              <a:xfrm>
                <a:off x="3794" y="2647"/>
                <a:ext cx="62" cy="134"/>
              </a:xfrm>
              <a:prstGeom prst="rect">
                <a:avLst/>
              </a:prstGeom>
              <a:noFill/>
              <a:ln w="9525">
                <a:noFill/>
                <a:miter lim="800000"/>
                <a:headEnd/>
                <a:tailEnd/>
              </a:ln>
            </p:spPr>
            <p:txBody>
              <a:bodyPr wrap="none" lIns="0" tIns="0" rIns="0" bIns="0">
                <a:spAutoFit/>
              </a:bodyPr>
              <a:lstStyle/>
              <a:p>
                <a:r>
                  <a:rPr lang="en-US" sz="1400">
                    <a:solidFill>
                      <a:srgbClr val="000000"/>
                    </a:solidFill>
                  </a:rPr>
                  <a:t>0</a:t>
                </a:r>
                <a:endParaRPr lang="fr-FR" sz="1400"/>
              </a:p>
            </p:txBody>
          </p:sp>
          <p:sp>
            <p:nvSpPr>
              <p:cNvPr id="11313" name="Rectangle 49"/>
              <p:cNvSpPr>
                <a:spLocks noChangeArrowheads="1"/>
              </p:cNvSpPr>
              <p:nvPr/>
            </p:nvSpPr>
            <p:spPr bwMode="auto">
              <a:xfrm>
                <a:off x="4001" y="2647"/>
                <a:ext cx="62" cy="134"/>
              </a:xfrm>
              <a:prstGeom prst="rect">
                <a:avLst/>
              </a:prstGeom>
              <a:noFill/>
              <a:ln w="9525">
                <a:noFill/>
                <a:miter lim="800000"/>
                <a:headEnd/>
                <a:tailEnd/>
              </a:ln>
            </p:spPr>
            <p:txBody>
              <a:bodyPr wrap="none" lIns="0" tIns="0" rIns="0" bIns="0">
                <a:spAutoFit/>
              </a:bodyPr>
              <a:lstStyle/>
              <a:p>
                <a:r>
                  <a:rPr lang="en-US" sz="1400">
                    <a:solidFill>
                      <a:srgbClr val="000000"/>
                    </a:solidFill>
                  </a:rPr>
                  <a:t>2</a:t>
                </a:r>
                <a:endParaRPr lang="fr-FR" sz="1400"/>
              </a:p>
            </p:txBody>
          </p:sp>
          <p:sp>
            <p:nvSpPr>
              <p:cNvPr id="11314" name="Rectangle 50"/>
              <p:cNvSpPr>
                <a:spLocks noChangeArrowheads="1"/>
              </p:cNvSpPr>
              <p:nvPr/>
            </p:nvSpPr>
            <p:spPr bwMode="auto">
              <a:xfrm>
                <a:off x="4208" y="2647"/>
                <a:ext cx="62" cy="134"/>
              </a:xfrm>
              <a:prstGeom prst="rect">
                <a:avLst/>
              </a:prstGeom>
              <a:noFill/>
              <a:ln w="9525">
                <a:noFill/>
                <a:miter lim="800000"/>
                <a:headEnd/>
                <a:tailEnd/>
              </a:ln>
            </p:spPr>
            <p:txBody>
              <a:bodyPr wrap="none" lIns="0" tIns="0" rIns="0" bIns="0">
                <a:spAutoFit/>
              </a:bodyPr>
              <a:lstStyle/>
              <a:p>
                <a:r>
                  <a:rPr lang="en-US" sz="1400">
                    <a:solidFill>
                      <a:srgbClr val="000000"/>
                    </a:solidFill>
                  </a:rPr>
                  <a:t>4</a:t>
                </a:r>
                <a:endParaRPr lang="fr-FR" sz="1400"/>
              </a:p>
            </p:txBody>
          </p:sp>
          <p:sp>
            <p:nvSpPr>
              <p:cNvPr id="11315" name="Rectangle 51"/>
              <p:cNvSpPr>
                <a:spLocks noChangeArrowheads="1"/>
              </p:cNvSpPr>
              <p:nvPr/>
            </p:nvSpPr>
            <p:spPr bwMode="auto">
              <a:xfrm>
                <a:off x="4416" y="2647"/>
                <a:ext cx="62" cy="134"/>
              </a:xfrm>
              <a:prstGeom prst="rect">
                <a:avLst/>
              </a:prstGeom>
              <a:noFill/>
              <a:ln w="9525">
                <a:noFill/>
                <a:miter lim="800000"/>
                <a:headEnd/>
                <a:tailEnd/>
              </a:ln>
            </p:spPr>
            <p:txBody>
              <a:bodyPr wrap="none" lIns="0" tIns="0" rIns="0" bIns="0">
                <a:spAutoFit/>
              </a:bodyPr>
              <a:lstStyle/>
              <a:p>
                <a:r>
                  <a:rPr lang="en-US" sz="1400">
                    <a:solidFill>
                      <a:srgbClr val="000000"/>
                    </a:solidFill>
                  </a:rPr>
                  <a:t>6</a:t>
                </a:r>
                <a:endParaRPr lang="fr-FR" sz="1400"/>
              </a:p>
            </p:txBody>
          </p:sp>
          <p:sp>
            <p:nvSpPr>
              <p:cNvPr id="11316" name="Rectangle 52"/>
              <p:cNvSpPr>
                <a:spLocks noChangeArrowheads="1"/>
              </p:cNvSpPr>
              <p:nvPr/>
            </p:nvSpPr>
            <p:spPr bwMode="auto">
              <a:xfrm>
                <a:off x="4624" y="2647"/>
                <a:ext cx="62" cy="134"/>
              </a:xfrm>
              <a:prstGeom prst="rect">
                <a:avLst/>
              </a:prstGeom>
              <a:noFill/>
              <a:ln w="9525">
                <a:noFill/>
                <a:miter lim="800000"/>
                <a:headEnd/>
                <a:tailEnd/>
              </a:ln>
            </p:spPr>
            <p:txBody>
              <a:bodyPr wrap="none" lIns="0" tIns="0" rIns="0" bIns="0">
                <a:spAutoFit/>
              </a:bodyPr>
              <a:lstStyle/>
              <a:p>
                <a:r>
                  <a:rPr lang="en-US" sz="1400">
                    <a:solidFill>
                      <a:srgbClr val="000000"/>
                    </a:solidFill>
                  </a:rPr>
                  <a:t>8</a:t>
                </a:r>
                <a:endParaRPr lang="fr-FR" sz="1400"/>
              </a:p>
            </p:txBody>
          </p:sp>
          <p:sp>
            <p:nvSpPr>
              <p:cNvPr id="11317" name="Rectangle 53"/>
              <p:cNvSpPr>
                <a:spLocks noChangeArrowheads="1"/>
              </p:cNvSpPr>
              <p:nvPr/>
            </p:nvSpPr>
            <p:spPr bwMode="auto">
              <a:xfrm>
                <a:off x="4817" y="2647"/>
                <a:ext cx="125" cy="134"/>
              </a:xfrm>
              <a:prstGeom prst="rect">
                <a:avLst/>
              </a:prstGeom>
              <a:noFill/>
              <a:ln w="9525">
                <a:noFill/>
                <a:miter lim="800000"/>
                <a:headEnd/>
                <a:tailEnd/>
              </a:ln>
            </p:spPr>
            <p:txBody>
              <a:bodyPr wrap="none" lIns="0" tIns="0" rIns="0" bIns="0">
                <a:spAutoFit/>
              </a:bodyPr>
              <a:lstStyle/>
              <a:p>
                <a:r>
                  <a:rPr lang="en-US" sz="1400">
                    <a:solidFill>
                      <a:srgbClr val="000000"/>
                    </a:solidFill>
                  </a:rPr>
                  <a:t>10</a:t>
                </a:r>
                <a:endParaRPr lang="fr-FR" sz="1400"/>
              </a:p>
            </p:txBody>
          </p:sp>
          <p:sp>
            <p:nvSpPr>
              <p:cNvPr id="11318" name="Rectangle 54"/>
              <p:cNvSpPr>
                <a:spLocks noChangeArrowheads="1"/>
              </p:cNvSpPr>
              <p:nvPr/>
            </p:nvSpPr>
            <p:spPr bwMode="auto">
              <a:xfrm>
                <a:off x="5024" y="2647"/>
                <a:ext cx="125" cy="134"/>
              </a:xfrm>
              <a:prstGeom prst="rect">
                <a:avLst/>
              </a:prstGeom>
              <a:noFill/>
              <a:ln w="9525">
                <a:noFill/>
                <a:miter lim="800000"/>
                <a:headEnd/>
                <a:tailEnd/>
              </a:ln>
            </p:spPr>
            <p:txBody>
              <a:bodyPr wrap="none" lIns="0" tIns="0" rIns="0" bIns="0">
                <a:spAutoFit/>
              </a:bodyPr>
              <a:lstStyle/>
              <a:p>
                <a:r>
                  <a:rPr lang="en-US" sz="1400">
                    <a:solidFill>
                      <a:srgbClr val="000000"/>
                    </a:solidFill>
                  </a:rPr>
                  <a:t>12</a:t>
                </a:r>
                <a:endParaRPr lang="fr-FR" sz="1400"/>
              </a:p>
            </p:txBody>
          </p:sp>
          <p:sp>
            <p:nvSpPr>
              <p:cNvPr id="11319" name="Rectangle 55"/>
              <p:cNvSpPr>
                <a:spLocks noChangeArrowheads="1"/>
              </p:cNvSpPr>
              <p:nvPr/>
            </p:nvSpPr>
            <p:spPr bwMode="auto">
              <a:xfrm>
                <a:off x="3667" y="2794"/>
                <a:ext cx="1709" cy="134"/>
              </a:xfrm>
              <a:prstGeom prst="rect">
                <a:avLst/>
              </a:prstGeom>
              <a:noFill/>
              <a:ln w="9525">
                <a:noFill/>
                <a:miter lim="800000"/>
                <a:headEnd/>
                <a:tailEnd/>
              </a:ln>
            </p:spPr>
            <p:txBody>
              <a:bodyPr wrap="none" lIns="0" tIns="0" rIns="0" bIns="0">
                <a:spAutoFit/>
              </a:bodyPr>
              <a:lstStyle/>
              <a:p>
                <a:r>
                  <a:rPr lang="en-US" sz="1400">
                    <a:solidFill>
                      <a:srgbClr val="000000"/>
                    </a:solidFill>
                  </a:rPr>
                  <a:t>Nombre de séquences (c = NL/G) </a:t>
                </a:r>
                <a:endParaRPr lang="fr-FR" sz="1400"/>
              </a:p>
            </p:txBody>
          </p:sp>
          <p:sp>
            <p:nvSpPr>
              <p:cNvPr id="11320" name="Rectangle 56"/>
              <p:cNvSpPr>
                <a:spLocks noChangeArrowheads="1"/>
              </p:cNvSpPr>
              <p:nvPr/>
            </p:nvSpPr>
            <p:spPr bwMode="auto">
              <a:xfrm rot="16200000">
                <a:off x="2894" y="1993"/>
                <a:ext cx="1257" cy="134"/>
              </a:xfrm>
              <a:prstGeom prst="rect">
                <a:avLst/>
              </a:prstGeom>
              <a:noFill/>
              <a:ln w="9525">
                <a:noFill/>
                <a:miter lim="800000"/>
                <a:headEnd/>
                <a:tailEnd/>
              </a:ln>
            </p:spPr>
            <p:txBody>
              <a:bodyPr wrap="none" lIns="0" tIns="0" rIns="0" bIns="0">
                <a:spAutoFit/>
              </a:bodyPr>
              <a:lstStyle/>
              <a:p>
                <a:r>
                  <a:rPr lang="en-US" sz="1400">
                    <a:solidFill>
                      <a:srgbClr val="000000"/>
                    </a:solidFill>
                  </a:rPr>
                  <a:t>Nombre de contigs  (G/L)</a:t>
                </a:r>
                <a:endParaRPr lang="fr-FR" sz="1400"/>
              </a:p>
            </p:txBody>
          </p:sp>
          <p:sp>
            <p:nvSpPr>
              <p:cNvPr id="11321" name="Line 57"/>
              <p:cNvSpPr>
                <a:spLocks noChangeShapeType="1"/>
              </p:cNvSpPr>
              <p:nvPr/>
            </p:nvSpPr>
            <p:spPr bwMode="auto">
              <a:xfrm flipV="1">
                <a:off x="3800" y="2592"/>
                <a:ext cx="1" cy="29"/>
              </a:xfrm>
              <a:prstGeom prst="line">
                <a:avLst/>
              </a:prstGeom>
              <a:noFill/>
              <a:ln w="12700">
                <a:solidFill>
                  <a:srgbClr val="000000"/>
                </a:solidFill>
                <a:round/>
                <a:headEnd/>
                <a:tailEnd/>
              </a:ln>
            </p:spPr>
            <p:txBody>
              <a:bodyPr/>
              <a:lstStyle/>
              <a:p>
                <a:endParaRPr lang="en-US"/>
              </a:p>
            </p:txBody>
          </p:sp>
          <p:sp>
            <p:nvSpPr>
              <p:cNvPr id="11322" name="Line 58"/>
              <p:cNvSpPr>
                <a:spLocks noChangeShapeType="1"/>
              </p:cNvSpPr>
              <p:nvPr/>
            </p:nvSpPr>
            <p:spPr bwMode="auto">
              <a:xfrm flipV="1">
                <a:off x="4008" y="2592"/>
                <a:ext cx="1" cy="29"/>
              </a:xfrm>
              <a:prstGeom prst="line">
                <a:avLst/>
              </a:prstGeom>
              <a:noFill/>
              <a:ln w="12700">
                <a:solidFill>
                  <a:srgbClr val="000000"/>
                </a:solidFill>
                <a:round/>
                <a:headEnd/>
                <a:tailEnd/>
              </a:ln>
            </p:spPr>
            <p:txBody>
              <a:bodyPr/>
              <a:lstStyle/>
              <a:p>
                <a:endParaRPr lang="en-US"/>
              </a:p>
            </p:txBody>
          </p:sp>
          <p:sp>
            <p:nvSpPr>
              <p:cNvPr id="11323" name="Line 59"/>
              <p:cNvSpPr>
                <a:spLocks noChangeShapeType="1"/>
              </p:cNvSpPr>
              <p:nvPr/>
            </p:nvSpPr>
            <p:spPr bwMode="auto">
              <a:xfrm flipV="1">
                <a:off x="4216" y="2592"/>
                <a:ext cx="0" cy="29"/>
              </a:xfrm>
              <a:prstGeom prst="line">
                <a:avLst/>
              </a:prstGeom>
              <a:noFill/>
              <a:ln w="12700">
                <a:solidFill>
                  <a:srgbClr val="000000"/>
                </a:solidFill>
                <a:round/>
                <a:headEnd/>
                <a:tailEnd/>
              </a:ln>
            </p:spPr>
            <p:txBody>
              <a:bodyPr/>
              <a:lstStyle/>
              <a:p>
                <a:endParaRPr lang="en-US"/>
              </a:p>
            </p:txBody>
          </p:sp>
          <p:sp>
            <p:nvSpPr>
              <p:cNvPr id="11324" name="Line 60"/>
              <p:cNvSpPr>
                <a:spLocks noChangeShapeType="1"/>
              </p:cNvSpPr>
              <p:nvPr/>
            </p:nvSpPr>
            <p:spPr bwMode="auto">
              <a:xfrm flipV="1">
                <a:off x="4423" y="2592"/>
                <a:ext cx="1" cy="29"/>
              </a:xfrm>
              <a:prstGeom prst="line">
                <a:avLst/>
              </a:prstGeom>
              <a:noFill/>
              <a:ln w="12700">
                <a:solidFill>
                  <a:srgbClr val="000000"/>
                </a:solidFill>
                <a:round/>
                <a:headEnd/>
                <a:tailEnd/>
              </a:ln>
            </p:spPr>
            <p:txBody>
              <a:bodyPr/>
              <a:lstStyle/>
              <a:p>
                <a:endParaRPr lang="en-US"/>
              </a:p>
            </p:txBody>
          </p:sp>
          <p:sp>
            <p:nvSpPr>
              <p:cNvPr id="11325" name="Line 61"/>
              <p:cNvSpPr>
                <a:spLocks noChangeShapeType="1"/>
              </p:cNvSpPr>
              <p:nvPr/>
            </p:nvSpPr>
            <p:spPr bwMode="auto">
              <a:xfrm flipV="1">
                <a:off x="4630" y="2592"/>
                <a:ext cx="1" cy="29"/>
              </a:xfrm>
              <a:prstGeom prst="line">
                <a:avLst/>
              </a:prstGeom>
              <a:noFill/>
              <a:ln w="12700">
                <a:solidFill>
                  <a:srgbClr val="000000"/>
                </a:solidFill>
                <a:round/>
                <a:headEnd/>
                <a:tailEnd/>
              </a:ln>
            </p:spPr>
            <p:txBody>
              <a:bodyPr/>
              <a:lstStyle/>
              <a:p>
                <a:endParaRPr lang="en-US"/>
              </a:p>
            </p:txBody>
          </p:sp>
          <p:sp>
            <p:nvSpPr>
              <p:cNvPr id="11326" name="Line 62"/>
              <p:cNvSpPr>
                <a:spLocks noChangeShapeType="1"/>
              </p:cNvSpPr>
              <p:nvPr/>
            </p:nvSpPr>
            <p:spPr bwMode="auto">
              <a:xfrm flipV="1">
                <a:off x="4839" y="2592"/>
                <a:ext cx="0" cy="29"/>
              </a:xfrm>
              <a:prstGeom prst="line">
                <a:avLst/>
              </a:prstGeom>
              <a:noFill/>
              <a:ln w="12700">
                <a:solidFill>
                  <a:srgbClr val="000000"/>
                </a:solidFill>
                <a:round/>
                <a:headEnd/>
                <a:tailEnd/>
              </a:ln>
            </p:spPr>
            <p:txBody>
              <a:bodyPr/>
              <a:lstStyle/>
              <a:p>
                <a:endParaRPr lang="en-US"/>
              </a:p>
            </p:txBody>
          </p:sp>
          <p:sp>
            <p:nvSpPr>
              <p:cNvPr id="11327" name="Line 63"/>
              <p:cNvSpPr>
                <a:spLocks noChangeShapeType="1"/>
              </p:cNvSpPr>
              <p:nvPr/>
            </p:nvSpPr>
            <p:spPr bwMode="auto">
              <a:xfrm flipV="1">
                <a:off x="5046" y="2592"/>
                <a:ext cx="1" cy="29"/>
              </a:xfrm>
              <a:prstGeom prst="line">
                <a:avLst/>
              </a:prstGeom>
              <a:noFill/>
              <a:ln w="12700">
                <a:solidFill>
                  <a:srgbClr val="000000"/>
                </a:solidFill>
                <a:round/>
                <a:headEnd/>
                <a:tailEnd/>
              </a:ln>
            </p:spPr>
            <p:txBody>
              <a:bodyPr/>
              <a:lstStyle/>
              <a:p>
                <a:endParaRPr lang="en-US"/>
              </a:p>
            </p:txBody>
          </p:sp>
          <p:sp>
            <p:nvSpPr>
              <p:cNvPr id="11330" name="Text Box 66"/>
              <p:cNvSpPr txBox="1">
                <a:spLocks noChangeArrowheads="1"/>
              </p:cNvSpPr>
              <p:nvPr/>
            </p:nvSpPr>
            <p:spPr bwMode="auto">
              <a:xfrm>
                <a:off x="4156" y="1471"/>
                <a:ext cx="900" cy="192"/>
              </a:xfrm>
              <a:prstGeom prst="rect">
                <a:avLst/>
              </a:prstGeom>
              <a:solidFill>
                <a:schemeClr val="bg1"/>
              </a:solidFill>
              <a:ln w="9525">
                <a:noFill/>
                <a:miter lim="800000"/>
                <a:headEnd/>
                <a:tailEnd/>
              </a:ln>
            </p:spPr>
            <p:txBody>
              <a:bodyPr wrap="none">
                <a:spAutoFit/>
              </a:bodyPr>
              <a:lstStyle/>
              <a:p>
                <a:r>
                  <a:rPr lang="fr-FR" sz="1400"/>
                  <a:t>3X: exploratoire</a:t>
                </a:r>
              </a:p>
            </p:txBody>
          </p:sp>
          <p:sp>
            <p:nvSpPr>
              <p:cNvPr id="11331" name="Rectangle 67"/>
              <p:cNvSpPr>
                <a:spLocks noChangeArrowheads="1"/>
              </p:cNvSpPr>
              <p:nvPr/>
            </p:nvSpPr>
            <p:spPr bwMode="auto">
              <a:xfrm>
                <a:off x="4214" y="1822"/>
                <a:ext cx="745" cy="192"/>
              </a:xfrm>
              <a:prstGeom prst="rect">
                <a:avLst/>
              </a:prstGeom>
              <a:noFill/>
              <a:ln w="9525">
                <a:noFill/>
                <a:miter lim="800000"/>
                <a:headEnd/>
                <a:tailEnd/>
              </a:ln>
            </p:spPr>
            <p:txBody>
              <a:bodyPr wrap="none">
                <a:spAutoFit/>
              </a:bodyPr>
              <a:lstStyle/>
              <a:p>
                <a:r>
                  <a:rPr lang="fr-FR" sz="1400"/>
                  <a:t>6X: ébauche</a:t>
                </a:r>
              </a:p>
            </p:txBody>
          </p:sp>
          <p:sp>
            <p:nvSpPr>
              <p:cNvPr id="11332" name="Rectangle 68"/>
              <p:cNvSpPr>
                <a:spLocks noChangeArrowheads="1"/>
              </p:cNvSpPr>
              <p:nvPr/>
            </p:nvSpPr>
            <p:spPr bwMode="auto">
              <a:xfrm>
                <a:off x="4641" y="2071"/>
                <a:ext cx="775" cy="326"/>
              </a:xfrm>
              <a:prstGeom prst="rect">
                <a:avLst/>
              </a:prstGeom>
              <a:solidFill>
                <a:schemeClr val="bg1"/>
              </a:solidFill>
              <a:ln w="9525">
                <a:noFill/>
                <a:miter lim="800000"/>
                <a:headEnd/>
                <a:tailEnd/>
              </a:ln>
            </p:spPr>
            <p:txBody>
              <a:bodyPr>
                <a:spAutoFit/>
              </a:bodyPr>
              <a:lstStyle/>
              <a:p>
                <a:r>
                  <a:rPr lang="fr-FR" sz="1400"/>
                  <a:t>12X: qualité "finale" </a:t>
                </a:r>
              </a:p>
            </p:txBody>
          </p:sp>
          <p:sp>
            <p:nvSpPr>
              <p:cNvPr id="11333" name="AutoShape 69"/>
              <p:cNvSpPr>
                <a:spLocks noChangeArrowheads="1"/>
              </p:cNvSpPr>
              <p:nvPr/>
            </p:nvSpPr>
            <p:spPr bwMode="auto">
              <a:xfrm rot="5400000" flipV="1">
                <a:off x="4042" y="1580"/>
                <a:ext cx="170" cy="120"/>
              </a:xfrm>
              <a:custGeom>
                <a:avLst/>
                <a:gdLst>
                  <a:gd name="G0" fmla="+- 17713 0 0"/>
                  <a:gd name="G1" fmla="+- 3712 0 0"/>
                  <a:gd name="G2" fmla="+- 12158 0 3712"/>
                  <a:gd name="G3" fmla="+- G2 0 3712"/>
                  <a:gd name="G4" fmla="*/ G3 32768 32059"/>
                  <a:gd name="G5" fmla="*/ G4 1 2"/>
                  <a:gd name="G6" fmla="+- 21600 0 17713"/>
                  <a:gd name="G7" fmla="*/ G6 3712 6079"/>
                  <a:gd name="G8" fmla="+- G7 17713 0"/>
                  <a:gd name="T0" fmla="*/ 17713 w 21600"/>
                  <a:gd name="T1" fmla="*/ 0 h 21600"/>
                  <a:gd name="T2" fmla="*/ 17713 w 21600"/>
                  <a:gd name="T3" fmla="*/ 12158 h 21600"/>
                  <a:gd name="T4" fmla="*/ 2420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7713" y="0"/>
                    </a:lnTo>
                    <a:lnTo>
                      <a:pt x="17713" y="3712"/>
                    </a:lnTo>
                    <a:lnTo>
                      <a:pt x="12427" y="3712"/>
                    </a:lnTo>
                    <a:cubicBezTo>
                      <a:pt x="5564" y="3712"/>
                      <a:pt x="0" y="7493"/>
                      <a:pt x="0" y="12158"/>
                    </a:cubicBezTo>
                    <a:lnTo>
                      <a:pt x="0" y="21600"/>
                    </a:lnTo>
                    <a:lnTo>
                      <a:pt x="4839" y="21600"/>
                    </a:lnTo>
                    <a:lnTo>
                      <a:pt x="4839" y="12158"/>
                    </a:lnTo>
                    <a:cubicBezTo>
                      <a:pt x="4839" y="10108"/>
                      <a:pt x="8236" y="8446"/>
                      <a:pt x="12427" y="8446"/>
                    </a:cubicBezTo>
                    <a:lnTo>
                      <a:pt x="17713" y="8446"/>
                    </a:lnTo>
                    <a:lnTo>
                      <a:pt x="17713" y="12158"/>
                    </a:lnTo>
                    <a:close/>
                  </a:path>
                </a:pathLst>
              </a:custGeom>
              <a:noFill/>
              <a:ln w="9525">
                <a:solidFill>
                  <a:srgbClr val="004080"/>
                </a:solidFill>
                <a:miter lim="800000"/>
                <a:headEnd/>
                <a:tailEnd/>
              </a:ln>
            </p:spPr>
            <p:txBody>
              <a:bodyPr wrap="none" anchor="ctr"/>
              <a:lstStyle/>
              <a:p>
                <a:endParaRPr lang="en-US"/>
              </a:p>
            </p:txBody>
          </p:sp>
          <p:sp>
            <p:nvSpPr>
              <p:cNvPr id="11337" name="AutoShape 73"/>
              <p:cNvSpPr>
                <a:spLocks noChangeArrowheads="1"/>
              </p:cNvSpPr>
              <p:nvPr/>
            </p:nvSpPr>
            <p:spPr bwMode="auto">
              <a:xfrm>
                <a:off x="4403" y="1989"/>
                <a:ext cx="42" cy="209"/>
              </a:xfrm>
              <a:prstGeom prst="downArrow">
                <a:avLst>
                  <a:gd name="adj1" fmla="val 50000"/>
                  <a:gd name="adj2" fmla="val 124405"/>
                </a:avLst>
              </a:prstGeom>
              <a:noFill/>
              <a:ln w="9525">
                <a:solidFill>
                  <a:srgbClr val="004080"/>
                </a:solidFill>
                <a:miter lim="800000"/>
                <a:headEnd/>
                <a:tailEnd/>
              </a:ln>
            </p:spPr>
            <p:txBody>
              <a:bodyPr wrap="none" anchor="ctr"/>
              <a:lstStyle/>
              <a:p>
                <a:endParaRPr lang="en-US"/>
              </a:p>
            </p:txBody>
          </p:sp>
          <p:sp>
            <p:nvSpPr>
              <p:cNvPr id="11338" name="AutoShape 74"/>
              <p:cNvSpPr>
                <a:spLocks noChangeArrowheads="1"/>
              </p:cNvSpPr>
              <p:nvPr/>
            </p:nvSpPr>
            <p:spPr bwMode="auto">
              <a:xfrm>
                <a:off x="5002" y="2338"/>
                <a:ext cx="42" cy="209"/>
              </a:xfrm>
              <a:prstGeom prst="downArrow">
                <a:avLst>
                  <a:gd name="adj1" fmla="val 50000"/>
                  <a:gd name="adj2" fmla="val 124405"/>
                </a:avLst>
              </a:prstGeom>
              <a:noFill/>
              <a:ln w="9525">
                <a:solidFill>
                  <a:srgbClr val="004080"/>
                </a:solidFill>
                <a:miter lim="800000"/>
                <a:headEnd/>
                <a:tailEnd/>
              </a:ln>
            </p:spPr>
            <p:txBody>
              <a:bodyPr wrap="none" anchor="ctr"/>
              <a:lstStyle/>
              <a:p>
                <a:endParaRPr lang="en-US"/>
              </a:p>
            </p:txBody>
          </p:sp>
        </p:grpSp>
      </p:grpSp>
      <p:grpSp>
        <p:nvGrpSpPr>
          <p:cNvPr id="6" name="Group 86"/>
          <p:cNvGrpSpPr>
            <a:grpSpLocks/>
          </p:cNvGrpSpPr>
          <p:nvPr/>
        </p:nvGrpSpPr>
        <p:grpSpPr bwMode="auto">
          <a:xfrm>
            <a:off x="457200" y="5410200"/>
            <a:ext cx="8305800" cy="1174750"/>
            <a:chOff x="288" y="3408"/>
            <a:chExt cx="5232" cy="740"/>
          </a:xfrm>
        </p:grpSpPr>
        <p:sp>
          <p:nvSpPr>
            <p:cNvPr id="11345" name="Text Box 81"/>
            <p:cNvSpPr txBox="1">
              <a:spLocks noChangeArrowheads="1"/>
            </p:cNvSpPr>
            <p:nvPr/>
          </p:nvSpPr>
          <p:spPr bwMode="auto">
            <a:xfrm>
              <a:off x="288" y="3408"/>
              <a:ext cx="5232" cy="740"/>
            </a:xfrm>
            <a:prstGeom prst="rect">
              <a:avLst/>
            </a:prstGeom>
            <a:noFill/>
            <a:ln w="19050">
              <a:solidFill>
                <a:srgbClr val="FF8000"/>
              </a:solidFill>
              <a:miter lim="800000"/>
              <a:headEnd/>
              <a:tailEnd/>
            </a:ln>
          </p:spPr>
          <p:txBody>
            <a:bodyPr>
              <a:spAutoFit/>
            </a:bodyPr>
            <a:lstStyle/>
            <a:p>
              <a:pPr>
                <a:tabLst>
                  <a:tab pos="1905000" algn="l"/>
                  <a:tab pos="4953000" algn="l"/>
                </a:tabLst>
              </a:pPr>
              <a:r>
                <a:rPr lang="fr-FR" sz="1400"/>
                <a:t>Type de séquence	Caractéristiques	Utilisation</a:t>
              </a:r>
            </a:p>
            <a:p>
              <a:pPr>
                <a:tabLst>
                  <a:tab pos="1905000" algn="l"/>
                  <a:tab pos="4953000" algn="l"/>
                </a:tabLst>
              </a:pPr>
              <a:endParaRPr lang="fr-FR" sz="1400"/>
            </a:p>
            <a:p>
              <a:pPr>
                <a:tabLst>
                  <a:tab pos="1905000" algn="l"/>
                  <a:tab pos="4953000" algn="l"/>
                </a:tabLst>
              </a:pPr>
              <a:r>
                <a:rPr lang="fr-FR" sz="1400"/>
                <a:t>Exploratoire 	Très nombreux contigs, petite taille	Variations polymorphiques, biodiversité</a:t>
              </a:r>
            </a:p>
            <a:p>
              <a:pPr>
                <a:tabLst>
                  <a:tab pos="1905000" algn="l"/>
                  <a:tab pos="4953000" algn="l"/>
                </a:tabLst>
              </a:pPr>
              <a:r>
                <a:rPr lang="fr-FR" sz="1400"/>
                <a:t>Ebauche (</a:t>
              </a:r>
              <a:r>
                <a:rPr lang="fr-FR" sz="1400" i="1"/>
                <a:t>draft</a:t>
              </a:r>
              <a:r>
                <a:rPr lang="fr-FR" sz="1400"/>
                <a:t>)	Nombreux contigs,  taille variable	Premières analyses globales</a:t>
              </a:r>
            </a:p>
            <a:p>
              <a:pPr>
                <a:tabLst>
                  <a:tab pos="1905000" algn="l"/>
                  <a:tab pos="4953000" algn="l"/>
                </a:tabLst>
              </a:pPr>
              <a:r>
                <a:rPr lang="fr-FR" sz="1400"/>
                <a:t>Finale	Peu de contigs, grands	Analyse génomique fonctionnelle</a:t>
              </a:r>
            </a:p>
          </p:txBody>
        </p:sp>
        <p:sp>
          <p:nvSpPr>
            <p:cNvPr id="11346" name="Line 82"/>
            <p:cNvSpPr>
              <a:spLocks noChangeShapeType="1"/>
            </p:cNvSpPr>
            <p:nvPr/>
          </p:nvSpPr>
          <p:spPr bwMode="auto">
            <a:xfrm>
              <a:off x="336" y="3648"/>
              <a:ext cx="5136" cy="0"/>
            </a:xfrm>
            <a:prstGeom prst="line">
              <a:avLst/>
            </a:prstGeom>
            <a:noFill/>
            <a:ln w="9525">
              <a:solidFill>
                <a:srgbClr val="FF8000"/>
              </a:solidFill>
              <a:round/>
              <a:headEnd/>
              <a:tailEnd/>
            </a:ln>
          </p:spPr>
          <p:txBody>
            <a:bodyPr wrap="none" anchor="ctr"/>
            <a:lstStyle/>
            <a:p>
              <a:endParaRPr lang="en-US"/>
            </a:p>
          </p:txBody>
        </p:sp>
      </p:grpSp>
      <p:sp>
        <p:nvSpPr>
          <p:cNvPr id="11347" name="Text Box 83"/>
          <p:cNvSpPr txBox="1">
            <a:spLocks noChangeArrowheads="1"/>
          </p:cNvSpPr>
          <p:nvPr/>
        </p:nvSpPr>
        <p:spPr bwMode="auto">
          <a:xfrm>
            <a:off x="214282" y="61913"/>
            <a:ext cx="8640507" cy="523220"/>
          </a:xfrm>
          <a:prstGeom prst="rect">
            <a:avLst/>
          </a:prstGeom>
          <a:noFill/>
          <a:ln w="9525">
            <a:noFill/>
            <a:miter lim="800000"/>
            <a:headEnd/>
            <a:tailEnd/>
          </a:ln>
        </p:spPr>
        <p:txBody>
          <a:bodyPr wrap="none">
            <a:spAutoFit/>
          </a:bodyPr>
          <a:lstStyle/>
          <a:p>
            <a:r>
              <a:rPr lang="fr-FR" sz="2800" b="1" dirty="0" smtClean="0">
                <a:solidFill>
                  <a:srgbClr val="008000"/>
                </a:solidFill>
              </a:rPr>
              <a:t>Récapitulatif du séquençage des </a:t>
            </a:r>
            <a:r>
              <a:rPr lang="fr-FR" sz="2800" b="1" dirty="0">
                <a:solidFill>
                  <a:srgbClr val="008000"/>
                </a:solidFill>
              </a:rPr>
              <a:t>génomes (suite)</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otond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otalTime>85</TotalTime>
  <Words>8931</Words>
  <Application>Microsoft Office PowerPoint</Application>
  <PresentationFormat>Affichage à l'écran (4:3)</PresentationFormat>
  <Paragraphs>1352</Paragraphs>
  <Slides>138</Slides>
  <Notes>108</Notes>
  <HiddenSlides>0</HiddenSlides>
  <MMClips>0</MMClips>
  <ScaleCrop>false</ScaleCrop>
  <HeadingPairs>
    <vt:vector size="4" baseType="variant">
      <vt:variant>
        <vt:lpstr>Thème</vt:lpstr>
      </vt:variant>
      <vt:variant>
        <vt:i4>4</vt:i4>
      </vt:variant>
      <vt:variant>
        <vt:lpstr>Titres des diapositives</vt:lpstr>
      </vt:variant>
      <vt:variant>
        <vt:i4>138</vt:i4>
      </vt:variant>
    </vt:vector>
  </HeadingPairs>
  <TitlesOfParts>
    <vt:vector size="142" baseType="lpstr">
      <vt:lpstr>Thème Office</vt:lpstr>
      <vt:lpstr>Rotonde</vt:lpstr>
      <vt:lpstr>1_Thème Office</vt:lpstr>
      <vt:lpstr>Nouvelle présentation</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Diapositive 71</vt:lpstr>
      <vt:lpstr>Diapositive 72</vt:lpstr>
      <vt:lpstr>Diapositive 73</vt:lpstr>
      <vt:lpstr>Diapositive 74</vt:lpstr>
      <vt:lpstr>Diapositive 75</vt:lpstr>
      <vt:lpstr>Diapositive 76</vt:lpstr>
      <vt:lpstr>Diapositive 77</vt:lpstr>
      <vt:lpstr>Diapositive 78</vt:lpstr>
      <vt:lpstr>Diapositive 79</vt:lpstr>
      <vt:lpstr>Diapositive 80</vt:lpstr>
      <vt:lpstr>Diapositive 81</vt:lpstr>
      <vt:lpstr>Diapositive 82</vt:lpstr>
      <vt:lpstr>Diapositive 83</vt:lpstr>
      <vt:lpstr>Diapositive 84</vt:lpstr>
      <vt:lpstr>Diapositive 85</vt:lpstr>
      <vt:lpstr>Diapositive 86</vt:lpstr>
      <vt:lpstr>Diapositive 87</vt:lpstr>
      <vt:lpstr>Diapositive 88</vt:lpstr>
      <vt:lpstr>Diapositive 89</vt:lpstr>
      <vt:lpstr>Diapositive 90</vt:lpstr>
      <vt:lpstr>Diapositive 91</vt:lpstr>
      <vt:lpstr>Diapositive 92</vt:lpstr>
      <vt:lpstr>Diapositive 93</vt:lpstr>
      <vt:lpstr>Diapositive 94</vt:lpstr>
      <vt:lpstr>Diapositive 95</vt:lpstr>
      <vt:lpstr>Diapositive 96</vt:lpstr>
      <vt:lpstr>Diapositive 97</vt:lpstr>
      <vt:lpstr>Diapositive 98</vt:lpstr>
      <vt:lpstr>Diapositive 99</vt:lpstr>
      <vt:lpstr>Diapositive 100</vt:lpstr>
      <vt:lpstr>Diapositive 101</vt:lpstr>
      <vt:lpstr>Diapositive 102</vt:lpstr>
      <vt:lpstr>Diapositive 103</vt:lpstr>
      <vt:lpstr>Diapositive 104</vt:lpstr>
      <vt:lpstr>Diapositive 105</vt:lpstr>
      <vt:lpstr>Diapositive 106</vt:lpstr>
      <vt:lpstr>Diapositive 107</vt:lpstr>
      <vt:lpstr>Diapositive 108</vt:lpstr>
      <vt:lpstr>Diapositive 109</vt:lpstr>
      <vt:lpstr>Diapositive 110</vt:lpstr>
      <vt:lpstr>Diapositive 111</vt:lpstr>
      <vt:lpstr>Diapositive 112</vt:lpstr>
      <vt:lpstr>Diapositive 113</vt:lpstr>
      <vt:lpstr>Diapositive 114</vt:lpstr>
      <vt:lpstr>Diapositive 115</vt:lpstr>
      <vt:lpstr>Diapositive 116</vt:lpstr>
      <vt:lpstr>Diapositive 117</vt:lpstr>
      <vt:lpstr>Diapositive 118</vt:lpstr>
      <vt:lpstr>Diapositive 119</vt:lpstr>
      <vt:lpstr>Diapositive 120</vt:lpstr>
      <vt:lpstr>Diapositive 121</vt:lpstr>
      <vt:lpstr>Diapositive 122</vt:lpstr>
      <vt:lpstr>Diapositive 123</vt:lpstr>
      <vt:lpstr>Diapositive 124</vt:lpstr>
      <vt:lpstr>Diapositive 125</vt:lpstr>
      <vt:lpstr>Diapositive 126</vt:lpstr>
      <vt:lpstr>Diapositive 127</vt:lpstr>
      <vt:lpstr>Diapositive 128</vt:lpstr>
      <vt:lpstr>Diapositive 129</vt:lpstr>
      <vt:lpstr>Diapositive 130</vt:lpstr>
      <vt:lpstr>Diapositive 131</vt:lpstr>
      <vt:lpstr>Diapositive 132</vt:lpstr>
      <vt:lpstr>Diapositive 133</vt:lpstr>
      <vt:lpstr>Diapositive 134</vt:lpstr>
      <vt:lpstr>Diapositive 135</vt:lpstr>
      <vt:lpstr>Diapositive 136</vt:lpstr>
      <vt:lpstr>Diapositive 137</vt:lpstr>
      <vt:lpstr>Diapositive 138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dell</dc:creator>
  <cp:lastModifiedBy>user</cp:lastModifiedBy>
  <cp:revision>4</cp:revision>
  <dcterms:created xsi:type="dcterms:W3CDTF">2017-04-30T13:09:28Z</dcterms:created>
  <dcterms:modified xsi:type="dcterms:W3CDTF">2020-03-27T20:35:45Z</dcterms:modified>
</cp:coreProperties>
</file>