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0" r:id="rId2"/>
    <p:sldId id="292" r:id="rId3"/>
    <p:sldId id="299" r:id="rId4"/>
    <p:sldId id="293" r:id="rId5"/>
    <p:sldId id="294" r:id="rId6"/>
    <p:sldId id="295" r:id="rId7"/>
    <p:sldId id="297" r:id="rId8"/>
    <p:sldId id="298" r:id="rId9"/>
    <p:sldId id="296" r:id="rId10"/>
    <p:sldId id="279" r:id="rId11"/>
    <p:sldId id="280" r:id="rId12"/>
    <p:sldId id="281" r:id="rId13"/>
    <p:sldId id="27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9668" autoAdjust="0"/>
  </p:normalViewPr>
  <p:slideViewPr>
    <p:cSldViewPr>
      <p:cViewPr>
        <p:scale>
          <a:sx n="80" d="100"/>
          <a:sy n="80" d="100"/>
        </p:scale>
        <p:origin x="-17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E84A0-1712-43D8-B15B-98043A222D80}" type="datetimeFigureOut">
              <a:rPr lang="fr-FR" smtClean="0"/>
              <a:t>24/02/2019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EA085-ADB7-4CD7-B6F4-27BF1DC59B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25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F8A4-BFDE-4AFB-8816-42F0212E42D2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C7CA-10D1-4FA1-88A3-A539275C8221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B3E5-D511-4D65-A72C-0F9FF6253DD7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027-4F75-4E4B-A8AD-B795E269B671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0390-22B2-4A75-AD0F-8FF144E5AC06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2A62-2D87-42A0-99F4-F40FA854342E}" type="datetime1">
              <a:rPr lang="fr-FR" smtClean="0"/>
              <a:t>24/02/2019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8078-9A6E-4368-9E68-DA1ADA55C190}" type="datetime1">
              <a:rPr lang="fr-FR" smtClean="0"/>
              <a:t>24/02/2019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0C29-A499-4EF1-B329-1CC846B4D2EF}" type="datetime1">
              <a:rPr lang="fr-FR" smtClean="0"/>
              <a:t>24/02/2019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221F-3FB7-4F89-8374-D6C53EC566B1}" type="datetime1">
              <a:rPr lang="fr-FR" smtClean="0"/>
              <a:t>24/02/2019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9266-1351-4D90-80E8-C880EB0FCB97}" type="datetime1">
              <a:rPr lang="fr-FR" smtClean="0"/>
              <a:t>24/02/2019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F8C2-9A79-4080-B846-E6C4ED6EBD20}" type="datetime1">
              <a:rPr lang="fr-FR" smtClean="0"/>
              <a:t>24/02/2019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DCCBB-AC15-4D79-AD36-E83CA008F8DE}" type="datetime1">
              <a:rPr lang="fr-FR" smtClean="0"/>
              <a:t>24/02/2019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r&#233;glementation%20marocainne" TargetMode="External"/><Relationship Id="rId2" Type="http://schemas.openxmlformats.org/officeDocument/2006/relationships/hyperlink" Target="r&#233;glementation%20(norme%20de%20rejet)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r&#233;glementation%20canadienn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16" descr="Description : logo de la facult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859" y="69849"/>
            <a:ext cx="1464632" cy="1343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6" descr="Description : log_univ_djelfa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6" y="89206"/>
            <a:ext cx="1357715" cy="110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51869" y="120609"/>
            <a:ext cx="424026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الجمهورية الجزائرية الديمقراطية الشعبية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publique Alg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rienne D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mocratique et Populaire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وزارة التعليم العالي والبحث العلمي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Minist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de l'Enseignement Sup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rieur et de la Recherche Scientifique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جامعة زيان عاشور بالجلفة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05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Ziane</a:t>
            </a: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Achour Djelfa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1050" b="1" dirty="0" smtClean="0">
                <a:latin typeface="Times New Roman" pitchFamily="18" charset="0"/>
                <a:cs typeface="Times New Roman" pitchFamily="18" charset="0"/>
              </a:rPr>
              <a:t>كلية علوم الطبيعة و الحياة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Faculté des sciences de la nature et de la vie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11881" y="2492896"/>
            <a:ext cx="4802405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 smtClean="0"/>
              <a:t>Licence Sol-Eau</a:t>
            </a:r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Module :</a:t>
            </a:r>
            <a:r>
              <a:rPr lang="fr-FR" sz="2400" dirty="0" smtClean="0"/>
              <a:t> Epuration des Eaux usées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b="1" dirty="0" smtClean="0"/>
              <a:t>Chargé du module :</a:t>
            </a:r>
            <a:r>
              <a:rPr lang="fr-FR" sz="2400" dirty="0" smtClean="0"/>
              <a:t> Mohamed Hachi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b="1" dirty="0" smtClean="0"/>
              <a:t>E-mail :</a:t>
            </a:r>
            <a:r>
              <a:rPr lang="fr-FR" sz="2400" dirty="0" smtClean="0"/>
              <a:t> hachi.mouh3@gmail.com </a:t>
            </a:r>
            <a:endParaRPr lang="fr-FR" sz="240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49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/>
          </a:p>
        </p:txBody>
      </p:sp>
      <p:sp>
        <p:nvSpPr>
          <p:cNvPr id="3" name="Rectangle 2"/>
          <p:cNvSpPr/>
          <p:nvPr/>
        </p:nvSpPr>
        <p:spPr>
          <a:xfrm>
            <a:off x="179512" y="188640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La </a:t>
            </a:r>
            <a:r>
              <a:rPr lang="fr-FR" sz="2400" dirty="0"/>
              <a:t>lumière transmise est reçue par voie directe. Pour que les mesures comparatives </a:t>
            </a:r>
            <a:r>
              <a:rPr lang="fr-FR" sz="2400" dirty="0" smtClean="0"/>
              <a:t>d’un appareil </a:t>
            </a:r>
            <a:r>
              <a:rPr lang="fr-FR" sz="2400" dirty="0"/>
              <a:t>à un autre soient satisfaisantes, un certain nombre de conditions doivent être respectées.</a:t>
            </a:r>
          </a:p>
          <a:p>
            <a:pPr algn="just"/>
            <a:r>
              <a:rPr lang="fr-FR" sz="2400" dirty="0"/>
              <a:t>La norme AFNOR NF EN ISO 7027 a fixé différents paramètres. D’une </a:t>
            </a:r>
            <a:r>
              <a:rPr lang="fr-FR" sz="2400" dirty="0" smtClean="0"/>
              <a:t>façon générale</a:t>
            </a:r>
            <a:r>
              <a:rPr lang="fr-FR" sz="2400" dirty="0"/>
              <a:t>, la mesure doit se faire à une longueur d’onde supérieure à 800 nm pour </a:t>
            </a:r>
            <a:r>
              <a:rPr lang="fr-FR" sz="2400" dirty="0" smtClean="0"/>
              <a:t>éviter l’influence </a:t>
            </a:r>
            <a:r>
              <a:rPr lang="fr-FR" sz="2400" dirty="0"/>
              <a:t>de certaines substances dissoutes absorbant la lumière </a:t>
            </a:r>
            <a:r>
              <a:rPr lang="fr-FR" sz="2400" dirty="0" smtClean="0"/>
              <a:t>(par ex. les colorants</a:t>
            </a:r>
            <a:r>
              <a:rPr lang="fr-FR" sz="2400" dirty="0"/>
              <a:t>...).</a:t>
            </a:r>
          </a:p>
          <a:p>
            <a:pPr algn="just"/>
            <a:r>
              <a:rPr lang="fr-FR" sz="2400" dirty="0"/>
              <a:t>Il existe de nombreux types de </a:t>
            </a:r>
            <a:r>
              <a:rPr lang="fr-FR" sz="2400" dirty="0" err="1"/>
              <a:t>photocolorimètres</a:t>
            </a:r>
            <a:r>
              <a:rPr lang="fr-FR" sz="2400" dirty="0"/>
              <a:t> </a:t>
            </a:r>
            <a:r>
              <a:rPr lang="fr-FR" sz="2400" dirty="0" smtClean="0"/>
              <a:t>et </a:t>
            </a:r>
            <a:r>
              <a:rPr lang="fr-FR" sz="2400" dirty="0" err="1" smtClean="0"/>
              <a:t>spectrophotocolorimètres</a:t>
            </a:r>
            <a:r>
              <a:rPr lang="fr-FR" sz="2400" dirty="0" smtClean="0"/>
              <a:t> permettant les </a:t>
            </a:r>
            <a:r>
              <a:rPr lang="fr-FR" sz="2400" dirty="0"/>
              <a:t>mesures par absorption (utilisés pour une turbidité supérieure à 40). </a:t>
            </a:r>
            <a:r>
              <a:rPr lang="fr-FR" sz="2400" dirty="0" smtClean="0"/>
              <a:t>Chacun d’eux </a:t>
            </a:r>
            <a:r>
              <a:rPr lang="fr-FR" sz="2400" dirty="0"/>
              <a:t>possède des avantages et des inconvénients. Les appareils basés sur </a:t>
            </a:r>
            <a:r>
              <a:rPr lang="fr-FR" sz="2400" dirty="0" smtClean="0"/>
              <a:t>l’opacimétrie ne </a:t>
            </a:r>
            <a:r>
              <a:rPr lang="fr-FR" sz="2400" dirty="0"/>
              <a:t>donnent pas entièrement satisfaction, soit en raison de leur sensibilité </a:t>
            </a:r>
            <a:r>
              <a:rPr lang="fr-FR" sz="2400" dirty="0" smtClean="0"/>
              <a:t>insuffisante </a:t>
            </a:r>
            <a:r>
              <a:rPr lang="fr-FR" sz="2400" dirty="0"/>
              <a:t>pour les faibles turbidités, soit du fait d’une diffraction parasite surajoutée. Les </a:t>
            </a:r>
            <a:r>
              <a:rPr lang="fr-FR" sz="2400" dirty="0" smtClean="0"/>
              <a:t>appareils utilisant </a:t>
            </a:r>
            <a:r>
              <a:rPr lang="fr-FR" sz="2400" dirty="0"/>
              <a:t>l’effet Tyndall permettent d’effectuer des mesures plus précises, et </a:t>
            </a:r>
            <a:r>
              <a:rPr lang="fr-FR" sz="2400" dirty="0" smtClean="0"/>
              <a:t>présentent l’avantage </a:t>
            </a:r>
            <a:r>
              <a:rPr lang="fr-FR" sz="2400" dirty="0"/>
              <a:t>de couvrir une gamme de turbidité </a:t>
            </a:r>
            <a:r>
              <a:rPr lang="fr-FR" sz="2400" dirty="0" smtClean="0"/>
              <a:t>plus étendue</a:t>
            </a:r>
            <a:r>
              <a:rPr lang="fr-FR" sz="2400" dirty="0"/>
              <a:t>. 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168064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/>
          </a:p>
        </p:txBody>
      </p:sp>
      <p:sp>
        <p:nvSpPr>
          <p:cNvPr id="3" name="ZoneTexte 2"/>
          <p:cNvSpPr txBox="1"/>
          <p:nvPr/>
        </p:nvSpPr>
        <p:spPr>
          <a:xfrm>
            <a:off x="320819" y="-27384"/>
            <a:ext cx="2832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Appareil de mesure :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71" y="434282"/>
            <a:ext cx="5918124" cy="352720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46153" y="3961484"/>
            <a:ext cx="2452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Unité de mesure :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79512" y="4403550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Les unités généralement employées proviennent de la normalisation ASTM </a:t>
            </a:r>
            <a:r>
              <a:rPr lang="fr-FR" sz="2400" dirty="0" smtClean="0"/>
              <a:t>; les </a:t>
            </a:r>
            <a:r>
              <a:rPr lang="fr-FR" sz="2400" dirty="0"/>
              <a:t>trois unités suivantes sont considérées comme comparables </a:t>
            </a:r>
            <a:r>
              <a:rPr lang="fr-FR" sz="2400" dirty="0" smtClean="0"/>
              <a:t>:</a:t>
            </a:r>
          </a:p>
          <a:p>
            <a:r>
              <a:rPr lang="fr-FR" sz="2400" b="1" dirty="0" smtClean="0"/>
              <a:t>Unité </a:t>
            </a:r>
            <a:r>
              <a:rPr lang="fr-FR" sz="2400" b="1" dirty="0"/>
              <a:t>NTU (</a:t>
            </a:r>
            <a:r>
              <a:rPr lang="fr-FR" sz="2400" b="1" i="1" dirty="0" err="1"/>
              <a:t>Nephelometric</a:t>
            </a:r>
            <a:r>
              <a:rPr lang="fr-FR" sz="2400" b="1" i="1" dirty="0"/>
              <a:t> </a:t>
            </a:r>
            <a:r>
              <a:rPr lang="fr-FR" sz="2400" b="1" i="1" dirty="0" err="1"/>
              <a:t>Turbidity</a:t>
            </a:r>
            <a:r>
              <a:rPr lang="fr-FR" sz="2400" b="1" i="1" dirty="0"/>
              <a:t> </a:t>
            </a:r>
            <a:r>
              <a:rPr lang="fr-FR" sz="2400" b="1" i="1" dirty="0" err="1"/>
              <a:t>Units</a:t>
            </a:r>
            <a:r>
              <a:rPr lang="fr-FR" sz="2400" b="1" dirty="0" smtClean="0"/>
              <a:t>);</a:t>
            </a:r>
            <a:endParaRPr lang="fr-FR" sz="2400" b="1" dirty="0"/>
          </a:p>
          <a:p>
            <a:r>
              <a:rPr lang="fr-FR" sz="2400" dirty="0" smtClean="0"/>
              <a:t>Unité </a:t>
            </a:r>
            <a:r>
              <a:rPr lang="fr-FR" sz="2400" dirty="0"/>
              <a:t>JTU (</a:t>
            </a:r>
            <a:r>
              <a:rPr lang="fr-FR" sz="2400" i="1" dirty="0"/>
              <a:t>Jackson </a:t>
            </a:r>
            <a:r>
              <a:rPr lang="fr-FR" sz="2400" i="1" dirty="0" err="1"/>
              <a:t>Turbidity</a:t>
            </a:r>
            <a:r>
              <a:rPr lang="fr-FR" sz="2400" i="1" dirty="0"/>
              <a:t> </a:t>
            </a:r>
            <a:r>
              <a:rPr lang="fr-FR" sz="2400" i="1" dirty="0" err="1"/>
              <a:t>Units</a:t>
            </a:r>
            <a:r>
              <a:rPr lang="fr-FR" sz="2400" dirty="0" smtClean="0"/>
              <a:t>); </a:t>
            </a:r>
          </a:p>
          <a:p>
            <a:r>
              <a:rPr lang="fr-FR" sz="2400" dirty="0"/>
              <a:t>U</a:t>
            </a:r>
            <a:r>
              <a:rPr lang="fr-FR" sz="2400" dirty="0" smtClean="0"/>
              <a:t>nité </a:t>
            </a:r>
            <a:r>
              <a:rPr lang="fr-FR" sz="2400" dirty="0"/>
              <a:t>FTU (</a:t>
            </a:r>
            <a:r>
              <a:rPr lang="fr-FR" sz="2400" i="1" dirty="0" err="1"/>
              <a:t>Formazine</a:t>
            </a:r>
            <a:r>
              <a:rPr lang="fr-FR" sz="2400" i="1" dirty="0"/>
              <a:t> </a:t>
            </a:r>
            <a:r>
              <a:rPr lang="fr-FR" sz="2400" i="1" dirty="0" err="1"/>
              <a:t>Turbidity</a:t>
            </a:r>
            <a:r>
              <a:rPr lang="fr-FR" sz="2400" i="1" dirty="0"/>
              <a:t> </a:t>
            </a:r>
            <a:r>
              <a:rPr lang="fr-FR" sz="2400" i="1" dirty="0" err="1"/>
              <a:t>Units</a:t>
            </a:r>
            <a:r>
              <a:rPr lang="fr-FR" sz="2400" dirty="0" smtClean="0"/>
              <a:t>).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722" y="584934"/>
            <a:ext cx="2501900" cy="177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69545" y="2492896"/>
            <a:ext cx="27770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Etalons de </a:t>
            </a:r>
            <a:r>
              <a:rPr lang="fr-FR" dirty="0" smtClean="0"/>
              <a:t>turbidité</a:t>
            </a:r>
            <a:r>
              <a:rPr lang="en-US" dirty="0" smtClean="0"/>
              <a:t> de </a:t>
            </a:r>
            <a:r>
              <a:rPr lang="en-US" dirty="0"/>
              <a:t>5, </a:t>
            </a:r>
            <a:r>
              <a:rPr lang="en-US" dirty="0" smtClean="0"/>
              <a:t>50</a:t>
            </a:r>
            <a:r>
              <a:rPr lang="en-US" dirty="0"/>
              <a:t> </a:t>
            </a:r>
            <a:r>
              <a:rPr lang="en-US" dirty="0" smtClean="0"/>
              <a:t>et </a:t>
            </a:r>
            <a:r>
              <a:rPr lang="en-US" dirty="0"/>
              <a:t>500 NTU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45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12</a:t>
            </a:fld>
            <a:endParaRPr lang="fr-BE"/>
          </a:p>
        </p:txBody>
      </p:sp>
      <p:sp>
        <p:nvSpPr>
          <p:cNvPr id="3" name="ZoneTexte 2"/>
          <p:cNvSpPr txBox="1"/>
          <p:nvPr/>
        </p:nvSpPr>
        <p:spPr>
          <a:xfrm>
            <a:off x="395536" y="116632"/>
            <a:ext cx="312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Législation algérienne :</a:t>
            </a:r>
            <a:endParaRPr lang="fr-FR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836712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En Algérie, il existe un décret exécutif qui organise le déversement des rejets surtout liquides,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(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Décret exécutif n° 09-209 du 17 </a:t>
            </a:r>
            <a:r>
              <a:rPr lang="fr-FR" sz="2400" dirty="0" err="1">
                <a:solidFill>
                  <a:srgbClr val="FF0000"/>
                </a:solidFill>
                <a:hlinkClick r:id="rId2" action="ppaction://hlinkfile"/>
              </a:rPr>
              <a:t>Joumada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  <a:hlinkClick r:id="rId2" action="ppaction://hlinkfile"/>
              </a:rPr>
              <a:t>Ethania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1430 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correspondant au 11 juin 2009 fixant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les modalités d’octroi 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de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l’autorisation de déversement 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des eaux usées autres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que domestiques 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dans un réseau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public d’assainissement </a:t>
            </a:r>
            <a:r>
              <a:rPr lang="fr-FR" sz="2400" dirty="0">
                <a:solidFill>
                  <a:srgbClr val="FF0000"/>
                </a:solidFill>
                <a:hlinkClick r:id="rId2" action="ppaction://hlinkfile"/>
              </a:rPr>
              <a:t>ou dans une </a:t>
            </a:r>
            <a:r>
              <a:rPr lang="fr-FR" sz="2400" dirty="0" smtClean="0">
                <a:solidFill>
                  <a:srgbClr val="FF0000"/>
                </a:solidFill>
                <a:hlinkClick r:id="rId2" action="ppaction://hlinkfile"/>
              </a:rPr>
              <a:t>station d’épuration).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387532" y="3630215"/>
            <a:ext cx="359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Législation internationale :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647777" y="4479503"/>
            <a:ext cx="98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hlinkClick r:id="rId3" action="ppaction://hlinkfile"/>
              </a:rPr>
              <a:t>Maroc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674643" y="5157192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hlinkClick r:id="rId4" action="ppaction://hlinkfile"/>
              </a:rPr>
              <a:t>Canada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645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endParaRPr lang="fr-BE"/>
          </a:p>
        </p:txBody>
      </p:sp>
      <p:sp>
        <p:nvSpPr>
          <p:cNvPr id="3" name="ZoneTexte 2"/>
          <p:cNvSpPr txBox="1"/>
          <p:nvPr/>
        </p:nvSpPr>
        <p:spPr>
          <a:xfrm>
            <a:off x="1691680" y="2348880"/>
            <a:ext cx="59179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Merci de votre attention </a:t>
            </a:r>
          </a:p>
          <a:p>
            <a:pPr algn="ctr"/>
            <a:r>
              <a:rPr lang="fr-FR" sz="4400" dirty="0" smtClean="0">
                <a:sym typeface="Wingdings" pitchFamily="2" charset="2"/>
              </a:rPr>
              <a:t>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0182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2</a:t>
            </a:fld>
            <a:endParaRPr lang="fr-FR" altLang="en-US"/>
          </a:p>
        </p:txBody>
      </p:sp>
      <p:sp>
        <p:nvSpPr>
          <p:cNvPr id="2" name="Rectangle 1"/>
          <p:cNvSpPr/>
          <p:nvPr/>
        </p:nvSpPr>
        <p:spPr>
          <a:xfrm>
            <a:off x="-25720" y="260648"/>
            <a:ext cx="5274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chemeClr val="tx2"/>
                </a:solidFill>
              </a:rPr>
              <a:t>Carbone organique total (COT</a:t>
            </a:r>
            <a:r>
              <a:rPr lang="fr-FR" sz="2800" b="1" dirty="0" smtClean="0">
                <a:solidFill>
                  <a:schemeClr val="tx2"/>
                </a:solidFill>
              </a:rPr>
              <a:t>):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239" y="783868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/>
              <a:t>Elle correspond à la teneur en carbone de la matière organique, obtenue après oxydation totale à chaud (680°C), en présence d’un catalyseur de l’échantillon brut (le carbone organique se convertit en CO</a:t>
            </a:r>
            <a:r>
              <a:rPr lang="fr-FR" sz="2400" baseline="-25000" dirty="0"/>
              <a:t>2</a:t>
            </a:r>
            <a:r>
              <a:rPr lang="fr-FR" sz="2400" dirty="0" smtClean="0"/>
              <a:t>). Le COT s’exprime en mg C/l. </a:t>
            </a:r>
            <a:endParaRPr lang="fr-FR" sz="2400" dirty="0"/>
          </a:p>
          <a:p>
            <a:pPr algn="just"/>
            <a:r>
              <a:rPr lang="fr-FR" sz="2400" dirty="0" smtClean="0"/>
              <a:t>Le COT est </a:t>
            </a:r>
            <a:r>
              <a:rPr lang="fr-FR" sz="2400" dirty="0"/>
              <a:t>un indicateur de </a:t>
            </a:r>
            <a:r>
              <a:rPr lang="fr-FR" sz="2400" dirty="0" smtClean="0"/>
              <a:t>pollution </a:t>
            </a:r>
            <a:r>
              <a:rPr lang="fr-FR" sz="2400" dirty="0"/>
              <a:t>qui consiste à quantifier tout le carbone </a:t>
            </a:r>
            <a:r>
              <a:rPr lang="fr-FR" sz="2400" dirty="0" smtClean="0"/>
              <a:t>présent </a:t>
            </a:r>
            <a:r>
              <a:rPr lang="fr-FR" sz="2400" dirty="0"/>
              <a:t>dans l'eau , volatil ou non </a:t>
            </a:r>
            <a:r>
              <a:rPr lang="fr-FR" sz="2400" dirty="0" smtClean="0"/>
              <a:t>volatil. </a:t>
            </a:r>
            <a:r>
              <a:rPr lang="fr-FR" sz="2400" dirty="0"/>
              <a:t>L</a:t>
            </a:r>
            <a:r>
              <a:rPr lang="fr-FR" sz="2400" dirty="0" smtClean="0"/>
              <a:t>es éléments </a:t>
            </a:r>
            <a:r>
              <a:rPr lang="fr-FR" sz="2400" dirty="0"/>
              <a:t>contenant du carbone sont oxydés à 950 °C ou à froid (oxydation chimique) en </a:t>
            </a:r>
            <a:r>
              <a:rPr lang="fr-FR" sz="2400" dirty="0" smtClean="0"/>
              <a:t>présence </a:t>
            </a:r>
            <a:r>
              <a:rPr lang="fr-FR" sz="2400" dirty="0"/>
              <a:t>de catalyseur, le CO</a:t>
            </a:r>
            <a:r>
              <a:rPr lang="fr-FR" sz="2400" baseline="-25000" dirty="0"/>
              <a:t>2</a:t>
            </a:r>
            <a:r>
              <a:rPr lang="fr-FR" sz="2400" dirty="0" smtClean="0"/>
              <a:t> </a:t>
            </a:r>
            <a:r>
              <a:rPr lang="fr-FR" sz="2400" dirty="0"/>
              <a:t>dégagé de la </a:t>
            </a:r>
            <a:r>
              <a:rPr lang="fr-FR" sz="2400" dirty="0" smtClean="0"/>
              <a:t>réaction </a:t>
            </a:r>
            <a:r>
              <a:rPr lang="fr-FR" sz="2400" dirty="0"/>
              <a:t>d'oxydation est dosé , le </a:t>
            </a:r>
            <a:r>
              <a:rPr lang="fr-FR" sz="2400" dirty="0" smtClean="0"/>
              <a:t>résultat </a:t>
            </a:r>
            <a:r>
              <a:rPr lang="fr-FR" sz="2400" dirty="0"/>
              <a:t>est exprimé en milligrammes de carbone par litre </a:t>
            </a:r>
            <a:r>
              <a:rPr lang="fr-FR" sz="2400" dirty="0" smtClean="0"/>
              <a:t>d'eau. Le </a:t>
            </a:r>
            <a:r>
              <a:rPr lang="fr-FR" sz="2400" dirty="0"/>
              <a:t>CO</a:t>
            </a:r>
            <a:r>
              <a:rPr lang="fr-FR" sz="2400" baseline="-25000" dirty="0"/>
              <a:t>2</a:t>
            </a:r>
            <a:r>
              <a:rPr lang="fr-FR" sz="2400" dirty="0" smtClean="0"/>
              <a:t> </a:t>
            </a:r>
            <a:r>
              <a:rPr lang="fr-FR" sz="2400" dirty="0"/>
              <a:t>formé est mesuré par un </a:t>
            </a:r>
            <a:r>
              <a:rPr lang="fr-FR" sz="2400" dirty="0" smtClean="0"/>
              <a:t>spectrophotomètre.</a:t>
            </a:r>
            <a:endParaRPr lang="fr-FR" sz="2400" dirty="0"/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6783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7645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3568" y="5036983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La corrélation entre la DCO et le COT est  difficile mais  le rapport DCO/COT est constant pour une eau du même type d'industrie.</a:t>
            </a:r>
          </a:p>
          <a:p>
            <a:pPr algn="just"/>
            <a:r>
              <a:rPr lang="fr-FR" dirty="0"/>
              <a:t>Le COT est surtout utilisé pour le contrôle d'eau potable ou pour le contrôle de l'eau ultra pur.</a:t>
            </a:r>
          </a:p>
        </p:txBody>
      </p:sp>
    </p:spTree>
    <p:extLst>
      <p:ext uri="{BB962C8B-B14F-4D97-AF65-F5344CB8AC3E}">
        <p14:creationId xmlns:p14="http://schemas.microsoft.com/office/powerpoint/2010/main" val="414833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4</a:t>
            </a:fld>
            <a:endParaRPr lang="fr-FR" altLang="en-US"/>
          </a:p>
        </p:txBody>
      </p:sp>
      <p:sp>
        <p:nvSpPr>
          <p:cNvPr id="5" name="Rectangle 4"/>
          <p:cNvSpPr/>
          <p:nvPr/>
        </p:nvSpPr>
        <p:spPr>
          <a:xfrm>
            <a:off x="179512" y="404664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Azote total: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92788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L’Azote total est </a:t>
            </a:r>
            <a:r>
              <a:rPr lang="fr-FR" sz="2400" dirty="0"/>
              <a:t>le dosage de l’azote de différents composés azotés tels les amines et les sels </a:t>
            </a:r>
            <a:r>
              <a:rPr lang="fr-FR" sz="2400" dirty="0" smtClean="0"/>
              <a:t>d’ammonium. </a:t>
            </a:r>
            <a:r>
              <a:rPr lang="fr-FR" sz="2400" dirty="0"/>
              <a:t>Elle ne permet pas le dosage direct </a:t>
            </a:r>
            <a:r>
              <a:rPr lang="fr-FR" sz="2400" dirty="0" smtClean="0"/>
              <a:t>des nitrates</a:t>
            </a:r>
            <a:r>
              <a:rPr lang="fr-FR" sz="2400" dirty="0"/>
              <a:t>, nitrites, nitrosyles, cyanures qu’il faut d’abord réduire en ammoniac</a:t>
            </a:r>
            <a:r>
              <a:rPr lang="fr-FR" sz="2400" dirty="0" smtClean="0"/>
              <a:t>.</a:t>
            </a:r>
            <a:r>
              <a:rPr lang="fr-FR" sz="2400" dirty="0"/>
              <a:t> </a:t>
            </a:r>
            <a:endParaRPr lang="fr-FR" sz="2400" dirty="0" smtClean="0"/>
          </a:p>
          <a:p>
            <a:pPr algn="just"/>
            <a:r>
              <a:rPr lang="fr-FR" sz="2400" dirty="0" smtClean="0"/>
              <a:t>La</a:t>
            </a:r>
            <a:r>
              <a:rPr lang="fr-FR" sz="2400" dirty="0"/>
              <a:t> </a:t>
            </a:r>
            <a:r>
              <a:rPr lang="fr-FR" sz="2400" b="1" dirty="0"/>
              <a:t>méthode de </a:t>
            </a:r>
            <a:r>
              <a:rPr lang="fr-FR" sz="2400" b="1" dirty="0" err="1">
                <a:solidFill>
                  <a:schemeClr val="tx2"/>
                </a:solidFill>
              </a:rPr>
              <a:t>Kjeldahl</a:t>
            </a:r>
            <a:r>
              <a:rPr lang="fr-FR" sz="2400" dirty="0"/>
              <a:t> est une technique de détermination du taux </a:t>
            </a:r>
            <a:r>
              <a:rPr lang="fr-FR" sz="2400" dirty="0" smtClean="0"/>
              <a:t>d'azote total </a:t>
            </a:r>
            <a:r>
              <a:rPr lang="fr-FR" sz="2400" dirty="0"/>
              <a:t>dans un échantillon. </a:t>
            </a:r>
            <a:endParaRPr lang="fr-FR" sz="2400" dirty="0" smtClean="0"/>
          </a:p>
          <a:p>
            <a:pPr algn="just"/>
            <a:r>
              <a:rPr lang="fr-FR" sz="2400" dirty="0"/>
              <a:t>Quand l’azote est sous forme organique, il faut d’abord procéder à la minéralisation du composé pour passer à de l’azote minéral. On détruit la molécule organique en l’oxydant à ébullition avec de l'acide sulfurique (H</a:t>
            </a:r>
            <a:r>
              <a:rPr lang="fr-FR" sz="2400" baseline="-25000" dirty="0"/>
              <a:t>2</a:t>
            </a:r>
            <a:r>
              <a:rPr lang="fr-FR" sz="2400" dirty="0"/>
              <a:t>SO</a:t>
            </a:r>
            <a:r>
              <a:rPr lang="fr-FR" sz="2400" baseline="-25000" dirty="0"/>
              <a:t>4</a:t>
            </a:r>
            <a:r>
              <a:rPr lang="fr-FR" sz="2400" dirty="0"/>
              <a:t>) concentré, en présence de catalyseur : </a:t>
            </a:r>
            <a:r>
              <a:rPr lang="fr-FR" sz="2400" dirty="0" smtClean="0"/>
              <a:t>le carbone</a:t>
            </a:r>
            <a:r>
              <a:rPr lang="fr-FR" sz="2400" dirty="0"/>
              <a:t> s'élimine sous forme de dioxyde de carbone (CO</a:t>
            </a:r>
            <a:r>
              <a:rPr lang="fr-FR" sz="2400" baseline="-25000" dirty="0"/>
              <a:t>2</a:t>
            </a:r>
            <a:r>
              <a:rPr lang="fr-FR" sz="2400" dirty="0"/>
              <a:t>), l’hydrogène sous forme d'eau et l’azote reste en solution sous forme d'ion ammonium (NH</a:t>
            </a:r>
            <a:r>
              <a:rPr lang="fr-FR" sz="2400" baseline="-25000" dirty="0"/>
              <a:t>4</a:t>
            </a:r>
            <a:r>
              <a:rPr lang="fr-FR" sz="2400" baseline="30000" dirty="0"/>
              <a:t>+</a:t>
            </a:r>
            <a:r>
              <a:rPr lang="fr-F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353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5</a:t>
            </a:fld>
            <a:endParaRPr lang="fr-F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79512" y="404664"/>
            <a:ext cx="7701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Mesure de l’azote total par méthode de </a:t>
            </a:r>
            <a:r>
              <a:rPr lang="fr-FR" sz="2800" b="1" dirty="0" err="1" smtClean="0">
                <a:solidFill>
                  <a:schemeClr val="tx2"/>
                </a:solidFill>
              </a:rPr>
              <a:t>Kjeldahl</a:t>
            </a:r>
            <a:r>
              <a:rPr lang="fr-FR" sz="2800" b="1" dirty="0" smtClean="0">
                <a:solidFill>
                  <a:schemeClr val="tx2"/>
                </a:solidFill>
              </a:rPr>
              <a:t>:</a:t>
            </a:r>
            <a:endParaRPr lang="fr-FR" sz="2800" b="1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927884"/>
            <a:ext cx="8424936" cy="473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3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6</a:t>
            </a:fld>
            <a:endParaRPr lang="fr-F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-2302" y="44624"/>
            <a:ext cx="5379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Analyse des éléments métalliques: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071" y="692696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/>
              <a:t>la </a:t>
            </a:r>
            <a:r>
              <a:rPr lang="fr-FR" sz="2400" b="1" dirty="0"/>
              <a:t>spectrométrie d'absorption atomique</a:t>
            </a:r>
            <a:r>
              <a:rPr lang="fr-FR" sz="2400" dirty="0"/>
              <a:t> (</a:t>
            </a:r>
            <a:r>
              <a:rPr lang="fr-FR" sz="2400" i="1" dirty="0" err="1"/>
              <a:t>Atomic</a:t>
            </a:r>
            <a:r>
              <a:rPr lang="fr-FR" sz="2400" i="1" dirty="0"/>
              <a:t> absorption </a:t>
            </a:r>
            <a:r>
              <a:rPr lang="fr-FR" sz="2400" i="1" dirty="0" err="1"/>
              <a:t>spectroscopy</a:t>
            </a:r>
            <a:r>
              <a:rPr lang="fr-FR" sz="2400" dirty="0"/>
              <a:t> en anglais ou </a:t>
            </a:r>
            <a:r>
              <a:rPr lang="fr-FR" sz="2400" b="1" dirty="0"/>
              <a:t>AAS</a:t>
            </a:r>
            <a:r>
              <a:rPr lang="fr-FR" sz="2400" dirty="0"/>
              <a:t>) est une technique servant à déterminer la concentration de </a:t>
            </a:r>
            <a:r>
              <a:rPr lang="fr-FR" sz="2400" dirty="0" smtClean="0"/>
              <a:t>certains métaux</a:t>
            </a:r>
            <a:r>
              <a:rPr lang="fr-FR" sz="2400" dirty="0"/>
              <a:t> dans un </a:t>
            </a:r>
            <a:r>
              <a:rPr lang="fr-FR" sz="2400" dirty="0" smtClean="0"/>
              <a:t>échantillon.</a:t>
            </a:r>
          </a:p>
          <a:p>
            <a:pPr algn="just"/>
            <a:r>
              <a:rPr lang="fr-FR" sz="2400" dirty="0"/>
              <a:t>L’absorption atomique de flamme est une méthode qui permet de doser </a:t>
            </a:r>
            <a:r>
              <a:rPr lang="fr-FR" sz="2400" dirty="0" smtClean="0"/>
              <a:t>essentiellement les </a:t>
            </a:r>
            <a:r>
              <a:rPr lang="fr-FR" sz="2400" dirty="0"/>
              <a:t>métaux en solution.</a:t>
            </a:r>
          </a:p>
          <a:p>
            <a:pPr algn="just"/>
            <a:r>
              <a:rPr lang="fr-FR" sz="2400" dirty="0"/>
              <a:t>Cette méthode d’analyse élémentaire impose que la mesure soit faite à partir d’un </a:t>
            </a:r>
            <a:r>
              <a:rPr lang="fr-FR" sz="2400" dirty="0" err="1" smtClean="0"/>
              <a:t>analyte</a:t>
            </a:r>
            <a:r>
              <a:rPr lang="fr-FR" sz="2400" dirty="0" smtClean="0"/>
              <a:t> (élément </a:t>
            </a:r>
            <a:r>
              <a:rPr lang="fr-FR" sz="2400" dirty="0"/>
              <a:t>à doser) transformé à l’état d’atomes libres. L’échantillon est porté à une </a:t>
            </a:r>
            <a:r>
              <a:rPr lang="fr-FR" sz="2400" dirty="0" smtClean="0"/>
              <a:t>température de </a:t>
            </a:r>
            <a:r>
              <a:rPr lang="fr-FR" sz="2400" dirty="0"/>
              <a:t>2000 à </a:t>
            </a:r>
            <a:r>
              <a:rPr lang="fr-FR" sz="2400" dirty="0" smtClean="0"/>
              <a:t>3000°C </a:t>
            </a:r>
            <a:r>
              <a:rPr lang="fr-FR" sz="2400" dirty="0"/>
              <a:t>pour que les combinaisons chimiques dans lesquelles les éléments </a:t>
            </a:r>
            <a:r>
              <a:rPr lang="fr-FR" sz="2400" dirty="0" smtClean="0"/>
              <a:t>sont engagés </a:t>
            </a:r>
            <a:r>
              <a:rPr lang="fr-FR" sz="2400" dirty="0"/>
              <a:t>soient détruites</a:t>
            </a:r>
            <a:r>
              <a:rPr lang="fr-FR" sz="2400" dirty="0" smtClean="0"/>
              <a:t>.</a:t>
            </a:r>
            <a:endParaRPr lang="fr-FR" sz="2400" dirty="0"/>
          </a:p>
          <a:p>
            <a:pPr algn="just"/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165682" y="450912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400" dirty="0"/>
              <a:t>La spectrométrie d’absorption atomique est basée sur la théorie de la quantification de l’énergie de l’atome. Celui-ci voit son énergie varier au cours d'un passage d'un de ses électrons d'une orbite électronique à une autre : E=h γ où h est la constante de Planck et γ est </a:t>
            </a:r>
            <a:r>
              <a:rPr lang="fr-FR" sz="2400" dirty="0" smtClean="0"/>
              <a:t>la fréquence </a:t>
            </a:r>
            <a:r>
              <a:rPr lang="fr-FR" sz="2400" dirty="0"/>
              <a:t>du photon absorbé. Généralement seuls les électrons externes de l'atome </a:t>
            </a:r>
            <a:r>
              <a:rPr lang="fr-FR" sz="2400" dirty="0" smtClean="0"/>
              <a:t>sont concernés.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7820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7</a:t>
            </a:fld>
            <a:endParaRPr lang="fr-F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41" y="476672"/>
            <a:ext cx="8391229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297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8</a:t>
            </a:fld>
            <a:endParaRPr lang="fr-FR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8496944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8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5F6A1-48AE-46FD-A938-F0172F5827D2}" type="slidenum">
              <a:rPr lang="fr-FR" altLang="en-US" smtClean="0"/>
              <a:pPr>
                <a:defRPr/>
              </a:pPr>
              <a:t>9</a:t>
            </a:fld>
            <a:endParaRPr lang="fr-FR" altLang="en-US"/>
          </a:p>
        </p:txBody>
      </p:sp>
      <p:sp>
        <p:nvSpPr>
          <p:cNvPr id="3" name="Rectangle 2"/>
          <p:cNvSpPr/>
          <p:nvPr/>
        </p:nvSpPr>
        <p:spPr>
          <a:xfrm>
            <a:off x="251520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/>
              <a:t>La turbidité d’une eau est due à la présence des particules en </a:t>
            </a:r>
            <a:r>
              <a:rPr lang="fr-FR" sz="2400" dirty="0" smtClean="0"/>
              <a:t>suspension, notamment </a:t>
            </a:r>
            <a:r>
              <a:rPr lang="fr-FR" sz="2400" dirty="0" err="1"/>
              <a:t>coloïdales</a:t>
            </a:r>
            <a:r>
              <a:rPr lang="fr-FR" sz="2400" dirty="0"/>
              <a:t> : argiles, limons, grains de silice, matières </a:t>
            </a:r>
            <a:r>
              <a:rPr lang="fr-FR" sz="2400" dirty="0" smtClean="0"/>
              <a:t>organiques, etc</a:t>
            </a:r>
            <a:r>
              <a:rPr lang="fr-FR" sz="2400" dirty="0"/>
              <a:t>. L’appréciation de l’abondance de ces particules mesure </a:t>
            </a:r>
            <a:r>
              <a:rPr lang="fr-FR" sz="2400" dirty="0" smtClean="0"/>
              <a:t>son degré </a:t>
            </a:r>
            <a:r>
              <a:rPr lang="fr-FR" sz="2400" dirty="0"/>
              <a:t>de turbidité. Celui-ci sera d’autant plus faible que le traitement </a:t>
            </a:r>
            <a:r>
              <a:rPr lang="fr-FR" sz="2400" dirty="0" smtClean="0"/>
              <a:t>de l’eau </a:t>
            </a:r>
            <a:r>
              <a:rPr lang="fr-FR" sz="2400" dirty="0"/>
              <a:t>aura été plus efficace</a:t>
            </a:r>
            <a:r>
              <a:rPr lang="fr-FR" sz="2400" dirty="0" smtClean="0"/>
              <a:t>.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b="1" dirty="0"/>
              <a:t>Appareils de </a:t>
            </a:r>
            <a:r>
              <a:rPr lang="fr-FR" sz="2400" b="1" dirty="0" smtClean="0"/>
              <a:t>mesure :</a:t>
            </a:r>
            <a:endParaRPr lang="fr-FR" sz="2400" b="1" dirty="0"/>
          </a:p>
          <a:p>
            <a:pPr algn="just"/>
            <a:r>
              <a:rPr lang="fr-FR" sz="2400" dirty="0"/>
              <a:t>De nombreux appareils, reposant sur ces deux principes ont été construits et sont </a:t>
            </a:r>
            <a:r>
              <a:rPr lang="fr-FR" sz="2400" dirty="0" smtClean="0"/>
              <a:t>utilisés dans </a:t>
            </a:r>
            <a:r>
              <a:rPr lang="fr-FR" sz="2400" dirty="0"/>
              <a:t>les laboratoires.</a:t>
            </a:r>
          </a:p>
          <a:p>
            <a:pPr algn="just"/>
            <a:r>
              <a:rPr lang="fr-FR" sz="2400" dirty="0"/>
              <a:t>L’appareil de référence (turbidimètre optique utilisé pour une turbidité inférieure à 40) </a:t>
            </a:r>
            <a:r>
              <a:rPr lang="fr-FR" sz="2400" dirty="0" smtClean="0"/>
              <a:t>comprend un </a:t>
            </a:r>
            <a:r>
              <a:rPr lang="fr-FR" sz="2400" dirty="0"/>
              <a:t>faisceau lumineux qui traverse la cuve de mesure. La lumière diffusée latéralement</a:t>
            </a:r>
          </a:p>
          <a:p>
            <a:pPr algn="just"/>
            <a:r>
              <a:rPr lang="fr-FR" sz="2400" dirty="0"/>
              <a:t>par les particules en suspension est reçue par une cellule de mesure décalée de 90°.</a:t>
            </a:r>
          </a:p>
          <a:p>
            <a:pPr algn="just"/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282167" y="116632"/>
            <a:ext cx="1811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La turbidité :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2168833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715</Words>
  <Application>Microsoft Office PowerPoint</Application>
  <PresentationFormat>Affichage à l'écran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Hachi Mohamed</cp:lastModifiedBy>
  <cp:revision>52</cp:revision>
  <dcterms:created xsi:type="dcterms:W3CDTF">2017-10-01T20:47:11Z</dcterms:created>
  <dcterms:modified xsi:type="dcterms:W3CDTF">2019-02-24T14:21:13Z</dcterms:modified>
</cp:coreProperties>
</file>