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8" r:id="rId5"/>
    <p:sldId id="279" r:id="rId6"/>
    <p:sldId id="280" r:id="rId7"/>
    <p:sldId id="281" r:id="rId8"/>
    <p:sldId id="277" r:id="rId9"/>
    <p:sldId id="275" r:id="rId10"/>
    <p:sldId id="276" r:id="rId11"/>
    <p:sldId id="257" r:id="rId12"/>
    <p:sldId id="259" r:id="rId13"/>
    <p:sldId id="258" r:id="rId14"/>
    <p:sldId id="260" r:id="rId15"/>
    <p:sldId id="261" r:id="rId16"/>
    <p:sldId id="262" r:id="rId17"/>
    <p:sldId id="282" r:id="rId18"/>
    <p:sldId id="283" r:id="rId19"/>
    <p:sldId id="265" r:id="rId20"/>
    <p:sldId id="284" r:id="rId21"/>
    <p:sldId id="263" r:id="rId22"/>
    <p:sldId id="285" r:id="rId23"/>
    <p:sldId id="264" r:id="rId24"/>
    <p:sldId id="266" r:id="rId25"/>
    <p:sldId id="271" r:id="rId26"/>
    <p:sldId id="272" r:id="rId27"/>
    <p:sldId id="270" r:id="rId28"/>
    <p:sldId id="269" r:id="rId29"/>
    <p:sldId id="267" r:id="rId30"/>
    <p:sldId id="268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5C9C-7954-4E26-BEAF-026DA4C50A0D}" type="datetimeFigureOut">
              <a:rPr lang="fr-FR" smtClean="0"/>
              <a:pPr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FDA5-E398-43FA-9DCA-252B4837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5C9C-7954-4E26-BEAF-026DA4C50A0D}" type="datetimeFigureOut">
              <a:rPr lang="fr-FR" smtClean="0"/>
              <a:pPr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FDA5-E398-43FA-9DCA-252B4837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5C9C-7954-4E26-BEAF-026DA4C50A0D}" type="datetimeFigureOut">
              <a:rPr lang="fr-FR" smtClean="0"/>
              <a:pPr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FDA5-E398-43FA-9DCA-252B4837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5C9C-7954-4E26-BEAF-026DA4C50A0D}" type="datetimeFigureOut">
              <a:rPr lang="fr-FR" smtClean="0"/>
              <a:pPr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FDA5-E398-43FA-9DCA-252B4837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5C9C-7954-4E26-BEAF-026DA4C50A0D}" type="datetimeFigureOut">
              <a:rPr lang="fr-FR" smtClean="0"/>
              <a:pPr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FDA5-E398-43FA-9DCA-252B4837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5C9C-7954-4E26-BEAF-026DA4C50A0D}" type="datetimeFigureOut">
              <a:rPr lang="fr-FR" smtClean="0"/>
              <a:pPr/>
              <a:t>29/03/2020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FDA5-E398-43FA-9DCA-252B4837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5C9C-7954-4E26-BEAF-026DA4C50A0D}" type="datetimeFigureOut">
              <a:rPr lang="fr-FR" smtClean="0"/>
              <a:pPr/>
              <a:t>29/03/2020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FDA5-E398-43FA-9DCA-252B4837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5C9C-7954-4E26-BEAF-026DA4C50A0D}" type="datetimeFigureOut">
              <a:rPr lang="fr-FR" smtClean="0"/>
              <a:pPr/>
              <a:t>29/03/2020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FDA5-E398-43FA-9DCA-252B4837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5C9C-7954-4E26-BEAF-026DA4C50A0D}" type="datetimeFigureOut">
              <a:rPr lang="fr-FR" smtClean="0"/>
              <a:pPr/>
              <a:t>29/03/2020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FDA5-E398-43FA-9DCA-252B4837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5C9C-7954-4E26-BEAF-026DA4C50A0D}" type="datetimeFigureOut">
              <a:rPr lang="fr-FR" smtClean="0"/>
              <a:pPr/>
              <a:t>29/03/2020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FDA5-E398-43FA-9DCA-252B4837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5C9C-7954-4E26-BEAF-026DA4C50A0D}" type="datetimeFigureOut">
              <a:rPr lang="fr-FR" smtClean="0"/>
              <a:pPr/>
              <a:t>29/03/2020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FDA5-E398-43FA-9DCA-252B4837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D5C9C-7954-4E26-BEAF-026DA4C50A0D}" type="datetimeFigureOut">
              <a:rPr lang="fr-FR" smtClean="0"/>
              <a:pPr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FDA5-E398-43FA-9DCA-252B4837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642919"/>
            <a:ext cx="7772400" cy="928694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Hématopoïèse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28662" y="2285992"/>
            <a:ext cx="7286676" cy="35719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Ensemble des phénomènes qui concourent à la fabrication et au remplacement continu et régulé des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cellules sanguines.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2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42852"/>
            <a:ext cx="5357850" cy="6536036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57200"/>
            <a:ext cx="2857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 : Carte de  l’hématopoïèse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92909" cy="625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858" y="642918"/>
            <a:ext cx="885898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8403" y="1643050"/>
            <a:ext cx="868737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4650" y="642918"/>
            <a:ext cx="8135002" cy="612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573" y="1000108"/>
            <a:ext cx="8566385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000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première différenciation d'une cellule souche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multipotente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après sa mise en cycle se fait vers la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lignée lymphoïde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ou vers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la lignée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myéloïde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 La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cellule souche lymphoïde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possède la potentialité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différenciation vers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 deux types de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lymphocytes (T et B).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La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cellule souche myéloïde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est appelée CFU-GEMM.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Chaque nom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progéniteur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est défini par l'association du préfixe CFU ("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Colony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Forming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Unit") suivi de(s)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lettre(s) qui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caractérisent les lignées dont elle garde le potentiel de différenciation (GEMM =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Granuleuse, Erythrocytaire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Macrophage et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Mégacaryocytaire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). Cette cellule va poursuivre son programme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différenciation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et donner naissance à des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progéniteurs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encore plus engagés.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progéniteurs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perdent progressivement leur capacité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d'auto renouvellement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au fur et à mesure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leur avancement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dans la différenciation.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acquièrent les marqueurs immunologiques spécifiques de lignée :</a:t>
            </a:r>
          </a:p>
          <a:p>
            <a:pPr>
              <a:buNone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CFU-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GEMMk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: CD34, CD33, CD38, HLA-DR</a:t>
            </a:r>
          </a:p>
          <a:p>
            <a:pPr>
              <a:buNone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CFU-GM : CD34, CD33, CD38, HLA-DR, CD13</a:t>
            </a:r>
          </a:p>
          <a:p>
            <a:pPr>
              <a:buNone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CFU-E : CD36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579" y="357166"/>
            <a:ext cx="854914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296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précurseurs hématopoïétiques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8641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Les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précurseurs hématopoïétiques sont les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premières cellules morphologiquement identifiables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chaque lignée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ne sont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plus des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cellules souches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car elles ont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perdu toute capacité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d'auto-renouvellement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Le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compartiment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des précurseurs a pour but la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multiplication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et la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maturation cellulaire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Les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précurseurs sont engagés dans la différenciation vers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une lignée cellulaire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Selon les lignées, il y a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3 à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 mitoses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entre chaque stade précurseur, de sorte qu’un précurseur immature conduit de 8 à 32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cellules matures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en fonction des besoins.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579719" cy="565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9489" y="571480"/>
            <a:ext cx="781910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570" y="214290"/>
            <a:ext cx="834744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26611" cy="62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La maturation :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Divers stades cytologiques sont observés dans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chaque lignée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pour aboutir aux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cellules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terminales fonctionnelles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modifications morphologiques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communes et générales liées à la maturation sont :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diminution de la taille cellulaire,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sauf pour le 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mégacaryocyte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: son noyau peut présenter jusqu’à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64n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chromosomes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au lieu de 2n chromosomes.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diminution du rapport nucléo-cytoplasmique,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disparition des nucléoles,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condensation de la chromatine.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5008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maturation de chaque lignée induit également des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modifications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spécifiques :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*Noyau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(par exemple 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polylobulation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dans la lignée granuleuse, expulsion pour les GR),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*Cytoplasme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(par exemple : granulations spécifiques de la lignée granuleuse),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*Membrane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(apparition de protéines membranaires spécifiques reconnaissables par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anticorps monoclonaux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Exception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: les GR des oiseaux gardent leur noyau.</a:t>
            </a:r>
          </a:p>
          <a:p>
            <a:pPr>
              <a:buNone/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Une lignée cellulaire particulière, le mégacaryocyte,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sans division cellulaire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. Les plaquettes vont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être fabriquées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par fragmentation du cytoplasme des mégacaryocytes.</a:t>
            </a:r>
          </a:p>
          <a:p>
            <a:pPr>
              <a:buNone/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Acquisition des marqueurs membranaires spécifiques de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lignées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Lignée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érythroblastique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: CD71, CD35, CD44,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CD55, CD147,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glycophorines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Lignée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granulocytaire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: CD33, CD16, CD13, CD35</a:t>
            </a: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Lignée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monocytaire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CD35, CD13, CD33, CD14, CD11</a:t>
            </a: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Lignée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mégacaryocytaire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: CD61, CD51, CD41, CD42</a:t>
            </a: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Lignée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lymphocytaire 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: CD2,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CD3, CD4, CD8, TCR</a:t>
            </a: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Lignée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lymphocytaire B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: CD19,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CD20, CD10, Chaîne m</a:t>
            </a: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Lignée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NK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: CD16, CD56</a:t>
            </a:r>
          </a:p>
          <a:p>
            <a:pPr>
              <a:buNone/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Le marqueur CD20 est important car l’un des traitements de l’hémopathie maligne lymphoïde B est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un anticorps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anti-CD20 (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rituximab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100" b="1" dirty="0" smtClean="0">
                <a:latin typeface="Times New Roman" pitchFamily="18" charset="0"/>
                <a:cs typeface="Times New Roman" pitchFamily="18" charset="0"/>
              </a:rPr>
              <a:t>Régulation de l’hématopoïèse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00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homéostasie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est nécessaire, pour équilibrer fabrication et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perte. Dans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cette homéostasie jouent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cellules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du stroma médullaire.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régulation se fait via les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cytokines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les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contacts intercellulaires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mais aussi par des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vitamines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et par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oligoéléments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Trois éléments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jouent également un rôle important pour obtenir une hématopoïèse correcte et régulée 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100" b="1" dirty="0" smtClean="0">
                <a:latin typeface="Times New Roman" pitchFamily="18" charset="0"/>
                <a:cs typeface="Times New Roman" pitchFamily="18" charset="0"/>
              </a:rPr>
              <a:t>Régulation de l’hématopoïèse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1"/>
            <a:ext cx="8715436" cy="425769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microenvironnement médullaire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participe à l'organisation générale de la moelle.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donne aux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cellules souches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conditions anatomiques et intercellulaires satisfaisantes pour assurer l'hématopoïèse.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permet des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contacts intercellulaires et la sécrétion de facteurs de croissance.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11156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Régulation de l’hématopoïèse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928670"/>
            <a:ext cx="8786874" cy="57150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sz="3100" b="1" dirty="0" smtClean="0">
                <a:latin typeface="Times New Roman" pitchFamily="18" charset="0"/>
                <a:cs typeface="Times New Roman" pitchFamily="18" charset="0"/>
              </a:rPr>
              <a:t>2. Des vitamines et oligoéléments sont indispensables à l'hématopoïèse</a:t>
            </a:r>
            <a:endParaRPr lang="fr-FR" sz="31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Certains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agissent sur l'ensemble des lignées cellulaires. C'est le cas de la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vitamine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B12 et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de l'acide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folique (B9)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qui sont nécessaires à la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synthèse de l'ADN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donc à la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division cellulaire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Leur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déficit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entraînera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anomalies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de formation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 toutes les lignées (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stagnation dans les différents compartiments de maturation et 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augmentation du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volume cellulaire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D'autres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nécessaires à la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fabrication de protéines spécifiques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lignées. C'est le cas du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indispensable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 l'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érythropoïèse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pour la synthèse de l'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hémoglobine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cas 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la carence en fer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cellule n’arrive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pas à avoir une concentration en hémoglobine nécessaire à bloquer les divisions cellulaires donc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 aura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divisions supplémentaires avec des cellules plus petites : c’est la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microcytose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Régulation de l’hématopoïèse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7864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3. Les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facteurs de croissance hématopoïétiques : Cytokines et CSF (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Colony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Stimulating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Factor)</a:t>
            </a:r>
          </a:p>
          <a:p>
            <a:pPr>
              <a:lnSpc>
                <a:spcPct val="150000"/>
              </a:lnSpc>
              <a:buNone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On distingue schématiquement 3 types de facteurs de croissance selon leurs lieux d'action au cours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de l'hématopoïèse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facteurs de promotion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: augmentent la survie et le nombre de cellules souches rentrant en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cycle cellulaire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IL1,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IL4, IL6,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Stem 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Les facteurs 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multipotents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(peu utilisés en thérapeutique) : favorisent la différenciation et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la multiplication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des cellules souches et </a:t>
            </a: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progéniteurs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les plus immatures :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IL3, IL7, GM-CSF</a:t>
            </a:r>
          </a:p>
          <a:p>
            <a:pPr>
              <a:lnSpc>
                <a:spcPct val="150000"/>
              </a:lnSpc>
              <a:buNone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Les facteurs restreints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: favorisent la différenciation des </a:t>
            </a: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progéniteurs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les plus engagés,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la multiplication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et la maturation des précurseurs :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G-CSF, M-CSF, Erythropoïétine, 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Thrombopoïétine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, IL5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>
              <a:lnSpc>
                <a:spcPct val="150000"/>
              </a:lnSpc>
              <a:buNone/>
            </a:pPr>
            <a:r>
              <a:rPr lang="fr-FR" sz="1800" i="1" dirty="0">
                <a:latin typeface="Times New Roman" pitchFamily="18" charset="0"/>
                <a:cs typeface="Times New Roman" pitchFamily="18" charset="0"/>
              </a:rPr>
              <a:t>Les érythropoïétines ou ASE (agents stimulants l'érythropoïèse) sont utilisés dans le traitement </a:t>
            </a:r>
            <a:r>
              <a:rPr lang="fr-FR" sz="1800" i="1" dirty="0" smtClean="0">
                <a:latin typeface="Times New Roman" pitchFamily="18" charset="0"/>
                <a:cs typeface="Times New Roman" pitchFamily="18" charset="0"/>
              </a:rPr>
              <a:t>de nombreuses </a:t>
            </a:r>
            <a:r>
              <a:rPr lang="fr-FR" sz="1800" i="1" dirty="0">
                <a:latin typeface="Times New Roman" pitchFamily="18" charset="0"/>
                <a:cs typeface="Times New Roman" pitchFamily="18" charset="0"/>
              </a:rPr>
              <a:t>anémies comme les anémies liées à l'insuffisance rénale, ou les anémies des </a:t>
            </a:r>
            <a:r>
              <a:rPr lang="fr-FR" sz="1800" i="1" dirty="0" smtClean="0">
                <a:latin typeface="Times New Roman" pitchFamily="18" charset="0"/>
                <a:cs typeface="Times New Roman" pitchFamily="18" charset="0"/>
              </a:rPr>
              <a:t>syndromes myélodysplasiques</a:t>
            </a:r>
            <a:r>
              <a:rPr lang="fr-FR" sz="1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164" y="285728"/>
            <a:ext cx="8728554" cy="637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490" y="714356"/>
            <a:ext cx="7597971" cy="58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786874" cy="633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759545" cy="59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715435" cy="5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15436" cy="511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2705" y="214290"/>
            <a:ext cx="49852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40008" cy="57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571480"/>
            <a:ext cx="8786874" cy="55546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terminologies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sont à connaître :</a:t>
            </a:r>
          </a:p>
          <a:p>
            <a:pPr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- La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cellule souche totipotente qui va avoir la capacité de fabriquer l’ensemble des cellules sanguines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progéniteurs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sont des cellules souches qui vont s’engager dans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les lignées cellulaires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que l’on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 décrites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va voir que ces cellules n’ont pas de différences cytologiques. En effet, bien qu’elles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soient déjà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engagées dans la fabrication des leucocytes et des GR, on n’a pas de moyen pour les distinguer sur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plan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la cytologie.</a:t>
            </a:r>
          </a:p>
          <a:p>
            <a:pPr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- Une fois que les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progéniteurs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se sont engagés, ils vont aboutir à des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précurseurs,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qui sont des cellules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que l’on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voit bien quand on étudie un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myélogramme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- Ils vont ensuite aboutir aux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cellules matures et fonctionnelles sanguines.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1083</Words>
  <Application>Microsoft Office PowerPoint</Application>
  <PresentationFormat>Affichage à l'écran (4:3)</PresentationFormat>
  <Paragraphs>64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Hématopoïèse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Les précurseurs hématopoïétiques</vt:lpstr>
      <vt:lpstr>Diapositive 20</vt:lpstr>
      <vt:lpstr>Diapositive 21</vt:lpstr>
      <vt:lpstr>Diapositive 22</vt:lpstr>
      <vt:lpstr>Diapositive 23</vt:lpstr>
      <vt:lpstr>Diapositive 24</vt:lpstr>
      <vt:lpstr> Régulation de l’hématopoïèse </vt:lpstr>
      <vt:lpstr>  Régulation de l’hématopoïèse  </vt:lpstr>
      <vt:lpstr>Régulation de l’hématopoïèse</vt:lpstr>
      <vt:lpstr>Régulation de l’hématopoïèse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aa</dc:creator>
  <cp:lastModifiedBy>aa</cp:lastModifiedBy>
  <cp:revision>77</cp:revision>
  <dcterms:created xsi:type="dcterms:W3CDTF">2018-04-29T05:41:21Z</dcterms:created>
  <dcterms:modified xsi:type="dcterms:W3CDTF">2020-03-29T14:24:18Z</dcterms:modified>
</cp:coreProperties>
</file>