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1"/>
  </p:sldMasterIdLst>
  <p:notesMasterIdLst>
    <p:notesMasterId r:id="rId13"/>
  </p:notesMasterIdLst>
  <p:sldIdLst>
    <p:sldId id="256" r:id="rId2"/>
    <p:sldId id="260" r:id="rId3"/>
    <p:sldId id="262" r:id="rId4"/>
    <p:sldId id="263" r:id="rId5"/>
    <p:sldId id="264" r:id="rId6"/>
    <p:sldId id="265" r:id="rId7"/>
    <p:sldId id="267" r:id="rId8"/>
    <p:sldId id="268" r:id="rId9"/>
    <p:sldId id="269" r:id="rId10"/>
    <p:sldId id="270" r:id="rId11"/>
    <p:sldId id="271"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338" autoAdjust="0"/>
    <p:restoredTop sz="94660"/>
  </p:normalViewPr>
  <p:slideViewPr>
    <p:cSldViewPr>
      <p:cViewPr varScale="1">
        <p:scale>
          <a:sx n="68" d="100"/>
          <a:sy n="68" d="100"/>
        </p:scale>
        <p:origin x="-149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E4713B-27DB-4FE0-B1E9-AF88B455CE8E}" type="datetimeFigureOut">
              <a:rPr lang="fr-FR" smtClean="0"/>
              <a:pPr/>
              <a:t>21/04/2020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EA75FD-74D8-433C-8D0B-63664DBC61C8}"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F5B7FE9E-43E9-43A8-9721-8AF3038F0948}" type="datetimeFigureOut">
              <a:rPr lang="fr-FR" smtClean="0"/>
              <a:pPr/>
              <a:t>21/04/2020</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F501C773-6B14-43C4-BC68-6A18B8F164D4}"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5B7FE9E-43E9-43A8-9721-8AF3038F0948}" type="datetimeFigureOut">
              <a:rPr lang="fr-FR" smtClean="0"/>
              <a:pPr/>
              <a:t>21/04/2020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501C773-6B14-43C4-BC68-6A18B8F164D4}"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5B7FE9E-43E9-43A8-9721-8AF3038F0948}" type="datetimeFigureOut">
              <a:rPr lang="fr-FR" smtClean="0"/>
              <a:pPr/>
              <a:t>21/04/2020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501C773-6B14-43C4-BC68-6A18B8F164D4}"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5B7FE9E-43E9-43A8-9721-8AF3038F0948}" type="datetimeFigureOut">
              <a:rPr lang="fr-FR" smtClean="0"/>
              <a:pPr/>
              <a:t>21/04/2020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501C773-6B14-43C4-BC68-6A18B8F164D4}"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F5B7FE9E-43E9-43A8-9721-8AF3038F0948}" type="datetimeFigureOut">
              <a:rPr lang="fr-FR" smtClean="0"/>
              <a:pPr/>
              <a:t>21/04/2020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501C773-6B14-43C4-BC68-6A18B8F164D4}"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F5B7FE9E-43E9-43A8-9721-8AF3038F0948}" type="datetimeFigureOut">
              <a:rPr lang="fr-FR" smtClean="0"/>
              <a:pPr/>
              <a:t>21/04/2020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501C773-6B14-43C4-BC68-6A18B8F164D4}"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F5B7FE9E-43E9-43A8-9721-8AF3038F0948}" type="datetimeFigureOut">
              <a:rPr lang="fr-FR" smtClean="0"/>
              <a:pPr/>
              <a:t>21/04/2020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501C773-6B14-43C4-BC68-6A18B8F164D4}"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F5B7FE9E-43E9-43A8-9721-8AF3038F0948}" type="datetimeFigureOut">
              <a:rPr lang="fr-FR" smtClean="0"/>
              <a:pPr/>
              <a:t>21/04/2020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501C773-6B14-43C4-BC68-6A18B8F164D4}"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5B7FE9E-43E9-43A8-9721-8AF3038F0948}" type="datetimeFigureOut">
              <a:rPr lang="fr-FR" smtClean="0"/>
              <a:pPr/>
              <a:t>21/04/2020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501C773-6B14-43C4-BC68-6A18B8F164D4}"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F5B7FE9E-43E9-43A8-9721-8AF3038F0948}" type="datetimeFigureOut">
              <a:rPr lang="fr-FR" smtClean="0"/>
              <a:pPr/>
              <a:t>21/04/2020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501C773-6B14-43C4-BC68-6A18B8F164D4}"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F5B7FE9E-43E9-43A8-9721-8AF3038F0948}" type="datetimeFigureOut">
              <a:rPr lang="fr-FR" smtClean="0"/>
              <a:pPr/>
              <a:t>21/04/2020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F501C773-6B14-43C4-BC68-6A18B8F164D4}"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5B7FE9E-43E9-43A8-9721-8AF3038F0948}" type="datetimeFigureOut">
              <a:rPr lang="fr-FR" smtClean="0"/>
              <a:pPr/>
              <a:t>21/04/2020</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501C773-6B14-43C4-BC68-6A18B8F164D4}"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DZ" dirty="0" smtClean="0"/>
              <a:t>الإخراج الإذاعي </a:t>
            </a:r>
            <a:r>
              <a:rPr lang="ar-DZ" dirty="0" err="1" smtClean="0"/>
              <a:t>و</a:t>
            </a:r>
            <a:r>
              <a:rPr lang="ar-DZ" dirty="0" smtClean="0"/>
              <a:t> التلفزيوني</a:t>
            </a:r>
            <a:endParaRPr lang="fr-FR" dirty="0"/>
          </a:p>
        </p:txBody>
      </p:sp>
      <p:sp>
        <p:nvSpPr>
          <p:cNvPr id="3" name="Sous-titre 2"/>
          <p:cNvSpPr>
            <a:spLocks noGrp="1"/>
          </p:cNvSpPr>
          <p:nvPr>
            <p:ph type="subTitle" idx="1"/>
          </p:nvPr>
        </p:nvSpPr>
        <p:spPr>
          <a:xfrm>
            <a:off x="1295400" y="3200400"/>
            <a:ext cx="6400800" cy="1085856"/>
          </a:xfrm>
        </p:spPr>
        <p:txBody>
          <a:bodyPr>
            <a:normAutofit/>
          </a:bodyPr>
          <a:lstStyle/>
          <a:p>
            <a:r>
              <a:rPr lang="ar-DZ" dirty="0" smtClean="0"/>
              <a:t>لطلبة سنة ثالثة صحافة </a:t>
            </a:r>
          </a:p>
          <a:p>
            <a:r>
              <a:rPr lang="ar-DZ" dirty="0" smtClean="0"/>
              <a:t>من تقديم : الدكتورة نادية بن </a:t>
            </a:r>
            <a:r>
              <a:rPr lang="ar-DZ" dirty="0" err="1" smtClean="0"/>
              <a:t>ورقلة</a:t>
            </a:r>
            <a:r>
              <a:rPr lang="ar-DZ" dirty="0" smtClean="0"/>
              <a:t> </a:t>
            </a:r>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000108"/>
            <a:ext cx="8229600" cy="785818"/>
          </a:xfrm>
        </p:spPr>
        <p:txBody>
          <a:bodyPr>
            <a:normAutofit fontScale="90000"/>
          </a:bodyPr>
          <a:lstStyle/>
          <a:p>
            <a:pPr algn="r"/>
            <a:r>
              <a:rPr lang="ar-DZ" dirty="0" smtClean="0"/>
              <a:t>الصفات التي يجب أن يمتلكها المخرج التلفزيوني </a:t>
            </a:r>
            <a:endParaRPr lang="fr-FR" dirty="0"/>
          </a:p>
        </p:txBody>
      </p:sp>
      <p:sp>
        <p:nvSpPr>
          <p:cNvPr id="3" name="Espace réservé du contenu 2"/>
          <p:cNvSpPr>
            <a:spLocks noGrp="1"/>
          </p:cNvSpPr>
          <p:nvPr>
            <p:ph idx="1"/>
          </p:nvPr>
        </p:nvSpPr>
        <p:spPr>
          <a:xfrm>
            <a:off x="457200" y="1785926"/>
            <a:ext cx="8229600" cy="3714776"/>
          </a:xfrm>
        </p:spPr>
        <p:txBody>
          <a:bodyPr>
            <a:normAutofit/>
          </a:bodyPr>
          <a:lstStyle/>
          <a:p>
            <a:pPr algn="r">
              <a:buNone/>
            </a:pPr>
            <a:r>
              <a:rPr lang="ar-DZ" dirty="0" smtClean="0"/>
              <a:t>1-القدرة على العمل فهي الخاصية الأساسية للنفاذ إلى أعماق النفس .</a:t>
            </a:r>
          </a:p>
          <a:p>
            <a:pPr algn="r">
              <a:buNone/>
            </a:pPr>
            <a:r>
              <a:rPr lang="ar-DZ" dirty="0" smtClean="0"/>
              <a:t>2-أهم جوانب الموهبة الإخراجية هي حدة العين </a:t>
            </a:r>
            <a:r>
              <a:rPr lang="ar-DZ" dirty="0" err="1" smtClean="0"/>
              <a:t>و</a:t>
            </a:r>
            <a:r>
              <a:rPr lang="ar-DZ" dirty="0" smtClean="0"/>
              <a:t> المقصود القدرة على الرؤية . </a:t>
            </a:r>
          </a:p>
          <a:p>
            <a:pPr algn="r">
              <a:buNone/>
            </a:pPr>
            <a:r>
              <a:rPr lang="ar-DZ" dirty="0" smtClean="0"/>
              <a:t>3- معرفته الموسيقية </a:t>
            </a:r>
            <a:r>
              <a:rPr lang="ar-DZ" dirty="0" err="1" smtClean="0"/>
              <a:t>و</a:t>
            </a:r>
            <a:r>
              <a:rPr lang="ar-DZ" dirty="0" smtClean="0"/>
              <a:t> إحساسه بالإيقاع .</a:t>
            </a:r>
          </a:p>
          <a:p>
            <a:pPr algn="r">
              <a:buNone/>
            </a:pPr>
            <a:r>
              <a:rPr lang="ar-DZ" dirty="0" smtClean="0"/>
              <a:t>4-أن يكون حيويا، متأهبا، عمليا </a:t>
            </a:r>
            <a:r>
              <a:rPr lang="ar-DZ" dirty="0" err="1" smtClean="0"/>
              <a:t>و</a:t>
            </a:r>
            <a:r>
              <a:rPr lang="ar-DZ" dirty="0" smtClean="0"/>
              <a:t> حر الإرادة . </a:t>
            </a:r>
          </a:p>
          <a:p>
            <a:pPr algn="r">
              <a:buNone/>
            </a:pPr>
            <a:r>
              <a:rPr lang="ar-DZ" dirty="0" smtClean="0"/>
              <a:t>5-حب العمل فلا يوجد هناك مخرج كسول .</a:t>
            </a: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DZ" dirty="0" smtClean="0">
                <a:solidFill>
                  <a:schemeClr val="accent1">
                    <a:lumMod val="50000"/>
                  </a:schemeClr>
                </a:solidFill>
              </a:rPr>
              <a:t>خلاصة :</a:t>
            </a:r>
            <a:endParaRPr lang="fr-FR" dirty="0">
              <a:solidFill>
                <a:schemeClr val="accent1">
                  <a:lumMod val="50000"/>
                </a:schemeClr>
              </a:solidFill>
            </a:endParaRPr>
          </a:p>
        </p:txBody>
      </p:sp>
      <p:sp>
        <p:nvSpPr>
          <p:cNvPr id="3" name="Espace réservé du contenu 2"/>
          <p:cNvSpPr>
            <a:spLocks noGrp="1"/>
          </p:cNvSpPr>
          <p:nvPr>
            <p:ph idx="1"/>
          </p:nvPr>
        </p:nvSpPr>
        <p:spPr>
          <a:xfrm>
            <a:off x="457200" y="1935480"/>
            <a:ext cx="8229600" cy="2707966"/>
          </a:xfrm>
        </p:spPr>
        <p:txBody>
          <a:bodyPr>
            <a:normAutofit/>
          </a:bodyPr>
          <a:lstStyle/>
          <a:p>
            <a:pPr algn="r">
              <a:buNone/>
            </a:pPr>
            <a:r>
              <a:rPr lang="ar-DZ" dirty="0" smtClean="0"/>
              <a:t>الإخراج هو عملية إبداعية تقتضي التعاون، التفاهم بين المنتج </a:t>
            </a:r>
            <a:r>
              <a:rPr lang="ar-DZ" dirty="0" err="1" smtClean="0"/>
              <a:t>و</a:t>
            </a:r>
            <a:r>
              <a:rPr lang="ar-DZ" dirty="0" smtClean="0"/>
              <a:t> المخرج،ضمن قواعد </a:t>
            </a:r>
            <a:r>
              <a:rPr lang="ar-DZ" dirty="0" err="1" smtClean="0"/>
              <a:t>و</a:t>
            </a:r>
            <a:r>
              <a:rPr lang="ar-DZ" dirty="0" smtClean="0"/>
              <a:t> ضوابط قادرة على خلق اتصال ناجح بين عناصر أفراد طاقم العمل بحيث يتم الإعداد بشكل شامل وواضح .</a:t>
            </a:r>
          </a:p>
          <a:p>
            <a:pPr algn="r">
              <a:buNone/>
            </a:pPr>
            <a:r>
              <a:rPr lang="ar-DZ" dirty="0" smtClean="0"/>
              <a:t>و الإخراج الناجح هو الذي ينتج عنه رجع الصدى ، بحيث يتم الاستفادة من آراء الجمهور لتقديم ما هو أفضل </a:t>
            </a:r>
            <a:r>
              <a:rPr lang="ar-DZ" dirty="0" err="1" smtClean="0"/>
              <a:t>و</a:t>
            </a:r>
            <a:r>
              <a:rPr lang="ar-DZ" dirty="0" smtClean="0"/>
              <a:t> جديد في الشكل </a:t>
            </a:r>
            <a:r>
              <a:rPr lang="ar-DZ" dirty="0" err="1" smtClean="0"/>
              <a:t>و</a:t>
            </a:r>
            <a:r>
              <a:rPr lang="ar-DZ" dirty="0" smtClean="0"/>
              <a:t> المضمون .  </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28596" y="500042"/>
            <a:ext cx="7851648" cy="1828800"/>
          </a:xfrm>
        </p:spPr>
        <p:txBody>
          <a:bodyPr/>
          <a:lstStyle/>
          <a:p>
            <a:r>
              <a:rPr lang="ar-DZ" dirty="0" smtClean="0"/>
              <a:t> تعريف </a:t>
            </a:r>
            <a:r>
              <a:rPr lang="ar-DZ" dirty="0" err="1" smtClean="0"/>
              <a:t>الاخراج</a:t>
            </a:r>
            <a:r>
              <a:rPr lang="ar-DZ" dirty="0" smtClean="0"/>
              <a:t> </a:t>
            </a:r>
            <a:endParaRPr lang="fr-FR" dirty="0"/>
          </a:p>
        </p:txBody>
      </p:sp>
      <p:sp>
        <p:nvSpPr>
          <p:cNvPr id="3" name="Sous-titre 2"/>
          <p:cNvSpPr>
            <a:spLocks noGrp="1"/>
          </p:cNvSpPr>
          <p:nvPr>
            <p:ph type="subTitle" idx="1"/>
          </p:nvPr>
        </p:nvSpPr>
        <p:spPr>
          <a:xfrm>
            <a:off x="533400" y="3228536"/>
            <a:ext cx="7854696" cy="2700794"/>
          </a:xfrm>
        </p:spPr>
        <p:txBody>
          <a:bodyPr>
            <a:normAutofit fontScale="92500" lnSpcReduction="20000"/>
          </a:bodyPr>
          <a:lstStyle/>
          <a:p>
            <a:r>
              <a:rPr lang="ar-DZ" dirty="0" smtClean="0"/>
              <a:t>الإخراج في عمومه هو عملية قيادة العمل الفني، مما يجعل من المخرج </a:t>
            </a:r>
            <a:r>
              <a:rPr lang="ar-DZ" dirty="0" err="1" smtClean="0"/>
              <a:t>المسؤول</a:t>
            </a:r>
            <a:r>
              <a:rPr lang="ar-DZ" dirty="0" smtClean="0"/>
              <a:t> الأول والأخير عن ظهور العمل الفني على الشاشة، فالمخرج لا يصور ولا يقوم بالمونتاج ولا يؤلف الموسيقى ولا يبني الديكور ولا يوزع الإضاءة بنفسه، لكنه في الوقت نفسه يكون موجودا في كل مرحلة من تلك المراحل، ليقرر أغلب العناصر الفنية الداخلة في بناء وتكوين الصورة، من اختيار اللقطات والزوايا والمؤثرات البصرية والصوتية والتكوين وحركة الكاميرا والمونتاج، والجميع يحتاجون إلى قراره النهائي، لأنهم جميعا يعملون وفقا لرؤية المخرج، لكنه هو أيضا لا يستطيع أن يعمل وحده من دون هؤلاء.</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1071544"/>
            <a:ext cx="7929618" cy="4071968"/>
          </a:xfrm>
          <a:prstGeom prst="rect">
            <a:avLst/>
          </a:prstGeom>
        </p:spPr>
        <p:txBody>
          <a:bodyPr wrap="square">
            <a:spAutoFit/>
          </a:bodyPr>
          <a:lstStyle/>
          <a:p>
            <a:pPr algn="r" rtl="1"/>
            <a:r>
              <a:rPr lang="ar-DZ" dirty="0"/>
              <a:t>ويشير تعبير الإخراج الذي انبثق أصلا من المسرح إلى التأثير المشترك الذي يعطيه الممثلون، فأدائهم التمثيلي والماكياج والأزياء، وكذلك المشهد وما فيه من إضاءة وإكسسوار، ومع شيء من التجاوز عن </a:t>
            </a:r>
            <a:r>
              <a:rPr lang="ar-DZ" dirty="0" smtClean="0"/>
              <a:t>الفوارق أكثر  </a:t>
            </a:r>
            <a:r>
              <a:rPr lang="ar-DZ" dirty="0"/>
              <a:t>بين مجالات السينما والتلفزيون والمسرح ينطبق هذا التعبير عليها جميعا.</a:t>
            </a:r>
          </a:p>
          <a:p>
            <a:pPr algn="r" rtl="1"/>
            <a:r>
              <a:rPr lang="ar-DZ" dirty="0"/>
              <a:t>في التمثيل: السمات التي يريدها المخرج في وجه الممثل لا يكفي أن تتجلى على وجهه وهو يمثل فحسب، بل يجب أيضا أن تكون من نوع تستطيع الكاميرا أن تسجله، والمقصود التعبير الذي تستطيع الكاميرا الإفصاح عنه، ففي المسرح على الممثل أن يجهر بصوته إلى جانب التعبير على الوجه، بينما أمام الكاميرا يمكن للقطة قريبة أن تسجل الحركات الدقيقة للوجه.</a:t>
            </a:r>
          </a:p>
          <a:p>
            <a:pPr algn="r" rtl="1"/>
            <a:r>
              <a:rPr lang="ar-DZ" dirty="0"/>
              <a:t>أما الديكورات والإضاءة فالمخرجون يقررون استخدام الديكور الداخلي أو الخارجي مع استخدام إضاءة معينة ملائمة للواقع المنقول وطبيعة الحدث أيضا لإظهارها بصورة </a:t>
            </a:r>
            <a:r>
              <a:rPr lang="ar-DZ" dirty="0" smtClean="0"/>
              <a:t>جاذبية </a:t>
            </a:r>
            <a:r>
              <a:rPr lang="ar-DZ" dirty="0"/>
              <a:t>وواقعية، كما أن درجة الدقة التي ينجزها المخرج في السينما والتلفزيون درجة عالية جدا، لأن المخرج هنا يستطيع أن يعيد تصوير الأشياء والناس حتى يحصل على ما يريد بالضبط، كما لا يمكن أن نعزل الإخراج عن السيناريو لكونهما متلازمين في تحقيق أي عمل تلفزيوني، فالمخرج يخرج العمل على الورق أولا قبل أن يتحول إلى صورة، من هنا كان عليه أن يتقن السيناريو قبل كل شيء، إن هاتين المفردتين يمكن أن تطلق على الكثير من الأعمال التي تحتاج إلى تنظيم دقيق أو تأثير وإبهار.</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514352"/>
            <a:ext cx="3071842" cy="1162050"/>
          </a:xfrm>
        </p:spPr>
        <p:txBody>
          <a:bodyPr/>
          <a:lstStyle/>
          <a:p>
            <a:endParaRPr lang="fr-FR" dirty="0"/>
          </a:p>
        </p:txBody>
      </p:sp>
      <p:sp>
        <p:nvSpPr>
          <p:cNvPr id="3" name="Espace réservé du texte 2"/>
          <p:cNvSpPr>
            <a:spLocks noGrp="1"/>
          </p:cNvSpPr>
          <p:nvPr>
            <p:ph type="body" idx="2"/>
          </p:nvPr>
        </p:nvSpPr>
        <p:spPr>
          <a:xfrm>
            <a:off x="285720" y="1857364"/>
            <a:ext cx="3071842" cy="4500594"/>
          </a:xfrm>
          <a:prstGeom prst="pie">
            <a:avLst/>
          </a:prstGeom>
        </p:spPr>
        <p:txBody>
          <a:bodyPr>
            <a:noAutofit/>
          </a:bodyPr>
          <a:lstStyle/>
          <a:p>
            <a:pPr algn="r"/>
            <a:r>
              <a:rPr lang="ar-DZ" sz="1600" dirty="0" smtClean="0"/>
              <a:t>وكما هو معروف أصبح التلفزيون اليوم يخاطب وبشكل دائم عقل وفكر وذوق المتلقي، فكثير من السلوكيات الإنسانية نراها تتأثر بفعل العمل الفني التلفزيوني الذي يقف وراءه مخرج مبتكر وفريق عمل يعمل معه بتكامل، فإن عملية الإخراج ليست مهنة فقط إنما هي بصيرة متوقدة لخلق الأشياء من العدم، أي أن المخرج هو إنسان عادي غير أنه يتمتع بإمكانيات خاصة كتلك التي يتمتع </a:t>
            </a:r>
            <a:r>
              <a:rPr lang="ar-DZ" sz="1600" dirty="0" err="1" smtClean="0"/>
              <a:t>بها</a:t>
            </a:r>
            <a:r>
              <a:rPr lang="ar-DZ" sz="1600" dirty="0" smtClean="0"/>
              <a:t> الساحر الذي يبهر الناس بالإبداع </a:t>
            </a:r>
            <a:r>
              <a:rPr lang="ar-DZ" sz="1600" smtClean="0"/>
              <a:t>والتنظيم </a:t>
            </a:r>
            <a:r>
              <a:rPr lang="ar-DZ" sz="1600" smtClean="0"/>
              <a:t>من أجل </a:t>
            </a:r>
            <a:r>
              <a:rPr lang="ar-DZ" sz="1600" dirty="0" smtClean="0"/>
              <a:t>التأثير في المتلقي</a:t>
            </a:r>
            <a:r>
              <a:rPr lang="fr-FR" sz="1600" dirty="0" smtClean="0"/>
              <a:t> </a:t>
            </a:r>
            <a:endParaRPr lang="fr-FR" sz="1600" dirty="0"/>
          </a:p>
        </p:txBody>
      </p:sp>
      <p:pic>
        <p:nvPicPr>
          <p:cNvPr id="1026" name="Picture 2"/>
          <p:cNvPicPr>
            <a:picLocks noGrp="1" noChangeAspect="1" noChangeArrowheads="1"/>
          </p:cNvPicPr>
          <p:nvPr>
            <p:ph sz="half" idx="1"/>
          </p:nvPr>
        </p:nvPicPr>
        <p:blipFill>
          <a:blip r:embed="rId2"/>
          <a:stretch>
            <a:fillRect/>
          </a:stretch>
        </p:blipFill>
        <p:spPr bwMode="auto">
          <a:xfrm>
            <a:off x="3575050" y="2745316"/>
            <a:ext cx="5111750" cy="2434167"/>
          </a:xfrm>
          <a:prstGeom prst="rect">
            <a:avLst/>
          </a:prstGeom>
          <a:noFill/>
          <a:ln w="9525">
            <a:noFill/>
            <a:miter lim="800000"/>
            <a:headEnd/>
            <a:tailEnd/>
          </a:ln>
          <a:effectLst/>
        </p:spPr>
      </p:pic>
      <p:sp>
        <p:nvSpPr>
          <p:cNvPr id="5" name="Rectangle à coins arrondis 4"/>
          <p:cNvSpPr/>
          <p:nvPr/>
        </p:nvSpPr>
        <p:spPr>
          <a:xfrm>
            <a:off x="357158" y="714356"/>
            <a:ext cx="3200416"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المستخلص الأول </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a:r>
              <a:rPr lang="ar-DZ" dirty="0" smtClean="0">
                <a:solidFill>
                  <a:schemeClr val="tx2">
                    <a:lumMod val="60000"/>
                    <a:lumOff val="40000"/>
                  </a:schemeClr>
                </a:solidFill>
              </a:rPr>
              <a:t>مهام  المخرج الرئيسية </a:t>
            </a:r>
            <a:endParaRPr lang="fr-FR" dirty="0">
              <a:solidFill>
                <a:schemeClr val="tx2">
                  <a:lumMod val="60000"/>
                  <a:lumOff val="40000"/>
                </a:schemeClr>
              </a:solidFill>
            </a:endParaRPr>
          </a:p>
        </p:txBody>
      </p:sp>
      <p:sp>
        <p:nvSpPr>
          <p:cNvPr id="3" name="Espace réservé du contenu 2"/>
          <p:cNvSpPr>
            <a:spLocks noGrp="1"/>
          </p:cNvSpPr>
          <p:nvPr>
            <p:ph idx="1"/>
          </p:nvPr>
        </p:nvSpPr>
        <p:spPr>
          <a:xfrm>
            <a:off x="457200" y="1857364"/>
            <a:ext cx="8229600" cy="4071966"/>
          </a:xfrm>
        </p:spPr>
        <p:txBody>
          <a:bodyPr>
            <a:normAutofit fontScale="92500" lnSpcReduction="20000"/>
          </a:bodyPr>
          <a:lstStyle/>
          <a:p>
            <a:pPr algn="r">
              <a:buNone/>
            </a:pPr>
            <a:r>
              <a:rPr lang="ar-DZ" dirty="0" smtClean="0"/>
              <a:t>تحويل النص المكتوب من أحداث وشخصيات افتراضية إلى مشاهد وأصوات وشخصيات حقيقية، حيث إنّ اختيار هذه الأمور جميعها تتحكم في مدى نجاح العمل أو فشله. إجراء التعديلات اللازمة على النصوص، وهذا الأمر يحدث في الكثير من الأحيان عندما تكون النصوص الأساسية بحاجة إلى تعديلات أو إلى إعادة كتابتها أحياناً.</a:t>
            </a:r>
            <a:br>
              <a:rPr lang="ar-DZ" dirty="0" smtClean="0"/>
            </a:br>
            <a:r>
              <a:rPr lang="ar-DZ" dirty="0" smtClean="0"/>
              <a:t>-متابعة الأمور الفنية للتصوير، والمؤثرات المضافة، والأصوات، والتصميم العام للفيلم. </a:t>
            </a:r>
          </a:p>
          <a:p>
            <a:pPr algn="r">
              <a:buNone/>
            </a:pPr>
            <a:r>
              <a:rPr lang="ar-DZ" dirty="0" smtClean="0"/>
              <a:t>-الإشراف على الصورة النهائية للعمل بمساعدة المحرّرين والفنيين. تحفيز فريق العمل لتحقيق أفضل النتائج. التنسيق ما بين الميزانية الكاملة للعمل والزمن المخطط له، بالتزامن مع الواقع الذي يتم التعامل معه. الالتزام الجاد في العمل والحرص على أن يتم أداءه بأفضل صورة ممكنة.</a:t>
            </a:r>
            <a:br>
              <a:rPr lang="ar-DZ" dirty="0" smtClean="0"/>
            </a:br>
            <a:r>
              <a:rPr lang="ar-DZ" dirty="0" smtClean="0"/>
              <a:t/>
            </a:r>
            <a:br>
              <a:rPr lang="ar-DZ" dirty="0" smtClean="0"/>
            </a:b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653210"/>
          </a:xfrm>
        </p:spPr>
        <p:txBody>
          <a:bodyPr>
            <a:normAutofit fontScale="90000"/>
          </a:bodyPr>
          <a:lstStyle/>
          <a:p>
            <a:pPr algn="r"/>
            <a:r>
              <a:rPr lang="ar-DZ" dirty="0" smtClean="0"/>
              <a:t>المخرج الإذاعي </a:t>
            </a:r>
            <a:r>
              <a:rPr lang="ar-DZ" dirty="0" err="1" smtClean="0"/>
              <a:t>و</a:t>
            </a:r>
            <a:r>
              <a:rPr lang="ar-DZ" dirty="0" smtClean="0"/>
              <a:t> المخرج التلفزيوني </a:t>
            </a:r>
            <a:endParaRPr lang="fr-FR" dirty="0"/>
          </a:p>
        </p:txBody>
      </p:sp>
      <p:sp>
        <p:nvSpPr>
          <p:cNvPr id="3" name="Espace réservé du contenu 2"/>
          <p:cNvSpPr>
            <a:spLocks noGrp="1"/>
          </p:cNvSpPr>
          <p:nvPr>
            <p:ph idx="1"/>
          </p:nvPr>
        </p:nvSpPr>
        <p:spPr>
          <a:xfrm>
            <a:off x="457200" y="1571612"/>
            <a:ext cx="8229600" cy="4752988"/>
          </a:xfrm>
        </p:spPr>
        <p:txBody>
          <a:bodyPr/>
          <a:lstStyle/>
          <a:p>
            <a:pPr algn="r">
              <a:buNone/>
            </a:pPr>
            <a:r>
              <a:rPr lang="ar-DZ" b="1" dirty="0" smtClean="0"/>
              <a:t>المخرج الإذاعي :</a:t>
            </a:r>
          </a:p>
          <a:p>
            <a:pPr algn="r">
              <a:buNone/>
            </a:pPr>
            <a:r>
              <a:rPr lang="ar-DZ" dirty="0" smtClean="0"/>
              <a:t>هو القائد والموزع الذي يقود البرنامج الإذاعي برمته</a:t>
            </a:r>
            <a:br>
              <a:rPr lang="ar-DZ" dirty="0" smtClean="0"/>
            </a:br>
            <a:r>
              <a:rPr lang="ar-DZ" dirty="0" smtClean="0"/>
              <a:t>كتحديد الفواصل الإعلانية واختيار الضيوف وطريقة إدارة المذيع للحوار مع ضيوف البرنامج </a:t>
            </a:r>
            <a:r>
              <a:rPr lang="ar-DZ" b="1" dirty="0" smtClean="0"/>
              <a:t>.</a:t>
            </a:r>
          </a:p>
          <a:p>
            <a:pPr algn="r">
              <a:buNone/>
            </a:pPr>
            <a:r>
              <a:rPr lang="ar-DZ" b="1" dirty="0" smtClean="0"/>
              <a:t>المخرج التلفزيوني :</a:t>
            </a:r>
          </a:p>
          <a:p>
            <a:pPr algn="r">
              <a:buNone/>
            </a:pPr>
            <a:r>
              <a:rPr lang="ar-DZ" dirty="0" smtClean="0"/>
              <a:t>هو الذي يقوم بقراءة النص المكتوب بعمق، مع قدرته على تخيل الأحداث </a:t>
            </a:r>
            <a:r>
              <a:rPr lang="ar-DZ" dirty="0" err="1" smtClean="0"/>
              <a:t>و</a:t>
            </a:r>
            <a:r>
              <a:rPr lang="ar-DZ" dirty="0" smtClean="0"/>
              <a:t> من ثم تجسيدها بكافة الأدوات </a:t>
            </a:r>
            <a:r>
              <a:rPr lang="ar-DZ" dirty="0" err="1" smtClean="0"/>
              <a:t>و</a:t>
            </a:r>
            <a:r>
              <a:rPr lang="ar-DZ" dirty="0" smtClean="0"/>
              <a:t> التقنيات بواسطة الممثلين .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653210"/>
          </a:xfrm>
        </p:spPr>
        <p:txBody>
          <a:bodyPr>
            <a:normAutofit fontScale="90000"/>
          </a:bodyPr>
          <a:lstStyle/>
          <a:p>
            <a:pPr algn="r"/>
            <a:r>
              <a:rPr lang="ar-DZ" dirty="0" smtClean="0"/>
              <a:t>مؤهلات المخرج : </a:t>
            </a:r>
            <a:endParaRPr lang="fr-FR" dirty="0"/>
          </a:p>
        </p:txBody>
      </p:sp>
      <p:sp>
        <p:nvSpPr>
          <p:cNvPr id="3" name="Espace réservé du contenu 2"/>
          <p:cNvSpPr>
            <a:spLocks noGrp="1"/>
          </p:cNvSpPr>
          <p:nvPr>
            <p:ph idx="1"/>
          </p:nvPr>
        </p:nvSpPr>
        <p:spPr>
          <a:xfrm>
            <a:off x="457200" y="1500174"/>
            <a:ext cx="8186766" cy="4824426"/>
          </a:xfrm>
        </p:spPr>
        <p:txBody>
          <a:bodyPr>
            <a:normAutofit/>
          </a:bodyPr>
          <a:lstStyle/>
          <a:p>
            <a:pPr algn="r">
              <a:buNone/>
            </a:pPr>
            <a:r>
              <a:rPr lang="ar-DZ" dirty="0" smtClean="0"/>
              <a:t>1-</a:t>
            </a:r>
            <a:r>
              <a:rPr lang="ar-DZ" dirty="0" err="1" smtClean="0"/>
              <a:t>إمتلاك</a:t>
            </a:r>
            <a:r>
              <a:rPr lang="ar-DZ" dirty="0" smtClean="0"/>
              <a:t> الموهبة </a:t>
            </a:r>
            <a:r>
              <a:rPr lang="ar-DZ" dirty="0" err="1" smtClean="0"/>
              <a:t>و</a:t>
            </a:r>
            <a:r>
              <a:rPr lang="ar-DZ" dirty="0" smtClean="0"/>
              <a:t> الذكاء .</a:t>
            </a:r>
          </a:p>
          <a:p>
            <a:pPr algn="r">
              <a:buNone/>
            </a:pPr>
            <a:r>
              <a:rPr lang="ar-DZ" dirty="0" smtClean="0"/>
              <a:t>2-إرادة .</a:t>
            </a:r>
          </a:p>
          <a:p>
            <a:pPr algn="r">
              <a:buNone/>
            </a:pPr>
            <a:r>
              <a:rPr lang="ar-DZ" dirty="0" smtClean="0"/>
              <a:t>3-القدرة على التعامل إبتداءا من الجمهور </a:t>
            </a:r>
            <a:r>
              <a:rPr lang="ar-DZ" dirty="0" err="1" smtClean="0"/>
              <a:t>و</a:t>
            </a:r>
            <a:r>
              <a:rPr lang="ar-DZ" dirty="0" smtClean="0"/>
              <a:t> إنتهاءا بمدير الأستوديو .</a:t>
            </a:r>
          </a:p>
          <a:p>
            <a:pPr algn="r">
              <a:buNone/>
            </a:pPr>
            <a:r>
              <a:rPr lang="ar-DZ" dirty="0" smtClean="0"/>
              <a:t>4-الكفاءة </a:t>
            </a:r>
            <a:r>
              <a:rPr lang="ar-DZ" dirty="0" err="1" smtClean="0"/>
              <a:t>و</a:t>
            </a:r>
            <a:r>
              <a:rPr lang="ar-DZ" dirty="0" smtClean="0"/>
              <a:t> القدرة على ترتيب </a:t>
            </a:r>
            <a:r>
              <a:rPr lang="ar-DZ" dirty="0" err="1" smtClean="0"/>
              <a:t>و</a:t>
            </a:r>
            <a:r>
              <a:rPr lang="ar-DZ" dirty="0" smtClean="0"/>
              <a:t> تنظيم العمل في كافة مستوياته ( الإدارية، الفنية ، </a:t>
            </a:r>
            <a:r>
              <a:rPr lang="ar-DZ" dirty="0" err="1" smtClean="0"/>
              <a:t>و</a:t>
            </a:r>
            <a:r>
              <a:rPr lang="ar-DZ" dirty="0" smtClean="0"/>
              <a:t> المالية ) .</a:t>
            </a:r>
          </a:p>
          <a:p>
            <a:pPr algn="r">
              <a:buNone/>
            </a:pPr>
            <a:r>
              <a:rPr lang="ar-DZ" dirty="0" smtClean="0"/>
              <a:t>5-القدرة على الإبداع ، الابتكار ، التجديد ، </a:t>
            </a:r>
            <a:r>
              <a:rPr lang="ar-DZ" dirty="0" err="1" smtClean="0"/>
              <a:t>و</a:t>
            </a:r>
            <a:r>
              <a:rPr lang="ar-DZ" dirty="0" smtClean="0"/>
              <a:t> التجريب </a:t>
            </a:r>
          </a:p>
          <a:p>
            <a:pPr algn="r">
              <a:buNone/>
            </a:pPr>
            <a:r>
              <a:rPr lang="ar-DZ" dirty="0" smtClean="0"/>
              <a:t>6-الإلمام بكافة الإمكانيات، الأدوات الفنية </a:t>
            </a:r>
            <a:r>
              <a:rPr lang="ar-DZ" dirty="0" err="1" smtClean="0"/>
              <a:t>و</a:t>
            </a:r>
            <a:r>
              <a:rPr lang="ar-DZ" dirty="0" smtClean="0"/>
              <a:t> التقنية </a:t>
            </a:r>
            <a:r>
              <a:rPr lang="ar-DZ" dirty="0" err="1" smtClean="0"/>
              <a:t>و</a:t>
            </a:r>
            <a:r>
              <a:rPr lang="ar-DZ" dirty="0" smtClean="0"/>
              <a:t> عناصرها داخل الأستوديو ، مع استخدامها في موضعها الصحيح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510334"/>
          </a:xfrm>
        </p:spPr>
        <p:txBody>
          <a:bodyPr>
            <a:normAutofit fontScale="90000"/>
          </a:bodyPr>
          <a:lstStyle/>
          <a:p>
            <a:pPr algn="r"/>
            <a:r>
              <a:rPr lang="ar-DZ" b="1" dirty="0" smtClean="0"/>
              <a:t> مهام </a:t>
            </a:r>
            <a:r>
              <a:rPr lang="ar-DZ" b="1" dirty="0" err="1" smtClean="0"/>
              <a:t>و</a:t>
            </a:r>
            <a:r>
              <a:rPr lang="ar-DZ" b="1" dirty="0" smtClean="0"/>
              <a:t> واجبات المخرج :</a:t>
            </a:r>
            <a:endParaRPr lang="fr-FR" b="1" dirty="0"/>
          </a:p>
        </p:txBody>
      </p:sp>
      <p:sp>
        <p:nvSpPr>
          <p:cNvPr id="3" name="Espace réservé du contenu 2"/>
          <p:cNvSpPr>
            <a:spLocks noGrp="1"/>
          </p:cNvSpPr>
          <p:nvPr>
            <p:ph idx="1"/>
          </p:nvPr>
        </p:nvSpPr>
        <p:spPr>
          <a:xfrm>
            <a:off x="428596" y="1285860"/>
            <a:ext cx="8229600" cy="4389120"/>
          </a:xfrm>
        </p:spPr>
        <p:txBody>
          <a:bodyPr>
            <a:normAutofit/>
          </a:bodyPr>
          <a:lstStyle/>
          <a:p>
            <a:pPr algn="r">
              <a:buNone/>
            </a:pPr>
            <a:r>
              <a:rPr lang="ar-DZ" dirty="0" smtClean="0"/>
              <a:t>1-تدوين ملاحظاته </a:t>
            </a:r>
            <a:r>
              <a:rPr lang="ar-DZ" dirty="0" err="1" smtClean="0"/>
              <a:t>و</a:t>
            </a:r>
            <a:r>
              <a:rPr lang="ar-DZ" dirty="0" smtClean="0"/>
              <a:t> أفكار يستفاد منها في النص .</a:t>
            </a:r>
          </a:p>
          <a:p>
            <a:pPr algn="r">
              <a:buNone/>
            </a:pPr>
            <a:r>
              <a:rPr lang="ar-DZ" dirty="0" smtClean="0"/>
              <a:t>2-تحديد الأهداف العليا </a:t>
            </a:r>
            <a:r>
              <a:rPr lang="ar-DZ" dirty="0" err="1" smtClean="0"/>
              <a:t>و</a:t>
            </a:r>
            <a:r>
              <a:rPr lang="ar-DZ" dirty="0" smtClean="0"/>
              <a:t> الصغرى الخاصة بالهدف الأساسي للعمل .</a:t>
            </a:r>
          </a:p>
          <a:p>
            <a:pPr algn="r">
              <a:buNone/>
            </a:pPr>
            <a:r>
              <a:rPr lang="ar-DZ" dirty="0" smtClean="0"/>
              <a:t>3-قراءة النص،والتي تعتبر نقطة </a:t>
            </a:r>
            <a:r>
              <a:rPr lang="ar-DZ" dirty="0" err="1" smtClean="0"/>
              <a:t>إنطلاق</a:t>
            </a:r>
            <a:r>
              <a:rPr lang="ar-DZ" dirty="0" smtClean="0"/>
              <a:t>، </a:t>
            </a:r>
            <a:r>
              <a:rPr lang="ar-DZ" dirty="0" err="1" smtClean="0"/>
              <a:t>و</a:t>
            </a:r>
            <a:r>
              <a:rPr lang="ar-DZ" dirty="0" smtClean="0"/>
              <a:t> إعادة قراءة النص لكي يكون في مخيلته رؤية عميقة .</a:t>
            </a:r>
          </a:p>
          <a:p>
            <a:pPr algn="r">
              <a:buNone/>
            </a:pPr>
            <a:r>
              <a:rPr lang="ar-DZ" dirty="0" smtClean="0"/>
              <a:t>4-تحديد أماكن العمل الداخلية </a:t>
            </a:r>
            <a:r>
              <a:rPr lang="ar-DZ" dirty="0" err="1" smtClean="0"/>
              <a:t>و</a:t>
            </a:r>
            <a:r>
              <a:rPr lang="ar-DZ" dirty="0" smtClean="0"/>
              <a:t> الخارجية .</a:t>
            </a:r>
          </a:p>
          <a:p>
            <a:pPr algn="r">
              <a:buNone/>
            </a:pPr>
            <a:r>
              <a:rPr lang="ar-DZ" dirty="0" smtClean="0"/>
              <a:t>5-تحديد الأدوار </a:t>
            </a:r>
            <a:r>
              <a:rPr lang="ar-DZ" dirty="0" err="1" smtClean="0"/>
              <a:t>و</a:t>
            </a:r>
            <a:r>
              <a:rPr lang="ar-DZ" dirty="0" smtClean="0"/>
              <a:t> الشخصيات المشاركة في الإنتاج من فنيين </a:t>
            </a:r>
            <a:r>
              <a:rPr lang="ar-DZ" dirty="0" err="1" smtClean="0"/>
              <a:t>و</a:t>
            </a:r>
            <a:r>
              <a:rPr lang="ar-DZ" dirty="0" smtClean="0"/>
              <a:t> إداريين </a:t>
            </a:r>
            <a:r>
              <a:rPr lang="ar-DZ" dirty="0" err="1" smtClean="0"/>
              <a:t>و</a:t>
            </a:r>
            <a:r>
              <a:rPr lang="ar-DZ" dirty="0" smtClean="0"/>
              <a:t> ممثلين. </a:t>
            </a:r>
          </a:p>
          <a:p>
            <a:pPr algn="r">
              <a:buNone/>
            </a:pPr>
            <a:r>
              <a:rPr lang="ar-DZ" dirty="0" smtClean="0"/>
              <a:t>6-وضع خطط أعماله ضمن برنامج زمني يتوافق مع متطلبات التنفيذ</a:t>
            </a:r>
          </a:p>
          <a:p>
            <a:pPr algn="r">
              <a:buNone/>
            </a:pPr>
            <a:r>
              <a:rPr lang="ar-DZ" dirty="0" smtClean="0"/>
              <a:t>7-التدريب الشامل“ </a:t>
            </a:r>
            <a:r>
              <a:rPr lang="ar-DZ" dirty="0" err="1" smtClean="0"/>
              <a:t>البروفا</a:t>
            </a:r>
            <a:r>
              <a:rPr lang="ar-DZ" dirty="0" smtClean="0"/>
              <a:t> النهائية ” . </a:t>
            </a:r>
          </a:p>
          <a:p>
            <a:pPr algn="r">
              <a:buNone/>
            </a:pP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653210"/>
          </a:xfrm>
        </p:spPr>
        <p:txBody>
          <a:bodyPr>
            <a:normAutofit fontScale="90000"/>
          </a:bodyPr>
          <a:lstStyle/>
          <a:p>
            <a:pPr algn="r"/>
            <a:r>
              <a:rPr lang="ar-DZ" dirty="0" smtClean="0"/>
              <a:t>مهام المخرج </a:t>
            </a:r>
            <a:endParaRPr lang="fr-FR" dirty="0"/>
          </a:p>
        </p:txBody>
      </p:sp>
      <p:sp>
        <p:nvSpPr>
          <p:cNvPr id="3" name="Espace réservé du contenu 2"/>
          <p:cNvSpPr>
            <a:spLocks noGrp="1"/>
          </p:cNvSpPr>
          <p:nvPr>
            <p:ph idx="1"/>
          </p:nvPr>
        </p:nvSpPr>
        <p:spPr>
          <a:xfrm>
            <a:off x="500034" y="1428736"/>
            <a:ext cx="8229600" cy="3817616"/>
          </a:xfrm>
        </p:spPr>
        <p:txBody>
          <a:bodyPr>
            <a:normAutofit/>
          </a:bodyPr>
          <a:lstStyle/>
          <a:p>
            <a:pPr algn="r">
              <a:buNone/>
            </a:pPr>
            <a:r>
              <a:rPr lang="ar-DZ" dirty="0" smtClean="0"/>
              <a:t>-إعطاء التعليمات لكل المشاركين .</a:t>
            </a:r>
          </a:p>
          <a:p>
            <a:pPr algn="r">
              <a:buNone/>
            </a:pPr>
            <a:r>
              <a:rPr lang="ar-DZ" dirty="0" smtClean="0"/>
              <a:t>-إعداد السيناريو التنفيذي للتصوير بداية باللقطة </a:t>
            </a:r>
            <a:r>
              <a:rPr lang="ar-DZ" dirty="0" err="1" smtClean="0"/>
              <a:t>و</a:t>
            </a:r>
            <a:r>
              <a:rPr lang="ar-DZ" dirty="0" smtClean="0"/>
              <a:t> المشهد إنتهاءا بالعمل .</a:t>
            </a:r>
          </a:p>
          <a:p>
            <a:pPr algn="r">
              <a:buNone/>
            </a:pPr>
            <a:r>
              <a:rPr lang="ar-DZ" dirty="0" smtClean="0"/>
              <a:t>-عملية المونتاج، </a:t>
            </a:r>
            <a:r>
              <a:rPr lang="ar-DZ" dirty="0" err="1" smtClean="0"/>
              <a:t>و</a:t>
            </a:r>
            <a:r>
              <a:rPr lang="ar-DZ" dirty="0" smtClean="0"/>
              <a:t> ذلك بربط ما تم تصويره وفق النص من وجهة المنظور الفني للمخرج .</a:t>
            </a:r>
          </a:p>
          <a:p>
            <a:pPr algn="r">
              <a:buNone/>
            </a:pPr>
            <a:r>
              <a:rPr lang="ar-DZ" dirty="0" smtClean="0"/>
              <a:t>-قادر أن يتم مراحل الإعداد، الإنتاج </a:t>
            </a:r>
            <a:r>
              <a:rPr lang="ar-DZ" dirty="0" err="1" smtClean="0"/>
              <a:t>و</a:t>
            </a:r>
            <a:r>
              <a:rPr lang="ar-DZ" dirty="0" smtClean="0"/>
              <a:t> التنفيذ ليصبح العمل جاهزا للبث أو </a:t>
            </a:r>
          </a:p>
          <a:p>
            <a:pPr algn="r">
              <a:buNone/>
            </a:pPr>
            <a:r>
              <a:rPr lang="ar-DZ" dirty="0" smtClean="0"/>
              <a:t>العرض .</a:t>
            </a:r>
          </a:p>
          <a:p>
            <a:pPr algn="r">
              <a:buNone/>
            </a:pPr>
            <a:endParaRPr lang="ar-DZ" dirty="0" smtClean="0"/>
          </a:p>
          <a:p>
            <a:pPr algn="r">
              <a:buNone/>
            </a:pPr>
            <a:endParaRPr lang="ar-DZ" dirty="0" smtClean="0"/>
          </a:p>
          <a:p>
            <a:pPr algn="r">
              <a:buNone/>
            </a:pPr>
            <a:endParaRPr lang="ar-DZ" dirty="0" smtClean="0"/>
          </a:p>
          <a:p>
            <a:pPr algn="r">
              <a:buNone/>
            </a:pPr>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476</TotalTime>
  <Words>815</Words>
  <Application>Microsoft Office PowerPoint</Application>
  <PresentationFormat>Affichage à l'écran (4:3)</PresentationFormat>
  <Paragraphs>50</Paragraphs>
  <Slides>11</Slides>
  <Notes>0</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Débit</vt:lpstr>
      <vt:lpstr>الإخراج الإذاعي و التلفزيوني</vt:lpstr>
      <vt:lpstr> تعريف الاخراج </vt:lpstr>
      <vt:lpstr>Diapositive 3</vt:lpstr>
      <vt:lpstr>Diapositive 4</vt:lpstr>
      <vt:lpstr>مهام  المخرج الرئيسية </vt:lpstr>
      <vt:lpstr>المخرج الإذاعي و المخرج التلفزيوني </vt:lpstr>
      <vt:lpstr>مؤهلات المخرج : </vt:lpstr>
      <vt:lpstr> مهام و واجبات المخرج :</vt:lpstr>
      <vt:lpstr>مهام المخرج </vt:lpstr>
      <vt:lpstr>الصفات التي يجب أن يمتلكها المخرج التلفزيوني </vt:lpstr>
      <vt:lpstr>خلاصة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bzbook</dc:creator>
  <cp:lastModifiedBy>bzbook</cp:lastModifiedBy>
  <cp:revision>59</cp:revision>
  <dcterms:created xsi:type="dcterms:W3CDTF">2020-04-20T15:48:12Z</dcterms:created>
  <dcterms:modified xsi:type="dcterms:W3CDTF">2020-04-21T00:23:47Z</dcterms:modified>
</cp:coreProperties>
</file>