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8" r:id="rId3"/>
    <p:sldId id="259" r:id="rId4"/>
    <p:sldId id="257" r:id="rId5"/>
    <p:sldId id="271" r:id="rId6"/>
    <p:sldId id="272" r:id="rId7"/>
    <p:sldId id="274" r:id="rId8"/>
    <p:sldId id="275" r:id="rId9"/>
    <p:sldId id="276" r:id="rId10"/>
    <p:sldId id="263" r:id="rId11"/>
    <p:sldId id="264" r:id="rId12"/>
    <p:sldId id="265" r:id="rId13"/>
    <p:sldId id="266" r:id="rId14"/>
    <p:sldId id="267" r:id="rId15"/>
    <p:sldId id="268" r:id="rId16"/>
    <p:sldId id="269" r:id="rId17"/>
    <p:sldId id="270" r:id="rId18"/>
    <p:sldId id="261" r:id="rId19"/>
  </p:sldIdLst>
  <p:sldSz cx="9144000" cy="6858000" type="screen4x3"/>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Modifiez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FBA1289F-461B-474C-B6FE-2202F5422511}" type="datetimeFigureOut">
              <a:rPr lang="ar-DZ" smtClean="0"/>
              <a:t>07-08-1441</a:t>
            </a:fld>
            <a:endParaRPr lang="ar-DZ"/>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ar-DZ"/>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333E7562-9F20-4EE3-8E5F-0DC33BDFB05F}" type="slidenum">
              <a:rPr lang="ar-DZ" smtClean="0"/>
              <a:t>‹N°›</a:t>
            </a:fld>
            <a:endParaRPr lang="ar-D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BA1289F-461B-474C-B6FE-2202F5422511}" type="datetimeFigureOut">
              <a:rPr lang="ar-DZ" smtClean="0"/>
              <a:t>07-08-1441</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333E7562-9F20-4EE3-8E5F-0DC33BDFB05F}" type="slidenum">
              <a:rPr lang="ar-DZ" smtClean="0"/>
              <a:t>‹N°›</a:t>
            </a:fld>
            <a:endParaRPr lang="ar-D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BA1289F-461B-474C-B6FE-2202F5422511}" type="datetimeFigureOut">
              <a:rPr lang="ar-DZ" smtClean="0"/>
              <a:t>07-08-1441</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333E7562-9F20-4EE3-8E5F-0DC33BDFB05F}" type="slidenum">
              <a:rPr lang="ar-DZ" smtClean="0"/>
              <a:t>‹N°›</a:t>
            </a:fld>
            <a:endParaRPr lang="ar-D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FBA1289F-461B-474C-B6FE-2202F5422511}" type="datetimeFigureOut">
              <a:rPr lang="ar-DZ" smtClean="0"/>
              <a:t>07-08-1441</a:t>
            </a:fld>
            <a:endParaRPr lang="ar-DZ"/>
          </a:p>
        </p:txBody>
      </p:sp>
      <p:sp>
        <p:nvSpPr>
          <p:cNvPr id="9" name="Espace réservé du numéro de diapositive 8"/>
          <p:cNvSpPr>
            <a:spLocks noGrp="1"/>
          </p:cNvSpPr>
          <p:nvPr>
            <p:ph type="sldNum" sz="quarter" idx="15"/>
          </p:nvPr>
        </p:nvSpPr>
        <p:spPr/>
        <p:txBody>
          <a:bodyPr rtlCol="0"/>
          <a:lstStyle/>
          <a:p>
            <a:fld id="{333E7562-9F20-4EE3-8E5F-0DC33BDFB05F}" type="slidenum">
              <a:rPr lang="ar-DZ" smtClean="0"/>
              <a:t>‹N°›</a:t>
            </a:fld>
            <a:endParaRPr lang="ar-DZ"/>
          </a:p>
        </p:txBody>
      </p:sp>
      <p:sp>
        <p:nvSpPr>
          <p:cNvPr id="10" name="Espace réservé du pied de page 9"/>
          <p:cNvSpPr>
            <a:spLocks noGrp="1"/>
          </p:cNvSpPr>
          <p:nvPr>
            <p:ph type="ftr" sz="quarter" idx="16"/>
          </p:nvPr>
        </p:nvSpPr>
        <p:spPr/>
        <p:txBody>
          <a:bodyPr rtlCol="0"/>
          <a:lstStyle/>
          <a:p>
            <a:endParaRPr lang="ar-D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FBA1289F-461B-474C-B6FE-2202F5422511}" type="datetimeFigureOut">
              <a:rPr lang="ar-DZ" smtClean="0"/>
              <a:t>07-08-1441</a:t>
            </a:fld>
            <a:endParaRPr lang="ar-DZ"/>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ar-DZ"/>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333E7562-9F20-4EE3-8E5F-0DC33BDFB05F}" type="slidenum">
              <a:rPr lang="ar-DZ" smtClean="0"/>
              <a:t>‹N°›</a:t>
            </a:fld>
            <a:endParaRPr lang="ar-D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FBA1289F-461B-474C-B6FE-2202F5422511}" type="datetimeFigureOut">
              <a:rPr lang="ar-DZ" smtClean="0"/>
              <a:t>07-08-1441</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333E7562-9F20-4EE3-8E5F-0DC33BDFB05F}" type="slidenum">
              <a:rPr lang="ar-DZ" smtClean="0"/>
              <a:t>‹N°›</a:t>
            </a:fld>
            <a:endParaRPr lang="ar-DZ"/>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Modifiez le style du titre</a:t>
            </a:r>
            <a:endParaRPr kumimoji="0" lang="en-US"/>
          </a:p>
        </p:txBody>
      </p:sp>
      <p:sp>
        <p:nvSpPr>
          <p:cNvPr id="7" name="Espace réservé de la date 6"/>
          <p:cNvSpPr>
            <a:spLocks noGrp="1"/>
          </p:cNvSpPr>
          <p:nvPr>
            <p:ph type="dt" sz="half" idx="10"/>
          </p:nvPr>
        </p:nvSpPr>
        <p:spPr/>
        <p:txBody>
          <a:bodyPr/>
          <a:lstStyle/>
          <a:p>
            <a:fld id="{FBA1289F-461B-474C-B6FE-2202F5422511}" type="datetimeFigureOut">
              <a:rPr lang="ar-DZ" smtClean="0"/>
              <a:t>07-08-1441</a:t>
            </a:fld>
            <a:endParaRPr lang="ar-DZ"/>
          </a:p>
        </p:txBody>
      </p:sp>
      <p:sp>
        <p:nvSpPr>
          <p:cNvPr id="8" name="Espace réservé du pied de page 7"/>
          <p:cNvSpPr>
            <a:spLocks noGrp="1"/>
          </p:cNvSpPr>
          <p:nvPr>
            <p:ph type="ftr" sz="quarter" idx="11"/>
          </p:nvPr>
        </p:nvSpPr>
        <p:spPr/>
        <p:txBody>
          <a:bodyPr/>
          <a:lstStyle/>
          <a:p>
            <a:endParaRPr lang="ar-DZ"/>
          </a:p>
        </p:txBody>
      </p:sp>
      <p:sp>
        <p:nvSpPr>
          <p:cNvPr id="9" name="Espace réservé du numéro de diapositive 8"/>
          <p:cNvSpPr>
            <a:spLocks noGrp="1"/>
          </p:cNvSpPr>
          <p:nvPr>
            <p:ph type="sldNum" sz="quarter" idx="12"/>
          </p:nvPr>
        </p:nvSpPr>
        <p:spPr/>
        <p:txBody>
          <a:bodyPr/>
          <a:lstStyle/>
          <a:p>
            <a:fld id="{333E7562-9F20-4EE3-8E5F-0DC33BDFB05F}" type="slidenum">
              <a:rPr lang="ar-DZ" smtClean="0"/>
              <a:t>‹N°›</a:t>
            </a:fld>
            <a:endParaRPr lang="ar-DZ"/>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6" name="Espace réservé de la date 5"/>
          <p:cNvSpPr>
            <a:spLocks noGrp="1"/>
          </p:cNvSpPr>
          <p:nvPr>
            <p:ph type="dt" sz="half" idx="10"/>
          </p:nvPr>
        </p:nvSpPr>
        <p:spPr/>
        <p:txBody>
          <a:bodyPr rtlCol="0"/>
          <a:lstStyle/>
          <a:p>
            <a:fld id="{FBA1289F-461B-474C-B6FE-2202F5422511}" type="datetimeFigureOut">
              <a:rPr lang="ar-DZ" smtClean="0"/>
              <a:t>07-08-1441</a:t>
            </a:fld>
            <a:endParaRPr lang="ar-DZ"/>
          </a:p>
        </p:txBody>
      </p:sp>
      <p:sp>
        <p:nvSpPr>
          <p:cNvPr id="7" name="Espace réservé du numéro de diapositive 6"/>
          <p:cNvSpPr>
            <a:spLocks noGrp="1"/>
          </p:cNvSpPr>
          <p:nvPr>
            <p:ph type="sldNum" sz="quarter" idx="11"/>
          </p:nvPr>
        </p:nvSpPr>
        <p:spPr/>
        <p:txBody>
          <a:bodyPr rtlCol="0"/>
          <a:lstStyle/>
          <a:p>
            <a:fld id="{333E7562-9F20-4EE3-8E5F-0DC33BDFB05F}" type="slidenum">
              <a:rPr lang="ar-DZ" smtClean="0"/>
              <a:t>‹N°›</a:t>
            </a:fld>
            <a:endParaRPr lang="ar-DZ"/>
          </a:p>
        </p:txBody>
      </p:sp>
      <p:sp>
        <p:nvSpPr>
          <p:cNvPr id="8" name="Espace réservé du pied de page 7"/>
          <p:cNvSpPr>
            <a:spLocks noGrp="1"/>
          </p:cNvSpPr>
          <p:nvPr>
            <p:ph type="ftr" sz="quarter" idx="12"/>
          </p:nvPr>
        </p:nvSpPr>
        <p:spPr/>
        <p:txBody>
          <a:bodyPr rtlCol="0"/>
          <a:lstStyle/>
          <a:p>
            <a:endParaRPr lang="ar-D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BA1289F-461B-474C-B6FE-2202F5422511}" type="datetimeFigureOut">
              <a:rPr lang="ar-DZ" smtClean="0"/>
              <a:t>07-08-1441</a:t>
            </a:fld>
            <a:endParaRPr lang="ar-DZ"/>
          </a:p>
        </p:txBody>
      </p:sp>
      <p:sp>
        <p:nvSpPr>
          <p:cNvPr id="3" name="Espace réservé du pied de page 2"/>
          <p:cNvSpPr>
            <a:spLocks noGrp="1"/>
          </p:cNvSpPr>
          <p:nvPr>
            <p:ph type="ftr" sz="quarter" idx="11"/>
          </p:nvPr>
        </p:nvSpPr>
        <p:spPr/>
        <p:txBody>
          <a:bodyPr/>
          <a:lstStyle/>
          <a:p>
            <a:endParaRPr lang="ar-DZ"/>
          </a:p>
        </p:txBody>
      </p:sp>
      <p:sp>
        <p:nvSpPr>
          <p:cNvPr id="4" name="Espace réservé du numéro de diapositive 3"/>
          <p:cNvSpPr>
            <a:spLocks noGrp="1"/>
          </p:cNvSpPr>
          <p:nvPr>
            <p:ph type="sldNum" sz="quarter" idx="12"/>
          </p:nvPr>
        </p:nvSpPr>
        <p:spPr/>
        <p:txBody>
          <a:bodyPr/>
          <a:lstStyle/>
          <a:p>
            <a:fld id="{333E7562-9F20-4EE3-8E5F-0DC33BDFB05F}" type="slidenum">
              <a:rPr lang="ar-DZ" smtClean="0"/>
              <a:t>‹N°›</a:t>
            </a:fld>
            <a:endParaRPr lang="ar-D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FBA1289F-461B-474C-B6FE-2202F5422511}" type="datetimeFigureOut">
              <a:rPr lang="ar-DZ" smtClean="0"/>
              <a:t>07-08-1441</a:t>
            </a:fld>
            <a:endParaRPr lang="ar-DZ"/>
          </a:p>
        </p:txBody>
      </p:sp>
      <p:sp>
        <p:nvSpPr>
          <p:cNvPr id="22" name="Espace réservé du numéro de diapositive 21"/>
          <p:cNvSpPr>
            <a:spLocks noGrp="1"/>
          </p:cNvSpPr>
          <p:nvPr>
            <p:ph type="sldNum" sz="quarter" idx="15"/>
          </p:nvPr>
        </p:nvSpPr>
        <p:spPr/>
        <p:txBody>
          <a:bodyPr rtlCol="0"/>
          <a:lstStyle/>
          <a:p>
            <a:fld id="{333E7562-9F20-4EE3-8E5F-0DC33BDFB05F}" type="slidenum">
              <a:rPr lang="ar-DZ" smtClean="0"/>
              <a:t>‹N°›</a:t>
            </a:fld>
            <a:endParaRPr lang="ar-DZ"/>
          </a:p>
        </p:txBody>
      </p:sp>
      <p:sp>
        <p:nvSpPr>
          <p:cNvPr id="23" name="Espace réservé du pied de page 22"/>
          <p:cNvSpPr>
            <a:spLocks noGrp="1"/>
          </p:cNvSpPr>
          <p:nvPr>
            <p:ph type="ftr" sz="quarter" idx="16"/>
          </p:nvPr>
        </p:nvSpPr>
        <p:spPr/>
        <p:txBody>
          <a:bodyPr rtlCol="0"/>
          <a:lstStyle/>
          <a:p>
            <a:endParaRPr lang="ar-D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FBA1289F-461B-474C-B6FE-2202F5422511}" type="datetimeFigureOut">
              <a:rPr lang="ar-DZ" smtClean="0"/>
              <a:t>07-08-1441</a:t>
            </a:fld>
            <a:endParaRPr lang="ar-DZ"/>
          </a:p>
        </p:txBody>
      </p:sp>
      <p:sp>
        <p:nvSpPr>
          <p:cNvPr id="18" name="Espace réservé du numéro de diapositive 17"/>
          <p:cNvSpPr>
            <a:spLocks noGrp="1"/>
          </p:cNvSpPr>
          <p:nvPr>
            <p:ph type="sldNum" sz="quarter" idx="11"/>
          </p:nvPr>
        </p:nvSpPr>
        <p:spPr/>
        <p:txBody>
          <a:bodyPr rtlCol="0"/>
          <a:lstStyle/>
          <a:p>
            <a:fld id="{333E7562-9F20-4EE3-8E5F-0DC33BDFB05F}" type="slidenum">
              <a:rPr lang="ar-DZ" smtClean="0"/>
              <a:t>‹N°›</a:t>
            </a:fld>
            <a:endParaRPr lang="ar-DZ"/>
          </a:p>
        </p:txBody>
      </p:sp>
      <p:sp>
        <p:nvSpPr>
          <p:cNvPr id="21" name="Espace réservé du pied de page 20"/>
          <p:cNvSpPr>
            <a:spLocks noGrp="1"/>
          </p:cNvSpPr>
          <p:nvPr>
            <p:ph type="ftr" sz="quarter" idx="12"/>
          </p:nvPr>
        </p:nvSpPr>
        <p:spPr/>
        <p:txBody>
          <a:bodyPr rtlCol="0"/>
          <a:lstStyle/>
          <a:p>
            <a:endParaRPr lang="ar-D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BA1289F-461B-474C-B6FE-2202F5422511}" type="datetimeFigureOut">
              <a:rPr lang="ar-DZ" smtClean="0"/>
              <a:t>07-08-1441</a:t>
            </a:fld>
            <a:endParaRPr lang="ar-DZ"/>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DZ"/>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33E7562-9F20-4EE3-8E5F-0DC33BDFB05F}" type="slidenum">
              <a:rPr lang="ar-DZ" smtClean="0"/>
              <a:t>‹N°›</a:t>
            </a:fld>
            <a:endParaRPr lang="ar-D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836712"/>
            <a:ext cx="8964488" cy="2232248"/>
          </a:xfrm>
        </p:spPr>
        <p:txBody>
          <a:bodyPr>
            <a:normAutofit fontScale="90000"/>
          </a:bodyPr>
          <a:lstStyle/>
          <a:p>
            <a:pPr algn="r" rtl="0"/>
            <a:r>
              <a:rPr lang="fr-FR" sz="4400" b="1" dirty="0" smtClean="0">
                <a:solidFill>
                  <a:schemeClr val="accent6">
                    <a:lumMod val="75000"/>
                  </a:schemeClr>
                </a:solidFill>
                <a:latin typeface="Times New Roman" panose="02020603050405020304" pitchFamily="18" charset="0"/>
                <a:cs typeface="Times New Roman" panose="02020603050405020304" pitchFamily="18" charset="0"/>
              </a:rPr>
              <a:t>V. Fonctionnement des écosystèmes</a:t>
            </a:r>
            <a:r>
              <a:rPr lang="fr-FR" b="1" dirty="0" smtClean="0">
                <a:solidFill>
                  <a:schemeClr val="accent6">
                    <a:lumMod val="75000"/>
                  </a:schemeClr>
                </a:solidFill>
                <a:latin typeface="Times New Roman" panose="02020603050405020304" pitchFamily="18" charset="0"/>
                <a:cs typeface="Times New Roman" panose="02020603050405020304" pitchFamily="18" charset="0"/>
              </a:rPr>
              <a:t/>
            </a:r>
            <a:br>
              <a:rPr lang="fr-FR" b="1" dirty="0" smtClean="0">
                <a:solidFill>
                  <a:schemeClr val="accent6">
                    <a:lumMod val="75000"/>
                  </a:schemeClr>
                </a:solidFill>
                <a:latin typeface="Times New Roman" panose="02020603050405020304" pitchFamily="18" charset="0"/>
                <a:cs typeface="Times New Roman" panose="02020603050405020304" pitchFamily="18" charset="0"/>
              </a:rPr>
            </a:br>
            <a:r>
              <a:rPr lang="fr-FR" b="1" dirty="0" smtClean="0">
                <a:solidFill>
                  <a:schemeClr val="accent6">
                    <a:lumMod val="75000"/>
                  </a:schemeClr>
                </a:solidFill>
                <a:latin typeface="Times New Roman" panose="02020603050405020304" pitchFamily="18" charset="0"/>
                <a:cs typeface="Times New Roman" panose="02020603050405020304" pitchFamily="18" charset="0"/>
              </a:rPr>
              <a:t/>
            </a:r>
            <a:br>
              <a:rPr lang="fr-FR" b="1" dirty="0" smtClean="0">
                <a:solidFill>
                  <a:schemeClr val="accent6">
                    <a:lumMod val="75000"/>
                  </a:schemeClr>
                </a:solidFill>
                <a:latin typeface="Times New Roman" panose="02020603050405020304" pitchFamily="18" charset="0"/>
                <a:cs typeface="Times New Roman" panose="02020603050405020304" pitchFamily="18" charset="0"/>
              </a:rPr>
            </a:br>
            <a:r>
              <a:rPr lang="fr-FR" sz="1800" b="1" i="1" dirty="0" smtClean="0">
                <a:solidFill>
                  <a:schemeClr val="tx1"/>
                </a:solidFill>
              </a:rPr>
              <a:t>Elaboré par : M. LAHOUEL.M</a:t>
            </a:r>
            <a:r>
              <a:rPr lang="fr-FR" sz="1800" b="1" i="1" dirty="0" smtClean="0"/>
              <a:t/>
            </a:r>
            <a:br>
              <a:rPr lang="fr-FR" sz="1800" b="1" i="1" dirty="0" smtClean="0"/>
            </a:br>
            <a:r>
              <a:rPr lang="fr-FR" sz="1800" b="1" i="1" dirty="0" smtClean="0">
                <a:solidFill>
                  <a:schemeClr val="tx1"/>
                </a:solidFill>
              </a:rPr>
              <a:t>Mars 2020</a:t>
            </a:r>
            <a:r>
              <a:rPr lang="ar-DZ" sz="2000" i="1" dirty="0" smtClean="0">
                <a:solidFill>
                  <a:schemeClr val="tx1"/>
                </a:solidFill>
              </a:rPr>
              <a:t/>
            </a:r>
            <a:br>
              <a:rPr lang="ar-DZ" sz="2000" i="1" dirty="0" smtClean="0">
                <a:solidFill>
                  <a:schemeClr val="tx1"/>
                </a:solidFill>
              </a:rPr>
            </a:br>
            <a:endParaRPr lang="ar-DZ" b="1" dirty="0">
              <a:solidFill>
                <a:schemeClr val="accent6">
                  <a:lumMod val="75000"/>
                </a:schemeClr>
              </a:solidFill>
            </a:endParaRPr>
          </a:p>
        </p:txBody>
      </p:sp>
      <p:sp>
        <p:nvSpPr>
          <p:cNvPr id="3" name="Sous-titre 2"/>
          <p:cNvSpPr>
            <a:spLocks noGrp="1"/>
          </p:cNvSpPr>
          <p:nvPr>
            <p:ph type="subTitle" idx="1"/>
          </p:nvPr>
        </p:nvSpPr>
        <p:spPr>
          <a:xfrm>
            <a:off x="395536" y="3212976"/>
            <a:ext cx="8280920" cy="1296144"/>
          </a:xfrm>
          <a:solidFill>
            <a:schemeClr val="accent5">
              <a:lumMod val="60000"/>
              <a:lumOff val="40000"/>
            </a:schemeClr>
          </a:solidFill>
          <a:ln w="57150">
            <a:solidFill>
              <a:schemeClr val="accent5">
                <a:lumMod val="75000"/>
              </a:schemeClr>
            </a:solidFill>
          </a:ln>
        </p:spPr>
        <p:txBody>
          <a:bodyPr>
            <a:noAutofit/>
          </a:bodyPr>
          <a:lstStyle/>
          <a:p>
            <a:pPr algn="l" rtl="0"/>
            <a:r>
              <a:rPr lang="fr-FR" sz="3200" dirty="0" smtClean="0">
                <a:solidFill>
                  <a:schemeClr val="tx1"/>
                </a:solidFill>
                <a:latin typeface="Times New Roman" panose="02020603050405020304" pitchFamily="18" charset="0"/>
                <a:cs typeface="Times New Roman" panose="02020603050405020304" pitchFamily="18" charset="0"/>
              </a:rPr>
              <a:t>V.1. Diversité fonctionnelle des écosystèmes </a:t>
            </a:r>
          </a:p>
          <a:p>
            <a:pPr algn="l" rtl="0"/>
            <a:r>
              <a:rPr lang="fr-FR" sz="3200" dirty="0" smtClean="0">
                <a:solidFill>
                  <a:schemeClr val="tx1"/>
                </a:solidFill>
                <a:latin typeface="Times New Roman" panose="02020603050405020304" pitchFamily="18" charset="0"/>
                <a:cs typeface="Times New Roman" panose="02020603050405020304" pitchFamily="18" charset="0"/>
              </a:rPr>
              <a:t>V.2. Biomasse et productivité des écosystèmes</a:t>
            </a:r>
            <a:endParaRPr lang="ar-DZ" sz="3200" dirty="0">
              <a:solidFill>
                <a:schemeClr val="tx1"/>
              </a:solidFill>
            </a:endParaRPr>
          </a:p>
        </p:txBody>
      </p:sp>
    </p:spTree>
    <p:extLst>
      <p:ext uri="{BB962C8B-B14F-4D97-AF65-F5344CB8AC3E}">
        <p14:creationId xmlns:p14="http://schemas.microsoft.com/office/powerpoint/2010/main" val="3709334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79512" y="163451"/>
            <a:ext cx="8496944" cy="673261"/>
          </a:xfrm>
          <a:prstGeom prst="rect">
            <a:avLst/>
          </a:prstGeom>
        </p:spPr>
        <p:txBody>
          <a:bodyPr vert="horz" wrap="square" lIns="0" tIns="11430" rIns="0" bIns="0" rtlCol="0">
            <a:spAutoFit/>
          </a:bodyPr>
          <a:lstStyle/>
          <a:p>
            <a:pPr marL="12700" algn="r" rtl="0">
              <a:lnSpc>
                <a:spcPct val="100000"/>
              </a:lnSpc>
              <a:spcBef>
                <a:spcPts val="90"/>
              </a:spcBef>
            </a:pPr>
            <a:r>
              <a:rPr lang="fr-FR" sz="2700" b="1" dirty="0">
                <a:solidFill>
                  <a:schemeClr val="accent6">
                    <a:lumMod val="75000"/>
                  </a:schemeClr>
                </a:solidFill>
              </a:rPr>
              <a:t>Quelques éléments d’écologie </a:t>
            </a:r>
            <a:r>
              <a:rPr lang="fr-FR" sz="2700" b="1" dirty="0" smtClean="0">
                <a:solidFill>
                  <a:schemeClr val="accent6">
                    <a:lumMod val="75000"/>
                  </a:schemeClr>
                </a:solidFill>
              </a:rPr>
              <a:t>fonctionnelle</a:t>
            </a:r>
            <a:r>
              <a:rPr lang="ar-DZ" sz="2700" b="1" dirty="0" smtClean="0">
                <a:solidFill>
                  <a:schemeClr val="accent6">
                    <a:lumMod val="75000"/>
                  </a:schemeClr>
                </a:solidFill>
              </a:rPr>
              <a:t/>
            </a:r>
            <a:br>
              <a:rPr lang="ar-DZ" sz="2700" b="1" dirty="0" smtClean="0">
                <a:solidFill>
                  <a:schemeClr val="accent6">
                    <a:lumMod val="75000"/>
                  </a:schemeClr>
                </a:solidFill>
              </a:rPr>
            </a:br>
            <a:r>
              <a:rPr lang="fr-FR" sz="1600" b="1" i="1" dirty="0" smtClean="0">
                <a:solidFill>
                  <a:schemeClr val="accent6">
                    <a:lumMod val="75000"/>
                  </a:schemeClr>
                </a:solidFill>
              </a:rPr>
              <a:t>Adapté de Lenoir.J, 2013</a:t>
            </a:r>
            <a:endParaRPr sz="2700" i="1" spc="-5" dirty="0"/>
          </a:p>
        </p:txBody>
      </p:sp>
      <p:sp>
        <p:nvSpPr>
          <p:cNvPr id="4" name="object 4"/>
          <p:cNvSpPr/>
          <p:nvPr/>
        </p:nvSpPr>
        <p:spPr>
          <a:xfrm>
            <a:off x="5321108" y="1803014"/>
            <a:ext cx="2803960" cy="198602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364088" y="4221087"/>
            <a:ext cx="2771392" cy="2016225"/>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8739" y="1026464"/>
            <a:ext cx="8089309" cy="5282856"/>
          </a:xfrm>
          <a:prstGeom prst="rect">
            <a:avLst/>
          </a:prstGeom>
        </p:spPr>
        <p:txBody>
          <a:bodyPr vert="horz" wrap="square" lIns="0" tIns="12065" rIns="0" bIns="0" rtlCol="0">
            <a:spAutoFit/>
          </a:bodyPr>
          <a:lstStyle/>
          <a:p>
            <a:pPr marL="12065" algn="l" rtl="0">
              <a:lnSpc>
                <a:spcPct val="100000"/>
              </a:lnSpc>
              <a:spcBef>
                <a:spcPts val="95"/>
              </a:spcBef>
              <a:tabLst>
                <a:tab pos="189865" algn="l"/>
              </a:tabLst>
            </a:pPr>
            <a:r>
              <a:rPr sz="2000" b="1" spc="-15" dirty="0">
                <a:latin typeface="Arial"/>
              </a:rPr>
              <a:t>Au-delà </a:t>
            </a:r>
            <a:r>
              <a:rPr sz="2000" b="1" spc="-5" dirty="0">
                <a:latin typeface="Arial"/>
              </a:rPr>
              <a:t>de la </a:t>
            </a:r>
            <a:r>
              <a:rPr sz="2000" b="1" spc="-10" dirty="0">
                <a:latin typeface="Arial"/>
              </a:rPr>
              <a:t>simple </a:t>
            </a:r>
            <a:r>
              <a:rPr sz="2000" b="1" spc="-5" dirty="0">
                <a:latin typeface="Arial"/>
              </a:rPr>
              <a:t>notion d’identité : la </a:t>
            </a:r>
            <a:r>
              <a:rPr sz="2000" b="1" spc="-5" dirty="0" smtClean="0">
                <a:latin typeface="Arial"/>
              </a:rPr>
              <a:t>notion</a:t>
            </a:r>
            <a:r>
              <a:rPr lang="fr-FR" sz="2000" b="1" spc="125" dirty="0">
                <a:latin typeface="Arial"/>
              </a:rPr>
              <a:t> </a:t>
            </a:r>
            <a:r>
              <a:rPr sz="2000" b="1" spc="-5" dirty="0" smtClean="0">
                <a:latin typeface="Arial"/>
              </a:rPr>
              <a:t>FONCTIONNELLE</a:t>
            </a:r>
            <a:endParaRPr sz="3100" dirty="0">
              <a:latin typeface="Arial"/>
            </a:endParaRPr>
          </a:p>
          <a:p>
            <a:pPr marL="14604" algn="l" rtl="0">
              <a:lnSpc>
                <a:spcPct val="100000"/>
              </a:lnSpc>
            </a:pPr>
            <a:r>
              <a:rPr sz="2000" u="heavy" spc="-10" dirty="0">
                <a:uFill>
                  <a:solidFill>
                    <a:srgbClr val="000000"/>
                  </a:solidFill>
                </a:uFill>
                <a:latin typeface="Arial"/>
              </a:rPr>
              <a:t>Ex </a:t>
            </a:r>
            <a:r>
              <a:rPr sz="2000" u="heavy" spc="-5" dirty="0">
                <a:uFill>
                  <a:solidFill>
                    <a:srgbClr val="000000"/>
                  </a:solidFill>
                </a:uFill>
                <a:latin typeface="Arial"/>
              </a:rPr>
              <a:t>:</a:t>
            </a:r>
            <a:r>
              <a:rPr sz="2000" spc="-5" dirty="0">
                <a:latin typeface="Arial"/>
              </a:rPr>
              <a:t> 1 organisme </a:t>
            </a:r>
            <a:r>
              <a:rPr sz="2000" spc="-10" dirty="0">
                <a:latin typeface="Arial"/>
              </a:rPr>
              <a:t>végétal </a:t>
            </a:r>
            <a:r>
              <a:rPr sz="2000" spc="-5" dirty="0">
                <a:latin typeface="Arial"/>
              </a:rPr>
              <a:t>= 1 espèce + ensemble de</a:t>
            </a:r>
            <a:r>
              <a:rPr sz="2000" spc="70" dirty="0">
                <a:latin typeface="Arial"/>
              </a:rPr>
              <a:t> </a:t>
            </a:r>
            <a:r>
              <a:rPr sz="2000" spc="-5" dirty="0">
                <a:latin typeface="Arial"/>
              </a:rPr>
              <a:t>fonctions</a:t>
            </a:r>
            <a:endParaRPr sz="2000" dirty="0">
              <a:latin typeface="Arial"/>
            </a:endParaRPr>
          </a:p>
          <a:p>
            <a:pPr algn="l" rtl="0">
              <a:lnSpc>
                <a:spcPct val="100000"/>
              </a:lnSpc>
              <a:spcBef>
                <a:spcPts val="10"/>
              </a:spcBef>
            </a:pPr>
            <a:endParaRPr sz="1900" dirty="0">
              <a:latin typeface="Arial"/>
            </a:endParaRPr>
          </a:p>
          <a:p>
            <a:pPr marL="464184" lvl="1" indent="-344805" algn="l" rtl="0">
              <a:lnSpc>
                <a:spcPct val="100000"/>
              </a:lnSpc>
              <a:buChar char="-"/>
              <a:tabLst>
                <a:tab pos="464184" algn="l"/>
                <a:tab pos="464820" algn="l"/>
              </a:tabLst>
            </a:pPr>
            <a:r>
              <a:rPr sz="2000" spc="-15" dirty="0">
                <a:latin typeface="Arial"/>
              </a:rPr>
              <a:t>Photosynthèse</a:t>
            </a:r>
            <a:r>
              <a:rPr sz="2000" spc="105" dirty="0">
                <a:latin typeface="Arial"/>
              </a:rPr>
              <a:t> </a:t>
            </a:r>
            <a:r>
              <a:rPr sz="2000" spc="-5" dirty="0">
                <a:latin typeface="Arial"/>
              </a:rPr>
              <a:t>(</a:t>
            </a:r>
            <a:r>
              <a:rPr sz="2000" spc="-5" dirty="0" err="1" smtClean="0">
                <a:latin typeface="Arial"/>
              </a:rPr>
              <a:t>chloroplastes</a:t>
            </a:r>
            <a:r>
              <a:rPr lang="fr-FR" sz="2000" spc="-5" dirty="0">
                <a:latin typeface="Arial"/>
              </a:rPr>
              <a:t>)</a:t>
            </a:r>
            <a:endParaRPr sz="2000" dirty="0">
              <a:latin typeface="Arial"/>
            </a:endParaRPr>
          </a:p>
          <a:p>
            <a:pPr marL="464184" lvl="1" indent="-344805" algn="l" rtl="0">
              <a:lnSpc>
                <a:spcPct val="100000"/>
              </a:lnSpc>
              <a:buChar char="-"/>
              <a:tabLst>
                <a:tab pos="464184" algn="l"/>
                <a:tab pos="464820" algn="l"/>
              </a:tabLst>
            </a:pPr>
            <a:r>
              <a:rPr sz="2000" spc="-10" dirty="0">
                <a:latin typeface="Arial"/>
              </a:rPr>
              <a:t>Respiration</a:t>
            </a:r>
            <a:r>
              <a:rPr sz="2000" spc="50" dirty="0">
                <a:latin typeface="Arial"/>
              </a:rPr>
              <a:t> </a:t>
            </a:r>
            <a:r>
              <a:rPr sz="2000" dirty="0">
                <a:latin typeface="Arial"/>
              </a:rPr>
              <a:t>(</a:t>
            </a:r>
            <a:r>
              <a:rPr sz="2000" dirty="0" err="1" smtClean="0">
                <a:latin typeface="Arial"/>
              </a:rPr>
              <a:t>stomates</a:t>
            </a:r>
            <a:r>
              <a:rPr lang="fr-FR" sz="2000" dirty="0" smtClean="0">
                <a:latin typeface="Arial"/>
              </a:rPr>
              <a:t>)</a:t>
            </a:r>
            <a:endParaRPr sz="2000" dirty="0">
              <a:latin typeface="Arial"/>
            </a:endParaRPr>
          </a:p>
          <a:p>
            <a:pPr marL="464184" lvl="1" indent="-344805" algn="l" rtl="0">
              <a:lnSpc>
                <a:spcPct val="100000"/>
              </a:lnSpc>
              <a:buChar char="-"/>
              <a:tabLst>
                <a:tab pos="464184" algn="l"/>
                <a:tab pos="464820" algn="l"/>
              </a:tabLst>
            </a:pPr>
            <a:r>
              <a:rPr sz="2000" spc="-10" dirty="0">
                <a:latin typeface="Arial"/>
              </a:rPr>
              <a:t>Transpiration</a:t>
            </a:r>
            <a:r>
              <a:rPr sz="2000" spc="5" dirty="0">
                <a:latin typeface="Arial"/>
              </a:rPr>
              <a:t> </a:t>
            </a:r>
            <a:r>
              <a:rPr sz="2000" dirty="0">
                <a:latin typeface="Arial"/>
              </a:rPr>
              <a:t>(</a:t>
            </a:r>
            <a:r>
              <a:rPr sz="2000" dirty="0" err="1" smtClean="0">
                <a:latin typeface="Arial"/>
              </a:rPr>
              <a:t>stomates</a:t>
            </a:r>
            <a:r>
              <a:rPr lang="fr-FR" sz="2000" dirty="0" smtClean="0">
                <a:latin typeface="Arial"/>
              </a:rPr>
              <a:t>)</a:t>
            </a:r>
            <a:endParaRPr sz="2000" dirty="0">
              <a:latin typeface="Arial"/>
            </a:endParaRPr>
          </a:p>
          <a:p>
            <a:pPr marL="464184" lvl="1" indent="-344805" algn="l" rtl="0">
              <a:lnSpc>
                <a:spcPct val="100000"/>
              </a:lnSpc>
              <a:buChar char="-"/>
              <a:tabLst>
                <a:tab pos="464184" algn="l"/>
                <a:tab pos="464820" algn="l"/>
              </a:tabLst>
            </a:pPr>
            <a:r>
              <a:rPr sz="2000" spc="-10" dirty="0">
                <a:latin typeface="Arial"/>
              </a:rPr>
              <a:t>Absorbtion </a:t>
            </a:r>
            <a:r>
              <a:rPr sz="2000" dirty="0">
                <a:latin typeface="Arial"/>
              </a:rPr>
              <a:t>(stomates </a:t>
            </a:r>
            <a:r>
              <a:rPr sz="2000" spc="-5" dirty="0">
                <a:latin typeface="Arial"/>
              </a:rPr>
              <a:t>/</a:t>
            </a:r>
            <a:r>
              <a:rPr sz="2000" spc="-15" dirty="0">
                <a:latin typeface="Arial"/>
              </a:rPr>
              <a:t> </a:t>
            </a:r>
            <a:r>
              <a:rPr sz="2000" spc="-5" dirty="0" err="1" smtClean="0">
                <a:latin typeface="Arial"/>
              </a:rPr>
              <a:t>racines</a:t>
            </a:r>
            <a:r>
              <a:rPr lang="fr-FR" sz="2000" spc="-5" dirty="0" smtClean="0">
                <a:latin typeface="Arial"/>
              </a:rPr>
              <a:t>)</a:t>
            </a:r>
            <a:endParaRPr sz="2000" dirty="0">
              <a:latin typeface="Arial"/>
            </a:endParaRPr>
          </a:p>
          <a:p>
            <a:pPr marL="464184" lvl="1" indent="-344805" algn="l" rtl="0">
              <a:lnSpc>
                <a:spcPct val="100000"/>
              </a:lnSpc>
              <a:buChar char="-"/>
              <a:tabLst>
                <a:tab pos="464184" algn="l"/>
                <a:tab pos="464820" algn="l"/>
              </a:tabLst>
            </a:pPr>
            <a:r>
              <a:rPr sz="2000" spc="-5" dirty="0">
                <a:latin typeface="Arial"/>
              </a:rPr>
              <a:t>Stockage </a:t>
            </a:r>
            <a:r>
              <a:rPr sz="2000" spc="-10" dirty="0">
                <a:latin typeface="Arial"/>
              </a:rPr>
              <a:t>(glucides </a:t>
            </a:r>
            <a:r>
              <a:rPr sz="2000" spc="-5" dirty="0">
                <a:latin typeface="Arial"/>
              </a:rPr>
              <a:t>/ </a:t>
            </a:r>
            <a:r>
              <a:rPr sz="2000" spc="-15" dirty="0">
                <a:latin typeface="Arial"/>
              </a:rPr>
              <a:t>lipides </a:t>
            </a:r>
            <a:r>
              <a:rPr sz="2000" spc="-5" dirty="0">
                <a:latin typeface="Arial"/>
              </a:rPr>
              <a:t>/</a:t>
            </a:r>
            <a:r>
              <a:rPr sz="2000" spc="130" dirty="0">
                <a:latin typeface="Arial"/>
              </a:rPr>
              <a:t> </a:t>
            </a:r>
            <a:r>
              <a:rPr sz="2000" spc="-10" dirty="0" err="1" smtClean="0">
                <a:latin typeface="Arial"/>
              </a:rPr>
              <a:t>protide</a:t>
            </a:r>
            <a:r>
              <a:rPr lang="fr-FR" sz="2000" spc="-10" dirty="0" smtClean="0">
                <a:latin typeface="Arial"/>
              </a:rPr>
              <a:t>)</a:t>
            </a:r>
            <a:endParaRPr sz="2000" dirty="0">
              <a:latin typeface="Arial"/>
            </a:endParaRPr>
          </a:p>
          <a:p>
            <a:pPr lvl="1" algn="l" rtl="0">
              <a:lnSpc>
                <a:spcPct val="100000"/>
              </a:lnSpc>
              <a:spcBef>
                <a:spcPts val="20"/>
              </a:spcBef>
              <a:buFont typeface="Arial"/>
              <a:buChar char="-"/>
            </a:pPr>
            <a:endParaRPr sz="2050" dirty="0">
              <a:latin typeface="Arial"/>
            </a:endParaRPr>
          </a:p>
          <a:p>
            <a:pPr marL="14604" algn="l" rtl="0">
              <a:lnSpc>
                <a:spcPct val="100000"/>
              </a:lnSpc>
            </a:pPr>
            <a:r>
              <a:rPr sz="2000" u="heavy" spc="-10" dirty="0">
                <a:uFill>
                  <a:solidFill>
                    <a:srgbClr val="000000"/>
                  </a:solidFill>
                </a:uFill>
                <a:latin typeface="Arial"/>
              </a:rPr>
              <a:t>Ex </a:t>
            </a:r>
            <a:r>
              <a:rPr sz="2000" u="heavy" spc="-5" dirty="0">
                <a:uFill>
                  <a:solidFill>
                    <a:srgbClr val="000000"/>
                  </a:solidFill>
                </a:uFill>
                <a:latin typeface="Arial"/>
              </a:rPr>
              <a:t>:</a:t>
            </a:r>
            <a:r>
              <a:rPr sz="2000" spc="-5" dirty="0">
                <a:latin typeface="Arial"/>
              </a:rPr>
              <a:t> 1 communauté </a:t>
            </a:r>
            <a:r>
              <a:rPr sz="2000" spc="-15" dirty="0">
                <a:latin typeface="Arial"/>
              </a:rPr>
              <a:t>végétale </a:t>
            </a:r>
            <a:r>
              <a:rPr sz="2000" spc="-5" dirty="0">
                <a:latin typeface="Arial"/>
              </a:rPr>
              <a:t>= assemblage </a:t>
            </a:r>
            <a:r>
              <a:rPr sz="2000" spc="-10" dirty="0">
                <a:latin typeface="Arial"/>
              </a:rPr>
              <a:t>d’espèces </a:t>
            </a:r>
            <a:r>
              <a:rPr sz="2000" spc="-5" dirty="0">
                <a:latin typeface="Arial"/>
              </a:rPr>
              <a:t>+ ensemble </a:t>
            </a:r>
            <a:r>
              <a:rPr sz="2000" spc="-10" dirty="0">
                <a:latin typeface="Arial"/>
              </a:rPr>
              <a:t>de</a:t>
            </a:r>
            <a:r>
              <a:rPr sz="2000" spc="140" dirty="0">
                <a:latin typeface="Arial"/>
              </a:rPr>
              <a:t> </a:t>
            </a:r>
            <a:r>
              <a:rPr sz="2000" spc="-10" dirty="0">
                <a:latin typeface="Arial"/>
              </a:rPr>
              <a:t>fonctions</a:t>
            </a:r>
            <a:endParaRPr sz="2000" dirty="0">
              <a:latin typeface="Arial"/>
            </a:endParaRPr>
          </a:p>
          <a:p>
            <a:pPr algn="l" rtl="0">
              <a:lnSpc>
                <a:spcPct val="100000"/>
              </a:lnSpc>
              <a:spcBef>
                <a:spcPts val="30"/>
              </a:spcBef>
            </a:pPr>
            <a:endParaRPr sz="2300" dirty="0">
              <a:latin typeface="Arial"/>
            </a:endParaRPr>
          </a:p>
          <a:p>
            <a:pPr marL="464184" lvl="1" indent="-344805" algn="l" rtl="0">
              <a:lnSpc>
                <a:spcPct val="100000"/>
              </a:lnSpc>
              <a:buChar char="-"/>
              <a:tabLst>
                <a:tab pos="464184" algn="l"/>
                <a:tab pos="464820" algn="l"/>
              </a:tabLst>
            </a:pPr>
            <a:r>
              <a:rPr sz="2000" spc="-10" dirty="0">
                <a:latin typeface="Arial"/>
              </a:rPr>
              <a:t>Production </a:t>
            </a:r>
            <a:r>
              <a:rPr sz="2000" spc="-5" dirty="0">
                <a:latin typeface="Arial"/>
              </a:rPr>
              <a:t>primaire</a:t>
            </a:r>
            <a:r>
              <a:rPr sz="2000" spc="35" dirty="0">
                <a:latin typeface="Arial"/>
              </a:rPr>
              <a:t> </a:t>
            </a:r>
            <a:r>
              <a:rPr sz="2000" spc="-5" dirty="0">
                <a:latin typeface="Arial"/>
              </a:rPr>
              <a:t>(</a:t>
            </a:r>
            <a:r>
              <a:rPr sz="2000" spc="-5" dirty="0" smtClean="0">
                <a:latin typeface="Arial"/>
              </a:rPr>
              <a:t>nutriments</a:t>
            </a:r>
            <a:r>
              <a:rPr lang="fr-FR" sz="2000" spc="-5" dirty="0" smtClean="0">
                <a:latin typeface="Arial"/>
              </a:rPr>
              <a:t>)</a:t>
            </a:r>
            <a:endParaRPr sz="2000" dirty="0">
              <a:latin typeface="Arial"/>
            </a:endParaRPr>
          </a:p>
          <a:p>
            <a:pPr marL="464184" lvl="1" indent="-344805" algn="l" rtl="0">
              <a:lnSpc>
                <a:spcPct val="100000"/>
              </a:lnSpc>
              <a:buChar char="-"/>
              <a:tabLst>
                <a:tab pos="464184" algn="l"/>
                <a:tab pos="464820" algn="l"/>
              </a:tabLst>
            </a:pPr>
            <a:r>
              <a:rPr sz="2000" spc="-10" dirty="0">
                <a:latin typeface="Arial"/>
              </a:rPr>
              <a:t>Transfert </a:t>
            </a:r>
            <a:r>
              <a:rPr sz="2000" spc="-5" dirty="0">
                <a:latin typeface="Arial"/>
              </a:rPr>
              <a:t>de matière (</a:t>
            </a:r>
            <a:r>
              <a:rPr sz="2000" spc="-5" dirty="0" err="1">
                <a:latin typeface="Arial"/>
              </a:rPr>
              <a:t>chaîne</a:t>
            </a:r>
            <a:r>
              <a:rPr sz="2000" spc="-55" dirty="0">
                <a:latin typeface="Arial"/>
              </a:rPr>
              <a:t> </a:t>
            </a:r>
            <a:r>
              <a:rPr sz="2000" spc="-10" dirty="0" err="1" smtClean="0">
                <a:latin typeface="Arial"/>
              </a:rPr>
              <a:t>trophique</a:t>
            </a:r>
            <a:r>
              <a:rPr lang="fr-FR" sz="2000" spc="-10" dirty="0" smtClean="0">
                <a:latin typeface="Arial"/>
              </a:rPr>
              <a:t>)</a:t>
            </a:r>
            <a:endParaRPr sz="2000" dirty="0">
              <a:latin typeface="Arial"/>
            </a:endParaRPr>
          </a:p>
          <a:p>
            <a:pPr marL="464184" lvl="1" indent="-344805" algn="l" rtl="0">
              <a:lnSpc>
                <a:spcPct val="100000"/>
              </a:lnSpc>
              <a:buChar char="-"/>
              <a:tabLst>
                <a:tab pos="464184" algn="l"/>
                <a:tab pos="464820" algn="l"/>
              </a:tabLst>
            </a:pPr>
            <a:r>
              <a:rPr sz="2000" spc="-10" dirty="0">
                <a:latin typeface="Arial"/>
              </a:rPr>
              <a:t>Support des écosystèmes</a:t>
            </a:r>
            <a:r>
              <a:rPr sz="2000" spc="85" dirty="0">
                <a:latin typeface="Arial"/>
              </a:rPr>
              <a:t> </a:t>
            </a:r>
            <a:r>
              <a:rPr sz="2000" spc="-10" dirty="0">
                <a:latin typeface="Arial"/>
              </a:rPr>
              <a:t>(</a:t>
            </a:r>
            <a:r>
              <a:rPr sz="2000" spc="-10" dirty="0" smtClean="0">
                <a:latin typeface="Arial"/>
              </a:rPr>
              <a:t>habitat</a:t>
            </a:r>
            <a:r>
              <a:rPr lang="fr-FR" sz="2000" spc="-10" dirty="0" smtClean="0">
                <a:latin typeface="Arial"/>
              </a:rPr>
              <a:t>)</a:t>
            </a:r>
            <a:endParaRPr sz="2000" dirty="0">
              <a:latin typeface="Arial"/>
            </a:endParaRPr>
          </a:p>
          <a:p>
            <a:pPr marL="464184" lvl="1" indent="-344805" algn="l" rtl="0">
              <a:lnSpc>
                <a:spcPct val="100000"/>
              </a:lnSpc>
              <a:buChar char="-"/>
              <a:tabLst>
                <a:tab pos="464184" algn="l"/>
                <a:tab pos="464820" algn="l"/>
              </a:tabLst>
            </a:pPr>
            <a:r>
              <a:rPr sz="2000" spc="-5" dirty="0">
                <a:latin typeface="Arial"/>
              </a:rPr>
              <a:t>Stockage</a:t>
            </a:r>
            <a:r>
              <a:rPr sz="2000" spc="-10" dirty="0">
                <a:latin typeface="Arial"/>
              </a:rPr>
              <a:t> </a:t>
            </a:r>
            <a:r>
              <a:rPr sz="2000" spc="-5" dirty="0">
                <a:latin typeface="Arial"/>
              </a:rPr>
              <a:t>(</a:t>
            </a:r>
            <a:r>
              <a:rPr sz="2000" spc="-5" dirty="0" err="1" smtClean="0">
                <a:latin typeface="Arial"/>
              </a:rPr>
              <a:t>carbone</a:t>
            </a:r>
            <a:r>
              <a:rPr lang="fr-FR" sz="2000" spc="-5" dirty="0" smtClean="0">
                <a:latin typeface="Arial"/>
              </a:rPr>
              <a:t>)</a:t>
            </a:r>
            <a:endParaRPr sz="2000" dirty="0">
              <a:latin typeface="Arial"/>
            </a:endParaRPr>
          </a:p>
          <a:p>
            <a:pPr marL="464184" lvl="1" indent="-344805" algn="l" rtl="0">
              <a:lnSpc>
                <a:spcPct val="100000"/>
              </a:lnSpc>
              <a:buChar char="-"/>
              <a:tabLst>
                <a:tab pos="464184" algn="l"/>
                <a:tab pos="464820" algn="l"/>
              </a:tabLst>
            </a:pPr>
            <a:r>
              <a:rPr sz="2000" spc="-15" dirty="0">
                <a:latin typeface="Arial"/>
              </a:rPr>
              <a:t>Cycles </a:t>
            </a:r>
            <a:r>
              <a:rPr sz="2000" spc="-10" dirty="0">
                <a:latin typeface="Arial"/>
              </a:rPr>
              <a:t>biogéochimiques </a:t>
            </a:r>
            <a:r>
              <a:rPr sz="2000" spc="-15" dirty="0">
                <a:latin typeface="Arial"/>
              </a:rPr>
              <a:t>(azote </a:t>
            </a:r>
            <a:r>
              <a:rPr sz="2000" spc="-5" dirty="0">
                <a:latin typeface="Arial"/>
              </a:rPr>
              <a:t>/</a:t>
            </a:r>
            <a:r>
              <a:rPr sz="2000" spc="204" dirty="0">
                <a:latin typeface="Arial"/>
              </a:rPr>
              <a:t> </a:t>
            </a:r>
            <a:r>
              <a:rPr sz="2000" spc="-5" dirty="0" err="1" smtClean="0">
                <a:latin typeface="Arial"/>
              </a:rPr>
              <a:t>carbone</a:t>
            </a:r>
            <a:r>
              <a:rPr lang="fr-FR" sz="2000" spc="-5" dirty="0" smtClean="0">
                <a:latin typeface="Arial"/>
              </a:rPr>
              <a:t>)</a:t>
            </a:r>
            <a:endParaRPr sz="2000" dirty="0">
              <a:latin typeface="Arial"/>
            </a:endParaRPr>
          </a:p>
        </p:txBody>
      </p:sp>
    </p:spTree>
    <p:extLst>
      <p:ext uri="{BB962C8B-B14F-4D97-AF65-F5344CB8AC3E}">
        <p14:creationId xmlns:p14="http://schemas.microsoft.com/office/powerpoint/2010/main" val="3827398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102285" y="3861048"/>
            <a:ext cx="4888992" cy="254660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22647" y="1556792"/>
            <a:ext cx="8674100" cy="2171107"/>
          </a:xfrm>
          <a:prstGeom prst="rect">
            <a:avLst/>
          </a:prstGeom>
          <a:solidFill>
            <a:schemeClr val="accent5">
              <a:lumMod val="60000"/>
              <a:lumOff val="40000"/>
            </a:schemeClr>
          </a:solidFill>
          <a:ln w="57150">
            <a:solidFill>
              <a:schemeClr val="accent5">
                <a:lumMod val="75000"/>
              </a:schemeClr>
            </a:solidFill>
          </a:ln>
        </p:spPr>
        <p:txBody>
          <a:bodyPr vert="horz" wrap="square" lIns="0" tIns="168910" rIns="0" bIns="0" rtlCol="0">
            <a:spAutoFit/>
          </a:bodyPr>
          <a:lstStyle/>
          <a:p>
            <a:pPr marL="12065" algn="l" rtl="0">
              <a:lnSpc>
                <a:spcPct val="100000"/>
              </a:lnSpc>
              <a:spcBef>
                <a:spcPts val="1330"/>
              </a:spcBef>
              <a:tabLst>
                <a:tab pos="198755" algn="l"/>
              </a:tabLst>
            </a:pPr>
            <a:r>
              <a:rPr sz="2000" b="1" spc="-10" dirty="0">
                <a:latin typeface="Arial"/>
                <a:cs typeface="Arial"/>
              </a:rPr>
              <a:t>Espèces clés </a:t>
            </a:r>
            <a:r>
              <a:rPr sz="2000" b="1" spc="-5" dirty="0">
                <a:latin typeface="Arial"/>
                <a:cs typeface="Arial"/>
              </a:rPr>
              <a:t>= </a:t>
            </a:r>
            <a:r>
              <a:rPr sz="2000" b="1" spc="-10" dirty="0">
                <a:latin typeface="Arial"/>
                <a:cs typeface="Arial"/>
              </a:rPr>
              <a:t>clés </a:t>
            </a:r>
            <a:r>
              <a:rPr sz="2000" b="1" spc="-5" dirty="0">
                <a:latin typeface="Arial"/>
                <a:cs typeface="Arial"/>
              </a:rPr>
              <a:t>de </a:t>
            </a:r>
            <a:r>
              <a:rPr sz="2000" b="1" dirty="0">
                <a:latin typeface="Arial"/>
                <a:cs typeface="Arial"/>
              </a:rPr>
              <a:t>voûte </a:t>
            </a:r>
            <a:r>
              <a:rPr sz="2000" b="1" spc="-5" dirty="0">
                <a:latin typeface="Arial"/>
                <a:cs typeface="Arial"/>
              </a:rPr>
              <a:t>du fonctionnement des</a:t>
            </a:r>
            <a:r>
              <a:rPr sz="2000" b="1" spc="100" dirty="0">
                <a:latin typeface="Arial"/>
                <a:cs typeface="Arial"/>
              </a:rPr>
              <a:t> </a:t>
            </a:r>
            <a:r>
              <a:rPr sz="2000" b="1" spc="-10" dirty="0">
                <a:latin typeface="Arial"/>
                <a:cs typeface="Arial"/>
              </a:rPr>
              <a:t>écosystème</a:t>
            </a:r>
            <a:endParaRPr sz="2000" dirty="0">
              <a:latin typeface="Arial"/>
              <a:cs typeface="Arial"/>
            </a:endParaRPr>
          </a:p>
          <a:p>
            <a:pPr marL="464184" lvl="1" indent="-344805" algn="l" rtl="0">
              <a:lnSpc>
                <a:spcPct val="100000"/>
              </a:lnSpc>
              <a:spcBef>
                <a:spcPts val="1230"/>
              </a:spcBef>
              <a:buChar char="-"/>
              <a:tabLst>
                <a:tab pos="464184" algn="l"/>
                <a:tab pos="464820" algn="l"/>
              </a:tabLst>
            </a:pPr>
            <a:r>
              <a:rPr sz="2000" spc="-10" dirty="0">
                <a:latin typeface="Arial"/>
                <a:cs typeface="Arial"/>
              </a:rPr>
              <a:t>Concept introduit </a:t>
            </a:r>
            <a:r>
              <a:rPr sz="2000" spc="-5" dirty="0">
                <a:latin typeface="Arial"/>
                <a:cs typeface="Arial"/>
              </a:rPr>
              <a:t>en </a:t>
            </a:r>
            <a:r>
              <a:rPr sz="2000" spc="-10" dirty="0">
                <a:latin typeface="Arial"/>
                <a:cs typeface="Arial"/>
              </a:rPr>
              <a:t>1966 par Robert Paine (Université </a:t>
            </a:r>
            <a:r>
              <a:rPr sz="2000" spc="-5" dirty="0">
                <a:latin typeface="Arial"/>
                <a:cs typeface="Arial"/>
              </a:rPr>
              <a:t>de</a:t>
            </a:r>
            <a:r>
              <a:rPr sz="2000" spc="345" dirty="0">
                <a:latin typeface="Arial"/>
                <a:cs typeface="Arial"/>
              </a:rPr>
              <a:t> </a:t>
            </a:r>
            <a:r>
              <a:rPr sz="2000" spc="-10" dirty="0" smtClean="0">
                <a:latin typeface="Arial"/>
                <a:cs typeface="Arial"/>
              </a:rPr>
              <a:t>Washington</a:t>
            </a:r>
            <a:r>
              <a:rPr lang="fr-FR" sz="2000" spc="-10" dirty="0" smtClean="0">
                <a:latin typeface="Arial"/>
                <a:cs typeface="Arial"/>
              </a:rPr>
              <a:t>)</a:t>
            </a:r>
            <a:endParaRPr sz="2000" dirty="0">
              <a:latin typeface="Arial"/>
              <a:cs typeface="Arial"/>
            </a:endParaRPr>
          </a:p>
          <a:p>
            <a:pPr marL="464184" lvl="1" indent="-344805" algn="l" rtl="0">
              <a:lnSpc>
                <a:spcPct val="100000"/>
              </a:lnSpc>
              <a:buChar char="-"/>
              <a:tabLst>
                <a:tab pos="464184" algn="l"/>
                <a:tab pos="464820" algn="l"/>
              </a:tabLst>
            </a:pPr>
            <a:r>
              <a:rPr sz="2000" spc="-10" dirty="0">
                <a:latin typeface="Arial"/>
                <a:cs typeface="Arial"/>
              </a:rPr>
              <a:t>Le retrait </a:t>
            </a:r>
            <a:r>
              <a:rPr sz="2000" spc="-15" dirty="0">
                <a:latin typeface="Arial"/>
                <a:cs typeface="Arial"/>
              </a:rPr>
              <a:t>d’une </a:t>
            </a:r>
            <a:r>
              <a:rPr sz="2000" spc="-10" dirty="0">
                <a:latin typeface="Arial"/>
                <a:cs typeface="Arial"/>
              </a:rPr>
              <a:t>espèce clé entrâine l’effondrement </a:t>
            </a:r>
            <a:r>
              <a:rPr sz="2000" spc="-15" dirty="0">
                <a:latin typeface="Arial"/>
                <a:cs typeface="Arial"/>
              </a:rPr>
              <a:t>d’un</a:t>
            </a:r>
            <a:r>
              <a:rPr sz="2000" spc="200" dirty="0">
                <a:latin typeface="Arial"/>
                <a:cs typeface="Arial"/>
              </a:rPr>
              <a:t> </a:t>
            </a:r>
            <a:r>
              <a:rPr sz="2000" spc="-10" dirty="0">
                <a:latin typeface="Arial"/>
                <a:cs typeface="Arial"/>
              </a:rPr>
              <a:t>ecosystème</a:t>
            </a:r>
            <a:endParaRPr sz="2000" dirty="0">
              <a:latin typeface="Arial"/>
              <a:cs typeface="Arial"/>
            </a:endParaRPr>
          </a:p>
          <a:p>
            <a:pPr marL="464184" lvl="1" indent="-344805" algn="l" rtl="0">
              <a:lnSpc>
                <a:spcPct val="100000"/>
              </a:lnSpc>
              <a:spcBef>
                <a:spcPts val="5"/>
              </a:spcBef>
              <a:buChar char="-"/>
              <a:tabLst>
                <a:tab pos="464184" algn="l"/>
                <a:tab pos="464820" algn="l"/>
              </a:tabLst>
            </a:pPr>
            <a:r>
              <a:rPr sz="2000" spc="-5" dirty="0">
                <a:latin typeface="Arial"/>
                <a:cs typeface="Arial"/>
              </a:rPr>
              <a:t>Importance </a:t>
            </a:r>
            <a:r>
              <a:rPr sz="2000" spc="-10" dirty="0">
                <a:latin typeface="Arial"/>
                <a:cs typeface="Arial"/>
              </a:rPr>
              <a:t>des relations </a:t>
            </a:r>
            <a:r>
              <a:rPr sz="2000" spc="-5" dirty="0">
                <a:latin typeface="Arial"/>
                <a:cs typeface="Arial"/>
              </a:rPr>
              <a:t>interspécifiques au </a:t>
            </a:r>
            <a:r>
              <a:rPr sz="2000" spc="-10" dirty="0">
                <a:latin typeface="Arial"/>
                <a:cs typeface="Arial"/>
              </a:rPr>
              <a:t>sein des </a:t>
            </a:r>
            <a:r>
              <a:rPr sz="2000" spc="-5" dirty="0">
                <a:latin typeface="Arial"/>
                <a:cs typeface="Arial"/>
              </a:rPr>
              <a:t>reseaux</a:t>
            </a:r>
            <a:r>
              <a:rPr sz="2000" spc="180" dirty="0">
                <a:latin typeface="Arial"/>
                <a:cs typeface="Arial"/>
              </a:rPr>
              <a:t> </a:t>
            </a:r>
            <a:r>
              <a:rPr sz="2000" spc="-10" dirty="0">
                <a:latin typeface="Arial"/>
                <a:cs typeface="Arial"/>
              </a:rPr>
              <a:t>trophiques</a:t>
            </a:r>
            <a:endParaRPr sz="2000" dirty="0">
              <a:latin typeface="Arial"/>
              <a:cs typeface="Arial"/>
            </a:endParaRPr>
          </a:p>
          <a:p>
            <a:pPr marL="464184" lvl="1" indent="-344805" algn="l" rtl="0">
              <a:lnSpc>
                <a:spcPct val="100000"/>
              </a:lnSpc>
              <a:buChar char="-"/>
              <a:tabLst>
                <a:tab pos="464184" algn="l"/>
                <a:tab pos="464820" algn="l"/>
              </a:tabLst>
            </a:pPr>
            <a:r>
              <a:rPr sz="2000" spc="-10" dirty="0">
                <a:latin typeface="Arial"/>
                <a:cs typeface="Arial"/>
              </a:rPr>
              <a:t>Idée que certaines espèces sont </a:t>
            </a:r>
            <a:r>
              <a:rPr sz="2000" spc="-15" dirty="0">
                <a:latin typeface="Arial"/>
                <a:cs typeface="Arial"/>
              </a:rPr>
              <a:t>plus </a:t>
            </a:r>
            <a:r>
              <a:rPr sz="2000" spc="-5" dirty="0">
                <a:latin typeface="Arial"/>
                <a:cs typeface="Arial"/>
              </a:rPr>
              <a:t>importante </a:t>
            </a:r>
            <a:r>
              <a:rPr sz="2000" spc="-10" dirty="0">
                <a:latin typeface="Arial"/>
                <a:cs typeface="Arial"/>
              </a:rPr>
              <a:t>que d’autres</a:t>
            </a:r>
            <a:r>
              <a:rPr sz="2000" spc="185" dirty="0">
                <a:latin typeface="Arial"/>
                <a:cs typeface="Arial"/>
              </a:rPr>
              <a:t> </a:t>
            </a:r>
            <a:r>
              <a:rPr sz="2000" spc="-15" dirty="0">
                <a:latin typeface="Arial"/>
                <a:cs typeface="Arial"/>
              </a:rPr>
              <a:t>pour</a:t>
            </a:r>
            <a:endParaRPr sz="2000" dirty="0">
              <a:latin typeface="Arial"/>
              <a:cs typeface="Arial"/>
            </a:endParaRPr>
          </a:p>
          <a:p>
            <a:pPr marL="464184" algn="l" rtl="0">
              <a:lnSpc>
                <a:spcPct val="100000"/>
              </a:lnSpc>
            </a:pPr>
            <a:r>
              <a:rPr sz="2000" spc="-5" dirty="0">
                <a:latin typeface="Arial"/>
                <a:cs typeface="Arial"/>
              </a:rPr>
              <a:t>assurer </a:t>
            </a:r>
            <a:r>
              <a:rPr sz="2000" spc="-15" dirty="0">
                <a:latin typeface="Arial"/>
                <a:cs typeface="Arial"/>
              </a:rPr>
              <a:t>le </a:t>
            </a:r>
            <a:r>
              <a:rPr sz="2000" spc="-5" dirty="0">
                <a:latin typeface="Arial"/>
                <a:cs typeface="Arial"/>
              </a:rPr>
              <a:t>fonctionnement </a:t>
            </a:r>
            <a:r>
              <a:rPr sz="2000" spc="-10" dirty="0">
                <a:latin typeface="Arial"/>
                <a:cs typeface="Arial"/>
              </a:rPr>
              <a:t>des</a:t>
            </a:r>
            <a:r>
              <a:rPr sz="2000" spc="35" dirty="0">
                <a:latin typeface="Arial"/>
                <a:cs typeface="Arial"/>
              </a:rPr>
              <a:t> </a:t>
            </a:r>
            <a:r>
              <a:rPr sz="2000" spc="-10" dirty="0" err="1" smtClean="0">
                <a:latin typeface="Arial"/>
                <a:cs typeface="Arial"/>
              </a:rPr>
              <a:t>écosystèmes</a:t>
            </a:r>
            <a:r>
              <a:rPr lang="en-US" sz="2000" spc="-10" dirty="0" smtClean="0">
                <a:latin typeface="Arial"/>
                <a:cs typeface="Arial"/>
              </a:rPr>
              <a:t>.</a:t>
            </a:r>
            <a:endParaRPr sz="2000" dirty="0">
              <a:latin typeface="Arial"/>
              <a:cs typeface="Arial"/>
            </a:endParaRPr>
          </a:p>
        </p:txBody>
      </p:sp>
      <p:sp>
        <p:nvSpPr>
          <p:cNvPr id="6" name="Titre 1"/>
          <p:cNvSpPr>
            <a:spLocks noGrp="1"/>
          </p:cNvSpPr>
          <p:nvPr>
            <p:ph type="title"/>
          </p:nvPr>
        </p:nvSpPr>
        <p:spPr>
          <a:xfrm>
            <a:off x="107505" y="274638"/>
            <a:ext cx="8776326" cy="1143000"/>
          </a:xfrm>
        </p:spPr>
        <p:txBody>
          <a:bodyPr>
            <a:normAutofit/>
          </a:bodyPr>
          <a:lstStyle/>
          <a:p>
            <a:pPr algn="ctr" rtl="0"/>
            <a:r>
              <a:rPr lang="fr-FR" sz="2700" b="1" spc="-10" dirty="0">
                <a:solidFill>
                  <a:schemeClr val="accent6">
                    <a:lumMod val="75000"/>
                  </a:schemeClr>
                </a:solidFill>
              </a:rPr>
              <a:t>Fonctions </a:t>
            </a:r>
            <a:r>
              <a:rPr lang="fr-FR" sz="2700" b="1" spc="-5" dirty="0">
                <a:solidFill>
                  <a:schemeClr val="accent6">
                    <a:lumMod val="75000"/>
                  </a:schemeClr>
                </a:solidFill>
              </a:rPr>
              <a:t>des espèces dans</a:t>
            </a:r>
            <a:r>
              <a:rPr lang="fr-FR" sz="2700" b="1" spc="-45" dirty="0">
                <a:solidFill>
                  <a:schemeClr val="accent6">
                    <a:lumMod val="75000"/>
                  </a:schemeClr>
                </a:solidFill>
              </a:rPr>
              <a:t> </a:t>
            </a:r>
            <a:r>
              <a:rPr lang="fr-FR" sz="2700" b="1" spc="-5" dirty="0">
                <a:solidFill>
                  <a:schemeClr val="accent6">
                    <a:lumMod val="75000"/>
                  </a:schemeClr>
                </a:solidFill>
              </a:rPr>
              <a:t>les  </a:t>
            </a:r>
            <a:r>
              <a:rPr lang="fr-FR" sz="2700" b="1" spc="-15" dirty="0">
                <a:solidFill>
                  <a:schemeClr val="accent6">
                    <a:lumMod val="75000"/>
                  </a:schemeClr>
                </a:solidFill>
              </a:rPr>
              <a:t>écosystèmes </a:t>
            </a:r>
            <a:r>
              <a:rPr lang="fr-FR" sz="2700" b="1" spc="-5" dirty="0">
                <a:solidFill>
                  <a:schemeClr val="accent6">
                    <a:lumMod val="75000"/>
                  </a:schemeClr>
                </a:solidFill>
              </a:rPr>
              <a:t>: </a:t>
            </a:r>
            <a:r>
              <a:rPr lang="fr-FR" sz="2700" b="1" spc="-10" dirty="0">
                <a:solidFill>
                  <a:schemeClr val="accent6">
                    <a:lumMod val="75000"/>
                  </a:schemeClr>
                </a:solidFill>
              </a:rPr>
              <a:t>espèces</a:t>
            </a:r>
            <a:r>
              <a:rPr lang="fr-FR" sz="2700" b="1" spc="85" dirty="0">
                <a:solidFill>
                  <a:schemeClr val="accent6">
                    <a:lumMod val="75000"/>
                  </a:schemeClr>
                </a:solidFill>
              </a:rPr>
              <a:t> </a:t>
            </a:r>
            <a:r>
              <a:rPr lang="fr-FR" sz="2700" b="1" spc="-5" dirty="0">
                <a:solidFill>
                  <a:schemeClr val="accent6">
                    <a:lumMod val="75000"/>
                  </a:schemeClr>
                </a:solidFill>
              </a:rPr>
              <a:t>clés</a:t>
            </a:r>
            <a:endParaRPr lang="ar-DZ" sz="2700" b="1" dirty="0">
              <a:solidFill>
                <a:schemeClr val="accent6">
                  <a:lumMod val="75000"/>
                </a:schemeClr>
              </a:solidFill>
            </a:endParaRPr>
          </a:p>
        </p:txBody>
      </p:sp>
    </p:spTree>
    <p:extLst>
      <p:ext uri="{BB962C8B-B14F-4D97-AF65-F5344CB8AC3E}">
        <p14:creationId xmlns:p14="http://schemas.microsoft.com/office/powerpoint/2010/main" val="4271721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52001" y="188640"/>
            <a:ext cx="7200800" cy="473206"/>
          </a:xfrm>
          <a:prstGeom prst="rect">
            <a:avLst/>
          </a:prstGeom>
        </p:spPr>
        <p:txBody>
          <a:bodyPr vert="horz" wrap="square" lIns="0" tIns="11430" rIns="0" bIns="0" rtlCol="0">
            <a:spAutoFit/>
          </a:bodyPr>
          <a:lstStyle/>
          <a:p>
            <a:pPr marL="12700">
              <a:lnSpc>
                <a:spcPct val="100000"/>
              </a:lnSpc>
              <a:spcBef>
                <a:spcPts val="90"/>
              </a:spcBef>
            </a:pPr>
            <a:r>
              <a:rPr spc="-25" dirty="0">
                <a:solidFill>
                  <a:schemeClr val="accent6">
                    <a:lumMod val="75000"/>
                  </a:schemeClr>
                </a:solidFill>
              </a:rPr>
              <a:t>L’exemple </a:t>
            </a:r>
            <a:r>
              <a:rPr spc="-5" dirty="0">
                <a:solidFill>
                  <a:schemeClr val="accent6">
                    <a:lumMod val="75000"/>
                  </a:schemeClr>
                </a:solidFill>
              </a:rPr>
              <a:t>de la </a:t>
            </a:r>
            <a:r>
              <a:rPr spc="-10" dirty="0">
                <a:solidFill>
                  <a:schemeClr val="accent6">
                    <a:lumMod val="75000"/>
                  </a:schemeClr>
                </a:solidFill>
              </a:rPr>
              <a:t>loutre </a:t>
            </a:r>
            <a:r>
              <a:rPr spc="-5" dirty="0">
                <a:solidFill>
                  <a:schemeClr val="accent6">
                    <a:lumMod val="75000"/>
                  </a:schemeClr>
                </a:solidFill>
              </a:rPr>
              <a:t>de</a:t>
            </a:r>
            <a:r>
              <a:rPr spc="10" dirty="0">
                <a:solidFill>
                  <a:schemeClr val="accent6">
                    <a:lumMod val="75000"/>
                  </a:schemeClr>
                </a:solidFill>
              </a:rPr>
              <a:t> </a:t>
            </a:r>
            <a:r>
              <a:rPr spc="-15" dirty="0">
                <a:solidFill>
                  <a:schemeClr val="accent6">
                    <a:lumMod val="75000"/>
                  </a:schemeClr>
                </a:solidFill>
              </a:rPr>
              <a:t>mer</a:t>
            </a:r>
          </a:p>
        </p:txBody>
      </p:sp>
      <p:sp>
        <p:nvSpPr>
          <p:cNvPr id="4" name="object 4"/>
          <p:cNvSpPr/>
          <p:nvPr/>
        </p:nvSpPr>
        <p:spPr>
          <a:xfrm>
            <a:off x="106679" y="843533"/>
            <a:ext cx="2231136" cy="121615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022597" y="864203"/>
            <a:ext cx="3399154" cy="319318"/>
          </a:xfrm>
          <a:prstGeom prst="rect">
            <a:avLst/>
          </a:prstGeom>
        </p:spPr>
        <p:txBody>
          <a:bodyPr vert="horz" wrap="square" lIns="0" tIns="11430" rIns="0" bIns="0" rtlCol="0">
            <a:spAutoFit/>
          </a:bodyPr>
          <a:lstStyle/>
          <a:p>
            <a:pPr marL="12700" algn="l" rtl="0">
              <a:lnSpc>
                <a:spcPct val="100000"/>
              </a:lnSpc>
              <a:spcBef>
                <a:spcPts val="90"/>
              </a:spcBef>
            </a:pPr>
            <a:r>
              <a:rPr sz="2000" spc="-10" dirty="0">
                <a:latin typeface="Arial"/>
                <a:cs typeface="Arial"/>
              </a:rPr>
              <a:t>Disparition des loutres </a:t>
            </a:r>
            <a:r>
              <a:rPr sz="2000" spc="-5" dirty="0">
                <a:latin typeface="Arial"/>
                <a:cs typeface="Arial"/>
              </a:rPr>
              <a:t>de</a:t>
            </a:r>
            <a:r>
              <a:rPr sz="2000" spc="95" dirty="0">
                <a:latin typeface="Arial"/>
                <a:cs typeface="Arial"/>
              </a:rPr>
              <a:t> </a:t>
            </a:r>
            <a:r>
              <a:rPr sz="2000" spc="5" dirty="0">
                <a:latin typeface="Arial"/>
                <a:cs typeface="Arial"/>
              </a:rPr>
              <a:t>mer</a:t>
            </a:r>
            <a:endParaRPr sz="2000" dirty="0">
              <a:latin typeface="Arial"/>
              <a:cs typeface="Arial"/>
            </a:endParaRPr>
          </a:p>
        </p:txBody>
      </p:sp>
      <p:sp>
        <p:nvSpPr>
          <p:cNvPr id="6" name="object 6"/>
          <p:cNvSpPr txBox="1"/>
          <p:nvPr/>
        </p:nvSpPr>
        <p:spPr>
          <a:xfrm>
            <a:off x="2483768" y="3867361"/>
            <a:ext cx="6252210" cy="1865895"/>
          </a:xfrm>
          <a:prstGeom prst="rect">
            <a:avLst/>
          </a:prstGeom>
          <a:ln w="57150">
            <a:solidFill>
              <a:schemeClr val="accent5">
                <a:lumMod val="75000"/>
              </a:schemeClr>
            </a:solidFill>
          </a:ln>
        </p:spPr>
        <p:txBody>
          <a:bodyPr vert="horz" wrap="square" lIns="0" tIns="11430" rIns="0" bIns="0" rtlCol="0">
            <a:spAutoFit/>
          </a:bodyPr>
          <a:lstStyle/>
          <a:p>
            <a:pPr marL="307340" indent="-307975" algn="l" rtl="0">
              <a:lnSpc>
                <a:spcPct val="100000"/>
              </a:lnSpc>
              <a:spcBef>
                <a:spcPts val="90"/>
              </a:spcBef>
              <a:buAutoNum type="arabicParenR"/>
              <a:tabLst>
                <a:tab pos="307975" algn="l"/>
              </a:tabLst>
            </a:pPr>
            <a:r>
              <a:rPr sz="2000" spc="-10" dirty="0">
                <a:latin typeface="Arial"/>
                <a:cs typeface="Arial"/>
              </a:rPr>
              <a:t>Disparition des autres </a:t>
            </a:r>
            <a:r>
              <a:rPr sz="2000" spc="-5" dirty="0">
                <a:latin typeface="Arial"/>
                <a:cs typeface="Arial"/>
              </a:rPr>
              <a:t>espèces </a:t>
            </a:r>
            <a:r>
              <a:rPr sz="2000" spc="-10" dirty="0">
                <a:latin typeface="Arial"/>
                <a:cs typeface="Arial"/>
              </a:rPr>
              <a:t>qui </a:t>
            </a:r>
            <a:r>
              <a:rPr sz="2000" dirty="0">
                <a:latin typeface="Arial"/>
                <a:cs typeface="Arial"/>
              </a:rPr>
              <a:t>se </a:t>
            </a:r>
            <a:r>
              <a:rPr sz="2000" spc="-10" dirty="0">
                <a:latin typeface="Arial"/>
                <a:cs typeface="Arial"/>
              </a:rPr>
              <a:t>nourissent</a:t>
            </a:r>
            <a:r>
              <a:rPr sz="2000" spc="180" dirty="0">
                <a:latin typeface="Arial"/>
                <a:cs typeface="Arial"/>
              </a:rPr>
              <a:t> </a:t>
            </a:r>
            <a:r>
              <a:rPr sz="2000" spc="-10" dirty="0">
                <a:latin typeface="Arial"/>
                <a:cs typeface="Arial"/>
              </a:rPr>
              <a:t>des</a:t>
            </a:r>
            <a:endParaRPr sz="2000" dirty="0">
              <a:latin typeface="Arial"/>
              <a:cs typeface="Arial"/>
            </a:endParaRPr>
          </a:p>
          <a:p>
            <a:pPr algn="l" rtl="0">
              <a:lnSpc>
                <a:spcPct val="100000"/>
              </a:lnSpc>
            </a:pPr>
            <a:r>
              <a:rPr sz="2000" spc="-10" dirty="0">
                <a:latin typeface="Arial"/>
                <a:cs typeface="Arial"/>
              </a:rPr>
              <a:t>grandes algues (invertébrés herbivores, petits</a:t>
            </a:r>
            <a:r>
              <a:rPr sz="2000" spc="285" dirty="0">
                <a:latin typeface="Arial"/>
                <a:cs typeface="Arial"/>
              </a:rPr>
              <a:t> </a:t>
            </a:r>
            <a:r>
              <a:rPr sz="2000" spc="-10" dirty="0">
                <a:latin typeface="Arial"/>
                <a:cs typeface="Arial"/>
              </a:rPr>
              <a:t>poissons</a:t>
            </a:r>
            <a:endParaRPr sz="2000" dirty="0">
              <a:latin typeface="Arial"/>
              <a:cs typeface="Arial"/>
            </a:endParaRPr>
          </a:p>
          <a:p>
            <a:pPr marL="8255" algn="ctr" rtl="0">
              <a:lnSpc>
                <a:spcPct val="100000"/>
              </a:lnSpc>
              <a:spcBef>
                <a:spcPts val="5"/>
              </a:spcBef>
            </a:pPr>
            <a:r>
              <a:rPr sz="2000" spc="-5" dirty="0">
                <a:latin typeface="Arial"/>
                <a:cs typeface="Arial"/>
              </a:rPr>
              <a:t>herbivores, </a:t>
            </a:r>
            <a:r>
              <a:rPr sz="2000" spc="-5" dirty="0" err="1">
                <a:latin typeface="Arial"/>
                <a:cs typeface="Arial"/>
              </a:rPr>
              <a:t>grands</a:t>
            </a:r>
            <a:r>
              <a:rPr sz="2000" spc="60" dirty="0">
                <a:latin typeface="Arial"/>
                <a:cs typeface="Arial"/>
              </a:rPr>
              <a:t> </a:t>
            </a:r>
            <a:r>
              <a:rPr sz="2000" spc="-5" dirty="0" err="1" smtClean="0">
                <a:latin typeface="Arial"/>
                <a:cs typeface="Arial"/>
              </a:rPr>
              <a:t>crabes</a:t>
            </a:r>
            <a:r>
              <a:rPr lang="fr-FR" sz="2000" spc="-5" dirty="0" smtClean="0">
                <a:latin typeface="Arial"/>
                <a:cs typeface="Arial"/>
              </a:rPr>
              <a:t>)</a:t>
            </a:r>
            <a:endParaRPr sz="2000" dirty="0">
              <a:latin typeface="Arial"/>
              <a:cs typeface="Arial"/>
            </a:endParaRPr>
          </a:p>
          <a:p>
            <a:pPr algn="l" rtl="0">
              <a:lnSpc>
                <a:spcPct val="100000"/>
              </a:lnSpc>
              <a:spcBef>
                <a:spcPts val="40"/>
              </a:spcBef>
            </a:pPr>
            <a:endParaRPr sz="2050" dirty="0">
              <a:latin typeface="Arial"/>
              <a:cs typeface="Arial"/>
            </a:endParaRPr>
          </a:p>
          <a:p>
            <a:pPr marR="279400" algn="l" rtl="0">
              <a:lnSpc>
                <a:spcPct val="100000"/>
              </a:lnSpc>
              <a:spcBef>
                <a:spcPts val="5"/>
              </a:spcBef>
              <a:tabLst>
                <a:tab pos="567690" algn="l"/>
              </a:tabLst>
            </a:pPr>
            <a:r>
              <a:rPr lang="fr-FR" sz="2000" spc="-10" dirty="0" smtClean="0">
                <a:latin typeface="Arial"/>
                <a:cs typeface="Arial"/>
              </a:rPr>
              <a:t>2) </a:t>
            </a:r>
            <a:r>
              <a:rPr sz="2000" spc="-10" dirty="0" smtClean="0">
                <a:latin typeface="Arial"/>
                <a:cs typeface="Arial"/>
              </a:rPr>
              <a:t>Augmentation </a:t>
            </a:r>
            <a:r>
              <a:rPr sz="2000" spc="-5" dirty="0">
                <a:latin typeface="Arial"/>
                <a:cs typeface="Arial"/>
              </a:rPr>
              <a:t>de </a:t>
            </a:r>
            <a:r>
              <a:rPr sz="2000" spc="-10" dirty="0">
                <a:latin typeface="Arial"/>
                <a:cs typeface="Arial"/>
              </a:rPr>
              <a:t>la </a:t>
            </a:r>
            <a:r>
              <a:rPr sz="2000" spc="-5" dirty="0">
                <a:latin typeface="Arial"/>
                <a:cs typeface="Arial"/>
              </a:rPr>
              <a:t>puissance </a:t>
            </a:r>
            <a:r>
              <a:rPr sz="2000" spc="-10" dirty="0">
                <a:latin typeface="Arial"/>
                <a:cs typeface="Arial"/>
              </a:rPr>
              <a:t>des </a:t>
            </a:r>
            <a:r>
              <a:rPr sz="2000" spc="-15" dirty="0">
                <a:latin typeface="Arial"/>
                <a:cs typeface="Arial"/>
              </a:rPr>
              <a:t>vagues </a:t>
            </a:r>
            <a:r>
              <a:rPr sz="2000" spc="-5" dirty="0">
                <a:latin typeface="Arial"/>
                <a:cs typeface="Arial"/>
              </a:rPr>
              <a:t>et de  </a:t>
            </a:r>
            <a:r>
              <a:rPr sz="2000" spc="-10" dirty="0">
                <a:latin typeface="Arial"/>
                <a:cs typeface="Arial"/>
              </a:rPr>
              <a:t>l’érosion des</a:t>
            </a:r>
            <a:r>
              <a:rPr sz="2000" spc="60" dirty="0">
                <a:latin typeface="Arial"/>
                <a:cs typeface="Arial"/>
              </a:rPr>
              <a:t> </a:t>
            </a:r>
            <a:r>
              <a:rPr sz="2000" spc="-10" dirty="0">
                <a:latin typeface="Arial"/>
                <a:cs typeface="Arial"/>
              </a:rPr>
              <a:t>côtes</a:t>
            </a:r>
            <a:endParaRPr sz="2000" dirty="0">
              <a:latin typeface="Arial"/>
              <a:cs typeface="Arial"/>
            </a:endParaRPr>
          </a:p>
        </p:txBody>
      </p:sp>
      <p:grpSp>
        <p:nvGrpSpPr>
          <p:cNvPr id="7" name="object 7"/>
          <p:cNvGrpSpPr/>
          <p:nvPr/>
        </p:nvGrpSpPr>
        <p:grpSpPr>
          <a:xfrm>
            <a:off x="5361433" y="3195727"/>
            <a:ext cx="725805" cy="665321"/>
            <a:chOff x="5361432" y="3962400"/>
            <a:chExt cx="725805" cy="887094"/>
          </a:xfrm>
        </p:grpSpPr>
        <p:sp>
          <p:nvSpPr>
            <p:cNvPr id="8" name="object 8"/>
            <p:cNvSpPr/>
            <p:nvPr/>
          </p:nvSpPr>
          <p:spPr>
            <a:xfrm>
              <a:off x="5373624" y="3974591"/>
              <a:ext cx="701040" cy="862965"/>
            </a:xfrm>
            <a:custGeom>
              <a:avLst/>
              <a:gdLst/>
              <a:ahLst/>
              <a:cxnLst/>
              <a:rect l="l" t="t" r="r" b="b"/>
              <a:pathLst>
                <a:path w="701039" h="862964">
                  <a:moveTo>
                    <a:pt x="525779" y="0"/>
                  </a:moveTo>
                  <a:lnTo>
                    <a:pt x="175260" y="0"/>
                  </a:lnTo>
                  <a:lnTo>
                    <a:pt x="175260" y="512063"/>
                  </a:lnTo>
                  <a:lnTo>
                    <a:pt x="0" y="512063"/>
                  </a:lnTo>
                  <a:lnTo>
                    <a:pt x="350520" y="862583"/>
                  </a:lnTo>
                  <a:lnTo>
                    <a:pt x="701039" y="512063"/>
                  </a:lnTo>
                  <a:lnTo>
                    <a:pt x="525779" y="512063"/>
                  </a:lnTo>
                  <a:lnTo>
                    <a:pt x="525779" y="0"/>
                  </a:lnTo>
                  <a:close/>
                </a:path>
              </a:pathLst>
            </a:custGeom>
            <a:solidFill>
              <a:srgbClr val="BEBEBE">
                <a:alpha val="50195"/>
              </a:srgbClr>
            </a:solidFill>
          </p:spPr>
          <p:txBody>
            <a:bodyPr wrap="square" lIns="0" tIns="0" rIns="0" bIns="0" rtlCol="0"/>
            <a:lstStyle/>
            <a:p>
              <a:endParaRPr/>
            </a:p>
          </p:txBody>
        </p:sp>
        <p:sp>
          <p:nvSpPr>
            <p:cNvPr id="9" name="object 9"/>
            <p:cNvSpPr/>
            <p:nvPr/>
          </p:nvSpPr>
          <p:spPr>
            <a:xfrm>
              <a:off x="5373624" y="3974591"/>
              <a:ext cx="701040" cy="862965"/>
            </a:xfrm>
            <a:custGeom>
              <a:avLst/>
              <a:gdLst/>
              <a:ahLst/>
              <a:cxnLst/>
              <a:rect l="l" t="t" r="r" b="b"/>
              <a:pathLst>
                <a:path w="701039" h="862964">
                  <a:moveTo>
                    <a:pt x="0" y="512063"/>
                  </a:moveTo>
                  <a:lnTo>
                    <a:pt x="175260" y="512063"/>
                  </a:lnTo>
                  <a:lnTo>
                    <a:pt x="175260" y="0"/>
                  </a:lnTo>
                  <a:lnTo>
                    <a:pt x="525779" y="0"/>
                  </a:lnTo>
                  <a:lnTo>
                    <a:pt x="525779" y="512063"/>
                  </a:lnTo>
                  <a:lnTo>
                    <a:pt x="701039" y="512063"/>
                  </a:lnTo>
                  <a:lnTo>
                    <a:pt x="350520" y="862583"/>
                  </a:lnTo>
                  <a:lnTo>
                    <a:pt x="0" y="512063"/>
                  </a:lnTo>
                  <a:close/>
                </a:path>
              </a:pathLst>
            </a:custGeom>
            <a:ln w="24384">
              <a:solidFill>
                <a:srgbClr val="385D89"/>
              </a:solidFill>
            </a:ln>
          </p:spPr>
          <p:txBody>
            <a:bodyPr wrap="square" lIns="0" tIns="0" rIns="0" bIns="0" rtlCol="0"/>
            <a:lstStyle/>
            <a:p>
              <a:endParaRPr/>
            </a:p>
          </p:txBody>
        </p:sp>
      </p:grpSp>
      <p:grpSp>
        <p:nvGrpSpPr>
          <p:cNvPr id="10" name="object 10"/>
          <p:cNvGrpSpPr/>
          <p:nvPr/>
        </p:nvGrpSpPr>
        <p:grpSpPr>
          <a:xfrm>
            <a:off x="106679" y="2004249"/>
            <a:ext cx="2231390" cy="1568767"/>
            <a:chOff x="106679" y="2566225"/>
            <a:chExt cx="2231390" cy="2091689"/>
          </a:xfrm>
        </p:grpSpPr>
        <p:sp>
          <p:nvSpPr>
            <p:cNvPr id="11" name="object 11"/>
            <p:cNvSpPr/>
            <p:nvPr/>
          </p:nvSpPr>
          <p:spPr>
            <a:xfrm>
              <a:off x="106679" y="3157728"/>
              <a:ext cx="2231136" cy="1499616"/>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871728" y="2578608"/>
              <a:ext cx="701040" cy="866140"/>
            </a:xfrm>
            <a:custGeom>
              <a:avLst/>
              <a:gdLst/>
              <a:ahLst/>
              <a:cxnLst/>
              <a:rect l="l" t="t" r="r" b="b"/>
              <a:pathLst>
                <a:path w="701040" h="866139">
                  <a:moveTo>
                    <a:pt x="525780" y="0"/>
                  </a:moveTo>
                  <a:lnTo>
                    <a:pt x="175259" y="0"/>
                  </a:lnTo>
                  <a:lnTo>
                    <a:pt x="175259" y="515112"/>
                  </a:lnTo>
                  <a:lnTo>
                    <a:pt x="0" y="515112"/>
                  </a:lnTo>
                  <a:lnTo>
                    <a:pt x="350519" y="865631"/>
                  </a:lnTo>
                  <a:lnTo>
                    <a:pt x="701040" y="515112"/>
                  </a:lnTo>
                  <a:lnTo>
                    <a:pt x="525780" y="515112"/>
                  </a:lnTo>
                  <a:lnTo>
                    <a:pt x="525780" y="0"/>
                  </a:lnTo>
                  <a:close/>
                </a:path>
              </a:pathLst>
            </a:custGeom>
            <a:solidFill>
              <a:srgbClr val="BEBEBE">
                <a:alpha val="50195"/>
              </a:srgbClr>
            </a:solidFill>
          </p:spPr>
          <p:txBody>
            <a:bodyPr wrap="square" lIns="0" tIns="0" rIns="0" bIns="0" rtlCol="0"/>
            <a:lstStyle/>
            <a:p>
              <a:endParaRPr/>
            </a:p>
          </p:txBody>
        </p:sp>
        <p:sp>
          <p:nvSpPr>
            <p:cNvPr id="13" name="object 13"/>
            <p:cNvSpPr/>
            <p:nvPr/>
          </p:nvSpPr>
          <p:spPr>
            <a:xfrm>
              <a:off x="871728" y="2578608"/>
              <a:ext cx="701040" cy="866140"/>
            </a:xfrm>
            <a:custGeom>
              <a:avLst/>
              <a:gdLst/>
              <a:ahLst/>
              <a:cxnLst/>
              <a:rect l="l" t="t" r="r" b="b"/>
              <a:pathLst>
                <a:path w="701040" h="866139">
                  <a:moveTo>
                    <a:pt x="0" y="515112"/>
                  </a:moveTo>
                  <a:lnTo>
                    <a:pt x="175259" y="515112"/>
                  </a:lnTo>
                  <a:lnTo>
                    <a:pt x="175259" y="0"/>
                  </a:lnTo>
                  <a:lnTo>
                    <a:pt x="525780" y="0"/>
                  </a:lnTo>
                  <a:lnTo>
                    <a:pt x="525780" y="515112"/>
                  </a:lnTo>
                  <a:lnTo>
                    <a:pt x="701040" y="515112"/>
                  </a:lnTo>
                  <a:lnTo>
                    <a:pt x="350519" y="865631"/>
                  </a:lnTo>
                  <a:lnTo>
                    <a:pt x="0" y="515112"/>
                  </a:lnTo>
                  <a:close/>
                </a:path>
              </a:pathLst>
            </a:custGeom>
            <a:ln w="24384">
              <a:solidFill>
                <a:srgbClr val="385D89"/>
              </a:solidFill>
            </a:ln>
          </p:spPr>
          <p:txBody>
            <a:bodyPr wrap="square" lIns="0" tIns="0" rIns="0" bIns="0" rtlCol="0"/>
            <a:lstStyle/>
            <a:p>
              <a:endParaRPr/>
            </a:p>
          </p:txBody>
        </p:sp>
      </p:grpSp>
      <p:sp>
        <p:nvSpPr>
          <p:cNvPr id="14" name="object 14"/>
          <p:cNvSpPr txBox="1"/>
          <p:nvPr/>
        </p:nvSpPr>
        <p:spPr>
          <a:xfrm>
            <a:off x="2775586" y="1782699"/>
            <a:ext cx="5890895" cy="319318"/>
          </a:xfrm>
          <a:prstGeom prst="rect">
            <a:avLst/>
          </a:prstGeom>
        </p:spPr>
        <p:txBody>
          <a:bodyPr vert="horz" wrap="square" lIns="0" tIns="11430" rIns="0" bIns="0" rtlCol="0">
            <a:spAutoFit/>
          </a:bodyPr>
          <a:lstStyle/>
          <a:p>
            <a:pPr marL="12700" algn="l" rtl="0">
              <a:lnSpc>
                <a:spcPct val="100000"/>
              </a:lnSpc>
              <a:spcBef>
                <a:spcPts val="90"/>
              </a:spcBef>
            </a:pPr>
            <a:r>
              <a:rPr sz="2000" spc="-10" dirty="0">
                <a:latin typeface="Arial"/>
                <a:cs typeface="Arial"/>
              </a:rPr>
              <a:t>Explosion démographique des </a:t>
            </a:r>
            <a:r>
              <a:rPr sz="2000" spc="-15" dirty="0">
                <a:latin typeface="Arial"/>
                <a:cs typeface="Arial"/>
              </a:rPr>
              <a:t>populations</a:t>
            </a:r>
            <a:r>
              <a:rPr sz="2000" spc="220" dirty="0">
                <a:latin typeface="Arial"/>
                <a:cs typeface="Arial"/>
              </a:rPr>
              <a:t> </a:t>
            </a:r>
            <a:r>
              <a:rPr sz="2000" spc="-10" dirty="0">
                <a:latin typeface="Arial"/>
                <a:cs typeface="Arial"/>
              </a:rPr>
              <a:t>d’oursins</a:t>
            </a:r>
            <a:endParaRPr sz="2000" dirty="0">
              <a:latin typeface="Arial"/>
              <a:cs typeface="Arial"/>
            </a:endParaRPr>
          </a:p>
        </p:txBody>
      </p:sp>
      <p:grpSp>
        <p:nvGrpSpPr>
          <p:cNvPr id="15" name="object 15"/>
          <p:cNvGrpSpPr/>
          <p:nvPr/>
        </p:nvGrpSpPr>
        <p:grpSpPr>
          <a:xfrm>
            <a:off x="114138" y="1199930"/>
            <a:ext cx="5967985" cy="4204164"/>
            <a:chOff x="106679" y="1524000"/>
            <a:chExt cx="5967985" cy="5605553"/>
          </a:xfrm>
        </p:grpSpPr>
        <p:sp>
          <p:nvSpPr>
            <p:cNvPr id="16" name="object 16"/>
            <p:cNvSpPr/>
            <p:nvPr/>
          </p:nvSpPr>
          <p:spPr>
            <a:xfrm>
              <a:off x="5373624" y="1524000"/>
              <a:ext cx="701040" cy="866140"/>
            </a:xfrm>
            <a:custGeom>
              <a:avLst/>
              <a:gdLst/>
              <a:ahLst/>
              <a:cxnLst/>
              <a:rect l="l" t="t" r="r" b="b"/>
              <a:pathLst>
                <a:path w="701039" h="866139">
                  <a:moveTo>
                    <a:pt x="525779" y="0"/>
                  </a:moveTo>
                  <a:lnTo>
                    <a:pt x="175260" y="0"/>
                  </a:lnTo>
                  <a:lnTo>
                    <a:pt x="175260" y="515112"/>
                  </a:lnTo>
                  <a:lnTo>
                    <a:pt x="0" y="515112"/>
                  </a:lnTo>
                  <a:lnTo>
                    <a:pt x="350520" y="865632"/>
                  </a:lnTo>
                  <a:lnTo>
                    <a:pt x="701039" y="515112"/>
                  </a:lnTo>
                  <a:lnTo>
                    <a:pt x="525779" y="515112"/>
                  </a:lnTo>
                  <a:lnTo>
                    <a:pt x="525779" y="0"/>
                  </a:lnTo>
                  <a:close/>
                </a:path>
              </a:pathLst>
            </a:custGeom>
            <a:solidFill>
              <a:srgbClr val="BEBEBE">
                <a:alpha val="50195"/>
              </a:srgbClr>
            </a:solidFill>
          </p:spPr>
          <p:txBody>
            <a:bodyPr wrap="square" lIns="0" tIns="0" rIns="0" bIns="0" rtlCol="0"/>
            <a:lstStyle/>
            <a:p>
              <a:endParaRPr/>
            </a:p>
          </p:txBody>
        </p:sp>
        <p:sp>
          <p:nvSpPr>
            <p:cNvPr id="17" name="object 17"/>
            <p:cNvSpPr/>
            <p:nvPr/>
          </p:nvSpPr>
          <p:spPr>
            <a:xfrm>
              <a:off x="5373624" y="1524000"/>
              <a:ext cx="701040" cy="866140"/>
            </a:xfrm>
            <a:custGeom>
              <a:avLst/>
              <a:gdLst/>
              <a:ahLst/>
              <a:cxnLst/>
              <a:rect l="l" t="t" r="r" b="b"/>
              <a:pathLst>
                <a:path w="701039" h="866139">
                  <a:moveTo>
                    <a:pt x="0" y="515112"/>
                  </a:moveTo>
                  <a:lnTo>
                    <a:pt x="175260" y="515112"/>
                  </a:lnTo>
                  <a:lnTo>
                    <a:pt x="175260" y="0"/>
                  </a:lnTo>
                  <a:lnTo>
                    <a:pt x="525779" y="0"/>
                  </a:lnTo>
                  <a:lnTo>
                    <a:pt x="525779" y="515112"/>
                  </a:lnTo>
                  <a:lnTo>
                    <a:pt x="701039" y="515112"/>
                  </a:lnTo>
                  <a:lnTo>
                    <a:pt x="350520" y="865632"/>
                  </a:lnTo>
                  <a:lnTo>
                    <a:pt x="0" y="515112"/>
                  </a:lnTo>
                  <a:close/>
                </a:path>
              </a:pathLst>
            </a:custGeom>
            <a:ln w="24384">
              <a:solidFill>
                <a:srgbClr val="385D89"/>
              </a:solidFill>
            </a:ln>
          </p:spPr>
          <p:txBody>
            <a:bodyPr wrap="square" lIns="0" tIns="0" rIns="0" bIns="0" rtlCol="0"/>
            <a:lstStyle/>
            <a:p>
              <a:endParaRPr/>
            </a:p>
          </p:txBody>
        </p:sp>
        <p:sp>
          <p:nvSpPr>
            <p:cNvPr id="18" name="object 18"/>
            <p:cNvSpPr/>
            <p:nvPr/>
          </p:nvSpPr>
          <p:spPr>
            <a:xfrm>
              <a:off x="106679" y="5456201"/>
              <a:ext cx="2231136" cy="1673352"/>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871728" y="4507991"/>
              <a:ext cx="701040" cy="866140"/>
            </a:xfrm>
            <a:custGeom>
              <a:avLst/>
              <a:gdLst/>
              <a:ahLst/>
              <a:cxnLst/>
              <a:rect l="l" t="t" r="r" b="b"/>
              <a:pathLst>
                <a:path w="701040" h="866139">
                  <a:moveTo>
                    <a:pt x="525780" y="0"/>
                  </a:moveTo>
                  <a:lnTo>
                    <a:pt x="175259" y="0"/>
                  </a:lnTo>
                  <a:lnTo>
                    <a:pt x="175259" y="515111"/>
                  </a:lnTo>
                  <a:lnTo>
                    <a:pt x="0" y="515111"/>
                  </a:lnTo>
                  <a:lnTo>
                    <a:pt x="350519" y="865631"/>
                  </a:lnTo>
                  <a:lnTo>
                    <a:pt x="701040" y="515111"/>
                  </a:lnTo>
                  <a:lnTo>
                    <a:pt x="525780" y="515111"/>
                  </a:lnTo>
                  <a:lnTo>
                    <a:pt x="525780" y="0"/>
                  </a:lnTo>
                  <a:close/>
                </a:path>
              </a:pathLst>
            </a:custGeom>
            <a:solidFill>
              <a:srgbClr val="BEBEBE">
                <a:alpha val="50195"/>
              </a:srgbClr>
            </a:solidFill>
          </p:spPr>
          <p:txBody>
            <a:bodyPr wrap="square" lIns="0" tIns="0" rIns="0" bIns="0" rtlCol="0"/>
            <a:lstStyle/>
            <a:p>
              <a:endParaRPr/>
            </a:p>
          </p:txBody>
        </p:sp>
        <p:sp>
          <p:nvSpPr>
            <p:cNvPr id="20" name="object 20"/>
            <p:cNvSpPr/>
            <p:nvPr/>
          </p:nvSpPr>
          <p:spPr>
            <a:xfrm>
              <a:off x="871728" y="4507991"/>
              <a:ext cx="701040" cy="866140"/>
            </a:xfrm>
            <a:custGeom>
              <a:avLst/>
              <a:gdLst/>
              <a:ahLst/>
              <a:cxnLst/>
              <a:rect l="l" t="t" r="r" b="b"/>
              <a:pathLst>
                <a:path w="701040" h="866139">
                  <a:moveTo>
                    <a:pt x="0" y="515111"/>
                  </a:moveTo>
                  <a:lnTo>
                    <a:pt x="175259" y="515111"/>
                  </a:lnTo>
                  <a:lnTo>
                    <a:pt x="175259" y="0"/>
                  </a:lnTo>
                  <a:lnTo>
                    <a:pt x="525780" y="0"/>
                  </a:lnTo>
                  <a:lnTo>
                    <a:pt x="525780" y="515111"/>
                  </a:lnTo>
                  <a:lnTo>
                    <a:pt x="701040" y="515111"/>
                  </a:lnTo>
                  <a:lnTo>
                    <a:pt x="350519" y="865631"/>
                  </a:lnTo>
                  <a:lnTo>
                    <a:pt x="0" y="515111"/>
                  </a:lnTo>
                  <a:close/>
                </a:path>
              </a:pathLst>
            </a:custGeom>
            <a:ln w="24383">
              <a:solidFill>
                <a:srgbClr val="385D89"/>
              </a:solidFill>
            </a:ln>
          </p:spPr>
          <p:txBody>
            <a:bodyPr wrap="square" lIns="0" tIns="0" rIns="0" bIns="0" rtlCol="0"/>
            <a:lstStyle/>
            <a:p>
              <a:endParaRPr/>
            </a:p>
          </p:txBody>
        </p:sp>
      </p:grpSp>
      <p:sp>
        <p:nvSpPr>
          <p:cNvPr id="21" name="object 21"/>
          <p:cNvSpPr txBox="1"/>
          <p:nvPr/>
        </p:nvSpPr>
        <p:spPr>
          <a:xfrm>
            <a:off x="3077336" y="2701194"/>
            <a:ext cx="5293360" cy="319318"/>
          </a:xfrm>
          <a:prstGeom prst="rect">
            <a:avLst/>
          </a:prstGeom>
        </p:spPr>
        <p:txBody>
          <a:bodyPr vert="horz" wrap="square" lIns="0" tIns="11430" rIns="0" bIns="0" rtlCol="0">
            <a:spAutoFit/>
          </a:bodyPr>
          <a:lstStyle/>
          <a:p>
            <a:pPr marL="12700" algn="l" rtl="0">
              <a:lnSpc>
                <a:spcPct val="100000"/>
              </a:lnSpc>
              <a:spcBef>
                <a:spcPts val="90"/>
              </a:spcBef>
            </a:pPr>
            <a:r>
              <a:rPr sz="2000" spc="-10" dirty="0">
                <a:latin typeface="Arial"/>
                <a:cs typeface="Arial"/>
              </a:rPr>
              <a:t>Surpâturage des grandes algues</a:t>
            </a:r>
            <a:r>
              <a:rPr sz="2000" spc="130" dirty="0">
                <a:latin typeface="Arial"/>
                <a:cs typeface="Arial"/>
              </a:rPr>
              <a:t> </a:t>
            </a:r>
            <a:r>
              <a:rPr sz="2000" spc="-5" dirty="0">
                <a:latin typeface="Arial"/>
                <a:cs typeface="Arial"/>
              </a:rPr>
              <a:t>(</a:t>
            </a:r>
            <a:r>
              <a:rPr sz="2000" i="1" spc="-5" dirty="0" err="1" smtClean="0">
                <a:latin typeface="Arial"/>
                <a:cs typeface="Arial"/>
              </a:rPr>
              <a:t>laminariale</a:t>
            </a:r>
            <a:r>
              <a:rPr lang="fr-FR" sz="2000" i="1" spc="-5" dirty="0" smtClean="0">
                <a:latin typeface="Arial"/>
                <a:cs typeface="Arial"/>
              </a:rPr>
              <a:t>s)</a:t>
            </a:r>
            <a:endParaRPr sz="2000" dirty="0">
              <a:latin typeface="Arial"/>
              <a:cs typeface="Arial"/>
            </a:endParaRPr>
          </a:p>
        </p:txBody>
      </p:sp>
      <p:grpSp>
        <p:nvGrpSpPr>
          <p:cNvPr id="22" name="object 22"/>
          <p:cNvGrpSpPr/>
          <p:nvPr/>
        </p:nvGrpSpPr>
        <p:grpSpPr>
          <a:xfrm>
            <a:off x="5361433" y="2113226"/>
            <a:ext cx="725805" cy="667702"/>
            <a:chOff x="5361432" y="2743200"/>
            <a:chExt cx="725805" cy="890269"/>
          </a:xfrm>
        </p:grpSpPr>
        <p:sp>
          <p:nvSpPr>
            <p:cNvPr id="23" name="object 23"/>
            <p:cNvSpPr/>
            <p:nvPr/>
          </p:nvSpPr>
          <p:spPr>
            <a:xfrm>
              <a:off x="5373624" y="2755391"/>
              <a:ext cx="701040" cy="866140"/>
            </a:xfrm>
            <a:custGeom>
              <a:avLst/>
              <a:gdLst/>
              <a:ahLst/>
              <a:cxnLst/>
              <a:rect l="l" t="t" r="r" b="b"/>
              <a:pathLst>
                <a:path w="701039" h="866139">
                  <a:moveTo>
                    <a:pt x="525779" y="0"/>
                  </a:moveTo>
                  <a:lnTo>
                    <a:pt x="175260" y="0"/>
                  </a:lnTo>
                  <a:lnTo>
                    <a:pt x="175260" y="515112"/>
                  </a:lnTo>
                  <a:lnTo>
                    <a:pt x="0" y="515112"/>
                  </a:lnTo>
                  <a:lnTo>
                    <a:pt x="350520" y="865632"/>
                  </a:lnTo>
                  <a:lnTo>
                    <a:pt x="701039" y="515112"/>
                  </a:lnTo>
                  <a:lnTo>
                    <a:pt x="525779" y="515112"/>
                  </a:lnTo>
                  <a:lnTo>
                    <a:pt x="525779" y="0"/>
                  </a:lnTo>
                  <a:close/>
                </a:path>
              </a:pathLst>
            </a:custGeom>
            <a:solidFill>
              <a:srgbClr val="BEBEBE">
                <a:alpha val="50195"/>
              </a:srgbClr>
            </a:solidFill>
          </p:spPr>
          <p:txBody>
            <a:bodyPr wrap="square" lIns="0" tIns="0" rIns="0" bIns="0" rtlCol="0"/>
            <a:lstStyle/>
            <a:p>
              <a:endParaRPr/>
            </a:p>
          </p:txBody>
        </p:sp>
        <p:sp>
          <p:nvSpPr>
            <p:cNvPr id="24" name="object 24"/>
            <p:cNvSpPr/>
            <p:nvPr/>
          </p:nvSpPr>
          <p:spPr>
            <a:xfrm>
              <a:off x="5373624" y="2755391"/>
              <a:ext cx="701040" cy="866140"/>
            </a:xfrm>
            <a:custGeom>
              <a:avLst/>
              <a:gdLst/>
              <a:ahLst/>
              <a:cxnLst/>
              <a:rect l="l" t="t" r="r" b="b"/>
              <a:pathLst>
                <a:path w="701039" h="866139">
                  <a:moveTo>
                    <a:pt x="0" y="515112"/>
                  </a:moveTo>
                  <a:lnTo>
                    <a:pt x="175260" y="515112"/>
                  </a:lnTo>
                  <a:lnTo>
                    <a:pt x="175260" y="0"/>
                  </a:lnTo>
                  <a:lnTo>
                    <a:pt x="525779" y="0"/>
                  </a:lnTo>
                  <a:lnTo>
                    <a:pt x="525779" y="515112"/>
                  </a:lnTo>
                  <a:lnTo>
                    <a:pt x="701039" y="515112"/>
                  </a:lnTo>
                  <a:lnTo>
                    <a:pt x="350520" y="865632"/>
                  </a:lnTo>
                  <a:lnTo>
                    <a:pt x="0" y="515112"/>
                  </a:lnTo>
                  <a:close/>
                </a:path>
              </a:pathLst>
            </a:custGeom>
            <a:ln w="24384">
              <a:solidFill>
                <a:srgbClr val="385D89"/>
              </a:solidFill>
            </a:ln>
          </p:spPr>
          <p:txBody>
            <a:bodyPr wrap="square" lIns="0" tIns="0" rIns="0" bIns="0" rtlCol="0"/>
            <a:lstStyle/>
            <a:p>
              <a:endParaRPr/>
            </a:p>
          </p:txBody>
        </p:sp>
      </p:grpSp>
    </p:spTree>
    <p:extLst>
      <p:ext uri="{BB962C8B-B14F-4D97-AF65-F5344CB8AC3E}">
        <p14:creationId xmlns:p14="http://schemas.microsoft.com/office/powerpoint/2010/main" val="4195966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7503" y="239742"/>
            <a:ext cx="9036497" cy="811761"/>
          </a:xfrm>
          <a:prstGeom prst="rect">
            <a:avLst/>
          </a:prstGeom>
        </p:spPr>
        <p:txBody>
          <a:bodyPr vert="horz" wrap="square" lIns="0" tIns="11430" rIns="0" bIns="0" rtlCol="0">
            <a:spAutoFit/>
          </a:bodyPr>
          <a:lstStyle/>
          <a:p>
            <a:pPr marL="953135" marR="5080">
              <a:lnSpc>
                <a:spcPct val="100000"/>
              </a:lnSpc>
              <a:spcBef>
                <a:spcPts val="90"/>
              </a:spcBef>
            </a:pPr>
            <a:r>
              <a:rPr sz="2600" b="1" spc="-10" dirty="0">
                <a:solidFill>
                  <a:schemeClr val="accent6">
                    <a:lumMod val="75000"/>
                  </a:schemeClr>
                </a:solidFill>
              </a:rPr>
              <a:t>Fonctions </a:t>
            </a:r>
            <a:r>
              <a:rPr sz="2600" b="1" spc="-5" dirty="0">
                <a:solidFill>
                  <a:schemeClr val="accent6">
                    <a:lumMod val="75000"/>
                  </a:schemeClr>
                </a:solidFill>
              </a:rPr>
              <a:t>des espèces dans les  </a:t>
            </a:r>
            <a:r>
              <a:rPr sz="2600" b="1" spc="-15" dirty="0">
                <a:solidFill>
                  <a:schemeClr val="accent6">
                    <a:lumMod val="75000"/>
                  </a:schemeClr>
                </a:solidFill>
              </a:rPr>
              <a:t>écosystèmes </a:t>
            </a:r>
            <a:r>
              <a:rPr sz="2600" b="1" spc="-5" dirty="0">
                <a:solidFill>
                  <a:schemeClr val="accent6">
                    <a:lumMod val="75000"/>
                  </a:schemeClr>
                </a:solidFill>
              </a:rPr>
              <a:t>: </a:t>
            </a:r>
            <a:r>
              <a:rPr sz="2600" b="1" spc="-10" dirty="0">
                <a:solidFill>
                  <a:schemeClr val="accent6">
                    <a:lumMod val="75000"/>
                  </a:schemeClr>
                </a:solidFill>
              </a:rPr>
              <a:t>organismes</a:t>
            </a:r>
            <a:r>
              <a:rPr sz="2600" b="1" spc="140" dirty="0">
                <a:solidFill>
                  <a:schemeClr val="accent6">
                    <a:lumMod val="75000"/>
                  </a:schemeClr>
                </a:solidFill>
              </a:rPr>
              <a:t> </a:t>
            </a:r>
            <a:r>
              <a:rPr sz="2600" b="1" spc="-10" dirty="0">
                <a:solidFill>
                  <a:schemeClr val="accent6">
                    <a:lumMod val="75000"/>
                  </a:schemeClr>
                </a:solidFill>
              </a:rPr>
              <a:t>ingénieurs</a:t>
            </a:r>
          </a:p>
        </p:txBody>
      </p:sp>
      <p:sp>
        <p:nvSpPr>
          <p:cNvPr id="4" name="object 4"/>
          <p:cNvSpPr txBox="1"/>
          <p:nvPr/>
        </p:nvSpPr>
        <p:spPr>
          <a:xfrm>
            <a:off x="122281" y="1070805"/>
            <a:ext cx="8597717" cy="4462119"/>
          </a:xfrm>
          <a:prstGeom prst="rect">
            <a:avLst/>
          </a:prstGeom>
          <a:solidFill>
            <a:schemeClr val="accent5">
              <a:lumMod val="60000"/>
              <a:lumOff val="40000"/>
            </a:schemeClr>
          </a:solidFill>
          <a:ln w="57150">
            <a:solidFill>
              <a:schemeClr val="accent5">
                <a:lumMod val="75000"/>
              </a:schemeClr>
            </a:solidFill>
          </a:ln>
        </p:spPr>
        <p:txBody>
          <a:bodyPr vert="horz" wrap="square" lIns="0" tIns="12065" rIns="0" bIns="0" rtlCol="0">
            <a:spAutoFit/>
          </a:bodyPr>
          <a:lstStyle/>
          <a:p>
            <a:pPr marL="12700" marR="24765" algn="l" rtl="0">
              <a:lnSpc>
                <a:spcPct val="100000"/>
              </a:lnSpc>
              <a:spcBef>
                <a:spcPts val="95"/>
              </a:spcBef>
              <a:tabLst>
                <a:tab pos="198755" algn="l"/>
              </a:tabLst>
            </a:pPr>
            <a:r>
              <a:rPr sz="2000" b="1" spc="-5" dirty="0">
                <a:latin typeface="Arial"/>
                <a:cs typeface="Arial"/>
              </a:rPr>
              <a:t>Organisme ingénieur = </a:t>
            </a:r>
            <a:r>
              <a:rPr sz="2000" b="1" spc="-10" dirty="0">
                <a:latin typeface="Arial"/>
                <a:cs typeface="Arial"/>
              </a:rPr>
              <a:t>espèce </a:t>
            </a:r>
            <a:r>
              <a:rPr sz="2000" b="1" spc="-5" dirty="0">
                <a:latin typeface="Arial"/>
                <a:cs typeface="Arial"/>
              </a:rPr>
              <a:t>qui contrôle directement ou  indirectement la disponibilité des </a:t>
            </a:r>
            <a:r>
              <a:rPr sz="2000" b="1" spc="-10" dirty="0">
                <a:latin typeface="Arial"/>
                <a:cs typeface="Arial"/>
              </a:rPr>
              <a:t>ressources </a:t>
            </a:r>
            <a:r>
              <a:rPr sz="2000" b="1" spc="-5" dirty="0">
                <a:latin typeface="Arial"/>
                <a:cs typeface="Arial"/>
              </a:rPr>
              <a:t>pour les autres </a:t>
            </a:r>
            <a:r>
              <a:rPr sz="2000" b="1" spc="-10" dirty="0">
                <a:latin typeface="Arial"/>
                <a:cs typeface="Arial"/>
              </a:rPr>
              <a:t>organismes  </a:t>
            </a:r>
            <a:r>
              <a:rPr sz="2000" b="1" spc="-5" dirty="0">
                <a:latin typeface="Arial"/>
                <a:cs typeface="Arial"/>
              </a:rPr>
              <a:t>de </a:t>
            </a:r>
            <a:r>
              <a:rPr sz="2000" b="1" spc="-10" dirty="0">
                <a:latin typeface="Arial"/>
                <a:cs typeface="Arial"/>
              </a:rPr>
              <a:t>l’ecosystème en </a:t>
            </a:r>
            <a:r>
              <a:rPr sz="2000" b="1" spc="-5" dirty="0">
                <a:latin typeface="Arial"/>
                <a:cs typeface="Arial"/>
              </a:rPr>
              <a:t>modifiant l’environnement biotique ou</a:t>
            </a:r>
            <a:r>
              <a:rPr sz="2000" b="1" spc="100" dirty="0">
                <a:latin typeface="Arial"/>
                <a:cs typeface="Arial"/>
              </a:rPr>
              <a:t> </a:t>
            </a:r>
            <a:r>
              <a:rPr sz="2000" b="1" spc="-5" dirty="0">
                <a:latin typeface="Arial"/>
                <a:cs typeface="Arial"/>
              </a:rPr>
              <a:t>abiotique</a:t>
            </a:r>
            <a:endParaRPr sz="2000" dirty="0">
              <a:latin typeface="Arial"/>
              <a:cs typeface="Arial"/>
            </a:endParaRPr>
          </a:p>
          <a:p>
            <a:pPr marL="464184" marR="828675" lvl="1" indent="-344805" algn="l" rtl="0">
              <a:lnSpc>
                <a:spcPct val="100000"/>
              </a:lnSpc>
              <a:spcBef>
                <a:spcPts val="1115"/>
              </a:spcBef>
              <a:buFont typeface="Arial"/>
              <a:buChar char="-"/>
              <a:tabLst>
                <a:tab pos="464184" algn="l"/>
                <a:tab pos="464820" algn="l"/>
              </a:tabLst>
            </a:pPr>
            <a:r>
              <a:rPr sz="2000" b="1" i="1" spc="-5" dirty="0">
                <a:latin typeface="Arial"/>
                <a:cs typeface="Arial"/>
              </a:rPr>
              <a:t>Ingénieur autogène </a:t>
            </a:r>
            <a:r>
              <a:rPr sz="2000" spc="-5" dirty="0">
                <a:latin typeface="Arial"/>
                <a:cs typeface="Arial"/>
              </a:rPr>
              <a:t>: modifit </a:t>
            </a:r>
            <a:r>
              <a:rPr sz="2000" spc="-10" dirty="0">
                <a:latin typeface="Arial"/>
                <a:cs typeface="Arial"/>
              </a:rPr>
              <a:t>l’écosystème par l’intermédaire de </a:t>
            </a:r>
            <a:r>
              <a:rPr sz="2000" dirty="0">
                <a:latin typeface="Arial"/>
                <a:cs typeface="Arial"/>
              </a:rPr>
              <a:t>sa  </a:t>
            </a:r>
            <a:r>
              <a:rPr sz="2000" spc="-5" dirty="0">
                <a:latin typeface="Arial"/>
                <a:cs typeface="Arial"/>
              </a:rPr>
              <a:t>structrure </a:t>
            </a:r>
            <a:r>
              <a:rPr sz="2000" spc="-15" dirty="0">
                <a:latin typeface="Arial"/>
                <a:cs typeface="Arial"/>
              </a:rPr>
              <a:t>physique </a:t>
            </a:r>
            <a:r>
              <a:rPr sz="2000" spc="-5" dirty="0">
                <a:latin typeface="Arial"/>
                <a:cs typeface="Arial"/>
              </a:rPr>
              <a:t>propre (e.g., coraux, arbres, </a:t>
            </a:r>
            <a:r>
              <a:rPr sz="2000" spc="-10" dirty="0" err="1">
                <a:latin typeface="Arial"/>
                <a:cs typeface="Arial"/>
              </a:rPr>
              <a:t>grandes</a:t>
            </a:r>
            <a:r>
              <a:rPr sz="2000" spc="130" dirty="0">
                <a:latin typeface="Arial"/>
                <a:cs typeface="Arial"/>
              </a:rPr>
              <a:t> </a:t>
            </a:r>
            <a:r>
              <a:rPr sz="2000" spc="-10" dirty="0" err="1" smtClean="0">
                <a:latin typeface="Arial"/>
                <a:cs typeface="Arial"/>
              </a:rPr>
              <a:t>algues</a:t>
            </a:r>
            <a:r>
              <a:rPr lang="fr-FR" sz="2000" spc="-10" dirty="0">
                <a:latin typeface="Arial"/>
                <a:cs typeface="Arial"/>
              </a:rPr>
              <a:t>)</a:t>
            </a:r>
            <a:endParaRPr sz="2000" dirty="0">
              <a:latin typeface="Arial"/>
              <a:cs typeface="Arial"/>
            </a:endParaRPr>
          </a:p>
          <a:p>
            <a:pPr marL="464184" lvl="1" indent="-344805" algn="l" rtl="0">
              <a:lnSpc>
                <a:spcPct val="100000"/>
              </a:lnSpc>
              <a:buFont typeface="Arial"/>
              <a:buChar char="-"/>
              <a:tabLst>
                <a:tab pos="464184" algn="l"/>
                <a:tab pos="464820" algn="l"/>
              </a:tabLst>
            </a:pPr>
            <a:r>
              <a:rPr sz="2000" b="1" i="1" spc="-5" dirty="0">
                <a:latin typeface="Arial"/>
                <a:cs typeface="Arial"/>
              </a:rPr>
              <a:t>Ingénieur allogène </a:t>
            </a:r>
            <a:r>
              <a:rPr sz="2000" spc="-5" dirty="0">
                <a:latin typeface="Arial"/>
                <a:cs typeface="Arial"/>
              </a:rPr>
              <a:t>: modifit </a:t>
            </a:r>
            <a:r>
              <a:rPr sz="2000" spc="-10" dirty="0">
                <a:latin typeface="Arial"/>
                <a:cs typeface="Arial"/>
              </a:rPr>
              <a:t>l’écosystème en </a:t>
            </a:r>
            <a:r>
              <a:rPr sz="2000" spc="-5" dirty="0">
                <a:latin typeface="Arial"/>
                <a:cs typeface="Arial"/>
              </a:rPr>
              <a:t>transformant </a:t>
            </a:r>
            <a:r>
              <a:rPr sz="2000" spc="-10" dirty="0">
                <a:latin typeface="Arial"/>
                <a:cs typeface="Arial"/>
              </a:rPr>
              <a:t>les</a:t>
            </a:r>
            <a:r>
              <a:rPr sz="2000" spc="85" dirty="0">
                <a:latin typeface="Arial"/>
                <a:cs typeface="Arial"/>
              </a:rPr>
              <a:t> </a:t>
            </a:r>
            <a:r>
              <a:rPr sz="2000" spc="-5" dirty="0">
                <a:latin typeface="Arial"/>
                <a:cs typeface="Arial"/>
              </a:rPr>
              <a:t>matériaux</a:t>
            </a:r>
            <a:endParaRPr sz="2000" dirty="0">
              <a:latin typeface="Arial"/>
              <a:cs typeface="Arial"/>
            </a:endParaRPr>
          </a:p>
          <a:p>
            <a:pPr marL="464184" algn="l" rtl="0">
              <a:lnSpc>
                <a:spcPct val="100000"/>
              </a:lnSpc>
              <a:spcBef>
                <a:spcPts val="5"/>
              </a:spcBef>
            </a:pPr>
            <a:r>
              <a:rPr sz="2000" spc="-5" dirty="0">
                <a:latin typeface="Arial"/>
                <a:cs typeface="Arial"/>
              </a:rPr>
              <a:t>du </a:t>
            </a:r>
            <a:r>
              <a:rPr sz="2000" spc="-15" dirty="0">
                <a:latin typeface="Arial"/>
                <a:cs typeface="Arial"/>
              </a:rPr>
              <a:t>vivant </a:t>
            </a:r>
            <a:r>
              <a:rPr sz="2000" spc="-5" dirty="0">
                <a:latin typeface="Arial"/>
                <a:cs typeface="Arial"/>
              </a:rPr>
              <a:t>ou du </a:t>
            </a:r>
            <a:r>
              <a:rPr sz="2000" spc="-10" dirty="0">
                <a:latin typeface="Arial"/>
                <a:cs typeface="Arial"/>
              </a:rPr>
              <a:t>non </a:t>
            </a:r>
            <a:r>
              <a:rPr sz="2000" spc="-15" dirty="0">
                <a:latin typeface="Arial"/>
                <a:cs typeface="Arial"/>
              </a:rPr>
              <a:t>vivant </a:t>
            </a:r>
            <a:r>
              <a:rPr lang="fr-FR" sz="2000" spc="-5" dirty="0" smtClean="0">
                <a:latin typeface="Arial"/>
                <a:cs typeface="Arial"/>
              </a:rPr>
              <a:t>(e</a:t>
            </a:r>
            <a:r>
              <a:rPr sz="2000" spc="-5" dirty="0" smtClean="0">
                <a:latin typeface="Arial"/>
                <a:cs typeface="Arial"/>
              </a:rPr>
              <a:t>.g</a:t>
            </a:r>
            <a:r>
              <a:rPr sz="2000" spc="-5" dirty="0">
                <a:latin typeface="Arial"/>
                <a:cs typeface="Arial"/>
              </a:rPr>
              <a:t>.,</a:t>
            </a:r>
            <a:r>
              <a:rPr sz="2000" spc="165" dirty="0">
                <a:latin typeface="Arial"/>
                <a:cs typeface="Arial"/>
              </a:rPr>
              <a:t> </a:t>
            </a:r>
            <a:r>
              <a:rPr sz="2000" spc="-5" dirty="0" smtClean="0">
                <a:latin typeface="Arial"/>
                <a:cs typeface="Arial"/>
              </a:rPr>
              <a:t>castors</a:t>
            </a:r>
            <a:r>
              <a:rPr lang="fr-FR" sz="2000" spc="-5" dirty="0">
                <a:latin typeface="Arial"/>
                <a:cs typeface="Arial"/>
              </a:rPr>
              <a:t>)</a:t>
            </a:r>
            <a:endParaRPr sz="2000" dirty="0">
              <a:latin typeface="Arial"/>
              <a:cs typeface="Arial"/>
            </a:endParaRPr>
          </a:p>
          <a:p>
            <a:pPr marL="464184" lvl="1" indent="-344805" algn="l" rtl="0">
              <a:lnSpc>
                <a:spcPct val="100000"/>
              </a:lnSpc>
              <a:buChar char="-"/>
              <a:tabLst>
                <a:tab pos="464184" algn="l"/>
                <a:tab pos="464820" algn="l"/>
              </a:tabLst>
            </a:pPr>
            <a:r>
              <a:rPr sz="2000" spc="-10" dirty="0">
                <a:latin typeface="Arial"/>
                <a:cs typeface="Arial"/>
              </a:rPr>
              <a:t>Les autres </a:t>
            </a:r>
            <a:r>
              <a:rPr sz="2000" spc="-5" dirty="0">
                <a:latin typeface="Arial"/>
                <a:cs typeface="Arial"/>
              </a:rPr>
              <a:t>organismes </a:t>
            </a:r>
            <a:r>
              <a:rPr sz="2000" spc="-10" dirty="0">
                <a:latin typeface="Arial"/>
                <a:cs typeface="Arial"/>
              </a:rPr>
              <a:t>de l’écosystème </a:t>
            </a:r>
            <a:r>
              <a:rPr sz="2000" spc="-15" dirty="0">
                <a:latin typeface="Arial"/>
                <a:cs typeface="Arial"/>
              </a:rPr>
              <a:t>deviennent dépendant </a:t>
            </a:r>
            <a:r>
              <a:rPr sz="2000" spc="-10" dirty="0">
                <a:latin typeface="Arial"/>
                <a:cs typeface="Arial"/>
              </a:rPr>
              <a:t>de</a:t>
            </a:r>
            <a:r>
              <a:rPr sz="2000" spc="250" dirty="0">
                <a:latin typeface="Arial"/>
                <a:cs typeface="Arial"/>
              </a:rPr>
              <a:t> </a:t>
            </a:r>
            <a:r>
              <a:rPr sz="2000" spc="-5" dirty="0">
                <a:latin typeface="Arial"/>
                <a:cs typeface="Arial"/>
              </a:rPr>
              <a:t>ces</a:t>
            </a:r>
            <a:endParaRPr sz="2000" dirty="0">
              <a:latin typeface="Arial"/>
              <a:cs typeface="Arial"/>
            </a:endParaRPr>
          </a:p>
          <a:p>
            <a:pPr marL="464184" algn="l" rtl="0">
              <a:lnSpc>
                <a:spcPct val="100000"/>
              </a:lnSpc>
            </a:pPr>
            <a:r>
              <a:rPr sz="2000" spc="-15" dirty="0">
                <a:latin typeface="Arial"/>
                <a:cs typeface="Arial"/>
              </a:rPr>
              <a:t>nouvelles </a:t>
            </a:r>
            <a:r>
              <a:rPr sz="2000" spc="-5" dirty="0">
                <a:latin typeface="Arial"/>
                <a:cs typeface="Arial"/>
              </a:rPr>
              <a:t>structures </a:t>
            </a:r>
            <a:r>
              <a:rPr sz="2000" spc="-10" dirty="0">
                <a:latin typeface="Arial"/>
                <a:cs typeface="Arial"/>
              </a:rPr>
              <a:t>(e.g., </a:t>
            </a:r>
            <a:r>
              <a:rPr sz="2000" spc="-5" dirty="0">
                <a:latin typeface="Arial"/>
                <a:cs typeface="Arial"/>
              </a:rPr>
              <a:t>source</a:t>
            </a:r>
            <a:r>
              <a:rPr sz="2000" spc="60" dirty="0">
                <a:latin typeface="Arial"/>
                <a:cs typeface="Arial"/>
              </a:rPr>
              <a:t> </a:t>
            </a:r>
            <a:r>
              <a:rPr sz="2000" spc="-10" dirty="0" err="1" smtClean="0">
                <a:latin typeface="Arial"/>
                <a:cs typeface="Arial"/>
              </a:rPr>
              <a:t>d’habitats</a:t>
            </a:r>
            <a:r>
              <a:rPr lang="fr-FR" sz="2000" spc="-10" dirty="0">
                <a:latin typeface="Arial"/>
                <a:cs typeface="Arial"/>
              </a:rPr>
              <a:t>)</a:t>
            </a:r>
            <a:endParaRPr sz="2000" dirty="0">
              <a:latin typeface="Arial"/>
              <a:cs typeface="Arial"/>
            </a:endParaRPr>
          </a:p>
          <a:p>
            <a:pPr marL="464184" marR="5080" lvl="1" indent="-344805" algn="l" rtl="0">
              <a:lnSpc>
                <a:spcPct val="100000"/>
              </a:lnSpc>
              <a:buChar char="-"/>
              <a:tabLst>
                <a:tab pos="464184" algn="l"/>
                <a:tab pos="464820" algn="l"/>
              </a:tabLst>
            </a:pPr>
            <a:r>
              <a:rPr sz="2000" spc="-10" dirty="0">
                <a:latin typeface="Arial"/>
                <a:cs typeface="Arial"/>
              </a:rPr>
              <a:t>A distinguer de </a:t>
            </a:r>
            <a:r>
              <a:rPr sz="2000" spc="-15" dirty="0">
                <a:latin typeface="Arial"/>
                <a:cs typeface="Arial"/>
              </a:rPr>
              <a:t>l’apport </a:t>
            </a:r>
            <a:r>
              <a:rPr sz="2000" spc="-10" dirty="0">
                <a:latin typeface="Arial"/>
                <a:cs typeface="Arial"/>
              </a:rPr>
              <a:t>direct de </a:t>
            </a:r>
            <a:r>
              <a:rPr sz="2000" spc="-5" dirty="0">
                <a:latin typeface="Arial"/>
                <a:cs typeface="Arial"/>
              </a:rPr>
              <a:t>ressources </a:t>
            </a:r>
            <a:r>
              <a:rPr sz="2000" spc="-10" dirty="0">
                <a:latin typeface="Arial"/>
                <a:cs typeface="Arial"/>
              </a:rPr>
              <a:t>que peut </a:t>
            </a:r>
            <a:r>
              <a:rPr sz="2000" spc="-5" dirty="0">
                <a:latin typeface="Arial"/>
                <a:cs typeface="Arial"/>
              </a:rPr>
              <a:t>fournir </a:t>
            </a:r>
            <a:r>
              <a:rPr sz="2000" spc="-10" dirty="0">
                <a:latin typeface="Arial"/>
                <a:cs typeface="Arial"/>
              </a:rPr>
              <a:t>un </a:t>
            </a:r>
            <a:r>
              <a:rPr sz="2000" spc="-5" dirty="0">
                <a:latin typeface="Arial"/>
                <a:cs typeface="Arial"/>
              </a:rPr>
              <a:t>organisme  </a:t>
            </a:r>
            <a:r>
              <a:rPr sz="2000" spc="-15" dirty="0">
                <a:latin typeface="Arial"/>
                <a:cs typeface="Arial"/>
              </a:rPr>
              <a:t>via </a:t>
            </a:r>
            <a:r>
              <a:rPr sz="2000" spc="-10" dirty="0">
                <a:latin typeface="Arial"/>
                <a:cs typeface="Arial"/>
              </a:rPr>
              <a:t>des </a:t>
            </a:r>
            <a:r>
              <a:rPr sz="2000" spc="-5" dirty="0">
                <a:latin typeface="Arial"/>
                <a:cs typeface="Arial"/>
              </a:rPr>
              <a:t>tissues </a:t>
            </a:r>
            <a:r>
              <a:rPr sz="2000" spc="-15" dirty="0">
                <a:latin typeface="Arial"/>
                <a:cs typeface="Arial"/>
              </a:rPr>
              <a:t>vivants </a:t>
            </a:r>
            <a:r>
              <a:rPr sz="2000" spc="-5" dirty="0" err="1">
                <a:latin typeface="Arial"/>
                <a:cs typeface="Arial"/>
              </a:rPr>
              <a:t>ou</a:t>
            </a:r>
            <a:r>
              <a:rPr sz="2000" spc="145" dirty="0">
                <a:latin typeface="Arial"/>
                <a:cs typeface="Arial"/>
              </a:rPr>
              <a:t> </a:t>
            </a:r>
            <a:r>
              <a:rPr sz="2000" dirty="0" err="1" smtClean="0">
                <a:latin typeface="Arial"/>
                <a:cs typeface="Arial"/>
              </a:rPr>
              <a:t>morts</a:t>
            </a:r>
            <a:endParaRPr lang="fr-FR" sz="2000" dirty="0" smtClean="0">
              <a:latin typeface="Arial"/>
              <a:cs typeface="Arial"/>
            </a:endParaRPr>
          </a:p>
          <a:p>
            <a:pPr marL="464184" marR="5080" lvl="1" indent="-344805" algn="l" rtl="0">
              <a:lnSpc>
                <a:spcPct val="100000"/>
              </a:lnSpc>
              <a:buChar char="-"/>
              <a:tabLst>
                <a:tab pos="464184" algn="l"/>
                <a:tab pos="464820" algn="l"/>
              </a:tabLst>
            </a:pPr>
            <a:endParaRPr sz="2000" dirty="0">
              <a:latin typeface="Arial"/>
              <a:cs typeface="Arial"/>
            </a:endParaRPr>
          </a:p>
        </p:txBody>
      </p:sp>
      <p:sp>
        <p:nvSpPr>
          <p:cNvPr id="5" name="object 5"/>
          <p:cNvSpPr/>
          <p:nvPr/>
        </p:nvSpPr>
        <p:spPr>
          <a:xfrm>
            <a:off x="107504" y="5576650"/>
            <a:ext cx="2093976" cy="123672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222120" y="5583508"/>
            <a:ext cx="2185416" cy="122986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682270" y="5589240"/>
            <a:ext cx="2170176" cy="122072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443442" y="5583508"/>
            <a:ext cx="2209800" cy="1229868"/>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79260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288538" y="116632"/>
            <a:ext cx="4299686" cy="473206"/>
          </a:xfrm>
          <a:prstGeom prst="rect">
            <a:avLst/>
          </a:prstGeom>
        </p:spPr>
        <p:txBody>
          <a:bodyPr vert="horz" wrap="square" lIns="0" tIns="11430" rIns="0" bIns="0" rtlCol="0">
            <a:spAutoFit/>
          </a:bodyPr>
          <a:lstStyle/>
          <a:p>
            <a:pPr marL="12700" algn="ctr" rtl="0">
              <a:lnSpc>
                <a:spcPct val="100000"/>
              </a:lnSpc>
              <a:spcBef>
                <a:spcPts val="90"/>
              </a:spcBef>
            </a:pPr>
            <a:r>
              <a:rPr spc="-5" dirty="0">
                <a:solidFill>
                  <a:schemeClr val="accent6">
                    <a:lumMod val="75000"/>
                  </a:schemeClr>
                </a:solidFill>
              </a:rPr>
              <a:t>Le cas des</a:t>
            </a:r>
            <a:r>
              <a:rPr spc="-80" dirty="0">
                <a:solidFill>
                  <a:schemeClr val="accent6">
                    <a:lumMod val="75000"/>
                  </a:schemeClr>
                </a:solidFill>
              </a:rPr>
              <a:t> </a:t>
            </a:r>
            <a:r>
              <a:rPr spc="-10" dirty="0">
                <a:solidFill>
                  <a:schemeClr val="accent6">
                    <a:lumMod val="75000"/>
                  </a:schemeClr>
                </a:solidFill>
              </a:rPr>
              <a:t>castors</a:t>
            </a:r>
          </a:p>
        </p:txBody>
      </p:sp>
      <p:sp>
        <p:nvSpPr>
          <p:cNvPr id="4" name="object 4"/>
          <p:cNvSpPr txBox="1"/>
          <p:nvPr/>
        </p:nvSpPr>
        <p:spPr>
          <a:xfrm>
            <a:off x="193727" y="774154"/>
            <a:ext cx="8453701" cy="2564163"/>
          </a:xfrm>
          <a:prstGeom prst="rect">
            <a:avLst/>
          </a:prstGeom>
          <a:ln w="57150">
            <a:solidFill>
              <a:schemeClr val="accent5">
                <a:lumMod val="75000"/>
              </a:schemeClr>
            </a:solidFill>
          </a:ln>
        </p:spPr>
        <p:txBody>
          <a:bodyPr vert="horz" wrap="square" lIns="0" tIns="12065" rIns="0" bIns="0" rtlCol="0">
            <a:spAutoFit/>
          </a:bodyPr>
          <a:lstStyle/>
          <a:p>
            <a:pPr marL="12065" algn="l" rtl="0">
              <a:lnSpc>
                <a:spcPct val="100000"/>
              </a:lnSpc>
              <a:spcBef>
                <a:spcPts val="95"/>
              </a:spcBef>
              <a:tabLst>
                <a:tab pos="198755" algn="l"/>
              </a:tabLst>
            </a:pPr>
            <a:r>
              <a:rPr sz="2000" b="1" spc="-10" dirty="0">
                <a:latin typeface="Arial"/>
                <a:cs typeface="Arial"/>
              </a:rPr>
              <a:t>Barrages </a:t>
            </a:r>
            <a:r>
              <a:rPr sz="2000" b="1" spc="-5" dirty="0">
                <a:latin typeface="Arial"/>
                <a:cs typeface="Arial"/>
              </a:rPr>
              <a:t>de </a:t>
            </a:r>
            <a:r>
              <a:rPr sz="2000" b="1" spc="-10" dirty="0">
                <a:latin typeface="Arial"/>
                <a:cs typeface="Arial"/>
              </a:rPr>
              <a:t>castor </a:t>
            </a:r>
            <a:r>
              <a:rPr sz="2000" b="1" spc="-5" dirty="0">
                <a:latin typeface="Arial"/>
                <a:cs typeface="Arial"/>
              </a:rPr>
              <a:t>= rôles important dans le fonctionnement</a:t>
            </a:r>
            <a:r>
              <a:rPr sz="2000" b="1" spc="170" dirty="0">
                <a:latin typeface="Arial"/>
                <a:cs typeface="Arial"/>
              </a:rPr>
              <a:t> </a:t>
            </a:r>
            <a:r>
              <a:rPr sz="2000" b="1" spc="-5" dirty="0">
                <a:latin typeface="Arial"/>
                <a:cs typeface="Arial"/>
              </a:rPr>
              <a:t>des</a:t>
            </a:r>
            <a:endParaRPr sz="2000" dirty="0">
              <a:latin typeface="Arial"/>
              <a:cs typeface="Arial"/>
            </a:endParaRPr>
          </a:p>
          <a:p>
            <a:pPr marL="12700" algn="l" rtl="0">
              <a:lnSpc>
                <a:spcPct val="100000"/>
              </a:lnSpc>
            </a:pPr>
            <a:r>
              <a:rPr sz="2000" b="1" spc="-10" dirty="0">
                <a:latin typeface="Arial"/>
                <a:cs typeface="Arial"/>
              </a:rPr>
              <a:t>écosystèmes</a:t>
            </a:r>
            <a:r>
              <a:rPr sz="2000" b="1" spc="50" dirty="0">
                <a:latin typeface="Arial"/>
                <a:cs typeface="Arial"/>
              </a:rPr>
              <a:t> </a:t>
            </a:r>
            <a:r>
              <a:rPr sz="2000" b="1" spc="-10" dirty="0">
                <a:latin typeface="Arial"/>
                <a:cs typeface="Arial"/>
              </a:rPr>
              <a:t>associés</a:t>
            </a:r>
            <a:endParaRPr sz="2000" dirty="0">
              <a:latin typeface="Arial"/>
              <a:cs typeface="Arial"/>
            </a:endParaRPr>
          </a:p>
          <a:p>
            <a:pPr marL="464184" lvl="1" indent="-344805" algn="l" rtl="0">
              <a:lnSpc>
                <a:spcPct val="100000"/>
              </a:lnSpc>
              <a:spcBef>
                <a:spcPts val="680"/>
              </a:spcBef>
              <a:buChar char="-"/>
              <a:tabLst>
                <a:tab pos="464184" algn="l"/>
                <a:tab pos="464820" algn="l"/>
              </a:tabLst>
            </a:pPr>
            <a:r>
              <a:rPr sz="2000" spc="-5" dirty="0">
                <a:latin typeface="Arial"/>
                <a:cs typeface="Arial"/>
              </a:rPr>
              <a:t>Limite </a:t>
            </a:r>
            <a:r>
              <a:rPr sz="2000" spc="-10" dirty="0">
                <a:latin typeface="Arial"/>
                <a:cs typeface="Arial"/>
              </a:rPr>
              <a:t>l’érosion des berges en réduisant </a:t>
            </a:r>
            <a:r>
              <a:rPr sz="2000" spc="-15" dirty="0">
                <a:latin typeface="Arial"/>
                <a:cs typeface="Arial"/>
              </a:rPr>
              <a:t>la </a:t>
            </a:r>
            <a:r>
              <a:rPr sz="2000" spc="-10" dirty="0">
                <a:latin typeface="Arial"/>
                <a:cs typeface="Arial"/>
              </a:rPr>
              <a:t>puissance du</a:t>
            </a:r>
            <a:r>
              <a:rPr sz="2000" spc="225" dirty="0">
                <a:latin typeface="Arial"/>
                <a:cs typeface="Arial"/>
              </a:rPr>
              <a:t> </a:t>
            </a:r>
            <a:r>
              <a:rPr sz="2000" spc="-10" dirty="0">
                <a:latin typeface="Arial"/>
                <a:cs typeface="Arial"/>
              </a:rPr>
              <a:t>courant</a:t>
            </a:r>
            <a:endParaRPr sz="2000" dirty="0">
              <a:latin typeface="Arial"/>
              <a:cs typeface="Arial"/>
            </a:endParaRPr>
          </a:p>
          <a:p>
            <a:pPr marL="464184" lvl="1" indent="-344805" algn="l" rtl="0">
              <a:lnSpc>
                <a:spcPct val="100000"/>
              </a:lnSpc>
              <a:buChar char="-"/>
              <a:tabLst>
                <a:tab pos="464184" algn="l"/>
                <a:tab pos="464820" algn="l"/>
              </a:tabLst>
            </a:pPr>
            <a:r>
              <a:rPr sz="2000" spc="-10" dirty="0">
                <a:latin typeface="Arial"/>
                <a:cs typeface="Arial"/>
              </a:rPr>
              <a:t>Favorise l’accumulation de</a:t>
            </a:r>
            <a:r>
              <a:rPr sz="2000" spc="85" dirty="0">
                <a:latin typeface="Arial"/>
                <a:cs typeface="Arial"/>
              </a:rPr>
              <a:t> </a:t>
            </a:r>
            <a:r>
              <a:rPr sz="2000" spc="-5" dirty="0">
                <a:latin typeface="Arial"/>
                <a:cs typeface="Arial"/>
              </a:rPr>
              <a:t>sédiments</a:t>
            </a:r>
            <a:endParaRPr sz="2000" dirty="0">
              <a:latin typeface="Arial"/>
              <a:cs typeface="Arial"/>
            </a:endParaRPr>
          </a:p>
          <a:p>
            <a:pPr marL="464184" lvl="1" indent="-344805" algn="l" rtl="0">
              <a:lnSpc>
                <a:spcPct val="100000"/>
              </a:lnSpc>
              <a:buChar char="-"/>
              <a:tabLst>
                <a:tab pos="464184" algn="l"/>
                <a:tab pos="464820" algn="l"/>
              </a:tabLst>
            </a:pPr>
            <a:r>
              <a:rPr sz="2000" spc="-10" dirty="0">
                <a:latin typeface="Arial"/>
                <a:cs typeface="Arial"/>
              </a:rPr>
              <a:t>Entretien les</a:t>
            </a:r>
            <a:r>
              <a:rPr sz="2000" spc="55" dirty="0">
                <a:latin typeface="Arial"/>
                <a:cs typeface="Arial"/>
              </a:rPr>
              <a:t> </a:t>
            </a:r>
            <a:r>
              <a:rPr sz="2000" spc="-15" dirty="0">
                <a:latin typeface="Arial"/>
                <a:cs typeface="Arial"/>
              </a:rPr>
              <a:t>ripisylves</a:t>
            </a:r>
            <a:endParaRPr sz="2000" dirty="0">
              <a:latin typeface="Arial"/>
              <a:cs typeface="Arial"/>
            </a:endParaRPr>
          </a:p>
          <a:p>
            <a:pPr marL="464184" lvl="1" indent="-344805" algn="l" rtl="0">
              <a:lnSpc>
                <a:spcPct val="100000"/>
              </a:lnSpc>
              <a:buChar char="-"/>
              <a:tabLst>
                <a:tab pos="464184" algn="l"/>
                <a:tab pos="464820" algn="l"/>
              </a:tabLst>
            </a:pPr>
            <a:r>
              <a:rPr sz="2000" spc="-5" dirty="0">
                <a:latin typeface="Arial"/>
                <a:cs typeface="Arial"/>
              </a:rPr>
              <a:t>Augmente </a:t>
            </a:r>
            <a:r>
              <a:rPr sz="2000" spc="-10" dirty="0">
                <a:latin typeface="Arial"/>
                <a:cs typeface="Arial"/>
              </a:rPr>
              <a:t>la</a:t>
            </a:r>
            <a:r>
              <a:rPr sz="2000" spc="20" dirty="0">
                <a:latin typeface="Arial"/>
                <a:cs typeface="Arial"/>
              </a:rPr>
              <a:t> </a:t>
            </a:r>
            <a:r>
              <a:rPr sz="2000" spc="-10" dirty="0">
                <a:latin typeface="Arial"/>
                <a:cs typeface="Arial"/>
              </a:rPr>
              <a:t>productivité</a:t>
            </a:r>
            <a:endParaRPr sz="2000" dirty="0">
              <a:latin typeface="Arial"/>
              <a:cs typeface="Arial"/>
            </a:endParaRPr>
          </a:p>
          <a:p>
            <a:pPr marL="464184" lvl="1" indent="-344805" algn="l" rtl="0">
              <a:lnSpc>
                <a:spcPct val="100000"/>
              </a:lnSpc>
              <a:spcBef>
                <a:spcPts val="5"/>
              </a:spcBef>
              <a:buChar char="-"/>
              <a:tabLst>
                <a:tab pos="464184" algn="l"/>
                <a:tab pos="464820" algn="l"/>
              </a:tabLst>
            </a:pPr>
            <a:r>
              <a:rPr sz="2000" spc="-10" dirty="0">
                <a:latin typeface="Arial"/>
                <a:cs typeface="Arial"/>
              </a:rPr>
              <a:t>Amélioration de </a:t>
            </a:r>
            <a:r>
              <a:rPr sz="2000" spc="-15" dirty="0">
                <a:latin typeface="Arial"/>
                <a:cs typeface="Arial"/>
              </a:rPr>
              <a:t>la qualité </a:t>
            </a:r>
            <a:r>
              <a:rPr sz="2000" spc="-10" dirty="0">
                <a:latin typeface="Arial"/>
                <a:cs typeface="Arial"/>
              </a:rPr>
              <a:t>de</a:t>
            </a:r>
            <a:r>
              <a:rPr sz="2000" spc="135" dirty="0">
                <a:latin typeface="Arial"/>
                <a:cs typeface="Arial"/>
              </a:rPr>
              <a:t> </a:t>
            </a:r>
            <a:r>
              <a:rPr sz="2000" spc="-15" dirty="0">
                <a:latin typeface="Arial"/>
                <a:cs typeface="Arial"/>
              </a:rPr>
              <a:t>l’eau</a:t>
            </a:r>
            <a:endParaRPr sz="2000" dirty="0">
              <a:latin typeface="Arial"/>
              <a:cs typeface="Arial"/>
            </a:endParaRPr>
          </a:p>
          <a:p>
            <a:pPr marL="464184" lvl="1" indent="-344805" algn="l" rtl="0">
              <a:lnSpc>
                <a:spcPct val="100000"/>
              </a:lnSpc>
              <a:buChar char="-"/>
              <a:tabLst>
                <a:tab pos="464184" algn="l"/>
                <a:tab pos="464820" algn="l"/>
              </a:tabLst>
            </a:pPr>
            <a:r>
              <a:rPr sz="2000" spc="-10" dirty="0">
                <a:latin typeface="Arial"/>
                <a:cs typeface="Arial"/>
              </a:rPr>
              <a:t>Source d’habitat pour de noubreuses</a:t>
            </a:r>
            <a:r>
              <a:rPr sz="2000" spc="150" dirty="0">
                <a:latin typeface="Arial"/>
                <a:cs typeface="Arial"/>
              </a:rPr>
              <a:t> </a:t>
            </a:r>
            <a:r>
              <a:rPr sz="2000" spc="-10" dirty="0">
                <a:latin typeface="Arial"/>
                <a:cs typeface="Arial"/>
              </a:rPr>
              <a:t>espèces</a:t>
            </a:r>
            <a:endParaRPr sz="2000" dirty="0">
              <a:latin typeface="Arial"/>
              <a:cs typeface="Arial"/>
            </a:endParaRPr>
          </a:p>
        </p:txBody>
      </p:sp>
      <p:sp>
        <p:nvSpPr>
          <p:cNvPr id="5" name="object 5"/>
          <p:cNvSpPr/>
          <p:nvPr/>
        </p:nvSpPr>
        <p:spPr>
          <a:xfrm>
            <a:off x="2813304" y="3548516"/>
            <a:ext cx="2179320" cy="110642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18082" y="3548516"/>
            <a:ext cx="2593848" cy="225674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103575" y="3548516"/>
            <a:ext cx="3572881" cy="228264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813304" y="4793315"/>
            <a:ext cx="2179320" cy="1037844"/>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32536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7504" y="116632"/>
            <a:ext cx="8618160" cy="750205"/>
          </a:xfrm>
          <a:prstGeom prst="rect">
            <a:avLst/>
          </a:prstGeom>
        </p:spPr>
        <p:txBody>
          <a:bodyPr vert="horz" wrap="square" lIns="0" tIns="11430" rIns="0" bIns="0" rtlCol="0">
            <a:spAutoFit/>
          </a:bodyPr>
          <a:lstStyle/>
          <a:p>
            <a:pPr marL="953135" marR="5080" algn="ctr" rtl="0">
              <a:lnSpc>
                <a:spcPct val="100000"/>
              </a:lnSpc>
              <a:spcBef>
                <a:spcPts val="90"/>
              </a:spcBef>
            </a:pPr>
            <a:r>
              <a:rPr sz="2400" b="1" spc="-10" dirty="0">
                <a:solidFill>
                  <a:schemeClr val="accent6">
                    <a:lumMod val="75000"/>
                  </a:schemeClr>
                </a:solidFill>
              </a:rPr>
              <a:t>Fonctions </a:t>
            </a:r>
            <a:r>
              <a:rPr sz="2400" b="1" spc="-5" dirty="0">
                <a:solidFill>
                  <a:schemeClr val="accent6">
                    <a:lumMod val="75000"/>
                  </a:schemeClr>
                </a:solidFill>
              </a:rPr>
              <a:t>des espèces dans les  </a:t>
            </a:r>
            <a:r>
              <a:rPr sz="2400" b="1" spc="-15" dirty="0">
                <a:solidFill>
                  <a:schemeClr val="accent6">
                    <a:lumMod val="75000"/>
                  </a:schemeClr>
                </a:solidFill>
              </a:rPr>
              <a:t>écosystèmes </a:t>
            </a:r>
            <a:r>
              <a:rPr sz="2400" b="1" spc="-5" dirty="0">
                <a:solidFill>
                  <a:schemeClr val="accent6">
                    <a:lumMod val="75000"/>
                  </a:schemeClr>
                </a:solidFill>
              </a:rPr>
              <a:t>: </a:t>
            </a:r>
            <a:r>
              <a:rPr sz="2400" b="1" spc="-10" dirty="0">
                <a:solidFill>
                  <a:schemeClr val="accent6">
                    <a:lumMod val="75000"/>
                  </a:schemeClr>
                </a:solidFill>
              </a:rPr>
              <a:t>groupes</a:t>
            </a:r>
            <a:r>
              <a:rPr sz="2400" b="1" spc="95" dirty="0">
                <a:solidFill>
                  <a:schemeClr val="accent6">
                    <a:lumMod val="75000"/>
                  </a:schemeClr>
                </a:solidFill>
              </a:rPr>
              <a:t> </a:t>
            </a:r>
            <a:r>
              <a:rPr sz="2400" b="1" spc="-10" dirty="0">
                <a:solidFill>
                  <a:schemeClr val="accent6">
                    <a:lumMod val="75000"/>
                  </a:schemeClr>
                </a:solidFill>
              </a:rPr>
              <a:t>fonctionnels</a:t>
            </a:r>
          </a:p>
        </p:txBody>
      </p:sp>
      <p:sp>
        <p:nvSpPr>
          <p:cNvPr id="4" name="object 4"/>
          <p:cNvSpPr txBox="1"/>
          <p:nvPr/>
        </p:nvSpPr>
        <p:spPr>
          <a:xfrm>
            <a:off x="251520" y="1124744"/>
            <a:ext cx="8424936" cy="4757071"/>
          </a:xfrm>
          <a:prstGeom prst="rect">
            <a:avLst/>
          </a:prstGeom>
          <a:solidFill>
            <a:schemeClr val="accent5">
              <a:lumMod val="60000"/>
              <a:lumOff val="40000"/>
            </a:schemeClr>
          </a:solidFill>
          <a:ln w="57150">
            <a:solidFill>
              <a:schemeClr val="accent5">
                <a:lumMod val="75000"/>
              </a:schemeClr>
            </a:solidFill>
          </a:ln>
        </p:spPr>
        <p:txBody>
          <a:bodyPr vert="horz" wrap="square" lIns="0" tIns="12065" rIns="0" bIns="0" rtlCol="0">
            <a:spAutoFit/>
          </a:bodyPr>
          <a:lstStyle/>
          <a:p>
            <a:pPr marL="12700" marR="122555" algn="just" rtl="0">
              <a:lnSpc>
                <a:spcPct val="100000"/>
              </a:lnSpc>
              <a:spcBef>
                <a:spcPts val="95"/>
              </a:spcBef>
              <a:tabLst>
                <a:tab pos="198755" algn="l"/>
              </a:tabLst>
            </a:pPr>
            <a:r>
              <a:rPr sz="2000" b="1" spc="-5" dirty="0">
                <a:latin typeface="Arial"/>
                <a:cs typeface="Arial"/>
              </a:rPr>
              <a:t>Groupes fonctionnels = ensembles </a:t>
            </a:r>
            <a:r>
              <a:rPr sz="2000" b="1" spc="-10" dirty="0">
                <a:latin typeface="Arial"/>
                <a:cs typeface="Arial"/>
              </a:rPr>
              <a:t>d’espèces exerçant </a:t>
            </a:r>
            <a:r>
              <a:rPr sz="2000" b="1" dirty="0">
                <a:latin typeface="Arial"/>
                <a:cs typeface="Arial"/>
              </a:rPr>
              <a:t>une </a:t>
            </a:r>
            <a:r>
              <a:rPr sz="2000" b="1" spc="-10" dirty="0">
                <a:latin typeface="Arial"/>
                <a:cs typeface="Arial"/>
              </a:rPr>
              <a:t>action  comparable </a:t>
            </a:r>
            <a:r>
              <a:rPr sz="2000" b="1" spc="-5" dirty="0">
                <a:latin typeface="Arial"/>
                <a:cs typeface="Arial"/>
              </a:rPr>
              <a:t>sur un </a:t>
            </a:r>
            <a:r>
              <a:rPr sz="2000" b="1" spc="-10" dirty="0">
                <a:latin typeface="Arial"/>
                <a:cs typeface="Arial"/>
              </a:rPr>
              <a:t>processus </a:t>
            </a:r>
            <a:r>
              <a:rPr sz="2000" b="1" spc="-5" dirty="0">
                <a:latin typeface="Arial"/>
                <a:cs typeface="Arial"/>
              </a:rPr>
              <a:t>déterminé (= groupes « d’effets ») ou  répondant de </a:t>
            </a:r>
            <a:r>
              <a:rPr sz="2000" b="1" spc="-10" dirty="0">
                <a:latin typeface="Arial"/>
                <a:cs typeface="Arial"/>
              </a:rPr>
              <a:t>manière similaire </a:t>
            </a:r>
            <a:r>
              <a:rPr sz="2000" b="1" spc="-5" dirty="0">
                <a:latin typeface="Arial"/>
                <a:cs typeface="Arial"/>
              </a:rPr>
              <a:t>à des changements du </a:t>
            </a:r>
            <a:r>
              <a:rPr sz="2000" b="1" spc="-5" dirty="0" smtClean="0">
                <a:latin typeface="Arial"/>
                <a:cs typeface="Arial"/>
              </a:rPr>
              <a:t>milieu</a:t>
            </a:r>
            <a:r>
              <a:rPr lang="fr-FR" sz="2000" b="1" spc="-5" dirty="0" smtClean="0">
                <a:latin typeface="Arial"/>
                <a:cs typeface="Arial"/>
              </a:rPr>
              <a:t> =</a:t>
            </a:r>
            <a:r>
              <a:rPr sz="2000" b="1" spc="135" dirty="0" smtClean="0">
                <a:latin typeface="Arial"/>
                <a:cs typeface="Arial"/>
              </a:rPr>
              <a:t> </a:t>
            </a:r>
            <a:r>
              <a:rPr lang="fr-FR" sz="2000" b="1" spc="135" dirty="0" smtClean="0">
                <a:latin typeface="Arial"/>
                <a:cs typeface="Arial"/>
              </a:rPr>
              <a:t>(</a:t>
            </a:r>
            <a:r>
              <a:rPr sz="2000" b="1" spc="-5" dirty="0" err="1" smtClean="0">
                <a:latin typeface="Arial"/>
                <a:cs typeface="Arial"/>
              </a:rPr>
              <a:t>groupes</a:t>
            </a:r>
            <a:r>
              <a:rPr sz="2000" b="1" spc="-5" dirty="0" smtClean="0">
                <a:latin typeface="Arial"/>
                <a:cs typeface="Arial"/>
              </a:rPr>
              <a:t> de</a:t>
            </a:r>
            <a:r>
              <a:rPr lang="fr-FR" sz="2000" b="1" spc="-5" dirty="0" smtClean="0">
                <a:latin typeface="Arial"/>
                <a:cs typeface="Arial"/>
              </a:rPr>
              <a:t> </a:t>
            </a:r>
            <a:r>
              <a:rPr lang="en-US" sz="2000" b="1" spc="-5" dirty="0" smtClean="0">
                <a:latin typeface="Arial"/>
                <a:cs typeface="Arial"/>
              </a:rPr>
              <a:t>«</a:t>
            </a:r>
            <a:r>
              <a:rPr lang="en-US" sz="2000" b="1" spc="-10" dirty="0">
                <a:latin typeface="Arial"/>
                <a:cs typeface="Arial"/>
              </a:rPr>
              <a:t>réponse</a:t>
            </a:r>
            <a:r>
              <a:rPr lang="en-US" sz="2000" b="1" spc="-5" dirty="0">
                <a:latin typeface="Arial"/>
                <a:cs typeface="Arial"/>
              </a:rPr>
              <a:t> </a:t>
            </a:r>
            <a:r>
              <a:rPr lang="en-US" sz="2000" b="1" spc="-5" dirty="0" smtClean="0">
                <a:latin typeface="Arial"/>
                <a:cs typeface="Arial"/>
              </a:rPr>
              <a:t>»)</a:t>
            </a:r>
            <a:r>
              <a:rPr sz="2000" b="1" spc="30" dirty="0" smtClean="0">
                <a:latin typeface="Arial"/>
                <a:cs typeface="Arial"/>
              </a:rPr>
              <a:t> </a:t>
            </a:r>
            <a:endParaRPr sz="2000" dirty="0">
              <a:latin typeface="Arial"/>
              <a:cs typeface="Arial"/>
            </a:endParaRPr>
          </a:p>
          <a:p>
            <a:pPr marL="464184" marR="214629" lvl="1" indent="-344805" algn="just" rtl="0">
              <a:lnSpc>
                <a:spcPct val="100000"/>
              </a:lnSpc>
              <a:spcBef>
                <a:spcPts val="1025"/>
              </a:spcBef>
              <a:buFont typeface="Arial"/>
              <a:buChar char="-"/>
              <a:tabLst>
                <a:tab pos="464184" algn="l"/>
                <a:tab pos="464820" algn="l"/>
              </a:tabLst>
            </a:pPr>
            <a:r>
              <a:rPr sz="2000" b="1" i="1" spc="-5" dirty="0">
                <a:latin typeface="Arial"/>
                <a:cs typeface="Arial"/>
              </a:rPr>
              <a:t>Complémentarité </a:t>
            </a:r>
            <a:r>
              <a:rPr sz="2000" spc="-5" dirty="0">
                <a:latin typeface="Arial"/>
                <a:cs typeface="Arial"/>
              </a:rPr>
              <a:t>: assemblage </a:t>
            </a:r>
            <a:r>
              <a:rPr sz="2000" spc="-10" dirty="0">
                <a:latin typeface="Arial"/>
                <a:cs typeface="Arial"/>
              </a:rPr>
              <a:t>d’espèces issues de groupes  fonctionnels différents pour </a:t>
            </a:r>
            <a:r>
              <a:rPr sz="2000" spc="-5" dirty="0">
                <a:latin typeface="Arial"/>
                <a:cs typeface="Arial"/>
              </a:rPr>
              <a:t>assurer </a:t>
            </a:r>
            <a:r>
              <a:rPr sz="2000" spc="-10" dirty="0">
                <a:latin typeface="Arial"/>
                <a:cs typeface="Arial"/>
              </a:rPr>
              <a:t>une </a:t>
            </a:r>
            <a:r>
              <a:rPr sz="2000" spc="-5" dirty="0">
                <a:latin typeface="Arial"/>
                <a:cs typeface="Arial"/>
              </a:rPr>
              <a:t>complémentarité de fonctions au  </a:t>
            </a:r>
            <a:r>
              <a:rPr sz="2000" spc="-10" dirty="0">
                <a:latin typeface="Arial"/>
                <a:cs typeface="Arial"/>
              </a:rPr>
              <a:t>sein des écosystèmes </a:t>
            </a:r>
            <a:r>
              <a:rPr sz="2000" spc="-15" dirty="0">
                <a:latin typeface="Arial"/>
                <a:cs typeface="Arial"/>
              </a:rPr>
              <a:t>(hypothèse </a:t>
            </a:r>
            <a:r>
              <a:rPr sz="2000" spc="-5" dirty="0">
                <a:latin typeface="Arial"/>
                <a:cs typeface="Arial"/>
              </a:rPr>
              <a:t>de </a:t>
            </a:r>
            <a:r>
              <a:rPr sz="2000" spc="-10" dirty="0">
                <a:latin typeface="Arial"/>
                <a:cs typeface="Arial"/>
              </a:rPr>
              <a:t>divergence </a:t>
            </a:r>
            <a:r>
              <a:rPr sz="2000" spc="-5" dirty="0">
                <a:latin typeface="Arial"/>
                <a:cs typeface="Arial"/>
              </a:rPr>
              <a:t>de </a:t>
            </a:r>
            <a:r>
              <a:rPr sz="2000" spc="-10" dirty="0">
                <a:latin typeface="Arial"/>
                <a:cs typeface="Arial"/>
              </a:rPr>
              <a:t>niche </a:t>
            </a:r>
            <a:r>
              <a:rPr sz="2000" spc="-5" dirty="0">
                <a:latin typeface="Arial"/>
                <a:cs typeface="Arial"/>
              </a:rPr>
              <a:t>ou « limiting  </a:t>
            </a:r>
            <a:r>
              <a:rPr sz="2000" spc="-10" dirty="0">
                <a:latin typeface="Arial"/>
                <a:cs typeface="Arial"/>
              </a:rPr>
              <a:t>similarity </a:t>
            </a:r>
            <a:r>
              <a:rPr lang="en-US" sz="2000" spc="-10" dirty="0">
                <a:latin typeface="Arial"/>
                <a:cs typeface="Arial"/>
              </a:rPr>
              <a:t>»)</a:t>
            </a:r>
            <a:endParaRPr sz="2000" spc="-10" dirty="0">
              <a:latin typeface="Arial"/>
              <a:cs typeface="Arial"/>
            </a:endParaRPr>
          </a:p>
          <a:p>
            <a:pPr marL="464184" marR="5080" lvl="1" indent="-344805" algn="just" rtl="0">
              <a:lnSpc>
                <a:spcPct val="100000"/>
              </a:lnSpc>
              <a:spcBef>
                <a:spcPts val="5"/>
              </a:spcBef>
              <a:buFont typeface="Arial"/>
              <a:buChar char="-"/>
              <a:tabLst>
                <a:tab pos="464184" algn="l"/>
                <a:tab pos="464820" algn="l"/>
              </a:tabLst>
            </a:pPr>
            <a:r>
              <a:rPr sz="2000" b="1" i="1" spc="-5" dirty="0">
                <a:latin typeface="Arial"/>
                <a:cs typeface="Arial"/>
              </a:rPr>
              <a:t>Redondance </a:t>
            </a:r>
            <a:r>
              <a:rPr sz="2000" spc="-5" dirty="0">
                <a:latin typeface="Arial"/>
                <a:cs typeface="Arial"/>
              </a:rPr>
              <a:t>: assemblage </a:t>
            </a:r>
            <a:r>
              <a:rPr sz="2000" spc="-10" dirty="0">
                <a:latin typeface="Arial"/>
                <a:cs typeface="Arial"/>
              </a:rPr>
              <a:t>d’espèces issues </a:t>
            </a:r>
            <a:r>
              <a:rPr sz="2000" spc="-5" dirty="0">
                <a:latin typeface="Arial"/>
                <a:cs typeface="Arial"/>
              </a:rPr>
              <a:t>du </a:t>
            </a:r>
            <a:r>
              <a:rPr sz="2000" spc="10" dirty="0">
                <a:latin typeface="Arial"/>
                <a:cs typeface="Arial"/>
              </a:rPr>
              <a:t>même </a:t>
            </a:r>
            <a:r>
              <a:rPr sz="2000" spc="-5" dirty="0">
                <a:latin typeface="Arial"/>
                <a:cs typeface="Arial"/>
              </a:rPr>
              <a:t>groupe </a:t>
            </a:r>
            <a:r>
              <a:rPr sz="2000" spc="-10" dirty="0">
                <a:latin typeface="Arial"/>
                <a:cs typeface="Arial"/>
              </a:rPr>
              <a:t>fonctionnel  </a:t>
            </a:r>
            <a:r>
              <a:rPr sz="2000" spc="-5" dirty="0">
                <a:latin typeface="Arial"/>
                <a:cs typeface="Arial"/>
              </a:rPr>
              <a:t>créant </a:t>
            </a:r>
            <a:r>
              <a:rPr sz="2000" spc="-10" dirty="0">
                <a:latin typeface="Arial"/>
                <a:cs typeface="Arial"/>
              </a:rPr>
              <a:t>ainsi une redondance </a:t>
            </a:r>
            <a:r>
              <a:rPr sz="2000" spc="-5" dirty="0">
                <a:latin typeface="Arial"/>
                <a:cs typeface="Arial"/>
              </a:rPr>
              <a:t>de fonctions </a:t>
            </a:r>
            <a:r>
              <a:rPr sz="2000" spc="-10" dirty="0">
                <a:latin typeface="Arial"/>
                <a:cs typeface="Arial"/>
              </a:rPr>
              <a:t>au sein des écosystèmes  </a:t>
            </a:r>
            <a:r>
              <a:rPr sz="2000" spc="-5" dirty="0">
                <a:latin typeface="Arial"/>
                <a:cs typeface="Arial"/>
              </a:rPr>
              <a:t>permettant de maintenir </a:t>
            </a:r>
            <a:r>
              <a:rPr sz="2000" spc="-10" dirty="0">
                <a:latin typeface="Arial"/>
                <a:cs typeface="Arial"/>
              </a:rPr>
              <a:t>une </a:t>
            </a:r>
            <a:r>
              <a:rPr sz="2000" spc="-5" dirty="0">
                <a:latin typeface="Arial"/>
                <a:cs typeface="Arial"/>
              </a:rPr>
              <a:t>certaines </a:t>
            </a:r>
            <a:r>
              <a:rPr sz="2000" spc="-10" dirty="0">
                <a:latin typeface="Arial"/>
                <a:cs typeface="Arial"/>
              </a:rPr>
              <a:t>stabilité </a:t>
            </a:r>
            <a:r>
              <a:rPr sz="2000" spc="-5" dirty="0">
                <a:latin typeface="Arial"/>
                <a:cs typeface="Arial"/>
              </a:rPr>
              <a:t>en cas de changement </a:t>
            </a:r>
            <a:r>
              <a:rPr sz="2000" spc="-10" dirty="0">
                <a:latin typeface="Arial"/>
                <a:cs typeface="Arial"/>
              </a:rPr>
              <a:t>des  conditions environnementales </a:t>
            </a:r>
            <a:r>
              <a:rPr sz="2000" spc="-15" dirty="0">
                <a:latin typeface="Arial"/>
                <a:cs typeface="Arial"/>
              </a:rPr>
              <a:t>(hypothèse </a:t>
            </a:r>
            <a:r>
              <a:rPr sz="2000" spc="-5" dirty="0">
                <a:latin typeface="Arial"/>
                <a:cs typeface="Arial"/>
              </a:rPr>
              <a:t>de </a:t>
            </a:r>
            <a:r>
              <a:rPr sz="2000" spc="-10" dirty="0">
                <a:latin typeface="Arial"/>
                <a:cs typeface="Arial"/>
              </a:rPr>
              <a:t>convergence </a:t>
            </a:r>
            <a:r>
              <a:rPr sz="2000" spc="-5" dirty="0">
                <a:latin typeface="Arial"/>
                <a:cs typeface="Arial"/>
              </a:rPr>
              <a:t>de </a:t>
            </a:r>
            <a:r>
              <a:rPr sz="2000" spc="-10" dirty="0">
                <a:latin typeface="Arial"/>
                <a:cs typeface="Arial"/>
              </a:rPr>
              <a:t>niche </a:t>
            </a:r>
            <a:r>
              <a:rPr sz="2000" spc="-5" dirty="0">
                <a:latin typeface="Arial"/>
                <a:cs typeface="Arial"/>
              </a:rPr>
              <a:t>et  </a:t>
            </a:r>
            <a:r>
              <a:rPr sz="2000" spc="-10" dirty="0">
                <a:latin typeface="Arial"/>
                <a:cs typeface="Arial"/>
              </a:rPr>
              <a:t>notion </a:t>
            </a:r>
            <a:r>
              <a:rPr sz="2000" spc="-5" dirty="0">
                <a:latin typeface="Arial"/>
                <a:cs typeface="Arial"/>
              </a:rPr>
              <a:t>« </a:t>
            </a:r>
            <a:r>
              <a:rPr sz="2000" spc="-10" dirty="0">
                <a:latin typeface="Arial"/>
                <a:cs typeface="Arial"/>
              </a:rPr>
              <a:t>d’assurance </a:t>
            </a:r>
            <a:r>
              <a:rPr sz="2000" spc="-5" dirty="0">
                <a:latin typeface="Arial"/>
                <a:cs typeface="Arial"/>
              </a:rPr>
              <a:t>» </a:t>
            </a:r>
            <a:r>
              <a:rPr sz="2000" spc="-10" dirty="0">
                <a:latin typeface="Arial"/>
                <a:cs typeface="Arial"/>
              </a:rPr>
              <a:t>en</a:t>
            </a:r>
            <a:r>
              <a:rPr sz="2000" spc="105" dirty="0">
                <a:latin typeface="Arial"/>
                <a:cs typeface="Arial"/>
              </a:rPr>
              <a:t> </a:t>
            </a:r>
            <a:r>
              <a:rPr sz="2000" spc="-10" dirty="0" err="1" smtClean="0">
                <a:latin typeface="Arial"/>
                <a:cs typeface="Arial"/>
              </a:rPr>
              <a:t>biodiversité</a:t>
            </a:r>
            <a:r>
              <a:rPr lang="fr-FR" sz="2000" spc="-10" dirty="0" smtClean="0">
                <a:latin typeface="Arial"/>
                <a:cs typeface="Arial"/>
              </a:rPr>
              <a:t>)</a:t>
            </a:r>
          </a:p>
          <a:p>
            <a:pPr marL="464184" marR="5080" lvl="1" indent="-344805" algn="just" rtl="0">
              <a:lnSpc>
                <a:spcPct val="100000"/>
              </a:lnSpc>
              <a:spcBef>
                <a:spcPts val="5"/>
              </a:spcBef>
              <a:buFont typeface="Arial"/>
              <a:buChar char="-"/>
              <a:tabLst>
                <a:tab pos="464184" algn="l"/>
                <a:tab pos="464820" algn="l"/>
              </a:tabLst>
            </a:pPr>
            <a:endParaRPr lang="fr-FR" sz="2000" spc="-10" dirty="0">
              <a:latin typeface="Arial"/>
              <a:cs typeface="Arial"/>
            </a:endParaRPr>
          </a:p>
          <a:p>
            <a:pPr marL="464184" marR="5080" lvl="1" indent="-344805" algn="just" rtl="0">
              <a:lnSpc>
                <a:spcPct val="100000"/>
              </a:lnSpc>
              <a:spcBef>
                <a:spcPts val="5"/>
              </a:spcBef>
              <a:buFont typeface="Arial"/>
              <a:buChar char="-"/>
              <a:tabLst>
                <a:tab pos="464184" algn="l"/>
                <a:tab pos="464820" algn="l"/>
              </a:tabLst>
            </a:pPr>
            <a:endParaRPr sz="2000" dirty="0">
              <a:latin typeface="Arial"/>
              <a:cs typeface="Arial"/>
            </a:endParaRPr>
          </a:p>
        </p:txBody>
      </p:sp>
    </p:spTree>
    <p:extLst>
      <p:ext uri="{BB962C8B-B14F-4D97-AF65-F5344CB8AC3E}">
        <p14:creationId xmlns:p14="http://schemas.microsoft.com/office/powerpoint/2010/main" val="3878304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536" y="-387424"/>
            <a:ext cx="9289032" cy="1143000"/>
          </a:xfrm>
        </p:spPr>
        <p:txBody>
          <a:bodyPr>
            <a:noAutofit/>
          </a:bodyPr>
          <a:lstStyle/>
          <a:p>
            <a:pPr algn="ctr" rtl="0"/>
            <a:r>
              <a:rPr lang="fr-FR" b="1" dirty="0">
                <a:solidFill>
                  <a:schemeClr val="accent6">
                    <a:lumMod val="75000"/>
                  </a:schemeClr>
                </a:solidFill>
                <a:latin typeface="Times New Roman" panose="02020603050405020304" pitchFamily="18" charset="0"/>
                <a:cs typeface="Times New Roman" panose="02020603050405020304" pitchFamily="18" charset="0"/>
              </a:rPr>
              <a:t>V.2. Biomasse et productivité des écosystèmes</a:t>
            </a:r>
            <a:endParaRPr lang="fr-FR"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sz="quarter" idx="1"/>
          </p:nvPr>
        </p:nvSpPr>
        <p:spPr>
          <a:xfrm>
            <a:off x="179512" y="692696"/>
            <a:ext cx="8496944" cy="5976664"/>
          </a:xfrm>
          <a:solidFill>
            <a:schemeClr val="accent5">
              <a:lumMod val="60000"/>
              <a:lumOff val="40000"/>
            </a:schemeClr>
          </a:solidFill>
          <a:ln w="57150">
            <a:solidFill>
              <a:schemeClr val="accent5">
                <a:lumMod val="75000"/>
              </a:schemeClr>
            </a:solidFill>
          </a:ln>
        </p:spPr>
        <p:txBody>
          <a:bodyPr>
            <a:noAutofit/>
          </a:bodyPr>
          <a:lstStyle/>
          <a:p>
            <a:pPr algn="just" rtl="0">
              <a:buFont typeface="Wingdings" pitchFamily="2" charset="2"/>
              <a:buChar char="q"/>
            </a:pPr>
            <a:r>
              <a:rPr lang="fr-FR" sz="1800" b="1" dirty="0" smtClean="0"/>
              <a:t>Un écosystème est constitué:</a:t>
            </a:r>
          </a:p>
          <a:p>
            <a:pPr marL="0" indent="0" algn="just" rtl="0">
              <a:buNone/>
            </a:pPr>
            <a:r>
              <a:rPr lang="fr-FR" sz="1800" b="1" dirty="0" smtClean="0"/>
              <a:t>-d’un biotope (le milieu et ses caractéristiques physico-chimiques),</a:t>
            </a:r>
          </a:p>
          <a:p>
            <a:pPr marL="0" indent="0" algn="just" rtl="0">
              <a:buNone/>
            </a:pPr>
            <a:r>
              <a:rPr lang="fr-FR" sz="1800" b="1" dirty="0" smtClean="0"/>
              <a:t>-et d’une biocénose (ensemble des êtres vivants peuplant le milieu)</a:t>
            </a:r>
          </a:p>
          <a:p>
            <a:pPr marL="0" indent="0" algn="just" rtl="0">
              <a:buNone/>
            </a:pPr>
            <a:endParaRPr lang="fr-FR" sz="1800" b="1" dirty="0"/>
          </a:p>
          <a:p>
            <a:pPr algn="just" rtl="0">
              <a:buFont typeface="Wingdings" pitchFamily="2" charset="2"/>
              <a:buChar char="q"/>
            </a:pPr>
            <a:r>
              <a:rPr lang="fr-FR" sz="1800" b="1" dirty="0" smtClean="0"/>
              <a:t>On </a:t>
            </a:r>
            <a:r>
              <a:rPr lang="fr-FR" sz="1800" b="1" dirty="0"/>
              <a:t>y définit des réseaux trophiques, où la matière organique, synthétisée par les producteurs primaires grâce à la photosynthèse, est consommée par les producteurs secondaires, qui ont besoin d’une source de matière organique pour </a:t>
            </a:r>
            <a:r>
              <a:rPr lang="fr-FR" sz="1800" b="1" dirty="0" smtClean="0"/>
              <a:t>s'alimenter</a:t>
            </a:r>
            <a:endParaRPr lang="en-US" sz="1800" b="1" dirty="0"/>
          </a:p>
          <a:p>
            <a:pPr algn="just" rtl="0">
              <a:buFont typeface="Wingdings" pitchFamily="2" charset="2"/>
              <a:buChar char="q"/>
            </a:pPr>
            <a:r>
              <a:rPr lang="fr-FR" sz="1800" b="1" dirty="0" smtClean="0"/>
              <a:t>Pour </a:t>
            </a:r>
            <a:r>
              <a:rPr lang="fr-FR" sz="1800" b="1" dirty="0"/>
              <a:t>chaque niveau de l’écosystème (producteurs primaires, producteurs secondaires herbivores, producteurs secondaires carnivores), on détermine:</a:t>
            </a:r>
            <a:endParaRPr lang="en-US" sz="1800" b="1" dirty="0"/>
          </a:p>
          <a:p>
            <a:pPr algn="l" rtl="0">
              <a:buFont typeface="Wingdings" pitchFamily="2" charset="2"/>
              <a:buChar char="Ø"/>
            </a:pPr>
            <a:r>
              <a:rPr lang="fr-FR" sz="1800" b="1" dirty="0" smtClean="0"/>
              <a:t>la </a:t>
            </a:r>
            <a:r>
              <a:rPr lang="fr-FR" sz="1800" b="1" u="sng" dirty="0">
                <a:solidFill>
                  <a:srgbClr val="FF0000"/>
                </a:solidFill>
              </a:rPr>
              <a:t>biomasse</a:t>
            </a:r>
            <a:r>
              <a:rPr lang="fr-FR" sz="1800" b="1" dirty="0">
                <a:solidFill>
                  <a:srgbClr val="FF0000"/>
                </a:solidFill>
              </a:rPr>
              <a:t> </a:t>
            </a:r>
            <a:r>
              <a:rPr lang="fr-FR" sz="1800" b="1" dirty="0"/>
              <a:t>(masse de tous les individus présents à un </a:t>
            </a:r>
            <a:r>
              <a:rPr lang="fr-FR" sz="1800" b="1" dirty="0" smtClean="0"/>
              <a:t>instant donné),</a:t>
            </a:r>
          </a:p>
          <a:p>
            <a:pPr algn="l" rtl="0">
              <a:buFont typeface="Wingdings" pitchFamily="2" charset="2"/>
              <a:buChar char="Ø"/>
            </a:pPr>
            <a:r>
              <a:rPr lang="fr-FR" sz="1800" b="1" dirty="0" smtClean="0"/>
              <a:t>et </a:t>
            </a:r>
            <a:r>
              <a:rPr lang="fr-FR" sz="1800" b="1" dirty="0"/>
              <a:t>la </a:t>
            </a:r>
            <a:r>
              <a:rPr lang="fr-FR" sz="1800" b="1" u="sng" dirty="0">
                <a:solidFill>
                  <a:srgbClr val="FF0000"/>
                </a:solidFill>
              </a:rPr>
              <a:t>productivité</a:t>
            </a:r>
            <a:r>
              <a:rPr lang="fr-FR" sz="1800" b="1" dirty="0">
                <a:solidFill>
                  <a:srgbClr val="FF0000"/>
                </a:solidFill>
              </a:rPr>
              <a:t> </a:t>
            </a:r>
            <a:r>
              <a:rPr lang="fr-FR" sz="1800" b="1" dirty="0"/>
              <a:t>(masse de matière organique qu'ils ont synthétisée en </a:t>
            </a:r>
            <a:r>
              <a:rPr lang="fr-FR" sz="1800" b="1" dirty="0" smtClean="0"/>
              <a:t>une année).</a:t>
            </a:r>
          </a:p>
          <a:p>
            <a:pPr marL="0" indent="0" algn="l" rtl="0">
              <a:buNone/>
            </a:pPr>
            <a:endParaRPr lang="fr-FR" sz="1800" b="1" dirty="0" smtClean="0"/>
          </a:p>
          <a:p>
            <a:pPr algn="l" rtl="0">
              <a:buFont typeface="Wingdings" pitchFamily="2" charset="2"/>
              <a:buChar char="q"/>
            </a:pPr>
            <a:r>
              <a:rPr lang="fr-FR" sz="1800" b="1" dirty="0" smtClean="0"/>
              <a:t>Ces masses peuvent être converties en énergie l’énergie « contenue » dans une tonne de matière organique est en moyenne de 20 </a:t>
            </a:r>
            <a:r>
              <a:rPr lang="fr-FR" sz="1800" b="1" dirty="0" err="1" smtClean="0"/>
              <a:t>Gj</a:t>
            </a:r>
            <a:r>
              <a:rPr lang="fr-FR" sz="1800" b="1" dirty="0" smtClean="0"/>
              <a:t> (</a:t>
            </a:r>
            <a:r>
              <a:rPr lang="fr-FR" sz="1800" b="1" dirty="0" err="1" smtClean="0"/>
              <a:t>Gigajoules</a:t>
            </a:r>
            <a:r>
              <a:rPr lang="fr-FR" sz="1800" b="1" dirty="0" smtClean="0"/>
              <a:t> = 1 000 000 Joules) .</a:t>
            </a:r>
            <a:endParaRPr lang="en-US" sz="1800" b="1" dirty="0" smtClean="0"/>
          </a:p>
          <a:p>
            <a:pPr marL="0" indent="0" algn="l" rtl="0">
              <a:buNone/>
            </a:pPr>
            <a:r>
              <a:rPr lang="fr-FR" sz="1800" b="1" dirty="0" smtClean="0"/>
              <a:t/>
            </a:r>
            <a:br>
              <a:rPr lang="fr-FR" sz="1800" b="1" dirty="0" smtClean="0"/>
            </a:br>
            <a:endParaRPr lang="en-US" sz="1800" b="1" dirty="0"/>
          </a:p>
        </p:txBody>
      </p:sp>
    </p:spTree>
    <p:extLst>
      <p:ext uri="{BB962C8B-B14F-4D97-AF65-F5344CB8AC3E}">
        <p14:creationId xmlns:p14="http://schemas.microsoft.com/office/powerpoint/2010/main" val="2858123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536" y="-387424"/>
            <a:ext cx="9289032" cy="1143000"/>
          </a:xfrm>
        </p:spPr>
        <p:txBody>
          <a:bodyPr>
            <a:noAutofit/>
          </a:bodyPr>
          <a:lstStyle/>
          <a:p>
            <a:pPr algn="ctr" rtl="0"/>
            <a:r>
              <a:rPr lang="fr-FR" b="1" dirty="0">
                <a:solidFill>
                  <a:schemeClr val="accent6">
                    <a:lumMod val="75000"/>
                  </a:schemeClr>
                </a:solidFill>
                <a:latin typeface="Times New Roman" panose="02020603050405020304" pitchFamily="18" charset="0"/>
                <a:cs typeface="Times New Roman" panose="02020603050405020304" pitchFamily="18" charset="0"/>
              </a:rPr>
              <a:t>V.2. </a:t>
            </a:r>
            <a:r>
              <a:rPr lang="fr-FR" b="1" dirty="0" smtClean="0">
                <a:solidFill>
                  <a:schemeClr val="accent6">
                    <a:lumMod val="75000"/>
                  </a:schemeClr>
                </a:solidFill>
                <a:latin typeface="Times New Roman" panose="02020603050405020304" pitchFamily="18" charset="0"/>
                <a:cs typeface="Times New Roman" panose="02020603050405020304" pitchFamily="18" charset="0"/>
              </a:rPr>
              <a:t>Biomasse et productivité des écosystèmes</a:t>
            </a:r>
            <a:endParaRPr lang="fr-FR"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sz="quarter" idx="1"/>
          </p:nvPr>
        </p:nvSpPr>
        <p:spPr>
          <a:xfrm>
            <a:off x="179512" y="1052736"/>
            <a:ext cx="8496944" cy="5184576"/>
          </a:xfrm>
          <a:solidFill>
            <a:schemeClr val="accent5">
              <a:lumMod val="60000"/>
              <a:lumOff val="40000"/>
            </a:schemeClr>
          </a:solidFill>
          <a:ln w="57150">
            <a:solidFill>
              <a:schemeClr val="accent5">
                <a:lumMod val="75000"/>
              </a:schemeClr>
            </a:solidFill>
          </a:ln>
        </p:spPr>
        <p:txBody>
          <a:bodyPr>
            <a:noAutofit/>
          </a:bodyPr>
          <a:lstStyle/>
          <a:p>
            <a:pPr algn="just" rtl="0">
              <a:buFont typeface="Wingdings" pitchFamily="2" charset="2"/>
              <a:buChar char="q"/>
            </a:pPr>
            <a:r>
              <a:rPr lang="fr-FR" sz="1800" b="1" dirty="0" smtClean="0"/>
              <a:t>La </a:t>
            </a:r>
            <a:r>
              <a:rPr lang="fr-FR" sz="1800" b="1" dirty="0"/>
              <a:t>matière organique synthétisée par les organismes d’un niveau de la pyramide a quatre destinées possibles</a:t>
            </a:r>
          </a:p>
          <a:p>
            <a:pPr algn="just" rtl="0">
              <a:buFont typeface="Wingdings" pitchFamily="2" charset="2"/>
              <a:buChar char="q"/>
            </a:pPr>
            <a:endParaRPr lang="fr-FR" sz="1800" b="1" dirty="0"/>
          </a:p>
          <a:p>
            <a:pPr algn="just" rtl="0">
              <a:buFont typeface="Wingdings" pitchFamily="2" charset="2"/>
              <a:buChar char="Ø"/>
            </a:pPr>
            <a:r>
              <a:rPr lang="fr-FR" sz="1800" b="1" dirty="0" smtClean="0"/>
              <a:t>Une </a:t>
            </a:r>
            <a:r>
              <a:rPr lang="fr-FR" sz="1800" b="1" dirty="0"/>
              <a:t>partie sert au fonctionnement des organismes et est, au final, perdue sous formes de CO2 et H20 lors de la </a:t>
            </a:r>
            <a:r>
              <a:rPr lang="fr-FR" sz="1800" b="1" dirty="0" smtClean="0"/>
              <a:t>respiration,</a:t>
            </a:r>
          </a:p>
          <a:p>
            <a:pPr algn="just" rtl="0">
              <a:buFont typeface="Wingdings" pitchFamily="2" charset="2"/>
              <a:buChar char="Ø"/>
            </a:pPr>
            <a:endParaRPr lang="fr-FR" sz="1800" b="1" dirty="0"/>
          </a:p>
          <a:p>
            <a:pPr algn="just" rtl="0">
              <a:buFont typeface="Wingdings" pitchFamily="2" charset="2"/>
              <a:buChar char="Ø"/>
            </a:pPr>
            <a:r>
              <a:rPr lang="fr-FR" sz="1800" b="1" dirty="0" smtClean="0"/>
              <a:t>Une </a:t>
            </a:r>
            <a:r>
              <a:rPr lang="fr-FR" sz="1800" b="1" dirty="0"/>
              <a:t>partie retourne vers le sol (excréments, branches et feuilles mortes, cadavres des organismes) où elle est dégradée par les décomposeurs et </a:t>
            </a:r>
            <a:r>
              <a:rPr lang="fr-FR" sz="1800" b="1" dirty="0" smtClean="0"/>
              <a:t>recyclée,</a:t>
            </a:r>
          </a:p>
          <a:p>
            <a:pPr algn="just" rtl="0">
              <a:buFont typeface="Wingdings" pitchFamily="2" charset="2"/>
              <a:buChar char="Ø"/>
            </a:pPr>
            <a:endParaRPr lang="fr-FR" sz="1800" b="1" dirty="0"/>
          </a:p>
          <a:p>
            <a:pPr algn="just" rtl="0">
              <a:buFont typeface="Wingdings" pitchFamily="2" charset="2"/>
              <a:buChar char="Ø"/>
            </a:pPr>
            <a:r>
              <a:rPr lang="fr-FR" sz="1800" b="1" dirty="0" smtClean="0"/>
              <a:t>Une </a:t>
            </a:r>
            <a:r>
              <a:rPr lang="fr-FR" sz="1800" b="1" dirty="0"/>
              <a:t>partie est consommée par les organismes du niveau trophique supérieur et permet la construction de leur propre matière </a:t>
            </a:r>
            <a:r>
              <a:rPr lang="fr-FR" sz="1800" b="1" dirty="0" smtClean="0"/>
              <a:t>organique,</a:t>
            </a:r>
          </a:p>
          <a:p>
            <a:pPr algn="just" rtl="0">
              <a:buFont typeface="Wingdings" pitchFamily="2" charset="2"/>
              <a:buChar char="Ø"/>
            </a:pPr>
            <a:endParaRPr lang="fr-FR" sz="1800" b="1" dirty="0"/>
          </a:p>
          <a:p>
            <a:pPr algn="just" rtl="0">
              <a:buFont typeface="Wingdings" pitchFamily="2" charset="2"/>
              <a:buChar char="Ø"/>
            </a:pPr>
            <a:r>
              <a:rPr lang="fr-FR" sz="1800" b="1" dirty="0" smtClean="0"/>
              <a:t>Enfin</a:t>
            </a:r>
            <a:r>
              <a:rPr lang="fr-FR" sz="1800" b="1" dirty="0"/>
              <a:t>, une dernière partie permet la croissance de la biomasse des organismes.</a:t>
            </a:r>
          </a:p>
          <a:p>
            <a:pPr marL="0" indent="0" algn="l" rtl="0">
              <a:buNone/>
            </a:pPr>
            <a:r>
              <a:rPr lang="fr-FR" sz="1800" b="1" dirty="0" smtClean="0"/>
              <a:t/>
            </a:r>
            <a:br>
              <a:rPr lang="fr-FR" sz="1800" b="1" dirty="0" smtClean="0"/>
            </a:br>
            <a:endParaRPr lang="en-US" sz="1800" b="1" dirty="0"/>
          </a:p>
        </p:txBody>
      </p:sp>
    </p:spTree>
    <p:extLst>
      <p:ext uri="{BB962C8B-B14F-4D97-AF65-F5344CB8AC3E}">
        <p14:creationId xmlns:p14="http://schemas.microsoft.com/office/powerpoint/2010/main" val="4268624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60648"/>
            <a:ext cx="8568952" cy="576064"/>
          </a:xfrm>
        </p:spPr>
        <p:txBody>
          <a:bodyPr>
            <a:noAutofit/>
          </a:bodyPr>
          <a:lstStyle/>
          <a:p>
            <a:pPr algn="ctr" rtl="0"/>
            <a:r>
              <a:rPr lang="fr-FR" sz="1800" b="1" dirty="0" smtClean="0">
                <a:solidFill>
                  <a:schemeClr val="accent6">
                    <a:lumMod val="75000"/>
                  </a:schemeClr>
                </a:solidFill>
              </a:rPr>
              <a:t/>
            </a:r>
            <a:br>
              <a:rPr lang="fr-FR" sz="1800" b="1" dirty="0" smtClean="0">
                <a:solidFill>
                  <a:schemeClr val="accent6">
                    <a:lumMod val="75000"/>
                  </a:schemeClr>
                </a:solidFill>
              </a:rPr>
            </a:br>
            <a:r>
              <a:rPr lang="fr-FR" sz="1800" b="1" dirty="0">
                <a:solidFill>
                  <a:schemeClr val="accent6">
                    <a:lumMod val="75000"/>
                  </a:schemeClr>
                </a:solidFill>
              </a:rPr>
              <a:t/>
            </a:r>
            <a:br>
              <a:rPr lang="fr-FR" sz="1800" b="1" dirty="0">
                <a:solidFill>
                  <a:schemeClr val="accent6">
                    <a:lumMod val="75000"/>
                  </a:schemeClr>
                </a:solidFill>
              </a:rPr>
            </a:br>
            <a:r>
              <a:rPr lang="fr-FR" sz="1800" b="1" dirty="0" smtClean="0">
                <a:solidFill>
                  <a:schemeClr val="accent6">
                    <a:lumMod val="75000"/>
                  </a:schemeClr>
                </a:solidFill>
              </a:rPr>
              <a:t/>
            </a:r>
            <a:br>
              <a:rPr lang="fr-FR" sz="1800" b="1" dirty="0" smtClean="0">
                <a:solidFill>
                  <a:schemeClr val="accent6">
                    <a:lumMod val="75000"/>
                  </a:schemeClr>
                </a:solidFill>
              </a:rPr>
            </a:br>
            <a:r>
              <a:rPr lang="fr-FR" sz="1800" b="1" dirty="0">
                <a:solidFill>
                  <a:schemeClr val="accent6">
                    <a:lumMod val="75000"/>
                  </a:schemeClr>
                </a:solidFill>
              </a:rPr>
              <a:t/>
            </a:r>
            <a:br>
              <a:rPr lang="fr-FR" sz="1800" b="1" dirty="0">
                <a:solidFill>
                  <a:schemeClr val="accent6">
                    <a:lumMod val="75000"/>
                  </a:schemeClr>
                </a:solidFill>
              </a:rPr>
            </a:br>
            <a:r>
              <a:rPr lang="fr-FR" sz="1800" b="1" dirty="0" smtClean="0">
                <a:solidFill>
                  <a:schemeClr val="accent6">
                    <a:lumMod val="75000"/>
                  </a:schemeClr>
                </a:solidFill>
              </a:rPr>
              <a:t/>
            </a:r>
            <a:br>
              <a:rPr lang="fr-FR" sz="1800" b="1" dirty="0" smtClean="0">
                <a:solidFill>
                  <a:schemeClr val="accent6">
                    <a:lumMod val="75000"/>
                  </a:schemeClr>
                </a:solidFill>
              </a:rPr>
            </a:br>
            <a:r>
              <a:rPr lang="fr-FR" sz="1800" b="1" dirty="0">
                <a:solidFill>
                  <a:schemeClr val="accent6">
                    <a:lumMod val="75000"/>
                  </a:schemeClr>
                </a:solidFill>
              </a:rPr>
              <a:t/>
            </a:r>
            <a:br>
              <a:rPr lang="fr-FR" sz="1800" b="1" dirty="0">
                <a:solidFill>
                  <a:schemeClr val="accent6">
                    <a:lumMod val="75000"/>
                  </a:schemeClr>
                </a:solidFill>
              </a:rPr>
            </a:br>
            <a:r>
              <a:rPr lang="fr-FR" sz="1800" b="1" dirty="0" smtClean="0">
                <a:solidFill>
                  <a:schemeClr val="accent6">
                    <a:lumMod val="75000"/>
                  </a:schemeClr>
                </a:solidFill>
              </a:rPr>
              <a:t/>
            </a:r>
            <a:br>
              <a:rPr lang="fr-FR" sz="1800" b="1" dirty="0" smtClean="0">
                <a:solidFill>
                  <a:schemeClr val="accent6">
                    <a:lumMod val="75000"/>
                  </a:schemeClr>
                </a:solidFill>
              </a:rPr>
            </a:br>
            <a:r>
              <a:rPr lang="fr-FR" sz="1800" b="1" dirty="0">
                <a:solidFill>
                  <a:schemeClr val="accent6">
                    <a:lumMod val="75000"/>
                  </a:schemeClr>
                </a:solidFill>
              </a:rPr>
              <a:t/>
            </a:r>
            <a:br>
              <a:rPr lang="fr-FR" sz="1800" b="1" dirty="0">
                <a:solidFill>
                  <a:schemeClr val="accent6">
                    <a:lumMod val="75000"/>
                  </a:schemeClr>
                </a:solidFill>
              </a:rPr>
            </a:br>
            <a:r>
              <a:rPr lang="fr-FR" sz="1800" b="1" dirty="0" smtClean="0">
                <a:solidFill>
                  <a:schemeClr val="accent6">
                    <a:lumMod val="75000"/>
                  </a:schemeClr>
                </a:solidFill>
              </a:rPr>
              <a:t/>
            </a:r>
            <a:br>
              <a:rPr lang="fr-FR" sz="1800" b="1" dirty="0" smtClean="0">
                <a:solidFill>
                  <a:schemeClr val="accent6">
                    <a:lumMod val="75000"/>
                  </a:schemeClr>
                </a:solidFill>
              </a:rPr>
            </a:br>
            <a:r>
              <a:rPr lang="fr-FR" sz="1800" b="1" dirty="0">
                <a:solidFill>
                  <a:schemeClr val="accent6">
                    <a:lumMod val="75000"/>
                  </a:schemeClr>
                </a:solidFill>
              </a:rPr>
              <a:t/>
            </a:r>
            <a:br>
              <a:rPr lang="fr-FR" sz="1800" b="1" dirty="0">
                <a:solidFill>
                  <a:schemeClr val="accent6">
                    <a:lumMod val="75000"/>
                  </a:schemeClr>
                </a:solidFill>
              </a:rPr>
            </a:br>
            <a:r>
              <a:rPr lang="fr-FR" sz="1800" b="1" dirty="0" smtClean="0">
                <a:solidFill>
                  <a:schemeClr val="accent6">
                    <a:lumMod val="75000"/>
                  </a:schemeClr>
                </a:solidFill>
              </a:rPr>
              <a:t/>
            </a:r>
            <a:br>
              <a:rPr lang="fr-FR" sz="1800" b="1" dirty="0" smtClean="0">
                <a:solidFill>
                  <a:schemeClr val="accent6">
                    <a:lumMod val="75000"/>
                  </a:schemeClr>
                </a:solidFill>
              </a:rPr>
            </a:br>
            <a:r>
              <a:rPr lang="fr-FR" sz="1800" b="1" dirty="0">
                <a:solidFill>
                  <a:schemeClr val="accent6">
                    <a:lumMod val="75000"/>
                  </a:schemeClr>
                </a:solidFill>
              </a:rPr>
              <a:t/>
            </a:r>
            <a:br>
              <a:rPr lang="fr-FR" sz="1800" b="1" dirty="0">
                <a:solidFill>
                  <a:schemeClr val="accent6">
                    <a:lumMod val="75000"/>
                  </a:schemeClr>
                </a:solidFill>
              </a:rPr>
            </a:br>
            <a:r>
              <a:rPr lang="fr-FR" sz="1800" b="1" dirty="0" smtClean="0">
                <a:solidFill>
                  <a:schemeClr val="accent6">
                    <a:lumMod val="75000"/>
                  </a:schemeClr>
                </a:solidFill>
              </a:rPr>
              <a:t/>
            </a:r>
            <a:br>
              <a:rPr lang="fr-FR" sz="1800" b="1" dirty="0" smtClean="0">
                <a:solidFill>
                  <a:schemeClr val="accent6">
                    <a:lumMod val="75000"/>
                  </a:schemeClr>
                </a:solidFill>
              </a:rPr>
            </a:br>
            <a:r>
              <a:rPr lang="fr-FR" sz="1800" b="1" dirty="0" smtClean="0">
                <a:solidFill>
                  <a:schemeClr val="accent6">
                    <a:lumMod val="75000"/>
                  </a:schemeClr>
                </a:solidFill>
              </a:rPr>
              <a:t>LA pyramide de productivité de l’écosystème décrit tous ces échanges de matière et d’énergie au sein de l’écosystème.</a:t>
            </a:r>
            <a:r>
              <a:rPr lang="en-US" sz="1800" b="1" dirty="0" smtClean="0">
                <a:solidFill>
                  <a:schemeClr val="accent6">
                    <a:lumMod val="75000"/>
                  </a:schemeClr>
                </a:solidFill>
              </a:rPr>
              <a:t/>
            </a:r>
            <a:br>
              <a:rPr lang="en-US" sz="1800" b="1" dirty="0" smtClean="0">
                <a:solidFill>
                  <a:schemeClr val="accent6">
                    <a:lumMod val="75000"/>
                  </a:schemeClr>
                </a:solidFill>
              </a:rPr>
            </a:br>
            <a:endParaRPr lang="ar-DZ" sz="1800" b="1" dirty="0">
              <a:solidFill>
                <a:schemeClr val="accent6">
                  <a:lumMod val="75000"/>
                </a:schemeClr>
              </a:solidFill>
            </a:endParaRPr>
          </a:p>
        </p:txBody>
      </p:sp>
      <p:pic>
        <p:nvPicPr>
          <p:cNvPr id="1028" name="Picture 4" descr="https://e.educlever.com/img/3/8/9/4/389438.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59632" y="548680"/>
            <a:ext cx="7488832" cy="60754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8520" y="6300609"/>
            <a:ext cx="8640960" cy="584775"/>
          </a:xfrm>
          <a:prstGeom prst="rect">
            <a:avLst/>
          </a:prstGeom>
        </p:spPr>
        <p:txBody>
          <a:bodyPr wrap="square">
            <a:spAutoFit/>
          </a:bodyPr>
          <a:lstStyle/>
          <a:p>
            <a:pPr rtl="0"/>
            <a:r>
              <a:rPr lang="fr-FR" sz="1400" i="1" dirty="0"/>
              <a:t>d’après SVT, Collection A. </a:t>
            </a:r>
            <a:r>
              <a:rPr lang="fr-FR" sz="1400" i="1" dirty="0" err="1"/>
              <a:t>Duco</a:t>
            </a:r>
            <a:r>
              <a:rPr lang="fr-FR" sz="1400" i="1" dirty="0"/>
              <a:t>, Belin, </a:t>
            </a:r>
            <a:r>
              <a:rPr lang="fr-FR" sz="1400" i="1" dirty="0" smtClean="0"/>
              <a:t>2011</a:t>
            </a:r>
            <a:endParaRPr lang="en-US" sz="1400" dirty="0"/>
          </a:p>
          <a:p>
            <a:pPr algn="ctr" rtl="0"/>
            <a:r>
              <a:rPr lang="fr-FR" b="1" i="1" dirty="0">
                <a:solidFill>
                  <a:schemeClr val="accent6">
                    <a:lumMod val="75000"/>
                  </a:schemeClr>
                </a:solidFill>
              </a:rPr>
              <a:t>La pyramide de productivité de l’écosystème « </a:t>
            </a:r>
            <a:r>
              <a:rPr lang="fr-FR" b="1" i="1" dirty="0" err="1">
                <a:solidFill>
                  <a:schemeClr val="accent6">
                    <a:lumMod val="75000"/>
                  </a:schemeClr>
                </a:solidFill>
              </a:rPr>
              <a:t>Fôret</a:t>
            </a:r>
            <a:r>
              <a:rPr lang="fr-FR" b="1" i="1" dirty="0">
                <a:solidFill>
                  <a:schemeClr val="accent6">
                    <a:lumMod val="75000"/>
                  </a:schemeClr>
                </a:solidFill>
              </a:rPr>
              <a:t> tempérée »</a:t>
            </a:r>
            <a:endParaRPr lang="en-US" sz="2000" dirty="0">
              <a:solidFill>
                <a:schemeClr val="accent6">
                  <a:lumMod val="75000"/>
                </a:schemeClr>
              </a:solidFill>
            </a:endParaRPr>
          </a:p>
        </p:txBody>
      </p:sp>
    </p:spTree>
    <p:extLst>
      <p:ext uri="{BB962C8B-B14F-4D97-AF65-F5344CB8AC3E}">
        <p14:creationId xmlns:p14="http://schemas.microsoft.com/office/powerpoint/2010/main" val="2864277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171400"/>
            <a:ext cx="9289032" cy="1143000"/>
          </a:xfrm>
        </p:spPr>
        <p:txBody>
          <a:bodyPr>
            <a:noAutofit/>
          </a:bodyPr>
          <a:lstStyle/>
          <a:p>
            <a:pPr rtl="0"/>
            <a:r>
              <a:rPr lang="fr-FR" sz="3200" b="1" dirty="0">
                <a:solidFill>
                  <a:schemeClr val="accent6">
                    <a:lumMod val="75000"/>
                  </a:schemeClr>
                </a:solidFill>
                <a:latin typeface="Times New Roman" panose="02020603050405020304" pitchFamily="18" charset="0"/>
                <a:cs typeface="Times New Roman" panose="02020603050405020304" pitchFamily="18" charset="0"/>
              </a:rPr>
              <a:t/>
            </a:r>
            <a:br>
              <a:rPr lang="fr-FR" sz="3200" b="1" dirty="0">
                <a:solidFill>
                  <a:schemeClr val="accent6">
                    <a:lumMod val="75000"/>
                  </a:schemeClr>
                </a:solidFill>
                <a:latin typeface="Times New Roman" panose="02020603050405020304" pitchFamily="18" charset="0"/>
                <a:cs typeface="Times New Roman" panose="02020603050405020304" pitchFamily="18" charset="0"/>
              </a:rPr>
            </a:br>
            <a:r>
              <a:rPr lang="fr-FR" sz="3200" b="1" dirty="0">
                <a:solidFill>
                  <a:schemeClr val="accent6">
                    <a:lumMod val="75000"/>
                  </a:schemeClr>
                </a:solidFill>
                <a:latin typeface="Times New Roman" panose="02020603050405020304" pitchFamily="18" charset="0"/>
                <a:cs typeface="Times New Roman" panose="02020603050405020304" pitchFamily="18" charset="0"/>
              </a:rPr>
              <a:t>V.1. Diversité fonctionnelle des écosystèmes</a:t>
            </a:r>
            <a:endParaRPr lang="ar-DZ" sz="3200" b="1" dirty="0">
              <a:solidFill>
                <a:schemeClr val="accent6">
                  <a:lumMod val="75000"/>
                </a:schemeClr>
              </a:solidFill>
            </a:endParaRPr>
          </a:p>
        </p:txBody>
      </p:sp>
      <p:sp>
        <p:nvSpPr>
          <p:cNvPr id="3" name="Espace réservé du contenu 2"/>
          <p:cNvSpPr>
            <a:spLocks noGrp="1"/>
          </p:cNvSpPr>
          <p:nvPr>
            <p:ph sz="quarter" idx="1"/>
          </p:nvPr>
        </p:nvSpPr>
        <p:spPr>
          <a:xfrm>
            <a:off x="395536" y="1052736"/>
            <a:ext cx="8075240" cy="4608512"/>
          </a:xfrm>
          <a:solidFill>
            <a:schemeClr val="accent5">
              <a:lumMod val="60000"/>
              <a:lumOff val="40000"/>
            </a:schemeClr>
          </a:solidFill>
          <a:ln w="57150">
            <a:solidFill>
              <a:schemeClr val="accent5">
                <a:lumMod val="75000"/>
              </a:schemeClr>
            </a:solidFill>
          </a:ln>
        </p:spPr>
        <p:txBody>
          <a:bodyPr>
            <a:normAutofit/>
          </a:bodyPr>
          <a:lstStyle/>
          <a:p>
            <a:pPr marL="0" indent="0" algn="just" rtl="0">
              <a:buNone/>
            </a:pPr>
            <a:r>
              <a:rPr lang="fr-FR" dirty="0" smtClean="0"/>
              <a:t>	</a:t>
            </a:r>
            <a:r>
              <a:rPr lang="fr-FR" dirty="0" smtClean="0">
                <a:cs typeface="+mj-cs"/>
              </a:rPr>
              <a:t>La diversité fonctionnelle d’un écosystémique </a:t>
            </a:r>
            <a:r>
              <a:rPr lang="fr-FR" dirty="0">
                <a:cs typeface="+mj-cs"/>
              </a:rPr>
              <a:t>est </a:t>
            </a:r>
            <a:r>
              <a:rPr lang="fr-FR" dirty="0" smtClean="0">
                <a:cs typeface="+mj-cs"/>
              </a:rPr>
              <a:t>utilisé </a:t>
            </a:r>
            <a:r>
              <a:rPr lang="fr-FR" dirty="0">
                <a:cs typeface="+mj-cs"/>
              </a:rPr>
              <a:t>comme un synonyme de </a:t>
            </a:r>
            <a:r>
              <a:rPr lang="fr-FR" dirty="0" smtClean="0">
                <a:cs typeface="+mj-cs"/>
              </a:rPr>
              <a:t>service écosystémique ou encore performance d’un écosystème.</a:t>
            </a:r>
          </a:p>
          <a:p>
            <a:pPr marL="0" indent="0" algn="just" rtl="0">
              <a:buNone/>
            </a:pPr>
            <a:r>
              <a:rPr lang="fr-FR" dirty="0" smtClean="0">
                <a:cs typeface="+mj-cs"/>
              </a:rPr>
              <a:t>	L'écosystème</a:t>
            </a:r>
            <a:r>
              <a:rPr lang="fr-FR" dirty="0">
                <a:cs typeface="+mj-cs"/>
              </a:rPr>
              <a:t>, via ses différentes composantes (flore, faune, environnement physique) et leurs interactions, assure la réalisation de fonctions écologiques. Ces dernières sont à l'origine de services écosystémiques, dont l'homme peut tirer des bénéfices, directs ou indirects.</a:t>
            </a:r>
            <a:endParaRPr lang="fr-FR" b="1" dirty="0" smtClean="0">
              <a:cs typeface="+mj-cs"/>
            </a:endParaRPr>
          </a:p>
          <a:p>
            <a:pPr marL="0" indent="0" algn="ctr" rtl="0">
              <a:buNone/>
            </a:pPr>
            <a:r>
              <a:rPr lang="fr-FR" b="1" dirty="0" smtClean="0">
                <a:cs typeface="+mj-cs"/>
              </a:rPr>
              <a:t>Écosystème </a:t>
            </a:r>
            <a:r>
              <a:rPr lang="fr-FR" b="1" dirty="0">
                <a:cs typeface="+mj-cs"/>
              </a:rPr>
              <a:t>→ Fonctions écologiques → Services écosystémiques → Bénéfices (bien-être)</a:t>
            </a:r>
            <a:endParaRPr lang="ar-DZ" dirty="0">
              <a:cs typeface="+mj-cs"/>
            </a:endParaRPr>
          </a:p>
        </p:txBody>
      </p:sp>
    </p:spTree>
    <p:extLst>
      <p:ext uri="{BB962C8B-B14F-4D97-AF65-F5344CB8AC3E}">
        <p14:creationId xmlns:p14="http://schemas.microsoft.com/office/powerpoint/2010/main" val="3209372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532" y="332656"/>
            <a:ext cx="8568952" cy="4032448"/>
          </a:xfrm>
          <a:solidFill>
            <a:schemeClr val="accent5">
              <a:lumMod val="60000"/>
              <a:lumOff val="40000"/>
            </a:schemeClr>
          </a:solidFill>
          <a:ln w="57150">
            <a:solidFill>
              <a:schemeClr val="accent5">
                <a:lumMod val="75000"/>
              </a:schemeClr>
            </a:solidFill>
          </a:ln>
        </p:spPr>
        <p:txBody>
          <a:bodyPr>
            <a:noAutofit/>
          </a:bodyPr>
          <a:lstStyle/>
          <a:p>
            <a:pPr algn="just" rtl="0"/>
            <a:r>
              <a:rPr lang="fr-FR" sz="1600" dirty="0" smtClean="0">
                <a:solidFill>
                  <a:schemeClr val="tx1"/>
                </a:solidFill>
                <a:cs typeface="+mn-cs"/>
              </a:rPr>
              <a:t>	L</a:t>
            </a:r>
            <a:r>
              <a:rPr lang="fr-FR" sz="1600" dirty="0" smtClean="0">
                <a:solidFill>
                  <a:schemeClr val="tx1"/>
                </a:solidFill>
                <a:latin typeface="+mn-lt"/>
                <a:ea typeface="+mn-ea"/>
                <a:cs typeface="+mn-cs"/>
              </a:rPr>
              <a:t>es </a:t>
            </a:r>
            <a:r>
              <a:rPr lang="fr-FR" sz="1600" dirty="0">
                <a:solidFill>
                  <a:schemeClr val="tx1"/>
                </a:solidFill>
                <a:latin typeface="+mn-lt"/>
                <a:ea typeface="+mn-ea"/>
                <a:cs typeface="+mn-cs"/>
              </a:rPr>
              <a:t>services écosystémiques ont été classés en </a:t>
            </a:r>
            <a:r>
              <a:rPr lang="fr-FR" sz="1600" b="1" dirty="0">
                <a:solidFill>
                  <a:schemeClr val="tx1"/>
                </a:solidFill>
                <a:latin typeface="+mn-lt"/>
                <a:ea typeface="+mn-ea"/>
                <a:cs typeface="+mn-cs"/>
              </a:rPr>
              <a:t>4 catégories :</a:t>
            </a:r>
            <a:br>
              <a:rPr lang="fr-FR" sz="1600" b="1" dirty="0">
                <a:solidFill>
                  <a:schemeClr val="tx1"/>
                </a:solidFill>
                <a:latin typeface="+mn-lt"/>
                <a:ea typeface="+mn-ea"/>
                <a:cs typeface="+mn-cs"/>
              </a:rPr>
            </a:br>
            <a:r>
              <a:rPr lang="fr-FR" sz="1600" b="1" dirty="0">
                <a:solidFill>
                  <a:schemeClr val="tx1"/>
                </a:solidFill>
                <a:latin typeface="+mn-lt"/>
                <a:ea typeface="+mn-ea"/>
                <a:cs typeface="+mn-cs"/>
              </a:rPr>
              <a:t>Services de support ou de soutien : </a:t>
            </a:r>
            <a:r>
              <a:rPr lang="fr-FR" sz="1600" dirty="0">
                <a:solidFill>
                  <a:schemeClr val="tx1"/>
                </a:solidFill>
                <a:latin typeface="+mn-lt"/>
                <a:ea typeface="+mn-ea"/>
                <a:cs typeface="+mn-cs"/>
              </a:rPr>
              <a:t>Ce sont les services nécessaires à la production des autres services, c'est-à-dire qui créent les conditions de base au développement de la vie sur Terre (Formation des sols, production primaire, air respirable, </a:t>
            </a:r>
            <a:r>
              <a:rPr lang="fr-FR" sz="1600" dirty="0" err="1">
                <a:solidFill>
                  <a:schemeClr val="tx1"/>
                </a:solidFill>
                <a:latin typeface="+mn-lt"/>
                <a:ea typeface="+mn-ea"/>
                <a:cs typeface="+mn-cs"/>
              </a:rPr>
              <a:t>etc</a:t>
            </a:r>
            <a:r>
              <a:rPr lang="fr-FR" sz="1600" dirty="0">
                <a:solidFill>
                  <a:schemeClr val="tx1"/>
                </a:solidFill>
                <a:latin typeface="+mn-lt"/>
                <a:ea typeface="+mn-ea"/>
                <a:cs typeface="+mn-cs"/>
              </a:rPr>
              <a:t>). Leurs effets sont indirects ou apparaissent sur le long </a:t>
            </a:r>
            <a:r>
              <a:rPr lang="fr-FR" sz="1600" dirty="0" smtClean="0">
                <a:solidFill>
                  <a:schemeClr val="tx1"/>
                </a:solidFill>
                <a:latin typeface="+mn-lt"/>
                <a:ea typeface="+mn-ea"/>
                <a:cs typeface="+mn-cs"/>
              </a:rPr>
              <a:t>terme.</a:t>
            </a:r>
            <a:br>
              <a:rPr lang="fr-FR" sz="1600" dirty="0" smtClean="0">
                <a:solidFill>
                  <a:schemeClr val="tx1"/>
                </a:solidFill>
                <a:latin typeface="+mn-lt"/>
                <a:ea typeface="+mn-ea"/>
                <a:cs typeface="+mn-cs"/>
              </a:rPr>
            </a:br>
            <a:r>
              <a:rPr lang="fr-FR" sz="1600" b="1" dirty="0" smtClean="0">
                <a:solidFill>
                  <a:schemeClr val="tx1"/>
                </a:solidFill>
                <a:latin typeface="+mn-lt"/>
                <a:ea typeface="+mn-ea"/>
                <a:cs typeface="+mn-cs"/>
              </a:rPr>
              <a:t>Services</a:t>
            </a:r>
            <a:r>
              <a:rPr lang="fr-FR" sz="1600" b="1" dirty="0">
                <a:solidFill>
                  <a:schemeClr val="tx1"/>
                </a:solidFill>
                <a:latin typeface="+mn-lt"/>
                <a:ea typeface="+mn-ea"/>
                <a:cs typeface="+mn-cs"/>
              </a:rPr>
              <a:t> d'approvisionnement ou de production</a:t>
            </a:r>
            <a:r>
              <a:rPr lang="fr-FR" sz="1600" dirty="0">
                <a:solidFill>
                  <a:schemeClr val="tx1"/>
                </a:solidFill>
                <a:latin typeface="+mn-lt"/>
                <a:ea typeface="+mn-ea"/>
                <a:cs typeface="+mn-cs"/>
              </a:rPr>
              <a:t> </a:t>
            </a:r>
            <a:r>
              <a:rPr lang="fr-FR" sz="1600" b="1" dirty="0">
                <a:solidFill>
                  <a:schemeClr val="tx1"/>
                </a:solidFill>
                <a:latin typeface="+mn-lt"/>
                <a:ea typeface="+mn-ea"/>
                <a:cs typeface="+mn-cs"/>
              </a:rPr>
              <a:t>:</a:t>
            </a:r>
            <a:r>
              <a:rPr lang="fr-FR" sz="1600" dirty="0">
                <a:solidFill>
                  <a:schemeClr val="tx1"/>
                </a:solidFill>
                <a:latin typeface="+mn-lt"/>
                <a:ea typeface="+mn-ea"/>
                <a:cs typeface="+mn-cs"/>
              </a:rPr>
              <a:t> Ce sont les services correspondant aux produits, potentiellement commercialisables, obtenus à partir des écosystèmes (Nourriture, Eau potable, Fibres, Combustible, </a:t>
            </a:r>
            <a:r>
              <a:rPr lang="fr-FR" sz="1600" dirty="0" smtClean="0">
                <a:solidFill>
                  <a:schemeClr val="tx1"/>
                </a:solidFill>
                <a:latin typeface="+mn-lt"/>
                <a:ea typeface="+mn-ea"/>
                <a:cs typeface="+mn-cs"/>
              </a:rPr>
              <a:t>Produits biochimiques et pharmaceutiques, </a:t>
            </a:r>
            <a:r>
              <a:rPr lang="fr-FR" sz="1600" dirty="0" err="1" smtClean="0">
                <a:solidFill>
                  <a:schemeClr val="tx1"/>
                </a:solidFill>
                <a:latin typeface="+mn-lt"/>
                <a:ea typeface="+mn-ea"/>
                <a:cs typeface="+mn-cs"/>
              </a:rPr>
              <a:t>etc</a:t>
            </a:r>
            <a:r>
              <a:rPr lang="fr-FR" sz="1600" dirty="0" smtClean="0">
                <a:solidFill>
                  <a:schemeClr val="tx1"/>
                </a:solidFill>
                <a:latin typeface="+mn-lt"/>
                <a:ea typeface="+mn-ea"/>
                <a:cs typeface="+mn-cs"/>
              </a:rPr>
              <a:t>). </a:t>
            </a:r>
            <a:br>
              <a:rPr lang="fr-FR" sz="1600" dirty="0" smtClean="0">
                <a:solidFill>
                  <a:schemeClr val="tx1"/>
                </a:solidFill>
                <a:latin typeface="+mn-lt"/>
                <a:ea typeface="+mn-ea"/>
                <a:cs typeface="+mn-cs"/>
              </a:rPr>
            </a:br>
            <a:r>
              <a:rPr lang="fr-FR" sz="1600" b="1" dirty="0" smtClean="0">
                <a:solidFill>
                  <a:schemeClr val="tx1"/>
                </a:solidFill>
                <a:latin typeface="+mn-lt"/>
                <a:ea typeface="+mn-ea"/>
                <a:cs typeface="+mn-cs"/>
              </a:rPr>
              <a:t>Services</a:t>
            </a:r>
            <a:r>
              <a:rPr lang="fr-FR" sz="1600" b="1" dirty="0">
                <a:solidFill>
                  <a:schemeClr val="tx1"/>
                </a:solidFill>
                <a:latin typeface="+mn-lt"/>
                <a:ea typeface="+mn-ea"/>
                <a:cs typeface="+mn-cs"/>
              </a:rPr>
              <a:t> de régulation :</a:t>
            </a:r>
            <a:r>
              <a:rPr lang="fr-FR" sz="1600" dirty="0">
                <a:solidFill>
                  <a:schemeClr val="tx1"/>
                </a:solidFill>
                <a:latin typeface="+mn-lt"/>
                <a:ea typeface="+mn-ea"/>
                <a:cs typeface="+mn-cs"/>
              </a:rPr>
              <a:t> Ce sont les services permettant de modérer ou réguler les phénomènes naturels (Régulation du climat, de l'érosion, des parasites, </a:t>
            </a:r>
            <a:r>
              <a:rPr lang="fr-FR" sz="1600" dirty="0" err="1">
                <a:solidFill>
                  <a:schemeClr val="tx1"/>
                </a:solidFill>
                <a:latin typeface="+mn-lt"/>
                <a:ea typeface="+mn-ea"/>
                <a:cs typeface="+mn-cs"/>
              </a:rPr>
              <a:t>etc</a:t>
            </a:r>
            <a:r>
              <a:rPr lang="fr-FR" sz="1600" dirty="0">
                <a:solidFill>
                  <a:schemeClr val="tx1"/>
                </a:solidFill>
                <a:latin typeface="+mn-lt"/>
                <a:ea typeface="+mn-ea"/>
                <a:cs typeface="+mn-cs"/>
              </a:rPr>
              <a:t>).</a:t>
            </a:r>
            <a:br>
              <a:rPr lang="fr-FR" sz="1600" dirty="0">
                <a:solidFill>
                  <a:schemeClr val="tx1"/>
                </a:solidFill>
                <a:latin typeface="+mn-lt"/>
                <a:ea typeface="+mn-ea"/>
                <a:cs typeface="+mn-cs"/>
              </a:rPr>
            </a:br>
            <a:r>
              <a:rPr lang="fr-FR" sz="1600" b="1" dirty="0">
                <a:solidFill>
                  <a:schemeClr val="tx1"/>
                </a:solidFill>
                <a:latin typeface="+mn-lt"/>
                <a:ea typeface="+mn-ea"/>
                <a:cs typeface="+mn-cs"/>
              </a:rPr>
              <a:t>Services culturels : </a:t>
            </a:r>
            <a:r>
              <a:rPr lang="fr-FR" sz="1600" dirty="0">
                <a:solidFill>
                  <a:schemeClr val="tx1"/>
                </a:solidFill>
                <a:latin typeface="+mn-lt"/>
                <a:ea typeface="+mn-ea"/>
                <a:cs typeface="+mn-cs"/>
              </a:rPr>
              <a:t>Ce sont les bénéfices non-matériels que l'humanité peut tirer des écosystèmes, à travers un enrichissement spirituel ou le développement cognitif des peuples (Patrimoine, esthétisme, éducation, religion, </a:t>
            </a:r>
            <a:r>
              <a:rPr lang="fr-FR" sz="1600" dirty="0" err="1">
                <a:solidFill>
                  <a:schemeClr val="tx1"/>
                </a:solidFill>
                <a:latin typeface="+mn-lt"/>
                <a:ea typeface="+mn-ea"/>
                <a:cs typeface="+mn-cs"/>
              </a:rPr>
              <a:t>etc</a:t>
            </a:r>
            <a:r>
              <a:rPr lang="fr-FR" sz="1600" dirty="0" smtClean="0">
                <a:solidFill>
                  <a:schemeClr val="tx1"/>
                </a:solidFill>
                <a:latin typeface="+mn-lt"/>
                <a:ea typeface="+mn-ea"/>
                <a:cs typeface="+mn-cs"/>
              </a:rPr>
              <a:t>). </a:t>
            </a:r>
            <a:r>
              <a:rPr lang="fr-FR" sz="1600" b="1" dirty="0" smtClean="0">
                <a:solidFill>
                  <a:schemeClr val="tx1"/>
                </a:solidFill>
                <a:latin typeface="+mn-lt"/>
                <a:ea typeface="+mn-ea"/>
                <a:cs typeface="+mn-cs"/>
              </a:rPr>
              <a:t>(</a:t>
            </a:r>
            <a:r>
              <a:rPr lang="en-US" sz="1600" b="1" dirty="0" smtClean="0">
                <a:solidFill>
                  <a:schemeClr val="tx1"/>
                </a:solidFill>
                <a:cs typeface="+mn-cs"/>
              </a:rPr>
              <a:t>Millennium </a:t>
            </a:r>
            <a:r>
              <a:rPr lang="en-US" sz="1600" b="1" dirty="0">
                <a:solidFill>
                  <a:schemeClr val="tx1"/>
                </a:solidFill>
                <a:cs typeface="+mn-cs"/>
              </a:rPr>
              <a:t>Ecosystem </a:t>
            </a:r>
            <a:r>
              <a:rPr lang="en-US" sz="1600" b="1" dirty="0" smtClean="0">
                <a:solidFill>
                  <a:schemeClr val="tx1"/>
                </a:solidFill>
                <a:cs typeface="+mn-cs"/>
              </a:rPr>
              <a:t>Assessment MEA</a:t>
            </a:r>
            <a:r>
              <a:rPr lang="fr-FR" sz="1600" b="1" dirty="0" smtClean="0">
                <a:solidFill>
                  <a:schemeClr val="tx1"/>
                </a:solidFill>
                <a:cs typeface="+mn-cs"/>
              </a:rPr>
              <a:t>, 2005)</a:t>
            </a:r>
            <a:endParaRPr lang="fr-FR" sz="1600" b="1" dirty="0">
              <a:solidFill>
                <a:schemeClr val="tx1"/>
              </a:solidFill>
              <a:latin typeface="+mn-lt"/>
              <a:ea typeface="+mn-ea"/>
              <a:cs typeface="+mn-cs"/>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0484" y="4423160"/>
            <a:ext cx="799288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972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36532" y="5661249"/>
            <a:ext cx="7963860" cy="648072"/>
          </a:xfrm>
          <a:solidFill>
            <a:schemeClr val="accent5">
              <a:lumMod val="60000"/>
              <a:lumOff val="40000"/>
            </a:schemeClr>
          </a:solidFill>
          <a:ln w="57150">
            <a:solidFill>
              <a:schemeClr val="accent5">
                <a:lumMod val="75000"/>
              </a:schemeClr>
            </a:solidFill>
          </a:ln>
        </p:spPr>
        <p:txBody>
          <a:bodyPr>
            <a:noAutofit/>
          </a:bodyPr>
          <a:lstStyle/>
          <a:p>
            <a:pPr marL="0" indent="0" algn="ctr" rtl="0">
              <a:buNone/>
            </a:pPr>
            <a:r>
              <a:rPr lang="fr-FR" sz="1600" b="1" i="1" dirty="0" smtClean="0"/>
              <a:t>Exemples </a:t>
            </a:r>
            <a:r>
              <a:rPr lang="fr-FR" sz="1600" b="1" i="1" dirty="0"/>
              <a:t>de relations entre fonctions et services de support et de régulation (d'après Étude &amp; Documents n°20, Mai </a:t>
            </a:r>
            <a:r>
              <a:rPr lang="fr-FR" sz="1600" b="1" i="1" dirty="0" smtClean="0"/>
              <a:t>2010)</a:t>
            </a:r>
            <a:endParaRPr lang="fr-FR" sz="1600" b="1" i="1" dirty="0"/>
          </a:p>
          <a:p>
            <a:r>
              <a:rPr lang="fr-FR" sz="1600" b="1" dirty="0"/>
              <a:t/>
            </a:r>
            <a:br>
              <a:rPr lang="fr-FR" sz="1600" b="1" dirty="0"/>
            </a:br>
            <a:endParaRPr lang="ar-DZ" sz="1600" b="1"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2018" y="15034"/>
            <a:ext cx="8604448" cy="564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110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p:spPr>
        <p:txBody>
          <a:bodyPr/>
          <a:lstStyle/>
          <a:p>
            <a:pPr algn="ctr" rtl="0"/>
            <a:r>
              <a:rPr lang="en-US" b="1" dirty="0" smtClean="0">
                <a:solidFill>
                  <a:schemeClr val="accent6">
                    <a:lumMod val="75000"/>
                  </a:schemeClr>
                </a:solidFill>
              </a:rPr>
              <a:t>V.1.1. Les </a:t>
            </a:r>
            <a:r>
              <a:rPr lang="en-US" b="1" dirty="0">
                <a:solidFill>
                  <a:schemeClr val="accent6">
                    <a:lumMod val="75000"/>
                  </a:schemeClr>
                </a:solidFill>
              </a:rPr>
              <a:t>cycles biogéochimiques</a:t>
            </a:r>
            <a:endParaRPr lang="ar-DZ" dirty="0">
              <a:solidFill>
                <a:schemeClr val="accent6">
                  <a:lumMod val="75000"/>
                </a:schemeClr>
              </a:solidFill>
            </a:endParaRPr>
          </a:p>
        </p:txBody>
      </p:sp>
      <p:sp>
        <p:nvSpPr>
          <p:cNvPr id="3" name="Espace réservé du contenu 2"/>
          <p:cNvSpPr>
            <a:spLocks noGrp="1"/>
          </p:cNvSpPr>
          <p:nvPr>
            <p:ph sz="quarter" idx="1"/>
          </p:nvPr>
        </p:nvSpPr>
        <p:spPr>
          <a:xfrm>
            <a:off x="457200" y="1052736"/>
            <a:ext cx="7467600" cy="5421216"/>
          </a:xfrm>
          <a:solidFill>
            <a:schemeClr val="accent5">
              <a:lumMod val="60000"/>
              <a:lumOff val="40000"/>
            </a:schemeClr>
          </a:solidFill>
          <a:ln w="57150">
            <a:solidFill>
              <a:schemeClr val="accent5">
                <a:lumMod val="75000"/>
              </a:schemeClr>
            </a:solidFill>
          </a:ln>
        </p:spPr>
        <p:txBody>
          <a:bodyPr>
            <a:normAutofit fontScale="85000" lnSpcReduction="20000"/>
          </a:bodyPr>
          <a:lstStyle/>
          <a:p>
            <a:pPr algn="just" rtl="0">
              <a:buFont typeface="Wingdings" pitchFamily="2" charset="2"/>
              <a:buChar char="q"/>
            </a:pPr>
            <a:r>
              <a:rPr lang="fr-FR" dirty="0"/>
              <a:t>Il existe une circulation de la matière dans chaque écosystème où des molécules ou des </a:t>
            </a:r>
            <a:r>
              <a:rPr lang="fr-FR" dirty="0" smtClean="0"/>
              <a:t>éléments chimiques</a:t>
            </a:r>
            <a:r>
              <a:rPr lang="fr-FR" dirty="0"/>
              <a:t>, reviennent sans cesse à leur point de départ et que l’on peut qualifier de cyclique, à </a:t>
            </a:r>
            <a:r>
              <a:rPr lang="fr-FR" dirty="0" smtClean="0"/>
              <a:t>la différence </a:t>
            </a:r>
            <a:r>
              <a:rPr lang="fr-FR" dirty="0"/>
              <a:t>des transferts d’énergie. Le passage alternatif des éléments, ou molécules, entre </a:t>
            </a:r>
            <a:r>
              <a:rPr lang="fr-FR" dirty="0" smtClean="0"/>
              <a:t>milieu inorganique </a:t>
            </a:r>
            <a:r>
              <a:rPr lang="fr-FR" dirty="0"/>
              <a:t>et matière vivante, est appelé cycle biogéochimique. Celui-ci correspond à un </a:t>
            </a:r>
            <a:r>
              <a:rPr lang="fr-FR" b="1" dirty="0" smtClean="0"/>
              <a:t>cycle biologique </a:t>
            </a:r>
            <a:r>
              <a:rPr lang="fr-FR" dirty="0"/>
              <a:t>(cycle interne à l’écosystème qui correspond aux échanges entre les organismes) auquel </a:t>
            </a:r>
            <a:r>
              <a:rPr lang="fr-FR" dirty="0" smtClean="0"/>
              <a:t>se greffe </a:t>
            </a:r>
            <a:r>
              <a:rPr lang="fr-FR" dirty="0"/>
              <a:t>un </a:t>
            </a:r>
            <a:r>
              <a:rPr lang="fr-FR" b="1" dirty="0"/>
              <a:t>cycle géochimique </a:t>
            </a:r>
            <a:r>
              <a:rPr lang="fr-FR" dirty="0"/>
              <a:t>(cycle de grandes </a:t>
            </a:r>
            <a:r>
              <a:rPr lang="fr-FR" dirty="0" smtClean="0"/>
              <a:t>dimensions, pouvant </a:t>
            </a:r>
            <a:r>
              <a:rPr lang="fr-FR" dirty="0"/>
              <a:t>intéresser la biosphère entière et </a:t>
            </a:r>
            <a:r>
              <a:rPr lang="fr-FR" dirty="0" smtClean="0"/>
              <a:t>qui concernent </a:t>
            </a:r>
            <a:r>
              <a:rPr lang="fr-FR" dirty="0"/>
              <a:t>les transports dans le milieu non vivant</a:t>
            </a:r>
            <a:r>
              <a:rPr lang="fr-FR" dirty="0" smtClean="0"/>
              <a:t>). </a:t>
            </a:r>
          </a:p>
          <a:p>
            <a:pPr algn="just" rtl="0">
              <a:buFont typeface="Wingdings" pitchFamily="2" charset="2"/>
              <a:buChar char="q"/>
            </a:pPr>
            <a:r>
              <a:rPr lang="fr-FR" dirty="0" smtClean="0"/>
              <a:t>On </a:t>
            </a:r>
            <a:r>
              <a:rPr lang="fr-FR" dirty="0"/>
              <a:t>peut distinguer trois principaux types de cycles biogéochimiques </a:t>
            </a:r>
            <a:r>
              <a:rPr lang="fr-FR" dirty="0" smtClean="0"/>
              <a:t>:</a:t>
            </a:r>
          </a:p>
          <a:p>
            <a:pPr algn="just" rtl="0">
              <a:buFont typeface="Wingdings" pitchFamily="2" charset="2"/>
              <a:buChar char="Ø"/>
            </a:pPr>
            <a:r>
              <a:rPr lang="en-US" dirty="0" smtClean="0"/>
              <a:t>Le </a:t>
            </a:r>
            <a:r>
              <a:rPr lang="en-US" dirty="0"/>
              <a:t>cycle de </a:t>
            </a:r>
            <a:r>
              <a:rPr lang="en-US" dirty="0" smtClean="0"/>
              <a:t>l'eau.</a:t>
            </a:r>
          </a:p>
          <a:p>
            <a:pPr algn="just" rtl="0">
              <a:buFont typeface="Wingdings" pitchFamily="2" charset="2"/>
              <a:buChar char="Ø"/>
            </a:pPr>
            <a:r>
              <a:rPr lang="fr-FR" dirty="0" smtClean="0"/>
              <a:t>Le </a:t>
            </a:r>
            <a:r>
              <a:rPr lang="fr-FR" dirty="0"/>
              <a:t>cycle des éléments à phase gazeuse prédominante (carbone, oxygène, azote</a:t>
            </a:r>
            <a:r>
              <a:rPr lang="fr-FR" dirty="0" smtClean="0"/>
              <a:t>).</a:t>
            </a:r>
          </a:p>
          <a:p>
            <a:pPr algn="just" rtl="0">
              <a:buFont typeface="Wingdings" pitchFamily="2" charset="2"/>
              <a:buChar char="Ø"/>
            </a:pPr>
            <a:r>
              <a:rPr lang="fr-FR" dirty="0" smtClean="0"/>
              <a:t>Le </a:t>
            </a:r>
            <a:r>
              <a:rPr lang="fr-FR" dirty="0"/>
              <a:t>cycle des éléments à phase sédimentaire prédominante (phosphore, potassium etc.).</a:t>
            </a:r>
            <a:endParaRPr lang="ar-DZ" dirty="0"/>
          </a:p>
        </p:txBody>
      </p:sp>
    </p:spTree>
    <p:extLst>
      <p:ext uri="{BB962C8B-B14F-4D97-AF65-F5344CB8AC3E}">
        <p14:creationId xmlns:p14="http://schemas.microsoft.com/office/powerpoint/2010/main" val="2716179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562074"/>
          </a:xfrm>
        </p:spPr>
        <p:txBody>
          <a:bodyPr/>
          <a:lstStyle/>
          <a:p>
            <a:pPr algn="ctr" rtl="0"/>
            <a:r>
              <a:rPr lang="fr-FR" b="1" dirty="0" smtClean="0">
                <a:solidFill>
                  <a:schemeClr val="accent6">
                    <a:lumMod val="75000"/>
                  </a:schemeClr>
                </a:solidFill>
              </a:rPr>
              <a:t>a. </a:t>
            </a:r>
            <a:r>
              <a:rPr lang="en-US" b="1" dirty="0" smtClean="0">
                <a:solidFill>
                  <a:schemeClr val="accent6">
                    <a:lumMod val="75000"/>
                  </a:schemeClr>
                </a:solidFill>
              </a:rPr>
              <a:t>Le </a:t>
            </a:r>
            <a:r>
              <a:rPr lang="en-US" b="1" dirty="0">
                <a:solidFill>
                  <a:schemeClr val="accent6">
                    <a:lumMod val="75000"/>
                  </a:schemeClr>
                </a:solidFill>
              </a:rPr>
              <a:t>cycle de l'eau</a:t>
            </a:r>
            <a:endParaRPr lang="ar-DZ" dirty="0">
              <a:solidFill>
                <a:schemeClr val="accent6">
                  <a:lumMod val="75000"/>
                </a:schemeClr>
              </a:solidFill>
              <a:cs typeface="+mn-cs"/>
            </a:endParaRPr>
          </a:p>
        </p:txBody>
      </p:sp>
      <p:pic>
        <p:nvPicPr>
          <p:cNvPr id="2050" name="Picture 2" descr="Cycle de l'eau"/>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80074" y="865178"/>
            <a:ext cx="8496944" cy="569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511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562074"/>
          </a:xfrm>
        </p:spPr>
        <p:txBody>
          <a:bodyPr/>
          <a:lstStyle/>
          <a:p>
            <a:pPr algn="ctr" rtl="0"/>
            <a:r>
              <a:rPr lang="fr-FR" b="1" dirty="0">
                <a:solidFill>
                  <a:schemeClr val="accent6">
                    <a:lumMod val="75000"/>
                  </a:schemeClr>
                </a:solidFill>
              </a:rPr>
              <a:t>b</a:t>
            </a:r>
            <a:r>
              <a:rPr lang="fr-FR" b="1" dirty="0" smtClean="0">
                <a:solidFill>
                  <a:schemeClr val="accent6">
                    <a:lumMod val="75000"/>
                  </a:schemeClr>
                </a:solidFill>
              </a:rPr>
              <a:t>. </a:t>
            </a:r>
            <a:r>
              <a:rPr lang="en-US" b="1" dirty="0" smtClean="0">
                <a:solidFill>
                  <a:schemeClr val="accent6">
                    <a:lumMod val="75000"/>
                  </a:schemeClr>
                </a:solidFill>
              </a:rPr>
              <a:t>Le cycle du c</a:t>
            </a:r>
            <a:r>
              <a:rPr lang="fr-FR" b="1" dirty="0" smtClean="0">
                <a:solidFill>
                  <a:schemeClr val="accent6">
                    <a:lumMod val="75000"/>
                  </a:schemeClr>
                </a:solidFill>
              </a:rPr>
              <a:t>a</a:t>
            </a:r>
            <a:r>
              <a:rPr lang="en-US" b="1" dirty="0" smtClean="0">
                <a:solidFill>
                  <a:schemeClr val="accent6">
                    <a:lumMod val="75000"/>
                  </a:schemeClr>
                </a:solidFill>
              </a:rPr>
              <a:t>rbone</a:t>
            </a:r>
            <a:endParaRPr lang="ar-DZ" dirty="0">
              <a:solidFill>
                <a:schemeClr val="accent6">
                  <a:lumMod val="75000"/>
                </a:schemeClr>
              </a:solidFill>
              <a:cs typeface="+mn-cs"/>
            </a:endParaRPr>
          </a:p>
        </p:txBody>
      </p:sp>
      <p:pic>
        <p:nvPicPr>
          <p:cNvPr id="3076" name="Picture 4" descr="https://upload.wikimedia.org/wikipedia/commons/thumb/1/1d/Cycle_du_carbone2.svg/440px-Cycle_du_carbone2.svg.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3528" y="836712"/>
            <a:ext cx="8208912" cy="568863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841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562074"/>
          </a:xfrm>
        </p:spPr>
        <p:txBody>
          <a:bodyPr/>
          <a:lstStyle/>
          <a:p>
            <a:pPr algn="ctr" rtl="0"/>
            <a:r>
              <a:rPr lang="fr-FR" b="1" dirty="0" smtClean="0">
                <a:solidFill>
                  <a:schemeClr val="accent6">
                    <a:lumMod val="75000"/>
                  </a:schemeClr>
                </a:solidFill>
              </a:rPr>
              <a:t>c. </a:t>
            </a:r>
            <a:r>
              <a:rPr lang="en-US" b="1" dirty="0" smtClean="0">
                <a:solidFill>
                  <a:schemeClr val="accent6">
                    <a:lumMod val="75000"/>
                  </a:schemeClr>
                </a:solidFill>
              </a:rPr>
              <a:t>Le </a:t>
            </a:r>
            <a:r>
              <a:rPr lang="en-US" b="1" dirty="0">
                <a:solidFill>
                  <a:schemeClr val="accent6">
                    <a:lumMod val="75000"/>
                  </a:schemeClr>
                </a:solidFill>
              </a:rPr>
              <a:t>cycle </a:t>
            </a:r>
            <a:r>
              <a:rPr lang="en-US" b="1" dirty="0" smtClean="0">
                <a:solidFill>
                  <a:schemeClr val="accent6">
                    <a:lumMod val="75000"/>
                  </a:schemeClr>
                </a:solidFill>
              </a:rPr>
              <a:t>de l</a:t>
            </a:r>
            <a:r>
              <a:rPr lang="fr-FR" b="1" dirty="0" smtClean="0">
                <a:solidFill>
                  <a:schemeClr val="accent6">
                    <a:lumMod val="75000"/>
                  </a:schemeClr>
                </a:solidFill>
              </a:rPr>
              <a:t>’azote</a:t>
            </a:r>
            <a:endParaRPr lang="ar-DZ" dirty="0">
              <a:solidFill>
                <a:schemeClr val="accent6">
                  <a:lumMod val="75000"/>
                </a:schemeClr>
              </a:solidFill>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00228"/>
            <a:ext cx="8136904" cy="586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144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562074"/>
          </a:xfrm>
        </p:spPr>
        <p:txBody>
          <a:bodyPr/>
          <a:lstStyle/>
          <a:p>
            <a:pPr algn="ctr" rtl="0"/>
            <a:r>
              <a:rPr lang="fr-FR" b="1" dirty="0">
                <a:solidFill>
                  <a:schemeClr val="accent6">
                    <a:lumMod val="75000"/>
                  </a:schemeClr>
                </a:solidFill>
              </a:rPr>
              <a:t>d</a:t>
            </a:r>
            <a:r>
              <a:rPr lang="fr-FR" b="1" dirty="0" smtClean="0">
                <a:solidFill>
                  <a:schemeClr val="accent6">
                    <a:lumMod val="75000"/>
                  </a:schemeClr>
                </a:solidFill>
              </a:rPr>
              <a:t>. </a:t>
            </a:r>
            <a:r>
              <a:rPr lang="en-US" b="1" dirty="0" smtClean="0">
                <a:solidFill>
                  <a:schemeClr val="accent6">
                    <a:lumMod val="75000"/>
                  </a:schemeClr>
                </a:solidFill>
              </a:rPr>
              <a:t>Le </a:t>
            </a:r>
            <a:r>
              <a:rPr lang="en-US" b="1" dirty="0">
                <a:solidFill>
                  <a:schemeClr val="accent6">
                    <a:lumMod val="75000"/>
                  </a:schemeClr>
                </a:solidFill>
              </a:rPr>
              <a:t>cycle </a:t>
            </a:r>
            <a:r>
              <a:rPr lang="en-US" b="1" dirty="0" smtClean="0">
                <a:solidFill>
                  <a:schemeClr val="accent6">
                    <a:lumMod val="75000"/>
                  </a:schemeClr>
                </a:solidFill>
              </a:rPr>
              <a:t>du </a:t>
            </a:r>
            <a:r>
              <a:rPr lang="en-US" b="1" dirty="0" err="1" smtClean="0">
                <a:solidFill>
                  <a:schemeClr val="accent6">
                    <a:lumMod val="75000"/>
                  </a:schemeClr>
                </a:solidFill>
              </a:rPr>
              <a:t>phosphore</a:t>
            </a:r>
            <a:endParaRPr lang="ar-DZ" dirty="0">
              <a:solidFill>
                <a:schemeClr val="accent6">
                  <a:lumMod val="75000"/>
                </a:schemeClr>
              </a:solidFill>
              <a:cs typeface="+mn-cs"/>
            </a:endParaRPr>
          </a:p>
        </p:txBody>
      </p:sp>
      <p:pic>
        <p:nvPicPr>
          <p:cNvPr id="5122" name="Picture 2" descr="cycle-phosph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367442"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2552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Vagues">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204</TotalTime>
  <Words>1009</Words>
  <Application>Microsoft Office PowerPoint</Application>
  <PresentationFormat>Affichage à l'écran (4:3)</PresentationFormat>
  <Paragraphs>100</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Oriel</vt:lpstr>
      <vt:lpstr>V. Fonctionnement des écosystèmes  Elaboré par : M. LAHOUEL.M Mars 2020 </vt:lpstr>
      <vt:lpstr> V.1. Diversité fonctionnelle des écosystèmes</vt:lpstr>
      <vt:lpstr> Les services écosystémiques ont été classés en 4 catégories : Services de support ou de soutien : Ce sont les services nécessaires à la production des autres services, c'est-à-dire qui créent les conditions de base au développement de la vie sur Terre (Formation des sols, production primaire, air respirable, etc). Leurs effets sont indirects ou apparaissent sur le long terme. Services d'approvisionnement ou de production : Ce sont les services correspondant aux produits, potentiellement commercialisables, obtenus à partir des écosystèmes (Nourriture, Eau potable, Fibres, Combustible, Produits biochimiques et pharmaceutiques, etc).  Services de régulation : Ce sont les services permettant de modérer ou réguler les phénomènes naturels (Régulation du climat, de l'érosion, des parasites, etc). Services culturels : Ce sont les bénéfices non-matériels que l'humanité peut tirer des écosystèmes, à travers un enrichissement spirituel ou le développement cognitif des peuples (Patrimoine, esthétisme, éducation, religion, etc). (Millennium Ecosystem Assessment MEA, 2005)</vt:lpstr>
      <vt:lpstr>Présentation PowerPoint</vt:lpstr>
      <vt:lpstr>V.1.1. Les cycles biogéochimiques</vt:lpstr>
      <vt:lpstr>a. Le cycle de l'eau</vt:lpstr>
      <vt:lpstr>b. Le cycle du carbone</vt:lpstr>
      <vt:lpstr>c. Le cycle de l’azote</vt:lpstr>
      <vt:lpstr>d. Le cycle du phosphore</vt:lpstr>
      <vt:lpstr>Quelques éléments d’écologie fonctionnelle Adapté de Lenoir.J, 2013</vt:lpstr>
      <vt:lpstr>Fonctions des espèces dans les  écosystèmes : espèces clés</vt:lpstr>
      <vt:lpstr>L’exemple de la loutre de mer</vt:lpstr>
      <vt:lpstr>Fonctions des espèces dans les  écosystèmes : organismes ingénieurs</vt:lpstr>
      <vt:lpstr>Le cas des castors</vt:lpstr>
      <vt:lpstr>Fonctions des espèces dans les  écosystèmes : groupes fonctionnels</vt:lpstr>
      <vt:lpstr>V.2. Biomasse et productivité des écosystèmes</vt:lpstr>
      <vt:lpstr>V.2. Biomasse et productivité des écosystèmes</vt:lpstr>
      <vt:lpstr>             LA pyramide de productivité de l’écosystème décrit tous ces échanges de matière et d’énergie au sein de l’écosystème.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 Fonctionnement des écosystèmes  Elaboré par : M. LAHOUEL.M Mars 2020 </dc:title>
  <dc:creator>LAHOUEL</dc:creator>
  <cp:lastModifiedBy>LAHOUEL</cp:lastModifiedBy>
  <cp:revision>40</cp:revision>
  <dcterms:created xsi:type="dcterms:W3CDTF">2020-03-31T16:07:58Z</dcterms:created>
  <dcterms:modified xsi:type="dcterms:W3CDTF">2020-03-31T21:39:50Z</dcterms:modified>
</cp:coreProperties>
</file>