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t>17/04/2020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17/04/2020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17/04/2020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t>17/04/2020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t>17/04/2020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17/04/2020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17/04/2020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t>17/04/2020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17/04/2020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t>17/04/2020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t>17/04/2020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t>17/04/2020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1916832"/>
            <a:ext cx="6820272" cy="1152128"/>
          </a:xfrm>
        </p:spPr>
        <p:txBody>
          <a:bodyPr>
            <a:normAutofit fontScale="90000"/>
          </a:bodyPr>
          <a:lstStyle/>
          <a:p>
            <a:pPr algn="ctr"/>
            <a:r>
              <a:rPr lang="fr-FR" dirty="0" smtClean="0">
                <a:solidFill>
                  <a:schemeClr val="accent6">
                    <a:lumMod val="75000"/>
                  </a:schemeClr>
                </a:solidFill>
              </a:rPr>
              <a:t>VII- </a:t>
            </a:r>
            <a:r>
              <a:rPr lang="fr-FR" dirty="0">
                <a:solidFill>
                  <a:schemeClr val="accent6">
                    <a:lumMod val="75000"/>
                  </a:schemeClr>
                </a:solidFill>
              </a:rPr>
              <a:t>Les règles </a:t>
            </a:r>
            <a:r>
              <a:rPr lang="fr-FR" dirty="0" smtClean="0">
                <a:solidFill>
                  <a:schemeClr val="accent6">
                    <a:lumMod val="75000"/>
                  </a:schemeClr>
                </a:solidFill>
              </a:rPr>
              <a:t>écologiques</a:t>
            </a:r>
            <a:br>
              <a:rPr lang="fr-FR" dirty="0" smtClean="0">
                <a:solidFill>
                  <a:schemeClr val="accent6">
                    <a:lumMod val="75000"/>
                  </a:schemeClr>
                </a:solidFill>
              </a:rPr>
            </a:br>
            <a:r>
              <a:rPr lang="fr-FR" sz="2000" dirty="0">
                <a:solidFill>
                  <a:srgbClr val="05E0DB">
                    <a:lumMod val="75000"/>
                  </a:srgbClr>
                </a:solidFill>
              </a:rPr>
              <a:t>( Travail de synthèse)</a:t>
            </a:r>
            <a:r>
              <a:rPr lang="fr-FR" dirty="0" smtClean="0">
                <a:solidFill>
                  <a:schemeClr val="accent6">
                    <a:lumMod val="75000"/>
                  </a:schemeClr>
                </a:solidFill>
              </a:rPr>
              <a:t>  </a:t>
            </a:r>
            <a:br>
              <a:rPr lang="fr-FR" dirty="0" smtClean="0">
                <a:solidFill>
                  <a:schemeClr val="accent6">
                    <a:lumMod val="75000"/>
                  </a:schemeClr>
                </a:solidFill>
              </a:rPr>
            </a:br>
            <a:r>
              <a:rPr lang="fr-FR" dirty="0" smtClean="0">
                <a:solidFill>
                  <a:schemeClr val="accent6">
                    <a:lumMod val="75000"/>
                  </a:schemeClr>
                </a:solidFill>
              </a:rPr>
              <a:t>			</a:t>
            </a:r>
            <a:endParaRPr lang="fr-FR" sz="1800" dirty="0">
              <a:solidFill>
                <a:schemeClr val="tx1"/>
              </a:solidFill>
            </a:endParaRPr>
          </a:p>
        </p:txBody>
      </p:sp>
    </p:spTree>
    <p:extLst>
      <p:ext uri="{BB962C8B-B14F-4D97-AF65-F5344CB8AC3E}">
        <p14:creationId xmlns:p14="http://schemas.microsoft.com/office/powerpoint/2010/main" val="1155150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332656"/>
            <a:ext cx="8075240" cy="6141296"/>
          </a:xfrm>
        </p:spPr>
        <p:txBody>
          <a:bodyPr>
            <a:normAutofit/>
          </a:bodyPr>
          <a:lstStyle/>
          <a:p>
            <a:pPr marL="0" indent="0" algn="just">
              <a:buNone/>
            </a:pPr>
            <a:r>
              <a:rPr lang="fr-FR" sz="2000" dirty="0"/>
              <a:t>En se référant à la </a:t>
            </a:r>
            <a:r>
              <a:rPr lang="fr-FR" sz="2000" b="1" dirty="0">
                <a:solidFill>
                  <a:srgbClr val="FF0000"/>
                </a:solidFill>
              </a:rPr>
              <a:t>Convention sur la Diversité Biologique (CDB)</a:t>
            </a:r>
            <a:r>
              <a:rPr lang="fr-FR" sz="2000" dirty="0"/>
              <a:t>, les liens entre </a:t>
            </a:r>
            <a:r>
              <a:rPr lang="fr-FR" sz="2000" b="1" dirty="0">
                <a:solidFill>
                  <a:srgbClr val="FF0000"/>
                </a:solidFill>
              </a:rPr>
              <a:t>la biodiversité </a:t>
            </a:r>
            <a:r>
              <a:rPr lang="fr-FR" sz="2000" dirty="0"/>
              <a:t>et </a:t>
            </a:r>
            <a:r>
              <a:rPr lang="fr-FR" sz="2000" b="1" dirty="0">
                <a:solidFill>
                  <a:srgbClr val="FF0000"/>
                </a:solidFill>
              </a:rPr>
              <a:t>les </a:t>
            </a:r>
            <a:r>
              <a:rPr lang="fr-FR" sz="2000" b="1" dirty="0" smtClean="0">
                <a:solidFill>
                  <a:srgbClr val="FF0000"/>
                </a:solidFill>
              </a:rPr>
              <a:t>Changements Climatiques (</a:t>
            </a:r>
            <a:r>
              <a:rPr lang="fr-FR" sz="2000" b="1" dirty="0" err="1" smtClean="0">
                <a:solidFill>
                  <a:srgbClr val="FF0000"/>
                </a:solidFill>
              </a:rPr>
              <a:t>CCs</a:t>
            </a:r>
            <a:r>
              <a:rPr lang="fr-FR" sz="2000" b="1" dirty="0" smtClean="0">
                <a:solidFill>
                  <a:srgbClr val="FF0000"/>
                </a:solidFill>
              </a:rPr>
              <a:t>)</a:t>
            </a:r>
            <a:r>
              <a:rPr lang="fr-FR" sz="2000" dirty="0" smtClean="0"/>
              <a:t> </a:t>
            </a:r>
            <a:r>
              <a:rPr lang="fr-FR" sz="2000" dirty="0"/>
              <a:t>vont dans les deux sens : </a:t>
            </a:r>
          </a:p>
          <a:p>
            <a:pPr algn="just">
              <a:buFont typeface="Wingdings" pitchFamily="2" charset="2"/>
              <a:buChar char="Ø"/>
            </a:pPr>
            <a:r>
              <a:rPr lang="fr-FR" sz="2000" dirty="0" smtClean="0"/>
              <a:t>la </a:t>
            </a:r>
            <a:r>
              <a:rPr lang="fr-FR" sz="2000" dirty="0"/>
              <a:t>biodiversité est menacée par les </a:t>
            </a:r>
            <a:r>
              <a:rPr lang="fr-FR" sz="2000" dirty="0" err="1"/>
              <a:t>CCs</a:t>
            </a:r>
            <a:r>
              <a:rPr lang="fr-FR" sz="2000" dirty="0"/>
              <a:t> d'origine humaine </a:t>
            </a:r>
            <a:endParaRPr lang="fr-FR" sz="2000" dirty="0" smtClean="0"/>
          </a:p>
          <a:p>
            <a:pPr algn="just">
              <a:buFont typeface="Wingdings" pitchFamily="2" charset="2"/>
              <a:buChar char="Ø"/>
            </a:pPr>
            <a:r>
              <a:rPr lang="fr-FR" sz="2000" dirty="0" smtClean="0"/>
              <a:t>en </a:t>
            </a:r>
            <a:r>
              <a:rPr lang="fr-FR" sz="2000" dirty="0"/>
              <a:t>même temps, les ressources de la biodiversité peuvent réduire les impacts des </a:t>
            </a:r>
            <a:r>
              <a:rPr lang="fr-FR" sz="2000" dirty="0" err="1"/>
              <a:t>CCs</a:t>
            </a:r>
            <a:r>
              <a:rPr lang="fr-FR" sz="2000" dirty="0"/>
              <a:t> sur les populations et la production. </a:t>
            </a:r>
            <a:endParaRPr lang="fr-FR" sz="2000" dirty="0" smtClean="0"/>
          </a:p>
          <a:p>
            <a:pPr marL="0" indent="0" algn="just">
              <a:buNone/>
            </a:pPr>
            <a:r>
              <a:rPr lang="fr-FR" sz="2000" dirty="0" smtClean="0"/>
              <a:t>	En </a:t>
            </a:r>
            <a:r>
              <a:rPr lang="fr-FR" sz="2000" dirty="0"/>
              <a:t>se référant à </a:t>
            </a:r>
            <a:r>
              <a:rPr lang="fr-FR" sz="2000" b="1" dirty="0">
                <a:solidFill>
                  <a:srgbClr val="FF0000"/>
                </a:solidFill>
              </a:rPr>
              <a:t>l’Evaluation des écosystèmes pour le Millénaire (EM)</a:t>
            </a:r>
            <a:r>
              <a:rPr lang="fr-FR" sz="2000" dirty="0"/>
              <a:t>, les </a:t>
            </a:r>
            <a:r>
              <a:rPr lang="fr-FR" sz="2000" dirty="0" err="1"/>
              <a:t>CCs</a:t>
            </a:r>
            <a:r>
              <a:rPr lang="fr-FR" sz="2000" dirty="0"/>
              <a:t> est le second facteur de changement déterminant dans l’évolution de la biodiversité biologique durant le dernier siècle, et ce après </a:t>
            </a:r>
            <a:r>
              <a:rPr lang="fr-FR" sz="2000" b="1" dirty="0">
                <a:solidFill>
                  <a:srgbClr val="FF0000"/>
                </a:solidFill>
              </a:rPr>
              <a:t>le changement d’habitat</a:t>
            </a:r>
            <a:r>
              <a:rPr lang="fr-FR" sz="2000" dirty="0"/>
              <a:t>. En revanche, ce qui caractérise les changements climatiques c’est leur tendance actuelle à générer des impacts à croissance très rapide dans le présent et dans le proche futur. Ceci justifie et confirme l’intérêt accordé aux impacts des changements climatiques qui est probablement la menace la plus importante pour la diversité biologique</a:t>
            </a:r>
            <a:r>
              <a:rPr lang="fr-FR" sz="2000" dirty="0" smtClean="0"/>
              <a:t>. </a:t>
            </a:r>
            <a:r>
              <a:rPr lang="fr-FR" sz="2000" i="1" dirty="0" smtClean="0"/>
              <a:t>(</a:t>
            </a:r>
            <a:r>
              <a:rPr lang="fr-FR" sz="2000" i="1" dirty="0"/>
              <a:t>Etude diagnostique </a:t>
            </a:r>
            <a:r>
              <a:rPr lang="fr-FR" sz="2000" i="1" dirty="0" smtClean="0"/>
              <a:t>sur la </a:t>
            </a:r>
            <a:r>
              <a:rPr lang="fr-FR" sz="2000" i="1" dirty="0"/>
              <a:t>Biodiversité &amp;les changements climatiques en </a:t>
            </a:r>
            <a:r>
              <a:rPr lang="fr-FR" sz="2000" i="1" dirty="0" smtClean="0"/>
              <a:t>Algérie. Rapport final, 2015)</a:t>
            </a:r>
            <a:endParaRPr lang="fr-FR" sz="2000" i="1" dirty="0" smtClean="0"/>
          </a:p>
          <a:p>
            <a:pPr marL="0" indent="0" algn="just">
              <a:buNone/>
            </a:pPr>
            <a:endParaRPr lang="fr-FR" sz="2000" dirty="0"/>
          </a:p>
        </p:txBody>
      </p:sp>
    </p:spTree>
    <p:extLst>
      <p:ext uri="{BB962C8B-B14F-4D97-AF65-F5344CB8AC3E}">
        <p14:creationId xmlns:p14="http://schemas.microsoft.com/office/powerpoint/2010/main" val="622854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1556792"/>
            <a:ext cx="8075240" cy="3960440"/>
          </a:xfrm>
          <a:ln w="28575">
            <a:solidFill>
              <a:srgbClr val="FF0000"/>
            </a:solidFill>
          </a:ln>
        </p:spPr>
        <p:txBody>
          <a:bodyPr>
            <a:normAutofit lnSpcReduction="10000"/>
          </a:bodyPr>
          <a:lstStyle/>
          <a:p>
            <a:pPr marL="0" indent="0" algn="just">
              <a:buNone/>
            </a:pPr>
            <a:r>
              <a:rPr lang="fr-FR" sz="2000" dirty="0" smtClean="0"/>
              <a:t>	</a:t>
            </a:r>
            <a:r>
              <a:rPr lang="fr-FR" i="1" dirty="0" smtClean="0"/>
              <a:t>D’après ces constats révélés dans ces deux rapports cités ci-dessus, quelles sont à votre avis, </a:t>
            </a:r>
            <a:r>
              <a:rPr lang="fr-FR" b="1" i="1" dirty="0" smtClean="0">
                <a:solidFill>
                  <a:srgbClr val="FF0000"/>
                </a:solidFill>
              </a:rPr>
              <a:t>les démarches (recommandations, règles, clés)</a:t>
            </a:r>
            <a:r>
              <a:rPr lang="fr-FR" i="1" dirty="0" smtClean="0"/>
              <a:t> soit au niveau individuel, collectif (sociétal), territorial ou régional pour: </a:t>
            </a:r>
          </a:p>
          <a:p>
            <a:pPr marL="0" indent="0" algn="just">
              <a:buNone/>
            </a:pPr>
            <a:r>
              <a:rPr lang="fr-FR" i="1" dirty="0"/>
              <a:t>	</a:t>
            </a:r>
            <a:r>
              <a:rPr lang="fr-FR" b="1" i="1" dirty="0" smtClean="0">
                <a:solidFill>
                  <a:schemeClr val="bg2">
                    <a:lumMod val="50000"/>
                  </a:schemeClr>
                </a:solidFill>
              </a:rPr>
              <a:t>1. limiter la menace des changements climatiques sur la biodiversité;</a:t>
            </a:r>
          </a:p>
          <a:p>
            <a:pPr marL="0" indent="0" algn="just">
              <a:buNone/>
            </a:pPr>
            <a:r>
              <a:rPr lang="fr-FR" i="1" dirty="0" smtClean="0"/>
              <a:t>	</a:t>
            </a:r>
            <a:r>
              <a:rPr lang="fr-FR" b="1" i="1" dirty="0" smtClean="0">
                <a:solidFill>
                  <a:schemeClr val="bg2">
                    <a:lumMod val="50000"/>
                  </a:schemeClr>
                </a:solidFill>
              </a:rPr>
              <a:t>2. conserver les ressources génétiques animales et végétales qui servent le bien-être de l’espèce humaine </a:t>
            </a:r>
            <a:r>
              <a:rPr lang="fr-FR" sz="2800" b="1" i="1" dirty="0" smtClean="0">
                <a:solidFill>
                  <a:schemeClr val="bg2">
                    <a:lumMod val="50000"/>
                  </a:schemeClr>
                </a:solidFill>
                <a:latin typeface="Carlito" pitchFamily="34" charset="0"/>
                <a:cs typeface="Carlito" pitchFamily="34" charset="0"/>
              </a:rPr>
              <a:t>?</a:t>
            </a:r>
            <a:endParaRPr lang="fr-FR" sz="2800" b="1" i="1" dirty="0">
              <a:solidFill>
                <a:schemeClr val="bg2">
                  <a:lumMod val="50000"/>
                </a:schemeClr>
              </a:solidFill>
              <a:latin typeface="Carlito" pitchFamily="34" charset="0"/>
              <a:cs typeface="Carlito" pitchFamily="34" charset="0"/>
            </a:endParaRPr>
          </a:p>
        </p:txBody>
      </p:sp>
    </p:spTree>
    <p:extLst>
      <p:ext uri="{BB962C8B-B14F-4D97-AF65-F5344CB8AC3E}">
        <p14:creationId xmlns:p14="http://schemas.microsoft.com/office/powerpoint/2010/main" val="4062150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65</TotalTime>
  <Words>66</Words>
  <Application>Microsoft Office PowerPoint</Application>
  <PresentationFormat>Affichage à l'écran (4:3)</PresentationFormat>
  <Paragraphs>8</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Oriel</vt:lpstr>
      <vt:lpstr>VII- Les règles écologiques ( Travail de synthèse)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VII- Les règles écologiques   VIII- Les rythmes biologiques     Elaboré par : M. LAHOUEL.M           Mars 2020</dc:title>
  <dc:creator>LAHOUEL Khobizi</dc:creator>
  <cp:lastModifiedBy>LAHOUEL</cp:lastModifiedBy>
  <cp:revision>10</cp:revision>
  <dcterms:created xsi:type="dcterms:W3CDTF">2020-04-02T12:07:13Z</dcterms:created>
  <dcterms:modified xsi:type="dcterms:W3CDTF">2020-04-17T10:03:07Z</dcterms:modified>
</cp:coreProperties>
</file>