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306" r:id="rId2"/>
    <p:sldId id="279" r:id="rId3"/>
    <p:sldId id="280" r:id="rId4"/>
    <p:sldId id="298" r:id="rId5"/>
    <p:sldId id="281" r:id="rId6"/>
    <p:sldId id="282" r:id="rId7"/>
    <p:sldId id="283" r:id="rId8"/>
    <p:sldId id="284" r:id="rId9"/>
    <p:sldId id="285" r:id="rId10"/>
    <p:sldId id="286" r:id="rId11"/>
    <p:sldId id="287" r:id="rId12"/>
    <p:sldId id="299" r:id="rId13"/>
    <p:sldId id="288" r:id="rId14"/>
    <p:sldId id="289" r:id="rId15"/>
    <p:sldId id="300" r:id="rId16"/>
    <p:sldId id="301" r:id="rId17"/>
    <p:sldId id="302" r:id="rId18"/>
    <p:sldId id="304" r:id="rId19"/>
    <p:sldId id="305" r:id="rId20"/>
    <p:sldId id="303" r:id="rId21"/>
    <p:sldId id="278" r:id="rId2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9668" autoAdjust="0"/>
  </p:normalViewPr>
  <p:slideViewPr>
    <p:cSldViewPr>
      <p:cViewPr>
        <p:scale>
          <a:sx n="80" d="100"/>
          <a:sy n="80" d="100"/>
        </p:scale>
        <p:origin x="-1722"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3E84A0-1712-43D8-B15B-98043A222D80}" type="datetimeFigureOut">
              <a:rPr lang="fr-FR" smtClean="0"/>
              <a:t>24/02/2019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3EA085-ADB7-4CD7-B6F4-27BF1DC59BFD}" type="slidenum">
              <a:rPr lang="fr-FR" smtClean="0"/>
              <a:t>‹N°›</a:t>
            </a:fld>
            <a:endParaRPr lang="fr-FR"/>
          </a:p>
        </p:txBody>
      </p:sp>
    </p:spTree>
    <p:extLst>
      <p:ext uri="{BB962C8B-B14F-4D97-AF65-F5344CB8AC3E}">
        <p14:creationId xmlns:p14="http://schemas.microsoft.com/office/powerpoint/2010/main" val="12752555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E445F8A4-BFDE-4AFB-8816-42F0212E42D2}" type="datetime1">
              <a:rPr lang="fr-FR" smtClean="0"/>
              <a:t>24/02/2019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E70AC7CA-10D1-4FA1-88A3-A539275C8221}" type="datetime1">
              <a:rPr lang="fr-FR" smtClean="0"/>
              <a:t>24/02/2019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78DCB3E5-D511-4D65-A72C-0F9FF6253DD7}" type="datetime1">
              <a:rPr lang="fr-FR" smtClean="0"/>
              <a:t>24/02/2019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6CDA0027-4F75-4E4B-A8AD-B795E269B671}" type="datetime1">
              <a:rPr lang="fr-FR" smtClean="0"/>
              <a:t>24/02/2019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CAC80390-22B2-4A75-AD0F-8FF144E5AC06}" type="datetime1">
              <a:rPr lang="fr-FR" smtClean="0"/>
              <a:t>24/02/2019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41202A62-2D87-42A0-99F4-F40FA854342E}" type="datetime1">
              <a:rPr lang="fr-FR" smtClean="0"/>
              <a:t>24/02/2019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C47C8078-9A6E-4368-9E68-DA1ADA55C190}" type="datetime1">
              <a:rPr lang="fr-FR" smtClean="0"/>
              <a:t>24/02/2019</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02200C29-A499-4EF1-B329-1CC846B4D2EF}" type="datetime1">
              <a:rPr lang="fr-FR" smtClean="0"/>
              <a:t>24/02/2019</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0DF221F-3FB7-4F89-8374-D6C53EC566B1}" type="datetime1">
              <a:rPr lang="fr-FR" smtClean="0"/>
              <a:t>24/02/2019</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D639266-1351-4D90-80E8-C880EB0FCB97}" type="datetime1">
              <a:rPr lang="fr-FR" smtClean="0"/>
              <a:t>24/02/2019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A42F8C2-9A79-4080-B846-E6C4ED6EBD20}" type="datetime1">
              <a:rPr lang="fr-FR" smtClean="0"/>
              <a:t>24/02/2019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0DCCBB-AC15-4D79-AD36-E83CA008F8DE}" type="datetime1">
              <a:rPr lang="fr-FR" smtClean="0"/>
              <a:t>24/02/2019</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age 16" descr="Description : logo de la faculté"/>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75859" y="69849"/>
            <a:ext cx="1464632" cy="1343421"/>
          </a:xfrm>
          <a:prstGeom prst="rect">
            <a:avLst/>
          </a:prstGeom>
          <a:noFill/>
          <a:extLst>
            <a:ext uri="{909E8E84-426E-40DD-AFC4-6F175D3DCCD1}">
              <a14:hiddenFill xmlns:a14="http://schemas.microsoft.com/office/drawing/2010/main">
                <a:solidFill>
                  <a:srgbClr val="FFFFFF"/>
                </a:solidFill>
              </a14:hiddenFill>
            </a:ext>
          </a:extLst>
        </p:spPr>
      </p:pic>
      <p:pic>
        <p:nvPicPr>
          <p:cNvPr id="2049" name="Image 6" descr="Description : log_univ_djelfa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376" y="89206"/>
            <a:ext cx="1357715" cy="110754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 name="Rectangle 4"/>
          <p:cNvSpPr>
            <a:spLocks noChangeArrowheads="1"/>
          </p:cNvSpPr>
          <p:nvPr/>
        </p:nvSpPr>
        <p:spPr bwMode="auto">
          <a:xfrm>
            <a:off x="2451869" y="120609"/>
            <a:ext cx="4240264"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105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الجمهورية الجزائرية الديمقراطية الشعبية</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fr-FR" sz="105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t>
            </a:r>
            <a:r>
              <a:rPr kumimoji="0" lang="fr-FR" sz="105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05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publique Alg</a:t>
            </a:r>
            <a:r>
              <a:rPr kumimoji="0" lang="fr-FR" sz="105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05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rienne D</a:t>
            </a:r>
            <a:r>
              <a:rPr kumimoji="0" lang="fr-FR" sz="105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05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mocratique et Populaire</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DZ" sz="105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وزارة التعليم العالي والبحث العلمي</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fr-FR" sz="105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Minist</a:t>
            </a:r>
            <a:r>
              <a:rPr kumimoji="0" lang="fr-FR" sz="1050" b="1"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105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de l'Enseignement Sup</a:t>
            </a:r>
            <a:r>
              <a:rPr kumimoji="0" lang="fr-FR" sz="105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05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rieur et de la Recherche Scientifique</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DZ" sz="105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جامعة زيان عاشور بالجلفة</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sz="105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Universit</a:t>
            </a:r>
            <a:r>
              <a:rPr kumimoji="0" lang="fr-FR" sz="105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105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105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Ziane</a:t>
            </a:r>
            <a:r>
              <a:rPr kumimoji="0" lang="fr-FR" sz="105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Achour Djelfa</a:t>
            </a:r>
          </a:p>
          <a:p>
            <a:pPr marL="0" marR="0" lvl="0" indent="0" algn="ctr" defTabSz="914400" rtl="0" eaLnBrk="0" fontAlgn="base" latinLnBrk="0" hangingPunct="0">
              <a:lnSpc>
                <a:spcPct val="100000"/>
              </a:lnSpc>
              <a:spcBef>
                <a:spcPct val="0"/>
              </a:spcBef>
              <a:spcAft>
                <a:spcPct val="0"/>
              </a:spcAft>
              <a:buClrTx/>
              <a:buSzTx/>
              <a:buFontTx/>
              <a:buNone/>
              <a:tabLst/>
            </a:pPr>
            <a:r>
              <a:rPr lang="ar-DZ" sz="1050" b="1" dirty="0" smtClean="0">
                <a:latin typeface="Times New Roman" pitchFamily="18" charset="0"/>
                <a:cs typeface="Times New Roman" pitchFamily="18" charset="0"/>
              </a:rPr>
              <a:t>كلية علوم الطبيعة و الحياة</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sz="1050" b="1" i="0" u="none" strike="noStrike" cap="none" normalizeH="0" baseline="0" dirty="0" smtClean="0">
                <a:ln>
                  <a:noFill/>
                </a:ln>
                <a:solidFill>
                  <a:schemeClr val="tx1"/>
                </a:solidFill>
                <a:effectLst/>
                <a:latin typeface="Times New Roman" pitchFamily="18" charset="0"/>
                <a:cs typeface="Times New Roman" pitchFamily="18" charset="0"/>
              </a:rPr>
              <a:t>Faculté des sciences de la nature et de la vie</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7"/>
          <p:cNvSpPr/>
          <p:nvPr/>
        </p:nvSpPr>
        <p:spPr>
          <a:xfrm>
            <a:off x="2311881" y="2492896"/>
            <a:ext cx="4802405" cy="2677656"/>
          </a:xfrm>
          <a:prstGeom prst="rect">
            <a:avLst/>
          </a:prstGeom>
        </p:spPr>
        <p:txBody>
          <a:bodyPr wrap="none">
            <a:spAutoFit/>
          </a:bodyPr>
          <a:lstStyle/>
          <a:p>
            <a:pPr algn="ctr"/>
            <a:r>
              <a:rPr lang="fr-FR" sz="2400" b="1" dirty="0" smtClean="0"/>
              <a:t>Licence Sol-Eau</a:t>
            </a:r>
          </a:p>
          <a:p>
            <a:pPr algn="ctr"/>
            <a:endParaRPr lang="fr-FR" sz="2400" b="1" dirty="0" smtClean="0"/>
          </a:p>
          <a:p>
            <a:pPr algn="ctr"/>
            <a:r>
              <a:rPr lang="fr-FR" sz="2400" b="1" dirty="0" smtClean="0"/>
              <a:t>Module :</a:t>
            </a:r>
            <a:r>
              <a:rPr lang="fr-FR" sz="2400" dirty="0" smtClean="0"/>
              <a:t> Epuration des Eaux usées</a:t>
            </a:r>
          </a:p>
          <a:p>
            <a:pPr algn="ctr"/>
            <a:endParaRPr lang="fr-FR" sz="2400" dirty="0" smtClean="0"/>
          </a:p>
          <a:p>
            <a:pPr algn="ctr"/>
            <a:r>
              <a:rPr lang="fr-FR" sz="2400" b="1" dirty="0" smtClean="0"/>
              <a:t>Chargé du module :</a:t>
            </a:r>
            <a:r>
              <a:rPr lang="fr-FR" sz="2400" dirty="0" smtClean="0"/>
              <a:t> Mohamed Hachi</a:t>
            </a:r>
          </a:p>
          <a:p>
            <a:pPr algn="ctr"/>
            <a:endParaRPr lang="fr-FR" sz="2400" dirty="0" smtClean="0"/>
          </a:p>
          <a:p>
            <a:pPr algn="ctr"/>
            <a:r>
              <a:rPr lang="fr-FR" sz="2400" b="1" dirty="0" smtClean="0"/>
              <a:t>E-mail :</a:t>
            </a:r>
            <a:r>
              <a:rPr lang="fr-FR" sz="2400" dirty="0" smtClean="0"/>
              <a:t> hachi.mouh3@gmail.com </a:t>
            </a:r>
            <a:endParaRPr lang="fr-FR" sz="2400" dirty="0"/>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1</a:t>
            </a:fld>
            <a:endParaRPr lang="fr-BE"/>
          </a:p>
        </p:txBody>
      </p:sp>
    </p:spTree>
    <p:extLst>
      <p:ext uri="{BB962C8B-B14F-4D97-AF65-F5344CB8AC3E}">
        <p14:creationId xmlns:p14="http://schemas.microsoft.com/office/powerpoint/2010/main" val="33049101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t>10</a:t>
            </a:fld>
            <a:endParaRPr lang="fr-BE"/>
          </a:p>
        </p:txBody>
      </p:sp>
      <p:sp>
        <p:nvSpPr>
          <p:cNvPr id="3" name="Rectangle 2"/>
          <p:cNvSpPr/>
          <p:nvPr/>
        </p:nvSpPr>
        <p:spPr>
          <a:xfrm>
            <a:off x="323528" y="260648"/>
            <a:ext cx="8424936" cy="1938992"/>
          </a:xfrm>
          <a:prstGeom prst="rect">
            <a:avLst/>
          </a:prstGeom>
        </p:spPr>
        <p:txBody>
          <a:bodyPr wrap="square">
            <a:spAutoFit/>
          </a:bodyPr>
          <a:lstStyle/>
          <a:p>
            <a:pPr algn="just"/>
            <a:r>
              <a:rPr lang="fr-FR" sz="2400" b="1" dirty="0" smtClean="0"/>
              <a:t>N.B : </a:t>
            </a:r>
          </a:p>
          <a:p>
            <a:pPr algn="just"/>
            <a:r>
              <a:rPr lang="fr-FR" sz="2400" dirty="0" smtClean="0"/>
              <a:t>L’oxydation </a:t>
            </a:r>
            <a:r>
              <a:rPr lang="fr-FR" sz="2400" dirty="0"/>
              <a:t>des matières organiques n’est pas le seul phénomène</a:t>
            </a:r>
          </a:p>
          <a:p>
            <a:pPr algn="just"/>
            <a:r>
              <a:rPr lang="fr-FR" sz="2400" dirty="0"/>
              <a:t>en cause ; il faut y ajouter l’oxydation des nitrites et des sels </a:t>
            </a:r>
            <a:r>
              <a:rPr lang="fr-FR" sz="2400" dirty="0" smtClean="0"/>
              <a:t>ammoniacaux ainsi </a:t>
            </a:r>
            <a:r>
              <a:rPr lang="fr-FR" sz="2400" dirty="0"/>
              <a:t>que les besoins nés des phénomènes d’assimilation et de la </a:t>
            </a:r>
            <a:r>
              <a:rPr lang="fr-FR" sz="2400" dirty="0" smtClean="0"/>
              <a:t>formation de </a:t>
            </a:r>
            <a:r>
              <a:rPr lang="fr-FR" sz="2400" dirty="0"/>
              <a:t>nouvelles cellules.</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0342" y="2199640"/>
            <a:ext cx="6729772" cy="4469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481847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t>11</a:t>
            </a:fld>
            <a:endParaRPr lang="fr-BE"/>
          </a:p>
        </p:txBody>
      </p:sp>
      <p:sp>
        <p:nvSpPr>
          <p:cNvPr id="3" name="Rectangle 2"/>
          <p:cNvSpPr/>
          <p:nvPr/>
        </p:nvSpPr>
        <p:spPr>
          <a:xfrm>
            <a:off x="308850" y="476672"/>
            <a:ext cx="8280920" cy="3416320"/>
          </a:xfrm>
          <a:prstGeom prst="rect">
            <a:avLst/>
          </a:prstGeom>
        </p:spPr>
        <p:txBody>
          <a:bodyPr wrap="square">
            <a:spAutoFit/>
          </a:bodyPr>
          <a:lstStyle/>
          <a:p>
            <a:r>
              <a:rPr lang="fr-FR" sz="2400" dirty="0"/>
              <a:t>Si l’eau à analyser n’est pas riche en microorganismes, on pourra ajouter selon les </a:t>
            </a:r>
            <a:r>
              <a:rPr lang="fr-FR" sz="2400" dirty="0" smtClean="0"/>
              <a:t>cas l’un </a:t>
            </a:r>
            <a:r>
              <a:rPr lang="fr-FR" sz="2400" dirty="0"/>
              <a:t>des inoculum suivants :</a:t>
            </a:r>
          </a:p>
          <a:p>
            <a:r>
              <a:rPr lang="fr-FR" sz="2400" dirty="0"/>
              <a:t>– eau résiduaire urbaine fraîche (de préférence après décantation),</a:t>
            </a:r>
          </a:p>
          <a:p>
            <a:r>
              <a:rPr lang="fr-FR" sz="2400" dirty="0"/>
              <a:t>– boue urbaine fraîche prélevée par exemple dans un bassin d’épuration biologique,</a:t>
            </a:r>
          </a:p>
          <a:p>
            <a:r>
              <a:rPr lang="fr-FR" sz="2400" dirty="0"/>
              <a:t>– eau de rivière, prélevée quelques kilomètres en aval d’une station épuration urbaine,</a:t>
            </a:r>
          </a:p>
          <a:p>
            <a:r>
              <a:rPr lang="fr-FR" sz="2400" dirty="0"/>
              <a:t>– réactif d’ensemencement disponible dans le commerce</a:t>
            </a:r>
          </a:p>
        </p:txBody>
      </p:sp>
    </p:spTree>
    <p:extLst>
      <p:ext uri="{BB962C8B-B14F-4D97-AF65-F5344CB8AC3E}">
        <p14:creationId xmlns:p14="http://schemas.microsoft.com/office/powerpoint/2010/main" val="3248184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8565F6A1-48AE-46FD-A938-F0172F5827D2}" type="slidenum">
              <a:rPr lang="fr-FR" altLang="en-US" smtClean="0"/>
              <a:pPr>
                <a:defRPr/>
              </a:pPr>
              <a:t>12</a:t>
            </a:fld>
            <a:endParaRPr lang="fr-FR" altLang="en-US"/>
          </a:p>
        </p:txBody>
      </p:sp>
      <p:sp>
        <p:nvSpPr>
          <p:cNvPr id="2" name="Rectangle 1"/>
          <p:cNvSpPr/>
          <p:nvPr/>
        </p:nvSpPr>
        <p:spPr>
          <a:xfrm>
            <a:off x="467544" y="548680"/>
            <a:ext cx="8496944" cy="5632311"/>
          </a:xfrm>
          <a:prstGeom prst="rect">
            <a:avLst/>
          </a:prstGeom>
        </p:spPr>
        <p:txBody>
          <a:bodyPr wrap="square">
            <a:spAutoFit/>
          </a:bodyPr>
          <a:lstStyle/>
          <a:p>
            <a:pPr algn="l"/>
            <a:r>
              <a:rPr lang="fr-FR" sz="2400" dirty="0" smtClean="0"/>
              <a:t>À </a:t>
            </a:r>
            <a:r>
              <a:rPr lang="fr-FR" sz="2400" dirty="0"/>
              <a:t>quoi les bactéries utilise </a:t>
            </a:r>
            <a:r>
              <a:rPr lang="fr-FR" sz="2400" dirty="0" err="1"/>
              <a:t>t-elles</a:t>
            </a:r>
            <a:r>
              <a:rPr lang="fr-FR" sz="2400" dirty="0"/>
              <a:t> </a:t>
            </a:r>
            <a:r>
              <a:rPr lang="fr-FR" sz="2400" dirty="0" smtClean="0"/>
              <a:t>l’oxygène??</a:t>
            </a:r>
          </a:p>
          <a:p>
            <a:pPr algn="l"/>
            <a:r>
              <a:rPr lang="fr-FR" sz="2400" dirty="0" smtClean="0"/>
              <a:t>Les </a:t>
            </a:r>
            <a:r>
              <a:rPr lang="fr-FR" sz="2400" dirty="0"/>
              <a:t>déchets organique sont représentés par les éléments C, O, H, N Les tissus cellulaires par C</a:t>
            </a:r>
            <a:r>
              <a:rPr lang="fr-FR" sz="2400" baseline="-25000" dirty="0"/>
              <a:t>5</a:t>
            </a:r>
            <a:r>
              <a:rPr lang="fr-FR" sz="2400" dirty="0"/>
              <a:t>H</a:t>
            </a:r>
            <a:r>
              <a:rPr lang="fr-FR" sz="2400" baseline="-25000" dirty="0"/>
              <a:t>7</a:t>
            </a:r>
            <a:r>
              <a:rPr lang="fr-FR" sz="2400" dirty="0"/>
              <a:t>NO</a:t>
            </a:r>
            <a:r>
              <a:rPr lang="fr-FR" sz="2400" baseline="-25000" dirty="0"/>
              <a:t>2</a:t>
            </a:r>
            <a:r>
              <a:rPr lang="fr-FR" sz="2400" dirty="0" smtClean="0"/>
              <a:t> </a:t>
            </a:r>
          </a:p>
          <a:p>
            <a:pPr algn="l"/>
            <a:r>
              <a:rPr lang="fr-FR" sz="2400" b="1" dirty="0" smtClean="0">
                <a:solidFill>
                  <a:schemeClr val="tx2"/>
                </a:solidFill>
              </a:rPr>
              <a:t>Oxydation </a:t>
            </a:r>
            <a:r>
              <a:rPr lang="fr-FR" sz="2400" b="1" dirty="0">
                <a:solidFill>
                  <a:schemeClr val="tx2"/>
                </a:solidFill>
              </a:rPr>
              <a:t>de la masse organique:</a:t>
            </a:r>
            <a:r>
              <a:rPr lang="fr-FR" sz="2400" dirty="0"/>
              <a:t> </a:t>
            </a:r>
            <a:endParaRPr lang="fr-FR" sz="2400" dirty="0" smtClean="0"/>
          </a:p>
          <a:p>
            <a:pPr algn="l"/>
            <a:r>
              <a:rPr lang="fr-FR" sz="2400" dirty="0" smtClean="0"/>
              <a:t>fournit </a:t>
            </a:r>
            <a:r>
              <a:rPr lang="fr-FR" sz="2400" dirty="0"/>
              <a:t>l'énergie nécessaire à la synthèse cellulaire </a:t>
            </a:r>
            <a:endParaRPr lang="fr-FR" sz="2400" dirty="0" smtClean="0"/>
          </a:p>
          <a:p>
            <a:pPr algn="l"/>
            <a:r>
              <a:rPr lang="fr-FR" sz="2400" dirty="0" smtClean="0"/>
              <a:t>COHN </a:t>
            </a:r>
            <a:r>
              <a:rPr lang="fr-FR" sz="2400" dirty="0"/>
              <a:t>+ O</a:t>
            </a:r>
            <a:r>
              <a:rPr lang="fr-FR" sz="2400" baseline="-25000" dirty="0"/>
              <a:t>2</a:t>
            </a:r>
            <a:r>
              <a:rPr lang="fr-FR" sz="2400" dirty="0" smtClean="0"/>
              <a:t> </a:t>
            </a:r>
            <a:r>
              <a:rPr lang="fr-FR" sz="2400" dirty="0"/>
              <a:t>+ </a:t>
            </a:r>
            <a:r>
              <a:rPr lang="fr-FR" sz="2400" dirty="0" err="1"/>
              <a:t>bactéries+nutriments</a:t>
            </a:r>
            <a:r>
              <a:rPr lang="fr-FR" sz="2400" dirty="0"/>
              <a:t> ⇒ </a:t>
            </a:r>
            <a:r>
              <a:rPr lang="fr-FR" sz="2400" dirty="0" smtClean="0"/>
              <a:t>CO</a:t>
            </a:r>
            <a:r>
              <a:rPr lang="fr-FR" sz="2400" baseline="-25000" dirty="0" smtClean="0"/>
              <a:t>2</a:t>
            </a:r>
            <a:r>
              <a:rPr lang="fr-FR" sz="2400" dirty="0" smtClean="0"/>
              <a:t> </a:t>
            </a:r>
            <a:r>
              <a:rPr lang="fr-FR" sz="2400" dirty="0"/>
              <a:t>+ </a:t>
            </a:r>
            <a:r>
              <a:rPr lang="fr-FR" sz="2400" dirty="0" smtClean="0"/>
              <a:t>H</a:t>
            </a:r>
            <a:r>
              <a:rPr lang="fr-FR" sz="2400" baseline="-25000" dirty="0" smtClean="0"/>
              <a:t>2</a:t>
            </a:r>
            <a:r>
              <a:rPr lang="fr-FR" sz="2400" dirty="0" smtClean="0"/>
              <a:t>O </a:t>
            </a:r>
            <a:r>
              <a:rPr lang="fr-FR" sz="2400" dirty="0"/>
              <a:t>+ </a:t>
            </a:r>
            <a:r>
              <a:rPr lang="fr-FR" sz="2400" dirty="0" smtClean="0"/>
              <a:t>NH</a:t>
            </a:r>
            <a:r>
              <a:rPr lang="fr-FR" sz="2400" baseline="-25000" dirty="0" smtClean="0"/>
              <a:t>3</a:t>
            </a:r>
            <a:r>
              <a:rPr lang="fr-FR" sz="2400" dirty="0" smtClean="0"/>
              <a:t>+ </a:t>
            </a:r>
            <a:r>
              <a:rPr lang="fr-FR" sz="2400" dirty="0" err="1" smtClean="0"/>
              <a:t>énergie+résidus</a:t>
            </a:r>
            <a:r>
              <a:rPr lang="fr-FR" sz="2400" dirty="0" smtClean="0"/>
              <a:t> </a:t>
            </a:r>
          </a:p>
          <a:p>
            <a:pPr algn="l"/>
            <a:r>
              <a:rPr lang="fr-FR" sz="2400" b="1" dirty="0" smtClean="0">
                <a:solidFill>
                  <a:schemeClr val="tx2"/>
                </a:solidFill>
              </a:rPr>
              <a:t>Synthèse </a:t>
            </a:r>
            <a:r>
              <a:rPr lang="fr-FR" sz="2400" b="1" dirty="0">
                <a:solidFill>
                  <a:schemeClr val="tx2"/>
                </a:solidFill>
              </a:rPr>
              <a:t>:</a:t>
            </a:r>
            <a:r>
              <a:rPr lang="fr-FR" sz="2400" dirty="0"/>
              <a:t> </a:t>
            </a:r>
            <a:endParaRPr lang="fr-FR" sz="2400" dirty="0" smtClean="0"/>
          </a:p>
          <a:p>
            <a:pPr algn="l"/>
            <a:r>
              <a:rPr lang="fr-FR" sz="2400" dirty="0" smtClean="0"/>
              <a:t>Les </a:t>
            </a:r>
            <a:r>
              <a:rPr lang="fr-FR" sz="2400" dirty="0"/>
              <a:t>matières organiques sont consommées pour assurer la croissance des </a:t>
            </a:r>
            <a:r>
              <a:rPr lang="fr-FR" sz="2400" dirty="0" smtClean="0"/>
              <a:t>cellules:</a:t>
            </a:r>
          </a:p>
          <a:p>
            <a:pPr algn="l"/>
            <a:r>
              <a:rPr lang="fr-FR" sz="2400" dirty="0" smtClean="0"/>
              <a:t>CHON </a:t>
            </a:r>
            <a:r>
              <a:rPr lang="fr-FR" sz="2400" dirty="0"/>
              <a:t>+ O</a:t>
            </a:r>
            <a:r>
              <a:rPr lang="fr-FR" sz="2400" baseline="-25000" dirty="0"/>
              <a:t>2</a:t>
            </a:r>
            <a:r>
              <a:rPr lang="fr-FR" sz="2400" dirty="0" smtClean="0"/>
              <a:t> </a:t>
            </a:r>
            <a:r>
              <a:rPr lang="fr-FR" sz="2400" dirty="0"/>
              <a:t>+ bactéries + énergie </a:t>
            </a:r>
            <a:r>
              <a:rPr lang="fr-FR" sz="2400" dirty="0" smtClean="0"/>
              <a:t>⇒ C</a:t>
            </a:r>
            <a:r>
              <a:rPr lang="fr-FR" sz="2400" baseline="-25000" dirty="0" smtClean="0"/>
              <a:t>5</a:t>
            </a:r>
            <a:r>
              <a:rPr lang="fr-FR" sz="2400" dirty="0" smtClean="0"/>
              <a:t>H</a:t>
            </a:r>
            <a:r>
              <a:rPr lang="fr-FR" sz="2400" baseline="-25000" dirty="0" smtClean="0"/>
              <a:t>7</a:t>
            </a:r>
            <a:r>
              <a:rPr lang="fr-FR" sz="2400" dirty="0" smtClean="0"/>
              <a:t>NO</a:t>
            </a:r>
            <a:r>
              <a:rPr lang="fr-FR" sz="2400" baseline="-25000" dirty="0" smtClean="0"/>
              <a:t>2</a:t>
            </a:r>
            <a:r>
              <a:rPr lang="fr-FR" sz="2400" dirty="0" smtClean="0"/>
              <a:t> </a:t>
            </a:r>
          </a:p>
          <a:p>
            <a:pPr algn="l"/>
            <a:r>
              <a:rPr lang="fr-FR" sz="2400" b="1" dirty="0" smtClean="0">
                <a:solidFill>
                  <a:schemeClr val="tx2"/>
                </a:solidFill>
              </a:rPr>
              <a:t>Respiration </a:t>
            </a:r>
            <a:r>
              <a:rPr lang="fr-FR" sz="2400" b="1" dirty="0">
                <a:solidFill>
                  <a:schemeClr val="tx2"/>
                </a:solidFill>
              </a:rPr>
              <a:t>endogène :</a:t>
            </a:r>
            <a:r>
              <a:rPr lang="fr-FR" sz="2400" dirty="0"/>
              <a:t> </a:t>
            </a:r>
            <a:endParaRPr lang="fr-FR" sz="2400" dirty="0" smtClean="0"/>
          </a:p>
          <a:p>
            <a:pPr algn="l"/>
            <a:r>
              <a:rPr lang="fr-FR" sz="2400" dirty="0" smtClean="0"/>
              <a:t>Destruction </a:t>
            </a:r>
            <a:r>
              <a:rPr lang="fr-FR" sz="2400" dirty="0"/>
              <a:t>des micro-organismes qui vivent sur leurs réserves puis meurent en laissant des déchets organiques non biodégradables </a:t>
            </a:r>
            <a:endParaRPr lang="fr-FR" sz="2400" dirty="0" smtClean="0"/>
          </a:p>
          <a:p>
            <a:pPr algn="l"/>
            <a:r>
              <a:rPr lang="fr-FR" sz="2400" dirty="0" smtClean="0"/>
              <a:t>C</a:t>
            </a:r>
            <a:r>
              <a:rPr lang="fr-FR" sz="2400" baseline="-25000" dirty="0" smtClean="0"/>
              <a:t>5</a:t>
            </a:r>
            <a:r>
              <a:rPr lang="fr-FR" sz="2400" dirty="0" smtClean="0"/>
              <a:t>H</a:t>
            </a:r>
            <a:r>
              <a:rPr lang="fr-FR" sz="2400" baseline="-25000" dirty="0" smtClean="0"/>
              <a:t>7</a:t>
            </a:r>
            <a:r>
              <a:rPr lang="fr-FR" sz="2400" dirty="0" smtClean="0"/>
              <a:t>NO</a:t>
            </a:r>
            <a:r>
              <a:rPr lang="fr-FR" sz="2400" baseline="-25000" dirty="0" smtClean="0"/>
              <a:t>2</a:t>
            </a:r>
            <a:r>
              <a:rPr lang="fr-FR" sz="2400" dirty="0" smtClean="0"/>
              <a:t> </a:t>
            </a:r>
            <a:r>
              <a:rPr lang="fr-FR" sz="2400" dirty="0"/>
              <a:t>+ </a:t>
            </a:r>
            <a:r>
              <a:rPr lang="fr-FR" sz="2400" dirty="0" smtClean="0"/>
              <a:t>5O</a:t>
            </a:r>
            <a:r>
              <a:rPr lang="fr-FR" sz="2400" baseline="-25000" dirty="0" smtClean="0"/>
              <a:t>2</a:t>
            </a:r>
            <a:r>
              <a:rPr lang="fr-FR" sz="2400" dirty="0" smtClean="0"/>
              <a:t> </a:t>
            </a:r>
            <a:r>
              <a:rPr lang="fr-FR" sz="2400" dirty="0"/>
              <a:t>⇒ </a:t>
            </a:r>
            <a:r>
              <a:rPr lang="fr-FR" sz="2400" dirty="0" smtClean="0"/>
              <a:t>5CO</a:t>
            </a:r>
            <a:r>
              <a:rPr lang="fr-FR" sz="2400" baseline="-25000" dirty="0" smtClean="0"/>
              <a:t>2</a:t>
            </a:r>
            <a:r>
              <a:rPr lang="fr-FR" sz="2400" dirty="0" smtClean="0"/>
              <a:t> </a:t>
            </a:r>
            <a:r>
              <a:rPr lang="fr-FR" sz="2400" dirty="0"/>
              <a:t>+ </a:t>
            </a:r>
            <a:r>
              <a:rPr lang="fr-FR" sz="2400" dirty="0" smtClean="0"/>
              <a:t>NH</a:t>
            </a:r>
            <a:r>
              <a:rPr lang="fr-FR" sz="2400" baseline="-25000" dirty="0" smtClean="0"/>
              <a:t>3</a:t>
            </a:r>
            <a:r>
              <a:rPr lang="fr-FR" sz="2400" dirty="0" smtClean="0"/>
              <a:t> </a:t>
            </a:r>
            <a:r>
              <a:rPr lang="fr-FR" sz="2400" dirty="0"/>
              <a:t>+ </a:t>
            </a:r>
            <a:r>
              <a:rPr lang="fr-FR" sz="2400" dirty="0" smtClean="0"/>
              <a:t>2H</a:t>
            </a:r>
            <a:r>
              <a:rPr lang="fr-FR" sz="2400" baseline="-25000" dirty="0" smtClean="0"/>
              <a:t>2</a:t>
            </a:r>
            <a:r>
              <a:rPr lang="fr-FR" sz="2400" dirty="0" smtClean="0"/>
              <a:t>O </a:t>
            </a:r>
            <a:endParaRPr lang="fr-FR" sz="2400" dirty="0"/>
          </a:p>
        </p:txBody>
      </p:sp>
    </p:spTree>
    <p:extLst>
      <p:ext uri="{BB962C8B-B14F-4D97-AF65-F5344CB8AC3E}">
        <p14:creationId xmlns:p14="http://schemas.microsoft.com/office/powerpoint/2010/main" val="35136342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t>13</a:t>
            </a:fld>
            <a:endParaRPr lang="fr-BE"/>
          </a:p>
        </p:txBody>
      </p:sp>
      <p:sp>
        <p:nvSpPr>
          <p:cNvPr id="3" name="ZoneTexte 2"/>
          <p:cNvSpPr txBox="1"/>
          <p:nvPr/>
        </p:nvSpPr>
        <p:spPr>
          <a:xfrm>
            <a:off x="323528" y="188640"/>
            <a:ext cx="1221809" cy="461665"/>
          </a:xfrm>
          <a:prstGeom prst="rect">
            <a:avLst/>
          </a:prstGeom>
          <a:noFill/>
        </p:spPr>
        <p:txBody>
          <a:bodyPr wrap="none" rtlCol="0">
            <a:spAutoFit/>
          </a:bodyPr>
          <a:lstStyle/>
          <a:p>
            <a:r>
              <a:rPr lang="fr-FR" sz="2400" b="1" dirty="0" smtClean="0"/>
              <a:t>Calculs :</a:t>
            </a:r>
            <a:endParaRPr lang="fr-FR" sz="2400" b="1" dirty="0"/>
          </a:p>
        </p:txBody>
      </p:sp>
      <p:sp>
        <p:nvSpPr>
          <p:cNvPr id="4" name="Rectangle 3"/>
          <p:cNvSpPr/>
          <p:nvPr/>
        </p:nvSpPr>
        <p:spPr>
          <a:xfrm>
            <a:off x="1763688" y="828946"/>
            <a:ext cx="2369559" cy="461665"/>
          </a:xfrm>
          <a:prstGeom prst="rect">
            <a:avLst/>
          </a:prstGeom>
        </p:spPr>
        <p:txBody>
          <a:bodyPr wrap="none">
            <a:spAutoFit/>
          </a:bodyPr>
          <a:lstStyle/>
          <a:p>
            <a:r>
              <a:rPr lang="fr-FR" sz="2400" dirty="0"/>
              <a:t>DBO</a:t>
            </a:r>
            <a:r>
              <a:rPr lang="fr-FR" sz="2400" baseline="-25000" dirty="0"/>
              <a:t>5</a:t>
            </a:r>
            <a:r>
              <a:rPr lang="fr-FR" sz="2400" dirty="0"/>
              <a:t> = </a:t>
            </a:r>
            <a:r>
              <a:rPr lang="fr-FR" sz="2400" i="1" dirty="0"/>
              <a:t>(D</a:t>
            </a:r>
            <a:r>
              <a:rPr lang="fr-FR" sz="2400" baseline="-25000" dirty="0"/>
              <a:t>0 </a:t>
            </a:r>
            <a:r>
              <a:rPr lang="fr-FR" sz="2400" i="1" dirty="0"/>
              <a:t>- D</a:t>
            </a:r>
            <a:r>
              <a:rPr lang="fr-FR" sz="2400" baseline="-25000" dirty="0"/>
              <a:t>5</a:t>
            </a:r>
            <a:r>
              <a:rPr lang="fr-FR" sz="2400" i="1" dirty="0" smtClean="0"/>
              <a:t>)/F</a:t>
            </a:r>
            <a:endParaRPr lang="fr-FR" sz="2400" dirty="0"/>
          </a:p>
        </p:txBody>
      </p:sp>
      <mc:AlternateContent xmlns:mc="http://schemas.openxmlformats.org/markup-compatibility/2006" xmlns:a14="http://schemas.microsoft.com/office/drawing/2010/main">
        <mc:Choice Requires="a14">
          <p:sp>
            <p:nvSpPr>
              <p:cNvPr id="5" name="ZoneTexte 4"/>
              <p:cNvSpPr txBox="1"/>
              <p:nvPr/>
            </p:nvSpPr>
            <p:spPr>
              <a:xfrm>
                <a:off x="22995" y="1628800"/>
                <a:ext cx="9121005" cy="3301096"/>
              </a:xfrm>
              <a:prstGeom prst="rect">
                <a:avLst/>
              </a:prstGeom>
              <a:noFill/>
            </p:spPr>
            <p:txBody>
              <a:bodyPr wrap="square" rtlCol="0">
                <a:spAutoFit/>
              </a:bodyPr>
              <a:lstStyle/>
              <a:p>
                <a:r>
                  <a:rPr lang="fr-FR" sz="2400" dirty="0" smtClean="0"/>
                  <a:t>Où :</a:t>
                </a:r>
              </a:p>
              <a:p>
                <a:endParaRPr lang="fr-FR" sz="2400" dirty="0" smtClean="0"/>
              </a:p>
              <a:p>
                <a:r>
                  <a:rPr lang="fr-FR" sz="2400" i="1" dirty="0"/>
                  <a:t>D</a:t>
                </a:r>
                <a:r>
                  <a:rPr lang="fr-FR" sz="2400" baseline="-25000" dirty="0"/>
                  <a:t>0</a:t>
                </a:r>
                <a:r>
                  <a:rPr lang="fr-FR" sz="2400" dirty="0"/>
                  <a:t> = Teneur en oxygène (mg/L) de </a:t>
                </a:r>
                <a:r>
                  <a:rPr lang="fr-FR" sz="2400" dirty="0" smtClean="0"/>
                  <a:t>l’échantillon dilué au </a:t>
                </a:r>
                <a:r>
                  <a:rPr lang="fr-FR" sz="2400" dirty="0"/>
                  <a:t>début de l’essai.</a:t>
                </a:r>
              </a:p>
              <a:p>
                <a:r>
                  <a:rPr lang="fr-FR" sz="2400" i="1" dirty="0"/>
                  <a:t>D</a:t>
                </a:r>
                <a:r>
                  <a:rPr lang="fr-FR" sz="2400" baseline="-25000" dirty="0"/>
                  <a:t>5</a:t>
                </a:r>
                <a:r>
                  <a:rPr lang="fr-FR" sz="2400" dirty="0"/>
                  <a:t> = Teneur moyenne en oxygène (mg/L) de l’échantillon dilué</a:t>
                </a:r>
                <a:r>
                  <a:rPr lang="fr-FR" sz="2400" dirty="0" smtClean="0"/>
                  <a:t> au </a:t>
                </a:r>
                <a:r>
                  <a:rPr lang="fr-FR" sz="2400" dirty="0"/>
                  <a:t>bout </a:t>
                </a:r>
                <a:r>
                  <a:rPr lang="fr-FR" sz="2400" dirty="0" smtClean="0"/>
                  <a:t>de cinq </a:t>
                </a:r>
                <a:r>
                  <a:rPr lang="fr-FR" sz="2400" dirty="0"/>
                  <a:t>jours d’incubation.</a:t>
                </a:r>
              </a:p>
              <a:p>
                <a:r>
                  <a:rPr lang="fr-FR" sz="2400" i="1" dirty="0" smtClean="0"/>
                  <a:t>F </a:t>
                </a:r>
                <a:r>
                  <a:rPr lang="fr-FR" sz="2400" dirty="0"/>
                  <a:t>= Facteur de </a:t>
                </a:r>
                <a:r>
                  <a:rPr lang="fr-FR" sz="2400" dirty="0" smtClean="0"/>
                  <a:t>dilution F</a:t>
                </a:r>
                <a14:m>
                  <m:oMath xmlns:m="http://schemas.openxmlformats.org/officeDocument/2006/math">
                    <m:r>
                      <a:rPr lang="fr-FR" sz="2400" i="1">
                        <a:latin typeface="Cambria Math"/>
                      </a:rPr>
                      <m:t>=</m:t>
                    </m:r>
                    <m:f>
                      <m:fPr>
                        <m:ctrlPr>
                          <a:rPr lang="fr-FR" sz="2400" i="1">
                            <a:latin typeface="Cambria Math"/>
                          </a:rPr>
                        </m:ctrlPr>
                      </m:fPr>
                      <m:num>
                        <m:r>
                          <a:rPr lang="fr-FR" sz="2400" i="1">
                            <a:latin typeface="Cambria Math"/>
                          </a:rPr>
                          <m:t>𝑣𝑜𝑙𝑢𝑚𝑒</m:t>
                        </m:r>
                        <m:r>
                          <a:rPr lang="fr-FR" sz="2400" i="1">
                            <a:latin typeface="Cambria Math"/>
                          </a:rPr>
                          <m:t> </m:t>
                        </m:r>
                        <m:r>
                          <a:rPr lang="fr-FR" sz="2400" i="1">
                            <a:latin typeface="Cambria Math"/>
                          </a:rPr>
                          <m:t>𝑑𝑒</m:t>
                        </m:r>
                        <m:r>
                          <a:rPr lang="fr-FR" sz="2400" i="1">
                            <a:latin typeface="Cambria Math"/>
                          </a:rPr>
                          <m:t> </m:t>
                        </m:r>
                        <m:sSup>
                          <m:sSupPr>
                            <m:ctrlPr>
                              <a:rPr lang="fr-FR" sz="2400" i="1">
                                <a:latin typeface="Cambria Math"/>
                              </a:rPr>
                            </m:ctrlPr>
                          </m:sSupPr>
                          <m:e>
                            <m:r>
                              <a:rPr lang="fr-FR" sz="2400" i="1">
                                <a:latin typeface="Cambria Math"/>
                              </a:rPr>
                              <m:t>𝑙</m:t>
                            </m:r>
                          </m:e>
                          <m:sup>
                            <m:r>
                              <a:rPr lang="fr-FR" sz="2400" i="1">
                                <a:latin typeface="Cambria Math"/>
                              </a:rPr>
                              <m:t>′</m:t>
                            </m:r>
                          </m:sup>
                        </m:sSup>
                        <m:r>
                          <a:rPr lang="fr-FR" sz="2400" i="1">
                            <a:latin typeface="Cambria Math"/>
                          </a:rPr>
                          <m:t>é</m:t>
                        </m:r>
                        <m:r>
                          <a:rPr lang="fr-FR" sz="2400" i="1">
                            <a:latin typeface="Cambria Math"/>
                          </a:rPr>
                          <m:t>𝑐h𝑎𝑛𝑡𝑖𝑙𝑙𝑜𝑛</m:t>
                        </m:r>
                      </m:num>
                      <m:den>
                        <m:r>
                          <a:rPr lang="fr-FR" sz="2400" i="1">
                            <a:latin typeface="Cambria Math"/>
                          </a:rPr>
                          <m:t>𝑣𝑜𝑙𝑢𝑚𝑒</m:t>
                        </m:r>
                        <m:r>
                          <a:rPr lang="fr-FR" sz="2400" i="1">
                            <a:latin typeface="Cambria Math"/>
                          </a:rPr>
                          <m:t> </m:t>
                        </m:r>
                        <m:r>
                          <a:rPr lang="fr-FR" sz="2400" i="1">
                            <a:latin typeface="Cambria Math"/>
                          </a:rPr>
                          <m:t>𝑡𝑜𝑡𝑎𝑙</m:t>
                        </m:r>
                        <m:r>
                          <a:rPr lang="fr-FR" sz="2400" i="1">
                            <a:latin typeface="Cambria Math"/>
                          </a:rPr>
                          <m:t> (é</m:t>
                        </m:r>
                        <m:r>
                          <a:rPr lang="fr-FR" sz="2400" i="1">
                            <a:latin typeface="Cambria Math"/>
                          </a:rPr>
                          <m:t>𝑐h𝑎𝑛𝑡𝑖𝑙𝑙𝑜𝑛</m:t>
                        </m:r>
                        <m:r>
                          <a:rPr lang="fr-FR" sz="2400" i="1">
                            <a:latin typeface="Cambria Math"/>
                          </a:rPr>
                          <m:t>+</m:t>
                        </m:r>
                        <m:r>
                          <a:rPr lang="fr-FR" sz="2400" i="1">
                            <a:latin typeface="Cambria Math"/>
                          </a:rPr>
                          <m:t>𝑒𝑎𝑢</m:t>
                        </m:r>
                        <m:r>
                          <a:rPr lang="fr-FR" sz="2400" i="1">
                            <a:latin typeface="Cambria Math"/>
                          </a:rPr>
                          <m:t> </m:t>
                        </m:r>
                        <m:r>
                          <a:rPr lang="fr-FR" sz="2400" i="1">
                            <a:latin typeface="Cambria Math"/>
                          </a:rPr>
                          <m:t>𝑑𝑒</m:t>
                        </m:r>
                        <m:r>
                          <a:rPr lang="fr-FR" sz="2400" i="1">
                            <a:latin typeface="Cambria Math"/>
                          </a:rPr>
                          <m:t> </m:t>
                        </m:r>
                        <m:r>
                          <a:rPr lang="fr-FR" sz="2400" i="1">
                            <a:latin typeface="Cambria Math"/>
                          </a:rPr>
                          <m:t>𝑑𝑖𝑙𝑢𝑡𝑖𝑜𝑛</m:t>
                        </m:r>
                        <m:r>
                          <a:rPr lang="fr-FR" sz="2400" i="1">
                            <a:latin typeface="Cambria Math"/>
                          </a:rPr>
                          <m:t>)</m:t>
                        </m:r>
                      </m:den>
                    </m:f>
                  </m:oMath>
                </a14:m>
                <a:r>
                  <a:rPr lang="fr-FR" sz="2400" dirty="0"/>
                  <a:t> </a:t>
                </a:r>
              </a:p>
              <a:p>
                <a:endParaRPr lang="fr-FR" sz="2400" dirty="0"/>
              </a:p>
              <a:p>
                <a:r>
                  <a:rPr lang="fr-FR" sz="2400" dirty="0" smtClean="0"/>
                  <a:t> </a:t>
                </a:r>
                <a:endParaRPr lang="fr-FR" sz="2400" dirty="0"/>
              </a:p>
            </p:txBody>
          </p:sp>
        </mc:Choice>
        <mc:Fallback xmlns="">
          <p:sp>
            <p:nvSpPr>
              <p:cNvPr id="5" name="ZoneTexte 4"/>
              <p:cNvSpPr txBox="1">
                <a:spLocks noRot="1" noChangeAspect="1" noMove="1" noResize="1" noEditPoints="1" noAdjustHandles="1" noChangeArrowheads="1" noChangeShapeType="1" noTextEdit="1"/>
              </p:cNvSpPr>
              <p:nvPr/>
            </p:nvSpPr>
            <p:spPr>
              <a:xfrm>
                <a:off x="22995" y="1628800"/>
                <a:ext cx="9121005" cy="3301096"/>
              </a:xfrm>
              <a:prstGeom prst="rect">
                <a:avLst/>
              </a:prstGeom>
              <a:blipFill rotWithShape="1">
                <a:blip r:embed="rId2"/>
                <a:stretch>
                  <a:fillRect l="-1070" t="-1476" r="-267"/>
                </a:stretch>
              </a:blipFill>
            </p:spPr>
            <p:txBody>
              <a:bodyPr/>
              <a:lstStyle/>
              <a:p>
                <a:r>
                  <a:rPr lang="fr-FR">
                    <a:noFill/>
                  </a:rPr>
                  <a:t> </a:t>
                </a:r>
              </a:p>
            </p:txBody>
          </p:sp>
        </mc:Fallback>
      </mc:AlternateContent>
    </p:spTree>
    <p:extLst>
      <p:ext uri="{BB962C8B-B14F-4D97-AF65-F5344CB8AC3E}">
        <p14:creationId xmlns:p14="http://schemas.microsoft.com/office/powerpoint/2010/main" val="32481847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t>14</a:t>
            </a:fld>
            <a:endParaRPr lang="fr-BE"/>
          </a:p>
        </p:txBody>
      </p:sp>
      <p:sp>
        <p:nvSpPr>
          <p:cNvPr id="3" name="Rectangle 2"/>
          <p:cNvSpPr/>
          <p:nvPr/>
        </p:nvSpPr>
        <p:spPr>
          <a:xfrm>
            <a:off x="467544" y="332656"/>
            <a:ext cx="8496944" cy="3970318"/>
          </a:xfrm>
          <a:prstGeom prst="rect">
            <a:avLst/>
          </a:prstGeom>
        </p:spPr>
        <p:txBody>
          <a:bodyPr wrap="square">
            <a:spAutoFit/>
          </a:bodyPr>
          <a:lstStyle/>
          <a:p>
            <a:pPr>
              <a:lnSpc>
                <a:spcPct val="150000"/>
              </a:lnSpc>
            </a:pPr>
            <a:r>
              <a:rPr lang="fr-FR" sz="2400" b="1" dirty="0" smtClean="0"/>
              <a:t>Exemple</a:t>
            </a:r>
            <a:r>
              <a:rPr lang="fr-FR" sz="2400" b="1" dirty="0"/>
              <a:t> :</a:t>
            </a:r>
            <a:endParaRPr lang="fr-FR" sz="2400" dirty="0"/>
          </a:p>
          <a:p>
            <a:pPr>
              <a:lnSpc>
                <a:spcPct val="150000"/>
              </a:lnSpc>
            </a:pPr>
            <a:r>
              <a:rPr lang="fr-FR" sz="2400" dirty="0"/>
              <a:t>Dans une détermination de la DBO</a:t>
            </a:r>
            <a:r>
              <a:rPr lang="fr-FR" sz="2400" baseline="-25000" dirty="0"/>
              <a:t>5</a:t>
            </a:r>
            <a:r>
              <a:rPr lang="fr-FR" sz="2400" dirty="0"/>
              <a:t>, 6 ml d'eaux usées sont </a:t>
            </a:r>
            <a:r>
              <a:rPr lang="fr-FR" sz="2400" dirty="0" smtClean="0"/>
              <a:t>mélangé </a:t>
            </a:r>
            <a:r>
              <a:rPr lang="fr-FR" sz="2400" dirty="0"/>
              <a:t>avec 294 ml d'eau de dilution contenant 9,1 mg /l d'oxygène dissous. Après 5 jours d'incubation à 20 </a:t>
            </a:r>
            <a:r>
              <a:rPr lang="fr-FR" sz="2400" baseline="30000" dirty="0" err="1"/>
              <a:t>o</a:t>
            </a:r>
            <a:r>
              <a:rPr lang="fr-FR" sz="2400" dirty="0" err="1"/>
              <a:t>C</a:t>
            </a:r>
            <a:r>
              <a:rPr lang="fr-FR" sz="2400" dirty="0"/>
              <a:t>, la teneur en oxygène dissous du mélange est de 2,8 mg / L. Calculer la DBO</a:t>
            </a:r>
            <a:r>
              <a:rPr lang="fr-FR" sz="2400" baseline="-25000" dirty="0"/>
              <a:t>5</a:t>
            </a:r>
            <a:r>
              <a:rPr lang="fr-FR" sz="2400" dirty="0" smtClean="0"/>
              <a:t> </a:t>
            </a:r>
            <a:r>
              <a:rPr lang="fr-FR" sz="2400" dirty="0"/>
              <a:t>de l’eau usée. Supposons que l'oxygène dissous de l’eaux usée initiale est égal à zéro.</a:t>
            </a:r>
          </a:p>
        </p:txBody>
      </p:sp>
    </p:spTree>
    <p:extLst>
      <p:ext uri="{BB962C8B-B14F-4D97-AF65-F5344CB8AC3E}">
        <p14:creationId xmlns:p14="http://schemas.microsoft.com/office/powerpoint/2010/main" val="32481847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C82D59B2-28C3-4E1D-A719-981FC227B891}" type="slidenum">
              <a:rPr lang="fr-FR" altLang="en-US" smtClean="0"/>
              <a:pPr>
                <a:defRPr/>
              </a:pPr>
              <a:t>15</a:t>
            </a:fld>
            <a:endParaRPr lang="fr-FR" altLang="en-US"/>
          </a:p>
        </p:txBody>
      </p:sp>
      <p:sp>
        <p:nvSpPr>
          <p:cNvPr id="3" name="TextBox 2"/>
          <p:cNvSpPr txBox="1"/>
          <p:nvPr/>
        </p:nvSpPr>
        <p:spPr>
          <a:xfrm>
            <a:off x="122197" y="404664"/>
            <a:ext cx="6359433" cy="523220"/>
          </a:xfrm>
          <a:prstGeom prst="rect">
            <a:avLst/>
          </a:prstGeom>
          <a:noFill/>
        </p:spPr>
        <p:txBody>
          <a:bodyPr wrap="none" rtlCol="0">
            <a:spAutoFit/>
          </a:bodyPr>
          <a:lstStyle/>
          <a:p>
            <a:r>
              <a:rPr lang="fr-FR" sz="2800" b="1" dirty="0" smtClean="0">
                <a:solidFill>
                  <a:schemeClr val="tx2"/>
                </a:solidFill>
              </a:rPr>
              <a:t>La demande chimique en oxygène DCO:</a:t>
            </a:r>
            <a:endParaRPr lang="fr-FR" sz="2800" b="1" dirty="0">
              <a:solidFill>
                <a:schemeClr val="tx2"/>
              </a:solidFill>
            </a:endParaRPr>
          </a:p>
        </p:txBody>
      </p:sp>
      <p:sp>
        <p:nvSpPr>
          <p:cNvPr id="4" name="Rectangle 3"/>
          <p:cNvSpPr/>
          <p:nvPr/>
        </p:nvSpPr>
        <p:spPr>
          <a:xfrm>
            <a:off x="323528" y="1166843"/>
            <a:ext cx="8568952" cy="2677656"/>
          </a:xfrm>
          <a:prstGeom prst="rect">
            <a:avLst/>
          </a:prstGeom>
        </p:spPr>
        <p:txBody>
          <a:bodyPr wrap="square">
            <a:spAutoFit/>
          </a:bodyPr>
          <a:lstStyle/>
          <a:p>
            <a:pPr algn="l"/>
            <a:r>
              <a:rPr lang="fr-FR" sz="2400" dirty="0"/>
              <a:t>La demande chimique en oxygène, ou DCO, est l’un des paramètres de la qualité d’une eau. Elle représente la quantité d’oxygène nécessaire pour oxyder toute la matière organique contenue dans une eau.</a:t>
            </a:r>
          </a:p>
          <a:p>
            <a:pPr algn="l"/>
            <a:r>
              <a:rPr lang="fr-FR" sz="2400" dirty="0"/>
              <a:t>Cette valeur est obtenue en faisant réagir des échantillons d’eau avec un oxydant puissant (le bichromate de </a:t>
            </a:r>
            <a:r>
              <a:rPr lang="fr-FR" sz="2400" dirty="0" smtClean="0"/>
              <a:t>potassium en milieu acide) </a:t>
            </a:r>
            <a:r>
              <a:rPr lang="fr-FR" sz="2400" dirty="0"/>
              <a:t>et s’exprime en milligramme d’oxygène par litre d'eau.</a:t>
            </a:r>
          </a:p>
        </p:txBody>
      </p:sp>
      <p:sp>
        <p:nvSpPr>
          <p:cNvPr id="5" name="Rectangle 4"/>
          <p:cNvSpPr/>
          <p:nvPr/>
        </p:nvSpPr>
        <p:spPr>
          <a:xfrm>
            <a:off x="611560" y="4077071"/>
            <a:ext cx="7704856" cy="461665"/>
          </a:xfrm>
          <a:prstGeom prst="rect">
            <a:avLst/>
          </a:prstGeom>
        </p:spPr>
        <p:txBody>
          <a:bodyPr wrap="square">
            <a:spAutoFit/>
          </a:bodyPr>
          <a:lstStyle/>
          <a:p>
            <a:pPr algn="ctr"/>
            <a:r>
              <a:rPr lang="en-US" sz="2400" dirty="0" err="1"/>
              <a:t>C</a:t>
            </a:r>
            <a:r>
              <a:rPr lang="en-US" sz="2400" baseline="-25000" dirty="0" err="1"/>
              <a:t>a</a:t>
            </a:r>
            <a:r>
              <a:rPr lang="en-US" sz="2400" dirty="0" err="1"/>
              <a:t>H</a:t>
            </a:r>
            <a:r>
              <a:rPr lang="en-US" sz="2400" baseline="-25000" dirty="0" err="1"/>
              <a:t>b</a:t>
            </a:r>
            <a:r>
              <a:rPr lang="en-US" sz="2400" dirty="0" err="1"/>
              <a:t>O</a:t>
            </a:r>
            <a:r>
              <a:rPr lang="en-US" sz="2400" baseline="-25000" dirty="0" err="1"/>
              <a:t>c</a:t>
            </a:r>
            <a:r>
              <a:rPr lang="en-US" sz="2400" dirty="0"/>
              <a:t> + Cr</a:t>
            </a:r>
            <a:r>
              <a:rPr lang="en-US" sz="2400" baseline="-25000" dirty="0"/>
              <a:t>2</a:t>
            </a:r>
            <a:r>
              <a:rPr lang="en-US" sz="2400" dirty="0"/>
              <a:t>O</a:t>
            </a:r>
            <a:r>
              <a:rPr lang="en-US" sz="2400" baseline="-25000" dirty="0"/>
              <a:t>7</a:t>
            </a:r>
            <a:r>
              <a:rPr lang="en-US" sz="2400" baseline="30000" dirty="0"/>
              <a:t>2-</a:t>
            </a:r>
            <a:r>
              <a:rPr lang="en-US" sz="2400" dirty="0"/>
              <a:t> + H</a:t>
            </a:r>
            <a:r>
              <a:rPr lang="en-US" sz="2400" baseline="30000" dirty="0"/>
              <a:t>+</a:t>
            </a:r>
            <a:r>
              <a:rPr lang="en-US" sz="2400" dirty="0"/>
              <a:t> = Cr</a:t>
            </a:r>
            <a:r>
              <a:rPr lang="en-US" sz="2400" baseline="30000" dirty="0"/>
              <a:t>3+</a:t>
            </a:r>
            <a:r>
              <a:rPr lang="en-US" sz="2400" dirty="0"/>
              <a:t> + CO</a:t>
            </a:r>
            <a:r>
              <a:rPr lang="en-US" sz="2400" baseline="-25000" dirty="0"/>
              <a:t>2</a:t>
            </a:r>
            <a:r>
              <a:rPr lang="en-US" sz="2400" dirty="0"/>
              <a:t> + H</a:t>
            </a:r>
            <a:r>
              <a:rPr lang="en-US" sz="2400" baseline="-25000" dirty="0"/>
              <a:t>2</a:t>
            </a:r>
            <a:r>
              <a:rPr lang="en-US" sz="2400" dirty="0"/>
              <a:t>O</a:t>
            </a:r>
            <a:endParaRPr lang="fr-FR" sz="2400" dirty="0"/>
          </a:p>
        </p:txBody>
      </p:sp>
      <p:sp>
        <p:nvSpPr>
          <p:cNvPr id="6" name="Rectangle 5"/>
          <p:cNvSpPr/>
          <p:nvPr/>
        </p:nvSpPr>
        <p:spPr>
          <a:xfrm>
            <a:off x="323528" y="5013176"/>
            <a:ext cx="8496944" cy="830997"/>
          </a:xfrm>
          <a:prstGeom prst="rect">
            <a:avLst/>
          </a:prstGeom>
        </p:spPr>
        <p:txBody>
          <a:bodyPr wrap="square">
            <a:spAutoFit/>
          </a:bodyPr>
          <a:lstStyle/>
          <a:p>
            <a:pPr algn="l"/>
            <a:r>
              <a:rPr lang="fr-FR" sz="2400" dirty="0"/>
              <a:t>Elle est représentative des composés organiques et des sels minéraux oxydables </a:t>
            </a:r>
            <a:r>
              <a:rPr lang="fr-FR" sz="2400" dirty="0" smtClean="0"/>
              <a:t>chimiquement. </a:t>
            </a:r>
            <a:endParaRPr lang="fr-FR" sz="2400" dirty="0"/>
          </a:p>
        </p:txBody>
      </p:sp>
    </p:spTree>
    <p:extLst>
      <p:ext uri="{BB962C8B-B14F-4D97-AF65-F5344CB8AC3E}">
        <p14:creationId xmlns:p14="http://schemas.microsoft.com/office/powerpoint/2010/main" val="6614344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C82D59B2-28C3-4E1D-A719-981FC227B891}" type="slidenum">
              <a:rPr lang="fr-FR" altLang="en-US" smtClean="0"/>
              <a:pPr>
                <a:defRPr/>
              </a:pPr>
              <a:t>16</a:t>
            </a:fld>
            <a:endParaRPr lang="fr-FR" altLang="en-US"/>
          </a:p>
        </p:txBody>
      </p:sp>
      <p:sp>
        <p:nvSpPr>
          <p:cNvPr id="5" name="Rectangle 4"/>
          <p:cNvSpPr/>
          <p:nvPr/>
        </p:nvSpPr>
        <p:spPr>
          <a:xfrm>
            <a:off x="0" y="23898"/>
            <a:ext cx="8964488" cy="6063198"/>
          </a:xfrm>
          <a:prstGeom prst="rect">
            <a:avLst/>
          </a:prstGeom>
        </p:spPr>
        <p:txBody>
          <a:bodyPr wrap="square">
            <a:spAutoFit/>
          </a:bodyPr>
          <a:lstStyle/>
          <a:p>
            <a:pPr algn="just"/>
            <a:r>
              <a:rPr lang="fr-FR" sz="2400" b="1" dirty="0" smtClean="0"/>
              <a:t>Principe de </a:t>
            </a:r>
            <a:r>
              <a:rPr lang="fr-FR" sz="2400" b="1" dirty="0"/>
              <a:t>mesure:</a:t>
            </a:r>
          </a:p>
          <a:p>
            <a:pPr algn="just"/>
            <a:endParaRPr lang="fr-FR" sz="2400" dirty="0"/>
          </a:p>
          <a:p>
            <a:pPr algn="just"/>
            <a:r>
              <a:rPr lang="fr-FR" sz="2400" dirty="0"/>
              <a:t>Ebullition à </a:t>
            </a:r>
            <a:r>
              <a:rPr lang="fr-FR" sz="2400" dirty="0" smtClean="0"/>
              <a:t>reflux, </a:t>
            </a:r>
            <a:r>
              <a:rPr lang="fr-FR" sz="2400" dirty="0"/>
              <a:t>d’une prise d’essai en présence </a:t>
            </a:r>
            <a:r>
              <a:rPr lang="fr-FR" sz="2400" dirty="0" smtClean="0"/>
              <a:t>d’une quantité </a:t>
            </a:r>
            <a:r>
              <a:rPr lang="fr-FR" sz="2400" dirty="0"/>
              <a:t>connue de dichromate de potassium et d’un catalyseur à l’argent en milieu </a:t>
            </a:r>
            <a:r>
              <a:rPr lang="fr-FR" sz="2400" dirty="0" smtClean="0"/>
              <a:t>fortement acidifié </a:t>
            </a:r>
            <a:r>
              <a:rPr lang="fr-FR" sz="2400" dirty="0"/>
              <a:t>par l’acide sulfurique, pendant une période de temps donnée durant laquelle une </a:t>
            </a:r>
            <a:r>
              <a:rPr lang="fr-FR" sz="2400" dirty="0" smtClean="0"/>
              <a:t>partie du </a:t>
            </a:r>
            <a:r>
              <a:rPr lang="fr-FR" sz="2400" dirty="0"/>
              <a:t>dichromate est réduite par les matières oxydables présentes.</a:t>
            </a:r>
          </a:p>
          <a:p>
            <a:pPr algn="just"/>
            <a:r>
              <a:rPr lang="fr-FR" sz="2400" dirty="0"/>
              <a:t>Titrage de l’excès de dichromate avec une solution titrée de sulfate </a:t>
            </a:r>
            <a:r>
              <a:rPr lang="fr-FR" sz="2400" dirty="0" smtClean="0"/>
              <a:t>de fer(II</a:t>
            </a:r>
            <a:r>
              <a:rPr lang="fr-FR" sz="2400" dirty="0"/>
              <a:t>) et </a:t>
            </a:r>
            <a:r>
              <a:rPr lang="fr-FR" sz="2400" dirty="0" smtClean="0"/>
              <a:t>d’ammonium </a:t>
            </a:r>
            <a:r>
              <a:rPr lang="fr-FR" sz="2400" dirty="0" err="1" smtClean="0"/>
              <a:t>hexahydraté</a:t>
            </a:r>
            <a:r>
              <a:rPr lang="fr-FR" sz="2400" dirty="0" smtClean="0"/>
              <a:t> </a:t>
            </a:r>
            <a:r>
              <a:rPr lang="fr-FR" sz="2400" dirty="0"/>
              <a:t>(sel de </a:t>
            </a:r>
            <a:r>
              <a:rPr lang="fr-FR" sz="2400" dirty="0" err="1"/>
              <a:t>Mohr</a:t>
            </a:r>
            <a:r>
              <a:rPr lang="fr-FR" sz="2400" dirty="0"/>
              <a:t>).</a:t>
            </a:r>
          </a:p>
          <a:p>
            <a:pPr algn="just"/>
            <a:r>
              <a:rPr lang="fr-FR" sz="2400" dirty="0"/>
              <a:t>Calcul de la DCO à partir de la quantité de dichromate réduite. La DCO est la </a:t>
            </a:r>
            <a:r>
              <a:rPr lang="fr-FR" sz="2400" dirty="0" smtClean="0"/>
              <a:t>concentration, exprimée </a:t>
            </a:r>
            <a:r>
              <a:rPr lang="fr-FR" sz="2400" dirty="0"/>
              <a:t>en milligramme par litre, d’oxygène équivalente à la quantité de dichromate </a:t>
            </a:r>
            <a:r>
              <a:rPr lang="fr-FR" sz="2400" dirty="0" smtClean="0"/>
              <a:t>de potassium </a:t>
            </a:r>
            <a:r>
              <a:rPr lang="fr-FR" sz="2400" dirty="0"/>
              <a:t>consommée par les matières dissoutes et en suspension</a:t>
            </a:r>
            <a:r>
              <a:rPr lang="fr-FR" sz="2400" dirty="0" smtClean="0"/>
              <a:t>.</a:t>
            </a:r>
          </a:p>
          <a:p>
            <a:pPr algn="just"/>
            <a:r>
              <a:rPr lang="fr-FR" sz="2800" dirty="0" smtClean="0"/>
              <a:t>N.B: </a:t>
            </a:r>
            <a:r>
              <a:rPr lang="fr-FR" sz="2800" dirty="0"/>
              <a:t>1 mole de </a:t>
            </a:r>
            <a:r>
              <a:rPr lang="fr-FR" sz="2800" dirty="0" smtClean="0"/>
              <a:t>dichromate (</a:t>
            </a:r>
            <a:r>
              <a:rPr lang="en-US" sz="2800" dirty="0" smtClean="0"/>
              <a:t>Cr</a:t>
            </a:r>
            <a:r>
              <a:rPr lang="en-US" sz="2800" baseline="-25000" dirty="0" smtClean="0"/>
              <a:t>2</a:t>
            </a:r>
            <a:r>
              <a:rPr lang="en-US" sz="2800" dirty="0" smtClean="0"/>
              <a:t>O</a:t>
            </a:r>
            <a:r>
              <a:rPr lang="en-US" sz="2800" baseline="-25000" dirty="0" smtClean="0"/>
              <a:t>7</a:t>
            </a:r>
            <a:r>
              <a:rPr lang="en-US" sz="2800" baseline="30000" dirty="0" smtClean="0"/>
              <a:t>2-</a:t>
            </a:r>
            <a:r>
              <a:rPr lang="fr-FR" sz="2800" dirty="0" smtClean="0"/>
              <a:t>) est </a:t>
            </a:r>
            <a:r>
              <a:rPr lang="fr-FR" sz="2800" dirty="0"/>
              <a:t>équivalente à 1,5 mole d’oxygène.</a:t>
            </a:r>
            <a:r>
              <a:rPr lang="fr-FR" sz="4000" dirty="0"/>
              <a:t> </a:t>
            </a:r>
          </a:p>
        </p:txBody>
      </p:sp>
    </p:spTree>
    <p:extLst>
      <p:ext uri="{BB962C8B-B14F-4D97-AF65-F5344CB8AC3E}">
        <p14:creationId xmlns:p14="http://schemas.microsoft.com/office/powerpoint/2010/main" val="1674485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C82D59B2-28C3-4E1D-A719-981FC227B891}" type="slidenum">
              <a:rPr lang="fr-FR" altLang="en-US" smtClean="0"/>
              <a:pPr>
                <a:defRPr/>
              </a:pPr>
              <a:t>17</a:t>
            </a:fld>
            <a:endParaRPr lang="fr-FR" altLang="en-US"/>
          </a:p>
        </p:txBody>
      </p:sp>
      <p:sp>
        <p:nvSpPr>
          <p:cNvPr id="3" name="Rectangle 2"/>
          <p:cNvSpPr/>
          <p:nvPr/>
        </p:nvSpPr>
        <p:spPr>
          <a:xfrm>
            <a:off x="112182" y="620687"/>
            <a:ext cx="2784095" cy="461665"/>
          </a:xfrm>
          <a:prstGeom prst="rect">
            <a:avLst/>
          </a:prstGeom>
        </p:spPr>
        <p:txBody>
          <a:bodyPr wrap="none">
            <a:spAutoFit/>
          </a:bodyPr>
          <a:lstStyle/>
          <a:p>
            <a:r>
              <a:rPr lang="fr-FR" sz="2400" b="1" dirty="0"/>
              <a:t>Le ratio </a:t>
            </a:r>
            <a:r>
              <a:rPr lang="fr-FR" sz="2400" b="1" dirty="0" smtClean="0"/>
              <a:t>DB</a:t>
            </a:r>
            <a:r>
              <a:rPr lang="en-US" sz="2400" b="1" dirty="0" smtClean="0"/>
              <a:t>O</a:t>
            </a:r>
            <a:r>
              <a:rPr lang="en-US" sz="2400" b="1" baseline="-25000" dirty="0" smtClean="0"/>
              <a:t>5</a:t>
            </a:r>
            <a:r>
              <a:rPr lang="en-US" sz="2400" baseline="-25000" dirty="0" smtClean="0"/>
              <a:t> </a:t>
            </a:r>
            <a:r>
              <a:rPr lang="fr-FR" sz="2400" b="1" dirty="0" smtClean="0"/>
              <a:t>/DCO: </a:t>
            </a:r>
            <a:endParaRPr lang="fr-FR" sz="2400" dirty="0"/>
          </a:p>
        </p:txBody>
      </p:sp>
      <p:sp>
        <p:nvSpPr>
          <p:cNvPr id="4" name="Rectangle 3"/>
          <p:cNvSpPr/>
          <p:nvPr/>
        </p:nvSpPr>
        <p:spPr>
          <a:xfrm>
            <a:off x="112182" y="1268760"/>
            <a:ext cx="8496944" cy="830997"/>
          </a:xfrm>
          <a:prstGeom prst="rect">
            <a:avLst/>
          </a:prstGeom>
        </p:spPr>
        <p:txBody>
          <a:bodyPr wrap="square">
            <a:spAutoFit/>
          </a:bodyPr>
          <a:lstStyle/>
          <a:p>
            <a:pPr algn="l"/>
            <a:r>
              <a:rPr lang="fr-FR" sz="2400" dirty="0"/>
              <a:t>Il est utilisé pour estimer le degré de biodégradabilité d’un effluent </a:t>
            </a:r>
          </a:p>
          <a:p>
            <a:pPr algn="l"/>
            <a:r>
              <a:rPr lang="fr-FR" sz="2400" dirty="0" smtClean="0"/>
              <a:t> </a:t>
            </a:r>
            <a:endParaRPr lang="fr-FR"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768" y="2099757"/>
            <a:ext cx="8528384" cy="42815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846721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t>18</a:t>
            </a:fld>
            <a:endParaRPr lang="fr-BE"/>
          </a:p>
        </p:txBody>
      </p:sp>
      <p:sp>
        <p:nvSpPr>
          <p:cNvPr id="3" name="ZoneTexte 2"/>
          <p:cNvSpPr txBox="1"/>
          <p:nvPr/>
        </p:nvSpPr>
        <p:spPr>
          <a:xfrm>
            <a:off x="611560" y="476672"/>
            <a:ext cx="8208912" cy="5632311"/>
          </a:xfrm>
          <a:prstGeom prst="rect">
            <a:avLst/>
          </a:prstGeom>
          <a:noFill/>
        </p:spPr>
        <p:txBody>
          <a:bodyPr wrap="square" rtlCol="0">
            <a:spAutoFit/>
          </a:bodyPr>
          <a:lstStyle/>
          <a:p>
            <a:r>
              <a:rPr lang="fr-FR" sz="2400" b="1" dirty="0" smtClean="0"/>
              <a:t>Exemple:</a:t>
            </a:r>
          </a:p>
          <a:p>
            <a:endParaRPr lang="fr-FR" sz="2400" b="1" dirty="0" smtClean="0"/>
          </a:p>
          <a:p>
            <a:r>
              <a:rPr lang="fr-FR" sz="2400" dirty="0"/>
              <a:t>Pour la caractérisation d’un effluent chargée en matière organique, on a réalisé la mesure de DBO</a:t>
            </a:r>
            <a:r>
              <a:rPr lang="fr-FR" sz="2400" baseline="-25000" dirty="0"/>
              <a:t>5</a:t>
            </a:r>
            <a:r>
              <a:rPr lang="fr-FR" sz="2400" dirty="0"/>
              <a:t> et DCO. Pour ce faire, un volume d’échantillon de 10 ml a été dilué 10 fois.</a:t>
            </a:r>
          </a:p>
          <a:p>
            <a:r>
              <a:rPr lang="fr-FR" sz="2400" dirty="0"/>
              <a:t>Les résultats de DBO</a:t>
            </a:r>
            <a:r>
              <a:rPr lang="fr-FR" sz="2400" baseline="-25000" dirty="0"/>
              <a:t>5</a:t>
            </a:r>
            <a:r>
              <a:rPr lang="fr-FR" sz="2400" dirty="0"/>
              <a:t> montrent que la quantité d’oxygène dissout varie de 1 mg à 0.01 mg après 5 jours d’incubation dans l’obscurité.</a:t>
            </a:r>
          </a:p>
          <a:p>
            <a:r>
              <a:rPr lang="fr-FR" sz="2400" dirty="0"/>
              <a:t>Pour la DCO, un volume de 3 ml de dichromate de potassium à 0.01 mol/l est nécessaire pour oxyder la totalité de la matière organique.</a:t>
            </a:r>
          </a:p>
          <a:p>
            <a:r>
              <a:rPr lang="fr-FR" sz="2400" dirty="0"/>
              <a:t>Calculer la DBO</a:t>
            </a:r>
            <a:r>
              <a:rPr lang="fr-FR" sz="2400" baseline="-25000" dirty="0"/>
              <a:t>5</a:t>
            </a:r>
            <a:r>
              <a:rPr lang="fr-FR" sz="2400" dirty="0"/>
              <a:t> et la DCO.</a:t>
            </a:r>
          </a:p>
          <a:p>
            <a:r>
              <a:rPr lang="fr-FR" sz="2400" dirty="0"/>
              <a:t>Qu'est-ce que tu penses sur la biodégradabilité de cet effluent ? Justifier ?       </a:t>
            </a:r>
          </a:p>
          <a:p>
            <a:endParaRPr lang="fr-FR" sz="2400" b="1" dirty="0"/>
          </a:p>
        </p:txBody>
      </p:sp>
    </p:spTree>
    <p:extLst>
      <p:ext uri="{BB962C8B-B14F-4D97-AF65-F5344CB8AC3E}">
        <p14:creationId xmlns:p14="http://schemas.microsoft.com/office/powerpoint/2010/main" val="2450952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8565F6A1-48AE-46FD-A938-F0172F5827D2}" type="slidenum">
              <a:rPr lang="fr-FR" altLang="en-US" smtClean="0"/>
              <a:pPr>
                <a:defRPr/>
              </a:pPr>
              <a:t>19</a:t>
            </a:fld>
            <a:endParaRPr lang="fr-FR" altLang="en-US"/>
          </a:p>
        </p:txBody>
      </p:sp>
      <p:sp>
        <p:nvSpPr>
          <p:cNvPr id="5" name="TextBox 4"/>
          <p:cNvSpPr txBox="1"/>
          <p:nvPr/>
        </p:nvSpPr>
        <p:spPr>
          <a:xfrm>
            <a:off x="179511" y="332656"/>
            <a:ext cx="3247941" cy="523220"/>
          </a:xfrm>
          <a:prstGeom prst="rect">
            <a:avLst/>
          </a:prstGeom>
          <a:noFill/>
        </p:spPr>
        <p:txBody>
          <a:bodyPr wrap="none" rtlCol="0">
            <a:spAutoFit/>
          </a:bodyPr>
          <a:lstStyle/>
          <a:p>
            <a:r>
              <a:rPr lang="fr-FR" sz="2800" b="1" dirty="0" smtClean="0">
                <a:solidFill>
                  <a:schemeClr val="tx2"/>
                </a:solidFill>
              </a:rPr>
              <a:t>Mesure de la DCO: </a:t>
            </a:r>
            <a:endParaRPr lang="fr-FR" sz="2800" b="1" dirty="0">
              <a:solidFill>
                <a:schemeClr val="tx2"/>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860753"/>
            <a:ext cx="8964656" cy="5448567"/>
          </a:xfrm>
          <a:prstGeom prst="rect">
            <a:avLst/>
          </a:prstGeom>
        </p:spPr>
      </p:pic>
    </p:spTree>
    <p:extLst>
      <p:ext uri="{BB962C8B-B14F-4D97-AF65-F5344CB8AC3E}">
        <p14:creationId xmlns:p14="http://schemas.microsoft.com/office/powerpoint/2010/main" val="40269612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t>2</a:t>
            </a:fld>
            <a:endParaRPr lang="fr-BE"/>
          </a:p>
        </p:txBody>
      </p:sp>
      <p:sp>
        <p:nvSpPr>
          <p:cNvPr id="3" name="Rectangle 2"/>
          <p:cNvSpPr/>
          <p:nvPr/>
        </p:nvSpPr>
        <p:spPr>
          <a:xfrm>
            <a:off x="447887" y="145650"/>
            <a:ext cx="7776864" cy="369332"/>
          </a:xfrm>
          <a:prstGeom prst="rect">
            <a:avLst/>
          </a:prstGeom>
        </p:spPr>
        <p:txBody>
          <a:bodyPr wrap="square">
            <a:spAutoFit/>
          </a:bodyPr>
          <a:lstStyle/>
          <a:p>
            <a:r>
              <a:rPr lang="fr-FR" b="1" dirty="0" smtClean="0"/>
              <a:t>Caractérisation </a:t>
            </a:r>
            <a:r>
              <a:rPr lang="fr-FR" b="1" dirty="0"/>
              <a:t>des effluents </a:t>
            </a:r>
            <a:r>
              <a:rPr lang="fr-FR" b="1" dirty="0" smtClean="0"/>
              <a:t>agroalimentaires :</a:t>
            </a:r>
            <a:endParaRPr lang="fr-FR" dirty="0"/>
          </a:p>
        </p:txBody>
      </p:sp>
      <p:sp>
        <p:nvSpPr>
          <p:cNvPr id="4" name="Rectangle 3"/>
          <p:cNvSpPr/>
          <p:nvPr/>
        </p:nvSpPr>
        <p:spPr>
          <a:xfrm>
            <a:off x="447887" y="514982"/>
            <a:ext cx="7776864" cy="2308324"/>
          </a:xfrm>
          <a:prstGeom prst="rect">
            <a:avLst/>
          </a:prstGeom>
        </p:spPr>
        <p:txBody>
          <a:bodyPr wrap="square">
            <a:spAutoFit/>
          </a:bodyPr>
          <a:lstStyle/>
          <a:p>
            <a:r>
              <a:rPr lang="fr-FR" b="1" dirty="0" smtClean="0"/>
              <a:t>Définition d’une eau usée :</a:t>
            </a:r>
          </a:p>
          <a:p>
            <a:r>
              <a:rPr lang="fr-FR" dirty="0" smtClean="0"/>
              <a:t>Une eau usée est une eau qui a été polluée suite à une certaine utilisation (humaine ou autre)</a:t>
            </a:r>
          </a:p>
          <a:p>
            <a:endParaRPr lang="fr-FR" dirty="0" smtClean="0"/>
          </a:p>
          <a:p>
            <a:r>
              <a:rPr lang="fr-FR" dirty="0" smtClean="0"/>
              <a:t>La pollution peut être </a:t>
            </a:r>
            <a:r>
              <a:rPr lang="fr-FR" b="1" dirty="0" smtClean="0"/>
              <a:t>chimique</a:t>
            </a:r>
            <a:r>
              <a:rPr lang="fr-FR" dirty="0" smtClean="0"/>
              <a:t> (ions, matière organique..</a:t>
            </a:r>
            <a:r>
              <a:rPr lang="fr-FR" dirty="0" err="1" smtClean="0"/>
              <a:t>etc</a:t>
            </a:r>
            <a:r>
              <a:rPr lang="fr-FR" dirty="0" smtClean="0"/>
              <a:t>) ou </a:t>
            </a:r>
            <a:r>
              <a:rPr lang="fr-FR" b="1" dirty="0" smtClean="0"/>
              <a:t>physique</a:t>
            </a:r>
            <a:r>
              <a:rPr lang="fr-FR" dirty="0" smtClean="0"/>
              <a:t> (Température) selon les </a:t>
            </a:r>
            <a:r>
              <a:rPr lang="fr-FR" b="1" dirty="0" smtClean="0"/>
              <a:t>types d’utilisation.</a:t>
            </a:r>
          </a:p>
          <a:p>
            <a:endParaRPr lang="fr-FR" b="1" dirty="0"/>
          </a:p>
          <a:p>
            <a:endParaRPr lang="fr-FR" b="1" dirty="0" smtClean="0"/>
          </a:p>
        </p:txBody>
      </p:sp>
      <p:sp>
        <p:nvSpPr>
          <p:cNvPr id="6" name="Rectangle 5"/>
          <p:cNvSpPr/>
          <p:nvPr/>
        </p:nvSpPr>
        <p:spPr>
          <a:xfrm>
            <a:off x="2771800" y="2359888"/>
            <a:ext cx="2912720" cy="369332"/>
          </a:xfrm>
          <a:prstGeom prst="rect">
            <a:avLst/>
          </a:prstGeom>
        </p:spPr>
        <p:txBody>
          <a:bodyPr wrap="none">
            <a:spAutoFit/>
          </a:bodyPr>
          <a:lstStyle/>
          <a:p>
            <a:r>
              <a:rPr lang="fr-FR" b="1" dirty="0"/>
              <a:t>Classification par dimension </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4042" y="2724426"/>
            <a:ext cx="8084553" cy="42506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17802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C82D59B2-28C3-4E1D-A719-981FC227B891}" type="slidenum">
              <a:rPr lang="fr-FR" altLang="en-US" smtClean="0"/>
              <a:pPr>
                <a:defRPr/>
              </a:pPr>
              <a:t>20</a:t>
            </a:fld>
            <a:endParaRPr lang="fr-FR" altLang="en-US"/>
          </a:p>
        </p:txBody>
      </p:sp>
      <p:sp>
        <p:nvSpPr>
          <p:cNvPr id="3" name="TextBox 2"/>
          <p:cNvSpPr txBox="1"/>
          <p:nvPr/>
        </p:nvSpPr>
        <p:spPr>
          <a:xfrm>
            <a:off x="215582" y="405291"/>
            <a:ext cx="1949573" cy="523220"/>
          </a:xfrm>
          <a:prstGeom prst="rect">
            <a:avLst/>
          </a:prstGeom>
          <a:noFill/>
        </p:spPr>
        <p:txBody>
          <a:bodyPr wrap="none" rtlCol="0">
            <a:spAutoFit/>
          </a:bodyPr>
          <a:lstStyle/>
          <a:p>
            <a:r>
              <a:rPr lang="fr-FR" sz="2800" b="1" dirty="0" smtClean="0">
                <a:solidFill>
                  <a:schemeClr val="tx2"/>
                </a:solidFill>
              </a:rPr>
              <a:t>En résumé:</a:t>
            </a:r>
            <a:endParaRPr lang="fr-FR" sz="2800" b="1" dirty="0">
              <a:solidFill>
                <a:schemeClr val="tx2"/>
              </a:solidFill>
            </a:endParaRPr>
          </a:p>
        </p:txBody>
      </p:sp>
      <p:sp>
        <p:nvSpPr>
          <p:cNvPr id="4" name="Rectangle 3"/>
          <p:cNvSpPr/>
          <p:nvPr/>
        </p:nvSpPr>
        <p:spPr>
          <a:xfrm>
            <a:off x="215582" y="1124744"/>
            <a:ext cx="8352928" cy="1569660"/>
          </a:xfrm>
          <a:prstGeom prst="rect">
            <a:avLst/>
          </a:prstGeom>
        </p:spPr>
        <p:txBody>
          <a:bodyPr wrap="square">
            <a:spAutoFit/>
          </a:bodyPr>
          <a:lstStyle/>
          <a:p>
            <a:pPr algn="l"/>
            <a:r>
              <a:rPr lang="fr-FR" sz="2400" dirty="0"/>
              <a:t>La DBO se mesure en laissant respirer les matières organiques biodégradables par une population bactérienne aérobie, pendant 5 jours (DBO</a:t>
            </a:r>
            <a:r>
              <a:rPr lang="fr-FR" sz="2400" baseline="-25000" dirty="0"/>
              <a:t>5</a:t>
            </a:r>
            <a:r>
              <a:rPr lang="fr-FR" sz="2400" dirty="0"/>
              <a:t>), dans un réacteur clos, en présence d’une quantité d'oxygène connue au départ.</a:t>
            </a:r>
          </a:p>
        </p:txBody>
      </p:sp>
      <p:sp>
        <p:nvSpPr>
          <p:cNvPr id="5" name="Rectangle 4"/>
          <p:cNvSpPr/>
          <p:nvPr/>
        </p:nvSpPr>
        <p:spPr>
          <a:xfrm>
            <a:off x="215582" y="2852936"/>
            <a:ext cx="8244982" cy="1569660"/>
          </a:xfrm>
          <a:prstGeom prst="rect">
            <a:avLst/>
          </a:prstGeom>
        </p:spPr>
        <p:txBody>
          <a:bodyPr wrap="square">
            <a:spAutoFit/>
          </a:bodyPr>
          <a:lstStyle/>
          <a:p>
            <a:pPr algn="l"/>
            <a:r>
              <a:rPr lang="fr-FR" sz="2400" dirty="0"/>
              <a:t>La DCO se mesure en oxydant, à l’aide d’un oxydant puissant (bichromate de potassium), à chaud et en milieu acide, toutes les matières organiques présentes dans l’échantillon</a:t>
            </a:r>
            <a:r>
              <a:rPr lang="fr-FR" sz="2400" dirty="0" smtClean="0"/>
              <a:t>.</a:t>
            </a:r>
          </a:p>
          <a:p>
            <a:pPr algn="l"/>
            <a:r>
              <a:rPr lang="fr-FR" sz="2400" dirty="0" smtClean="0"/>
              <a:t>Le rapport DBO</a:t>
            </a:r>
            <a:r>
              <a:rPr lang="fr-FR" sz="2400" baseline="-25000" dirty="0" smtClean="0"/>
              <a:t>5</a:t>
            </a:r>
            <a:r>
              <a:rPr lang="fr-FR" sz="2400" dirty="0" smtClean="0"/>
              <a:t>/DCO défini la biodégradabilité de l’eau usée.</a:t>
            </a:r>
            <a:endParaRPr lang="fr-FR" sz="2400" dirty="0"/>
          </a:p>
        </p:txBody>
      </p:sp>
    </p:spTree>
    <p:extLst>
      <p:ext uri="{BB962C8B-B14F-4D97-AF65-F5344CB8AC3E}">
        <p14:creationId xmlns:p14="http://schemas.microsoft.com/office/powerpoint/2010/main" val="7491752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t>21</a:t>
            </a:fld>
            <a:endParaRPr lang="fr-BE"/>
          </a:p>
        </p:txBody>
      </p:sp>
      <p:sp>
        <p:nvSpPr>
          <p:cNvPr id="3" name="ZoneTexte 2"/>
          <p:cNvSpPr txBox="1"/>
          <p:nvPr/>
        </p:nvSpPr>
        <p:spPr>
          <a:xfrm>
            <a:off x="1691680" y="2348880"/>
            <a:ext cx="5917902" cy="1446550"/>
          </a:xfrm>
          <a:prstGeom prst="rect">
            <a:avLst/>
          </a:prstGeom>
          <a:noFill/>
        </p:spPr>
        <p:txBody>
          <a:bodyPr wrap="none" rtlCol="0">
            <a:spAutoFit/>
          </a:bodyPr>
          <a:lstStyle/>
          <a:p>
            <a:r>
              <a:rPr lang="fr-FR" sz="4400" dirty="0" smtClean="0"/>
              <a:t>Merci de votre attention </a:t>
            </a:r>
          </a:p>
          <a:p>
            <a:pPr algn="ctr"/>
            <a:r>
              <a:rPr lang="fr-FR" sz="4400" dirty="0" smtClean="0">
                <a:sym typeface="Wingdings" pitchFamily="2" charset="2"/>
              </a:rPr>
              <a:t></a:t>
            </a:r>
            <a:endParaRPr lang="fr-FR" sz="4400" dirty="0"/>
          </a:p>
        </p:txBody>
      </p:sp>
    </p:spTree>
    <p:extLst>
      <p:ext uri="{BB962C8B-B14F-4D97-AF65-F5344CB8AC3E}">
        <p14:creationId xmlns:p14="http://schemas.microsoft.com/office/powerpoint/2010/main" val="10182841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t>3</a:t>
            </a:fld>
            <a:endParaRPr lang="fr-BE"/>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042988"/>
            <a:ext cx="8229600" cy="477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481847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t>4</a:t>
            </a:fld>
            <a:endParaRPr lang="fr-BE"/>
          </a:p>
        </p:txBody>
      </p:sp>
      <p:sp>
        <p:nvSpPr>
          <p:cNvPr id="6" name="Rectangle 5"/>
          <p:cNvSpPr/>
          <p:nvPr/>
        </p:nvSpPr>
        <p:spPr>
          <a:xfrm>
            <a:off x="434721" y="332656"/>
            <a:ext cx="8458200" cy="5863144"/>
          </a:xfrm>
          <a:prstGeom prst="rect">
            <a:avLst/>
          </a:prstGeom>
        </p:spPr>
        <p:txBody>
          <a:bodyPr wrap="square">
            <a:spAutoFit/>
          </a:bodyPr>
          <a:lstStyle/>
          <a:p>
            <a:pPr>
              <a:spcBef>
                <a:spcPts val="600"/>
              </a:spcBef>
            </a:pPr>
            <a:r>
              <a:rPr lang="fr-FR" sz="2000" dirty="0" smtClean="0"/>
              <a:t>•</a:t>
            </a:r>
            <a:r>
              <a:rPr lang="fr-FR" sz="2000" dirty="0"/>
              <a:t>La </a:t>
            </a:r>
            <a:r>
              <a:rPr lang="fr-FR" sz="2000" b="1" dirty="0"/>
              <a:t>pollution particulaire: </a:t>
            </a:r>
            <a:r>
              <a:rPr lang="fr-FR" sz="2000" dirty="0"/>
              <a:t>constituée par des matières en suspension, grossières </a:t>
            </a:r>
            <a:r>
              <a:rPr lang="fr-FR" sz="2000" dirty="0" err="1"/>
              <a:t>décantables</a:t>
            </a:r>
            <a:r>
              <a:rPr lang="fr-FR" sz="2000" dirty="0"/>
              <a:t>, finement dispersées ou à l’état colloïdal. </a:t>
            </a:r>
          </a:p>
          <a:p>
            <a:pPr>
              <a:spcBef>
                <a:spcPts val="600"/>
              </a:spcBef>
            </a:pPr>
            <a:r>
              <a:rPr lang="fr-FR" sz="2000" dirty="0"/>
              <a:t>–Exemple: sables, limons, bactéries, pollen, plancton etc. </a:t>
            </a:r>
          </a:p>
          <a:p>
            <a:pPr>
              <a:spcBef>
                <a:spcPts val="600"/>
              </a:spcBef>
            </a:pPr>
            <a:r>
              <a:rPr lang="fr-FR" sz="2000" dirty="0"/>
              <a:t>–À l’origine : </a:t>
            </a:r>
          </a:p>
          <a:p>
            <a:pPr>
              <a:spcBef>
                <a:spcPts val="600"/>
              </a:spcBef>
            </a:pPr>
            <a:r>
              <a:rPr lang="fr-FR" sz="2000" dirty="0"/>
              <a:t>•De nuisances esthétiques </a:t>
            </a:r>
          </a:p>
          <a:p>
            <a:pPr>
              <a:spcBef>
                <a:spcPts val="600"/>
              </a:spcBef>
            </a:pPr>
            <a:r>
              <a:rPr lang="fr-FR" sz="2000" dirty="0"/>
              <a:t>•De dépôts et envasements nuisibles à la navigation et favorisant les inondations </a:t>
            </a:r>
          </a:p>
          <a:p>
            <a:pPr>
              <a:spcBef>
                <a:spcPts val="600"/>
              </a:spcBef>
            </a:pPr>
            <a:r>
              <a:rPr lang="fr-FR" sz="2000" dirty="0"/>
              <a:t>•Du colmatage éventuel des voies respiratoires des poissons entraînant leur mort </a:t>
            </a:r>
          </a:p>
          <a:p>
            <a:pPr>
              <a:spcBef>
                <a:spcPts val="600"/>
              </a:spcBef>
            </a:pPr>
            <a:r>
              <a:rPr lang="fr-FR" sz="2000" dirty="0"/>
              <a:t>•De l’augmentation de la turbidité de l’eau, gênant le passage des rayonnements lumineux, permettant la </a:t>
            </a:r>
            <a:r>
              <a:rPr lang="fr-FR" sz="2000" dirty="0" smtClean="0"/>
              <a:t>photosynthèse.</a:t>
            </a:r>
          </a:p>
          <a:p>
            <a:pPr algn="just">
              <a:spcBef>
                <a:spcPts val="600"/>
              </a:spcBef>
            </a:pPr>
            <a:r>
              <a:rPr lang="fr-FR" sz="2000" dirty="0"/>
              <a:t>La </a:t>
            </a:r>
            <a:r>
              <a:rPr lang="fr-FR" sz="2000" b="1" dirty="0"/>
              <a:t>pollution liquide: </a:t>
            </a:r>
            <a:r>
              <a:rPr lang="fr-FR" sz="2000" dirty="0"/>
              <a:t>surnageant à la surface de l’eau </a:t>
            </a:r>
          </a:p>
          <a:p>
            <a:pPr algn="just">
              <a:spcBef>
                <a:spcPts val="600"/>
              </a:spcBef>
            </a:pPr>
            <a:r>
              <a:rPr lang="fr-FR" sz="2000" dirty="0"/>
              <a:t>–Exemple: huiles, graisses, hydrocarbures, etc. </a:t>
            </a:r>
          </a:p>
          <a:p>
            <a:pPr algn="just">
              <a:spcBef>
                <a:spcPts val="600"/>
              </a:spcBef>
            </a:pPr>
            <a:r>
              <a:rPr lang="fr-FR" sz="2000" dirty="0"/>
              <a:t>–À l’origine de la diminution des transferts d’oxygène atmosphérique </a:t>
            </a:r>
          </a:p>
          <a:p>
            <a:pPr algn="just">
              <a:spcBef>
                <a:spcPts val="600"/>
              </a:spcBef>
            </a:pPr>
            <a:r>
              <a:rPr lang="fr-FR" sz="2000" dirty="0"/>
              <a:t>•Diminution de la </a:t>
            </a:r>
            <a:r>
              <a:rPr lang="fr-FR" sz="2000" b="1" dirty="0"/>
              <a:t>qualité biologique </a:t>
            </a:r>
            <a:r>
              <a:rPr lang="fr-FR" sz="2000" dirty="0"/>
              <a:t>de l’eau </a:t>
            </a:r>
          </a:p>
          <a:p>
            <a:pPr>
              <a:spcBef>
                <a:spcPts val="600"/>
              </a:spcBef>
            </a:pPr>
            <a:endParaRPr lang="fr-FR" sz="2000" dirty="0"/>
          </a:p>
        </p:txBody>
      </p:sp>
    </p:spTree>
    <p:extLst>
      <p:ext uri="{BB962C8B-B14F-4D97-AF65-F5344CB8AC3E}">
        <p14:creationId xmlns:p14="http://schemas.microsoft.com/office/powerpoint/2010/main" val="30520178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t>5</a:t>
            </a:fld>
            <a:endParaRPr lang="fr-BE"/>
          </a:p>
        </p:txBody>
      </p:sp>
      <p:sp>
        <p:nvSpPr>
          <p:cNvPr id="3" name="ZoneTexte 2"/>
          <p:cNvSpPr txBox="1"/>
          <p:nvPr/>
        </p:nvSpPr>
        <p:spPr>
          <a:xfrm>
            <a:off x="291018" y="0"/>
            <a:ext cx="2773516" cy="830997"/>
          </a:xfrm>
          <a:prstGeom prst="rect">
            <a:avLst/>
          </a:prstGeom>
          <a:noFill/>
        </p:spPr>
        <p:txBody>
          <a:bodyPr wrap="none" rtlCol="0">
            <a:spAutoFit/>
          </a:bodyPr>
          <a:lstStyle/>
          <a:p>
            <a:r>
              <a:rPr lang="fr-FR" sz="2400" b="1" dirty="0" smtClean="0"/>
              <a:t>La pollution soluble:</a:t>
            </a:r>
          </a:p>
          <a:p>
            <a:endParaRPr lang="fr-FR" sz="2400" dirty="0"/>
          </a:p>
        </p:txBody>
      </p:sp>
      <p:sp>
        <p:nvSpPr>
          <p:cNvPr id="4" name="Rectangle 3"/>
          <p:cNvSpPr/>
          <p:nvPr/>
        </p:nvSpPr>
        <p:spPr>
          <a:xfrm>
            <a:off x="51760" y="980728"/>
            <a:ext cx="9072048" cy="4524315"/>
          </a:xfrm>
          <a:prstGeom prst="rect">
            <a:avLst/>
          </a:prstGeom>
        </p:spPr>
        <p:txBody>
          <a:bodyPr wrap="square">
            <a:spAutoFit/>
          </a:bodyPr>
          <a:lstStyle/>
          <a:p>
            <a:r>
              <a:rPr lang="fr-FR" sz="2400" dirty="0" smtClean="0"/>
              <a:t>•</a:t>
            </a:r>
            <a:r>
              <a:rPr lang="fr-FR" sz="2400" dirty="0"/>
              <a:t>Comprend les substances néfastes pour le développement normal des organismes vivants. </a:t>
            </a:r>
          </a:p>
          <a:p>
            <a:r>
              <a:rPr lang="fr-FR" sz="2400" dirty="0"/>
              <a:t>–Effets directement perceptibles: mort, apparition de malformations ou de tumeurs... </a:t>
            </a:r>
          </a:p>
          <a:p>
            <a:r>
              <a:rPr lang="fr-FR" sz="2400" dirty="0"/>
              <a:t>–Effets moins perceptibles: difficultés de reproduction, disparition d’espèces animales ou végétales, etc. </a:t>
            </a:r>
          </a:p>
          <a:p>
            <a:r>
              <a:rPr lang="fr-FR" sz="2400" dirty="0"/>
              <a:t>On retrouve dans cette catégorie les polluants émergents </a:t>
            </a:r>
          </a:p>
          <a:p>
            <a:r>
              <a:rPr lang="fr-FR" sz="2400" dirty="0"/>
              <a:t>Par exemple: </a:t>
            </a:r>
          </a:p>
          <a:p>
            <a:r>
              <a:rPr lang="fr-FR" sz="2400" dirty="0"/>
              <a:t>Le groupe des produits pharmaceutiques et de </a:t>
            </a:r>
            <a:r>
              <a:rPr lang="fr-FR" sz="2400" dirty="0" smtClean="0"/>
              <a:t>soins </a:t>
            </a:r>
            <a:r>
              <a:rPr lang="fr-FR" sz="2400" dirty="0"/>
              <a:t>personnels (</a:t>
            </a:r>
            <a:r>
              <a:rPr lang="fr-FR" sz="2400" dirty="0" smtClean="0"/>
              <a:t>PPSP</a:t>
            </a:r>
            <a:r>
              <a:rPr lang="fr-FR" sz="2400" dirty="0"/>
              <a:t>) Beaucoup de polluants émergents y compris beaucoup de </a:t>
            </a:r>
            <a:r>
              <a:rPr lang="fr-FR" sz="2400" dirty="0" smtClean="0"/>
              <a:t>PPSP </a:t>
            </a:r>
            <a:r>
              <a:rPr lang="fr-FR" sz="2400" dirty="0"/>
              <a:t>contiennent des hormones. </a:t>
            </a:r>
          </a:p>
          <a:p>
            <a:r>
              <a:rPr lang="fr-FR" sz="2400" dirty="0" smtClean="0"/>
              <a:t>En </a:t>
            </a:r>
            <a:r>
              <a:rPr lang="fr-FR" sz="2400" dirty="0"/>
              <a:t>général, ils sont très solubles dans l’eau. </a:t>
            </a:r>
            <a:endParaRPr lang="fr-FR" sz="2400" dirty="0" smtClean="0"/>
          </a:p>
        </p:txBody>
      </p:sp>
    </p:spTree>
    <p:extLst>
      <p:ext uri="{BB962C8B-B14F-4D97-AF65-F5344CB8AC3E}">
        <p14:creationId xmlns:p14="http://schemas.microsoft.com/office/powerpoint/2010/main" val="32481847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t>6</a:t>
            </a:fld>
            <a:endParaRPr lang="fr-BE"/>
          </a:p>
        </p:txBody>
      </p:sp>
      <p:sp>
        <p:nvSpPr>
          <p:cNvPr id="3" name="Rectangle 2"/>
          <p:cNvSpPr/>
          <p:nvPr/>
        </p:nvSpPr>
        <p:spPr>
          <a:xfrm>
            <a:off x="467544" y="548680"/>
            <a:ext cx="7920880" cy="4893647"/>
          </a:xfrm>
          <a:prstGeom prst="rect">
            <a:avLst/>
          </a:prstGeom>
        </p:spPr>
        <p:txBody>
          <a:bodyPr wrap="square">
            <a:spAutoFit/>
          </a:bodyPr>
          <a:lstStyle/>
          <a:p>
            <a:r>
              <a:rPr lang="fr-FR" sz="2400" dirty="0"/>
              <a:t>Cette catégorie inclut aussi diverses substances chimiques présentes dans l’eau à très faible concentration (inférieure au mg/L) </a:t>
            </a:r>
          </a:p>
          <a:p>
            <a:r>
              <a:rPr lang="fr-FR" sz="2400" dirty="0"/>
              <a:t>•Pour appartenir à cette catégorie, 3 facteurs indispensables : </a:t>
            </a:r>
          </a:p>
          <a:p>
            <a:r>
              <a:rPr lang="fr-FR" sz="2400" dirty="0"/>
              <a:t>–La toxicité (à court ou long terme) </a:t>
            </a:r>
          </a:p>
          <a:p>
            <a:r>
              <a:rPr lang="fr-FR" sz="2400" dirty="0"/>
              <a:t>–La bioaccumulation </a:t>
            </a:r>
          </a:p>
          <a:p>
            <a:r>
              <a:rPr lang="fr-FR" sz="2400" dirty="0"/>
              <a:t>–La persistance </a:t>
            </a:r>
          </a:p>
          <a:p>
            <a:r>
              <a:rPr lang="fr-FR" sz="2400" dirty="0"/>
              <a:t>•Exemple: </a:t>
            </a:r>
          </a:p>
          <a:p>
            <a:r>
              <a:rPr lang="fr-FR" sz="2400" dirty="0"/>
              <a:t>–Composés tels les pesticides, produits phytosanitaires, HAP, composés </a:t>
            </a:r>
            <a:r>
              <a:rPr lang="fr-FR" sz="2400" dirty="0" err="1"/>
              <a:t>phénolés</a:t>
            </a:r>
            <a:r>
              <a:rPr lang="fr-FR" sz="2400" dirty="0"/>
              <a:t>, PBC, solvants chlorés (COV), etc. </a:t>
            </a:r>
          </a:p>
          <a:p>
            <a:r>
              <a:rPr lang="fr-FR" sz="2400" dirty="0"/>
              <a:t>–Pollution minérale: métaux lourds, cyanures, arsenic, sulfures, etc. </a:t>
            </a:r>
          </a:p>
          <a:p>
            <a:endParaRPr lang="fr-FR" sz="2400" dirty="0"/>
          </a:p>
        </p:txBody>
      </p:sp>
    </p:spTree>
    <p:extLst>
      <p:ext uri="{BB962C8B-B14F-4D97-AF65-F5344CB8AC3E}">
        <p14:creationId xmlns:p14="http://schemas.microsoft.com/office/powerpoint/2010/main" val="32481847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t>7</a:t>
            </a:fld>
            <a:endParaRPr lang="fr-BE"/>
          </a:p>
        </p:txBody>
      </p:sp>
      <p:sp>
        <p:nvSpPr>
          <p:cNvPr id="3" name="ZoneTexte 2"/>
          <p:cNvSpPr txBox="1"/>
          <p:nvPr/>
        </p:nvSpPr>
        <p:spPr>
          <a:xfrm>
            <a:off x="251520" y="116632"/>
            <a:ext cx="3038268" cy="830997"/>
          </a:xfrm>
          <a:prstGeom prst="rect">
            <a:avLst/>
          </a:prstGeom>
          <a:noFill/>
        </p:spPr>
        <p:txBody>
          <a:bodyPr wrap="none" rtlCol="0">
            <a:spAutoFit/>
          </a:bodyPr>
          <a:lstStyle/>
          <a:p>
            <a:r>
              <a:rPr lang="fr-FR" sz="2400" b="1" dirty="0" smtClean="0"/>
              <a:t>Effets de la pollution : </a:t>
            </a:r>
          </a:p>
          <a:p>
            <a:endParaRPr lang="fr-FR" sz="2400" b="1" dirty="0"/>
          </a:p>
        </p:txBody>
      </p:sp>
      <p:sp>
        <p:nvSpPr>
          <p:cNvPr id="4" name="ZoneTexte 3"/>
          <p:cNvSpPr txBox="1"/>
          <p:nvPr/>
        </p:nvSpPr>
        <p:spPr>
          <a:xfrm>
            <a:off x="467544" y="764704"/>
            <a:ext cx="6942285" cy="1569660"/>
          </a:xfrm>
          <a:prstGeom prst="rect">
            <a:avLst/>
          </a:prstGeom>
          <a:noFill/>
        </p:spPr>
        <p:txBody>
          <a:bodyPr wrap="none" rtlCol="0">
            <a:spAutoFit/>
          </a:bodyPr>
          <a:lstStyle/>
          <a:p>
            <a:r>
              <a:rPr lang="fr-FR" sz="2400" dirty="0" smtClean="0"/>
              <a:t>Eutrophisation</a:t>
            </a:r>
          </a:p>
          <a:p>
            <a:r>
              <a:rPr lang="fr-FR" sz="2400" dirty="0" smtClean="0"/>
              <a:t>Prolifération des bactéries</a:t>
            </a:r>
          </a:p>
          <a:p>
            <a:r>
              <a:rPr lang="fr-FR" sz="2400" dirty="0" smtClean="0"/>
              <a:t>Appauvrissement de l’eau en O</a:t>
            </a:r>
            <a:r>
              <a:rPr lang="fr-FR" sz="2400" baseline="-25000" dirty="0" smtClean="0"/>
              <a:t>2</a:t>
            </a:r>
            <a:r>
              <a:rPr lang="fr-FR" sz="2400" dirty="0" smtClean="0"/>
              <a:t> par les hydrocarbures</a:t>
            </a:r>
          </a:p>
          <a:p>
            <a:r>
              <a:rPr lang="fr-FR" sz="2400" dirty="0" smtClean="0"/>
              <a:t>Effet toxiques des éléments minéraux</a:t>
            </a:r>
            <a:r>
              <a:rPr lang="fr-FR" sz="2400" baseline="-25000" dirty="0" smtClean="0"/>
              <a:t> </a:t>
            </a:r>
            <a:endParaRPr lang="fr-FR" sz="2400" baseline="-25000" dirty="0"/>
          </a:p>
        </p:txBody>
      </p:sp>
    </p:spTree>
    <p:extLst>
      <p:ext uri="{BB962C8B-B14F-4D97-AF65-F5344CB8AC3E}">
        <p14:creationId xmlns:p14="http://schemas.microsoft.com/office/powerpoint/2010/main" val="32481847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t>8</a:t>
            </a:fld>
            <a:endParaRPr lang="fr-BE"/>
          </a:p>
        </p:txBody>
      </p:sp>
      <p:sp>
        <p:nvSpPr>
          <p:cNvPr id="3" name="ZoneTexte 2"/>
          <p:cNvSpPr txBox="1"/>
          <p:nvPr/>
        </p:nvSpPr>
        <p:spPr>
          <a:xfrm>
            <a:off x="251520" y="116632"/>
            <a:ext cx="6621172" cy="830997"/>
          </a:xfrm>
          <a:prstGeom prst="rect">
            <a:avLst/>
          </a:prstGeom>
          <a:noFill/>
        </p:spPr>
        <p:txBody>
          <a:bodyPr wrap="none" rtlCol="0">
            <a:spAutoFit/>
          </a:bodyPr>
          <a:lstStyle/>
          <a:p>
            <a:r>
              <a:rPr lang="fr-FR" sz="2400" b="1" dirty="0" smtClean="0"/>
              <a:t>Paramètres d’évaluation de la pollution des eaux : </a:t>
            </a:r>
          </a:p>
          <a:p>
            <a:endParaRPr lang="fr-FR" sz="2400" b="1" dirty="0"/>
          </a:p>
        </p:txBody>
      </p:sp>
      <p:sp>
        <p:nvSpPr>
          <p:cNvPr id="4" name="ZoneTexte 3"/>
          <p:cNvSpPr txBox="1"/>
          <p:nvPr/>
        </p:nvSpPr>
        <p:spPr>
          <a:xfrm>
            <a:off x="395536" y="836712"/>
            <a:ext cx="1183337" cy="461665"/>
          </a:xfrm>
          <a:prstGeom prst="rect">
            <a:avLst/>
          </a:prstGeom>
          <a:noFill/>
        </p:spPr>
        <p:txBody>
          <a:bodyPr wrap="none" rtlCol="0">
            <a:spAutoFit/>
          </a:bodyPr>
          <a:lstStyle/>
          <a:p>
            <a:r>
              <a:rPr lang="fr-FR" sz="2400" b="1" dirty="0" smtClean="0"/>
              <a:t>1- DBO</a:t>
            </a:r>
            <a:r>
              <a:rPr lang="fr-FR" sz="2400" b="1" baseline="-25000" dirty="0" smtClean="0"/>
              <a:t>5</a:t>
            </a:r>
            <a:endParaRPr lang="fr-FR" sz="2400" b="1" baseline="-25000" dirty="0"/>
          </a:p>
        </p:txBody>
      </p:sp>
      <p:sp>
        <p:nvSpPr>
          <p:cNvPr id="5" name="Rectangle 4"/>
          <p:cNvSpPr/>
          <p:nvPr/>
        </p:nvSpPr>
        <p:spPr>
          <a:xfrm>
            <a:off x="251520" y="1484784"/>
            <a:ext cx="8620990" cy="4154984"/>
          </a:xfrm>
          <a:prstGeom prst="rect">
            <a:avLst/>
          </a:prstGeom>
        </p:spPr>
        <p:txBody>
          <a:bodyPr wrap="square">
            <a:spAutoFit/>
          </a:bodyPr>
          <a:lstStyle/>
          <a:p>
            <a:pPr algn="just"/>
            <a:r>
              <a:rPr lang="fr-FR" sz="2400" dirty="0"/>
              <a:t>La </a:t>
            </a:r>
            <a:r>
              <a:rPr lang="fr-FR" sz="2400" b="1" dirty="0"/>
              <a:t>demande biochimique en </a:t>
            </a:r>
            <a:r>
              <a:rPr lang="fr-FR" sz="2400" b="1" dirty="0" smtClean="0"/>
              <a:t>oxygène en 5</a:t>
            </a:r>
            <a:r>
              <a:rPr lang="fr-FR" sz="2400" b="1" baseline="30000" dirty="0" smtClean="0"/>
              <a:t>ème</a:t>
            </a:r>
            <a:r>
              <a:rPr lang="fr-FR" sz="2400" b="1" dirty="0" smtClean="0"/>
              <a:t> jour </a:t>
            </a:r>
            <a:r>
              <a:rPr lang="fr-FR" sz="2400" dirty="0" smtClean="0"/>
              <a:t>est une technique d’analyse et d’évaluation de la pollution organique biodégradable.</a:t>
            </a:r>
          </a:p>
          <a:p>
            <a:pPr algn="just"/>
            <a:r>
              <a:rPr lang="fr-FR" sz="2400" dirty="0" smtClean="0"/>
              <a:t>La DBO est la quantité d’oxygène nécessaire (mg/L) aux microorganismes aérobies de l’eau pour assurer la dégradation de la matière organique.  </a:t>
            </a:r>
          </a:p>
          <a:p>
            <a:pPr algn="just"/>
            <a:r>
              <a:rPr lang="fr-FR" sz="2400" dirty="0" smtClean="0"/>
              <a:t>Conventionnellement la DBO</a:t>
            </a:r>
            <a:r>
              <a:rPr lang="fr-FR" sz="2400" baseline="-25000" dirty="0" smtClean="0"/>
              <a:t>5</a:t>
            </a:r>
            <a:r>
              <a:rPr lang="fr-FR" sz="2400" dirty="0" smtClean="0"/>
              <a:t> est la valeur obtenue après 5 jours d’incubation dans des conditions normalisées, à savoir 20°C et l’obscurité </a:t>
            </a:r>
            <a:r>
              <a:rPr lang="fr-FR" sz="2400" dirty="0"/>
              <a:t>(afin d’éviter toute photosynthèse parasite</a:t>
            </a:r>
            <a:r>
              <a:rPr lang="fr-FR" sz="2400" dirty="0" smtClean="0"/>
              <a:t>)</a:t>
            </a:r>
          </a:p>
          <a:p>
            <a:pPr algn="just"/>
            <a:r>
              <a:rPr lang="fr-FR" sz="2400" dirty="0" smtClean="0"/>
              <a:t>Ce teste reste assez sensible, il dépend de la température, de l’ensemencement, de la présence ou non des inhibiteurs.</a:t>
            </a:r>
            <a:endParaRPr lang="fr-FR" sz="2400" dirty="0"/>
          </a:p>
        </p:txBody>
      </p:sp>
    </p:spTree>
    <p:extLst>
      <p:ext uri="{BB962C8B-B14F-4D97-AF65-F5344CB8AC3E}">
        <p14:creationId xmlns:p14="http://schemas.microsoft.com/office/powerpoint/2010/main" val="3248184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t>9</a:t>
            </a:fld>
            <a:endParaRPr lang="fr-BE"/>
          </a:p>
        </p:txBody>
      </p:sp>
      <p:sp>
        <p:nvSpPr>
          <p:cNvPr id="4" name="Rectangle 3"/>
          <p:cNvSpPr/>
          <p:nvPr/>
        </p:nvSpPr>
        <p:spPr>
          <a:xfrm>
            <a:off x="179512" y="188640"/>
            <a:ext cx="8620990" cy="7478970"/>
          </a:xfrm>
          <a:prstGeom prst="rect">
            <a:avLst/>
          </a:prstGeom>
        </p:spPr>
        <p:txBody>
          <a:bodyPr wrap="square">
            <a:spAutoFit/>
          </a:bodyPr>
          <a:lstStyle/>
          <a:p>
            <a:pPr algn="just"/>
            <a:r>
              <a:rPr lang="fr-FR" sz="2400" dirty="0" smtClean="0"/>
              <a:t>La DBO</a:t>
            </a:r>
            <a:r>
              <a:rPr lang="fr-FR" sz="2400" baseline="-25000" dirty="0" smtClean="0"/>
              <a:t>5</a:t>
            </a:r>
            <a:r>
              <a:rPr lang="fr-FR" sz="2400" dirty="0" smtClean="0"/>
              <a:t> nous informe sur la présence de la matière organique biodégradable exprimée en mg d’O2 par litre d’eau.</a:t>
            </a:r>
          </a:p>
          <a:p>
            <a:pPr algn="just"/>
            <a:r>
              <a:rPr lang="fr-FR" sz="2400" dirty="0"/>
              <a:t>Deux échantillons sont nécessaires : </a:t>
            </a:r>
            <a:endParaRPr lang="fr-FR" sz="2400" dirty="0" smtClean="0"/>
          </a:p>
          <a:p>
            <a:pPr algn="just"/>
            <a:r>
              <a:rPr lang="fr-FR" sz="2400" dirty="0" smtClean="0"/>
              <a:t>Le </a:t>
            </a:r>
            <a:r>
              <a:rPr lang="fr-FR" sz="2400" dirty="0"/>
              <a:t>premier sert à la mesure de la concentration initiale en O</a:t>
            </a:r>
            <a:r>
              <a:rPr lang="fr-FR" sz="2400" baseline="-25000" dirty="0"/>
              <a:t>2</a:t>
            </a:r>
            <a:r>
              <a:rPr lang="fr-FR" sz="2400" dirty="0"/>
              <a:t>, </a:t>
            </a:r>
            <a:endParaRPr lang="fr-FR" sz="2400" dirty="0" smtClean="0"/>
          </a:p>
          <a:p>
            <a:pPr algn="just"/>
            <a:r>
              <a:rPr lang="fr-FR" sz="2400" dirty="0" smtClean="0"/>
              <a:t>Le </a:t>
            </a:r>
            <a:r>
              <a:rPr lang="fr-FR" sz="2400" dirty="0"/>
              <a:t>second à la mesure de la concentration résiduelle en O</a:t>
            </a:r>
            <a:r>
              <a:rPr lang="fr-FR" sz="2400" baseline="-25000" dirty="0"/>
              <a:t>2</a:t>
            </a:r>
            <a:r>
              <a:rPr lang="fr-FR" sz="2400" dirty="0"/>
              <a:t> au bout de 5 </a:t>
            </a:r>
            <a:r>
              <a:rPr lang="fr-FR" sz="2400" dirty="0" smtClean="0"/>
              <a:t>jours d’incubation à l’obscurité et à 20°C. </a:t>
            </a:r>
          </a:p>
          <a:p>
            <a:pPr algn="just"/>
            <a:r>
              <a:rPr lang="fr-FR" sz="2400" dirty="0" smtClean="0"/>
              <a:t>Afin </a:t>
            </a:r>
            <a:r>
              <a:rPr lang="fr-FR" sz="2400" dirty="0"/>
              <a:t>de mesurer la totalité de la demande, l’O</a:t>
            </a:r>
            <a:r>
              <a:rPr lang="fr-FR" sz="2400" baseline="-25000" dirty="0"/>
              <a:t>2</a:t>
            </a:r>
            <a:r>
              <a:rPr lang="fr-FR" sz="2400" dirty="0"/>
              <a:t> ne doit pas devenir un </a:t>
            </a:r>
            <a:r>
              <a:rPr lang="fr-FR" sz="2400" b="1" dirty="0"/>
              <a:t>facteur limitant</a:t>
            </a:r>
            <a:r>
              <a:rPr lang="fr-FR" sz="2400" dirty="0"/>
              <a:t> de l’activité microbienne. </a:t>
            </a:r>
            <a:endParaRPr lang="fr-FR" sz="2400" dirty="0" smtClean="0"/>
          </a:p>
          <a:p>
            <a:pPr algn="just"/>
            <a:r>
              <a:rPr lang="fr-FR" sz="2400" dirty="0" smtClean="0"/>
              <a:t>En </a:t>
            </a:r>
            <a:r>
              <a:rPr lang="fr-FR" sz="2400" dirty="0"/>
              <a:t>effet, une eau abandonnée à elle-même dans un flacon fermé consommera rapidement le dioxygène dissous : il faut donc s’assurer au préalable que ce dioxygène suffira largement à la consommation des micro-organismes. On utilise pour cela la méthode des dilutions, ou l’échantillon à doser est dilué dans une quantité d’eau telle qu’à l’issue de la mesure le taux d’O</a:t>
            </a:r>
            <a:r>
              <a:rPr lang="fr-FR" sz="2400" baseline="-25000" dirty="0"/>
              <a:t>2</a:t>
            </a:r>
            <a:r>
              <a:rPr lang="fr-FR" sz="2400" dirty="0"/>
              <a:t> résiduel reste supérieur à 50 % du taux initial. Une quantité réduite du mélange micro-organismes + substrat est ainsi mise en présence du dioxygène d’un important volume d’eau dépourvu de demande propre</a:t>
            </a:r>
          </a:p>
          <a:p>
            <a:pPr algn="just"/>
            <a:endParaRPr lang="fr-FR" sz="2400" dirty="0" smtClean="0"/>
          </a:p>
          <a:p>
            <a:pPr algn="just"/>
            <a:endParaRPr lang="fr-FR" sz="2400" dirty="0"/>
          </a:p>
        </p:txBody>
      </p:sp>
    </p:spTree>
    <p:extLst>
      <p:ext uri="{BB962C8B-B14F-4D97-AF65-F5344CB8AC3E}">
        <p14:creationId xmlns:p14="http://schemas.microsoft.com/office/powerpoint/2010/main" val="3248184795"/>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764</TotalTime>
  <Words>1250</Words>
  <Application>Microsoft Office PowerPoint</Application>
  <PresentationFormat>Affichage à l'écran (4:3)</PresentationFormat>
  <Paragraphs>144</Paragraphs>
  <Slides>21</Slides>
  <Notes>0</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dell</dc:creator>
  <cp:lastModifiedBy>Hachi Mohamed</cp:lastModifiedBy>
  <cp:revision>45</cp:revision>
  <dcterms:created xsi:type="dcterms:W3CDTF">2017-10-01T20:47:11Z</dcterms:created>
  <dcterms:modified xsi:type="dcterms:W3CDTF">2019-02-24T14:19:59Z</dcterms:modified>
</cp:coreProperties>
</file>