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9" r:id="rId6"/>
    <p:sldId id="258" r:id="rId7"/>
    <p:sldId id="266" r:id="rId8"/>
    <p:sldId id="270" r:id="rId9"/>
    <p:sldId id="271" r:id="rId10"/>
    <p:sldId id="265" r:id="rId11"/>
    <p:sldId id="259" r:id="rId12"/>
    <p:sldId id="272" r:id="rId13"/>
    <p:sldId id="267" r:id="rId14"/>
    <p:sldId id="260" r:id="rId15"/>
    <p:sldId id="273" r:id="rId16"/>
    <p:sldId id="274" r:id="rId17"/>
    <p:sldId id="275" r:id="rId18"/>
    <p:sldId id="281" r:id="rId19"/>
    <p:sldId id="282" r:id="rId20"/>
    <p:sldId id="280" r:id="rId21"/>
    <p:sldId id="279" r:id="rId22"/>
    <p:sldId id="277" r:id="rId23"/>
    <p:sldId id="284" r:id="rId24"/>
    <p:sldId id="278" r:id="rId25"/>
    <p:sldId id="28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5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47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36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1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78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51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4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44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96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E600-E1CA-4080-8FE7-6D6C76AEA04D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EAC0-214E-475B-BF04-2729DBF03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8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2éme partie de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Partie 1: Chapitre </a:t>
            </a:r>
            <a:r>
              <a:rPr lang="fr-FR" dirty="0" smtClean="0"/>
              <a:t>3: </a:t>
            </a:r>
            <a:r>
              <a:rPr lang="fr-FR" dirty="0" smtClean="0"/>
              <a:t>Pollinisation et fécondation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800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75110"/>
            <a:ext cx="6768752" cy="34163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La double fécondation = Xénie:</a:t>
            </a:r>
          </a:p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Particularité des angiospermes,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619672" y="1445568"/>
            <a:ext cx="4752528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Grain de pollen avec deux noyaux </a:t>
            </a:r>
            <a:r>
              <a:rPr lang="fr-FR" dirty="0" err="1" smtClean="0"/>
              <a:t>haploides</a:t>
            </a:r>
            <a:r>
              <a:rPr lang="fr-FR" dirty="0" smtClean="0"/>
              <a:t> (n)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0" y="2655953"/>
            <a:ext cx="208823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noyau féconde l’oosphère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11560" y="4149080"/>
            <a:ext cx="208823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embryon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126538" y="2508741"/>
            <a:ext cx="2952328" cy="7984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</a:t>
            </a:r>
          </a:p>
          <a:p>
            <a:pPr algn="ctr"/>
            <a:r>
              <a:rPr lang="fr-FR" dirty="0" smtClean="0"/>
              <a:t>Un noyau s’unit au noyaux polaire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436096" y="4127465"/>
            <a:ext cx="2088232" cy="12942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L’albumen (qui servira à nourrir l’embryon de la graine)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>
            <a:off x="6372200" y="3307222"/>
            <a:ext cx="230502" cy="84185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1540425" y="3231467"/>
            <a:ext cx="230502" cy="84185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5580112" y="1937048"/>
            <a:ext cx="230502" cy="57169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 flipH="1">
            <a:off x="1907704" y="1937048"/>
            <a:ext cx="232978" cy="71890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46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3.Significations évolutives du double fécondation, du développement de l’embryon et de l’albumen</a:t>
            </a:r>
            <a:endParaRPr lang="fr-FR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1124744"/>
            <a:ext cx="208823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double fécondation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915816" y="1124744"/>
            <a:ext cx="208823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embryon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652120" y="1145762"/>
            <a:ext cx="208823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L’albumen</a:t>
            </a:r>
            <a:endParaRPr lang="fr-FR" dirty="0"/>
          </a:p>
        </p:txBody>
      </p:sp>
      <p:sp>
        <p:nvSpPr>
          <p:cNvPr id="6" name="Plus 5"/>
          <p:cNvSpPr/>
          <p:nvPr/>
        </p:nvSpPr>
        <p:spPr>
          <a:xfrm>
            <a:off x="5128204" y="998730"/>
            <a:ext cx="432048" cy="7560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à entaille 6"/>
          <p:cNvSpPr/>
          <p:nvPr/>
        </p:nvSpPr>
        <p:spPr>
          <a:xfrm>
            <a:off x="2555776" y="1250758"/>
            <a:ext cx="360040" cy="2520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804520" y="2060848"/>
            <a:ext cx="208823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Organe de réserve de la graine  (organe polyploïdes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1315" y="3044859"/>
            <a:ext cx="2819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944291" y="3645024"/>
            <a:ext cx="3516142" cy="22322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développement de l’albumen passe par 4 phase: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phase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syncytiale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;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phase de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cellularisation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;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phase de différenciation ;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La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mort cellulaire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6588224" y="1649818"/>
            <a:ext cx="108012" cy="411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>
          <a:xfrm>
            <a:off x="6642230" y="3356992"/>
            <a:ext cx="20640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176589" y="1974031"/>
            <a:ext cx="3168352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dirty="0" smtClean="0"/>
              <a:t> </a:t>
            </a:r>
            <a:r>
              <a:rPr lang="fr-FR" dirty="0"/>
              <a:t>zygote principal va subir une première mitose transversale pour donner deux cellules superposées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7544" y="3543850"/>
            <a:ext cx="4225522" cy="30391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 smtClean="0"/>
              <a:t>* une </a:t>
            </a:r>
            <a:r>
              <a:rPr lang="fr-FR" dirty="0"/>
              <a:t>cellule basale située du côté du micropyle, </a:t>
            </a:r>
            <a:r>
              <a:rPr lang="fr-FR" dirty="0" smtClean="0"/>
              <a:t>qui se divise et </a:t>
            </a:r>
            <a:r>
              <a:rPr lang="fr-FR" dirty="0"/>
              <a:t>donne une file de cellules qui constituent le </a:t>
            </a:r>
            <a:r>
              <a:rPr lang="fr-FR" b="1" dirty="0"/>
              <a:t>suspenseur</a:t>
            </a:r>
            <a:r>
              <a:rPr lang="fr-FR" dirty="0"/>
              <a:t>,</a:t>
            </a:r>
          </a:p>
          <a:p>
            <a:pPr algn="just"/>
            <a:r>
              <a:rPr lang="fr-FR" dirty="0"/>
              <a:t> </a:t>
            </a:r>
            <a:r>
              <a:rPr lang="fr-FR" dirty="0" smtClean="0"/>
              <a:t>* une </a:t>
            </a:r>
            <a:r>
              <a:rPr lang="fr-FR" dirty="0"/>
              <a:t>cellule terminale </a:t>
            </a:r>
            <a:r>
              <a:rPr lang="fr-FR" dirty="0" smtClean="0"/>
              <a:t>qui </a:t>
            </a:r>
            <a:r>
              <a:rPr lang="fr-FR" dirty="0"/>
              <a:t>se </a:t>
            </a:r>
            <a:r>
              <a:rPr lang="fr-FR" dirty="0" smtClean="0"/>
              <a:t>divise et </a:t>
            </a:r>
            <a:r>
              <a:rPr lang="fr-FR" dirty="0"/>
              <a:t>donne un petit massif </a:t>
            </a:r>
            <a:r>
              <a:rPr lang="fr-FR" dirty="0" err="1"/>
              <a:t>méristématique</a:t>
            </a:r>
            <a:r>
              <a:rPr lang="fr-FR" dirty="0"/>
              <a:t> :</a:t>
            </a:r>
            <a:r>
              <a:rPr lang="fr-FR" b="1" dirty="0"/>
              <a:t> l'embryon globuleux</a:t>
            </a:r>
            <a:r>
              <a:rPr lang="fr-FR" dirty="0"/>
              <a:t>. Cet embryon globuleux </a:t>
            </a:r>
            <a:r>
              <a:rPr lang="fr-FR" dirty="0" err="1" smtClean="0"/>
              <a:t>cdevient</a:t>
            </a:r>
            <a:r>
              <a:rPr lang="fr-FR" dirty="0" smtClean="0"/>
              <a:t> </a:t>
            </a:r>
            <a:r>
              <a:rPr lang="fr-FR" dirty="0"/>
              <a:t>un embryon cordiforme</a:t>
            </a:r>
          </a:p>
        </p:txBody>
      </p:sp>
    </p:spTree>
    <p:extLst>
      <p:ext uri="{BB962C8B-B14F-4D97-AF65-F5344CB8AC3E}">
        <p14:creationId xmlns:p14="http://schemas.microsoft.com/office/powerpoint/2010/main" val="2464039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uvt.rnu.tn/resources-uvt/cours/biologie-physiologie-vegetale/chap7b/Chapitre-6/wp7rlck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57332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Figure: Développement de l’embryon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5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vt.rnu.tn/resources-uvt/cours/biologie-physiologie-vegetale/chap7b/Chapitre-6/Sectio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6" y="332656"/>
            <a:ext cx="41741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35730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Figure: Présence de </a:t>
            </a:r>
          </a:p>
          <a:p>
            <a:r>
              <a:rPr lang="fr-FR" dirty="0" smtClean="0"/>
              <a:t>l’albumen dans une graine (</a:t>
            </a:r>
            <a:r>
              <a:rPr lang="fr-FR" dirty="0" err="1" smtClean="0"/>
              <a:t>UVT</a:t>
            </a:r>
            <a:r>
              <a:rPr lang="fr-FR" dirty="0" smtClean="0"/>
              <a:t>, 2019)</a:t>
            </a:r>
            <a:endParaRPr lang="fr-FR" dirty="0"/>
          </a:p>
        </p:txBody>
      </p:sp>
      <p:pic>
        <p:nvPicPr>
          <p:cNvPr id="1028" name="Picture 4" descr="https://www.uvt.rnu.tn/resources-uvt/cours/biologie-physiologie-vegetale/chap7b/Chapitre-6/Sectio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96590"/>
            <a:ext cx="4991100" cy="46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6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4. Dissémination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des fruits et des graines 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228064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2354" y="980728"/>
            <a:ext cx="8542134" cy="900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/>
              <a:t>Les téguments de l’ovule se transforment et donnent les téguments </a:t>
            </a:r>
            <a:r>
              <a:rPr lang="fr-FR" dirty="0" err="1"/>
              <a:t>sclérifiés</a:t>
            </a:r>
            <a:r>
              <a:rPr lang="fr-FR" dirty="0"/>
              <a:t> de la graine. Ces téguments jouent un rôle protecteur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2276872"/>
            <a:ext cx="8568952" cy="309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Pendant la maturation de la graine, il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accumulation des réserves dans l’albumen et/ou dans les cotylédons. Il y a sécrétion des protéines et des lipides dans le cytoplasme et concentration d’amidon dans les plastes.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La maturation de la graine se termine par une déshydratation du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cytoplsme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La teneur en eau des tissus chute en moyenne de 90 à 100%. La déshydratation s’accompagne d’un très fort ralentissement de l’activité physiologique : la graine entre en vie ralentie. La graine peut rester dans cet état pendant des durées variables.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Lorsque les conditions deviennent favorables, la graine germe. L’embryon est donc le point de départ d’un nouvel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organisme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Khaouni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2019).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3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uvt.rnu.tn/resources-uvt/cours/biologie-physiologie-vegetale/chap7b/Chapitre-8/index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5" y="692696"/>
            <a:ext cx="8573029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443711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Schéma récapitulatif de la dissémination des graines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3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2émé partie de la présentation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Chapitre 4: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Diversité et évolution des systèmes de reproduction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84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Mécanismes de l’allogamie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699792" y="1574794"/>
            <a:ext cx="3744416" cy="540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Allogamie= Fécondation croisée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3528" y="2492896"/>
            <a:ext cx="8208912" cy="34859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plantes de la même espèce sont soit entièrement mâles, soit entièrement femelles. C'est le cas chez les espèces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diploïdes ,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pollen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d’une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plante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germe très bien sur une fleur d’une autre plante de la même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espèce, Exemple: La luzerne,.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pollen des fleurs d’une espèce est dispersé avant que les fleurs femelles de cette plante ne soient prêtes à être fécondées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., exemple Ail, carotte et le maïs.</a:t>
            </a:r>
            <a:endParaRPr lang="fr-FR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ovaires des fleurs d'une plante sont prêts à être fécondés avant que le pollen provenant de fleurs de la même plante soit dispersé. C'est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protogynie qui se présente chez les graminées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fourragères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5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otand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809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53732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 : Exemple d’allogamie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Mécanismes de l’autogamie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699792" y="1574794"/>
            <a:ext cx="4464496" cy="540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Allogamie= Autofécondation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23512" y="2348880"/>
            <a:ext cx="8296975" cy="37444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On parle d'autogamie pour le processus de fécondation des organes mâles et femelles d'une même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fleur= fleur autogames.</a:t>
            </a:r>
          </a:p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Chez les plantes autogames, la dispersion du pollen est très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faible: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fécondation peut avoir lieu avant même l'ouverture de la fleur. Ces plantes sont dites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cléistogames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* l'autogamie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stricte étant rare, il y a souvent un résidu d'allogamie (de l'ordre de 5% chez le blé). </a:t>
            </a:r>
          </a:p>
        </p:txBody>
      </p:sp>
    </p:spTree>
    <p:extLst>
      <p:ext uri="{BB962C8B-B14F-4D97-AF65-F5344CB8AC3E}">
        <p14:creationId xmlns:p14="http://schemas.microsoft.com/office/powerpoint/2010/main" val="107560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864096"/>
          </a:xfrm>
        </p:spPr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CH4:Pollinisation et fécondation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Différents mode de pollinisation: 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1.1. Définition de la pollinisation et étapes de la fécondation:</a:t>
            </a:r>
          </a:p>
          <a:p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Ellipse 5"/>
          <p:cNvSpPr/>
          <p:nvPr/>
        </p:nvSpPr>
        <p:spPr>
          <a:xfrm>
            <a:off x="539552" y="2492896"/>
            <a:ext cx="252028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Grain de pollen de l’étamine 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203848" y="2492896"/>
            <a:ext cx="2448272" cy="7200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Transporter  vers 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683455" y="2458616"/>
            <a:ext cx="252028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pistil</a:t>
            </a: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 rot="5400000">
            <a:off x="4029606" y="10956"/>
            <a:ext cx="868765" cy="78488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03848" y="4437112"/>
            <a:ext cx="252028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fécondation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3203848" y="3178696"/>
            <a:ext cx="2520280" cy="7566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 les vecteurs de pollinisation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872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ogames (blé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584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Plante autogame (le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Blè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7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eistogamie des pl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8175"/>
            <a:ext cx="7380312" cy="50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55892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Cleistogamie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chez le Riz (deuxième exemple d’autogamie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4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Conséquences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des systèmes de reproduction sur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l’évolution des plantes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système de reproduction permet de maintenir les caractéristique génétique des espèces;</a:t>
            </a:r>
          </a:p>
          <a:p>
            <a:r>
              <a:rPr lang="fr-FR" dirty="0" smtClean="0"/>
              <a:t>D’augmenter la diversité biologique; </a:t>
            </a:r>
          </a:p>
          <a:p>
            <a:r>
              <a:rPr lang="fr-FR" dirty="0" smtClean="0"/>
              <a:t>L’allogamie </a:t>
            </a:r>
            <a:r>
              <a:rPr lang="fr-FR" smtClean="0"/>
              <a:t>permet d’accroître </a:t>
            </a:r>
            <a:r>
              <a:rPr lang="fr-FR" dirty="0" smtClean="0"/>
              <a:t>l’évolution des espèces et la création de nouvelles espèces.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04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istoire évolutive des végétaux —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70" y="404664"/>
            <a:ext cx="609937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2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Applications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des systèmes de reproduction en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sélection et amélioration des plantes 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Amélioration basée sur la sélection par hybridation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0800" cy="485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45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rincipes de la sélection des plantes - GNIS Pédag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19562" cy="57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4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Étapes de la fécondation: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37529" y="1196752"/>
            <a:ext cx="2520280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Grain de pollen 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057809" y="1376772"/>
            <a:ext cx="1874231" cy="64807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Arrive </a:t>
            </a:r>
          </a:p>
        </p:txBody>
      </p:sp>
      <p:sp>
        <p:nvSpPr>
          <p:cNvPr id="6" name="Ellipse 5"/>
          <p:cNvSpPr/>
          <p:nvPr/>
        </p:nvSpPr>
        <p:spPr>
          <a:xfrm>
            <a:off x="4930374" y="1162561"/>
            <a:ext cx="2520280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Stigmate du pistil</a:t>
            </a:r>
          </a:p>
        </p:txBody>
      </p:sp>
      <p:sp>
        <p:nvSpPr>
          <p:cNvPr id="7" name="Ellipse 6"/>
          <p:cNvSpPr/>
          <p:nvPr/>
        </p:nvSpPr>
        <p:spPr>
          <a:xfrm>
            <a:off x="5157723" y="2818745"/>
            <a:ext cx="2520280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germe dans l’ovule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6104258" y="2204864"/>
            <a:ext cx="394378" cy="61388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6228184" y="3811011"/>
            <a:ext cx="484632" cy="7462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219779" y="4587570"/>
            <a:ext cx="2520280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Formation du tube pollinique avec 2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spermies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755576" y="3645024"/>
            <a:ext cx="2520280" cy="1394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spermie</a:t>
            </a:r>
            <a:r>
              <a:rPr lang="fr-F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pénètre dans la cellule œuf et la fécondation à lieu</a:t>
            </a:r>
          </a:p>
        </p:txBody>
      </p:sp>
      <p:sp>
        <p:nvSpPr>
          <p:cNvPr id="13" name="Flèche vers le bas 12"/>
          <p:cNvSpPr/>
          <p:nvPr/>
        </p:nvSpPr>
        <p:spPr>
          <a:xfrm rot="5400000">
            <a:off x="4481157" y="2801341"/>
            <a:ext cx="504056" cy="291465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1.2. Les différents modes de pollinisation: </a:t>
            </a:r>
          </a:p>
          <a:p>
            <a:pPr marL="0" indent="0">
              <a:buNone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07504" y="2132856"/>
            <a:ext cx="2664296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pollinisateurs: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771800" y="1244350"/>
            <a:ext cx="23042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Insectes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771800" y="2132856"/>
            <a:ext cx="252028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Oiseaux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702795" y="3125953"/>
            <a:ext cx="23042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Chauvesouris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3059832" y="3794898"/>
            <a:ext cx="23042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Vent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7489367" y="2258008"/>
            <a:ext cx="1576778" cy="541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Zoogamie</a:t>
            </a:r>
            <a:endParaRPr lang="fr-FR" dirty="0"/>
          </a:p>
        </p:txBody>
      </p:sp>
      <p:sp>
        <p:nvSpPr>
          <p:cNvPr id="10" name="Accolade fermante 9"/>
          <p:cNvSpPr/>
          <p:nvPr/>
        </p:nvSpPr>
        <p:spPr>
          <a:xfrm>
            <a:off x="7092280" y="1124744"/>
            <a:ext cx="864096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631422" y="620687"/>
            <a:ext cx="3512578" cy="4320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Modes de pollinisation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6372200" y="3789040"/>
            <a:ext cx="23042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Anémogamie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5364088" y="3938914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156176" y="5301208"/>
            <a:ext cx="252028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Autopollinisation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877710" y="5301208"/>
            <a:ext cx="3982322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 sein de la même fleur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4860032" y="5445224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186902" y="4469641"/>
            <a:ext cx="23042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Eau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6499270" y="4463783"/>
            <a:ext cx="2304256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Hydrogamie</a:t>
            </a:r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5491158" y="4613657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220072" y="1231894"/>
            <a:ext cx="2249194" cy="577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entomophilie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5275134" y="2204864"/>
            <a:ext cx="2249194" cy="577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Ornithophilie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5076056" y="3139244"/>
            <a:ext cx="2448272" cy="5777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Chiroptérophilie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79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vt.rnu.tn/resources-uvt/cours/biologie-physiologie-vegetale/chap7b/Chapitre-4/Secti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6768752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06921" y="836712"/>
            <a:ext cx="2340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Autopollinisation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Khouni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2019)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www.uvt.rnu.tn/resources-uvt/cours/biologie-physiologie-vegetale/chap7b/Chapitre-4/index.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5" y="2348880"/>
            <a:ext cx="58403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223311" y="3068960"/>
            <a:ext cx="2340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Pollinisation par le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evnt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les insectes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Khouni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2019)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6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568952" cy="6633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2. Croissance et guidage du tube pollinique, Origine et Mécanismes de la double fécondation:</a:t>
            </a:r>
          </a:p>
          <a:p>
            <a:pPr algn="just">
              <a:lnSpc>
                <a:spcPct val="150000"/>
              </a:lnSpc>
            </a:pPr>
            <a:r>
              <a:rPr lang="fr-FR" sz="2200" u="sng" dirty="0" smtClean="0">
                <a:latin typeface="Times New Roman" pitchFamily="18" charset="0"/>
                <a:cs typeface="Times New Roman" pitchFamily="18" charset="0"/>
              </a:rPr>
              <a:t>Guidage du tube pollinique: 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pollen est transporté vers le stigmate où il émet un tube pollinique. Le tube  conduit le gamète mâle vers l’ovule grâce aux pollinisateurs.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fleur attire les pollinisateurs par le nectar, le pollen, le fluide stigmatique qui servent de nourriture aux insectes= pollinisation mutualiste par récompense.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Le pollinisation mutualiste par  imbrication offre aux insecte un endroit pour pondre leurs œufs.</a:t>
            </a:r>
          </a:p>
          <a:p>
            <a:pPr algn="just">
              <a:lnSpc>
                <a:spcPct val="15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La pollinisation par duperie: consiste à piéger les insectes dans un piège floral afin d’assurer un cycle de pollinisation,</a:t>
            </a:r>
          </a:p>
          <a:p>
            <a:pPr algn="just">
              <a:lnSpc>
                <a:spcPct val="150000"/>
              </a:lnSpc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4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2. Croissance et guidage du tube pollinique, Origine et Mécanismes de la double fécondation:</a:t>
            </a:r>
          </a:p>
          <a:p>
            <a:pPr algn="just">
              <a:lnSpc>
                <a:spcPct val="150000"/>
              </a:lnSpc>
            </a:pPr>
            <a:r>
              <a:rPr lang="fr-FR" u="sng" dirty="0">
                <a:latin typeface="Times New Roman" pitchFamily="18" charset="0"/>
                <a:cs typeface="Times New Roman" pitchFamily="18" charset="0"/>
              </a:rPr>
              <a:t>Guidage du tube pollinique: </a:t>
            </a:r>
            <a:endParaRPr lang="fr-FR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611560" y="2106722"/>
            <a:ext cx="3168352" cy="602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tube pollinique germe  à la surface du stigmate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148064" y="1924845"/>
            <a:ext cx="3168352" cy="11441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C’est un milieu d’adhésion aqueux + grande concentration en lipides, protéine et en Ca</a:t>
            </a:r>
            <a:r>
              <a:rPr lang="fr-FR" sz="1050" dirty="0" smtClean="0">
                <a:latin typeface="Times New Roman" pitchFamily="18" charset="0"/>
                <a:cs typeface="Times New Roman" pitchFamily="18" charset="0"/>
              </a:rPr>
              <a:t>+2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897110" y="2230998"/>
            <a:ext cx="1250954" cy="301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938411" y="3514074"/>
            <a:ext cx="3168352" cy="851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Ces conditions oriente sa croissance directionnelle vers le stigmate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436096" y="4941168"/>
            <a:ext cx="316835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Anomalie: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 le stigmate est trop humide le tube pollinique germe dans des directions aléatoires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580112" y="3068961"/>
            <a:ext cx="360040" cy="44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7409886">
            <a:off x="3474807" y="2489136"/>
            <a:ext cx="360040" cy="1188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80476" y="4653136"/>
            <a:ext cx="3859476" cy="180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Conclusion: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germination du tube pollinique est guidée par l’humidité du stigmate, par certain protéines spécifiques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SCR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(S-locus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Cystein-Rich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err="1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uvt.rnu.tn/resources-uvt/cours/biologie-physiologie-vegetale/chap7b/Chapitre-5/Secti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7340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600" y="200633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Schéma montrant le germination du pollen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Khouni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2019)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www.uvt.rnu.tn/resources-uvt/cours/biologie-physiologie-vegetale/chap7b/Chapitre-5/Sectio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5391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58052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Figure : Schéma montrant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La croissance du tube pollinique permet l'acheminement de la cellule reproductrice mâle.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Khouni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2019)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0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uvt.rnu.tn/resources-uvt/cours/biologie-physiologie-vegetale/chap7b/Chapitre-5/Secti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4680520" cy="41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87624" y="515719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Germination du tube pollinique sur le stigmate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1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862</Words>
  <Application>Microsoft Office PowerPoint</Application>
  <PresentationFormat>Affichage à l'écran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2éme partie de présentation</vt:lpstr>
      <vt:lpstr>CH4:Pollinisation et fécondation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2émé partie de la présentation </vt:lpstr>
      <vt:lpstr>Mécanismes de l’allogamie</vt:lpstr>
      <vt:lpstr>Présentation PowerPoint</vt:lpstr>
      <vt:lpstr>Mécanismes de l’autogamie</vt:lpstr>
      <vt:lpstr>Présentation PowerPoint</vt:lpstr>
      <vt:lpstr>Présentation PowerPoint</vt:lpstr>
      <vt:lpstr>Conséquences des systèmes de reproduction sur l’évolution des plantes</vt:lpstr>
      <vt:lpstr>Présentation PowerPoint</vt:lpstr>
      <vt:lpstr>Applications des systèmes de reproduction en sélection et amélioration des plantes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Karima bencherif</dc:creator>
  <cp:lastModifiedBy>Karima bencherif</cp:lastModifiedBy>
  <cp:revision>42</cp:revision>
  <dcterms:created xsi:type="dcterms:W3CDTF">2020-04-08T13:08:01Z</dcterms:created>
  <dcterms:modified xsi:type="dcterms:W3CDTF">2020-04-14T16:23:14Z</dcterms:modified>
</cp:coreProperties>
</file>