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61" r:id="rId19"/>
    <p:sldId id="274" r:id="rId20"/>
    <p:sldId id="275" r:id="rId21"/>
    <p:sldId id="276" r:id="rId22"/>
    <p:sldId id="277" r:id="rId23"/>
    <p:sldId id="278" r:id="rId24"/>
    <p:sldId id="279" r:id="rId25"/>
    <p:sldId id="282" r:id="rId26"/>
    <p:sldId id="283" r:id="rId27"/>
    <p:sldId id="281" r:id="rId28"/>
    <p:sldId id="284" r:id="rId29"/>
    <p:sldId id="280" r:id="rId30"/>
    <p:sldId id="286" r:id="rId31"/>
    <p:sldId id="287" r:id="rId32"/>
    <p:sldId id="288" r:id="rId33"/>
    <p:sldId id="289" r:id="rId34"/>
    <p:sldId id="285"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09EC0-B485-493C-946B-7171C76734BE}" type="datetimeFigureOut">
              <a:rPr lang="fr-FR" smtClean="0"/>
              <a:t>28/04/2020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DC343-789E-40EC-AC8E-1AEA28A41AFE}" type="slidenum">
              <a:rPr lang="fr-FR" smtClean="0"/>
              <a:t>‹N°›</a:t>
            </a:fld>
            <a:endParaRPr lang="fr-FR"/>
          </a:p>
        </p:txBody>
      </p:sp>
    </p:spTree>
    <p:extLst>
      <p:ext uri="{BB962C8B-B14F-4D97-AF65-F5344CB8AC3E}">
        <p14:creationId xmlns:p14="http://schemas.microsoft.com/office/powerpoint/2010/main" val="146648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F0F485-B6DF-45DD-B8F9-F081E26D5B36}" type="slidenum">
              <a:rPr lang="fr-FR" smtClean="0"/>
              <a:t>3</a:t>
            </a:fld>
            <a:endParaRPr lang="fr-FR"/>
          </a:p>
        </p:txBody>
      </p:sp>
    </p:spTree>
    <p:extLst>
      <p:ext uri="{BB962C8B-B14F-4D97-AF65-F5344CB8AC3E}">
        <p14:creationId xmlns:p14="http://schemas.microsoft.com/office/powerpoint/2010/main" val="344624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9B2A706-936C-4214-80DE-F506719E7A9E}"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421010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B2A706-936C-4214-80DE-F506719E7A9E}"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142364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B2A706-936C-4214-80DE-F506719E7A9E}"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292998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B2A706-936C-4214-80DE-F506719E7A9E}"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28576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9B2A706-936C-4214-80DE-F506719E7A9E}" type="datetimeFigureOut">
              <a:rPr lang="fr-FR" smtClean="0"/>
              <a:t>28/04/2020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308980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B2A706-936C-4214-80DE-F506719E7A9E}" type="datetimeFigureOut">
              <a:rPr lang="fr-FR" smtClean="0"/>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316148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9B2A706-936C-4214-80DE-F506719E7A9E}" type="datetimeFigureOut">
              <a:rPr lang="fr-FR" smtClean="0"/>
              <a:t>28/04/2020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219695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9B2A706-936C-4214-80DE-F506719E7A9E}" type="datetimeFigureOut">
              <a:rPr lang="fr-FR" smtClean="0"/>
              <a:t>28/04/2020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363473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B2A706-936C-4214-80DE-F506719E7A9E}" type="datetimeFigureOut">
              <a:rPr lang="fr-FR" smtClean="0"/>
              <a:t>28/04/2020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89485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B2A706-936C-4214-80DE-F506719E7A9E}" type="datetimeFigureOut">
              <a:rPr lang="fr-FR" smtClean="0"/>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169489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B2A706-936C-4214-80DE-F506719E7A9E}" type="datetimeFigureOut">
              <a:rPr lang="fr-FR" smtClean="0"/>
              <a:t>28/04/2020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42EB01-CE67-485E-8167-BD121CC7D9CE}" type="slidenum">
              <a:rPr lang="fr-FR" smtClean="0"/>
              <a:t>‹N°›</a:t>
            </a:fld>
            <a:endParaRPr lang="fr-FR"/>
          </a:p>
        </p:txBody>
      </p:sp>
    </p:spTree>
    <p:extLst>
      <p:ext uri="{BB962C8B-B14F-4D97-AF65-F5344CB8AC3E}">
        <p14:creationId xmlns:p14="http://schemas.microsoft.com/office/powerpoint/2010/main" val="189530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2A706-936C-4214-80DE-F506719E7A9E}" type="datetimeFigureOut">
              <a:rPr lang="fr-FR" smtClean="0"/>
              <a:t>28/04/2020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2EB01-CE67-485E-8167-BD121CC7D9CE}" type="slidenum">
              <a:rPr lang="fr-FR" smtClean="0"/>
              <a:t>‹N°›</a:t>
            </a:fld>
            <a:endParaRPr lang="fr-FR"/>
          </a:p>
        </p:txBody>
      </p:sp>
    </p:spTree>
    <p:extLst>
      <p:ext uri="{BB962C8B-B14F-4D97-AF65-F5344CB8AC3E}">
        <p14:creationId xmlns:p14="http://schemas.microsoft.com/office/powerpoint/2010/main" val="19554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eOxJ7PKTQS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atin typeface="Times New Roman" pitchFamily="18" charset="0"/>
                <a:cs typeface="Times New Roman" pitchFamily="18" charset="0"/>
              </a:rPr>
              <a:t>Troisième partie</a:t>
            </a:r>
            <a:endParaRPr lang="fr-FR" b="1" dirty="0">
              <a:latin typeface="Times New Roman" pitchFamily="18" charset="0"/>
              <a:cs typeface="Times New Roman" pitchFamily="18" charset="0"/>
            </a:endParaRPr>
          </a:p>
        </p:txBody>
      </p:sp>
      <p:sp>
        <p:nvSpPr>
          <p:cNvPr id="3" name="Sous-titre 2"/>
          <p:cNvSpPr>
            <a:spLocks noGrp="1"/>
          </p:cNvSpPr>
          <p:nvPr>
            <p:ph type="subTitle" idx="1"/>
          </p:nvPr>
        </p:nvSpPr>
        <p:spPr/>
        <p:txBody>
          <a:bodyPr/>
          <a:lstStyle/>
          <a:p>
            <a:r>
              <a:rPr lang="fr-FR" b="1" dirty="0" smtClean="0">
                <a:latin typeface="Times New Roman" pitchFamily="18" charset="0"/>
                <a:cs typeface="Times New Roman" pitchFamily="18" charset="0"/>
              </a:rPr>
              <a:t>Partie II:</a:t>
            </a:r>
          </a:p>
          <a:p>
            <a:r>
              <a:rPr lang="fr-FR" b="1" dirty="0" smtClean="0">
                <a:latin typeface="Times New Roman" pitchFamily="18" charset="0"/>
                <a:cs typeface="Times New Roman" pitchFamily="18" charset="0"/>
              </a:rPr>
              <a:t>Multiplication végétative</a:t>
            </a: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67499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Marcottage en serpenteau</a:t>
            </a:r>
            <a:endParaRPr lang="fr-FR" dirty="0"/>
          </a:p>
        </p:txBody>
      </p:sp>
      <p:pic>
        <p:nvPicPr>
          <p:cNvPr id="3074" name="Picture 2" descr="Résultat de recherche d'images pour &quot;Marcottage en cép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5616624" cy="42287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10</a:t>
            </a:fld>
            <a:endParaRPr lang="fr-FR"/>
          </a:p>
        </p:txBody>
      </p:sp>
    </p:spTree>
    <p:extLst>
      <p:ext uri="{BB962C8B-B14F-4D97-AF65-F5344CB8AC3E}">
        <p14:creationId xmlns:p14="http://schemas.microsoft.com/office/powerpoint/2010/main" val="1639374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marcottage aérien</a:t>
            </a:r>
            <a:endParaRPr lang="fr-FR" dirty="0"/>
          </a:p>
        </p:txBody>
      </p:sp>
      <p:sp>
        <p:nvSpPr>
          <p:cNvPr id="3" name="AutoShape 2" descr="Résultat de recherche d'images pour &quot;le marcotta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2" name="Picture 4" descr="Résultat de recherche d'images pour &quot;le marcotta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72816"/>
            <a:ext cx="5048250"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AEFC9E2-96E3-4F82-B99D-6A3E16355DF5}" type="slidenum">
              <a:rPr lang="fr-FR" smtClean="0"/>
              <a:t>11</a:t>
            </a:fld>
            <a:endParaRPr lang="fr-FR"/>
          </a:p>
        </p:txBody>
      </p:sp>
    </p:spTree>
    <p:extLst>
      <p:ext uri="{BB962C8B-B14F-4D97-AF65-F5344CB8AC3E}">
        <p14:creationId xmlns:p14="http://schemas.microsoft.com/office/powerpoint/2010/main" val="129629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marcottage aérien</a:t>
            </a:r>
            <a:endParaRPr lang="fr-FR" dirty="0"/>
          </a:p>
        </p:txBody>
      </p:sp>
      <p:sp>
        <p:nvSpPr>
          <p:cNvPr id="3" name="AutoShape 4" descr="Résultat de recherche d'images pour &quot;le marcottage aérie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6" descr="Résultat de recherche d'images pour &quot;le marcottage aérie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Résultat de recherche d'images pour &quot;le marcottage aérie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6" name="Picture 10"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76" y="2321481"/>
            <a:ext cx="2736304" cy="312720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4784"/>
            <a:ext cx="4762500" cy="48006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fld id="{0AEFC9E2-96E3-4F82-B99D-6A3E16355DF5}" type="slidenum">
              <a:rPr lang="fr-FR" smtClean="0"/>
              <a:t>12</a:t>
            </a:fld>
            <a:endParaRPr lang="fr-FR"/>
          </a:p>
        </p:txBody>
      </p:sp>
    </p:spTree>
    <p:extLst>
      <p:ext uri="{BB962C8B-B14F-4D97-AF65-F5344CB8AC3E}">
        <p14:creationId xmlns:p14="http://schemas.microsoft.com/office/powerpoint/2010/main" val="225047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marcottage aérien</a:t>
            </a:r>
            <a:endParaRPr lang="fr-FR" dirty="0"/>
          </a:p>
        </p:txBody>
      </p:sp>
      <p:sp>
        <p:nvSpPr>
          <p:cNvPr id="3" name="AutoShape 2" descr="Résultat de recherche d'images pour &quot;le marcottage aérie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le marcottage aérie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6" name="Picture 6" descr="Résultat de recherche d'images pour &quot;le marcottage aérie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0AEFC9E2-96E3-4F82-B99D-6A3E16355DF5}" type="slidenum">
              <a:rPr lang="fr-FR" smtClean="0"/>
              <a:t>13</a:t>
            </a:fld>
            <a:endParaRPr lang="fr-FR"/>
          </a:p>
        </p:txBody>
      </p:sp>
    </p:spTree>
    <p:extLst>
      <p:ext uri="{BB962C8B-B14F-4D97-AF65-F5344CB8AC3E}">
        <p14:creationId xmlns:p14="http://schemas.microsoft.com/office/powerpoint/2010/main" val="136628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marcottage aérien</a:t>
            </a:r>
            <a:endParaRPr lang="fr-FR" dirty="0"/>
          </a:p>
        </p:txBody>
      </p:sp>
      <p:pic>
        <p:nvPicPr>
          <p:cNvPr id="12290"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079477" cy="455374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14</a:t>
            </a:fld>
            <a:endParaRPr lang="fr-FR"/>
          </a:p>
        </p:txBody>
      </p:sp>
    </p:spTree>
    <p:extLst>
      <p:ext uri="{BB962C8B-B14F-4D97-AF65-F5344CB8AC3E}">
        <p14:creationId xmlns:p14="http://schemas.microsoft.com/office/powerpoint/2010/main" val="3767791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Finalité du marcottage aérien</a:t>
            </a:r>
            <a:endParaRPr lang="fr-FR" dirty="0"/>
          </a:p>
        </p:txBody>
      </p:sp>
      <p:pic>
        <p:nvPicPr>
          <p:cNvPr id="13314" name="Picture 2" descr="Résultat de recherche d'images pour &quot;le marcottage aérie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3521901" cy="378158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ésultat de recherche d'images pour &quot;le marcottage aérie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44824"/>
            <a:ext cx="3528392" cy="376055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15</a:t>
            </a:fld>
            <a:endParaRPr lang="fr-FR"/>
          </a:p>
        </p:txBody>
      </p:sp>
    </p:spTree>
    <p:extLst>
      <p:ext uri="{BB962C8B-B14F-4D97-AF65-F5344CB8AC3E}">
        <p14:creationId xmlns:p14="http://schemas.microsoft.com/office/powerpoint/2010/main" val="237311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marcottage en Cépée</a:t>
            </a:r>
            <a:endParaRPr lang="fr-FR" dirty="0"/>
          </a:p>
        </p:txBody>
      </p:sp>
      <p:pic>
        <p:nvPicPr>
          <p:cNvPr id="819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31364"/>
            <a:ext cx="5048250" cy="385762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16</a:t>
            </a:fld>
            <a:endParaRPr lang="fr-FR"/>
          </a:p>
        </p:txBody>
      </p:sp>
    </p:spTree>
    <p:extLst>
      <p:ext uri="{BB962C8B-B14F-4D97-AF65-F5344CB8AC3E}">
        <p14:creationId xmlns:p14="http://schemas.microsoft.com/office/powerpoint/2010/main" val="1986201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Marcottage en cépée</a:t>
            </a:r>
            <a:endParaRPr lang="fr-FR" dirty="0"/>
          </a:p>
        </p:txBody>
      </p:sp>
      <p:sp>
        <p:nvSpPr>
          <p:cNvPr id="3" name="AutoShape 2" descr="Résultat de recherche d'images pour &quot;Marcottage en cépé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Résultat de recherche d'images pour &quot;Marcottage en cép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72816"/>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AEFC9E2-96E3-4F82-B99D-6A3E16355DF5}" type="slidenum">
              <a:rPr lang="fr-FR" smtClean="0"/>
              <a:t>17</a:t>
            </a:fld>
            <a:endParaRPr lang="fr-FR"/>
          </a:p>
        </p:txBody>
      </p:sp>
    </p:spTree>
    <p:extLst>
      <p:ext uri="{BB962C8B-B14F-4D97-AF65-F5344CB8AC3E}">
        <p14:creationId xmlns:p14="http://schemas.microsoft.com/office/powerpoint/2010/main" val="1316491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Le Drageonnage: </a:t>
            </a:r>
            <a:endParaRPr lang="fr-FR" dirty="0"/>
          </a:p>
        </p:txBody>
      </p:sp>
      <p:sp>
        <p:nvSpPr>
          <p:cNvPr id="3" name="AutoShape 2" descr="Jules Verne Horticulture - Multiplier les pl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916833"/>
            <a:ext cx="676875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6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sz="2400" dirty="0" smtClean="0">
                <a:latin typeface="Times New Roman" pitchFamily="18" charset="0"/>
                <a:cs typeface="Times New Roman" pitchFamily="18" charset="0"/>
              </a:rPr>
              <a:t> Le drageonnage est une technique de multiplication végétative spécifique aux plantes émettant des rejets ou drageons en périphérie de la plante mère. </a:t>
            </a:r>
            <a:endParaRPr lang="fr-FR" sz="2400" dirty="0">
              <a:latin typeface="Times New Roman" pitchFamily="18" charset="0"/>
              <a:cs typeface="Times New Roman" pitchFamily="18" charset="0"/>
            </a:endParaRPr>
          </a:p>
        </p:txBody>
      </p:sp>
      <p:pic>
        <p:nvPicPr>
          <p:cNvPr id="2050" name="Picture 2" descr="Taille des rosiers arbustifs ou buissons | Gamm v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604867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5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Times New Roman" pitchFamily="18" charset="0"/>
                <a:cs typeface="Times New Roman" pitchFamily="18" charset="0"/>
              </a:rPr>
              <a:t>Bouturage, marcottage, Drageonnage, Stolons, Tubercules, Bulbes et bulbilles</a:t>
            </a:r>
            <a:endParaRPr lang="fr-FR" sz="2400"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r>
              <a:rPr lang="fr-FR" dirty="0" smtClean="0"/>
              <a:t>1. Le bouturage: </a:t>
            </a:r>
          </a:p>
          <a:p>
            <a:endParaRPr lang="fr-FR"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721410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09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570186"/>
          </a:xfrm>
        </p:spPr>
        <p:txBody>
          <a:bodyPr>
            <a:normAutofit/>
          </a:bodyPr>
          <a:lstStyle/>
          <a:p>
            <a:pPr algn="just"/>
            <a:r>
              <a:rPr lang="fr-FR" sz="2800" b="1" dirty="0" smtClean="0">
                <a:latin typeface="Times New Roman" pitchFamily="18" charset="0"/>
                <a:cs typeface="Times New Roman" pitchFamily="18" charset="0"/>
              </a:rPr>
              <a:t>4. Les stolons : Sont des organes de multiplication végétative : une tige aérienne rampante ou arquée (lorsqu'elle est souterraine</a:t>
            </a:r>
            <a:endParaRPr lang="fr-FR" sz="2800" b="1" dirty="0">
              <a:latin typeface="Times New Roman" pitchFamily="18" charset="0"/>
              <a:cs typeface="Times New Roman" pitchFamily="18" charset="0"/>
            </a:endParaRPr>
          </a:p>
        </p:txBody>
      </p:sp>
      <p:pic>
        <p:nvPicPr>
          <p:cNvPr id="3074" name="Picture 2" descr="stolons | Actus soutien scola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7056784"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4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pPr algn="just"/>
            <a:r>
              <a:rPr lang="fr-FR" sz="2800" b="1" dirty="0" smtClean="0">
                <a:latin typeface="Times New Roman" pitchFamily="18" charset="0"/>
                <a:cs typeface="Times New Roman" pitchFamily="18" charset="0"/>
              </a:rPr>
              <a:t>5.Les tubercules: Racines sous terraines (</a:t>
            </a:r>
            <a:r>
              <a:rPr lang="fr-FR" sz="2800" b="1" dirty="0">
                <a:latin typeface="Times New Roman" pitchFamily="18" charset="0"/>
                <a:cs typeface="Times New Roman" pitchFamily="18" charset="0"/>
              </a:rPr>
              <a:t>stolon ou </a:t>
            </a:r>
            <a:r>
              <a:rPr lang="fr-FR" sz="2800" b="1" dirty="0" smtClean="0">
                <a:latin typeface="Times New Roman" pitchFamily="18" charset="0"/>
                <a:cs typeface="Times New Roman" pitchFamily="18" charset="0"/>
              </a:rPr>
              <a:t>rhizome) </a:t>
            </a:r>
            <a:endParaRPr lang="fr-FR" sz="2800" b="1" dirty="0">
              <a:latin typeface="Times New Roman" pitchFamily="18" charset="0"/>
              <a:cs typeface="Times New Roman" pitchFamily="18" charset="0"/>
            </a:endParaRPr>
          </a:p>
        </p:txBody>
      </p:sp>
      <p:sp>
        <p:nvSpPr>
          <p:cNvPr id="3" name="AutoShape 2" descr="les tubercules ! - Pacôme LE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416824" cy="499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0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719064"/>
          </a:xfrm>
        </p:spPr>
        <p:txBody>
          <a:bodyPr>
            <a:normAutofit fontScale="90000"/>
          </a:bodyPr>
          <a:lstStyle/>
          <a:p>
            <a:pPr algn="just"/>
            <a:r>
              <a:rPr lang="fr-FR" sz="2800" b="1" dirty="0" smtClean="0">
                <a:latin typeface="Times New Roman" pitchFamily="18" charset="0"/>
                <a:cs typeface="Times New Roman" pitchFamily="18" charset="0"/>
              </a:rPr>
              <a:t>6. Les Bulbes et le bulbilles:</a:t>
            </a:r>
            <a:br>
              <a:rPr lang="fr-FR" sz="2800" b="1" dirty="0" smtClean="0">
                <a:latin typeface="Times New Roman" pitchFamily="18" charset="0"/>
                <a:cs typeface="Times New Roman" pitchFamily="18" charset="0"/>
              </a:rPr>
            </a:br>
            <a:r>
              <a:rPr lang="fr-FR" sz="2200" b="1" dirty="0" smtClean="0">
                <a:latin typeface="Times New Roman" pitchFamily="18" charset="0"/>
                <a:cs typeface="Times New Roman" pitchFamily="18" charset="0"/>
              </a:rPr>
              <a:t>Les bulbes  sont des tiges souterraines qui résultent après tubérisation de feuilles ou de graines de feuilles et qui servent comme organe de stockage par la plante en état de dormance.   </a:t>
            </a:r>
            <a:br>
              <a:rPr lang="fr-FR" sz="2200" b="1" dirty="0" smtClean="0">
                <a:latin typeface="Times New Roman" pitchFamily="18" charset="0"/>
                <a:cs typeface="Times New Roman" pitchFamily="18" charset="0"/>
              </a:rPr>
            </a:br>
            <a:endParaRPr lang="fr-FR" sz="22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374441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88840"/>
            <a:ext cx="4248472" cy="413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715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620688"/>
            <a:ext cx="7560840"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rPr>
              <a:t>Les bulbilles  sont des organes de multiplications végétatives tubérisés et correspondent à des racines aériennes  et portent à leur extrémités des bourgeons</a:t>
            </a:r>
            <a:endParaRPr lang="fr-FR"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515" y="1844824"/>
            <a:ext cx="455082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988840"/>
            <a:ext cx="31683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91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pPr algn="just"/>
            <a:r>
              <a:rPr lang="fr-FR" sz="2400" b="1" dirty="0">
                <a:latin typeface="Times New Roman" pitchFamily="18" charset="0"/>
                <a:cs typeface="Times New Roman" pitchFamily="18" charset="0"/>
              </a:rPr>
              <a:t/>
            </a:r>
            <a:br>
              <a:rPr lang="fr-FR" sz="2400" b="1" dirty="0">
                <a:latin typeface="Times New Roman" pitchFamily="18" charset="0"/>
                <a:cs typeface="Times New Roman" pitchFamily="18" charset="0"/>
              </a:rPr>
            </a:br>
            <a:r>
              <a:rPr lang="fr-FR" sz="2400" b="1" dirty="0">
                <a:latin typeface="Times New Roman" pitchFamily="18" charset="0"/>
                <a:cs typeface="Times New Roman" pitchFamily="18" charset="0"/>
              </a:rPr>
              <a:t>Apomixie, </a:t>
            </a:r>
            <a:r>
              <a:rPr lang="fr-FR" sz="2400" b="1" dirty="0" err="1">
                <a:latin typeface="Times New Roman" pitchFamily="18" charset="0"/>
                <a:cs typeface="Times New Roman" pitchFamily="18" charset="0"/>
              </a:rPr>
              <a:t>Agamospermie</a:t>
            </a:r>
            <a:r>
              <a:rPr lang="fr-FR" sz="2400" b="1" dirty="0">
                <a:latin typeface="Times New Roman" pitchFamily="18" charset="0"/>
                <a:cs typeface="Times New Roman" pitchFamily="18" charset="0"/>
              </a:rPr>
              <a:t>, Polyembryonie </a:t>
            </a:r>
          </a:p>
        </p:txBody>
      </p:sp>
      <p:sp>
        <p:nvSpPr>
          <p:cNvPr id="3" name="Rectangle 2"/>
          <p:cNvSpPr/>
          <p:nvPr/>
        </p:nvSpPr>
        <p:spPr>
          <a:xfrm>
            <a:off x="179512" y="1196752"/>
            <a:ext cx="8424936" cy="923330"/>
          </a:xfrm>
          <a:prstGeom prst="rect">
            <a:avLst/>
          </a:prstGeom>
        </p:spPr>
        <p:txBody>
          <a:bodyPr wrap="square">
            <a:spAutoFit/>
          </a:bodyPr>
          <a:lstStyle/>
          <a:p>
            <a:pPr algn="just"/>
            <a:r>
              <a:rPr lang="fr-FR" dirty="0">
                <a:latin typeface="Times New Roman" pitchFamily="18" charset="0"/>
                <a:cs typeface="Times New Roman" pitchFamily="18" charset="0"/>
              </a:rPr>
              <a:t>l'apomixie ou apogamie, est une forme de reproduction multiplication asexuée, sans fécondation ni méiose, qui fait intervenir la graine sans qu'il y ait union entre gamètes mâles et femelles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2896"/>
            <a:ext cx="7956376" cy="40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2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0"/>
            <a:ext cx="8352928" cy="1323439"/>
          </a:xfrm>
          <a:prstGeom prst="rect">
            <a:avLst/>
          </a:prstGeom>
        </p:spPr>
        <p:txBody>
          <a:bodyPr wrap="square">
            <a:spAutoFit/>
          </a:bodyPr>
          <a:lstStyle/>
          <a:p>
            <a:pPr algn="just"/>
            <a:r>
              <a:rPr lang="fr-FR" sz="2000" b="1" dirty="0" smtClean="0">
                <a:latin typeface="Times New Roman" pitchFamily="18" charset="0"/>
                <a:cs typeface="Times New Roman" pitchFamily="18" charset="0"/>
              </a:rPr>
              <a:t>L’</a:t>
            </a:r>
            <a:r>
              <a:rPr lang="fr-FR" sz="2000" b="1" dirty="0" err="1" smtClean="0">
                <a:latin typeface="Times New Roman" pitchFamily="18" charset="0"/>
                <a:cs typeface="Times New Roman" pitchFamily="18" charset="0"/>
              </a:rPr>
              <a:t>Agamospermie</a:t>
            </a:r>
            <a:r>
              <a:rPr lang="fr-FR" sz="2000" b="1" dirty="0" smtClean="0">
                <a:latin typeface="Times New Roman" pitchFamily="18" charset="0"/>
                <a:cs typeface="Times New Roman" pitchFamily="18" charset="0"/>
              </a:rPr>
              <a:t>: est une formation de graine sans passé par le cycle sexuel normal de la plante. C’est une forme d’apomixie qui correspond à une reproduction asexuée</a:t>
            </a:r>
            <a:r>
              <a:rPr lang="fr-FR" sz="2000" b="1" dirty="0" smtClean="0">
                <a:latin typeface="Times New Roman" pitchFamily="18" charset="0"/>
                <a:cs typeface="Times New Roman" pitchFamily="18" charset="0"/>
              </a:rPr>
              <a:t>. C’est un mode de reproduction qui existe chez les </a:t>
            </a:r>
            <a:r>
              <a:rPr lang="fr-FR" sz="2000" b="1" dirty="0" err="1" smtClean="0">
                <a:latin typeface="Times New Roman" pitchFamily="18" charset="0"/>
                <a:cs typeface="Times New Roman" pitchFamily="18" charset="0"/>
              </a:rPr>
              <a:t>Bubiles</a:t>
            </a:r>
            <a:endParaRPr lang="fr-FR" sz="2000" dirty="0">
              <a:latin typeface="Times New Roman" pitchFamily="18" charset="0"/>
              <a:cs typeface="Times New Roman" pitchFamily="18" charset="0"/>
            </a:endParaRPr>
          </a:p>
        </p:txBody>
      </p:sp>
      <p:pic>
        <p:nvPicPr>
          <p:cNvPr id="1026" name="Picture 2" descr="18 Cours Repro Angio I1 RAs suit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16643"/>
            <a:ext cx="8424936" cy="534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92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2"/>
            <a:ext cx="8352928" cy="1200329"/>
          </a:xfrm>
          <a:prstGeom prst="rect">
            <a:avLst/>
          </a:prstGeom>
        </p:spPr>
        <p:txBody>
          <a:bodyPr wrap="square">
            <a:spAutoFit/>
          </a:bodyPr>
          <a:lstStyle/>
          <a:p>
            <a:pPr algn="just"/>
            <a:r>
              <a:rPr lang="fr-FR" b="1" dirty="0" smtClean="0">
                <a:latin typeface="Times New Roman" pitchFamily="18" charset="0"/>
                <a:cs typeface="Times New Roman" pitchFamily="18" charset="0"/>
              </a:rPr>
              <a:t>La Polyembryonie</a:t>
            </a:r>
            <a:r>
              <a:rPr lang="fr-FR" dirty="0">
                <a:latin typeface="Times New Roman" pitchFamily="18" charset="0"/>
                <a:cs typeface="Times New Roman" pitchFamily="18" charset="0"/>
              </a:rPr>
              <a:t> = plusieurs embryons </a:t>
            </a:r>
            <a:r>
              <a:rPr lang="fr-FR" b="1" dirty="0">
                <a:latin typeface="Times New Roman" pitchFamily="18" charset="0"/>
                <a:cs typeface="Times New Roman" pitchFamily="18" charset="0"/>
              </a:rPr>
              <a:t>dans</a:t>
            </a:r>
            <a:r>
              <a:rPr lang="fr-FR" dirty="0">
                <a:latin typeface="Times New Roman" pitchFamily="18" charset="0"/>
                <a:cs typeface="Times New Roman" pitchFamily="18" charset="0"/>
              </a:rPr>
              <a:t> une graine (un issu du croisement des gamètes mâles </a:t>
            </a:r>
            <a:r>
              <a:rPr lang="fr-FR" b="1" dirty="0">
                <a:latin typeface="Times New Roman" pitchFamily="18" charset="0"/>
                <a:cs typeface="Times New Roman" pitchFamily="18" charset="0"/>
              </a:rPr>
              <a:t>et</a:t>
            </a:r>
            <a:r>
              <a:rPr lang="fr-FR" dirty="0">
                <a:latin typeface="Times New Roman" pitchFamily="18" charset="0"/>
                <a:cs typeface="Times New Roman" pitchFamily="18" charset="0"/>
              </a:rPr>
              <a:t> femelles, l'autre d'origine "nucellaire" strictement identique au pied mère) Donc en principe </a:t>
            </a:r>
            <a:r>
              <a:rPr lang="fr-FR" b="1" dirty="0">
                <a:latin typeface="Times New Roman" pitchFamily="18" charset="0"/>
                <a:cs typeface="Times New Roman" pitchFamily="18" charset="0"/>
              </a:rPr>
              <a:t>dans</a:t>
            </a:r>
            <a:r>
              <a:rPr lang="fr-FR" dirty="0">
                <a:latin typeface="Times New Roman" pitchFamily="18" charset="0"/>
                <a:cs typeface="Times New Roman" pitchFamily="18" charset="0"/>
              </a:rPr>
              <a:t> l'ensemble les plus costauds </a:t>
            </a:r>
            <a:r>
              <a:rPr lang="fr-FR" dirty="0" smtClean="0">
                <a:latin typeface="Times New Roman" pitchFamily="18" charset="0"/>
                <a:cs typeface="Times New Roman" pitchFamily="18" charset="0"/>
              </a:rPr>
              <a:t>très fidèle </a:t>
            </a:r>
            <a:r>
              <a:rPr lang="fr-FR" dirty="0">
                <a:latin typeface="Times New Roman" pitchFamily="18" charset="0"/>
                <a:cs typeface="Times New Roman" pitchFamily="18" charset="0"/>
              </a:rPr>
              <a:t>à la </a:t>
            </a:r>
            <a:r>
              <a:rPr lang="fr-FR" dirty="0" smtClean="0">
                <a:latin typeface="Times New Roman" pitchFamily="18" charset="0"/>
                <a:cs typeface="Times New Roman" pitchFamily="18" charset="0"/>
              </a:rPr>
              <a:t>mère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et</a:t>
            </a:r>
            <a:r>
              <a:rPr lang="fr-FR" dirty="0">
                <a:latin typeface="Times New Roman" pitchFamily="18" charset="0"/>
                <a:cs typeface="Times New Roman" pitchFamily="18" charset="0"/>
              </a:rPr>
              <a:t> même ceux issus du croisement des gamètes en principe hybrides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23999"/>
            <a:ext cx="6912768" cy="526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99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7704856"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97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49" y="476672"/>
            <a:ext cx="7910899" cy="517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4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224136"/>
          </a:xfrm>
        </p:spPr>
        <p:txBody>
          <a:bodyPr>
            <a:noAutofit/>
          </a:bodyPr>
          <a:lstStyle/>
          <a:p>
            <a:r>
              <a:rPr lang="fr-FR" sz="2800" b="1" dirty="0" smtClean="0">
                <a:latin typeface="Times New Roman" pitchFamily="18" charset="0"/>
                <a:cs typeface="Times New Roman" pitchFamily="18" charset="0"/>
              </a:rPr>
              <a:t>Intérêt </a:t>
            </a:r>
            <a:r>
              <a:rPr lang="fr-FR" sz="2800" b="1" dirty="0">
                <a:latin typeface="Times New Roman" pitchFamily="18" charset="0"/>
                <a:cs typeface="Times New Roman" pitchFamily="18" charset="0"/>
              </a:rPr>
              <a:t>pour l’agronomie et les plantes ornementales, Intérêt pour l’expérimentation scientifique </a:t>
            </a:r>
          </a:p>
        </p:txBody>
      </p:sp>
      <p:sp>
        <p:nvSpPr>
          <p:cNvPr id="3" name="ZoneTexte 2"/>
          <p:cNvSpPr txBox="1"/>
          <p:nvPr/>
        </p:nvSpPr>
        <p:spPr>
          <a:xfrm>
            <a:off x="899592" y="2132856"/>
            <a:ext cx="7488832" cy="646331"/>
          </a:xfrm>
          <a:prstGeom prst="rect">
            <a:avLst/>
          </a:prstGeom>
          <a:noFill/>
        </p:spPr>
        <p:txBody>
          <a:bodyPr wrap="square" rtlCol="0">
            <a:spAutoFit/>
          </a:bodyPr>
          <a:lstStyle/>
          <a:p>
            <a:r>
              <a:rPr lang="fr-FR" dirty="0" smtClean="0"/>
              <a:t>L’utilisation de ces différents phénomènes de reproduction végétatif est une porte ouverte sur l’amélioration par le biais de </a:t>
            </a:r>
            <a:r>
              <a:rPr lang="fr-FR" smtClean="0"/>
              <a:t>la sélection</a:t>
            </a:r>
            <a:endParaRPr lang="fr-FR" dirty="0"/>
          </a:p>
        </p:txBody>
      </p:sp>
    </p:spTree>
    <p:extLst>
      <p:ext uri="{BB962C8B-B14F-4D97-AF65-F5344CB8AC3E}">
        <p14:creationId xmlns:p14="http://schemas.microsoft.com/office/powerpoint/2010/main" val="164851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AEFC9E2-96E3-4F82-B99D-6A3E16355DF5}" type="slidenum">
              <a:rPr lang="fr-FR" smtClean="0"/>
              <a:t>3</a:t>
            </a:fld>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31344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691680" y="5661248"/>
            <a:ext cx="5040560" cy="523220"/>
          </a:xfrm>
          <a:prstGeom prst="rect">
            <a:avLst/>
          </a:prstGeom>
          <a:noFill/>
        </p:spPr>
        <p:txBody>
          <a:bodyPr wrap="square" rtlCol="0">
            <a:spAutoFit/>
          </a:bodyPr>
          <a:lstStyle/>
          <a:p>
            <a:pPr algn="ctr"/>
            <a:r>
              <a:rPr lang="fr-FR" sz="2800" b="1" dirty="0" smtClean="0">
                <a:latin typeface="Times New Roman" pitchFamily="18" charset="0"/>
                <a:cs typeface="Times New Roman" pitchFamily="18" charset="0"/>
              </a:rPr>
              <a:t>Bouturage de l’olivier</a:t>
            </a:r>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929533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ntes.autogames. Amélioration génét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3868"/>
            <a:ext cx="7776864" cy="609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05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a transgénèse : les étapes - GNIS Pédag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7" name="Picture 5" descr="La transgénèse : les étapes - GNIS Pédagog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0338"/>
            <a:ext cx="8657041"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xer plus rapidement les caractères - GNIS Pédagog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31"/>
            <a:ext cx="9138037" cy="646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6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transgénèse : domaines d'application - GNIS Pédagog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14" y="188640"/>
            <a:ext cx="8934343" cy="631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85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hlinkClick r:id="rId2"/>
              </a:rPr>
              <a:t>https://www.youtube.com/watch?v=eOxJ7PKTQSA</a:t>
            </a:r>
            <a:endParaRPr lang="fr-FR" dirty="0"/>
          </a:p>
        </p:txBody>
      </p:sp>
    </p:spTree>
    <p:extLst>
      <p:ext uri="{BB962C8B-B14F-4D97-AF65-F5344CB8AC3E}">
        <p14:creationId xmlns:p14="http://schemas.microsoft.com/office/powerpoint/2010/main" val="332448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Bouturage de l’olivier dans l’eau</a:t>
            </a:r>
            <a:endParaRPr lang="fr-FR" dirty="0"/>
          </a:p>
        </p:txBody>
      </p:sp>
      <p:sp>
        <p:nvSpPr>
          <p:cNvPr id="3" name="Espace réservé du numéro de diapositive 2"/>
          <p:cNvSpPr>
            <a:spLocks noGrp="1"/>
          </p:cNvSpPr>
          <p:nvPr>
            <p:ph type="sldNum" sz="quarter" idx="12"/>
          </p:nvPr>
        </p:nvSpPr>
        <p:spPr/>
        <p:txBody>
          <a:bodyPr/>
          <a:lstStyle/>
          <a:p>
            <a:fld id="{0AEFC9E2-96E3-4F82-B99D-6A3E16355DF5}" type="slidenum">
              <a:rPr lang="fr-FR" smtClean="0"/>
              <a:t>4</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628800"/>
            <a:ext cx="777686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8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Bouturage en plein terre</a:t>
            </a:r>
            <a:endParaRPr lang="fr-FR" b="1" dirty="0">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0AEFC9E2-96E3-4F82-B99D-6A3E16355DF5}" type="slidenum">
              <a:rPr lang="fr-FR" smtClean="0"/>
              <a:t>5</a:t>
            </a:fld>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480720" cy="41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115616" y="5435932"/>
            <a:ext cx="252028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Bouture</a:t>
            </a:r>
            <a:endParaRPr lang="fr-FR" sz="2400" b="1" dirty="0">
              <a:latin typeface="Times New Roman" pitchFamily="18" charset="0"/>
              <a:cs typeface="Times New Roman" pitchFamily="18" charset="0"/>
            </a:endParaRPr>
          </a:p>
        </p:txBody>
      </p:sp>
      <p:sp>
        <p:nvSpPr>
          <p:cNvPr id="6" name="ZoneTexte 5"/>
          <p:cNvSpPr txBox="1"/>
          <p:nvPr/>
        </p:nvSpPr>
        <p:spPr>
          <a:xfrm>
            <a:off x="3851920" y="5401135"/>
            <a:ext cx="4104456"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Enracinement après 60 jours</a:t>
            </a:r>
            <a:endParaRPr lang="fr-F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19182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pPr algn="l"/>
            <a:r>
              <a:rPr lang="fr-FR" sz="3600" dirty="0" smtClean="0">
                <a:latin typeface="Times New Roman" pitchFamily="18" charset="0"/>
                <a:cs typeface="Times New Roman" pitchFamily="18" charset="0"/>
              </a:rPr>
              <a:t>2. Le marcottage </a:t>
            </a:r>
            <a:endParaRPr lang="fr-FR" sz="3600" dirty="0">
              <a:latin typeface="Times New Roman" pitchFamily="18" charset="0"/>
              <a:cs typeface="Times New Roman" pitchFamily="18" charset="0"/>
            </a:endParaRPr>
          </a:p>
        </p:txBody>
      </p:sp>
      <p:sp>
        <p:nvSpPr>
          <p:cNvPr id="3" name="AutoShape 2" descr="Résultat de recherche d'images pour &quot;le marcotta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187212"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AEFC9E2-96E3-4F82-B99D-6A3E16355DF5}" type="slidenum">
              <a:rPr lang="fr-FR" smtClean="0"/>
              <a:t>6</a:t>
            </a:fld>
            <a:endParaRPr lang="fr-FR"/>
          </a:p>
        </p:txBody>
      </p:sp>
    </p:spTree>
    <p:extLst>
      <p:ext uri="{BB962C8B-B14F-4D97-AF65-F5344CB8AC3E}">
        <p14:creationId xmlns:p14="http://schemas.microsoft.com/office/powerpoint/2010/main" val="336246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Times New Roman" pitchFamily="18" charset="0"/>
                <a:cs typeface="Times New Roman" pitchFamily="18" charset="0"/>
              </a:rPr>
              <a:t>Le marcottage par couchage: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à long bois</a:t>
            </a:r>
            <a:endParaRPr lang="fr-FR" dirty="0">
              <a:latin typeface="Times New Roman" pitchFamily="18" charset="0"/>
              <a:cs typeface="Times New Roman" pitchFamily="18" charset="0"/>
            </a:endParaRPr>
          </a:p>
        </p:txBody>
      </p:sp>
      <p:pic>
        <p:nvPicPr>
          <p:cNvPr id="4" name="Picture 4" descr="Résultat de recherche d'images pour &quot;le marcotta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204864"/>
            <a:ext cx="8001431" cy="310133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7</a:t>
            </a:fld>
            <a:endParaRPr lang="fr-FR"/>
          </a:p>
        </p:txBody>
      </p:sp>
    </p:spTree>
    <p:extLst>
      <p:ext uri="{BB962C8B-B14F-4D97-AF65-F5344CB8AC3E}">
        <p14:creationId xmlns:p14="http://schemas.microsoft.com/office/powerpoint/2010/main" val="3648437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Marcottage en serpenteau et en pot</a:t>
            </a:r>
            <a:endParaRPr lang="fr-FR" dirty="0"/>
          </a:p>
        </p:txBody>
      </p:sp>
      <p:pic>
        <p:nvPicPr>
          <p:cNvPr id="4098" name="Picture 2" descr="Résultat de recherche d'images pour &quot;Marcottage en cép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840760"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8</a:t>
            </a:fld>
            <a:endParaRPr lang="fr-FR"/>
          </a:p>
        </p:txBody>
      </p:sp>
    </p:spTree>
    <p:extLst>
      <p:ext uri="{BB962C8B-B14F-4D97-AF65-F5344CB8AC3E}">
        <p14:creationId xmlns:p14="http://schemas.microsoft.com/office/powerpoint/2010/main" val="121686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marcottage par couchage</a:t>
            </a:r>
            <a:endParaRPr lang="fr-FR" dirty="0"/>
          </a:p>
        </p:txBody>
      </p:sp>
      <p:pic>
        <p:nvPicPr>
          <p:cNvPr id="6146"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686550"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EFC9E2-96E3-4F82-B99D-6A3E16355DF5}" type="slidenum">
              <a:rPr lang="fr-FR" smtClean="0"/>
              <a:t>9</a:t>
            </a:fld>
            <a:endParaRPr lang="fr-FR"/>
          </a:p>
        </p:txBody>
      </p:sp>
    </p:spTree>
    <p:extLst>
      <p:ext uri="{BB962C8B-B14F-4D97-AF65-F5344CB8AC3E}">
        <p14:creationId xmlns:p14="http://schemas.microsoft.com/office/powerpoint/2010/main" val="2328509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303</Words>
  <Application>Microsoft Office PowerPoint</Application>
  <PresentationFormat>Affichage à l'écran (4:3)</PresentationFormat>
  <Paragraphs>51</Paragraphs>
  <Slides>34</Slides>
  <Notes>1</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Troisième partie</vt:lpstr>
      <vt:lpstr>Bouturage, marcottage, Drageonnage, Stolons, Tubercules, Bulbes et bulbilles</vt:lpstr>
      <vt:lpstr>Présentation PowerPoint</vt:lpstr>
      <vt:lpstr>Bouturage de l’olivier dans l’eau</vt:lpstr>
      <vt:lpstr>Bouturage en plein terre</vt:lpstr>
      <vt:lpstr>2. Le marcottage </vt:lpstr>
      <vt:lpstr>Le marcottage par couchage: à long bois</vt:lpstr>
      <vt:lpstr>Marcottage en serpenteau et en pot</vt:lpstr>
      <vt:lpstr>Le marcottage par couchage</vt:lpstr>
      <vt:lpstr>Marcottage en serpenteau</vt:lpstr>
      <vt:lpstr>Le marcottage aérien</vt:lpstr>
      <vt:lpstr>Le marcottage aérien</vt:lpstr>
      <vt:lpstr>Le marcottage aérien</vt:lpstr>
      <vt:lpstr>Le marcottage aérien</vt:lpstr>
      <vt:lpstr>Finalité du marcottage aérien</vt:lpstr>
      <vt:lpstr>Le marcottage en Cépée</vt:lpstr>
      <vt:lpstr>Marcottage en cépée</vt:lpstr>
      <vt:lpstr>3. Le Drageonnage: </vt:lpstr>
      <vt:lpstr> Le drageonnage est une technique de multiplication végétative spécifique aux plantes émettant des rejets ou drageons en périphérie de la plante mère. </vt:lpstr>
      <vt:lpstr>4. Les stolons : Sont des organes de multiplication végétative : une tige aérienne rampante ou arquée (lorsqu'elle est souterraine</vt:lpstr>
      <vt:lpstr>5.Les tubercules: Racines sous terraines (stolon ou rhizome) </vt:lpstr>
      <vt:lpstr>6. Les Bulbes et le bulbilles: Les bulbes  sont des tiges souterraines qui résultent après tubérisation de feuilles ou de graines de feuilles et qui servent comme organe de stockage par la plante en état de dormance.    </vt:lpstr>
      <vt:lpstr>Présentation PowerPoint</vt:lpstr>
      <vt:lpstr> Apomixie, Agamospermie, Polyembryonie </vt:lpstr>
      <vt:lpstr>Présentation PowerPoint</vt:lpstr>
      <vt:lpstr>Présentation PowerPoint</vt:lpstr>
      <vt:lpstr>Présentation PowerPoint</vt:lpstr>
      <vt:lpstr>Présentation PowerPoint</vt:lpstr>
      <vt:lpstr>Intérêt pour l’agronomie et les plantes ornementales, Intérêt pour l’expérimentation scientifique </vt:lpstr>
      <vt:lpstr>Présentation PowerPoint</vt:lpstr>
      <vt:lpstr>Présentation PowerPoint</vt:lpstr>
      <vt:lpstr>Présentation PowerPoint</vt:lpstr>
      <vt:lpstr>Présentation PowerPoint</vt:lpstr>
      <vt:lpstr>https://www.youtube.com/watch?v=eOxJ7PKTQSA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Troisième partie</dc:title>
  <dc:creator>Karima bencherif</dc:creator>
  <cp:lastModifiedBy>Karima bencherif</cp:lastModifiedBy>
  <cp:revision>27</cp:revision>
  <dcterms:created xsi:type="dcterms:W3CDTF">2020-04-18T12:03:27Z</dcterms:created>
  <dcterms:modified xsi:type="dcterms:W3CDTF">2020-04-28T22:35:51Z</dcterms:modified>
</cp:coreProperties>
</file>