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7" r:id="rId9"/>
    <p:sldId id="268" r:id="rId10"/>
    <p:sldId id="265" r:id="rId11"/>
    <p:sldId id="266" r:id="rId12"/>
    <p:sldId id="264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532B85-36B4-4F0C-A9E3-60A2ECFFC201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8DE21-712B-4755-8A78-5F4448E059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748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8DE21-712B-4755-8A78-5F4448E05927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3719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3796-5E8D-4BAE-8C97-F0D838A35355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7017B-FAE8-4720-AE3F-CC77EE640B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7089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3796-5E8D-4BAE-8C97-F0D838A35355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7017B-FAE8-4720-AE3F-CC77EE640B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6877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3796-5E8D-4BAE-8C97-F0D838A35355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7017B-FAE8-4720-AE3F-CC77EE640B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1083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3796-5E8D-4BAE-8C97-F0D838A35355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7017B-FAE8-4720-AE3F-CC77EE640B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467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3796-5E8D-4BAE-8C97-F0D838A35355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7017B-FAE8-4720-AE3F-CC77EE640B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216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3796-5E8D-4BAE-8C97-F0D838A35355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7017B-FAE8-4720-AE3F-CC77EE640B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8152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3796-5E8D-4BAE-8C97-F0D838A35355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7017B-FAE8-4720-AE3F-CC77EE640B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7788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3796-5E8D-4BAE-8C97-F0D838A35355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7017B-FAE8-4720-AE3F-CC77EE640B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161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3796-5E8D-4BAE-8C97-F0D838A35355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7017B-FAE8-4720-AE3F-CC77EE640B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411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3796-5E8D-4BAE-8C97-F0D838A35355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7017B-FAE8-4720-AE3F-CC77EE640B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702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3796-5E8D-4BAE-8C97-F0D838A35355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7017B-FAE8-4720-AE3F-CC77EE640B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3631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53796-5E8D-4BAE-8C97-F0D838A35355}" type="datetimeFigureOut">
              <a:rPr lang="fr-FR" smtClean="0"/>
              <a:t>08/03/2020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7017B-FAE8-4720-AE3F-CC77EE640B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3654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Biologie de la reproduction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L3 </a:t>
            </a:r>
            <a:r>
              <a:rPr lang="fr-FR" dirty="0" err="1" smtClean="0"/>
              <a:t>BPV</a:t>
            </a:r>
            <a:endParaRPr lang="fr-FR" dirty="0" smtClean="0"/>
          </a:p>
          <a:p>
            <a:r>
              <a:rPr lang="fr-FR" dirty="0" smtClean="0"/>
              <a:t>Mme Bencherif K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2371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55576" y="1124744"/>
            <a:ext cx="77048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L’organisation des pièces florales s’effectue généralement autours de l’axe floral;</a:t>
            </a:r>
          </a:p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Deux types de symétrie florales existent: </a:t>
            </a:r>
          </a:p>
          <a:p>
            <a:pPr marL="342900" indent="-342900">
              <a:buAutoNum type="arabicPeriod"/>
            </a:pP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Fleurs actinomorphes: fleurs régulières avec un centre de symétrie,</a:t>
            </a:r>
          </a:p>
          <a:p>
            <a:pPr marL="342900" indent="-342900">
              <a:buAutoNum type="arabicPeriod"/>
            </a:pPr>
            <a:endParaRPr lang="fr-F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fr-F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fr-F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fr-FR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8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429000"/>
            <a:ext cx="3048000" cy="202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4739680" y="4187121"/>
            <a:ext cx="3360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Symétrie axiale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434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663079"/>
            <a:ext cx="78488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2. Les fleurs zygomorphes: fleurs irrégulières avec une symétrie bilatérale:</a:t>
            </a:r>
          </a:p>
          <a:p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fr-FR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772816"/>
            <a:ext cx="3612232" cy="3410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5508104" y="321297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Fleur asymétrique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971600" y="5733256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Exemples: les fleurs des fabacées, des orchidées, …etc. 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1404126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67544" y="721023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3. Origine de la fleur : 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79512" y="162880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Les plantes à fleurs sont apparus, il y a 150 millions d’années</a:t>
            </a:r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67544" y="3429000"/>
            <a:ext cx="26071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Gymnospermes 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419872" y="3429000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Fleurs mâles et femelles séparées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03459" y="4653136"/>
            <a:ext cx="26071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Angiospermes 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455787" y="4653136"/>
            <a:ext cx="5040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Fleurs mâles et femelles sur le même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peid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696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706090"/>
          </a:xfrm>
        </p:spPr>
        <p:txBody>
          <a:bodyPr>
            <a:normAutofit fontScale="90000"/>
          </a:bodyPr>
          <a:lstStyle/>
          <a:p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II. Les différentes étapes de développement de la fleur</a:t>
            </a:r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68760"/>
            <a:ext cx="7344816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971600" y="5085184"/>
            <a:ext cx="6192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1.  De la graine à la fleur: Germination d’une graine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955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908720"/>
            <a:ext cx="7848872" cy="3991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827584" y="5589240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Apparition des différentes parties de la plantule qui va devenir une plante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0"/>
            <a:ext cx="1464394" cy="1124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6516217" y="40466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Formation  de fleur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546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843808" y="404664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Graine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843808" y="1196752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Plantule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99792" y="1916832"/>
            <a:ext cx="213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Jeune plante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269066" y="2702349"/>
            <a:ext cx="2999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Plante avec fleur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547664" y="3486199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Vieillissement  et mort de la plante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1417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www.superprof.fr/ressources/wp-content/uploads/fiches/56563-schema-du-cycle-de-vie-du-coquelicot-plante-annuel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6445"/>
            <a:ext cx="8050821" cy="4590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1403648" y="5445224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Cycle de formation d’une fleur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849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95536" y="664923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Méristème apicale</a:t>
            </a:r>
          </a:p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caulinaire 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228184" y="628086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Méristème florale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3203848" y="858918"/>
            <a:ext cx="29523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3271098" y="1154361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Vernalisation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339752" y="2132856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Passage du stade végétatif au stade reproductif étape qui se passe dans le froid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339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Modèle de contrôle génétique du développement des organes </a:t>
            </a:r>
            <a:br>
              <a:rPr lang="fr-FR" sz="3200" b="1" dirty="0">
                <a:latin typeface="Times New Roman" pitchFamily="18" charset="0"/>
                <a:cs typeface="Times New Roman" pitchFamily="18" charset="0"/>
              </a:rPr>
            </a:br>
            <a:endParaRPr lang="fr-FR" sz="32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179512" y="1844824"/>
            <a:ext cx="82089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Le modèle le plus courant est le modèle ABC:</a:t>
            </a:r>
          </a:p>
          <a:p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Le gène A: agit sur le développement des sépales et des pétales</a:t>
            </a:r>
          </a:p>
          <a:p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Le gène B:  sur le développement des pétales et des étamines</a:t>
            </a:r>
          </a:p>
          <a:p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Le gène C sur le développement des étamines et du pistil </a:t>
            </a:r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1235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27584" y="404664"/>
            <a:ext cx="763284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Deux gènes supplémentaires ont été découverts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ultérieurement:</a:t>
            </a:r>
          </a:p>
          <a:p>
            <a:pPr algn="just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gène D nécessaire à la mise en place des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ovules;</a:t>
            </a:r>
          </a:p>
          <a:p>
            <a:pPr algn="just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gène E nécessaire au développement des quatre verticilles (calice, corolle, androcée, gynécée) et des ovules.</a:t>
            </a:r>
          </a:p>
        </p:txBody>
      </p:sp>
      <p:pic>
        <p:nvPicPr>
          <p:cNvPr id="1026" name="Picture 2" descr="ABC Model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435764"/>
            <a:ext cx="6984776" cy="3161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2327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187624" y="245839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Contenu de la matière 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67544" y="745754"/>
            <a:ext cx="828092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I. Reproduction sexuée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1. Organisation florale :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- Organisation générale d’une fleur d’angiospermes, Diversité de l’organisation florale, Origine de la fleur, Fonctions et adaptations de la fleur, Tendances évolutives de la fleur. </a:t>
            </a:r>
          </a:p>
          <a:p>
            <a:pPr algn="just">
              <a:lnSpc>
                <a:spcPct val="150000"/>
              </a:lnSpc>
            </a:pP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2. Les différentes étapes du développement de la fleur :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Formation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des différents organes, 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Modèle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de contrôle génétique du développement des organes </a:t>
            </a:r>
          </a:p>
          <a:p>
            <a:pPr algn="just">
              <a:lnSpc>
                <a:spcPct val="150000"/>
              </a:lnSpc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16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67544" y="116632"/>
            <a:ext cx="8496944" cy="722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3. Pollinisation et fécondation :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- Différents modes de pollinisation, 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- Croissance et guidage du tube pollinique, Origine et Mécanismes de la double fécondation, 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- Significations évolutives du double fécondation, du développement de l’embryon et de l’albumen. 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- Dissémination des fruits et des graines </a:t>
            </a:r>
          </a:p>
          <a:p>
            <a:pPr>
              <a:lnSpc>
                <a:spcPct val="150000"/>
              </a:lnSpc>
            </a:pP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4. Diversité et évolution des systèmes de reproduction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- Mécanismes de l’allogamie 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- Mécanismes de l’autogamie. 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- Conséquences sur l’évolution des plantes 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- Applications en sélection et amélioration des plantes </a:t>
            </a:r>
          </a:p>
          <a:p>
            <a:pPr>
              <a:lnSpc>
                <a:spcPct val="150000"/>
              </a:lnSpc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83568" y="620688"/>
            <a:ext cx="705678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II. Multiplication végétative 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- Bouturage, marcottage, Drageonnage, Stolons, Tubercules, Bulbes et bulbilles </a:t>
            </a:r>
          </a:p>
          <a:p>
            <a:pPr>
              <a:lnSpc>
                <a:spcPct val="150000"/>
              </a:lnSpc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- Apomixie,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Agamospermie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, Polyembryonie </a:t>
            </a:r>
          </a:p>
          <a:p>
            <a:pPr>
              <a:lnSpc>
                <a:spcPct val="150000"/>
              </a:lnSpc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- Intérêt pour l’agronomie et les plantes ornementales, Intérêt pour l’expérimentation scientifique </a:t>
            </a:r>
          </a:p>
          <a:p>
            <a:pPr>
              <a:lnSpc>
                <a:spcPct val="150000"/>
              </a:lnSpc>
            </a:pP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09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763688" y="620688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I. Reproduction sexuée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39552" y="1082353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Organisation florale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1.1.  Organisation générale d’une fleur d’angiospermes: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13350"/>
            <a:ext cx="7560840" cy="4395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214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95536" y="404664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2. Diversité de l’organisation florale: 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95536" y="1259468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a. L’organisation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florale diffère  en fonction de  la classification 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97004" y="2636912"/>
            <a:ext cx="662473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b. En fonction du mode de reproduction: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Fleurs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hermaphrodites : 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Fleurs à Parthénogénèse 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Fleurs mixtes </a:t>
            </a:r>
          </a:p>
          <a:p>
            <a:pPr marL="342900" indent="-342900" algn="just">
              <a:buFont typeface="Arial" charset="0"/>
              <a:buChar char="•"/>
            </a:pP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En fonction de la disposition du verticille: disposition des sépales, pétales et étamines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408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115616" y="692696"/>
            <a:ext cx="691276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L’organisation florale est représenté par le diagramme florale: </a:t>
            </a:r>
          </a:p>
          <a:p>
            <a:pPr algn="just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* Le nombre et l'identité des pièces (S = sépale, P = pétale, E = étamine et C = carpelle),</a:t>
            </a:r>
          </a:p>
          <a:p>
            <a:pPr algn="just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* Le nombre de cycle par verticille,</a:t>
            </a:r>
          </a:p>
          <a:p>
            <a:pPr algn="just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* La fusion ou non des pièces,</a:t>
            </a:r>
          </a:p>
          <a:p>
            <a:pPr algn="just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* Le type de symétrie de la fleur,</a:t>
            </a:r>
          </a:p>
          <a:p>
            <a:pPr algn="just"/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* La position de l'ovaire (infère ou supère)</a:t>
            </a:r>
          </a:p>
          <a:p>
            <a:pPr algn="just"/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117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187624" y="404664"/>
            <a:ext cx="7272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Les pièces florales sont disposées en couronnes appelé: Verticille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llipse 2"/>
          <p:cNvSpPr/>
          <p:nvPr/>
        </p:nvSpPr>
        <p:spPr>
          <a:xfrm>
            <a:off x="2016874" y="1190716"/>
            <a:ext cx="3168352" cy="3168352"/>
          </a:xfrm>
          <a:prstGeom prst="ellipse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llipse 3"/>
          <p:cNvSpPr/>
          <p:nvPr/>
        </p:nvSpPr>
        <p:spPr>
          <a:xfrm>
            <a:off x="2483768" y="1524980"/>
            <a:ext cx="2295872" cy="2511896"/>
          </a:xfrm>
          <a:prstGeom prst="ellipse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2843808" y="1885020"/>
            <a:ext cx="1512168" cy="1615988"/>
          </a:xfrm>
          <a:prstGeom prst="ellipse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3276181" y="2265158"/>
            <a:ext cx="567680" cy="855712"/>
          </a:xfrm>
          <a:prstGeom prst="ellipse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avec flèche 7"/>
          <p:cNvCxnSpPr/>
          <p:nvPr/>
        </p:nvCxnSpPr>
        <p:spPr>
          <a:xfrm flipH="1">
            <a:off x="4644008" y="1539815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5868144" y="133147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Calice: ensemble des sépales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 flipH="1">
            <a:off x="4673561" y="2470196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5897696" y="2261857"/>
            <a:ext cx="3138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Corolle: ensemble des pétales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Connecteur droit avec flèche 11"/>
          <p:cNvCxnSpPr/>
          <p:nvPr/>
        </p:nvCxnSpPr>
        <p:spPr>
          <a:xfrm flipH="1">
            <a:off x="4255012" y="3144543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5479148" y="2936204"/>
            <a:ext cx="3341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Androcée: ensemble des étamines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Connecteur droit avec flèche 13"/>
          <p:cNvCxnSpPr>
            <a:endCxn id="6" idx="5"/>
          </p:cNvCxnSpPr>
          <p:nvPr/>
        </p:nvCxnSpPr>
        <p:spPr>
          <a:xfrm flipH="1" flipV="1">
            <a:off x="3760726" y="2995554"/>
            <a:ext cx="1647750" cy="11992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5408476" y="3986435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Gynécée: ensemble des carpelles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3419872" y="764704"/>
            <a:ext cx="340854" cy="2819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avec flèche 17"/>
          <p:cNvCxnSpPr/>
          <p:nvPr/>
        </p:nvCxnSpPr>
        <p:spPr>
          <a:xfrm flipH="1">
            <a:off x="3707904" y="923970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4932040" y="715631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ameau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riangle isocèle 19"/>
          <p:cNvSpPr/>
          <p:nvPr/>
        </p:nvSpPr>
        <p:spPr>
          <a:xfrm rot="10800000">
            <a:off x="3202918" y="4632766"/>
            <a:ext cx="500189" cy="64807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1" name="Connecteur droit avec flèche 20"/>
          <p:cNvCxnSpPr/>
          <p:nvPr/>
        </p:nvCxnSpPr>
        <p:spPr>
          <a:xfrm flipH="1">
            <a:off x="3642944" y="5119845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4867080" y="491150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Bractée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222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971600" y="620688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Étapes de réalisation du diagramme florale: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67544" y="1484784"/>
            <a:ext cx="74888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Tracer les 4 verticilles</a:t>
            </a:r>
          </a:p>
          <a:p>
            <a:pPr marL="342900" indent="-342900">
              <a:buAutoNum type="arabicPeriod"/>
            </a:pP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Détacher les pièces florales externes et observer s’ils sont soudées ou séparées</a:t>
            </a:r>
          </a:p>
          <a:p>
            <a:pPr marL="342900" indent="-342900">
              <a:buAutoNum type="arabicPeriod"/>
            </a:pP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Schématise cela sur les verticilles</a:t>
            </a:r>
          </a:p>
          <a:p>
            <a:pPr marL="342900" indent="-342900">
              <a:buAutoNum type="arabicPeriod"/>
            </a:pP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Répéter les étapes avec les autres pièces florales</a:t>
            </a:r>
          </a:p>
          <a:p>
            <a:pPr marL="342900" indent="-342900">
              <a:buAutoNum type="arabicPeriod"/>
            </a:pP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Les symboles: </a:t>
            </a:r>
          </a:p>
          <a:p>
            <a:pPr marL="285750" indent="-285750">
              <a:buFontTx/>
              <a:buChar char="-"/>
            </a:pP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Sépales et pétales </a:t>
            </a:r>
          </a:p>
          <a:p>
            <a:pPr marL="285750" indent="-285750">
              <a:buFontTx/>
              <a:buChar char="-"/>
            </a:pP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Étamines</a:t>
            </a:r>
          </a:p>
          <a:p>
            <a:pPr marL="285750" indent="-285750">
              <a:buFontTx/>
              <a:buChar char="-"/>
            </a:pP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Ovaires avec le nombre de carpelles et d’ovules</a:t>
            </a:r>
          </a:p>
          <a:p>
            <a:pPr marL="285750" indent="-285750">
              <a:buFontTx/>
              <a:buChar char="-"/>
            </a:pP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7177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676</Words>
  <Application>Microsoft Office PowerPoint</Application>
  <PresentationFormat>Affichage à l'écran (4:3)</PresentationFormat>
  <Paragraphs>98</Paragraphs>
  <Slides>19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Biologie de la reproduction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II. Les différentes étapes de développement de la fleur</vt:lpstr>
      <vt:lpstr>Présentation PowerPoint</vt:lpstr>
      <vt:lpstr>Présentation PowerPoint</vt:lpstr>
      <vt:lpstr>Présentation PowerPoint</vt:lpstr>
      <vt:lpstr>Présentation PowerPoint</vt:lpstr>
      <vt:lpstr>Modèle de contrôle génétique du développement des organes  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Biologie de la reproduction</dc:title>
  <dc:creator>Karima bencherif</dc:creator>
  <cp:lastModifiedBy>Karima bencherif</cp:lastModifiedBy>
  <cp:revision>22</cp:revision>
  <dcterms:created xsi:type="dcterms:W3CDTF">2020-03-03T08:14:58Z</dcterms:created>
  <dcterms:modified xsi:type="dcterms:W3CDTF">2020-03-08T05:55:37Z</dcterms:modified>
</cp:coreProperties>
</file>