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4" r:id="rId9"/>
    <p:sldId id="263" r:id="rId10"/>
    <p:sldId id="265" r:id="rId11"/>
    <p:sldId id="266" r:id="rId12"/>
    <p:sldId id="267" r:id="rId1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Modifiez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36895700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3038680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32297615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393318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41634740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8B288A17-60F2-48D0-808D-7433D506D3AF}" type="datetimeFigureOut">
              <a:rPr lang="fr-FR" smtClean="0"/>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1445989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8B288A17-60F2-48D0-808D-7433D506D3AF}" type="datetimeFigureOut">
              <a:rPr lang="fr-FR" smtClean="0"/>
              <a:t>18/04/2020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7754019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8B288A17-60F2-48D0-808D-7433D506D3AF}" type="datetimeFigureOut">
              <a:rPr lang="fr-FR" smtClean="0"/>
              <a:t>18/04/2020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25458768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8B288A17-60F2-48D0-808D-7433D506D3AF}" type="datetimeFigureOut">
              <a:rPr lang="fr-FR" smtClean="0"/>
              <a:t>18/04/2020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1014475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B288A17-60F2-48D0-808D-7433D506D3AF}" type="datetimeFigureOut">
              <a:rPr lang="fr-FR" smtClean="0"/>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22226361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8B288A17-60F2-48D0-808D-7433D506D3AF}" type="datetimeFigureOut">
              <a:rPr lang="fr-FR" smtClean="0"/>
              <a:t>18/04/2020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72AC870-9C69-4B0D-90D0-B5189F4330AC}" type="slidenum">
              <a:rPr lang="fr-FR" smtClean="0"/>
              <a:t>‹N°›</a:t>
            </a:fld>
            <a:endParaRPr lang="fr-FR"/>
          </a:p>
        </p:txBody>
      </p:sp>
    </p:spTree>
    <p:extLst>
      <p:ext uri="{BB962C8B-B14F-4D97-AF65-F5344CB8AC3E}">
        <p14:creationId xmlns:p14="http://schemas.microsoft.com/office/powerpoint/2010/main" val="1897485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88A17-60F2-48D0-808D-7433D506D3AF}" type="datetimeFigureOut">
              <a:rPr lang="fr-FR" smtClean="0"/>
              <a:t>18/04/2020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72AC870-9C69-4B0D-90D0-B5189F4330AC}" type="slidenum">
              <a:rPr lang="fr-FR" smtClean="0"/>
              <a:t>‹N°›</a:t>
            </a:fld>
            <a:endParaRPr lang="fr-FR"/>
          </a:p>
        </p:txBody>
      </p:sp>
    </p:spTree>
    <p:extLst>
      <p:ext uri="{BB962C8B-B14F-4D97-AF65-F5344CB8AC3E}">
        <p14:creationId xmlns:p14="http://schemas.microsoft.com/office/powerpoint/2010/main" val="11292066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r>
              <a:rPr lang="fr-FR" dirty="0" smtClean="0">
                <a:latin typeface="Times New Roman" pitchFamily="18" charset="0"/>
                <a:cs typeface="Times New Roman" pitchFamily="18" charset="0"/>
              </a:rPr>
              <a:t>Troisième partie </a:t>
            </a:r>
            <a:endParaRPr lang="fr-FR" dirty="0">
              <a:latin typeface="Times New Roman" pitchFamily="18" charset="0"/>
              <a:cs typeface="Times New Roman" pitchFamily="18" charset="0"/>
            </a:endParaRPr>
          </a:p>
        </p:txBody>
      </p:sp>
      <p:sp>
        <p:nvSpPr>
          <p:cNvPr id="3" name="Sous-titre 2"/>
          <p:cNvSpPr>
            <a:spLocks noGrp="1"/>
          </p:cNvSpPr>
          <p:nvPr>
            <p:ph type="subTitle" idx="1"/>
          </p:nvPr>
        </p:nvSpPr>
        <p:spPr/>
        <p:txBody>
          <a:bodyPr>
            <a:noAutofit/>
          </a:bodyPr>
          <a:lstStyle/>
          <a:p>
            <a:r>
              <a:rPr lang="fr-FR" sz="2400" b="1" dirty="0" smtClean="0">
                <a:latin typeface="Times New Roman" pitchFamily="18" charset="0"/>
                <a:cs typeface="Times New Roman" pitchFamily="18" charset="0"/>
              </a:rPr>
              <a:t>Chapitre </a:t>
            </a:r>
            <a:r>
              <a:rPr lang="fr-FR" sz="2400" b="1" dirty="0">
                <a:latin typeface="Times New Roman" pitchFamily="18" charset="0"/>
                <a:cs typeface="Times New Roman" pitchFamily="18" charset="0"/>
              </a:rPr>
              <a:t>6 : Gestion des ressources génétiques des populations sauvages et domestiques</a:t>
            </a:r>
            <a:r>
              <a:rPr lang="fr-FR" sz="2400" dirty="0">
                <a:latin typeface="Times New Roman" pitchFamily="18" charset="0"/>
                <a:cs typeface="Times New Roman" pitchFamily="18" charset="0"/>
              </a:rPr>
              <a:t> </a:t>
            </a:r>
            <a:endParaRPr lang="fr-FR" sz="2400" dirty="0" smtClean="0">
              <a:latin typeface="Times New Roman" pitchFamily="18" charset="0"/>
              <a:cs typeface="Times New Roman" pitchFamily="18" charset="0"/>
            </a:endParaRPr>
          </a:p>
          <a:p>
            <a:r>
              <a:rPr lang="fr-FR" sz="2400" b="1" dirty="0">
                <a:latin typeface="Times New Roman" pitchFamily="18" charset="0"/>
                <a:cs typeface="Times New Roman" pitchFamily="18" charset="0"/>
              </a:rPr>
              <a:t>Chapitre 7 : Aspects socio-économiques de la conservation et de la gestion des ressources biologiques</a:t>
            </a:r>
            <a:r>
              <a:rPr lang="fr-FR" sz="2400" dirty="0">
                <a:latin typeface="Times New Roman" pitchFamily="18" charset="0"/>
                <a:cs typeface="Times New Roman" pitchFamily="18" charset="0"/>
              </a:rPr>
              <a:t> </a:t>
            </a:r>
          </a:p>
          <a:p>
            <a:r>
              <a:rPr lang="fr-FR" sz="2400" dirty="0" smtClean="0">
                <a:latin typeface="Times New Roman" pitchFamily="18" charset="0"/>
                <a:cs typeface="Times New Roman" pitchFamily="18" charset="0"/>
              </a:rPr>
              <a:t> </a:t>
            </a:r>
            <a:endParaRPr lang="fr-FR" sz="2400" dirty="0">
              <a:latin typeface="Times New Roman" pitchFamily="18" charset="0"/>
              <a:cs typeface="Times New Roman" pitchFamily="18" charset="0"/>
            </a:endParaRPr>
          </a:p>
          <a:p>
            <a:endParaRPr lang="fr-FR" sz="2400" dirty="0">
              <a:latin typeface="Times New Roman" pitchFamily="18" charset="0"/>
              <a:cs typeface="Times New Roman" pitchFamily="18" charset="0"/>
            </a:endParaRPr>
          </a:p>
        </p:txBody>
      </p:sp>
    </p:spTree>
    <p:extLst>
      <p:ext uri="{BB962C8B-B14F-4D97-AF65-F5344CB8AC3E}">
        <p14:creationId xmlns:p14="http://schemas.microsoft.com/office/powerpoint/2010/main" val="425428941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220"/>
          <p:cNvSpPr txBox="1"/>
          <p:nvPr/>
        </p:nvSpPr>
        <p:spPr>
          <a:xfrm>
            <a:off x="1834708" y="877439"/>
            <a:ext cx="2047875" cy="8286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1200" b="1" dirty="0">
                <a:effectLst/>
                <a:latin typeface="Times New Roman"/>
                <a:ea typeface="Calibri"/>
                <a:cs typeface="Arial"/>
              </a:rPr>
              <a:t>La biodiversité, fruit d’interrelations du monde vivant</a:t>
            </a:r>
            <a:endParaRPr lang="fr-FR" sz="1100" dirty="0">
              <a:effectLst/>
              <a:ea typeface="Calibri"/>
              <a:cs typeface="Arial"/>
            </a:endParaRPr>
          </a:p>
        </p:txBody>
      </p:sp>
      <p:sp>
        <p:nvSpPr>
          <p:cNvPr id="3" name="Flèche droite 2"/>
          <p:cNvSpPr/>
          <p:nvPr/>
        </p:nvSpPr>
        <p:spPr>
          <a:xfrm>
            <a:off x="806008" y="953639"/>
            <a:ext cx="923925" cy="56197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600" b="1">
                <a:effectLst/>
                <a:latin typeface="Times New Roman"/>
                <a:ea typeface="Calibri"/>
                <a:cs typeface="Arial"/>
              </a:rPr>
              <a:t>1</a:t>
            </a:r>
            <a:endParaRPr lang="fr-FR" sz="1100">
              <a:effectLst/>
              <a:ea typeface="Calibri"/>
              <a:cs typeface="Arial"/>
            </a:endParaRPr>
          </a:p>
        </p:txBody>
      </p:sp>
      <p:sp>
        <p:nvSpPr>
          <p:cNvPr id="4" name="Zone de texte 222"/>
          <p:cNvSpPr txBox="1"/>
          <p:nvPr/>
        </p:nvSpPr>
        <p:spPr>
          <a:xfrm>
            <a:off x="1482283" y="2620514"/>
            <a:ext cx="2247900" cy="6762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1200" b="1">
                <a:effectLst/>
                <a:latin typeface="Times New Roman"/>
                <a:ea typeface="Calibri"/>
                <a:cs typeface="Arial"/>
              </a:rPr>
              <a:t>La biodiversité, un support à des services éco systémiques</a:t>
            </a:r>
            <a:endParaRPr lang="fr-FR" sz="1100">
              <a:effectLst/>
              <a:ea typeface="Calibri"/>
              <a:cs typeface="Arial"/>
            </a:endParaRPr>
          </a:p>
        </p:txBody>
      </p:sp>
      <p:sp>
        <p:nvSpPr>
          <p:cNvPr id="5" name="Flèche droite 4"/>
          <p:cNvSpPr/>
          <p:nvPr/>
        </p:nvSpPr>
        <p:spPr>
          <a:xfrm>
            <a:off x="510733" y="2677664"/>
            <a:ext cx="923925" cy="54292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600" b="1">
                <a:effectLst/>
                <a:latin typeface="Times New Roman"/>
                <a:ea typeface="Calibri"/>
                <a:cs typeface="Arial"/>
              </a:rPr>
              <a:t>2</a:t>
            </a:r>
            <a:endParaRPr lang="fr-FR" sz="1100">
              <a:effectLst/>
              <a:ea typeface="Calibri"/>
              <a:cs typeface="Arial"/>
            </a:endParaRPr>
          </a:p>
        </p:txBody>
      </p:sp>
      <p:sp>
        <p:nvSpPr>
          <p:cNvPr id="6" name="Zone de texte 224"/>
          <p:cNvSpPr txBox="1"/>
          <p:nvPr/>
        </p:nvSpPr>
        <p:spPr>
          <a:xfrm>
            <a:off x="1472758" y="3381533"/>
            <a:ext cx="2266950" cy="61912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1200" b="1">
                <a:effectLst/>
                <a:latin typeface="Times New Roman"/>
                <a:ea typeface="Calibri"/>
                <a:cs typeface="Arial"/>
              </a:rPr>
              <a:t>La biodiversité comme support des agricultures durables</a:t>
            </a:r>
            <a:endParaRPr lang="fr-FR" sz="1100">
              <a:effectLst/>
              <a:latin typeface="Calibri"/>
              <a:ea typeface="Calibri"/>
              <a:cs typeface="Arial"/>
            </a:endParaRPr>
          </a:p>
        </p:txBody>
      </p:sp>
      <p:sp>
        <p:nvSpPr>
          <p:cNvPr id="7" name="Flèche droite 6"/>
          <p:cNvSpPr/>
          <p:nvPr/>
        </p:nvSpPr>
        <p:spPr>
          <a:xfrm>
            <a:off x="501208" y="3443128"/>
            <a:ext cx="923925" cy="561975"/>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600" b="1" dirty="0">
                <a:effectLst/>
                <a:latin typeface="Times New Roman"/>
                <a:ea typeface="Calibri"/>
                <a:cs typeface="Arial"/>
              </a:rPr>
              <a:t>3</a:t>
            </a:r>
            <a:endParaRPr lang="fr-FR" sz="1100" dirty="0">
              <a:effectLst/>
              <a:latin typeface="Calibri"/>
              <a:ea typeface="Calibri"/>
              <a:cs typeface="Arial"/>
            </a:endParaRPr>
          </a:p>
        </p:txBody>
      </p:sp>
      <p:sp>
        <p:nvSpPr>
          <p:cNvPr id="8" name="Zone de texte 226"/>
          <p:cNvSpPr txBox="1"/>
          <p:nvPr/>
        </p:nvSpPr>
        <p:spPr>
          <a:xfrm>
            <a:off x="1472758" y="5733256"/>
            <a:ext cx="2438400" cy="65722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nSpc>
                <a:spcPct val="115000"/>
              </a:lnSpc>
              <a:spcAft>
                <a:spcPts val="1000"/>
              </a:spcAft>
            </a:pPr>
            <a:r>
              <a:rPr lang="fr-FR" sz="1200" b="1" dirty="0">
                <a:effectLst/>
                <a:latin typeface="Times New Roman"/>
                <a:ea typeface="Calibri"/>
                <a:cs typeface="Arial"/>
              </a:rPr>
              <a:t>La biodiversité comme support d’une nouvelle « biotechnologie »</a:t>
            </a:r>
            <a:endParaRPr lang="fr-FR" sz="1100" dirty="0">
              <a:effectLst/>
              <a:latin typeface="Calibri"/>
              <a:ea typeface="Calibri"/>
              <a:cs typeface="Arial"/>
            </a:endParaRPr>
          </a:p>
        </p:txBody>
      </p:sp>
      <p:sp>
        <p:nvSpPr>
          <p:cNvPr id="9" name="Flèche droite 8"/>
          <p:cNvSpPr/>
          <p:nvPr/>
        </p:nvSpPr>
        <p:spPr>
          <a:xfrm>
            <a:off x="539308" y="5765958"/>
            <a:ext cx="923925" cy="561975"/>
          </a:xfrm>
          <a:prstGeom prst="rightArrow">
            <a:avLst/>
          </a:prstGeom>
          <a:solidFill>
            <a:srgbClr val="4F81BD"/>
          </a:solidFill>
          <a:ln w="25400" cap="flat" cmpd="sng" algn="ctr">
            <a:solidFill>
              <a:srgbClr val="4F81BD">
                <a:shade val="50000"/>
              </a:srgbClr>
            </a:solidFill>
            <a:prstDash val="solid"/>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15000"/>
              </a:lnSpc>
              <a:spcAft>
                <a:spcPts val="1000"/>
              </a:spcAft>
            </a:pPr>
            <a:r>
              <a:rPr lang="fr-FR" sz="1600" b="1">
                <a:effectLst/>
                <a:latin typeface="Times New Roman"/>
                <a:ea typeface="Calibri"/>
                <a:cs typeface="Arial"/>
              </a:rPr>
              <a:t>4</a:t>
            </a:r>
            <a:endParaRPr lang="fr-FR" sz="1100">
              <a:effectLst/>
              <a:latin typeface="Calibri"/>
              <a:ea typeface="Calibri"/>
              <a:cs typeface="Arial"/>
            </a:endParaRPr>
          </a:p>
        </p:txBody>
      </p:sp>
      <p:sp>
        <p:nvSpPr>
          <p:cNvPr id="10" name="Zone de texte 228"/>
          <p:cNvSpPr txBox="1"/>
          <p:nvPr/>
        </p:nvSpPr>
        <p:spPr>
          <a:xfrm>
            <a:off x="4263583" y="571369"/>
            <a:ext cx="3009900" cy="790575"/>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dirty="0">
                <a:effectLst/>
                <a:latin typeface="Times New Roman"/>
                <a:ea typeface="Calibri"/>
                <a:cs typeface="Arial"/>
              </a:rPr>
              <a:t>La biodiversité soutiens la vie humaine : les aliments, les combustibles, les matériaux ….</a:t>
            </a:r>
            <a:endParaRPr lang="fr-FR" sz="1100" dirty="0">
              <a:effectLst/>
              <a:ea typeface="Calibri"/>
              <a:cs typeface="Arial"/>
            </a:endParaRPr>
          </a:p>
        </p:txBody>
      </p:sp>
      <p:sp>
        <p:nvSpPr>
          <p:cNvPr id="11" name="Zone de texte 229"/>
          <p:cNvSpPr txBox="1"/>
          <p:nvPr/>
        </p:nvSpPr>
        <p:spPr>
          <a:xfrm>
            <a:off x="4263583" y="1561969"/>
            <a:ext cx="3009900" cy="790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La biodiversité considérée avec ses enjeux majeurs : la sécurité alimentaire, réduction de la pauvreté, eau potable,….</a:t>
            </a:r>
            <a:endParaRPr lang="fr-FR" sz="1100">
              <a:effectLst/>
              <a:latin typeface="Calibri"/>
              <a:ea typeface="Calibri"/>
              <a:cs typeface="Arial"/>
            </a:endParaRPr>
          </a:p>
        </p:txBody>
      </p:sp>
      <p:cxnSp>
        <p:nvCxnSpPr>
          <p:cNvPr id="12" name="Connecteur droit avec flèche 11"/>
          <p:cNvCxnSpPr/>
          <p:nvPr/>
        </p:nvCxnSpPr>
        <p:spPr>
          <a:xfrm>
            <a:off x="3882583" y="963164"/>
            <a:ext cx="381000" cy="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13" name="Connecteur droit avec flèche 12"/>
          <p:cNvCxnSpPr/>
          <p:nvPr/>
        </p:nvCxnSpPr>
        <p:spPr>
          <a:xfrm>
            <a:off x="3901633" y="1658489"/>
            <a:ext cx="381000" cy="0"/>
          </a:xfrm>
          <a:prstGeom prst="straightConnector1">
            <a:avLst/>
          </a:prstGeom>
          <a:noFill/>
          <a:ln w="38100" cap="flat" cmpd="sng" algn="ctr">
            <a:solidFill>
              <a:srgbClr val="4F81BD">
                <a:shade val="95000"/>
                <a:satMod val="105000"/>
              </a:srgbClr>
            </a:solidFill>
            <a:prstDash val="solid"/>
            <a:tailEnd type="arrow"/>
          </a:ln>
          <a:effectLst/>
        </p:spPr>
      </p:cxnSp>
      <p:sp>
        <p:nvSpPr>
          <p:cNvPr id="14" name="Zone de texte 232"/>
          <p:cNvSpPr txBox="1"/>
          <p:nvPr/>
        </p:nvSpPr>
        <p:spPr>
          <a:xfrm>
            <a:off x="4111183" y="2429379"/>
            <a:ext cx="3009900" cy="790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Interaction entre organismes vivants          façonne les milieux et leurs fonctionnements</a:t>
            </a:r>
            <a:endParaRPr lang="fr-FR" sz="1100">
              <a:effectLst/>
              <a:latin typeface="Calibri"/>
              <a:ea typeface="Calibri"/>
              <a:cs typeface="Arial"/>
            </a:endParaRPr>
          </a:p>
        </p:txBody>
      </p:sp>
      <p:cxnSp>
        <p:nvCxnSpPr>
          <p:cNvPr id="15" name="Connecteur droit avec flèche 14"/>
          <p:cNvCxnSpPr/>
          <p:nvPr/>
        </p:nvCxnSpPr>
        <p:spPr>
          <a:xfrm>
            <a:off x="3730183" y="2820539"/>
            <a:ext cx="381000" cy="0"/>
          </a:xfrm>
          <a:prstGeom prst="straightConnector1">
            <a:avLst/>
          </a:prstGeom>
          <a:noFill/>
          <a:ln w="38100" cap="flat" cmpd="sng" algn="ctr">
            <a:solidFill>
              <a:srgbClr val="4F81BD">
                <a:shade val="95000"/>
                <a:satMod val="105000"/>
              </a:srgbClr>
            </a:solidFill>
            <a:prstDash val="solid"/>
            <a:tailEnd type="arrow"/>
          </a:ln>
          <a:effectLst/>
        </p:spPr>
      </p:cxnSp>
      <p:cxnSp>
        <p:nvCxnSpPr>
          <p:cNvPr id="16" name="Connecteur droit avec flèche 15"/>
          <p:cNvCxnSpPr/>
          <p:nvPr/>
        </p:nvCxnSpPr>
        <p:spPr>
          <a:xfrm>
            <a:off x="6648450" y="3500755"/>
            <a:ext cx="314325"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7" name="Zone de texte 235"/>
          <p:cNvSpPr txBox="1"/>
          <p:nvPr/>
        </p:nvSpPr>
        <p:spPr>
          <a:xfrm>
            <a:off x="4120708" y="3314858"/>
            <a:ext cx="3009900" cy="4857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Système de cultures intensives négatives.</a:t>
            </a:r>
            <a:endParaRPr lang="fr-FR" sz="1100">
              <a:effectLst/>
              <a:latin typeface="Calibri"/>
              <a:ea typeface="Calibri"/>
              <a:cs typeface="Arial"/>
            </a:endParaRPr>
          </a:p>
        </p:txBody>
      </p:sp>
      <p:cxnSp>
        <p:nvCxnSpPr>
          <p:cNvPr id="18" name="Connecteur droit avec flèche 17"/>
          <p:cNvCxnSpPr/>
          <p:nvPr/>
        </p:nvCxnSpPr>
        <p:spPr>
          <a:xfrm>
            <a:off x="3739708" y="3600608"/>
            <a:ext cx="381000" cy="0"/>
          </a:xfrm>
          <a:prstGeom prst="straightConnector1">
            <a:avLst/>
          </a:prstGeom>
          <a:noFill/>
          <a:ln w="38100" cap="flat" cmpd="sng" algn="ctr">
            <a:solidFill>
              <a:srgbClr val="4F81BD">
                <a:shade val="95000"/>
                <a:satMod val="105000"/>
              </a:srgbClr>
            </a:solidFill>
            <a:prstDash val="solid"/>
            <a:tailEnd type="arrow"/>
          </a:ln>
          <a:effectLst/>
        </p:spPr>
      </p:cxnSp>
      <p:sp>
        <p:nvSpPr>
          <p:cNvPr id="19" name="Zone de texte 237"/>
          <p:cNvSpPr txBox="1"/>
          <p:nvPr/>
        </p:nvSpPr>
        <p:spPr>
          <a:xfrm>
            <a:off x="4120708" y="3894613"/>
            <a:ext cx="3009900" cy="79057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Nouvelles agriculture : mélanges de variétés et d’espèces             créations de peuplements </a:t>
            </a:r>
            <a:endParaRPr lang="fr-FR" sz="1100">
              <a:effectLst/>
              <a:latin typeface="Calibri"/>
              <a:ea typeface="Calibri"/>
              <a:cs typeface="Arial"/>
            </a:endParaRPr>
          </a:p>
        </p:txBody>
      </p:sp>
      <p:cxnSp>
        <p:nvCxnSpPr>
          <p:cNvPr id="20" name="Connecteur droit avec flèche 19"/>
          <p:cNvCxnSpPr/>
          <p:nvPr/>
        </p:nvCxnSpPr>
        <p:spPr>
          <a:xfrm>
            <a:off x="3739708" y="4000023"/>
            <a:ext cx="381000" cy="0"/>
          </a:xfrm>
          <a:prstGeom prst="straightConnector1">
            <a:avLst/>
          </a:prstGeom>
          <a:noFill/>
          <a:ln w="38100" cap="flat" cmpd="sng" algn="ctr">
            <a:solidFill>
              <a:srgbClr val="4F81BD">
                <a:shade val="95000"/>
                <a:satMod val="105000"/>
              </a:srgbClr>
            </a:solidFill>
            <a:prstDash val="solid"/>
            <a:tailEnd type="arrow"/>
          </a:ln>
          <a:effectLst/>
        </p:spPr>
      </p:cxnSp>
      <p:cxnSp>
        <p:nvCxnSpPr>
          <p:cNvPr id="21" name="Connecteur droit avec flèche 20"/>
          <p:cNvCxnSpPr/>
          <p:nvPr/>
        </p:nvCxnSpPr>
        <p:spPr>
          <a:xfrm>
            <a:off x="5543550" y="5281930"/>
            <a:ext cx="371475" cy="0"/>
          </a:xfrm>
          <a:prstGeom prst="straightConnector1">
            <a:avLst/>
          </a:prstGeom>
          <a:ln>
            <a:tailEnd type="arrow"/>
          </a:ln>
        </p:spPr>
        <p:style>
          <a:lnRef idx="1">
            <a:schemeClr val="dk1"/>
          </a:lnRef>
          <a:fillRef idx="0">
            <a:schemeClr val="dk1"/>
          </a:fillRef>
          <a:effectRef idx="0">
            <a:schemeClr val="dk1"/>
          </a:effectRef>
          <a:fontRef idx="minor">
            <a:schemeClr val="tx1"/>
          </a:fontRef>
        </p:style>
      </p:cxnSp>
      <p:sp>
        <p:nvSpPr>
          <p:cNvPr id="22" name="Zone de texte 240"/>
          <p:cNvSpPr txBox="1"/>
          <p:nvPr/>
        </p:nvSpPr>
        <p:spPr>
          <a:xfrm>
            <a:off x="4158808" y="4791233"/>
            <a:ext cx="3009900" cy="5334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Revenu agricole augmente avec la biodiversité.</a:t>
            </a:r>
            <a:endParaRPr lang="fr-FR" sz="1100">
              <a:effectLst/>
              <a:latin typeface="Calibri"/>
              <a:ea typeface="Calibri"/>
              <a:cs typeface="Arial"/>
            </a:endParaRPr>
          </a:p>
        </p:txBody>
      </p:sp>
      <p:cxnSp>
        <p:nvCxnSpPr>
          <p:cNvPr id="23" name="Connecteur droit avec flèche 22"/>
          <p:cNvCxnSpPr/>
          <p:nvPr/>
        </p:nvCxnSpPr>
        <p:spPr>
          <a:xfrm>
            <a:off x="3777808" y="5181758"/>
            <a:ext cx="381000" cy="0"/>
          </a:xfrm>
          <a:prstGeom prst="straightConnector1">
            <a:avLst/>
          </a:prstGeom>
          <a:noFill/>
          <a:ln w="38100" cap="flat" cmpd="sng" algn="ctr">
            <a:solidFill>
              <a:srgbClr val="4F81BD">
                <a:shade val="95000"/>
                <a:satMod val="105000"/>
              </a:srgbClr>
            </a:solidFill>
            <a:prstDash val="solid"/>
            <a:tailEnd type="arrow"/>
          </a:ln>
          <a:effectLst/>
        </p:spPr>
      </p:cxnSp>
      <p:sp>
        <p:nvSpPr>
          <p:cNvPr id="24" name="Zone de texte 242"/>
          <p:cNvSpPr txBox="1"/>
          <p:nvPr/>
        </p:nvSpPr>
        <p:spPr>
          <a:xfrm>
            <a:off x="4282633" y="5537993"/>
            <a:ext cx="1695450" cy="390525"/>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La bio remédiation</a:t>
            </a:r>
            <a:endParaRPr lang="fr-FR" sz="1100">
              <a:effectLst/>
              <a:latin typeface="Calibri"/>
              <a:ea typeface="Calibri"/>
              <a:cs typeface="Arial"/>
            </a:endParaRPr>
          </a:p>
        </p:txBody>
      </p:sp>
      <p:cxnSp>
        <p:nvCxnSpPr>
          <p:cNvPr id="25" name="Connecteur droit avec flèche 24"/>
          <p:cNvCxnSpPr/>
          <p:nvPr/>
        </p:nvCxnSpPr>
        <p:spPr>
          <a:xfrm>
            <a:off x="3901633" y="5747543"/>
            <a:ext cx="381000" cy="0"/>
          </a:xfrm>
          <a:prstGeom prst="straightConnector1">
            <a:avLst/>
          </a:prstGeom>
          <a:noFill/>
          <a:ln w="38100" cap="flat" cmpd="sng" algn="ctr">
            <a:solidFill>
              <a:srgbClr val="4F81BD">
                <a:shade val="95000"/>
                <a:satMod val="105000"/>
              </a:srgbClr>
            </a:solidFill>
            <a:prstDash val="solid"/>
            <a:tailEnd type="arrow"/>
          </a:ln>
          <a:effectLst/>
        </p:spPr>
      </p:cxnSp>
      <p:sp>
        <p:nvSpPr>
          <p:cNvPr id="26" name="Zone de texte 244"/>
          <p:cNvSpPr txBox="1"/>
          <p:nvPr/>
        </p:nvSpPr>
        <p:spPr>
          <a:xfrm>
            <a:off x="4282633" y="6148228"/>
            <a:ext cx="1695450" cy="495300"/>
          </a:xfrm>
          <a:prstGeom prst="rect">
            <a:avLst/>
          </a:prstGeom>
          <a:solidFill>
            <a:sysClr val="window" lastClr="FFFFFF"/>
          </a:solidFill>
          <a:ln w="6350">
            <a:solidFill>
              <a:prstClr val="black"/>
            </a:solidFill>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just">
              <a:lnSpc>
                <a:spcPct val="115000"/>
              </a:lnSpc>
              <a:spcAft>
                <a:spcPts val="1000"/>
              </a:spcAft>
            </a:pPr>
            <a:r>
              <a:rPr lang="fr-FR" sz="1200" b="1">
                <a:effectLst/>
                <a:latin typeface="Times New Roman"/>
                <a:ea typeface="Calibri"/>
                <a:cs typeface="Arial"/>
              </a:rPr>
              <a:t>La valorisation de la diversité bactérienne</a:t>
            </a:r>
            <a:endParaRPr lang="fr-FR" sz="1100">
              <a:effectLst/>
              <a:latin typeface="Calibri"/>
              <a:ea typeface="Calibri"/>
              <a:cs typeface="Arial"/>
            </a:endParaRPr>
          </a:p>
        </p:txBody>
      </p:sp>
      <p:cxnSp>
        <p:nvCxnSpPr>
          <p:cNvPr id="27" name="Connecteur droit avec flèche 26"/>
          <p:cNvCxnSpPr/>
          <p:nvPr/>
        </p:nvCxnSpPr>
        <p:spPr>
          <a:xfrm>
            <a:off x="3901633" y="6357143"/>
            <a:ext cx="381000" cy="0"/>
          </a:xfrm>
          <a:prstGeom prst="straightConnector1">
            <a:avLst/>
          </a:prstGeom>
          <a:noFill/>
          <a:ln w="38100" cap="flat" cmpd="sng" algn="ctr">
            <a:solidFill>
              <a:srgbClr val="4F81BD">
                <a:shade val="95000"/>
                <a:satMod val="105000"/>
              </a:srgbClr>
            </a:solidFill>
            <a:prstDash val="solid"/>
            <a:tailEnd type="arrow"/>
          </a:ln>
          <a:effectLst/>
        </p:spPr>
      </p:cxnSp>
      <p:sp>
        <p:nvSpPr>
          <p:cNvPr id="28" name="Rectangle 27"/>
          <p:cNvSpPr>
            <a:spLocks noChangeArrowheads="1"/>
          </p:cNvSpPr>
          <p:nvPr/>
        </p:nvSpPr>
        <p:spPr bwMode="auto">
          <a:xfrm>
            <a:off x="428625" y="28546"/>
            <a:ext cx="8463855"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spcBef>
                <a:spcPct val="0"/>
              </a:spcBef>
              <a:spcAft>
                <a:spcPct val="0"/>
              </a:spcAft>
              <a:tabLst>
                <a:tab pos="2105025" algn="l"/>
              </a:tabLst>
            </a:pP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7.1. Les enjeux socioéconomiques de la biodiversité : </a:t>
            </a:r>
            <a:r>
              <a:rPr kumimoji="0" lang="fr-FR" sz="1600" b="1" i="0" u="none" strike="noStrike" cap="none" normalizeH="0" baseline="0" dirty="0" smtClean="0">
                <a:ln>
                  <a:noFill/>
                </a:ln>
                <a:solidFill>
                  <a:schemeClr val="tx1"/>
                </a:solidFill>
                <a:effectLst/>
                <a:latin typeface="Times New Roman" pitchFamily="18" charset="0"/>
                <a:ea typeface="Calibri" pitchFamily="34" charset="0"/>
                <a:cs typeface="Times New Roman" pitchFamily="18" charset="0"/>
              </a:rPr>
              <a:t>Pourquoi la biodiversité est-elle si importante pour la société ?</a:t>
            </a: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tab pos="2105025" algn="l"/>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tab pos="2105025" algn="l"/>
              </a:tabLst>
            </a:pPr>
            <a:endParaRPr kumimoji="0" lang="fr-FR" sz="1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extLst>
      <p:ext uri="{BB962C8B-B14F-4D97-AF65-F5344CB8AC3E}">
        <p14:creationId xmlns:p14="http://schemas.microsoft.com/office/powerpoint/2010/main" val="30318396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86838" y="262444"/>
            <a:ext cx="7701586" cy="5909310"/>
          </a:xfrm>
          <a:prstGeom prst="rect">
            <a:avLst/>
          </a:prstGeom>
          <a:noFill/>
        </p:spPr>
        <p:txBody>
          <a:bodyPr wrap="square" rtlCol="0">
            <a:spAutoFit/>
          </a:bodyPr>
          <a:lstStyle/>
          <a:p>
            <a:r>
              <a:rPr lang="fr-FR" b="1" dirty="0" smtClean="0">
                <a:latin typeface="Times New Roman" pitchFamily="18" charset="0"/>
                <a:cs typeface="Times New Roman" pitchFamily="18" charset="0"/>
              </a:rPr>
              <a:t>2. Les difficultés: </a:t>
            </a:r>
          </a:p>
          <a:p>
            <a:endParaRPr lang="fr-FR" dirty="0" smtClean="0">
              <a:latin typeface="Times New Roman" pitchFamily="18" charset="0"/>
              <a:cs typeface="Times New Roman" pitchFamily="18" charset="0"/>
            </a:endParaRPr>
          </a:p>
          <a:p>
            <a:pPr algn="just"/>
            <a:r>
              <a:rPr lang="fr-FR" dirty="0" smtClean="0">
                <a:latin typeface="Times New Roman" pitchFamily="18" charset="0"/>
                <a:cs typeface="Times New Roman" pitchFamily="18" charset="0"/>
              </a:rPr>
              <a:t>* Les enjeux socio­économiques de la biodiversité: la biodiversité doit être considérée « dans ses rapports avec les enjeux majeurs que sont par exemple la réduction de la pauvreté, la sécurité alimentaire et l’approvisionnement en eau potable, la croissance économique, les conflits liés à l’utilisation et à l’appropriation des ressources, la santé humaine, animale et végétale, l’énergie et l’évolution du climat.</a:t>
            </a:r>
          </a:p>
          <a:p>
            <a:r>
              <a:rPr lang="fr-FR" dirty="0" smtClean="0">
                <a:latin typeface="Times New Roman" pitchFamily="18" charset="0"/>
                <a:cs typeface="Times New Roman" pitchFamily="18" charset="0"/>
              </a:rPr>
              <a:t>* La bio­diversité, une assurance-vie pour notre monde en changement.</a:t>
            </a:r>
          </a:p>
          <a:p>
            <a:endParaRPr lang="fr-FR" dirty="0" smtClean="0">
              <a:latin typeface="Times New Roman" pitchFamily="18" charset="0"/>
              <a:cs typeface="Times New Roman" pitchFamily="18" charset="0"/>
            </a:endParaRPr>
          </a:p>
          <a:p>
            <a:r>
              <a:rPr lang="fr-FR" dirty="0" smtClean="0">
                <a:latin typeface="Times New Roman" pitchFamily="18" charset="0"/>
                <a:cs typeface="Times New Roman" pitchFamily="18" charset="0"/>
              </a:rPr>
              <a:t>* Les services éco systémiques résultent des interactions entre organismes</a:t>
            </a:r>
          </a:p>
          <a:p>
            <a:r>
              <a:rPr lang="fr-FR" dirty="0" smtClean="0">
                <a:latin typeface="Times New Roman" pitchFamily="18" charset="0"/>
                <a:cs typeface="Times New Roman" pitchFamily="18" charset="0"/>
              </a:rPr>
              <a:t>qui façonnent les milieux et leur fonctionnement au sein des écosystèmes.</a:t>
            </a:r>
          </a:p>
          <a:p>
            <a:pPr algn="just"/>
            <a:r>
              <a:rPr lang="fr-FR" dirty="0" smtClean="0">
                <a:latin typeface="Times New Roman" pitchFamily="18" charset="0"/>
                <a:cs typeface="Times New Roman" pitchFamily="18" charset="0"/>
              </a:rPr>
              <a:t>La purification de l’air ou de l’eau, le stockage du carbone, la fertilité des sols sont autant de services résultant non d’organismes, mais d’interactions. </a:t>
            </a:r>
          </a:p>
          <a:p>
            <a:pPr algn="just"/>
            <a:endParaRPr lang="fr-FR" dirty="0">
              <a:latin typeface="Times New Roman" pitchFamily="18" charset="0"/>
              <a:cs typeface="Times New Roman" pitchFamily="18" charset="0"/>
            </a:endParaRPr>
          </a:p>
          <a:p>
            <a:pPr algn="just"/>
            <a:r>
              <a:rPr lang="fr-FR" b="1" dirty="0" smtClean="0">
                <a:latin typeface="Times New Roman" pitchFamily="18" charset="0"/>
                <a:cs typeface="Times New Roman" pitchFamily="18" charset="0"/>
              </a:rPr>
              <a:t>3. Les points positifs:</a:t>
            </a:r>
            <a:r>
              <a:rPr lang="fr-FR" dirty="0" smtClean="0">
                <a:latin typeface="Times New Roman" pitchFamily="18" charset="0"/>
                <a:cs typeface="Times New Roman" pitchFamily="18" charset="0"/>
              </a:rPr>
              <a:t> </a:t>
            </a:r>
          </a:p>
          <a:p>
            <a:pPr algn="just"/>
            <a:r>
              <a:rPr lang="fr-FR" dirty="0" smtClean="0">
                <a:latin typeface="Times New Roman" pitchFamily="18" charset="0"/>
                <a:cs typeface="Times New Roman" pitchFamily="18" charset="0"/>
              </a:rPr>
              <a:t>* Une contribution positive de l’agriculture à la production des services écologiques que nous venons d’évoquer est désormais fortement souhaitée</a:t>
            </a:r>
          </a:p>
          <a:p>
            <a:pPr algn="just"/>
            <a:r>
              <a:rPr lang="fr-FR" dirty="0" smtClean="0">
                <a:latin typeface="Times New Roman" pitchFamily="18" charset="0"/>
                <a:cs typeface="Times New Roman" pitchFamily="18" charset="0"/>
              </a:rPr>
              <a:t>* Ces nouvelles agricultures devront à l’évidence se refonder sur une compréhension fine et une utilisation pertinente de la biodiversité :</a:t>
            </a:r>
          </a:p>
          <a:p>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10543873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612845"/>
            <a:ext cx="8352928" cy="3785652"/>
          </a:xfrm>
          <a:prstGeom prst="rect">
            <a:avLst/>
          </a:prstGeom>
        </p:spPr>
        <p:txBody>
          <a:bodyPr wrap="square">
            <a:spAutoFit/>
          </a:bodyPr>
          <a:lstStyle/>
          <a:p>
            <a:pPr algn="just"/>
            <a:r>
              <a:rPr lang="fr-FR" sz="2000" b="1" dirty="0" smtClean="0">
                <a:latin typeface="Times New Roman" pitchFamily="18" charset="0"/>
                <a:cs typeface="Times New Roman" pitchFamily="18" charset="0"/>
              </a:rPr>
              <a:t>4. </a:t>
            </a:r>
            <a:r>
              <a:rPr lang="fr-FR" sz="2000" b="1" dirty="0">
                <a:latin typeface="Times New Roman" pitchFamily="18" charset="0"/>
                <a:cs typeface="Times New Roman" pitchFamily="18" charset="0"/>
              </a:rPr>
              <a:t>L’approche économique</a:t>
            </a:r>
            <a:r>
              <a:rPr lang="fr-FR" sz="2000" dirty="0">
                <a:latin typeface="Times New Roman" pitchFamily="18" charset="0"/>
                <a:cs typeface="Times New Roman" pitchFamily="18" charset="0"/>
              </a:rPr>
              <a:t> : la Valeur Économique Totale(</a:t>
            </a:r>
            <a:r>
              <a:rPr lang="fr-FR" sz="2000" dirty="0" err="1">
                <a:latin typeface="Times New Roman" pitchFamily="18" charset="0"/>
                <a:cs typeface="Times New Roman" pitchFamily="18" charset="0"/>
              </a:rPr>
              <a:t>VET</a:t>
            </a:r>
            <a:r>
              <a:rPr lang="fr-FR" sz="2000" dirty="0">
                <a:latin typeface="Times New Roman" pitchFamily="18" charset="0"/>
                <a:cs typeface="Times New Roman" pitchFamily="18" charset="0"/>
              </a:rPr>
              <a:t>) de la conservation de la biodiversité d'un écosystème est exhaustive et englobe la diversité des avantages économiques qu'un actif naturel procure à la communauté humaine (Figure N°…..).  </a:t>
            </a:r>
          </a:p>
          <a:p>
            <a:pPr algn="just"/>
            <a:r>
              <a:rPr lang="fr-FR" sz="2000" b="1" dirty="0" smtClean="0">
                <a:latin typeface="Times New Roman" pitchFamily="18" charset="0"/>
                <a:cs typeface="Times New Roman" pitchFamily="18" charset="0"/>
              </a:rPr>
              <a:t>5.  </a:t>
            </a:r>
            <a:r>
              <a:rPr lang="fr-FR" sz="2000" b="1" dirty="0">
                <a:latin typeface="Times New Roman" pitchFamily="18" charset="0"/>
                <a:cs typeface="Times New Roman" pitchFamily="18" charset="0"/>
              </a:rPr>
              <a:t>Les services de la conservation de la biodiversité à revenue directe : </a:t>
            </a:r>
            <a:r>
              <a:rPr lang="fr-FR" sz="2000" dirty="0">
                <a:latin typeface="Times New Roman" pitchFamily="18" charset="0"/>
                <a:cs typeface="Times New Roman" pitchFamily="18" charset="0"/>
              </a:rPr>
              <a:t>Valeur d’usage direct. Les valeurs d'usage direct représentent les avantages tirés de l'environnement par l’utilisation directe que les agents économiques font des ressources de l’environnement. Cette valeur d’usage directe peut prendre plusieurs formes selon que la ressource est utilisée en tant que bien de consommation (avec ou sans extraction du milieu) ou en tant que facteur de production. On peut ainsi distinguer trois types de valeur d’usage direct d’un écosystème (Boyle et Bishop 1987) </a:t>
            </a:r>
          </a:p>
        </p:txBody>
      </p:sp>
    </p:spTree>
    <p:extLst>
      <p:ext uri="{BB962C8B-B14F-4D97-AF65-F5344CB8AC3E}">
        <p14:creationId xmlns:p14="http://schemas.microsoft.com/office/powerpoint/2010/main" val="2358138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a:latin typeface="Times New Roman" pitchFamily="18" charset="0"/>
                <a:cs typeface="Times New Roman" pitchFamily="18" charset="0"/>
              </a:rPr>
              <a:t>Chapitre 6 : Gestion des ressources génétiques des populations sauvages et domestiques</a:t>
            </a:r>
            <a:r>
              <a:rPr lang="fr-FR" sz="2800" dirty="0">
                <a:latin typeface="Times New Roman" pitchFamily="18" charset="0"/>
                <a:cs typeface="Times New Roman" pitchFamily="18" charset="0"/>
              </a:rPr>
              <a:t> : </a:t>
            </a:r>
            <a:br>
              <a:rPr lang="fr-FR" sz="2800" dirty="0">
                <a:latin typeface="Times New Roman" pitchFamily="18" charset="0"/>
                <a:cs typeface="Times New Roman" pitchFamily="18" charset="0"/>
              </a:rPr>
            </a:br>
            <a:endParaRPr lang="fr-FR" sz="2800" dirty="0">
              <a:latin typeface="Times New Roman" pitchFamily="18" charset="0"/>
              <a:cs typeface="Times New Roman" pitchFamily="18" charset="0"/>
            </a:endParaRPr>
          </a:p>
        </p:txBody>
      </p:sp>
      <p:sp>
        <p:nvSpPr>
          <p:cNvPr id="3" name="Espace réservé du contenu 2"/>
          <p:cNvSpPr>
            <a:spLocks noGrp="1"/>
          </p:cNvSpPr>
          <p:nvPr>
            <p:ph idx="1"/>
          </p:nvPr>
        </p:nvSpPr>
        <p:spPr>
          <a:xfrm>
            <a:off x="467544" y="1268760"/>
            <a:ext cx="8424936" cy="5112568"/>
          </a:xfrm>
        </p:spPr>
        <p:txBody>
          <a:bodyPr/>
          <a:lstStyle/>
          <a:p>
            <a:pPr algn="just"/>
            <a:r>
              <a:rPr lang="fr-FR" sz="2800" dirty="0" smtClean="0">
                <a:latin typeface="Times New Roman" pitchFamily="18" charset="0"/>
                <a:cs typeface="Times New Roman" pitchFamily="18" charset="0"/>
              </a:rPr>
              <a:t>1. Caractérisation des ressources zoo et </a:t>
            </a:r>
            <a:r>
              <a:rPr lang="fr-FR" sz="2800" dirty="0" err="1" smtClean="0">
                <a:latin typeface="Times New Roman" pitchFamily="18" charset="0"/>
                <a:cs typeface="Times New Roman" pitchFamily="18" charset="0"/>
              </a:rPr>
              <a:t>phytogénétique</a:t>
            </a:r>
            <a:r>
              <a:rPr lang="fr-FR" sz="2800" dirty="0" smtClean="0">
                <a:latin typeface="Times New Roman" pitchFamily="18" charset="0"/>
                <a:cs typeface="Times New Roman" pitchFamily="18" charset="0"/>
              </a:rPr>
              <a:t>: </a:t>
            </a:r>
          </a:p>
          <a:p>
            <a:pPr algn="just"/>
            <a:endParaRPr lang="fr-FR" dirty="0">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2348880"/>
            <a:ext cx="8820472" cy="41044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152489" y="6130170"/>
            <a:ext cx="4572000" cy="646331"/>
          </a:xfrm>
          <a:prstGeom prst="rect">
            <a:avLst/>
          </a:prstGeom>
        </p:spPr>
        <p:txBody>
          <a:bodyPr>
            <a:spAutoFit/>
          </a:bodyPr>
          <a:lstStyle/>
          <a:p>
            <a:pPr algn="just"/>
            <a:r>
              <a:rPr lang="fr-FR" b="1" dirty="0">
                <a:latin typeface="Times New Roman" pitchFamily="18" charset="0"/>
                <a:cs typeface="Times New Roman" pitchFamily="18" charset="0"/>
              </a:rPr>
              <a:t>La base des processus décisionnels pour la gestion des ressources à court et long terme.</a:t>
            </a:r>
          </a:p>
        </p:txBody>
      </p:sp>
    </p:spTree>
    <p:extLst>
      <p:ext uri="{BB962C8B-B14F-4D97-AF65-F5344CB8AC3E}">
        <p14:creationId xmlns:p14="http://schemas.microsoft.com/office/powerpoint/2010/main" val="324003495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p:nvPr/>
        </p:nvPicPr>
        <p:blipFill>
          <a:blip r:embed="rId2">
            <a:extLst>
              <a:ext uri="{28A0092B-C50C-407E-A947-70E740481C1C}">
                <a14:useLocalDpi xmlns:a14="http://schemas.microsoft.com/office/drawing/2010/main" val="0"/>
              </a:ext>
            </a:extLst>
          </a:blip>
          <a:srcRect/>
          <a:stretch>
            <a:fillRect/>
          </a:stretch>
        </p:blipFill>
        <p:spPr bwMode="auto">
          <a:xfrm>
            <a:off x="233362" y="842962"/>
            <a:ext cx="8677275" cy="5610374"/>
          </a:xfrm>
          <a:prstGeom prst="rect">
            <a:avLst/>
          </a:prstGeom>
          <a:noFill/>
          <a:ln>
            <a:noFill/>
          </a:ln>
        </p:spPr>
      </p:pic>
      <p:sp>
        <p:nvSpPr>
          <p:cNvPr id="3" name="Rectangle 2"/>
          <p:cNvSpPr/>
          <p:nvPr/>
        </p:nvSpPr>
        <p:spPr>
          <a:xfrm>
            <a:off x="233361" y="0"/>
            <a:ext cx="8677275" cy="646331"/>
          </a:xfrm>
          <a:prstGeom prst="rect">
            <a:avLst/>
          </a:prstGeom>
        </p:spPr>
        <p:txBody>
          <a:bodyPr wrap="square">
            <a:spAutoFit/>
          </a:bodyPr>
          <a:lstStyle/>
          <a:p>
            <a:pPr lvl="0"/>
            <a:r>
              <a:rPr lang="fr-FR" b="1" dirty="0"/>
              <a:t>Exemple des informations à collecter dans la banque de donnée sur les espèces de mammifères</a:t>
            </a:r>
            <a:r>
              <a:rPr lang="fr-FR" dirty="0"/>
              <a:t> : </a:t>
            </a:r>
          </a:p>
        </p:txBody>
      </p:sp>
    </p:spTree>
    <p:extLst>
      <p:ext uri="{BB962C8B-B14F-4D97-AF65-F5344CB8AC3E}">
        <p14:creationId xmlns:p14="http://schemas.microsoft.com/office/powerpoint/2010/main" val="3543837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467544" y="476672"/>
            <a:ext cx="8064896" cy="707886"/>
          </a:xfrm>
          <a:prstGeom prst="rect">
            <a:avLst/>
          </a:prstGeom>
          <a:noFill/>
        </p:spPr>
        <p:txBody>
          <a:bodyPr wrap="square" rtlCol="0">
            <a:spAutoFit/>
          </a:bodyPr>
          <a:lstStyle/>
          <a:p>
            <a:pPr marL="285750" indent="-285750">
              <a:buFont typeface="Arial" pitchFamily="34" charset="0"/>
              <a:buChar char="•"/>
            </a:pPr>
            <a:r>
              <a:rPr lang="fr-FR" sz="2000" b="1" dirty="0" smtClean="0">
                <a:latin typeface="Times New Roman" pitchFamily="18" charset="0"/>
                <a:cs typeface="Times New Roman" pitchFamily="18" charset="0"/>
              </a:rPr>
              <a:t>2. Étapes de caractérisation des ressources génétiques :</a:t>
            </a:r>
          </a:p>
          <a:p>
            <a:endParaRPr lang="fr-FR" sz="2000" b="1" dirty="0">
              <a:latin typeface="Times New Roman" pitchFamily="18" charset="0"/>
              <a:cs typeface="Times New Roman" pitchFamily="18" charset="0"/>
            </a:endParaRPr>
          </a:p>
        </p:txBody>
      </p:sp>
      <p:sp>
        <p:nvSpPr>
          <p:cNvPr id="3" name="Rectangle à coins arrondis 2"/>
          <p:cNvSpPr/>
          <p:nvPr/>
        </p:nvSpPr>
        <p:spPr>
          <a:xfrm>
            <a:off x="467544" y="1556792"/>
            <a:ext cx="5616624"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latin typeface="Times New Roman" pitchFamily="18" charset="0"/>
                <a:cs typeface="Times New Roman" pitchFamily="18" charset="0"/>
              </a:rPr>
              <a:t>1. Réaliser un inventaire des espèces existantes</a:t>
            </a:r>
            <a:endParaRPr lang="fr-FR" dirty="0">
              <a:latin typeface="Times New Roman" pitchFamily="18" charset="0"/>
              <a:cs typeface="Times New Roman" pitchFamily="18" charset="0"/>
            </a:endParaRPr>
          </a:p>
        </p:txBody>
      </p:sp>
      <p:sp>
        <p:nvSpPr>
          <p:cNvPr id="4" name="Rectangle à coins arrondis 3"/>
          <p:cNvSpPr/>
          <p:nvPr/>
        </p:nvSpPr>
        <p:spPr>
          <a:xfrm>
            <a:off x="619944" y="2420888"/>
            <a:ext cx="5616624" cy="122413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a:latin typeface="Times New Roman" pitchFamily="18" charset="0"/>
                <a:cs typeface="Times New Roman" pitchFamily="18" charset="0"/>
              </a:rPr>
              <a:t>2</a:t>
            </a:r>
            <a:r>
              <a:rPr lang="fr-FR" dirty="0" smtClean="0">
                <a:latin typeface="Times New Roman" pitchFamily="18" charset="0"/>
                <a:cs typeface="Times New Roman" pitchFamily="18" charset="0"/>
              </a:rPr>
              <a:t>. Déterminer de degré de menaces par espèces: </a:t>
            </a:r>
          </a:p>
          <a:p>
            <a:pPr marL="285750" indent="-285750" algn="ctr">
              <a:buFontTx/>
              <a:buChar char="-"/>
            </a:pPr>
            <a:r>
              <a:rPr lang="fr-FR" dirty="0" smtClean="0">
                <a:latin typeface="Times New Roman" pitchFamily="18" charset="0"/>
                <a:cs typeface="Times New Roman" pitchFamily="18" charset="0"/>
              </a:rPr>
              <a:t>Espèces menacées;</a:t>
            </a:r>
          </a:p>
          <a:p>
            <a:pPr marL="285750" indent="-285750" algn="ctr">
              <a:buFontTx/>
              <a:buChar char="-"/>
            </a:pPr>
            <a:r>
              <a:rPr lang="fr-FR" dirty="0" smtClean="0">
                <a:latin typeface="Times New Roman" pitchFamily="18" charset="0"/>
                <a:cs typeface="Times New Roman" pitchFamily="18" charset="0"/>
              </a:rPr>
              <a:t>Espèce en voix d’extinction; </a:t>
            </a:r>
          </a:p>
          <a:p>
            <a:pPr marL="285750" indent="-285750" algn="ctr">
              <a:buFontTx/>
              <a:buChar char="-"/>
            </a:pPr>
            <a:r>
              <a:rPr lang="fr-FR" dirty="0" smtClean="0">
                <a:latin typeface="Times New Roman" pitchFamily="18" charset="0"/>
                <a:cs typeface="Times New Roman" pitchFamily="18" charset="0"/>
              </a:rPr>
              <a:t>Espèces non menacées</a:t>
            </a:r>
            <a:endParaRPr lang="fr-FR" dirty="0">
              <a:latin typeface="Times New Roman" pitchFamily="18" charset="0"/>
              <a:cs typeface="Times New Roman" pitchFamily="18" charset="0"/>
            </a:endParaRPr>
          </a:p>
        </p:txBody>
      </p:sp>
      <p:sp>
        <p:nvSpPr>
          <p:cNvPr id="5" name="Rectangle à coins arrondis 4"/>
          <p:cNvSpPr/>
          <p:nvPr/>
        </p:nvSpPr>
        <p:spPr>
          <a:xfrm>
            <a:off x="467544" y="3933056"/>
            <a:ext cx="6840760" cy="504056"/>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dirty="0" smtClean="0">
                <a:latin typeface="Times New Roman" pitchFamily="18" charset="0"/>
                <a:cs typeface="Times New Roman" pitchFamily="18" charset="0"/>
              </a:rPr>
              <a:t>3. Établir les programmes d’amélioration et de conservation</a:t>
            </a:r>
            <a:endParaRPr lang="fr-FR" dirty="0">
              <a:latin typeface="Times New Roman" pitchFamily="18" charset="0"/>
              <a:cs typeface="Times New Roman" pitchFamily="18" charset="0"/>
            </a:endParaRPr>
          </a:p>
        </p:txBody>
      </p:sp>
    </p:spTree>
    <p:extLst>
      <p:ext uri="{BB962C8B-B14F-4D97-AF65-F5344CB8AC3E}">
        <p14:creationId xmlns:p14="http://schemas.microsoft.com/office/powerpoint/2010/main" val="403931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1520" y="836712"/>
            <a:ext cx="7902897" cy="58728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251520" y="260648"/>
            <a:ext cx="3416192" cy="369332"/>
          </a:xfrm>
          <a:prstGeom prst="rect">
            <a:avLst/>
          </a:prstGeom>
        </p:spPr>
        <p:txBody>
          <a:bodyPr wrap="none">
            <a:spAutoFit/>
          </a:bodyPr>
          <a:lstStyle/>
          <a:p>
            <a:pPr marL="285750" lvl="0" indent="-285750">
              <a:buFont typeface="Arial" pitchFamily="34" charset="0"/>
              <a:buChar char="•"/>
            </a:pPr>
            <a:r>
              <a:rPr lang="fr-FR" b="1" dirty="0" smtClean="0"/>
              <a:t>3. Outils </a:t>
            </a:r>
            <a:r>
              <a:rPr lang="fr-FR" b="1" dirty="0"/>
              <a:t>de la caractérisation : </a:t>
            </a:r>
            <a:endParaRPr lang="fr-FR" dirty="0"/>
          </a:p>
        </p:txBody>
      </p:sp>
    </p:spTree>
    <p:extLst>
      <p:ext uri="{BB962C8B-B14F-4D97-AF65-F5344CB8AC3E}">
        <p14:creationId xmlns:p14="http://schemas.microsoft.com/office/powerpoint/2010/main" val="3611313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899592" y="692696"/>
            <a:ext cx="7704856" cy="165618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1" algn="just"/>
            <a:r>
              <a:rPr lang="fr-FR" b="1" dirty="0">
                <a:latin typeface="Times New Roman" pitchFamily="18" charset="0"/>
                <a:cs typeface="Times New Roman" pitchFamily="18" charset="0"/>
              </a:rPr>
              <a:t>Enquêtes </a:t>
            </a:r>
            <a:r>
              <a:rPr lang="fr-FR" dirty="0">
                <a:latin typeface="Times New Roman" pitchFamily="18" charset="0"/>
                <a:cs typeface="Times New Roman" pitchFamily="18" charset="0"/>
              </a:rPr>
              <a:t>: Les enquêtes sont entreprises pour collecter de façon systématique les données nécessaires à identifier les populations raciales et décrire leurs caractéristiques visibles, la distribution géographique, les utilisations, l’élevage en général et leurs environnements de production.</a:t>
            </a:r>
            <a:endParaRPr lang="fr-FR" sz="1600" dirty="0">
              <a:latin typeface="Times New Roman" pitchFamily="18" charset="0"/>
              <a:cs typeface="Times New Roman" pitchFamily="18" charset="0"/>
            </a:endParaRPr>
          </a:p>
        </p:txBody>
      </p:sp>
      <p:sp>
        <p:nvSpPr>
          <p:cNvPr id="3" name="Ellipse 2"/>
          <p:cNvSpPr/>
          <p:nvPr/>
        </p:nvSpPr>
        <p:spPr>
          <a:xfrm>
            <a:off x="1187624" y="2420888"/>
            <a:ext cx="7416824" cy="2196244"/>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lvl="1" algn="just"/>
            <a:r>
              <a:rPr lang="fr-FR" b="1" dirty="0" smtClean="0">
                <a:latin typeface="Times New Roman" pitchFamily="18" charset="0"/>
                <a:cs typeface="Times New Roman" pitchFamily="18" charset="0"/>
              </a:rPr>
              <a:t>Le </a:t>
            </a:r>
            <a:r>
              <a:rPr lang="fr-FR" b="1" dirty="0">
                <a:latin typeface="Times New Roman" pitchFamily="18" charset="0"/>
                <a:cs typeface="Times New Roman" pitchFamily="18" charset="0"/>
              </a:rPr>
              <a:t>suivi</a:t>
            </a:r>
            <a:r>
              <a:rPr lang="fr-FR" dirty="0">
                <a:latin typeface="Times New Roman" pitchFamily="18" charset="0"/>
                <a:cs typeface="Times New Roman" pitchFamily="18" charset="0"/>
              </a:rPr>
              <a:t> : Les changements de la taille et de la structure de la population doivent se documenter de façon régulière pour toutes les races animales et les ordres des végétaux. Ces contrôles devraient s’entreprendre sur une base annuelle ou biannuelle car l’application des technologies de reproduction modernes, le marché mondial</a:t>
            </a:r>
          </a:p>
        </p:txBody>
      </p:sp>
      <p:sp>
        <p:nvSpPr>
          <p:cNvPr id="4" name="ZoneTexte 3"/>
          <p:cNvSpPr txBox="1"/>
          <p:nvPr/>
        </p:nvSpPr>
        <p:spPr>
          <a:xfrm>
            <a:off x="179512" y="46426"/>
            <a:ext cx="5776276" cy="369332"/>
          </a:xfrm>
          <a:prstGeom prst="rect">
            <a:avLst/>
          </a:prstGeom>
          <a:noFill/>
        </p:spPr>
        <p:txBody>
          <a:bodyPr wrap="square" rtlCol="0">
            <a:spAutoFit/>
          </a:bodyPr>
          <a:lstStyle/>
          <a:p>
            <a:r>
              <a:rPr lang="fr-FR" b="1" dirty="0" smtClean="0">
                <a:latin typeface="Times New Roman" pitchFamily="18" charset="0"/>
                <a:cs typeface="Times New Roman" pitchFamily="18" charset="0"/>
              </a:rPr>
              <a:t>4.Gestion continue des ressources </a:t>
            </a:r>
            <a:r>
              <a:rPr lang="fr-FR" b="1" dirty="0" err="1" smtClean="0">
                <a:latin typeface="Times New Roman" pitchFamily="18" charset="0"/>
                <a:cs typeface="Times New Roman" pitchFamily="18" charset="0"/>
              </a:rPr>
              <a:t>phytogénétiques</a:t>
            </a:r>
            <a:endParaRPr lang="fr-FR" b="1" dirty="0">
              <a:latin typeface="Times New Roman" pitchFamily="18" charset="0"/>
              <a:cs typeface="Times New Roman" pitchFamily="18" charset="0"/>
            </a:endParaRPr>
          </a:p>
        </p:txBody>
      </p:sp>
      <p:sp>
        <p:nvSpPr>
          <p:cNvPr id="5" name="Ellipse 4"/>
          <p:cNvSpPr/>
          <p:nvPr/>
        </p:nvSpPr>
        <p:spPr>
          <a:xfrm>
            <a:off x="1331640" y="4725144"/>
            <a:ext cx="7056784" cy="1728192"/>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fr-FR" b="1" dirty="0">
                <a:latin typeface="Times New Roman" pitchFamily="18" charset="0"/>
                <a:cs typeface="Times New Roman" pitchFamily="18" charset="0"/>
              </a:rPr>
              <a:t>Caractérisation génétique et moléculaire </a:t>
            </a:r>
            <a:r>
              <a:rPr lang="fr-FR" dirty="0">
                <a:latin typeface="Times New Roman" pitchFamily="18" charset="0"/>
                <a:cs typeface="Times New Roman" pitchFamily="18" charset="0"/>
              </a:rPr>
              <a:t>:  la caractérisation génétique moléculaire, étudie le polymorphisme des molécules protéiques sélectionnées et des marqueurs d’ADN pour mesurer la variation génétique au niveau de la population. </a:t>
            </a:r>
          </a:p>
        </p:txBody>
      </p:sp>
    </p:spTree>
    <p:extLst>
      <p:ext uri="{BB962C8B-B14F-4D97-AF65-F5344CB8AC3E}">
        <p14:creationId xmlns:p14="http://schemas.microsoft.com/office/powerpoint/2010/main" val="38189844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763688" y="836712"/>
            <a:ext cx="6192688" cy="4392488"/>
          </a:xfrm>
          <a:prstGeom prst="ellipse">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fr-FR" sz="2000" b="1" dirty="0">
                <a:latin typeface="Times New Roman" pitchFamily="18" charset="0"/>
                <a:cs typeface="Times New Roman" pitchFamily="18" charset="0"/>
              </a:rPr>
              <a:t>Conclusion</a:t>
            </a:r>
            <a:r>
              <a:rPr lang="fr-FR" sz="2000" dirty="0">
                <a:latin typeface="Times New Roman" pitchFamily="18" charset="0"/>
                <a:cs typeface="Times New Roman" pitchFamily="18" charset="0"/>
              </a:rPr>
              <a:t> : La caractérisation adéquate des ressources génétiques est une condition préalable pour la réussite des programmes de gestion et la prise de décision éclairée sur la mise en valeur des populations sauvage et domestiques. Les instruments élaborés dans le domaine de la caractérisation devraient favoriser une approche stratégique et cohérente à l’identification, la description et la documentation des populations</a:t>
            </a:r>
          </a:p>
        </p:txBody>
      </p:sp>
    </p:spTree>
    <p:extLst>
      <p:ext uri="{BB962C8B-B14F-4D97-AF65-F5344CB8AC3E}">
        <p14:creationId xmlns:p14="http://schemas.microsoft.com/office/powerpoint/2010/main" val="12522480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pPr algn="just"/>
            <a:r>
              <a:rPr lang="fr-FR" sz="2400" b="1" dirty="0">
                <a:latin typeface="Times New Roman" pitchFamily="18" charset="0"/>
                <a:cs typeface="Times New Roman" pitchFamily="18" charset="0"/>
              </a:rPr>
              <a:t>Chapitre 7 : Aspects socio-économiques de la conservation et de la gestion des ressources biologiques</a:t>
            </a:r>
            <a:r>
              <a:rPr lang="fr-FR" sz="2400" dirty="0">
                <a:latin typeface="Times New Roman" pitchFamily="18" charset="0"/>
                <a:cs typeface="Times New Roman" pitchFamily="18" charset="0"/>
              </a:rPr>
              <a:t> </a:t>
            </a:r>
            <a:r>
              <a:rPr lang="fr-FR" sz="2400" b="1" dirty="0">
                <a:latin typeface="Times New Roman" pitchFamily="18" charset="0"/>
                <a:cs typeface="Times New Roman" pitchFamily="18" charset="0"/>
              </a:rPr>
              <a:t>:</a:t>
            </a:r>
            <a:r>
              <a:rPr lang="fr-FR" sz="2400" dirty="0">
                <a:latin typeface="Times New Roman" pitchFamily="18" charset="0"/>
                <a:cs typeface="Times New Roman" pitchFamily="18" charset="0"/>
              </a:rPr>
              <a:t> </a:t>
            </a:r>
            <a:br>
              <a:rPr lang="fr-FR" sz="2400" dirty="0">
                <a:latin typeface="Times New Roman" pitchFamily="18" charset="0"/>
                <a:cs typeface="Times New Roman" pitchFamily="18" charset="0"/>
              </a:rPr>
            </a:br>
            <a:endParaRPr lang="fr-FR" sz="2400" dirty="0">
              <a:latin typeface="Times New Roman" pitchFamily="18" charset="0"/>
              <a:cs typeface="Times New Roman" pitchFamily="18" charset="0"/>
            </a:endParaRPr>
          </a:p>
        </p:txBody>
      </p:sp>
      <p:sp>
        <p:nvSpPr>
          <p:cNvPr id="3" name="Espace réservé du contenu 2"/>
          <p:cNvSpPr>
            <a:spLocks noGrp="1"/>
          </p:cNvSpPr>
          <p:nvPr>
            <p:ph idx="1"/>
          </p:nvPr>
        </p:nvSpPr>
        <p:spPr/>
        <p:txBody>
          <a:bodyPr>
            <a:normAutofit/>
          </a:bodyPr>
          <a:lstStyle/>
          <a:p>
            <a:pPr algn="just"/>
            <a:r>
              <a:rPr lang="fr-FR" sz="2000" dirty="0">
                <a:latin typeface="Times New Roman" pitchFamily="18" charset="0"/>
                <a:cs typeface="Times New Roman" pitchFamily="18" charset="0"/>
              </a:rPr>
              <a:t>L'enjeu de l'exploitation des ressources naturelles est bien antérieur à celui de leur protection (GOMBAULD &amp; </a:t>
            </a:r>
            <a:r>
              <a:rPr lang="fr-FR" sz="2000" dirty="0" err="1">
                <a:latin typeface="Times New Roman" pitchFamily="18" charset="0"/>
                <a:cs typeface="Times New Roman" pitchFamily="18" charset="0"/>
              </a:rPr>
              <a:t>J.P</a:t>
            </a:r>
            <a:r>
              <a:rPr lang="fr-FR" sz="2000" dirty="0">
                <a:latin typeface="Times New Roman" pitchFamily="18" charset="0"/>
                <a:cs typeface="Times New Roman" pitchFamily="18" charset="0"/>
              </a:rPr>
              <a:t>. CACHET, 1998</a:t>
            </a:r>
            <a:r>
              <a:rPr lang="fr-FR" sz="2000" dirty="0" smtClean="0">
                <a:latin typeface="Times New Roman" pitchFamily="18" charset="0"/>
                <a:cs typeface="Times New Roman" pitchFamily="18" charset="0"/>
              </a:rPr>
              <a:t>).</a:t>
            </a:r>
          </a:p>
          <a:p>
            <a:pPr algn="just"/>
            <a:r>
              <a:rPr lang="fr-FR" sz="2000" dirty="0" smtClean="0">
                <a:latin typeface="Times New Roman" pitchFamily="18" charset="0"/>
                <a:cs typeface="Times New Roman" pitchFamily="18" charset="0"/>
              </a:rPr>
              <a:t>Pendant longtemps l’utilisation des ressources naturelles était dans un but purement économique sans se soucier de leur intégrité et de leur renouvellement (de façon minière).</a:t>
            </a:r>
          </a:p>
          <a:p>
            <a:pPr algn="just"/>
            <a:r>
              <a:rPr lang="fr-FR" sz="2000" dirty="0" smtClean="0">
                <a:latin typeface="Times New Roman" pitchFamily="18" charset="0"/>
                <a:cs typeface="Times New Roman" pitchFamily="18" charset="0"/>
              </a:rPr>
              <a:t>Ces dernières années, les dirigeants des différents pays souhaitaient tendre progressivement vers des pratiques de valorisation sous condition de conservation durable de la biodiversité.</a:t>
            </a:r>
          </a:p>
          <a:p>
            <a:pPr algn="just"/>
            <a:endParaRPr lang="fr-FR" sz="2000" dirty="0">
              <a:latin typeface="Times New Roman" pitchFamily="18" charset="0"/>
              <a:cs typeface="Times New Roman" pitchFamily="18" charset="0"/>
            </a:endParaRPr>
          </a:p>
          <a:p>
            <a:pPr algn="just"/>
            <a:endParaRPr lang="fr-FR" sz="2000" dirty="0">
              <a:latin typeface="Times New Roman" pitchFamily="18" charset="0"/>
              <a:cs typeface="Times New Roman" pitchFamily="18" charset="0"/>
            </a:endParaRPr>
          </a:p>
        </p:txBody>
      </p:sp>
    </p:spTree>
    <p:extLst>
      <p:ext uri="{BB962C8B-B14F-4D97-AF65-F5344CB8AC3E}">
        <p14:creationId xmlns:p14="http://schemas.microsoft.com/office/powerpoint/2010/main" val="2294159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 de texte 188"/>
          <p:cNvSpPr txBox="1"/>
          <p:nvPr/>
        </p:nvSpPr>
        <p:spPr>
          <a:xfrm>
            <a:off x="1466850" y="647700"/>
            <a:ext cx="2143125" cy="1057275"/>
          </a:xfrm>
          <a:prstGeom prst="rect">
            <a:avLst/>
          </a:prstGeom>
          <a:ln/>
        </p:spPr>
        <p:style>
          <a:lnRef idx="2">
            <a:schemeClr val="dk1"/>
          </a:lnRef>
          <a:fillRef idx="1">
            <a:schemeClr val="lt1"/>
          </a:fillRef>
          <a:effectRef idx="0">
            <a:schemeClr val="dk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1400" b="1">
                <a:effectLst/>
                <a:latin typeface="Times New Roman"/>
                <a:ea typeface="Calibri"/>
                <a:cs typeface="Arial"/>
              </a:rPr>
              <a:t>La biodiversité est une dimension de l'identité de chaque pays</a:t>
            </a:r>
            <a:endParaRPr lang="fr-FR" sz="1100">
              <a:effectLst/>
              <a:ea typeface="Calibri"/>
              <a:cs typeface="Arial"/>
            </a:endParaRPr>
          </a:p>
        </p:txBody>
      </p:sp>
      <p:sp>
        <p:nvSpPr>
          <p:cNvPr id="3" name="Zone de texte 203"/>
          <p:cNvSpPr txBox="1"/>
          <p:nvPr/>
        </p:nvSpPr>
        <p:spPr>
          <a:xfrm>
            <a:off x="4743450" y="600075"/>
            <a:ext cx="2847975" cy="105727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1400" b="1">
                <a:effectLst/>
                <a:latin typeface="Times New Roman"/>
                <a:ea typeface="Calibri"/>
                <a:cs typeface="Arial"/>
              </a:rPr>
              <a:t>Gestion de la biodiversité, développement économique et aménagement du territoire sont indissociables</a:t>
            </a:r>
            <a:endParaRPr lang="fr-FR" sz="1100">
              <a:effectLst/>
              <a:latin typeface="Calibri"/>
              <a:ea typeface="Calibri"/>
              <a:cs typeface="Arial"/>
            </a:endParaRPr>
          </a:p>
        </p:txBody>
      </p:sp>
      <p:sp>
        <p:nvSpPr>
          <p:cNvPr id="4" name="Zone de texte 208"/>
          <p:cNvSpPr txBox="1"/>
          <p:nvPr/>
        </p:nvSpPr>
        <p:spPr>
          <a:xfrm>
            <a:off x="3409950" y="3001010"/>
            <a:ext cx="2143125" cy="1057275"/>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indent="449580" algn="ctr">
              <a:lnSpc>
                <a:spcPct val="150000"/>
              </a:lnSpc>
              <a:spcAft>
                <a:spcPts val="1000"/>
              </a:spcAft>
            </a:pPr>
            <a:r>
              <a:rPr lang="fr-FR" sz="1400" b="1">
                <a:effectLst/>
                <a:latin typeface="Times New Roman"/>
                <a:ea typeface="Calibri"/>
                <a:cs typeface="Arial"/>
              </a:rPr>
              <a:t>Éléments pour une meilleure gestion de la biodiversité</a:t>
            </a:r>
            <a:endParaRPr lang="fr-FR" sz="1100">
              <a:effectLst/>
              <a:latin typeface="Calibri"/>
              <a:ea typeface="Calibri"/>
              <a:cs typeface="Arial"/>
            </a:endParaRPr>
          </a:p>
          <a:p>
            <a:pPr algn="ctr">
              <a:lnSpc>
                <a:spcPct val="115000"/>
              </a:lnSpc>
              <a:spcAft>
                <a:spcPts val="1000"/>
              </a:spcAft>
            </a:pPr>
            <a:r>
              <a:rPr lang="fr-FR" sz="1400" b="1">
                <a:effectLst/>
                <a:latin typeface="Times New Roman"/>
                <a:ea typeface="Calibri"/>
                <a:cs typeface="Arial"/>
              </a:rPr>
              <a:t> </a:t>
            </a:r>
            <a:endParaRPr lang="fr-FR" sz="1100">
              <a:effectLst/>
              <a:latin typeface="Calibri"/>
              <a:ea typeface="Calibri"/>
              <a:cs typeface="Arial"/>
            </a:endParaRPr>
          </a:p>
        </p:txBody>
      </p:sp>
      <p:sp>
        <p:nvSpPr>
          <p:cNvPr id="5" name="Zone de texte 210"/>
          <p:cNvSpPr txBox="1"/>
          <p:nvPr/>
        </p:nvSpPr>
        <p:spPr>
          <a:xfrm>
            <a:off x="1181100" y="4867275"/>
            <a:ext cx="2143125" cy="139065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indent="449580" algn="ctr">
              <a:lnSpc>
                <a:spcPct val="150000"/>
              </a:lnSpc>
              <a:spcAft>
                <a:spcPts val="1000"/>
              </a:spcAft>
            </a:pPr>
            <a:r>
              <a:rPr lang="fr-FR" sz="1400" b="1">
                <a:effectLst/>
                <a:latin typeface="Times New Roman"/>
                <a:ea typeface="Calibri"/>
                <a:cs typeface="Arial"/>
              </a:rPr>
              <a:t>Déficit des connaissances scientifiques (inventaires de biodiversité).</a:t>
            </a:r>
            <a:endParaRPr lang="fr-FR" sz="1100">
              <a:effectLst/>
              <a:latin typeface="Calibri"/>
              <a:ea typeface="Calibri"/>
              <a:cs typeface="Arial"/>
            </a:endParaRPr>
          </a:p>
          <a:p>
            <a:pPr algn="ctr">
              <a:lnSpc>
                <a:spcPct val="115000"/>
              </a:lnSpc>
              <a:spcAft>
                <a:spcPts val="1000"/>
              </a:spcAft>
            </a:pPr>
            <a:r>
              <a:rPr lang="fr-FR" sz="1400" b="1">
                <a:effectLst/>
                <a:latin typeface="Times New Roman"/>
                <a:ea typeface="Calibri"/>
                <a:cs typeface="Arial"/>
              </a:rPr>
              <a:t> </a:t>
            </a:r>
            <a:endParaRPr lang="fr-FR" sz="1100">
              <a:effectLst/>
              <a:latin typeface="Calibri"/>
              <a:ea typeface="Calibri"/>
              <a:cs typeface="Arial"/>
            </a:endParaRPr>
          </a:p>
        </p:txBody>
      </p:sp>
      <p:sp>
        <p:nvSpPr>
          <p:cNvPr id="6" name="Zone de texte 212"/>
          <p:cNvSpPr txBox="1"/>
          <p:nvPr/>
        </p:nvSpPr>
        <p:spPr>
          <a:xfrm>
            <a:off x="3514725" y="5162550"/>
            <a:ext cx="2143125" cy="60960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1400" b="1">
                <a:effectLst/>
                <a:latin typeface="Times New Roman"/>
                <a:ea typeface="Calibri"/>
                <a:cs typeface="Arial"/>
              </a:rPr>
              <a:t>Niveaux de préservation des espaces naturels</a:t>
            </a:r>
            <a:endParaRPr lang="fr-FR" sz="1100">
              <a:effectLst/>
              <a:latin typeface="Calibri"/>
              <a:ea typeface="Calibri"/>
              <a:cs typeface="Arial"/>
            </a:endParaRPr>
          </a:p>
        </p:txBody>
      </p:sp>
      <p:sp>
        <p:nvSpPr>
          <p:cNvPr id="7" name="Zone de texte 213"/>
          <p:cNvSpPr txBox="1"/>
          <p:nvPr/>
        </p:nvSpPr>
        <p:spPr>
          <a:xfrm>
            <a:off x="5819775" y="4762500"/>
            <a:ext cx="2143125" cy="1333500"/>
          </a:xfrm>
          <a:prstGeom prst="rect">
            <a:avLst/>
          </a:prstGeom>
          <a:solidFill>
            <a:sysClr val="window" lastClr="FFFFFF"/>
          </a:solidFill>
          <a:ln w="25400" cap="flat" cmpd="sng" algn="ctr">
            <a:solidFill>
              <a:sysClr val="windowText" lastClr="000000"/>
            </a:solidFill>
            <a:prstDash val="solid"/>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15000"/>
              </a:lnSpc>
              <a:spcAft>
                <a:spcPts val="1000"/>
              </a:spcAft>
            </a:pPr>
            <a:r>
              <a:rPr lang="fr-FR" sz="1400" b="1">
                <a:effectLst/>
                <a:latin typeface="Times New Roman"/>
                <a:ea typeface="Calibri"/>
                <a:cs typeface="Arial"/>
              </a:rPr>
              <a:t>Protéger l'espace, quantifier la diversité et réglementer les Prélèvements : un ordre obligé</a:t>
            </a:r>
            <a:endParaRPr lang="fr-FR" sz="1100">
              <a:effectLst/>
              <a:latin typeface="Calibri"/>
              <a:ea typeface="Calibri"/>
              <a:cs typeface="Arial"/>
            </a:endParaRPr>
          </a:p>
          <a:p>
            <a:pPr>
              <a:lnSpc>
                <a:spcPct val="115000"/>
              </a:lnSpc>
              <a:spcAft>
                <a:spcPts val="1000"/>
              </a:spcAft>
            </a:pPr>
            <a:r>
              <a:rPr lang="fr-FR" sz="1100">
                <a:effectLst/>
                <a:latin typeface="Calibri"/>
                <a:ea typeface="Calibri"/>
                <a:cs typeface="Arial"/>
              </a:rPr>
              <a:t> </a:t>
            </a:r>
          </a:p>
        </p:txBody>
      </p:sp>
      <p:cxnSp>
        <p:nvCxnSpPr>
          <p:cNvPr id="8" name="Connecteur droit avec flèche 7"/>
          <p:cNvCxnSpPr/>
          <p:nvPr/>
        </p:nvCxnSpPr>
        <p:spPr>
          <a:xfrm flipH="1">
            <a:off x="2809875" y="4057650"/>
            <a:ext cx="952500" cy="762000"/>
          </a:xfrm>
          <a:prstGeom prst="straightConnector1">
            <a:avLst/>
          </a:prstGeom>
          <a:ln w="38100">
            <a:tailEnd type="arrow"/>
          </a:ln>
        </p:spPr>
        <p:style>
          <a:lnRef idx="1">
            <a:schemeClr val="accent1"/>
          </a:lnRef>
          <a:fillRef idx="0">
            <a:schemeClr val="accent1"/>
          </a:fillRef>
          <a:effectRef idx="0">
            <a:schemeClr val="accent1"/>
          </a:effectRef>
          <a:fontRef idx="minor">
            <a:schemeClr val="tx1"/>
          </a:fontRef>
        </p:style>
      </p:cxnSp>
      <p:cxnSp>
        <p:nvCxnSpPr>
          <p:cNvPr id="9" name="Connecteur droit avec flèche 8"/>
          <p:cNvCxnSpPr/>
          <p:nvPr/>
        </p:nvCxnSpPr>
        <p:spPr>
          <a:xfrm flipH="1">
            <a:off x="4391025" y="4057650"/>
            <a:ext cx="0" cy="1104900"/>
          </a:xfrm>
          <a:prstGeom prst="straightConnector1">
            <a:avLst/>
          </a:prstGeom>
          <a:noFill/>
          <a:ln w="38100" cap="flat" cmpd="sng" algn="ctr">
            <a:solidFill>
              <a:srgbClr val="4F81BD">
                <a:shade val="95000"/>
                <a:satMod val="105000"/>
              </a:srgbClr>
            </a:solidFill>
            <a:prstDash val="solid"/>
            <a:tailEnd type="arrow"/>
          </a:ln>
          <a:effectLst/>
        </p:spPr>
      </p:cxnSp>
      <p:cxnSp>
        <p:nvCxnSpPr>
          <p:cNvPr id="10" name="Connecteur droit avec flèche 9"/>
          <p:cNvCxnSpPr/>
          <p:nvPr/>
        </p:nvCxnSpPr>
        <p:spPr>
          <a:xfrm>
            <a:off x="5105400" y="4057650"/>
            <a:ext cx="1438275" cy="704850"/>
          </a:xfrm>
          <a:prstGeom prst="straightConnector1">
            <a:avLst/>
          </a:prstGeom>
          <a:noFill/>
          <a:ln w="38100" cap="flat" cmpd="sng" algn="ctr">
            <a:solidFill>
              <a:srgbClr val="4F81BD">
                <a:shade val="95000"/>
                <a:satMod val="105000"/>
              </a:srgbClr>
            </a:solidFill>
            <a:prstDash val="solid"/>
            <a:tailEnd type="arrow"/>
          </a:ln>
          <a:effectLst/>
        </p:spPr>
      </p:cxnSp>
    </p:spTree>
    <p:extLst>
      <p:ext uri="{BB962C8B-B14F-4D97-AF65-F5344CB8AC3E}">
        <p14:creationId xmlns:p14="http://schemas.microsoft.com/office/powerpoint/2010/main" val="2228149224"/>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524</Words>
  <Application>Microsoft Office PowerPoint</Application>
  <PresentationFormat>Affichage à l'écran (4:3)</PresentationFormat>
  <Paragraphs>65</Paragraphs>
  <Slides>12</Slides>
  <Notes>0</Notes>
  <HiddenSlides>0</HiddenSlides>
  <MMClips>0</MMClips>
  <ScaleCrop>false</ScaleCrop>
  <HeadingPairs>
    <vt:vector size="4" baseType="variant">
      <vt:variant>
        <vt:lpstr>Thème</vt:lpstr>
      </vt:variant>
      <vt:variant>
        <vt:i4>1</vt:i4>
      </vt:variant>
      <vt:variant>
        <vt:lpstr>Titres des diapositives</vt:lpstr>
      </vt:variant>
      <vt:variant>
        <vt:i4>12</vt:i4>
      </vt:variant>
    </vt:vector>
  </HeadingPairs>
  <TitlesOfParts>
    <vt:vector size="13" baseType="lpstr">
      <vt:lpstr>Thème Office</vt:lpstr>
      <vt:lpstr>Troisième partie </vt:lpstr>
      <vt:lpstr>Chapitre 6 : Gestion des ressources génétiques des populations sauvages et domestiques :  </vt:lpstr>
      <vt:lpstr>Présentation PowerPoint</vt:lpstr>
      <vt:lpstr>Présentation PowerPoint</vt:lpstr>
      <vt:lpstr>Présentation PowerPoint</vt:lpstr>
      <vt:lpstr>Présentation PowerPoint</vt:lpstr>
      <vt:lpstr>Présentation PowerPoint</vt:lpstr>
      <vt:lpstr>Chapitre 7 : Aspects socio-économiques de la conservation et de la gestion des ressources biologiques :  </vt:lpstr>
      <vt:lpstr>Présentation PowerPoint</vt:lpstr>
      <vt:lpstr>Présentation PowerPoint</vt:lpstr>
      <vt:lpstr>Présentation PowerPoint</vt:lpstr>
      <vt:lpstr>Présentation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Troisième partie </dc:title>
  <dc:creator>Karima bencherif</dc:creator>
  <cp:lastModifiedBy>Karima bencherif</cp:lastModifiedBy>
  <cp:revision>11</cp:revision>
  <dcterms:created xsi:type="dcterms:W3CDTF">2020-04-18T11:20:05Z</dcterms:created>
  <dcterms:modified xsi:type="dcterms:W3CDTF">2020-04-18T11:59:56Z</dcterms:modified>
</cp:coreProperties>
</file>