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8" r:id="rId3"/>
    <p:sldId id="280" r:id="rId4"/>
    <p:sldId id="281" r:id="rId5"/>
    <p:sldId id="282" r:id="rId6"/>
    <p:sldId id="279" r:id="rId7"/>
    <p:sldId id="270" r:id="rId8"/>
    <p:sldId id="271" r:id="rId9"/>
    <p:sldId id="283" r:id="rId10"/>
    <p:sldId id="284" r:id="rId11"/>
    <p:sldId id="28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412" autoAdjust="0"/>
    <p:restoredTop sz="94671" autoAdjust="0"/>
  </p:normalViewPr>
  <p:slideViewPr>
    <p:cSldViewPr>
      <p:cViewPr>
        <p:scale>
          <a:sx n="90" d="100"/>
          <a:sy n="90"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31/03/2020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31/03/2020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31/03/2020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6753"/>
            <a:ext cx="8134672" cy="2088231"/>
          </a:xfrm>
        </p:spPr>
        <p:txBody>
          <a:bodyPr>
            <a:noAutofit/>
          </a:bodyPr>
          <a:lstStyle/>
          <a:p>
            <a:pPr algn="l"/>
            <a:r>
              <a:rPr lang="fr-FR" sz="3600" b="1" dirty="0" smtClean="0">
                <a:solidFill>
                  <a:schemeClr val="accent6">
                    <a:lumMod val="75000"/>
                  </a:schemeClr>
                </a:solidFill>
                <a:latin typeface="Book Antiqua" pitchFamily="18" charset="0"/>
                <a:cs typeface="Arabic Typesetting" pitchFamily="66" charset="-78"/>
              </a:rPr>
              <a:t>III</a:t>
            </a:r>
            <a:r>
              <a:rPr lang="fr-FR" sz="3600" b="1" dirty="0" smtClean="0">
                <a:solidFill>
                  <a:schemeClr val="accent6">
                    <a:lumMod val="75000"/>
                  </a:schemeClr>
                </a:solidFill>
                <a:latin typeface="Book Antiqua" pitchFamily="18" charset="0"/>
                <a:cs typeface="Arabic Typesetting" pitchFamily="66" charset="-78"/>
              </a:rPr>
              <a:t>. Les Ecosystèmes en Algérie</a:t>
            </a:r>
            <a:br>
              <a:rPr lang="fr-FR" sz="3600" b="1" dirty="0" smtClean="0">
                <a:solidFill>
                  <a:schemeClr val="accent6">
                    <a:lumMod val="75000"/>
                  </a:schemeClr>
                </a:solidFill>
                <a:latin typeface="Book Antiqua" pitchFamily="18" charset="0"/>
                <a:cs typeface="Arabic Typesetting" pitchFamily="66" charset="-78"/>
              </a:rPr>
            </a:br>
            <a:r>
              <a:rPr lang="fr-FR" sz="3600" b="1" dirty="0" smtClean="0">
                <a:solidFill>
                  <a:schemeClr val="accent6">
                    <a:lumMod val="75000"/>
                  </a:schemeClr>
                </a:solidFill>
                <a:latin typeface="Book Antiqua" pitchFamily="18" charset="0"/>
                <a:cs typeface="Arabic Typesetting" pitchFamily="66" charset="-78"/>
              </a:rPr>
              <a:t>IV. Les principaux écosystèmes</a:t>
            </a:r>
            <a:r>
              <a:rPr lang="en-US" sz="3600" b="1" dirty="0">
                <a:solidFill>
                  <a:schemeClr val="accent6">
                    <a:lumMod val="75000"/>
                  </a:schemeClr>
                </a:solidFill>
              </a:rPr>
              <a:t/>
            </a:r>
            <a:br>
              <a:rPr lang="en-US" sz="3600" b="1" dirty="0">
                <a:solidFill>
                  <a:schemeClr val="accent6">
                    <a:lumMod val="75000"/>
                  </a:schemeClr>
                </a:solidFill>
              </a:rPr>
            </a:br>
            <a:endParaRPr lang="ar-DZ" sz="3600" b="1" dirty="0">
              <a:solidFill>
                <a:schemeClr val="accent6">
                  <a:lumMod val="75000"/>
                </a:schemeClr>
              </a:solidFill>
            </a:endParaRPr>
          </a:p>
        </p:txBody>
      </p:sp>
      <p:sp>
        <p:nvSpPr>
          <p:cNvPr id="3" name="Sous-titre 2"/>
          <p:cNvSpPr>
            <a:spLocks noGrp="1"/>
          </p:cNvSpPr>
          <p:nvPr>
            <p:ph type="subTitle" idx="1"/>
          </p:nvPr>
        </p:nvSpPr>
        <p:spPr/>
        <p:txBody>
          <a:bodyPr>
            <a:normAutofit/>
          </a:bodyPr>
          <a:lstStyle/>
          <a:p>
            <a:pPr algn="r"/>
            <a:r>
              <a:rPr lang="fr-FR" sz="1800" b="1" i="1" dirty="0">
                <a:solidFill>
                  <a:schemeClr val="tx1"/>
                </a:solidFill>
              </a:rPr>
              <a:t>Elaboré par : </a:t>
            </a:r>
            <a:r>
              <a:rPr lang="fr-FR" sz="1800" b="1" i="1" dirty="0" smtClean="0">
                <a:solidFill>
                  <a:schemeClr val="tx1"/>
                </a:solidFill>
              </a:rPr>
              <a:t>M. LAHOUEL.M</a:t>
            </a:r>
          </a:p>
          <a:p>
            <a:r>
              <a:rPr lang="fr-FR" sz="1800" b="1" i="1" dirty="0" smtClean="0">
                <a:solidFill>
                  <a:schemeClr val="tx1"/>
                </a:solidFill>
              </a:rPr>
              <a:t>			Mars 2020</a:t>
            </a:r>
            <a:endParaRPr lang="ar-DZ" sz="1800" i="1" dirty="0">
              <a:solidFill>
                <a:schemeClr val="tx1"/>
              </a:solidFill>
            </a:endParaRPr>
          </a:p>
        </p:txBody>
      </p:sp>
    </p:spTree>
    <p:extLst>
      <p:ext uri="{BB962C8B-B14F-4D97-AF65-F5344CB8AC3E}">
        <p14:creationId xmlns:p14="http://schemas.microsoft.com/office/powerpoint/2010/main" val="1517917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b="1" dirty="0" smtClean="0">
                <a:solidFill>
                  <a:schemeClr val="accent6">
                    <a:lumMod val="75000"/>
                  </a:schemeClr>
                </a:solidFill>
                <a:latin typeface="Book Antiqua" pitchFamily="18" charset="0"/>
                <a:cs typeface="Arabic Typesetting" pitchFamily="66" charset="-78"/>
              </a:rPr>
              <a:t>III. </a:t>
            </a:r>
            <a:r>
              <a:rPr lang="fr-FR" b="1" dirty="0">
                <a:solidFill>
                  <a:schemeClr val="accent6">
                    <a:lumMod val="75000"/>
                  </a:schemeClr>
                </a:solidFill>
                <a:latin typeface="Book Antiqua" pitchFamily="18" charset="0"/>
                <a:cs typeface="Arabic Typesetting" pitchFamily="66" charset="-78"/>
              </a:rPr>
              <a:t>Les </a:t>
            </a:r>
            <a:r>
              <a:rPr lang="fr-FR" b="1" dirty="0" smtClean="0">
                <a:solidFill>
                  <a:schemeClr val="accent6">
                    <a:lumMod val="75000"/>
                  </a:schemeClr>
                </a:solidFill>
                <a:latin typeface="Book Antiqua" pitchFamily="18" charset="0"/>
                <a:cs typeface="Arabic Typesetting" pitchFamily="66" charset="-78"/>
              </a:rPr>
              <a:t>principaux écosystèmes</a:t>
            </a:r>
            <a:br>
              <a:rPr lang="fr-FR" b="1" dirty="0" smtClean="0">
                <a:solidFill>
                  <a:schemeClr val="accent6">
                    <a:lumMod val="75000"/>
                  </a:schemeClr>
                </a:solidFill>
                <a:latin typeface="Book Antiqua" pitchFamily="18" charset="0"/>
                <a:cs typeface="Arabic Typesetting" pitchFamily="66" charset="-78"/>
              </a:rPr>
            </a:br>
            <a:r>
              <a:rPr lang="fr-FR" sz="2200" b="1" dirty="0" smtClean="0">
                <a:solidFill>
                  <a:schemeClr val="accent6">
                    <a:lumMod val="75000"/>
                  </a:schemeClr>
                </a:solidFill>
                <a:latin typeface="Book Antiqua" pitchFamily="18" charset="0"/>
                <a:cs typeface="Arabic Typesetting" pitchFamily="66" charset="-78"/>
              </a:rPr>
              <a:t>(</a:t>
            </a:r>
            <a:r>
              <a:rPr lang="fr-FR" sz="2200" b="1" dirty="0" smtClean="0">
                <a:solidFill>
                  <a:schemeClr val="accent6">
                    <a:lumMod val="75000"/>
                  </a:schemeClr>
                </a:solidFill>
              </a:rPr>
              <a:t>Menace </a:t>
            </a:r>
            <a:r>
              <a:rPr lang="fr-FR" sz="2200" b="1" dirty="0">
                <a:solidFill>
                  <a:schemeClr val="accent6">
                    <a:lumMod val="75000"/>
                  </a:schemeClr>
                </a:solidFill>
              </a:rPr>
              <a:t>sur </a:t>
            </a:r>
            <a:r>
              <a:rPr lang="fr-FR" sz="2200" b="1" dirty="0" smtClean="0">
                <a:solidFill>
                  <a:schemeClr val="accent6">
                    <a:lumMod val="75000"/>
                  </a:schemeClr>
                </a:solidFill>
              </a:rPr>
              <a:t>les écosystèmes et </a:t>
            </a:r>
            <a:r>
              <a:rPr lang="fr-FR" sz="2200" b="1" dirty="0">
                <a:solidFill>
                  <a:schemeClr val="accent6">
                    <a:lumMod val="75000"/>
                  </a:schemeClr>
                </a:solidFill>
              </a:rPr>
              <a:t>nécessité </a:t>
            </a:r>
            <a:r>
              <a:rPr lang="fr-FR" sz="2200" b="1" dirty="0" smtClean="0">
                <a:solidFill>
                  <a:schemeClr val="accent6">
                    <a:lumMod val="75000"/>
                  </a:schemeClr>
                </a:solidFill>
              </a:rPr>
              <a:t>de préservation)</a:t>
            </a:r>
            <a:br>
              <a:rPr lang="fr-FR" sz="2200" b="1" dirty="0" smtClean="0">
                <a:solidFill>
                  <a:schemeClr val="accent6">
                    <a:lumMod val="75000"/>
                  </a:schemeClr>
                </a:solidFill>
              </a:rPr>
            </a:br>
            <a:r>
              <a:rPr lang="fr-FR" sz="2200" b="1" dirty="0" smtClean="0">
                <a:solidFill>
                  <a:schemeClr val="accent6">
                    <a:lumMod val="75000"/>
                  </a:schemeClr>
                </a:solidFill>
                <a:latin typeface="Book Antiqua" pitchFamily="18" charset="0"/>
                <a:cs typeface="Arabic Typesetting" pitchFamily="66" charset="-78"/>
              </a:rPr>
              <a:t/>
            </a:r>
            <a:br>
              <a:rPr lang="fr-FR" sz="2200" b="1" dirty="0" smtClean="0">
                <a:solidFill>
                  <a:schemeClr val="accent6">
                    <a:lumMod val="75000"/>
                  </a:schemeClr>
                </a:solidFill>
                <a:latin typeface="Book Antiqua" pitchFamily="18" charset="0"/>
                <a:cs typeface="Arabic Typesetting" pitchFamily="66" charset="-78"/>
              </a:rPr>
            </a:br>
            <a:endParaRPr lang="ar-DZ" sz="2200" b="1" i="1" dirty="0">
              <a:solidFill>
                <a:schemeClr val="accent6">
                  <a:lumMod val="75000"/>
                </a:schemeClr>
              </a:solidFill>
            </a:endParaRPr>
          </a:p>
        </p:txBody>
      </p:sp>
      <p:sp>
        <p:nvSpPr>
          <p:cNvPr id="3" name="Espace réservé du contenu 2"/>
          <p:cNvSpPr>
            <a:spLocks noGrp="1"/>
          </p:cNvSpPr>
          <p:nvPr>
            <p:ph idx="1"/>
          </p:nvPr>
        </p:nvSpPr>
        <p:spPr>
          <a:xfrm>
            <a:off x="457200" y="1052736"/>
            <a:ext cx="8229600" cy="5688632"/>
          </a:xfrm>
          <a:solidFill>
            <a:schemeClr val="tx2">
              <a:lumMod val="20000"/>
              <a:lumOff val="80000"/>
            </a:schemeClr>
          </a:solidFill>
          <a:ln w="57150">
            <a:solidFill>
              <a:schemeClr val="tx2">
                <a:lumMod val="60000"/>
                <a:lumOff val="40000"/>
              </a:schemeClr>
            </a:solidFill>
          </a:ln>
        </p:spPr>
        <p:txBody>
          <a:bodyPr>
            <a:normAutofit fontScale="70000" lnSpcReduction="20000"/>
          </a:bodyPr>
          <a:lstStyle/>
          <a:p>
            <a:pPr marL="0" indent="0" algn="just">
              <a:buNone/>
            </a:pPr>
            <a:r>
              <a:rPr lang="fr-FR" dirty="0"/>
              <a:t>	</a:t>
            </a:r>
            <a:r>
              <a:rPr lang="fr-FR" dirty="0" smtClean="0"/>
              <a:t>L’ampleur </a:t>
            </a:r>
            <a:r>
              <a:rPr lang="fr-FR" dirty="0"/>
              <a:t>de la crise d’extinction de la diversité biologique a été mesurée par l’Évaluation des écosystèmes pour le millénaire. Ce travail scientifique, coordonné par le Programme des Nations Unies pour l’environnement (</a:t>
            </a:r>
            <a:r>
              <a:rPr lang="fr-FR" b="1" dirty="0"/>
              <a:t>PNUE</a:t>
            </a:r>
            <a:r>
              <a:rPr lang="fr-FR" dirty="0"/>
              <a:t>), a établi, en 2005, un bilan de l’évolution des écosystèmes et de ses conséquences pour le bien-être de l’homme. Cette évaluation a démontré que, au cours de ces cinquante dernières années, les activités humaines ont causé des modifications des écosystèmes plus rapides et plus étendues qu’à aucune autre période de l’humanité, entraînant une perte substantielle de la diversité biologique sur terre, qui serait souvent irréversible.</a:t>
            </a:r>
            <a:endParaRPr lang="en-US" dirty="0"/>
          </a:p>
          <a:p>
            <a:pPr marL="0" indent="0" algn="just">
              <a:buNone/>
            </a:pPr>
            <a:r>
              <a:rPr lang="fr-FR" dirty="0" smtClean="0"/>
              <a:t>	Selon </a:t>
            </a:r>
            <a:r>
              <a:rPr lang="fr-FR" dirty="0"/>
              <a:t>de nombreux experts, si des mesures énergiques ne sont pas prises rapidement pour endiguer ce phénomène d’érosion de la biodiversité, au rythme actuel et d’ici à 2050, l’étendue des forêts et des prairies pourrait encore diminuer de 10 à 20 %, l’effondrement des stocks de poissons se poursuivra, et la prolifération des espèces exotiques envahissantes sera amplifiée. Par ailleurs, la crise de la biodiversité et la perte des services rendus par les écosystèmes seront encore accentuées par les changements climatiques</a:t>
            </a:r>
            <a:r>
              <a:rPr lang="fr-FR" b="1" dirty="0"/>
              <a:t>.(DGMP. RF, 2010 Protéger la biodiversité)</a:t>
            </a:r>
            <a:endParaRPr lang="en-US" dirty="0"/>
          </a:p>
          <a:p>
            <a:pPr marL="0" indent="0" algn="just">
              <a:buNone/>
            </a:pPr>
            <a:r>
              <a:rPr lang="fr-FR" dirty="0" smtClean="0"/>
              <a:t>	</a:t>
            </a:r>
            <a:endParaRPr lang="en-US" b="1" dirty="0"/>
          </a:p>
          <a:p>
            <a:pPr marL="0" indent="0" algn="just">
              <a:buNone/>
            </a:pPr>
            <a:endParaRPr lang="ar-DZ" dirty="0"/>
          </a:p>
        </p:txBody>
      </p:sp>
    </p:spTree>
    <p:extLst>
      <p:ext uri="{BB962C8B-B14F-4D97-AF65-F5344CB8AC3E}">
        <p14:creationId xmlns:p14="http://schemas.microsoft.com/office/powerpoint/2010/main" val="1727928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fontScale="90000"/>
          </a:bodyPr>
          <a:lstStyle/>
          <a:p>
            <a:r>
              <a:rPr lang="fr-FR" b="1" dirty="0" smtClean="0">
                <a:solidFill>
                  <a:schemeClr val="accent6">
                    <a:lumMod val="75000"/>
                  </a:schemeClr>
                </a:solidFill>
                <a:latin typeface="Book Antiqua" pitchFamily="18" charset="0"/>
                <a:cs typeface="Arabic Typesetting" pitchFamily="66" charset="-78"/>
              </a:rPr>
              <a:t>III. </a:t>
            </a:r>
            <a:r>
              <a:rPr lang="fr-FR" b="1" dirty="0">
                <a:solidFill>
                  <a:schemeClr val="accent6">
                    <a:lumMod val="75000"/>
                  </a:schemeClr>
                </a:solidFill>
                <a:latin typeface="Book Antiqua" pitchFamily="18" charset="0"/>
                <a:cs typeface="Arabic Typesetting" pitchFamily="66" charset="-78"/>
              </a:rPr>
              <a:t>Les principaux écosystèmes</a:t>
            </a:r>
            <a:br>
              <a:rPr lang="fr-FR" b="1" dirty="0">
                <a:solidFill>
                  <a:schemeClr val="accent6">
                    <a:lumMod val="75000"/>
                  </a:schemeClr>
                </a:solidFill>
                <a:latin typeface="Book Antiqua" pitchFamily="18" charset="0"/>
                <a:cs typeface="Arabic Typesetting" pitchFamily="66" charset="-78"/>
              </a:rPr>
            </a:br>
            <a:r>
              <a:rPr lang="fr-FR" sz="2200" b="1" dirty="0">
                <a:solidFill>
                  <a:schemeClr val="accent6">
                    <a:lumMod val="75000"/>
                  </a:schemeClr>
                </a:solidFill>
                <a:latin typeface="Book Antiqua" pitchFamily="18" charset="0"/>
                <a:cs typeface="Arabic Typesetting" pitchFamily="66" charset="-78"/>
              </a:rPr>
              <a:t>(</a:t>
            </a:r>
            <a:r>
              <a:rPr lang="fr-FR" sz="2200" b="1" dirty="0">
                <a:solidFill>
                  <a:schemeClr val="accent6">
                    <a:lumMod val="75000"/>
                  </a:schemeClr>
                </a:solidFill>
              </a:rPr>
              <a:t>Menace sur les écosystèmes et nécessité de préservation)</a:t>
            </a:r>
            <a:r>
              <a:rPr lang="fr-FR" sz="2200" b="1" dirty="0" smtClean="0">
                <a:solidFill>
                  <a:schemeClr val="accent6">
                    <a:lumMod val="75000"/>
                  </a:schemeClr>
                </a:solidFill>
                <a:latin typeface="Book Antiqua" pitchFamily="18" charset="0"/>
                <a:cs typeface="Arabic Typesetting" pitchFamily="66" charset="-78"/>
              </a:rPr>
              <a:t/>
            </a:r>
            <a:br>
              <a:rPr lang="fr-FR" sz="2200" b="1" dirty="0" smtClean="0">
                <a:solidFill>
                  <a:schemeClr val="accent6">
                    <a:lumMod val="75000"/>
                  </a:schemeClr>
                </a:solidFill>
                <a:latin typeface="Book Antiqua" pitchFamily="18" charset="0"/>
                <a:cs typeface="Arabic Typesetting" pitchFamily="66" charset="-78"/>
              </a:rPr>
            </a:br>
            <a:endParaRPr lang="ar-DZ" sz="2200" b="1" i="1" dirty="0">
              <a:solidFill>
                <a:schemeClr val="tx2">
                  <a:lumMod val="60000"/>
                  <a:lumOff val="40000"/>
                </a:schemeClr>
              </a:solidFill>
            </a:endParaRPr>
          </a:p>
        </p:txBody>
      </p:sp>
      <p:sp>
        <p:nvSpPr>
          <p:cNvPr id="3" name="Espace réservé du contenu 2"/>
          <p:cNvSpPr>
            <a:spLocks noGrp="1"/>
          </p:cNvSpPr>
          <p:nvPr>
            <p:ph idx="1"/>
          </p:nvPr>
        </p:nvSpPr>
        <p:spPr>
          <a:xfrm>
            <a:off x="457200" y="1052736"/>
            <a:ext cx="8229600" cy="5688632"/>
          </a:xfrm>
          <a:solidFill>
            <a:schemeClr val="tx2">
              <a:lumMod val="20000"/>
              <a:lumOff val="80000"/>
            </a:schemeClr>
          </a:solidFill>
          <a:ln w="57150">
            <a:solidFill>
              <a:schemeClr val="tx2">
                <a:lumMod val="60000"/>
                <a:lumOff val="40000"/>
              </a:schemeClr>
            </a:solidFill>
          </a:ln>
        </p:spPr>
        <p:txBody>
          <a:bodyPr>
            <a:normAutofit fontScale="62500" lnSpcReduction="20000"/>
          </a:bodyPr>
          <a:lstStyle/>
          <a:p>
            <a:pPr marL="0" indent="0" algn="just">
              <a:buNone/>
            </a:pPr>
            <a:r>
              <a:rPr lang="fr-FR" dirty="0" smtClean="0"/>
              <a:t>	Rien </a:t>
            </a:r>
            <a:r>
              <a:rPr lang="fr-FR" dirty="0"/>
              <a:t>ne le démontre mieux que L'analyse des limites planétaires produite par Johan </a:t>
            </a:r>
            <a:r>
              <a:rPr lang="fr-FR" dirty="0" err="1"/>
              <a:t>Rockstrom</a:t>
            </a:r>
            <a:r>
              <a:rPr lang="fr-FR" dirty="0"/>
              <a:t> de L'Institut de L'environnement de Stockholm et ses collègues en 2009. Ce diagramme maintenant classique montre que pour les vecteurs environnementaux pour lesquels des données adéquates existent, trois ont été gravement transgressés. L'un est la distorsion du cycle de l'azote: en conséquence de l'agriculture et d'autres activités humaines, la planète a maintenant deux fois la monture naturelle de l'azote biologiquement actif. Le deuxième est le changement climatique qui… est sûrement sous-estimé dans le diagramme. Le troisième et de loin le plus important est la perte de diversité biologique. Ce dernier est exactement ce à quoi il faut s'attendre: par définition, les problèmes environnementaux affectent les systèmes vivants, de sorte que la biodiversité intègre fondamentalement tous les problèmes environnementaux</a:t>
            </a:r>
            <a:r>
              <a:rPr lang="fr-FR" b="1" dirty="0"/>
              <a:t>.  ( </a:t>
            </a:r>
            <a:r>
              <a:rPr lang="fr-FR" b="1" dirty="0" err="1"/>
              <a:t>Lovejoy.T.E</a:t>
            </a:r>
            <a:r>
              <a:rPr lang="fr-FR" b="1" dirty="0"/>
              <a:t>, 2012 Traduit de l’anglais</a:t>
            </a:r>
            <a:r>
              <a:rPr lang="fr-FR" b="1" dirty="0" smtClean="0"/>
              <a:t>)</a:t>
            </a:r>
          </a:p>
          <a:p>
            <a:pPr marL="0" lvl="0" indent="0" algn="just">
              <a:buNone/>
            </a:pPr>
            <a:r>
              <a:rPr lang="fr-FR" dirty="0" smtClean="0"/>
              <a:t>	La </a:t>
            </a:r>
            <a:r>
              <a:rPr lang="fr-FR" dirty="0"/>
              <a:t>biodiversité est le meilleur héritage que l’on puisse léguer aux générations futures </a:t>
            </a:r>
            <a:r>
              <a:rPr lang="fr-FR" b="1" dirty="0"/>
              <a:t>(</a:t>
            </a:r>
            <a:r>
              <a:rPr lang="fr-FR" b="1" dirty="0" err="1"/>
              <a:t>Rémond-Gouilloud</a:t>
            </a:r>
            <a:r>
              <a:rPr lang="fr-FR" b="1" dirty="0"/>
              <a:t>, 1997 ; </a:t>
            </a:r>
            <a:r>
              <a:rPr lang="fr-FR" b="1" dirty="0" err="1"/>
              <a:t>Khelifi</a:t>
            </a:r>
            <a:r>
              <a:rPr lang="fr-FR" b="1" dirty="0"/>
              <a:t> </a:t>
            </a:r>
            <a:r>
              <a:rPr lang="fr-FR" b="1" i="1" dirty="0"/>
              <a:t>et al</a:t>
            </a:r>
            <a:r>
              <a:rPr lang="fr-FR" b="1" dirty="0"/>
              <a:t>., 2003 ; </a:t>
            </a:r>
            <a:r>
              <a:rPr lang="fr-FR" b="1" dirty="0" err="1"/>
              <a:t>Adamou</a:t>
            </a:r>
            <a:r>
              <a:rPr lang="fr-FR" b="1" dirty="0"/>
              <a:t> </a:t>
            </a:r>
            <a:r>
              <a:rPr lang="fr-FR" b="1" i="1" dirty="0"/>
              <a:t>et al</a:t>
            </a:r>
            <a:r>
              <a:rPr lang="fr-FR" b="1" dirty="0"/>
              <a:t>., 2005)</a:t>
            </a:r>
            <a:r>
              <a:rPr lang="fr-FR" dirty="0"/>
              <a:t>. C’est pourquoi il faut en préserver l’intégrité. Avons-nous le droit de les priver de cet héritage ? Certainement pas, bien au contraire, c’est un devoir pour nous que de l’utiliser et de la gérer d’une manière rationnelle pour leur permettre de mener eux aussi une existence correcte. </a:t>
            </a:r>
            <a:endParaRPr lang="en-US" dirty="0"/>
          </a:p>
          <a:p>
            <a:pPr marL="0" indent="0" algn="just">
              <a:buNone/>
            </a:pPr>
            <a:endParaRPr lang="ar-DZ" dirty="0"/>
          </a:p>
        </p:txBody>
      </p:sp>
    </p:spTree>
    <p:extLst>
      <p:ext uri="{BB962C8B-B14F-4D97-AF65-F5344CB8AC3E}">
        <p14:creationId xmlns:p14="http://schemas.microsoft.com/office/powerpoint/2010/main" val="258481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smtClean="0">
                <a:solidFill>
                  <a:schemeClr val="accent6">
                    <a:lumMod val="75000"/>
                  </a:schemeClr>
                </a:solidFill>
                <a:latin typeface="Book Antiqua" pitchFamily="18" charset="0"/>
                <a:cs typeface="Arabic Typesetting" pitchFamily="66" charset="-78"/>
              </a:rPr>
              <a:t>III. </a:t>
            </a:r>
            <a:r>
              <a:rPr lang="fr-FR" b="1" dirty="0">
                <a:solidFill>
                  <a:schemeClr val="accent6">
                    <a:lumMod val="75000"/>
                  </a:schemeClr>
                </a:solidFill>
                <a:latin typeface="Book Antiqua" pitchFamily="18" charset="0"/>
                <a:cs typeface="Arabic Typesetting" pitchFamily="66" charset="-78"/>
              </a:rPr>
              <a:t>Les Ecosystèmes en Algérie</a:t>
            </a:r>
            <a:r>
              <a:rPr lang="fr-FR" b="1" dirty="0" smtClean="0">
                <a:solidFill>
                  <a:schemeClr val="accent6">
                    <a:lumMod val="75000"/>
                  </a:schemeClr>
                </a:solidFill>
                <a:latin typeface="Book Antiqua" pitchFamily="18" charset="0"/>
                <a:cs typeface="Arabic Typesetting" pitchFamily="66" charset="-78"/>
              </a:rPr>
              <a:t/>
            </a:r>
            <a:br>
              <a:rPr lang="fr-FR" b="1" dirty="0" smtClean="0">
                <a:solidFill>
                  <a:schemeClr val="accent6">
                    <a:lumMod val="75000"/>
                  </a:schemeClr>
                </a:solidFill>
                <a:latin typeface="Book Antiqua" pitchFamily="18" charset="0"/>
                <a:cs typeface="Arabic Typesetting" pitchFamily="66" charset="-78"/>
              </a:rPr>
            </a:br>
            <a:r>
              <a:rPr lang="fr-FR" sz="1800" b="1" i="1" dirty="0" smtClean="0">
                <a:solidFill>
                  <a:schemeClr val="accent6">
                    <a:lumMod val="75000"/>
                  </a:schemeClr>
                </a:solidFill>
                <a:latin typeface="Book Antiqua" pitchFamily="18" charset="0"/>
                <a:cs typeface="Arabic Typesetting" pitchFamily="66" charset="-78"/>
              </a:rPr>
              <a:t>Adapté de LAOUAR.S, 2010</a:t>
            </a:r>
            <a:br>
              <a:rPr lang="fr-FR" sz="1800" b="1" i="1" dirty="0" smtClean="0">
                <a:solidFill>
                  <a:schemeClr val="accent6">
                    <a:lumMod val="75000"/>
                  </a:schemeClr>
                </a:solidFill>
                <a:latin typeface="Book Antiqua" pitchFamily="18" charset="0"/>
                <a:cs typeface="Arabic Typesetting" pitchFamily="66" charset="-78"/>
              </a:rPr>
            </a:br>
            <a:r>
              <a:rPr lang="fr-FR" sz="1800" b="1" i="1" dirty="0" smtClean="0">
                <a:solidFill>
                  <a:schemeClr val="accent6">
                    <a:lumMod val="75000"/>
                  </a:schemeClr>
                </a:solidFill>
                <a:latin typeface="Book Antiqua" pitchFamily="18" charset="0"/>
                <a:cs typeface="Arabic Typesetting" pitchFamily="66" charset="-78"/>
              </a:rPr>
              <a:t>              d’ INRAA, 2006</a:t>
            </a:r>
            <a:br>
              <a:rPr lang="fr-FR" sz="1800" b="1" i="1" dirty="0" smtClean="0">
                <a:solidFill>
                  <a:schemeClr val="accent6">
                    <a:lumMod val="75000"/>
                  </a:schemeClr>
                </a:solidFill>
                <a:latin typeface="Book Antiqua" pitchFamily="18" charset="0"/>
                <a:cs typeface="Arabic Typesetting" pitchFamily="66" charset="-78"/>
              </a:rPr>
            </a:br>
            <a:r>
              <a:rPr lang="fr-FR" sz="1800" b="1" i="1" dirty="0" smtClean="0">
                <a:solidFill>
                  <a:schemeClr val="accent6">
                    <a:lumMod val="75000"/>
                  </a:schemeClr>
                </a:solidFill>
                <a:latin typeface="Book Antiqua" pitchFamily="18" charset="0"/>
                <a:cs typeface="Arabic Typesetting" pitchFamily="66" charset="-78"/>
              </a:rPr>
              <a:t>              de BOUZENOUNE.A, 2013</a:t>
            </a:r>
            <a:endParaRPr lang="ar-DZ" sz="2700" b="1" i="1" dirty="0">
              <a:solidFill>
                <a:schemeClr val="tx2">
                  <a:lumMod val="60000"/>
                  <a:lumOff val="40000"/>
                </a:schemeClr>
              </a:solidFill>
            </a:endParaRPr>
          </a:p>
        </p:txBody>
      </p:sp>
      <p:sp>
        <p:nvSpPr>
          <p:cNvPr id="3" name="Espace réservé du contenu 2"/>
          <p:cNvSpPr>
            <a:spLocks noGrp="1"/>
          </p:cNvSpPr>
          <p:nvPr>
            <p:ph idx="1"/>
          </p:nvPr>
        </p:nvSpPr>
        <p:spPr>
          <a:xfrm>
            <a:off x="457200" y="1556792"/>
            <a:ext cx="8229600" cy="5184576"/>
          </a:xfrm>
          <a:solidFill>
            <a:schemeClr val="tx2">
              <a:lumMod val="20000"/>
              <a:lumOff val="80000"/>
            </a:schemeClr>
          </a:solidFill>
          <a:ln w="57150">
            <a:solidFill>
              <a:schemeClr val="tx2">
                <a:lumMod val="60000"/>
                <a:lumOff val="40000"/>
              </a:schemeClr>
            </a:solidFill>
          </a:ln>
        </p:spPr>
        <p:txBody>
          <a:bodyPr>
            <a:normAutofit fontScale="62500" lnSpcReduction="20000"/>
          </a:bodyPr>
          <a:lstStyle/>
          <a:p>
            <a:pPr marL="0" indent="0">
              <a:buNone/>
            </a:pPr>
            <a:r>
              <a:rPr lang="fr-FR" dirty="0" smtClean="0"/>
              <a:t>	L'Algérie </a:t>
            </a:r>
            <a:r>
              <a:rPr lang="fr-FR" dirty="0"/>
              <a:t>s’étend sur une superficie de 2 381 741 km2. Longe d’Est en Ouest la Méditerranée sur 1200 km et s’étire du Nord vers le Sud sur près de 2 000 km. </a:t>
            </a:r>
            <a:r>
              <a:rPr lang="fr-FR" dirty="0" smtClean="0"/>
              <a:t>Bioclimatologie </a:t>
            </a:r>
            <a:r>
              <a:rPr lang="fr-FR" dirty="0"/>
              <a:t>et étendue de l’aire géographique de l’Algérie sont à l’origine de l’existence d’une diversité écosystémique importante. En effet, on dénombre 6 types </a:t>
            </a:r>
            <a:r>
              <a:rPr lang="fr-FR" dirty="0" smtClean="0"/>
              <a:t>d’écosystèmes: </a:t>
            </a:r>
            <a:r>
              <a:rPr lang="fr-FR" dirty="0"/>
              <a:t>:</a:t>
            </a:r>
            <a:br>
              <a:rPr lang="fr-FR" dirty="0"/>
            </a:br>
            <a:endParaRPr lang="en-US" dirty="0"/>
          </a:p>
          <a:p>
            <a:pPr>
              <a:buFont typeface="Wingdings" pitchFamily="2" charset="2"/>
              <a:buChar char="q"/>
            </a:pPr>
            <a:r>
              <a:rPr lang="fr-FR" b="1" dirty="0" smtClean="0"/>
              <a:t>les </a:t>
            </a:r>
            <a:r>
              <a:rPr lang="fr-FR" b="1" dirty="0"/>
              <a:t>écosystèmes marins et côtiers; </a:t>
            </a:r>
            <a:endParaRPr lang="fr-FR" b="1" dirty="0" smtClean="0"/>
          </a:p>
          <a:p>
            <a:pPr marL="0" indent="0">
              <a:buNone/>
            </a:pPr>
            <a:endParaRPr lang="en-US" b="1" dirty="0"/>
          </a:p>
          <a:p>
            <a:pPr>
              <a:buFont typeface="Wingdings" pitchFamily="2" charset="2"/>
              <a:buChar char="q"/>
            </a:pPr>
            <a:r>
              <a:rPr lang="fr-FR" b="1" dirty="0" smtClean="0"/>
              <a:t>les </a:t>
            </a:r>
            <a:r>
              <a:rPr lang="fr-FR" b="1" dirty="0"/>
              <a:t>écosystèmes des zones humides;</a:t>
            </a:r>
            <a:br>
              <a:rPr lang="fr-FR" b="1" dirty="0"/>
            </a:br>
            <a:endParaRPr lang="en-US" b="1" dirty="0" smtClean="0"/>
          </a:p>
          <a:p>
            <a:pPr>
              <a:buFont typeface="Wingdings" pitchFamily="2" charset="2"/>
              <a:buChar char="q"/>
            </a:pPr>
            <a:r>
              <a:rPr lang="fr-FR" b="1" dirty="0" smtClean="0"/>
              <a:t>les écosystèmes montagneux;</a:t>
            </a:r>
            <a:br>
              <a:rPr lang="fr-FR" b="1" dirty="0" smtClean="0"/>
            </a:br>
            <a:endParaRPr lang="en-US" b="1" dirty="0" smtClean="0"/>
          </a:p>
          <a:p>
            <a:pPr>
              <a:buFont typeface="Wingdings" pitchFamily="2" charset="2"/>
              <a:buChar char="q"/>
            </a:pPr>
            <a:r>
              <a:rPr lang="fr-FR" b="1" dirty="0" smtClean="0"/>
              <a:t>les </a:t>
            </a:r>
            <a:r>
              <a:rPr lang="fr-FR" b="1" dirty="0"/>
              <a:t>écosystèmes forestiers;</a:t>
            </a:r>
            <a:br>
              <a:rPr lang="fr-FR" b="1" dirty="0"/>
            </a:br>
            <a:endParaRPr lang="en-US" b="1" dirty="0"/>
          </a:p>
          <a:p>
            <a:pPr>
              <a:buFont typeface="Wingdings" pitchFamily="2" charset="2"/>
              <a:buChar char="q"/>
            </a:pPr>
            <a:r>
              <a:rPr lang="fr-FR" b="1" dirty="0" smtClean="0"/>
              <a:t>les écosystèmes steppiques;</a:t>
            </a:r>
            <a:br>
              <a:rPr lang="fr-FR" b="1" dirty="0" smtClean="0"/>
            </a:br>
            <a:endParaRPr lang="en-US" b="1" dirty="0" smtClean="0"/>
          </a:p>
          <a:p>
            <a:pPr>
              <a:buFont typeface="Wingdings" pitchFamily="2" charset="2"/>
              <a:buChar char="q"/>
            </a:pPr>
            <a:r>
              <a:rPr lang="fr-FR" b="1" dirty="0" smtClean="0"/>
              <a:t>les </a:t>
            </a:r>
            <a:r>
              <a:rPr lang="fr-FR" b="1" dirty="0"/>
              <a:t>écosystèmes sahariens.</a:t>
            </a:r>
            <a:endParaRPr lang="en-US" b="1" dirty="0"/>
          </a:p>
          <a:p>
            <a:pPr marL="0" indent="0">
              <a:buNone/>
            </a:pPr>
            <a:endParaRPr lang="ar-DZ" dirty="0"/>
          </a:p>
        </p:txBody>
      </p:sp>
    </p:spTree>
    <p:extLst>
      <p:ext uri="{BB962C8B-B14F-4D97-AF65-F5344CB8AC3E}">
        <p14:creationId xmlns:p14="http://schemas.microsoft.com/office/powerpoint/2010/main" val="203476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2">
                    <a:lumMod val="60000"/>
                    <a:lumOff val="40000"/>
                  </a:schemeClr>
                </a:solidFill>
              </a:rPr>
              <a:t>a. Les </a:t>
            </a:r>
            <a:r>
              <a:rPr lang="fr-FR" b="1" dirty="0">
                <a:solidFill>
                  <a:schemeClr val="tx2">
                    <a:lumMod val="60000"/>
                    <a:lumOff val="40000"/>
                  </a:schemeClr>
                </a:solidFill>
              </a:rPr>
              <a:t>écosystèmes marins et côtiers</a:t>
            </a:r>
            <a:endParaRPr lang="ar-DZ" dirty="0">
              <a:solidFill>
                <a:schemeClr val="tx2">
                  <a:lumMod val="60000"/>
                  <a:lumOff val="40000"/>
                </a:schemeClr>
              </a:solidFill>
            </a:endParaRPr>
          </a:p>
        </p:txBody>
      </p:sp>
      <p:sp>
        <p:nvSpPr>
          <p:cNvPr id="3" name="Espace réservé du contenu 2"/>
          <p:cNvSpPr>
            <a:spLocks noGrp="1"/>
          </p:cNvSpPr>
          <p:nvPr>
            <p:ph idx="1"/>
          </p:nvPr>
        </p:nvSpPr>
        <p:spPr>
          <a:solidFill>
            <a:schemeClr val="accent6">
              <a:lumMod val="60000"/>
              <a:lumOff val="40000"/>
            </a:schemeClr>
          </a:solidFill>
          <a:ln w="57150">
            <a:solidFill>
              <a:schemeClr val="accent6">
                <a:lumMod val="75000"/>
              </a:schemeClr>
            </a:solidFill>
          </a:ln>
        </p:spPr>
        <p:txBody>
          <a:bodyPr>
            <a:normAutofit fontScale="85000" lnSpcReduction="20000"/>
          </a:bodyPr>
          <a:lstStyle/>
          <a:p>
            <a:pPr marL="0" indent="0" algn="just">
              <a:buNone/>
            </a:pPr>
            <a:r>
              <a:rPr lang="fr-FR" b="1" dirty="0" smtClean="0"/>
              <a:t>	La </a:t>
            </a:r>
            <a:r>
              <a:rPr lang="fr-FR" b="1" dirty="0"/>
              <a:t>diversité biologique marine</a:t>
            </a:r>
            <a:r>
              <a:rPr lang="fr-FR" dirty="0"/>
              <a:t> connue s’élève à 3183 espèces dont 3080 ont été confirmées après 1980. Cette richesse comprend entre 720 genres et 655 familles. La flore marine est estimée, quant à elle, à 713 espèces regroupées dans 71 genres et 38 familles. Si l’on rajoute la végétation littorale et insulaire, la faune ornithologique marine et littorale, la biodiversité totale connue de l’écosystème marin côtier algérien est de 4150 espèces, dont 4014 sont confirmées pour un total de 950 genres et 761 familles. Mais, il faut souligner que ces chiffres ne reflètent pas la biodiversité réelle, mais plutôt celle connue.</a:t>
            </a:r>
            <a:endParaRPr lang="ar-DZ" dirty="0"/>
          </a:p>
        </p:txBody>
      </p:sp>
    </p:spTree>
    <p:extLst>
      <p:ext uri="{BB962C8B-B14F-4D97-AF65-F5344CB8AC3E}">
        <p14:creationId xmlns:p14="http://schemas.microsoft.com/office/powerpoint/2010/main" val="182283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1143000"/>
          </a:xfrm>
        </p:spPr>
        <p:txBody>
          <a:bodyPr>
            <a:normAutofit fontScale="90000"/>
          </a:bodyPr>
          <a:lstStyle/>
          <a:p>
            <a:r>
              <a:rPr lang="fr-FR" b="1" dirty="0">
                <a:solidFill>
                  <a:schemeClr val="tx2">
                    <a:lumMod val="60000"/>
                    <a:lumOff val="40000"/>
                  </a:schemeClr>
                </a:solidFill>
              </a:rPr>
              <a:t>b</a:t>
            </a:r>
            <a:r>
              <a:rPr lang="fr-FR" b="1" dirty="0" smtClean="0">
                <a:solidFill>
                  <a:schemeClr val="tx2">
                    <a:lumMod val="60000"/>
                    <a:lumOff val="40000"/>
                  </a:schemeClr>
                </a:solidFill>
              </a:rPr>
              <a:t>. Les </a:t>
            </a:r>
            <a:r>
              <a:rPr lang="fr-FR" b="1" dirty="0">
                <a:solidFill>
                  <a:schemeClr val="tx2">
                    <a:lumMod val="60000"/>
                    <a:lumOff val="40000"/>
                  </a:schemeClr>
                </a:solidFill>
              </a:rPr>
              <a:t>écosystèmes </a:t>
            </a:r>
            <a:r>
              <a:rPr lang="fr-FR" b="1" dirty="0" smtClean="0">
                <a:solidFill>
                  <a:schemeClr val="tx2">
                    <a:lumMod val="60000"/>
                    <a:lumOff val="40000"/>
                  </a:schemeClr>
                </a:solidFill>
              </a:rPr>
              <a:t>des zones humides</a:t>
            </a:r>
            <a:endParaRPr lang="ar-DZ" dirty="0">
              <a:solidFill>
                <a:schemeClr val="tx2">
                  <a:lumMod val="60000"/>
                  <a:lumOff val="40000"/>
                </a:schemeClr>
              </a:solidFill>
            </a:endParaRPr>
          </a:p>
        </p:txBody>
      </p:sp>
      <p:sp>
        <p:nvSpPr>
          <p:cNvPr id="3" name="Espace réservé du contenu 2"/>
          <p:cNvSpPr>
            <a:spLocks noGrp="1"/>
          </p:cNvSpPr>
          <p:nvPr>
            <p:ph idx="1"/>
          </p:nvPr>
        </p:nvSpPr>
        <p:spPr>
          <a:xfrm>
            <a:off x="3995936" y="1600200"/>
            <a:ext cx="4690864" cy="4580607"/>
          </a:xfrm>
          <a:solidFill>
            <a:schemeClr val="accent6">
              <a:lumMod val="60000"/>
              <a:lumOff val="40000"/>
            </a:schemeClr>
          </a:solidFill>
          <a:ln w="57150">
            <a:solidFill>
              <a:schemeClr val="accent6">
                <a:lumMod val="75000"/>
              </a:schemeClr>
            </a:solidFill>
          </a:ln>
        </p:spPr>
        <p:txBody>
          <a:bodyPr>
            <a:normAutofit fontScale="70000" lnSpcReduction="20000"/>
          </a:bodyPr>
          <a:lstStyle/>
          <a:p>
            <a:pPr marL="0" indent="0" algn="just">
              <a:buNone/>
            </a:pPr>
            <a:r>
              <a:rPr lang="fr-FR" b="1" dirty="0" smtClean="0"/>
              <a:t>	</a:t>
            </a:r>
          </a:p>
          <a:p>
            <a:pPr marL="0" indent="0" algn="just">
              <a:buNone/>
            </a:pPr>
            <a:r>
              <a:rPr lang="fr-FR" b="1" dirty="0"/>
              <a:t>	</a:t>
            </a:r>
            <a:r>
              <a:rPr lang="fr-FR" b="1" dirty="0" smtClean="0"/>
              <a:t>Les </a:t>
            </a:r>
            <a:r>
              <a:rPr lang="fr-FR" b="1" dirty="0"/>
              <a:t>zones humides</a:t>
            </a:r>
            <a:r>
              <a:rPr lang="fr-FR" dirty="0"/>
              <a:t> intègrent 39 espèces de poissons d’eau douce dont 2 endémiques. La flore est représentée par 784 espèces végétales aquatiques connues. Cette biodiversité est moyennement conservée même s’il y a lieu de relever l’existence de menaces pesantes</a:t>
            </a:r>
            <a:r>
              <a:rPr lang="fr-FR" dirty="0" smtClean="0"/>
              <a:t>.</a:t>
            </a:r>
          </a:p>
          <a:p>
            <a:pPr marL="0" indent="0">
              <a:buNone/>
            </a:pPr>
            <a:r>
              <a:rPr lang="fr-FR" dirty="0" smtClean="0"/>
              <a:t>	La </a:t>
            </a:r>
            <a:r>
              <a:rPr lang="fr-FR" dirty="0"/>
              <a:t>convention de </a:t>
            </a:r>
            <a:r>
              <a:rPr lang="fr-FR" b="1" dirty="0" err="1"/>
              <a:t>Ramsar</a:t>
            </a:r>
            <a:r>
              <a:rPr lang="fr-FR" dirty="0"/>
              <a:t> est entrée en vigueur en Algérie le </a:t>
            </a:r>
            <a:r>
              <a:rPr lang="fr-FR" dirty="0" smtClean="0"/>
              <a:t>04/03/1984. En</a:t>
            </a:r>
            <a:r>
              <a:rPr lang="fr-FR" dirty="0"/>
              <a:t> janvier 2020, le pays compte 50 sites </a:t>
            </a:r>
            <a:r>
              <a:rPr lang="fr-FR" dirty="0" smtClean="0"/>
              <a:t>de zones humides </a:t>
            </a:r>
            <a:r>
              <a:rPr lang="fr-FR" b="1" dirty="0" err="1" smtClean="0"/>
              <a:t>Ramsar</a:t>
            </a:r>
            <a:r>
              <a:rPr lang="fr-FR" dirty="0"/>
              <a:t>, couvrant une superficie de 30 328,13 km</a:t>
            </a:r>
            <a:r>
              <a:rPr lang="fr-FR" baseline="30000" dirty="0"/>
              <a:t>2</a:t>
            </a:r>
            <a:r>
              <a:rPr lang="fr-FR" dirty="0"/>
              <a:t>.</a:t>
            </a:r>
          </a:p>
          <a:p>
            <a:pPr marL="0" indent="0">
              <a:buNone/>
            </a:pPr>
            <a:endParaRPr lang="fr-FR" dirty="0"/>
          </a:p>
          <a:p>
            <a:pPr marL="0" indent="0" algn="just">
              <a:buNone/>
            </a:pPr>
            <a:endParaRPr lang="ar-DZ" dirty="0"/>
          </a:p>
        </p:txBody>
      </p:sp>
      <p:pic>
        <p:nvPicPr>
          <p:cNvPr id="1028" name="Picture 4" descr="Les points blancs sont des poissons mo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3923928" cy="383192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0" y="1591168"/>
            <a:ext cx="3923928" cy="757712"/>
          </a:xfrm>
          <a:prstGeom prst="rect">
            <a:avLst/>
          </a:prstGeom>
          <a:solidFill>
            <a:schemeClr val="accent6">
              <a:lumMod val="60000"/>
              <a:lumOff val="40000"/>
            </a:schemeClr>
          </a:solidFill>
          <a:ln w="57150">
            <a:solidFill>
              <a:schemeClr val="accent6">
                <a:lumMod val="75000"/>
              </a:schemeClr>
            </a:solidFill>
          </a:ln>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smtClean="0"/>
              <a:t>	</a:t>
            </a:r>
          </a:p>
          <a:p>
            <a:pPr marL="0" indent="0" algn="ctr">
              <a:buNone/>
            </a:pPr>
            <a:r>
              <a:rPr lang="en-US" sz="5000" dirty="0" err="1" smtClean="0"/>
              <a:t>Vallée</a:t>
            </a:r>
            <a:r>
              <a:rPr lang="en-US" sz="5000" dirty="0" smtClean="0"/>
              <a:t> </a:t>
            </a:r>
            <a:r>
              <a:rPr lang="en-US" sz="5000" dirty="0"/>
              <a:t>de </a:t>
            </a:r>
            <a:r>
              <a:rPr lang="en-US" sz="5000" dirty="0" err="1"/>
              <a:t>l'oued</a:t>
            </a:r>
            <a:r>
              <a:rPr lang="en-US" sz="5000" dirty="0"/>
              <a:t> </a:t>
            </a:r>
            <a:r>
              <a:rPr lang="en-US" sz="5000" b="1" dirty="0" err="1" smtClean="0"/>
              <a:t>Soum</a:t>
            </a:r>
            <a:r>
              <a:rPr lang="fr-FR" sz="5000" b="1" dirty="0" smtClean="0"/>
              <a:t>mam</a:t>
            </a:r>
          </a:p>
          <a:p>
            <a:pPr marL="0" indent="0" algn="just">
              <a:buFont typeface="Arial" pitchFamily="34" charset="0"/>
              <a:buNone/>
            </a:pPr>
            <a:r>
              <a:rPr lang="fr-FR" dirty="0" smtClean="0"/>
              <a:t> </a:t>
            </a:r>
            <a:endParaRPr lang="ar-DZ" dirty="0"/>
          </a:p>
        </p:txBody>
      </p:sp>
    </p:spTree>
    <p:extLst>
      <p:ext uri="{BB962C8B-B14F-4D97-AF65-F5344CB8AC3E}">
        <p14:creationId xmlns:p14="http://schemas.microsoft.com/office/powerpoint/2010/main" val="75533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lumMod val="60000"/>
                    <a:lumOff val="40000"/>
                  </a:schemeClr>
                </a:solidFill>
              </a:rPr>
              <a:t>c</a:t>
            </a:r>
            <a:r>
              <a:rPr lang="fr-FR" b="1" dirty="0" smtClean="0">
                <a:solidFill>
                  <a:schemeClr val="tx2">
                    <a:lumMod val="60000"/>
                    <a:lumOff val="40000"/>
                  </a:schemeClr>
                </a:solidFill>
              </a:rPr>
              <a:t>. Les </a:t>
            </a:r>
            <a:r>
              <a:rPr lang="fr-FR" b="1" dirty="0">
                <a:solidFill>
                  <a:schemeClr val="tx2">
                    <a:lumMod val="60000"/>
                    <a:lumOff val="40000"/>
                  </a:schemeClr>
                </a:solidFill>
              </a:rPr>
              <a:t>écosystèmes </a:t>
            </a:r>
            <a:r>
              <a:rPr lang="fr-FR" b="1" dirty="0" smtClean="0">
                <a:solidFill>
                  <a:schemeClr val="tx2">
                    <a:lumMod val="60000"/>
                    <a:lumOff val="40000"/>
                  </a:schemeClr>
                </a:solidFill>
              </a:rPr>
              <a:t>montagneux</a:t>
            </a:r>
            <a:endParaRPr lang="ar-DZ" dirty="0">
              <a:solidFill>
                <a:schemeClr val="tx2">
                  <a:lumMod val="60000"/>
                  <a:lumOff val="40000"/>
                </a:schemeClr>
              </a:solidFill>
            </a:endParaRPr>
          </a:p>
        </p:txBody>
      </p:sp>
      <p:sp>
        <p:nvSpPr>
          <p:cNvPr id="3" name="Espace réservé du contenu 2"/>
          <p:cNvSpPr>
            <a:spLocks noGrp="1"/>
          </p:cNvSpPr>
          <p:nvPr>
            <p:ph idx="1"/>
          </p:nvPr>
        </p:nvSpPr>
        <p:spPr>
          <a:solidFill>
            <a:schemeClr val="accent6">
              <a:lumMod val="60000"/>
              <a:lumOff val="40000"/>
            </a:schemeClr>
          </a:solidFill>
          <a:ln w="57150">
            <a:solidFill>
              <a:schemeClr val="accent6">
                <a:lumMod val="75000"/>
              </a:schemeClr>
            </a:solidFill>
          </a:ln>
        </p:spPr>
        <p:txBody>
          <a:bodyPr>
            <a:normAutofit fontScale="85000" lnSpcReduction="20000"/>
          </a:bodyPr>
          <a:lstStyle/>
          <a:p>
            <a:pPr marL="0" indent="0" algn="just">
              <a:buNone/>
            </a:pPr>
            <a:r>
              <a:rPr lang="fr-FR" b="1" dirty="0" smtClean="0"/>
              <a:t>	</a:t>
            </a:r>
            <a:r>
              <a:rPr lang="fr-FR" b="1" dirty="0"/>
              <a:t>Les massifs montagneux</a:t>
            </a:r>
            <a:r>
              <a:rPr lang="fr-FR" dirty="0"/>
              <a:t> d’Algérie recèlent une diversité biologique importante. Parmi les espèces de flore, l’Algérie compte un grand nombre d’arbres et d’arbustes. Sur les 70 taxons arborés de la flore spontanée algérienne (QUEZEL et SANTA, 1962), 52 espèces se rencontrent dans les zones montagneuses. Dans la partie sud, les massifs du Sahara Central se composent de 3 éléments floristiques d’origines biogéographiques différentes : saharo-arabique, méditerranéenne confinée aux altitudes supérieures à 1500m et tropicale localisées dans les oueds et les vallées environnantes.</a:t>
            </a:r>
            <a:endParaRPr lang="ar-DZ" dirty="0"/>
          </a:p>
        </p:txBody>
      </p:sp>
    </p:spTree>
    <p:extLst>
      <p:ext uri="{BB962C8B-B14F-4D97-AF65-F5344CB8AC3E}">
        <p14:creationId xmlns:p14="http://schemas.microsoft.com/office/powerpoint/2010/main" val="240067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lumMod val="60000"/>
                    <a:lumOff val="40000"/>
                  </a:schemeClr>
                </a:solidFill>
              </a:rPr>
              <a:t>d</a:t>
            </a:r>
            <a:r>
              <a:rPr lang="fr-FR" b="1" dirty="0" smtClean="0">
                <a:solidFill>
                  <a:schemeClr val="tx2">
                    <a:lumMod val="60000"/>
                    <a:lumOff val="40000"/>
                  </a:schemeClr>
                </a:solidFill>
              </a:rPr>
              <a:t>. Les écosystèmes forestiers</a:t>
            </a:r>
            <a:endParaRPr lang="ar-DZ" dirty="0">
              <a:solidFill>
                <a:schemeClr val="tx2">
                  <a:lumMod val="60000"/>
                  <a:lumOff val="40000"/>
                </a:schemeClr>
              </a:solidFill>
            </a:endParaRPr>
          </a:p>
        </p:txBody>
      </p:sp>
      <p:sp>
        <p:nvSpPr>
          <p:cNvPr id="3" name="Espace réservé du contenu 2"/>
          <p:cNvSpPr>
            <a:spLocks noGrp="1"/>
          </p:cNvSpPr>
          <p:nvPr>
            <p:ph idx="1"/>
          </p:nvPr>
        </p:nvSpPr>
        <p:spPr>
          <a:xfrm>
            <a:off x="331960" y="1196752"/>
            <a:ext cx="8488512" cy="2332855"/>
          </a:xfrm>
          <a:solidFill>
            <a:schemeClr val="accent6">
              <a:lumMod val="60000"/>
              <a:lumOff val="40000"/>
            </a:schemeClr>
          </a:solidFill>
          <a:ln w="57150">
            <a:solidFill>
              <a:schemeClr val="accent6">
                <a:lumMod val="75000"/>
              </a:schemeClr>
            </a:solidFill>
          </a:ln>
        </p:spPr>
        <p:txBody>
          <a:bodyPr>
            <a:normAutofit fontScale="70000" lnSpcReduction="20000"/>
          </a:bodyPr>
          <a:lstStyle/>
          <a:p>
            <a:pPr marL="0" indent="0" algn="just">
              <a:buNone/>
            </a:pPr>
            <a:r>
              <a:rPr lang="fr-FR" b="1" dirty="0" smtClean="0"/>
              <a:t>	</a:t>
            </a:r>
          </a:p>
          <a:p>
            <a:pPr marL="0" indent="0" algn="just">
              <a:buNone/>
            </a:pPr>
            <a:r>
              <a:rPr lang="fr-FR" b="1" dirty="0" smtClean="0"/>
              <a:t>	La </a:t>
            </a:r>
            <a:r>
              <a:rPr lang="fr-FR" b="1" dirty="0"/>
              <a:t>biodiversité forestière</a:t>
            </a:r>
            <a:r>
              <a:rPr lang="fr-FR" dirty="0"/>
              <a:t> est en régression dans la plupart des régions forestières d’Algérie. </a:t>
            </a:r>
            <a:r>
              <a:rPr lang="fr-FR" dirty="0" smtClean="0"/>
              <a:t>En</a:t>
            </a:r>
            <a:r>
              <a:rPr lang="fr-FR" dirty="0"/>
              <a:t> </a:t>
            </a:r>
            <a:r>
              <a:rPr lang="fr-FR" dirty="0" smtClean="0"/>
              <a:t>effet</a:t>
            </a:r>
            <a:r>
              <a:rPr lang="fr-FR" dirty="0"/>
              <a:t>, outre la vulnérabilité naturelle qui caractérise la forêt méditerranéenne et les formations </a:t>
            </a:r>
            <a:r>
              <a:rPr lang="fr-FR" dirty="0" err="1"/>
              <a:t>subforestières</a:t>
            </a:r>
            <a:r>
              <a:rPr lang="fr-FR" dirty="0"/>
              <a:t>. La forêt algérienne continue à subir des pressions diverses et répétées réduisant considérablement ses potentialités végétales, hydriques et édaphiques.</a:t>
            </a:r>
            <a:endParaRPr lang="ar-D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92" y="3717032"/>
            <a:ext cx="4373712" cy="3068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703384"/>
            <a:ext cx="4427984" cy="3068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a:xfrm>
            <a:off x="674068" y="3600312"/>
            <a:ext cx="3367560" cy="558611"/>
          </a:xfrm>
          <a:prstGeom prst="rect">
            <a:avLst/>
          </a:prstGeom>
          <a:solidFill>
            <a:schemeClr val="accent6">
              <a:lumMod val="60000"/>
              <a:lumOff val="40000"/>
            </a:schemeClr>
          </a:solidFill>
          <a:ln w="57150">
            <a:solidFill>
              <a:schemeClr val="accent6">
                <a:lumMod val="75000"/>
              </a:schemeClr>
            </a:solidFill>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b="1" dirty="0" smtClean="0"/>
              <a:t>	</a:t>
            </a:r>
          </a:p>
          <a:p>
            <a:pPr marL="0" indent="0" algn="ctr">
              <a:buFont typeface="Arial" pitchFamily="34" charset="0"/>
              <a:buNone/>
            </a:pPr>
            <a:r>
              <a:rPr lang="fr-FR" b="1" dirty="0" smtClean="0"/>
              <a:t>Cédraie Djebel </a:t>
            </a:r>
            <a:r>
              <a:rPr lang="fr-FR" b="1" dirty="0" err="1" smtClean="0"/>
              <a:t>Boutaleb</a:t>
            </a:r>
            <a:r>
              <a:rPr lang="fr-FR" b="1" dirty="0" smtClean="0"/>
              <a:t> (Sétif)</a:t>
            </a:r>
            <a:endParaRPr lang="ar-DZ" dirty="0"/>
          </a:p>
        </p:txBody>
      </p:sp>
      <p:sp>
        <p:nvSpPr>
          <p:cNvPr id="7" name="Espace réservé du contenu 2"/>
          <p:cNvSpPr txBox="1">
            <a:spLocks/>
          </p:cNvSpPr>
          <p:nvPr/>
        </p:nvSpPr>
        <p:spPr>
          <a:xfrm>
            <a:off x="5076056" y="3600312"/>
            <a:ext cx="3367560" cy="558611"/>
          </a:xfrm>
          <a:prstGeom prst="rect">
            <a:avLst/>
          </a:prstGeom>
          <a:solidFill>
            <a:schemeClr val="accent6">
              <a:lumMod val="60000"/>
              <a:lumOff val="40000"/>
            </a:schemeClr>
          </a:solidFill>
          <a:ln w="57150">
            <a:solidFill>
              <a:schemeClr val="accent6">
                <a:lumMod val="75000"/>
              </a:schemeClr>
            </a:solidFill>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b="1" dirty="0" smtClean="0"/>
              <a:t>	</a:t>
            </a:r>
          </a:p>
          <a:p>
            <a:pPr marL="0" indent="0" algn="ctr">
              <a:buFont typeface="Arial" pitchFamily="34" charset="0"/>
              <a:buNone/>
            </a:pPr>
            <a:r>
              <a:rPr lang="fr-FR" b="1" dirty="0" smtClean="0"/>
              <a:t>Pinède Djebel </a:t>
            </a:r>
            <a:r>
              <a:rPr lang="fr-FR" b="1" dirty="0" err="1" smtClean="0"/>
              <a:t>Boutaleb</a:t>
            </a:r>
            <a:r>
              <a:rPr lang="fr-FR" b="1" dirty="0" smtClean="0"/>
              <a:t> (Sétif)</a:t>
            </a:r>
            <a:endParaRPr lang="ar-DZ" dirty="0"/>
          </a:p>
        </p:txBody>
      </p:sp>
    </p:spTree>
    <p:extLst>
      <p:ext uri="{BB962C8B-B14F-4D97-AF65-F5344CB8AC3E}">
        <p14:creationId xmlns:p14="http://schemas.microsoft.com/office/powerpoint/2010/main" val="1894079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b="1" dirty="0" smtClean="0">
                <a:solidFill>
                  <a:schemeClr val="tx2">
                    <a:lumMod val="60000"/>
                    <a:lumOff val="40000"/>
                  </a:schemeClr>
                </a:solidFill>
              </a:rPr>
              <a:t/>
            </a:r>
            <a:br>
              <a:rPr lang="fr-FR" b="1" dirty="0" smtClean="0">
                <a:solidFill>
                  <a:schemeClr val="tx2">
                    <a:lumMod val="60000"/>
                    <a:lumOff val="40000"/>
                  </a:schemeClr>
                </a:solidFill>
              </a:rPr>
            </a:br>
            <a:r>
              <a:rPr lang="fr-FR" b="1" dirty="0" smtClean="0">
                <a:solidFill>
                  <a:schemeClr val="tx2">
                    <a:lumMod val="60000"/>
                    <a:lumOff val="40000"/>
                  </a:schemeClr>
                </a:solidFill>
              </a:rPr>
              <a:t>e. Les </a:t>
            </a:r>
            <a:r>
              <a:rPr lang="fr-FR" b="1" dirty="0">
                <a:solidFill>
                  <a:schemeClr val="tx2">
                    <a:lumMod val="60000"/>
                    <a:lumOff val="40000"/>
                  </a:schemeClr>
                </a:solidFill>
              </a:rPr>
              <a:t>écosystèmes </a:t>
            </a:r>
            <a:r>
              <a:rPr lang="fr-FR" b="1" dirty="0" smtClean="0">
                <a:solidFill>
                  <a:schemeClr val="tx2">
                    <a:lumMod val="60000"/>
                    <a:lumOff val="40000"/>
                  </a:schemeClr>
                </a:solidFill>
              </a:rPr>
              <a:t>steppiques</a:t>
            </a:r>
            <a:r>
              <a:rPr lang="fr-FR" b="1" dirty="0">
                <a:solidFill>
                  <a:schemeClr val="tx2">
                    <a:lumMod val="60000"/>
                    <a:lumOff val="40000"/>
                  </a:schemeClr>
                </a:solidFill>
              </a:rPr>
              <a:t/>
            </a:r>
            <a:br>
              <a:rPr lang="fr-FR" b="1" dirty="0">
                <a:solidFill>
                  <a:schemeClr val="tx2">
                    <a:lumMod val="60000"/>
                    <a:lumOff val="40000"/>
                  </a:schemeClr>
                </a:solidFill>
              </a:rPr>
            </a:br>
            <a:r>
              <a:rPr lang="en-US" b="1" dirty="0">
                <a:solidFill>
                  <a:schemeClr val="tx2">
                    <a:lumMod val="60000"/>
                    <a:lumOff val="40000"/>
                  </a:schemeClr>
                </a:solidFill>
              </a:rPr>
              <a:t/>
            </a:r>
            <a:br>
              <a:rPr lang="en-US" b="1" dirty="0">
                <a:solidFill>
                  <a:schemeClr val="tx2">
                    <a:lumMod val="60000"/>
                    <a:lumOff val="40000"/>
                  </a:schemeClr>
                </a:solidFill>
              </a:rPr>
            </a:br>
            <a:endParaRPr lang="ar-DZ" dirty="0">
              <a:solidFill>
                <a:schemeClr val="tx2">
                  <a:lumMod val="60000"/>
                  <a:lumOff val="40000"/>
                </a:schemeClr>
              </a:solidFill>
            </a:endParaRPr>
          </a:p>
        </p:txBody>
      </p:sp>
      <p:sp>
        <p:nvSpPr>
          <p:cNvPr id="3" name="Espace réservé du contenu 2"/>
          <p:cNvSpPr>
            <a:spLocks noGrp="1"/>
          </p:cNvSpPr>
          <p:nvPr>
            <p:ph idx="1"/>
          </p:nvPr>
        </p:nvSpPr>
        <p:spPr>
          <a:xfrm>
            <a:off x="457200" y="908720"/>
            <a:ext cx="8229600" cy="5217443"/>
          </a:xfrm>
          <a:solidFill>
            <a:schemeClr val="accent6">
              <a:lumMod val="60000"/>
              <a:lumOff val="40000"/>
            </a:schemeClr>
          </a:solidFill>
          <a:ln w="57150">
            <a:solidFill>
              <a:schemeClr val="accent6">
                <a:lumMod val="75000"/>
              </a:schemeClr>
            </a:solidFill>
          </a:ln>
        </p:spPr>
        <p:txBody>
          <a:bodyPr>
            <a:normAutofit fontScale="62500" lnSpcReduction="20000"/>
          </a:bodyPr>
          <a:lstStyle/>
          <a:p>
            <a:pPr marL="0" indent="0" algn="just">
              <a:buNone/>
            </a:pPr>
            <a:r>
              <a:rPr lang="fr-FR" b="1" dirty="0" smtClean="0"/>
              <a:t>	Les </a:t>
            </a:r>
            <a:r>
              <a:rPr lang="fr-FR" b="1" dirty="0"/>
              <a:t>écosystèmes steppiques</a:t>
            </a:r>
            <a:r>
              <a:rPr lang="fr-FR" dirty="0"/>
              <a:t> se caractérisent par une diversité biologique appréciable, fruit d’une adaptation millénaire aux conditions agro climatiques particulièrement difficiles de ces </a:t>
            </a:r>
            <a:r>
              <a:rPr lang="fr-FR" dirty="0" smtClean="0"/>
              <a:t>régions.</a:t>
            </a:r>
            <a:r>
              <a:rPr lang="fr-FR" dirty="0"/>
              <a:t> </a:t>
            </a:r>
            <a:r>
              <a:rPr lang="fr-FR" dirty="0" smtClean="0"/>
              <a:t>Le </a:t>
            </a:r>
            <a:r>
              <a:rPr lang="fr-FR" dirty="0"/>
              <a:t>climat est de type méditerranéen, semi-aride à aride </a:t>
            </a:r>
            <a:r>
              <a:rPr lang="fr-FR" dirty="0" smtClean="0"/>
              <a:t>et </a:t>
            </a:r>
            <a:r>
              <a:rPr lang="fr-FR" dirty="0"/>
              <a:t>les périodes sèches varient de </a:t>
            </a:r>
            <a:r>
              <a:rPr lang="fr-FR" dirty="0" smtClean="0"/>
              <a:t>7 </a:t>
            </a:r>
            <a:r>
              <a:rPr lang="en-US" dirty="0" smtClean="0"/>
              <a:t>à 12 </a:t>
            </a:r>
            <a:r>
              <a:rPr lang="en-US" dirty="0" err="1" smtClean="0"/>
              <a:t>mois</a:t>
            </a:r>
            <a:r>
              <a:rPr lang="en-US" dirty="0" smtClean="0"/>
              <a:t>.</a:t>
            </a:r>
          </a:p>
          <a:p>
            <a:pPr marL="0" indent="0" algn="just">
              <a:buNone/>
            </a:pPr>
            <a:r>
              <a:rPr lang="fr-FR" b="1" dirty="0" smtClean="0"/>
              <a:t>Les </a:t>
            </a:r>
            <a:r>
              <a:rPr lang="fr-FR" b="1" dirty="0"/>
              <a:t>grands types de végétation sont dominés par 7 grandes formations </a:t>
            </a:r>
            <a:r>
              <a:rPr lang="fr-FR" b="1" dirty="0" smtClean="0"/>
              <a:t> </a:t>
            </a:r>
            <a:r>
              <a:rPr lang="fr-FR" b="1" dirty="0"/>
              <a:t>:</a:t>
            </a:r>
          </a:p>
          <a:p>
            <a:pPr algn="just">
              <a:buFont typeface="Wingdings" pitchFamily="2" charset="2"/>
              <a:buChar char="q"/>
            </a:pPr>
            <a:r>
              <a:rPr lang="fr-FR" dirty="0"/>
              <a:t>Les formations </a:t>
            </a:r>
            <a:r>
              <a:rPr lang="fr-FR" b="1" dirty="0"/>
              <a:t>à </a:t>
            </a:r>
            <a:r>
              <a:rPr lang="fr-FR" b="1" i="1" dirty="0"/>
              <a:t>Stipa </a:t>
            </a:r>
            <a:r>
              <a:rPr lang="fr-FR" b="1" i="1" dirty="0" err="1"/>
              <a:t>tenacissima</a:t>
            </a:r>
            <a:r>
              <a:rPr lang="fr-FR" b="1" i="1" dirty="0"/>
              <a:t> </a:t>
            </a:r>
            <a:r>
              <a:rPr lang="fr-FR" dirty="0"/>
              <a:t>(Alfa = </a:t>
            </a:r>
            <a:r>
              <a:rPr lang="fr-FR" dirty="0" err="1"/>
              <a:t>Halfa</a:t>
            </a:r>
            <a:r>
              <a:rPr lang="fr-FR" dirty="0"/>
              <a:t>) : 2 millions d’ha ;</a:t>
            </a:r>
          </a:p>
          <a:p>
            <a:pPr algn="just">
              <a:buFont typeface="Wingdings" pitchFamily="2" charset="2"/>
              <a:buChar char="q"/>
            </a:pPr>
            <a:r>
              <a:rPr lang="fr-FR" dirty="0"/>
              <a:t>Les formations </a:t>
            </a:r>
            <a:r>
              <a:rPr lang="fr-FR" b="1" dirty="0"/>
              <a:t>à </a:t>
            </a:r>
            <a:r>
              <a:rPr lang="fr-FR" b="1" i="1" dirty="0" err="1"/>
              <a:t>Lygeum</a:t>
            </a:r>
            <a:r>
              <a:rPr lang="fr-FR" b="1" i="1" dirty="0"/>
              <a:t> </a:t>
            </a:r>
            <a:r>
              <a:rPr lang="fr-FR" b="1" i="1" dirty="0" err="1"/>
              <a:t>spartum</a:t>
            </a:r>
            <a:r>
              <a:rPr lang="fr-FR" b="1" i="1" dirty="0"/>
              <a:t> </a:t>
            </a:r>
            <a:r>
              <a:rPr lang="fr-FR" dirty="0"/>
              <a:t>(sparte ou </a:t>
            </a:r>
            <a:r>
              <a:rPr lang="fr-FR" dirty="0" err="1"/>
              <a:t>sennagh</a:t>
            </a:r>
            <a:r>
              <a:rPr lang="fr-FR" dirty="0"/>
              <a:t>) : 2 millions d’ha ;</a:t>
            </a:r>
          </a:p>
          <a:p>
            <a:pPr algn="just">
              <a:buFont typeface="Wingdings" pitchFamily="2" charset="2"/>
              <a:buChar char="q"/>
            </a:pPr>
            <a:r>
              <a:rPr lang="fr-FR" dirty="0"/>
              <a:t>Les formations </a:t>
            </a:r>
            <a:r>
              <a:rPr lang="fr-FR" b="1" dirty="0"/>
              <a:t>à </a:t>
            </a:r>
            <a:r>
              <a:rPr lang="fr-FR" b="1" i="1" dirty="0" err="1"/>
              <a:t>Artemisia</a:t>
            </a:r>
            <a:r>
              <a:rPr lang="fr-FR" b="1" i="1" dirty="0"/>
              <a:t> herba-alba </a:t>
            </a:r>
            <a:r>
              <a:rPr lang="fr-FR" dirty="0"/>
              <a:t>(Armoise blanche ou </a:t>
            </a:r>
            <a:r>
              <a:rPr lang="fr-FR" dirty="0" err="1"/>
              <a:t>chih</a:t>
            </a:r>
            <a:r>
              <a:rPr lang="fr-FR" dirty="0"/>
              <a:t>) 3 millions d’ha ;</a:t>
            </a:r>
          </a:p>
          <a:p>
            <a:pPr algn="just">
              <a:buFont typeface="Wingdings" pitchFamily="2" charset="2"/>
              <a:buChar char="q"/>
            </a:pPr>
            <a:r>
              <a:rPr lang="fr-FR" dirty="0"/>
              <a:t>Les formations </a:t>
            </a:r>
            <a:r>
              <a:rPr lang="fr-FR" b="1" dirty="0"/>
              <a:t>à </a:t>
            </a:r>
            <a:r>
              <a:rPr lang="fr-FR" b="1" i="1" dirty="0" err="1" smtClean="0"/>
              <a:t>Artrophytum</a:t>
            </a:r>
            <a:r>
              <a:rPr lang="fr-FR" b="1" i="1" dirty="0" smtClean="0"/>
              <a:t> </a:t>
            </a:r>
            <a:r>
              <a:rPr lang="fr-FR" b="1" i="1" dirty="0" err="1" smtClean="0"/>
              <a:t>scoparium</a:t>
            </a:r>
            <a:r>
              <a:rPr lang="fr-FR" b="1" i="1" dirty="0" smtClean="0"/>
              <a:t> </a:t>
            </a:r>
            <a:r>
              <a:rPr lang="fr-FR" dirty="0"/>
              <a:t>(</a:t>
            </a:r>
            <a:r>
              <a:rPr lang="fr-FR" dirty="0" err="1"/>
              <a:t>Remt</a:t>
            </a:r>
            <a:r>
              <a:rPr lang="fr-FR" dirty="0"/>
              <a:t>) : 3millions d’ha ;</a:t>
            </a:r>
          </a:p>
          <a:p>
            <a:pPr algn="just">
              <a:buFont typeface="Wingdings" pitchFamily="2" charset="2"/>
              <a:buChar char="q"/>
            </a:pPr>
            <a:r>
              <a:rPr lang="fr-FR" dirty="0"/>
              <a:t>Les formations dégradées </a:t>
            </a:r>
            <a:r>
              <a:rPr lang="fr-FR" b="1" dirty="0"/>
              <a:t>à </a:t>
            </a:r>
            <a:r>
              <a:rPr lang="fr-FR" b="1" i="1" dirty="0" err="1"/>
              <a:t>Noaea</a:t>
            </a:r>
            <a:r>
              <a:rPr lang="fr-FR" b="1" i="1" dirty="0"/>
              <a:t> </a:t>
            </a:r>
            <a:r>
              <a:rPr lang="fr-FR" b="1" i="1" dirty="0" err="1"/>
              <a:t>mucronata</a:t>
            </a:r>
            <a:r>
              <a:rPr lang="fr-FR" b="1" i="1" dirty="0"/>
              <a:t> </a:t>
            </a:r>
            <a:r>
              <a:rPr lang="fr-FR" dirty="0"/>
              <a:t>(</a:t>
            </a:r>
            <a:r>
              <a:rPr lang="fr-FR" dirty="0" err="1"/>
              <a:t>Chobrok</a:t>
            </a:r>
            <a:r>
              <a:rPr lang="fr-FR" dirty="0"/>
              <a:t>), </a:t>
            </a:r>
            <a:r>
              <a:rPr lang="fr-FR" b="1" i="1" dirty="0" err="1"/>
              <a:t>Thymelaea</a:t>
            </a:r>
            <a:r>
              <a:rPr lang="fr-FR" b="1" i="1" dirty="0"/>
              <a:t> </a:t>
            </a:r>
            <a:r>
              <a:rPr lang="fr-FR" b="1" i="1" dirty="0" err="1" smtClean="0"/>
              <a:t>microphylla</a:t>
            </a:r>
            <a:r>
              <a:rPr lang="fr-FR" b="1" i="1" dirty="0"/>
              <a:t> </a:t>
            </a:r>
            <a:r>
              <a:rPr lang="en-US" dirty="0" smtClean="0"/>
              <a:t>(</a:t>
            </a:r>
            <a:r>
              <a:rPr lang="en-US" dirty="0" err="1" smtClean="0"/>
              <a:t>Methnane</a:t>
            </a:r>
            <a:r>
              <a:rPr lang="en-US" dirty="0"/>
              <a:t>), </a:t>
            </a:r>
            <a:r>
              <a:rPr lang="en-US" i="1" dirty="0" err="1"/>
              <a:t>Astragallus</a:t>
            </a:r>
            <a:r>
              <a:rPr lang="en-US" i="1" dirty="0"/>
              <a:t> </a:t>
            </a:r>
            <a:r>
              <a:rPr lang="en-US" i="1" dirty="0" err="1"/>
              <a:t>armatus</a:t>
            </a:r>
            <a:r>
              <a:rPr lang="en-US" i="1" dirty="0"/>
              <a:t> </a:t>
            </a:r>
            <a:r>
              <a:rPr lang="en-US" dirty="0"/>
              <a:t>, </a:t>
            </a:r>
            <a:r>
              <a:rPr lang="en-US" i="1" dirty="0" err="1"/>
              <a:t>Peganum</a:t>
            </a:r>
            <a:r>
              <a:rPr lang="en-US" i="1" dirty="0"/>
              <a:t> </a:t>
            </a:r>
            <a:r>
              <a:rPr lang="en-US" i="1" dirty="0" err="1"/>
              <a:t>harmala</a:t>
            </a:r>
            <a:r>
              <a:rPr lang="en-US" i="1" dirty="0"/>
              <a:t> </a:t>
            </a:r>
            <a:r>
              <a:rPr lang="en-US" dirty="0"/>
              <a:t>(</a:t>
            </a:r>
            <a:r>
              <a:rPr lang="en-US" dirty="0" err="1"/>
              <a:t>Harmel</a:t>
            </a:r>
            <a:r>
              <a:rPr lang="en-US" dirty="0"/>
              <a:t>) etc.</a:t>
            </a:r>
          </a:p>
          <a:p>
            <a:pPr algn="just">
              <a:buFont typeface="Wingdings" pitchFamily="2" charset="2"/>
              <a:buChar char="q"/>
            </a:pPr>
            <a:r>
              <a:rPr lang="fr-FR" dirty="0"/>
              <a:t>Les formations azonales à </a:t>
            </a:r>
            <a:r>
              <a:rPr lang="fr-FR" b="1" dirty="0" err="1" smtClean="0"/>
              <a:t>psamophytes</a:t>
            </a:r>
            <a:r>
              <a:rPr lang="fr-FR" dirty="0" smtClean="0"/>
              <a:t>  comme </a:t>
            </a:r>
            <a:r>
              <a:rPr lang="fr-FR" b="1" i="1" dirty="0" err="1" smtClean="0"/>
              <a:t>Stipagrostis</a:t>
            </a:r>
            <a:r>
              <a:rPr lang="fr-FR" b="1" i="1" dirty="0" smtClean="0"/>
              <a:t> </a:t>
            </a:r>
            <a:r>
              <a:rPr lang="fr-FR" b="1" i="1" dirty="0" err="1"/>
              <a:t>pungens</a:t>
            </a:r>
            <a:r>
              <a:rPr lang="fr-FR" b="1" i="1" dirty="0"/>
              <a:t> </a:t>
            </a:r>
            <a:r>
              <a:rPr lang="fr-FR" dirty="0"/>
              <a:t>(</a:t>
            </a:r>
            <a:r>
              <a:rPr lang="fr-FR" dirty="0" err="1"/>
              <a:t>Drinn</a:t>
            </a:r>
            <a:r>
              <a:rPr lang="fr-FR" dirty="0" smtClean="0"/>
              <a:t>)</a:t>
            </a:r>
          </a:p>
          <a:p>
            <a:pPr algn="just">
              <a:buFont typeface="Wingdings" pitchFamily="2" charset="2"/>
              <a:buChar char="q"/>
            </a:pPr>
            <a:r>
              <a:rPr lang="fr-FR" dirty="0"/>
              <a:t>Les formations </a:t>
            </a:r>
            <a:r>
              <a:rPr lang="fr-FR" dirty="0" smtClean="0"/>
              <a:t>azonales à </a:t>
            </a:r>
            <a:r>
              <a:rPr lang="fr-FR" b="1" dirty="0"/>
              <a:t>halophytes</a:t>
            </a:r>
            <a:r>
              <a:rPr lang="fr-FR" dirty="0"/>
              <a:t>: 0.5 millions d’ha et des Dayas à Pistachier et </a:t>
            </a:r>
            <a:r>
              <a:rPr lang="fr-FR" dirty="0" smtClean="0"/>
              <a:t>Jujubier</a:t>
            </a:r>
            <a:endParaRPr lang="ar-DZ" dirty="0"/>
          </a:p>
        </p:txBody>
      </p:sp>
    </p:spTree>
    <p:extLst>
      <p:ext uri="{BB962C8B-B14F-4D97-AF65-F5344CB8AC3E}">
        <p14:creationId xmlns:p14="http://schemas.microsoft.com/office/powerpoint/2010/main" val="1506891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67544" y="2636912"/>
            <a:ext cx="4176464" cy="3599929"/>
          </a:xfrm>
          <a:prstGeom prst="rect">
            <a:avLst/>
          </a:prstGeom>
          <a:ln>
            <a:solidFill>
              <a:srgbClr val="FF0000"/>
            </a:solidFill>
            <a:miter lim="800000"/>
            <a:headEnd/>
            <a:tailEnd/>
          </a:ln>
        </p:spPr>
      </p:pic>
      <p:sp>
        <p:nvSpPr>
          <p:cNvPr id="5" name="Text Box 5"/>
          <p:cNvSpPr txBox="1">
            <a:spLocks noGrp="1" noChangeArrowheads="1"/>
          </p:cNvSpPr>
          <p:nvPr>
            <p:ph idx="1"/>
          </p:nvPr>
        </p:nvSpPr>
        <p:spPr bwMode="auto">
          <a:xfrm>
            <a:off x="457200" y="1600200"/>
            <a:ext cx="4186808" cy="775587"/>
          </a:xfrm>
          <a:prstGeom prst="rect">
            <a:avLst/>
          </a:prstGeom>
          <a:solidFill>
            <a:schemeClr val="accent6">
              <a:lumMod val="60000"/>
              <a:lumOff val="40000"/>
            </a:schemeClr>
          </a:solidFill>
          <a:ln w="57150" algn="ctr">
            <a:solidFill>
              <a:schemeClr val="accent6">
                <a:lumMod val="75000"/>
              </a:schemeClr>
            </a:solidFill>
            <a:miter lim="800000"/>
            <a:headEnd/>
            <a:tailEnd/>
          </a:ln>
        </p:spPr>
        <p:txBody>
          <a:bodyPr wrap="square" lIns="91431" tIns="45715" rIns="91431" bIns="45715">
            <a:spAutoFit/>
          </a:bodyPr>
          <a:lstStyle>
            <a:lvl1pPr marL="341313" indent="-341313"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algn="l" defTabSz="912813" rtl="0" fontAlgn="base">
              <a:spcBef>
                <a:spcPct val="0"/>
              </a:spcBef>
              <a:spcAft>
                <a:spcPct val="0"/>
              </a:spcAft>
              <a:defRPr>
                <a:solidFill>
                  <a:schemeClr val="tx1"/>
                </a:solidFill>
                <a:latin typeface="Calibri" pitchFamily="34" charset="0"/>
              </a:defRPr>
            </a:lvl6pPr>
            <a:lvl7pPr marL="2971800" indent="-228600" algn="l" defTabSz="912813" rtl="0" fontAlgn="base">
              <a:spcBef>
                <a:spcPct val="0"/>
              </a:spcBef>
              <a:spcAft>
                <a:spcPct val="0"/>
              </a:spcAft>
              <a:defRPr>
                <a:solidFill>
                  <a:schemeClr val="tx1"/>
                </a:solidFill>
                <a:latin typeface="Calibri" pitchFamily="34" charset="0"/>
              </a:defRPr>
            </a:lvl7pPr>
            <a:lvl8pPr marL="3429000" indent="-228600" algn="l" defTabSz="912813" rtl="0" fontAlgn="base">
              <a:spcBef>
                <a:spcPct val="0"/>
              </a:spcBef>
              <a:spcAft>
                <a:spcPct val="0"/>
              </a:spcAft>
              <a:defRPr>
                <a:solidFill>
                  <a:schemeClr val="tx1"/>
                </a:solidFill>
                <a:latin typeface="Calibri" pitchFamily="34" charset="0"/>
              </a:defRPr>
            </a:lvl8pPr>
            <a:lvl9pPr marL="3886200" indent="-228600" algn="l" defTabSz="912813" rtl="0" fontAlgn="base">
              <a:spcBef>
                <a:spcPct val="0"/>
              </a:spcBef>
              <a:spcAft>
                <a:spcPct val="0"/>
              </a:spcAft>
              <a:defRPr>
                <a:solidFill>
                  <a:schemeClr val="tx1"/>
                </a:solidFill>
                <a:latin typeface="Calibri" pitchFamily="34" charset="0"/>
              </a:defRPr>
            </a:lvl9pPr>
          </a:lstStyle>
          <a:p>
            <a:pPr marL="0" indent="0">
              <a:lnSpc>
                <a:spcPct val="90000"/>
              </a:lnSpc>
              <a:spcBef>
                <a:spcPct val="20000"/>
              </a:spcBef>
              <a:buClr>
                <a:schemeClr val="folHlink"/>
              </a:buClr>
              <a:buSzPct val="60000"/>
              <a:buNone/>
            </a:pPr>
            <a:r>
              <a:rPr lang="fr-FR" sz="2000" b="1" dirty="0" smtClean="0"/>
              <a:t>une </a:t>
            </a:r>
            <a:r>
              <a:rPr lang="fr-FR" sz="2000" b="1" dirty="0"/>
              <a:t>nappe alfatière </a:t>
            </a:r>
            <a:r>
              <a:rPr lang="fr-FR" sz="2000" b="1" dirty="0" err="1" smtClean="0"/>
              <a:t>Stiten</a:t>
            </a:r>
            <a:r>
              <a:rPr lang="fr-FR" sz="2000" b="1" dirty="0" smtClean="0"/>
              <a:t> </a:t>
            </a:r>
            <a:r>
              <a:rPr lang="fr-FR" sz="2000" b="1" dirty="0"/>
              <a:t>(El </a:t>
            </a:r>
            <a:r>
              <a:rPr lang="fr-FR" sz="2000" b="1" dirty="0" err="1"/>
              <a:t>bayadh</a:t>
            </a:r>
            <a:r>
              <a:rPr lang="fr-FR" sz="2000" b="1" u="sng" dirty="0" smtClean="0"/>
              <a:t>)</a:t>
            </a:r>
            <a:endParaRPr lang="fr-FR" sz="2000" b="1" u="sng" dirty="0"/>
          </a:p>
          <a:p>
            <a:pPr marL="0" indent="0">
              <a:lnSpc>
                <a:spcPct val="90000"/>
              </a:lnSpc>
              <a:spcBef>
                <a:spcPct val="20000"/>
              </a:spcBef>
              <a:buClr>
                <a:schemeClr val="folHlink"/>
              </a:buClr>
              <a:buSzPct val="60000"/>
              <a:buNone/>
            </a:pPr>
            <a:endParaRPr lang="fr-FR" sz="2400" b="1" u="sng" dirty="0"/>
          </a:p>
        </p:txBody>
      </p:sp>
      <p:sp>
        <p:nvSpPr>
          <p:cNvPr id="6" name="Text Box 5"/>
          <p:cNvSpPr txBox="1">
            <a:spLocks noChangeArrowheads="1"/>
          </p:cNvSpPr>
          <p:nvPr/>
        </p:nvSpPr>
        <p:spPr bwMode="auto">
          <a:xfrm>
            <a:off x="4716016" y="1615152"/>
            <a:ext cx="4392488" cy="747887"/>
          </a:xfrm>
          <a:prstGeom prst="rect">
            <a:avLst/>
          </a:prstGeom>
          <a:solidFill>
            <a:schemeClr val="accent6">
              <a:lumMod val="60000"/>
              <a:lumOff val="40000"/>
            </a:schemeClr>
          </a:solidFill>
          <a:ln w="57150" algn="ctr">
            <a:solidFill>
              <a:schemeClr val="accent6">
                <a:lumMod val="75000"/>
              </a:schemeClr>
            </a:solidFill>
            <a:miter lim="800000"/>
            <a:headEnd/>
            <a:tailEnd/>
          </a:ln>
        </p:spPr>
        <p:txBody>
          <a:bodyPr vert="horz" wrap="square" lIns="91431" tIns="45715" rIns="91431" bIns="45715" rtlCol="0">
            <a:spAutoFit/>
          </a:bodyPr>
          <a:lstStyle>
            <a:lvl1pPr marL="341313" indent="-341313" algn="l" defTabSz="912813"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2813"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2813"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a:lnSpc>
                <a:spcPct val="90000"/>
              </a:lnSpc>
              <a:buClr>
                <a:schemeClr val="folHlink"/>
              </a:buClr>
              <a:buSzPct val="60000"/>
              <a:buFont typeface="Arial" pitchFamily="34" charset="0"/>
              <a:buNone/>
            </a:pPr>
            <a:r>
              <a:rPr lang="fr-FR" sz="1800" b="1" dirty="0" smtClean="0"/>
              <a:t>une nappe d’Armoise </a:t>
            </a:r>
            <a:r>
              <a:rPr lang="fr-FR" sz="1800" b="1" dirty="0" err="1" smtClean="0"/>
              <a:t>Sebgueug</a:t>
            </a:r>
            <a:r>
              <a:rPr lang="fr-FR" sz="1800" b="1" dirty="0" smtClean="0"/>
              <a:t> (Laghouat</a:t>
            </a:r>
            <a:r>
              <a:rPr lang="fr-FR" sz="1800" b="1" u="sng" dirty="0" smtClean="0"/>
              <a:t>)</a:t>
            </a:r>
          </a:p>
          <a:p>
            <a:pPr marL="0" indent="0">
              <a:lnSpc>
                <a:spcPct val="90000"/>
              </a:lnSpc>
              <a:buClr>
                <a:schemeClr val="folHlink"/>
              </a:buClr>
              <a:buSzPct val="60000"/>
              <a:buFont typeface="Arial" pitchFamily="34" charset="0"/>
              <a:buNone/>
            </a:pPr>
            <a:endParaRPr lang="fr-FR" sz="2400" b="1" u="sng" dirty="0"/>
          </a:p>
        </p:txBody>
      </p:sp>
      <p:pic>
        <p:nvPicPr>
          <p:cNvPr id="7" name="Picture 8" descr="PH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641360"/>
            <a:ext cx="4357136" cy="359548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457200" y="274638"/>
            <a:ext cx="8229600" cy="922114"/>
          </a:xfrm>
        </p:spPr>
        <p:txBody>
          <a:bodyPr>
            <a:normAutofit fontScale="90000"/>
          </a:bodyPr>
          <a:lstStyle/>
          <a:p>
            <a:r>
              <a:rPr lang="fr-FR" b="1" dirty="0" smtClean="0">
                <a:solidFill>
                  <a:schemeClr val="tx2">
                    <a:lumMod val="60000"/>
                    <a:lumOff val="40000"/>
                  </a:schemeClr>
                </a:solidFill>
              </a:rPr>
              <a:t/>
            </a:r>
            <a:br>
              <a:rPr lang="fr-FR" b="1" dirty="0" smtClean="0">
                <a:solidFill>
                  <a:schemeClr val="tx2">
                    <a:lumMod val="60000"/>
                    <a:lumOff val="40000"/>
                  </a:schemeClr>
                </a:solidFill>
              </a:rPr>
            </a:br>
            <a:r>
              <a:rPr lang="fr-FR" b="1" dirty="0" smtClean="0">
                <a:solidFill>
                  <a:schemeClr val="tx2">
                    <a:lumMod val="60000"/>
                    <a:lumOff val="40000"/>
                  </a:schemeClr>
                </a:solidFill>
              </a:rPr>
              <a:t>e. Les </a:t>
            </a:r>
            <a:r>
              <a:rPr lang="fr-FR" b="1" dirty="0">
                <a:solidFill>
                  <a:schemeClr val="tx2">
                    <a:lumMod val="60000"/>
                    <a:lumOff val="40000"/>
                  </a:schemeClr>
                </a:solidFill>
              </a:rPr>
              <a:t>écosystèmes </a:t>
            </a:r>
            <a:r>
              <a:rPr lang="fr-FR" b="1" dirty="0" smtClean="0">
                <a:solidFill>
                  <a:schemeClr val="tx2">
                    <a:lumMod val="60000"/>
                    <a:lumOff val="40000"/>
                  </a:schemeClr>
                </a:solidFill>
              </a:rPr>
              <a:t>steppiques</a:t>
            </a:r>
            <a:r>
              <a:rPr lang="fr-FR" b="1" dirty="0">
                <a:solidFill>
                  <a:schemeClr val="tx2">
                    <a:lumMod val="60000"/>
                    <a:lumOff val="40000"/>
                  </a:schemeClr>
                </a:solidFill>
              </a:rPr>
              <a:t/>
            </a:r>
            <a:br>
              <a:rPr lang="fr-FR" b="1" dirty="0">
                <a:solidFill>
                  <a:schemeClr val="tx2">
                    <a:lumMod val="60000"/>
                    <a:lumOff val="40000"/>
                  </a:schemeClr>
                </a:solidFill>
              </a:rPr>
            </a:br>
            <a:r>
              <a:rPr lang="en-US" b="1" dirty="0">
                <a:solidFill>
                  <a:schemeClr val="tx2">
                    <a:lumMod val="60000"/>
                    <a:lumOff val="40000"/>
                  </a:schemeClr>
                </a:solidFill>
              </a:rPr>
              <a:t/>
            </a:r>
            <a:br>
              <a:rPr lang="en-US" b="1" dirty="0">
                <a:solidFill>
                  <a:schemeClr val="tx2">
                    <a:lumMod val="60000"/>
                    <a:lumOff val="40000"/>
                  </a:schemeClr>
                </a:solidFill>
              </a:rPr>
            </a:br>
            <a:endParaRPr lang="ar-DZ" dirty="0">
              <a:solidFill>
                <a:schemeClr val="tx2">
                  <a:lumMod val="60000"/>
                  <a:lumOff val="40000"/>
                </a:schemeClr>
              </a:solidFill>
            </a:endParaRPr>
          </a:p>
        </p:txBody>
      </p:sp>
    </p:spTree>
    <p:extLst>
      <p:ext uri="{BB962C8B-B14F-4D97-AF65-F5344CB8AC3E}">
        <p14:creationId xmlns:p14="http://schemas.microsoft.com/office/powerpoint/2010/main" val="263785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b="1" dirty="0" smtClean="0">
                <a:solidFill>
                  <a:schemeClr val="tx2">
                    <a:lumMod val="60000"/>
                    <a:lumOff val="40000"/>
                  </a:schemeClr>
                </a:solidFill>
              </a:rPr>
              <a:t/>
            </a:r>
            <a:br>
              <a:rPr lang="fr-FR" b="1" dirty="0" smtClean="0">
                <a:solidFill>
                  <a:schemeClr val="tx2">
                    <a:lumMod val="60000"/>
                    <a:lumOff val="40000"/>
                  </a:schemeClr>
                </a:solidFill>
              </a:rPr>
            </a:br>
            <a:r>
              <a:rPr lang="fr-FR" b="1" dirty="0" smtClean="0">
                <a:solidFill>
                  <a:schemeClr val="tx2">
                    <a:lumMod val="60000"/>
                    <a:lumOff val="40000"/>
                  </a:schemeClr>
                </a:solidFill>
              </a:rPr>
              <a:t>f. Les </a:t>
            </a:r>
            <a:r>
              <a:rPr lang="fr-FR" b="1" dirty="0">
                <a:solidFill>
                  <a:schemeClr val="tx2">
                    <a:lumMod val="60000"/>
                    <a:lumOff val="40000"/>
                  </a:schemeClr>
                </a:solidFill>
              </a:rPr>
              <a:t>écosystèmes </a:t>
            </a:r>
            <a:r>
              <a:rPr lang="fr-FR" b="1" dirty="0" smtClean="0">
                <a:solidFill>
                  <a:schemeClr val="tx2">
                    <a:lumMod val="60000"/>
                    <a:lumOff val="40000"/>
                  </a:schemeClr>
                </a:solidFill>
              </a:rPr>
              <a:t>sahariens</a:t>
            </a:r>
            <a:r>
              <a:rPr lang="fr-FR" b="1" dirty="0">
                <a:solidFill>
                  <a:schemeClr val="tx2">
                    <a:lumMod val="60000"/>
                    <a:lumOff val="40000"/>
                  </a:schemeClr>
                </a:solidFill>
              </a:rPr>
              <a:t/>
            </a:r>
            <a:br>
              <a:rPr lang="fr-FR" b="1" dirty="0">
                <a:solidFill>
                  <a:schemeClr val="tx2">
                    <a:lumMod val="60000"/>
                    <a:lumOff val="40000"/>
                  </a:schemeClr>
                </a:solidFill>
              </a:rPr>
            </a:br>
            <a:r>
              <a:rPr lang="en-US" b="1" dirty="0">
                <a:solidFill>
                  <a:schemeClr val="tx2">
                    <a:lumMod val="60000"/>
                    <a:lumOff val="40000"/>
                  </a:schemeClr>
                </a:solidFill>
              </a:rPr>
              <a:t/>
            </a:r>
            <a:br>
              <a:rPr lang="en-US" b="1" dirty="0">
                <a:solidFill>
                  <a:schemeClr val="tx2">
                    <a:lumMod val="60000"/>
                    <a:lumOff val="40000"/>
                  </a:schemeClr>
                </a:solidFill>
              </a:rPr>
            </a:br>
            <a:endParaRPr lang="ar-DZ" dirty="0">
              <a:solidFill>
                <a:schemeClr val="tx2">
                  <a:lumMod val="60000"/>
                  <a:lumOff val="40000"/>
                </a:schemeClr>
              </a:solidFill>
            </a:endParaRPr>
          </a:p>
        </p:txBody>
      </p:sp>
      <p:sp>
        <p:nvSpPr>
          <p:cNvPr id="3" name="Espace réservé du contenu 2"/>
          <p:cNvSpPr>
            <a:spLocks noGrp="1"/>
          </p:cNvSpPr>
          <p:nvPr>
            <p:ph idx="1"/>
          </p:nvPr>
        </p:nvSpPr>
        <p:spPr>
          <a:xfrm>
            <a:off x="3577536" y="782120"/>
            <a:ext cx="5472608" cy="6021288"/>
          </a:xfrm>
          <a:solidFill>
            <a:schemeClr val="accent6">
              <a:lumMod val="60000"/>
              <a:lumOff val="40000"/>
            </a:schemeClr>
          </a:solidFill>
          <a:ln w="57150">
            <a:solidFill>
              <a:schemeClr val="accent6">
                <a:lumMod val="75000"/>
              </a:schemeClr>
            </a:solidFill>
          </a:ln>
        </p:spPr>
        <p:txBody>
          <a:bodyPr>
            <a:noAutofit/>
          </a:bodyPr>
          <a:lstStyle/>
          <a:p>
            <a:pPr marL="0" indent="0" algn="just">
              <a:buNone/>
            </a:pPr>
            <a:r>
              <a:rPr lang="fr-FR" sz="1100" b="1" dirty="0" smtClean="0"/>
              <a:t>	</a:t>
            </a:r>
            <a:r>
              <a:rPr lang="fr-FR" sz="2000" b="1" dirty="0"/>
              <a:t>Les écosystèmes sahariens</a:t>
            </a:r>
            <a:r>
              <a:rPr lang="fr-FR" sz="2000" dirty="0"/>
              <a:t> recèlent une biodiversité insoupçonnable. Celle-ci est </a:t>
            </a:r>
            <a:r>
              <a:rPr lang="fr-FR" sz="2000" dirty="0" smtClean="0"/>
              <a:t>néanmoins</a:t>
            </a:r>
            <a:r>
              <a:rPr lang="fr-FR" sz="2000" dirty="0"/>
              <a:t> </a:t>
            </a:r>
            <a:r>
              <a:rPr lang="fr-FR" sz="2000" dirty="0" smtClean="0"/>
              <a:t>fortement </a:t>
            </a:r>
            <a:r>
              <a:rPr lang="fr-FR" sz="2000" dirty="0"/>
              <a:t>fragilisée par les conditions bioclimatiques et la montée en puissance de l’activité anthropique</a:t>
            </a:r>
            <a:r>
              <a:rPr lang="fr-FR" sz="2000" dirty="0" smtClean="0"/>
              <a:t>.</a:t>
            </a:r>
          </a:p>
          <a:p>
            <a:pPr marL="0" indent="0" algn="just">
              <a:buNone/>
            </a:pPr>
            <a:r>
              <a:rPr lang="fr-FR" sz="2000" dirty="0" smtClean="0"/>
              <a:t>	Sur </a:t>
            </a:r>
            <a:r>
              <a:rPr lang="fr-FR" sz="2000" dirty="0"/>
              <a:t>le plan floristique, l’écosystème saharien renferme 2 800 taxons avec un fort taux d’endémisme. Outre les recensements et les prospections effectuées par le passé de nouveaux taxons sont découverts dans le cadre des travaux de recherche et de prospection. Dans le domaine faunistique, les oiseaux et les mammifères présentent des richesses appréciables. A titre d’exemple on trouve plus de 150 espèces d’oiseaux et une quarantaine de mammifères à l’intérieur des limites géographiques des parcs nationaux du Tassili N'Ajjer (Wilaya d’Illizi) et de l’</a:t>
            </a:r>
            <a:r>
              <a:rPr lang="fr-FR" sz="2000" dirty="0" err="1"/>
              <a:t>Ahaggar</a:t>
            </a:r>
            <a:r>
              <a:rPr lang="fr-FR" sz="2000" dirty="0"/>
              <a:t> (Wilaya de Tamanrasset). La présence du </a:t>
            </a:r>
            <a:r>
              <a:rPr lang="fr-FR" sz="2000" dirty="0" smtClean="0"/>
              <a:t>Guépard a été confirmée </a:t>
            </a:r>
            <a:r>
              <a:rPr lang="fr-FR" sz="2000" dirty="0"/>
              <a:t>en Algérie</a:t>
            </a:r>
            <a:r>
              <a:rPr lang="fr-FR" sz="2000" dirty="0" smtClean="0"/>
              <a:t>.</a:t>
            </a:r>
            <a:endParaRPr lang="ar-DZ"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20162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179512" y="2181934"/>
            <a:ext cx="2016224" cy="341622"/>
          </a:xfrm>
          <a:prstGeom prst="rect">
            <a:avLst/>
          </a:prstGeom>
          <a:solidFill>
            <a:schemeClr val="accent6">
              <a:lumMod val="60000"/>
              <a:lumOff val="40000"/>
            </a:schemeClr>
          </a:solidFill>
          <a:ln w="57150" algn="ctr">
            <a:solidFill>
              <a:schemeClr val="accent6">
                <a:lumMod val="75000"/>
              </a:schemeClr>
            </a:solidFill>
            <a:miter lim="800000"/>
            <a:headEnd/>
            <a:tailEnd/>
          </a:ln>
        </p:spPr>
        <p:txBody>
          <a:bodyPr vert="horz" wrap="square" lIns="91431" tIns="45715" rIns="91431" bIns="45715" rtlCol="0">
            <a:spAutoFit/>
          </a:bodyPr>
          <a:lstStyle>
            <a:lvl1pPr marL="341313" indent="-341313" algn="l" defTabSz="912813"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2813"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2813"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a:lnSpc>
                <a:spcPct val="90000"/>
              </a:lnSpc>
              <a:buClr>
                <a:schemeClr val="folHlink"/>
              </a:buClr>
              <a:buSzPct val="60000"/>
              <a:buFont typeface="Arial" pitchFamily="34" charset="0"/>
              <a:buNone/>
            </a:pPr>
            <a:r>
              <a:rPr lang="fr-FR" sz="1800" dirty="0" smtClean="0"/>
              <a:t>Le Cyprès du Tassili</a:t>
            </a:r>
            <a:endParaRPr lang="fr-FR" sz="1800" dirty="0"/>
          </a:p>
        </p:txBody>
      </p:sp>
      <p:sp>
        <p:nvSpPr>
          <p:cNvPr id="8" name="Text Box 5"/>
          <p:cNvSpPr txBox="1">
            <a:spLocks noChangeArrowheads="1"/>
          </p:cNvSpPr>
          <p:nvPr/>
        </p:nvSpPr>
        <p:spPr bwMode="auto">
          <a:xfrm>
            <a:off x="1493072" y="3976559"/>
            <a:ext cx="2016224" cy="590921"/>
          </a:xfrm>
          <a:prstGeom prst="rect">
            <a:avLst/>
          </a:prstGeom>
          <a:solidFill>
            <a:schemeClr val="accent6">
              <a:lumMod val="60000"/>
              <a:lumOff val="40000"/>
            </a:schemeClr>
          </a:solidFill>
          <a:ln w="57150" algn="ctr">
            <a:solidFill>
              <a:schemeClr val="accent6">
                <a:lumMod val="75000"/>
              </a:schemeClr>
            </a:solidFill>
            <a:miter lim="800000"/>
            <a:headEnd/>
            <a:tailEnd/>
          </a:ln>
        </p:spPr>
        <p:txBody>
          <a:bodyPr vert="horz" wrap="square" lIns="91431" tIns="45715" rIns="91431" bIns="45715" rtlCol="0">
            <a:spAutoFit/>
          </a:bodyPr>
          <a:lstStyle>
            <a:lvl1pPr marL="341313" indent="-341313" algn="l" defTabSz="912813"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2813"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2813"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algn="ctr">
              <a:lnSpc>
                <a:spcPct val="90000"/>
              </a:lnSpc>
              <a:buClr>
                <a:schemeClr val="folHlink"/>
              </a:buClr>
              <a:buSzPct val="60000"/>
              <a:buFont typeface="Arial" pitchFamily="34" charset="0"/>
              <a:buNone/>
            </a:pPr>
            <a:r>
              <a:rPr lang="fr-FR" sz="1800" dirty="0" smtClean="0"/>
              <a:t>Savane à acacia (Hoggar)</a:t>
            </a:r>
            <a:endParaRPr lang="fr-FR" sz="18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612630"/>
            <a:ext cx="2016224" cy="13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07504" y="6038704"/>
            <a:ext cx="2016224" cy="590921"/>
          </a:xfrm>
          <a:prstGeom prst="rect">
            <a:avLst/>
          </a:prstGeom>
          <a:solidFill>
            <a:schemeClr val="accent6">
              <a:lumMod val="60000"/>
              <a:lumOff val="40000"/>
            </a:schemeClr>
          </a:solidFill>
          <a:ln w="57150" algn="ctr">
            <a:solidFill>
              <a:schemeClr val="accent6">
                <a:lumMod val="75000"/>
              </a:schemeClr>
            </a:solidFill>
            <a:miter lim="800000"/>
            <a:headEnd/>
            <a:tailEnd/>
          </a:ln>
        </p:spPr>
        <p:txBody>
          <a:bodyPr vert="horz" wrap="square" lIns="91431" tIns="45715" rIns="91431" bIns="45715" rtlCol="0">
            <a:spAutoFit/>
          </a:bodyPr>
          <a:lstStyle>
            <a:lvl1pPr marL="341313" indent="-341313" algn="l" defTabSz="912813"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2813"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2813"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2813"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2813"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algn="ctr">
              <a:lnSpc>
                <a:spcPct val="90000"/>
              </a:lnSpc>
              <a:buClr>
                <a:schemeClr val="folHlink"/>
              </a:buClr>
              <a:buSzPct val="60000"/>
              <a:buFont typeface="Arial" pitchFamily="34" charset="0"/>
              <a:buNone/>
            </a:pPr>
            <a:r>
              <a:rPr lang="fr-FR" sz="1800" dirty="0" smtClean="0"/>
              <a:t>Zone humide d’El </a:t>
            </a:r>
            <a:r>
              <a:rPr lang="fr-FR" sz="1800" dirty="0" err="1"/>
              <a:t>M</a:t>
            </a:r>
            <a:r>
              <a:rPr lang="fr-FR" sz="1800" dirty="0" err="1" smtClean="0"/>
              <a:t>enia</a:t>
            </a:r>
            <a:endParaRPr lang="fr-FR" sz="1800" dirty="0"/>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072" y="2624473"/>
            <a:ext cx="2029872" cy="12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75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81</Words>
  <Application>Microsoft Office PowerPoint</Application>
  <PresentationFormat>Affichage à l'écran (4:3)</PresentationFormat>
  <Paragraphs>56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III. Les Ecosystèmes en Algérie IV. Les principaux écosystèmes </vt:lpstr>
      <vt:lpstr>III. Les Ecosystèmes en Algérie Adapté de LAOUAR.S, 2010               d’ INRAA, 2006               de BOUZENOUNE.A, 2013</vt:lpstr>
      <vt:lpstr>a. Les écosystèmes marins et côtiers</vt:lpstr>
      <vt:lpstr>b. Les écosystèmes des zones humides</vt:lpstr>
      <vt:lpstr>c. Les écosystèmes montagneux</vt:lpstr>
      <vt:lpstr>d. Les écosystèmes forestiers</vt:lpstr>
      <vt:lpstr> e. Les écosystèmes steppiques  </vt:lpstr>
      <vt:lpstr> e. Les écosystèmes steppiques  </vt:lpstr>
      <vt:lpstr> f. Les écosystèmes sahariens  </vt:lpstr>
      <vt:lpstr>III. Les principaux écosystèmes (Menace sur les écosystèmes et nécessité de préservation)  </vt:lpstr>
      <vt:lpstr>III. Les principaux écosystèmes (Menace sur les écosystèmes et nécessité de préservation)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Les Ecosystèmes dans le Monde III- Les Ecosystèmes en Algérie IV- Les principaux écosystèmes </dc:title>
  <dc:creator>LAHOUEL Khobizi</dc:creator>
  <cp:lastModifiedBy>LAHOUEL</cp:lastModifiedBy>
  <cp:revision>75</cp:revision>
  <dcterms:created xsi:type="dcterms:W3CDTF">2020-03-30T14:20:48Z</dcterms:created>
  <dcterms:modified xsi:type="dcterms:W3CDTF">2020-03-31T11:23:19Z</dcterms:modified>
</cp:coreProperties>
</file>