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59" r:id="rId8"/>
    <p:sldId id="265" r:id="rId9"/>
    <p:sldId id="269" r:id="rId10"/>
    <p:sldId id="267" r:id="rId11"/>
    <p:sldId id="270" r:id="rId12"/>
    <p:sldId id="271" r:id="rId13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DZ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A1289F-461B-474C-B6FE-2202F5422511}" type="datetimeFigureOut">
              <a:rPr lang="ar-DZ" smtClean="0"/>
              <a:t>08-08-1441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3E7562-9F20-4EE3-8E5F-0DC33BDFB05F}" type="slidenum">
              <a:rPr lang="ar-DZ" smtClean="0"/>
              <a:t>‹N°›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964488" cy="2232248"/>
          </a:xfrm>
        </p:spPr>
        <p:txBody>
          <a:bodyPr>
            <a:normAutofit fontScale="90000"/>
          </a:bodyPr>
          <a:lstStyle/>
          <a:p>
            <a:pPr algn="r" rtl="0"/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Fonctionnement des écosystèmes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800" b="1" i="1" dirty="0" smtClean="0">
                <a:solidFill>
                  <a:schemeClr val="tx1"/>
                </a:solidFill>
              </a:rPr>
              <a:t>Elaboré par : M. LAHOUEL.M</a:t>
            </a:r>
            <a:r>
              <a:rPr lang="fr-FR" sz="1800" b="1" i="1" dirty="0" smtClean="0"/>
              <a:t/>
            </a:r>
            <a:br>
              <a:rPr lang="fr-FR" sz="1800" b="1" i="1" dirty="0" smtClean="0"/>
            </a:br>
            <a:r>
              <a:rPr lang="fr-FR" sz="1800" b="1" i="1" dirty="0" smtClean="0">
                <a:solidFill>
                  <a:schemeClr val="tx1"/>
                </a:solidFill>
              </a:rPr>
              <a:t>Mars 2020</a:t>
            </a:r>
            <a:r>
              <a:rPr lang="ar-DZ" sz="2000" i="1" dirty="0" smtClean="0">
                <a:solidFill>
                  <a:schemeClr val="tx1"/>
                </a:solidFill>
              </a:rPr>
              <a:t/>
            </a:r>
            <a:br>
              <a:rPr lang="ar-DZ" sz="2000" i="1" dirty="0" smtClean="0">
                <a:solidFill>
                  <a:schemeClr val="tx1"/>
                </a:solidFill>
              </a:rPr>
            </a:br>
            <a:endParaRPr lang="ar-DZ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3212976"/>
            <a:ext cx="8496944" cy="1296144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rtl="0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Caractéristiques des populations et des peuplements</a:t>
            </a:r>
          </a:p>
          <a:p>
            <a:pPr rtl="0"/>
            <a:r>
              <a:rPr lang="fr-F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Les réactions intra- spécifiques et inter - spécifiques</a:t>
            </a:r>
            <a:endParaRPr lang="ar-D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91264" cy="490066"/>
          </a:xfrm>
        </p:spPr>
        <p:txBody>
          <a:bodyPr>
            <a:noAutofit/>
          </a:bodyPr>
          <a:lstStyle/>
          <a:p>
            <a:pPr algn="ctr" rtl="0"/>
            <a:r>
              <a:rPr lang="fr-FR" sz="1700" b="1" dirty="0" smtClean="0">
                <a:solidFill>
                  <a:schemeClr val="accent6">
                    <a:lumMod val="75000"/>
                  </a:schemeClr>
                </a:solidFill>
              </a:rPr>
              <a:t>V.4.2. </a:t>
            </a:r>
            <a:r>
              <a:rPr lang="fr-FR" sz="1700" b="1" dirty="0">
                <a:solidFill>
                  <a:schemeClr val="accent6">
                    <a:lumMod val="75000"/>
                  </a:schemeClr>
                </a:solidFill>
              </a:rPr>
              <a:t>Interactions interspécifiques et dynamique des communautés</a:t>
            </a:r>
            <a:endParaRPr lang="ar-DZ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5688632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 smtClean="0"/>
              <a:t>	Le </a:t>
            </a:r>
            <a:r>
              <a:rPr lang="fr-FR" sz="1500" dirty="0"/>
              <a:t>signe </a:t>
            </a:r>
            <a:r>
              <a:rPr lang="fr-FR" sz="1500" dirty="0" smtClean="0"/>
              <a:t>et l’intensité </a:t>
            </a:r>
            <a:r>
              <a:rPr lang="fr-FR" sz="1500" dirty="0"/>
              <a:t>de l’effet direct d’une espèce j sur l’espèce i se mesure par la </a:t>
            </a:r>
            <a:r>
              <a:rPr lang="fr-FR" sz="1500" dirty="0" smtClean="0"/>
              <a:t>sensibilité du </a:t>
            </a:r>
            <a:r>
              <a:rPr lang="fr-FR" sz="1500" dirty="0"/>
              <a:t>taux de croissance de la population de l’espèce i par rapport à la variation </a:t>
            </a:r>
            <a:r>
              <a:rPr lang="fr-FR" sz="1500" dirty="0" smtClean="0"/>
              <a:t>de taille </a:t>
            </a:r>
            <a:r>
              <a:rPr lang="fr-FR" sz="1500" dirty="0"/>
              <a:t>de la population de l’espèce j, au voisinage de </a:t>
            </a:r>
            <a:r>
              <a:rPr lang="fr-FR" sz="1500" dirty="0" smtClean="0"/>
              <a:t>l’équilibre. </a:t>
            </a:r>
          </a:p>
          <a:p>
            <a:pPr algn="just" rtl="0">
              <a:lnSpc>
                <a:spcPct val="160000"/>
              </a:lnSpc>
              <a:buFont typeface="Wingdings" pitchFamily="2" charset="2"/>
              <a:buChar char="q"/>
            </a:pPr>
            <a:r>
              <a:rPr lang="fr-FR" sz="1500" dirty="0" smtClean="0"/>
              <a:t>Lorsqu’une </a:t>
            </a:r>
            <a:r>
              <a:rPr lang="fr-FR" sz="1500" dirty="0"/>
              <a:t>espèce j, de densité Xj , a un effet positif sur le taux de </a:t>
            </a:r>
            <a:r>
              <a:rPr lang="fr-FR" sz="1500" dirty="0" smtClean="0"/>
              <a:t>croissance </a:t>
            </a:r>
            <a:r>
              <a:rPr lang="fr-FR" sz="1500" dirty="0" err="1" smtClean="0"/>
              <a:t>dXi</a:t>
            </a:r>
            <a:r>
              <a:rPr lang="fr-FR" sz="1500" dirty="0" smtClean="0"/>
              <a:t>/</a:t>
            </a:r>
            <a:r>
              <a:rPr lang="fr-FR" sz="1500" dirty="0" err="1" smtClean="0"/>
              <a:t>dt</a:t>
            </a:r>
            <a:r>
              <a:rPr lang="fr-FR" sz="1500" dirty="0" smtClean="0"/>
              <a:t> </a:t>
            </a:r>
            <a:r>
              <a:rPr lang="fr-FR" sz="1500" dirty="0"/>
              <a:t>d’une espèce i, on parle de </a:t>
            </a:r>
            <a:r>
              <a:rPr lang="fr-FR" sz="1500" b="1" i="1" dirty="0"/>
              <a:t>facilitation</a:t>
            </a:r>
            <a:r>
              <a:rPr lang="fr-FR" sz="1500" dirty="0"/>
              <a:t> </a:t>
            </a:r>
            <a:r>
              <a:rPr lang="fr-FR" sz="1500" b="1" i="1" dirty="0" smtClean="0"/>
              <a:t>interspécifique</a:t>
            </a:r>
            <a:r>
              <a:rPr lang="fr-FR" sz="1500" dirty="0" smtClean="0"/>
              <a:t> de </a:t>
            </a:r>
            <a:r>
              <a:rPr lang="fr-FR" sz="1500" dirty="0"/>
              <a:t>l’espèce j sur </a:t>
            </a:r>
            <a:r>
              <a:rPr lang="fr-FR" sz="1500" dirty="0" smtClean="0"/>
              <a:t>l’espèce i :   </a:t>
            </a:r>
          </a:p>
          <a:p>
            <a:pPr marL="0" indent="0" algn="ctr" rtl="0">
              <a:lnSpc>
                <a:spcPct val="160000"/>
              </a:lnSpc>
              <a:buNone/>
            </a:pPr>
            <a:r>
              <a:rPr lang="el-GR" sz="1500" dirty="0" smtClean="0"/>
              <a:t>δ</a:t>
            </a:r>
            <a:r>
              <a:rPr lang="fr-FR" sz="1500" dirty="0" smtClean="0"/>
              <a:t> / </a:t>
            </a:r>
            <a:r>
              <a:rPr lang="el-GR" sz="1500" dirty="0" smtClean="0"/>
              <a:t>δ</a:t>
            </a:r>
            <a:r>
              <a:rPr lang="fr-FR" sz="1500" dirty="0" smtClean="0"/>
              <a:t> Xj (</a:t>
            </a:r>
            <a:r>
              <a:rPr lang="fr-FR" sz="1500" dirty="0" err="1" smtClean="0"/>
              <a:t>dXi</a:t>
            </a:r>
            <a:r>
              <a:rPr lang="fr-FR" sz="1500" dirty="0" smtClean="0"/>
              <a:t> / </a:t>
            </a:r>
            <a:r>
              <a:rPr lang="fr-FR" sz="1500" dirty="0" err="1" smtClean="0"/>
              <a:t>dt</a:t>
            </a:r>
            <a:r>
              <a:rPr lang="fr-FR" sz="1500" dirty="0" smtClean="0"/>
              <a:t>) </a:t>
            </a:r>
            <a:r>
              <a:rPr lang="fr-FR" sz="1500" dirty="0" smtClean="0">
                <a:sym typeface="Symbol"/>
              </a:rPr>
              <a:t>&gt; 0</a:t>
            </a:r>
            <a:endParaRPr lang="fr-FR" sz="1500" dirty="0"/>
          </a:p>
          <a:p>
            <a:pPr algn="just" rtl="0">
              <a:lnSpc>
                <a:spcPct val="160000"/>
              </a:lnSpc>
              <a:buFont typeface="Wingdings" pitchFamily="2" charset="2"/>
              <a:buChar char="q"/>
            </a:pPr>
            <a:r>
              <a:rPr lang="fr-FR" sz="1500" dirty="0" smtClean="0"/>
              <a:t>Si </a:t>
            </a:r>
            <a:r>
              <a:rPr lang="fr-FR" sz="1500" dirty="0"/>
              <a:t>le taux de croissance de l’espèce i décroît lorsque la biomasse de l’espèce </a:t>
            </a:r>
            <a:r>
              <a:rPr lang="fr-FR" sz="1500" dirty="0" smtClean="0"/>
              <a:t>j augmente</a:t>
            </a:r>
            <a:r>
              <a:rPr lang="fr-FR" sz="1500" dirty="0"/>
              <a:t>, l’effet spécifique de l’espèce j sur l’espèce i est une </a:t>
            </a:r>
            <a:r>
              <a:rPr lang="fr-FR" sz="1500" b="1" i="1" dirty="0" smtClean="0"/>
              <a:t>inhibition</a:t>
            </a:r>
            <a:r>
              <a:rPr lang="fr-FR" sz="1500" dirty="0" smtClean="0"/>
              <a:t> </a:t>
            </a:r>
            <a:r>
              <a:rPr lang="fr-FR" sz="1500" b="1" i="1" dirty="0" smtClean="0"/>
              <a:t>interspécifique</a:t>
            </a:r>
            <a:r>
              <a:rPr lang="fr-FR" sz="1500" dirty="0" smtClean="0"/>
              <a:t> : </a:t>
            </a:r>
          </a:p>
          <a:p>
            <a:pPr marL="0" indent="0" algn="ctr" rtl="0">
              <a:lnSpc>
                <a:spcPct val="160000"/>
              </a:lnSpc>
              <a:buNone/>
            </a:pPr>
            <a:r>
              <a:rPr lang="el-GR" sz="1500" dirty="0" smtClean="0"/>
              <a:t>δ</a:t>
            </a:r>
            <a:r>
              <a:rPr lang="fr-FR" sz="1500" dirty="0" smtClean="0"/>
              <a:t> /</a:t>
            </a:r>
            <a:r>
              <a:rPr lang="el-GR" sz="1500" dirty="0" smtClean="0"/>
              <a:t>δ</a:t>
            </a:r>
            <a:r>
              <a:rPr lang="fr-FR" sz="1500" dirty="0" smtClean="0"/>
              <a:t> Xj (</a:t>
            </a:r>
            <a:r>
              <a:rPr lang="fr-FR" sz="1500" dirty="0" err="1" smtClean="0"/>
              <a:t>dXi</a:t>
            </a:r>
            <a:r>
              <a:rPr lang="fr-FR" sz="1500" dirty="0" smtClean="0"/>
              <a:t> / </a:t>
            </a:r>
            <a:r>
              <a:rPr lang="fr-FR" sz="1500" dirty="0" err="1" smtClean="0"/>
              <a:t>dt</a:t>
            </a:r>
            <a:r>
              <a:rPr lang="fr-FR" sz="1500" dirty="0" smtClean="0"/>
              <a:t>)</a:t>
            </a:r>
            <a:r>
              <a:rPr lang="fr-FR" sz="1500" dirty="0">
                <a:sym typeface="Symbol"/>
              </a:rPr>
              <a:t> </a:t>
            </a:r>
            <a:r>
              <a:rPr lang="fr-FR" sz="1500" dirty="0" smtClean="0"/>
              <a:t>&lt; </a:t>
            </a:r>
            <a:r>
              <a:rPr lang="fr-FR" sz="1500" dirty="0"/>
              <a:t>0</a:t>
            </a:r>
          </a:p>
          <a:p>
            <a:pPr algn="just" rtl="0">
              <a:lnSpc>
                <a:spcPct val="160000"/>
              </a:lnSpc>
              <a:buFont typeface="Wingdings" pitchFamily="2" charset="2"/>
              <a:buChar char="q"/>
            </a:pPr>
            <a:r>
              <a:rPr lang="fr-FR" sz="1500" dirty="0" smtClean="0"/>
              <a:t>Lorsque </a:t>
            </a:r>
            <a:r>
              <a:rPr lang="fr-FR" sz="1500" dirty="0"/>
              <a:t>deux espèces ont chacune un effet positif sur le taux de </a:t>
            </a:r>
            <a:r>
              <a:rPr lang="fr-FR" sz="1500" dirty="0" smtClean="0"/>
              <a:t>croissance de l’autre </a:t>
            </a:r>
            <a:r>
              <a:rPr lang="fr-FR" sz="1500" dirty="0"/>
              <a:t>espèce du couple, il s’agit de </a:t>
            </a:r>
            <a:r>
              <a:rPr lang="fr-FR" sz="1500" b="1" i="1" dirty="0"/>
              <a:t>coopération interspécifique </a:t>
            </a:r>
            <a:r>
              <a:rPr lang="fr-FR" sz="1500" dirty="0" smtClean="0"/>
              <a:t>:</a:t>
            </a:r>
          </a:p>
          <a:p>
            <a:pPr marL="0" indent="0" algn="ctr" rtl="0">
              <a:lnSpc>
                <a:spcPct val="160000"/>
              </a:lnSpc>
              <a:buNone/>
            </a:pPr>
            <a:r>
              <a:rPr lang="el-GR" sz="1500" dirty="0"/>
              <a:t>δ</a:t>
            </a:r>
            <a:r>
              <a:rPr lang="fr-FR" sz="1500" dirty="0"/>
              <a:t>/</a:t>
            </a:r>
            <a:r>
              <a:rPr lang="el-GR" sz="1500" dirty="0" smtClean="0"/>
              <a:t>δ</a:t>
            </a:r>
            <a:r>
              <a:rPr lang="fr-FR" sz="1500" dirty="0" smtClean="0"/>
              <a:t> Xj (</a:t>
            </a:r>
            <a:r>
              <a:rPr lang="fr-FR" sz="1500" dirty="0" err="1" smtClean="0"/>
              <a:t>dXi</a:t>
            </a:r>
            <a:r>
              <a:rPr lang="fr-FR" sz="1500" dirty="0" smtClean="0"/>
              <a:t> / </a:t>
            </a:r>
            <a:r>
              <a:rPr lang="fr-FR" sz="1500" dirty="0" err="1" smtClean="0"/>
              <a:t>dt</a:t>
            </a:r>
            <a:r>
              <a:rPr lang="fr-FR" sz="1500" dirty="0"/>
              <a:t>) </a:t>
            </a:r>
            <a:r>
              <a:rPr lang="fr-FR" sz="1500" dirty="0">
                <a:sym typeface="Symbol"/>
              </a:rPr>
              <a:t>&gt; </a:t>
            </a:r>
            <a:r>
              <a:rPr lang="fr-FR" sz="1500" dirty="0" smtClean="0">
                <a:sym typeface="Symbol"/>
              </a:rPr>
              <a:t>0   et   </a:t>
            </a:r>
            <a:r>
              <a:rPr lang="el-GR" sz="1500" dirty="0"/>
              <a:t>δ</a:t>
            </a:r>
            <a:r>
              <a:rPr lang="fr-FR" sz="1500" dirty="0"/>
              <a:t>/</a:t>
            </a:r>
            <a:r>
              <a:rPr lang="el-GR" sz="1500" dirty="0" smtClean="0"/>
              <a:t>δ</a:t>
            </a:r>
            <a:r>
              <a:rPr lang="fr-FR" sz="1500" dirty="0" smtClean="0"/>
              <a:t> Xi (</a:t>
            </a:r>
            <a:r>
              <a:rPr lang="fr-FR" sz="1500" dirty="0" err="1" smtClean="0"/>
              <a:t>dXj</a:t>
            </a:r>
            <a:r>
              <a:rPr lang="fr-FR" sz="1500" dirty="0" smtClean="0"/>
              <a:t> / </a:t>
            </a:r>
            <a:r>
              <a:rPr lang="fr-FR" sz="1500" dirty="0" err="1" smtClean="0"/>
              <a:t>dt</a:t>
            </a:r>
            <a:r>
              <a:rPr lang="fr-FR" sz="1500" dirty="0"/>
              <a:t>) </a:t>
            </a:r>
            <a:r>
              <a:rPr lang="fr-FR" sz="1500" dirty="0">
                <a:sym typeface="Symbol"/>
              </a:rPr>
              <a:t>&gt; 0</a:t>
            </a:r>
            <a:endParaRPr lang="fr-FR" sz="1500" dirty="0"/>
          </a:p>
          <a:p>
            <a:pPr marL="0" indent="0" algn="just" rtl="0">
              <a:lnSpc>
                <a:spcPct val="160000"/>
              </a:lnSpc>
              <a:buNone/>
            </a:pPr>
            <a:endParaRPr lang="fr-FR" sz="1500" dirty="0"/>
          </a:p>
          <a:p>
            <a:pPr marL="0" indent="0" algn="just" rtl="0">
              <a:lnSpc>
                <a:spcPct val="160000"/>
              </a:lnSpc>
              <a:buNone/>
            </a:pPr>
            <a:endParaRPr lang="ar-DZ" sz="1500" dirty="0"/>
          </a:p>
        </p:txBody>
      </p:sp>
    </p:spTree>
    <p:extLst>
      <p:ext uri="{BB962C8B-B14F-4D97-AF65-F5344CB8AC3E}">
        <p14:creationId xmlns:p14="http://schemas.microsoft.com/office/powerpoint/2010/main" val="3261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91264" cy="490066"/>
          </a:xfrm>
        </p:spPr>
        <p:txBody>
          <a:bodyPr>
            <a:noAutofit/>
          </a:bodyPr>
          <a:lstStyle/>
          <a:p>
            <a:pPr algn="ctr" rtl="0"/>
            <a:r>
              <a:rPr lang="en-US" sz="1700" b="1" dirty="0" err="1" smtClean="0">
                <a:solidFill>
                  <a:schemeClr val="accent6">
                    <a:lumMod val="75000"/>
                  </a:schemeClr>
                </a:solidFill>
              </a:rPr>
              <a:t>Coopération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 smtClean="0">
                <a:solidFill>
                  <a:schemeClr val="accent6">
                    <a:lumMod val="75000"/>
                  </a:schemeClr>
                </a:solidFill>
              </a:rPr>
              <a:t>mutualisme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 smtClean="0">
                <a:solidFill>
                  <a:schemeClr val="accent6">
                    <a:lumMod val="75000"/>
                  </a:schemeClr>
                </a:solidFill>
              </a:rPr>
              <a:t>symbiose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 smtClean="0">
                <a:solidFill>
                  <a:schemeClr val="accent6">
                    <a:lumMod val="75000"/>
                  </a:schemeClr>
                </a:solidFill>
              </a:rPr>
              <a:t>compétition</a:t>
            </a: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ar-DZ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496944" cy="5976664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 smtClean="0"/>
              <a:t>	La </a:t>
            </a:r>
            <a:r>
              <a:rPr lang="fr-FR" sz="1500" b="1" i="1" dirty="0"/>
              <a:t>coopération</a:t>
            </a:r>
            <a:r>
              <a:rPr lang="fr-FR" sz="1500" dirty="0"/>
              <a:t> interspécifique comprend le mutualisme, interaction à bénéfice </a:t>
            </a:r>
            <a:r>
              <a:rPr lang="fr-FR" sz="1500" dirty="0" smtClean="0"/>
              <a:t>réciproque facultative </a:t>
            </a:r>
            <a:r>
              <a:rPr lang="fr-FR" sz="1500" dirty="0"/>
              <a:t>pour les deux partenaires, et la symbiose, association à </a:t>
            </a:r>
            <a:r>
              <a:rPr lang="fr-FR" sz="1500" dirty="0" smtClean="0"/>
              <a:t>bénéfice réciproque </a:t>
            </a:r>
            <a:r>
              <a:rPr lang="fr-FR" sz="1500" dirty="0"/>
              <a:t>obligatoire pour les deux partenaires. Le </a:t>
            </a:r>
            <a:r>
              <a:rPr lang="fr-FR" sz="1500" b="1" i="1" dirty="0"/>
              <a:t>mutualisme</a:t>
            </a:r>
            <a:r>
              <a:rPr lang="fr-FR" sz="1500" dirty="0"/>
              <a:t> est une </a:t>
            </a:r>
            <a:r>
              <a:rPr lang="fr-FR" sz="1500" dirty="0" smtClean="0"/>
              <a:t>association plus </a:t>
            </a:r>
            <a:r>
              <a:rPr lang="fr-FR" sz="1500" dirty="0"/>
              <a:t>ou moins spécifique, dans laquelle les partenaires échangent des services, </a:t>
            </a:r>
            <a:r>
              <a:rPr lang="fr-FR" sz="1500" dirty="0" smtClean="0"/>
              <a:t>une protection</a:t>
            </a:r>
            <a:r>
              <a:rPr lang="fr-FR" sz="1500" dirty="0"/>
              <a:t>, un moyen de transport, une source de nourriture indirecte : </a:t>
            </a:r>
            <a:r>
              <a:rPr lang="fr-FR" sz="1500" dirty="0" smtClean="0"/>
              <a:t>mutualisme plante </a:t>
            </a:r>
            <a:r>
              <a:rPr lang="fr-FR" sz="1500" dirty="0"/>
              <a:t>- pollinisateur, défense réciproque entre l’anémone de mer et le poisson </a:t>
            </a:r>
            <a:r>
              <a:rPr lang="fr-FR" sz="1500" dirty="0" smtClean="0"/>
              <a:t>clown, coopération </a:t>
            </a:r>
            <a:r>
              <a:rPr lang="fr-FR" sz="1500" dirty="0"/>
              <a:t>au sein de groupes plurispécifiques (communauté de cercopithèques </a:t>
            </a:r>
            <a:r>
              <a:rPr lang="fr-FR" sz="1500" dirty="0" smtClean="0"/>
              <a:t>et défense </a:t>
            </a:r>
            <a:r>
              <a:rPr lang="fr-FR" sz="1500" dirty="0"/>
              <a:t>contre les prédateurs, communauté de vautours et répartition des ressources).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 smtClean="0"/>
              <a:t>	La </a:t>
            </a:r>
            <a:r>
              <a:rPr lang="fr-FR" sz="1500" b="1" i="1" dirty="0"/>
              <a:t>symbiose</a:t>
            </a:r>
            <a:r>
              <a:rPr lang="fr-FR" sz="1500" dirty="0"/>
              <a:t> est une association spécifique, avec lien physique entre les </a:t>
            </a:r>
            <a:r>
              <a:rPr lang="fr-FR" sz="1500" dirty="0" smtClean="0"/>
              <a:t>partenaires et </a:t>
            </a:r>
            <a:r>
              <a:rPr lang="fr-FR" sz="1500" dirty="0"/>
              <a:t>dépendance métabolique : symbiose mycorhizienne, lichens, coraux, nodosités </a:t>
            </a:r>
            <a:r>
              <a:rPr lang="fr-FR" sz="1500" dirty="0" smtClean="0"/>
              <a:t>des Fabacées</a:t>
            </a:r>
            <a:r>
              <a:rPr lang="fr-FR" sz="1500" dirty="0"/>
              <a:t>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 smtClean="0"/>
              <a:t>	La </a:t>
            </a:r>
            <a:r>
              <a:rPr lang="fr-FR" sz="1500" b="1" i="1" dirty="0"/>
              <a:t>compétition</a:t>
            </a:r>
            <a:r>
              <a:rPr lang="fr-FR" sz="1500" dirty="0"/>
              <a:t> interspécifique peut se faire par voie comportementale (</a:t>
            </a:r>
            <a:r>
              <a:rPr lang="fr-FR" sz="1500" dirty="0" smtClean="0"/>
              <a:t>dérangement des </a:t>
            </a:r>
            <a:r>
              <a:rPr lang="fr-FR" sz="1500" dirty="0"/>
              <a:t>souris femelles par les campagnols en Californie) ou chimique (sécrétion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/>
              <a:t>de pénicilline par le champignon Penicillium chrysogenum et d’antibiotique par </a:t>
            </a:r>
            <a:r>
              <a:rPr lang="fr-FR" sz="1500" dirty="0" smtClean="0"/>
              <a:t>la bactérie </a:t>
            </a:r>
            <a:r>
              <a:rPr lang="fr-FR" sz="1500" dirty="0"/>
              <a:t>Bacillus </a:t>
            </a:r>
            <a:r>
              <a:rPr lang="fr-FR" sz="1500" dirty="0" err="1"/>
              <a:t>cereus</a:t>
            </a:r>
            <a:r>
              <a:rPr lang="fr-FR" sz="1500" dirty="0" smtClean="0"/>
              <a:t>).</a:t>
            </a:r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2855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91264" cy="490066"/>
          </a:xfrm>
        </p:spPr>
        <p:txBody>
          <a:bodyPr>
            <a:noAutofit/>
          </a:bodyPr>
          <a:lstStyle/>
          <a:p>
            <a:pPr algn="ctr" rtl="0"/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Exploitation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prédation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, </a:t>
            </a:r>
            <a:r>
              <a:rPr lang="en-US" sz="1700" b="1" dirty="0" err="1" smtClean="0">
                <a:solidFill>
                  <a:schemeClr val="accent6">
                    <a:lumMod val="75000"/>
                  </a:schemeClr>
                </a:solidFill>
              </a:rPr>
              <a:t>parasitisme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 smtClean="0">
                <a:solidFill>
                  <a:schemeClr val="accent6">
                    <a:lumMod val="75000"/>
                  </a:schemeClr>
                </a:solidFill>
              </a:rPr>
              <a:t>amensalisme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commensalisme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endParaRPr lang="ar-DZ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496944" cy="4032448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 smtClean="0"/>
              <a:t>	L’</a:t>
            </a:r>
            <a:r>
              <a:rPr lang="fr-FR" sz="1500" b="1" i="1" dirty="0" smtClean="0"/>
              <a:t>exploitation</a:t>
            </a:r>
            <a:r>
              <a:rPr lang="fr-FR" sz="1500" dirty="0" smtClean="0"/>
              <a:t> </a:t>
            </a:r>
            <a:r>
              <a:rPr lang="fr-FR" sz="1500" dirty="0"/>
              <a:t>comprend toutes les interactions se traduisant par un bénéfice </a:t>
            </a:r>
            <a:r>
              <a:rPr lang="fr-FR" sz="1500" dirty="0" smtClean="0"/>
              <a:t>pour l’un </a:t>
            </a:r>
            <a:r>
              <a:rPr lang="fr-FR" sz="1500" dirty="0"/>
              <a:t>des deux partenaires et un coût pour l’autre : les interactions trophiques (</a:t>
            </a:r>
            <a:r>
              <a:rPr lang="fr-FR" sz="1500" dirty="0" smtClean="0"/>
              <a:t>prédation au </a:t>
            </a:r>
            <a:r>
              <a:rPr lang="fr-FR" sz="1500" dirty="0"/>
              <a:t>sens large), que ce soit la </a:t>
            </a:r>
            <a:r>
              <a:rPr lang="fr-FR" sz="1500" b="1" i="1" dirty="0"/>
              <a:t>prédation</a:t>
            </a:r>
            <a:r>
              <a:rPr lang="fr-FR" sz="1500" dirty="0"/>
              <a:t> au sens strict (consommation d’une </a:t>
            </a:r>
            <a:r>
              <a:rPr lang="fr-FR" sz="1500" dirty="0" smtClean="0"/>
              <a:t>proie par un prédateur</a:t>
            </a:r>
            <a:r>
              <a:rPr lang="fr-FR" sz="1500" dirty="0"/>
              <a:t>) ou l’</a:t>
            </a:r>
            <a:r>
              <a:rPr lang="fr-FR" sz="1500" dirty="0" err="1"/>
              <a:t>herbivorie</a:t>
            </a:r>
            <a:r>
              <a:rPr lang="fr-FR" sz="1500" dirty="0"/>
              <a:t> (consommation d’une plante par un herbivore), </a:t>
            </a:r>
            <a:r>
              <a:rPr lang="fr-FR" sz="1500" dirty="0" smtClean="0"/>
              <a:t>et le </a:t>
            </a:r>
            <a:r>
              <a:rPr lang="fr-FR" sz="1500" b="1" dirty="0"/>
              <a:t>parasitisme</a:t>
            </a:r>
            <a:r>
              <a:rPr lang="fr-FR" sz="1500" dirty="0"/>
              <a:t> (interactions hôte - parasite et interactions hôte - parasitoïde).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fr-FR" sz="1500" dirty="0" smtClean="0"/>
              <a:t>	L’</a:t>
            </a:r>
            <a:r>
              <a:rPr lang="fr-FR" sz="1500" b="1" i="1" dirty="0" smtClean="0"/>
              <a:t>amensalisme</a:t>
            </a:r>
            <a:r>
              <a:rPr lang="fr-FR" sz="1500" dirty="0" smtClean="0"/>
              <a:t> </a:t>
            </a:r>
            <a:r>
              <a:rPr lang="fr-FR" sz="1500" dirty="0"/>
              <a:t>(émission d’exsudats racinaires par l’Épervière </a:t>
            </a:r>
            <a:r>
              <a:rPr lang="fr-FR" sz="1500" dirty="0" err="1"/>
              <a:t>Hiéracium</a:t>
            </a:r>
            <a:r>
              <a:rPr lang="fr-FR" sz="1500" dirty="0"/>
              <a:t> </a:t>
            </a:r>
            <a:r>
              <a:rPr lang="fr-FR" sz="1500" dirty="0" err="1" smtClean="0"/>
              <a:t>pilosella</a:t>
            </a:r>
            <a:r>
              <a:rPr lang="fr-FR" sz="1500" dirty="0" smtClean="0"/>
              <a:t>; </a:t>
            </a:r>
            <a:r>
              <a:rPr lang="fr-FR" sz="1500" dirty="0"/>
              <a:t>sécrétion d’une </a:t>
            </a:r>
            <a:r>
              <a:rPr lang="fr-FR" sz="1500" dirty="0" err="1"/>
              <a:t>phytotoxine</a:t>
            </a:r>
            <a:r>
              <a:rPr lang="fr-FR" sz="1500" dirty="0"/>
              <a:t>, la </a:t>
            </a:r>
            <a:r>
              <a:rPr lang="fr-FR" sz="1500" dirty="0" err="1"/>
              <a:t>juglone</a:t>
            </a:r>
            <a:r>
              <a:rPr lang="fr-FR" sz="1500" dirty="0"/>
              <a:t>, par le noyer </a:t>
            </a:r>
            <a:r>
              <a:rPr lang="fr-FR" sz="1500" dirty="0" err="1"/>
              <a:t>Juglans</a:t>
            </a:r>
            <a:r>
              <a:rPr lang="fr-FR" sz="1500" dirty="0"/>
              <a:t> </a:t>
            </a:r>
            <a:r>
              <a:rPr lang="fr-FR" sz="1500" dirty="0" err="1"/>
              <a:t>regia</a:t>
            </a:r>
            <a:r>
              <a:rPr lang="fr-FR" sz="1500" dirty="0"/>
              <a:t>, </a:t>
            </a:r>
            <a:r>
              <a:rPr lang="fr-FR" sz="1500" dirty="0" smtClean="0"/>
              <a:t>limitant la croissance d’espèces </a:t>
            </a:r>
            <a:r>
              <a:rPr lang="fr-FR" sz="1500" dirty="0"/>
              <a:t>à proximité) et le </a:t>
            </a:r>
            <a:r>
              <a:rPr lang="fr-FR" sz="1500" b="1" i="1" dirty="0"/>
              <a:t>commensalisme</a:t>
            </a:r>
            <a:r>
              <a:rPr lang="fr-FR" sz="1500" dirty="0"/>
              <a:t> (mouche domestique ; </a:t>
            </a:r>
            <a:r>
              <a:rPr lang="fr-FR" sz="1500" dirty="0" smtClean="0"/>
              <a:t>Escherichia coli, </a:t>
            </a:r>
            <a:r>
              <a:rPr lang="fr-FR" sz="1500" dirty="0" err="1" smtClean="0"/>
              <a:t>enterobactérie</a:t>
            </a:r>
            <a:r>
              <a:rPr lang="fr-FR" sz="1500" dirty="0" smtClean="0"/>
              <a:t> </a:t>
            </a:r>
            <a:r>
              <a:rPr lang="fr-FR" sz="1500" dirty="0"/>
              <a:t>d’Homo sapiens, lorsqu’elle n’est pas pathogène) </a:t>
            </a:r>
            <a:r>
              <a:rPr lang="fr-FR" sz="1500" dirty="0" smtClean="0"/>
              <a:t>sont des </a:t>
            </a:r>
            <a:r>
              <a:rPr lang="fr-FR" sz="1500" dirty="0"/>
              <a:t>interactions </a:t>
            </a:r>
            <a:r>
              <a:rPr lang="fr-FR" sz="1500" dirty="0" smtClean="0"/>
              <a:t>où seul </a:t>
            </a:r>
            <a:r>
              <a:rPr lang="fr-FR" sz="1500" dirty="0"/>
              <a:t>l’un des deux partenaires exerce un effet non nul sur </a:t>
            </a:r>
            <a:r>
              <a:rPr lang="fr-FR" sz="1500" dirty="0" smtClean="0"/>
              <a:t>l’autre partenaire</a:t>
            </a:r>
            <a:r>
              <a:rPr lang="fr-FR" sz="15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393" y="4487738"/>
            <a:ext cx="4464496" cy="227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79512" y="4506788"/>
            <a:ext cx="4032448" cy="22536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vert="horz">
            <a:no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rtl="1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60000"/>
              </a:lnSpc>
              <a:buNone/>
            </a:pPr>
            <a:r>
              <a:rPr lang="fr-FR" sz="1500" dirty="0"/>
              <a:t>	</a:t>
            </a:r>
            <a:endParaRPr lang="fr-FR" sz="1500" dirty="0" smtClean="0"/>
          </a:p>
          <a:p>
            <a:pPr marL="0" indent="0" algn="ctr" rtl="0">
              <a:lnSpc>
                <a:spcPct val="160000"/>
              </a:lnSpc>
              <a:buNone/>
            </a:pPr>
            <a:r>
              <a:rPr lang="fr-FR" sz="1800" dirty="0" smtClean="0"/>
              <a:t>Dans </a:t>
            </a:r>
            <a:r>
              <a:rPr lang="fr-FR" sz="1800" dirty="0"/>
              <a:t>le tableau </a:t>
            </a:r>
            <a:r>
              <a:rPr lang="fr-FR" sz="1800" dirty="0" smtClean="0"/>
              <a:t>sont résumées les principales </a:t>
            </a:r>
            <a:r>
              <a:rPr lang="fr-FR" sz="1800" dirty="0"/>
              <a:t>formes </a:t>
            </a:r>
            <a:r>
              <a:rPr lang="fr-FR" sz="1800" dirty="0" smtClean="0"/>
              <a:t>d'interactions interspécifiques observables.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9941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125760"/>
            <a:ext cx="9289032" cy="1143000"/>
          </a:xfrm>
        </p:spPr>
        <p:txBody>
          <a:bodyPr>
            <a:noAutofit/>
          </a:bodyPr>
          <a:lstStyle/>
          <a:p>
            <a:pPr rtl="0"/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V.3. Caractéristiques 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populations et des </a:t>
            </a: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peuplements</a:t>
            </a:r>
            <a:b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</a:t>
            </a:r>
            <a:r>
              <a:rPr lang="fr-FR" sz="1800" b="1" i="1" dirty="0" smtClean="0">
                <a:solidFill>
                  <a:srgbClr val="05E0DB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Adapté </a:t>
            </a:r>
            <a:r>
              <a:rPr lang="fr-FR" sz="1800" b="1" i="1" dirty="0">
                <a:solidFill>
                  <a:srgbClr val="05E0DB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1800" b="1" i="1" dirty="0" smtClean="0">
                <a:solidFill>
                  <a:srgbClr val="05E0DB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Gaudin, 1997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DZ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128792" cy="2016224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 rtl="0">
              <a:lnSpc>
                <a:spcPct val="120000"/>
              </a:lnSpc>
              <a:buNone/>
            </a:pPr>
            <a:r>
              <a:rPr lang="fr-FR" b="1" dirty="0" smtClean="0"/>
              <a:t>1. Population:</a:t>
            </a:r>
            <a:r>
              <a:rPr lang="fr-FR" b="1" dirty="0"/>
              <a:t> </a:t>
            </a:r>
            <a:r>
              <a:rPr lang="fr-FR" dirty="0" smtClean="0"/>
              <a:t>Est </a:t>
            </a:r>
            <a:r>
              <a:rPr lang="fr-FR" dirty="0"/>
              <a:t>un groupe d’individus appartenant a une même espèce </a:t>
            </a:r>
            <a:r>
              <a:rPr lang="fr-FR" dirty="0" smtClean="0"/>
              <a:t>et occupant </a:t>
            </a:r>
            <a:r>
              <a:rPr lang="fr-FR" dirty="0"/>
              <a:t>le même </a:t>
            </a:r>
            <a:r>
              <a:rPr lang="fr-FR" dirty="0" smtClean="0"/>
              <a:t>biotope.</a:t>
            </a:r>
          </a:p>
          <a:p>
            <a:pPr algn="just" rtl="0">
              <a:lnSpc>
                <a:spcPct val="120000"/>
              </a:lnSpc>
              <a:buNone/>
            </a:pPr>
            <a:r>
              <a:rPr lang="fr-FR" dirty="0" smtClean="0"/>
              <a:t>    </a:t>
            </a:r>
            <a:endParaRPr lang="ar-DZ" dirty="0">
              <a:cs typeface="+mj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99592" y="3573016"/>
            <a:ext cx="7128792" cy="26559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r" rtl="1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rtl="1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20000"/>
              </a:lnSpc>
              <a:buFont typeface="Wingdings"/>
              <a:buNone/>
            </a:pPr>
            <a:r>
              <a:rPr lang="fr-FR" dirty="0" smtClean="0"/>
              <a:t>    </a:t>
            </a:r>
          </a:p>
          <a:p>
            <a:pPr algn="just" rtl="0">
              <a:lnSpc>
                <a:spcPct val="120000"/>
              </a:lnSpc>
              <a:buFont typeface="Wingdings"/>
              <a:buNone/>
            </a:pPr>
            <a:r>
              <a:rPr lang="fr-FR" b="1" dirty="0" smtClean="0">
                <a:cs typeface="+mj-cs"/>
              </a:rPr>
              <a:t>2.  Peuplement: </a:t>
            </a:r>
            <a:r>
              <a:rPr lang="fr-FR" dirty="0" smtClean="0"/>
              <a:t>Est un ensemble d’individus appartenant à des espèces différentes d’un même groupe systématique que l’on rencontre dans un écosystème déterminé.</a:t>
            </a:r>
          </a:p>
          <a:p>
            <a:pPr algn="l" rtl="0">
              <a:lnSpc>
                <a:spcPct val="120000"/>
              </a:lnSpc>
              <a:buFont typeface="Wingdings"/>
              <a:buNone/>
            </a:pPr>
            <a:endParaRPr lang="ar-DZ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3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1143000"/>
          </a:xfrm>
        </p:spPr>
        <p:txBody>
          <a:bodyPr>
            <a:normAutofit/>
          </a:bodyPr>
          <a:lstStyle/>
          <a:p>
            <a:pPr algn="ctr" rtl="0"/>
            <a:r>
              <a:rPr lang="fr-FR" sz="2600" b="1" dirty="0" smtClean="0"/>
              <a:t>3. Les </a:t>
            </a:r>
            <a:r>
              <a:rPr lang="fr-FR" sz="2600" b="1" dirty="0"/>
              <a:t>paramètres décrivant une </a:t>
            </a:r>
            <a:r>
              <a:rPr lang="fr-FR" sz="2600" b="1" dirty="0" smtClean="0"/>
              <a:t>population, un peuplement</a:t>
            </a:r>
            <a:endParaRPr lang="ar-DZ" sz="2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496944" cy="5328592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fr-FR" dirty="0" smtClean="0"/>
              <a:t>	La </a:t>
            </a:r>
            <a:r>
              <a:rPr lang="fr-FR" b="1" dirty="0"/>
              <a:t>population</a:t>
            </a:r>
            <a:r>
              <a:rPr lang="fr-FR" dirty="0"/>
              <a:t> étant la pièce élémentaire de l’écosystème, on a ici </a:t>
            </a:r>
            <a:r>
              <a:rPr lang="fr-FR" dirty="0" smtClean="0"/>
              <a:t>pour objectif </a:t>
            </a:r>
            <a:r>
              <a:rPr lang="fr-FR" dirty="0"/>
              <a:t>de caractériser au mieux les populations et leur dynamique. </a:t>
            </a:r>
            <a:r>
              <a:rPr lang="fr-FR" dirty="0" smtClean="0"/>
              <a:t>Les applications </a:t>
            </a:r>
            <a:r>
              <a:rPr lang="fr-FR" dirty="0"/>
              <a:t>pratiques de cette étude des populations sont courantes. </a:t>
            </a:r>
            <a:r>
              <a:rPr lang="fr-FR" dirty="0" smtClean="0"/>
              <a:t>Par exemple</a:t>
            </a:r>
            <a:r>
              <a:rPr lang="fr-FR" dirty="0"/>
              <a:t>, la connaissance de la structure et de la dynamique d’une </a:t>
            </a:r>
            <a:r>
              <a:rPr lang="fr-FR" dirty="0" smtClean="0"/>
              <a:t>population d’insectes </a:t>
            </a:r>
            <a:r>
              <a:rPr lang="fr-FR" dirty="0"/>
              <a:t>forestiers peut permettre de prévenir une pullulation. </a:t>
            </a:r>
            <a:r>
              <a:rPr lang="fr-FR" dirty="0" smtClean="0"/>
              <a:t>La connaissance </a:t>
            </a:r>
            <a:r>
              <a:rPr lang="fr-FR" dirty="0"/>
              <a:t>de l’accroissement en biomasse d’un peuplement </a:t>
            </a:r>
            <a:r>
              <a:rPr lang="fr-FR" dirty="0" smtClean="0"/>
              <a:t>forestier peut </a:t>
            </a:r>
            <a:r>
              <a:rPr lang="fr-FR" dirty="0"/>
              <a:t>permettre de raisonner et planifier les récoltes (calculs de </a:t>
            </a:r>
            <a:r>
              <a:rPr lang="fr-FR" dirty="0" smtClean="0"/>
              <a:t>possibilité en </a:t>
            </a:r>
            <a:r>
              <a:rPr lang="fr-FR" dirty="0"/>
              <a:t>aménagement forestier). Les dynamiques de régénération des </a:t>
            </a:r>
            <a:r>
              <a:rPr lang="fr-FR" dirty="0" smtClean="0"/>
              <a:t>essences forestières </a:t>
            </a:r>
            <a:r>
              <a:rPr lang="fr-FR" dirty="0"/>
              <a:t>peuvent être utiles pour améliorer la </a:t>
            </a:r>
            <a:r>
              <a:rPr lang="fr-FR" dirty="0" smtClean="0"/>
              <a:t>sylviculture (gestion du </a:t>
            </a:r>
            <a:r>
              <a:rPr lang="en-US" dirty="0" smtClean="0"/>
              <a:t>mélange</a:t>
            </a:r>
            <a:r>
              <a:rPr lang="en-US" dirty="0"/>
              <a:t>, planification des travaux</a:t>
            </a:r>
            <a:r>
              <a:rPr lang="en-US" dirty="0" smtClean="0"/>
              <a:t>...).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fr-FR" dirty="0" smtClean="0"/>
              <a:t>	Avant </a:t>
            </a:r>
            <a:r>
              <a:rPr lang="fr-FR" dirty="0"/>
              <a:t>toute chose, il est important de connaître les populations </a:t>
            </a:r>
            <a:r>
              <a:rPr lang="fr-FR" dirty="0" smtClean="0"/>
              <a:t>et l’objet </a:t>
            </a:r>
            <a:r>
              <a:rPr lang="fr-FR" dirty="0"/>
              <a:t>de ce qui suit est de définir les paramètres utilisés pour décrire </a:t>
            </a:r>
            <a:r>
              <a:rPr lang="fr-FR" dirty="0" smtClean="0"/>
              <a:t>et </a:t>
            </a:r>
            <a:r>
              <a:rPr lang="en-US" dirty="0" smtClean="0"/>
              <a:t>suivre </a:t>
            </a:r>
            <a:r>
              <a:rPr lang="en-US" dirty="0"/>
              <a:t>les populations.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6884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624736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 rtl="0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1200" b="1" dirty="0" smtClean="0"/>
              <a:t>3.1</a:t>
            </a:r>
            <a:r>
              <a:rPr lang="fr-FR" sz="1200" b="1" dirty="0"/>
              <a:t>. Les paramètres </a:t>
            </a:r>
            <a:r>
              <a:rPr lang="fr-FR" sz="1200" b="1" dirty="0" smtClean="0"/>
              <a:t>individuels: </a:t>
            </a:r>
            <a:r>
              <a:rPr lang="fr-FR" sz="1200" dirty="0" smtClean="0"/>
              <a:t>Divers </a:t>
            </a:r>
            <a:r>
              <a:rPr lang="fr-FR" sz="1200" dirty="0"/>
              <a:t>paramètres individuels peuvent être pris sur les individus </a:t>
            </a:r>
            <a:r>
              <a:rPr lang="fr-FR" sz="1200" dirty="0" smtClean="0"/>
              <a:t>d’une population</a:t>
            </a:r>
            <a:r>
              <a:rPr lang="fr-FR" sz="1200" dirty="0"/>
              <a:t>. On cite souvent </a:t>
            </a:r>
            <a:r>
              <a:rPr lang="fr-FR" sz="1200" dirty="0" smtClean="0"/>
              <a:t>: la </a:t>
            </a:r>
            <a:r>
              <a:rPr lang="fr-FR" sz="1200" dirty="0"/>
              <a:t>taille des </a:t>
            </a:r>
            <a:r>
              <a:rPr lang="fr-FR" sz="1200" dirty="0" smtClean="0"/>
              <a:t>individus, le </a:t>
            </a:r>
            <a:r>
              <a:rPr lang="fr-FR" sz="1200" dirty="0"/>
              <a:t>poids des </a:t>
            </a:r>
            <a:r>
              <a:rPr lang="fr-FR" sz="1200" dirty="0" smtClean="0"/>
              <a:t>individus, l’âge </a:t>
            </a:r>
            <a:r>
              <a:rPr lang="fr-FR" sz="1200" dirty="0"/>
              <a:t>des individus.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	L’appréhension </a:t>
            </a:r>
            <a:r>
              <a:rPr lang="fr-FR" sz="1200" dirty="0"/>
              <a:t>de ces données n’est pas toujours facile (par exemple, </a:t>
            </a:r>
            <a:r>
              <a:rPr lang="fr-FR" sz="1200" dirty="0" smtClean="0"/>
              <a:t>il n’est </a:t>
            </a:r>
            <a:r>
              <a:rPr lang="fr-FR" sz="1200" dirty="0"/>
              <a:t>pas toujours facile de déterminer l’âge d’un arbre sans méthodes destructrices</a:t>
            </a:r>
            <a:r>
              <a:rPr lang="fr-FR" sz="1200" dirty="0" smtClean="0"/>
              <a:t>). Souvent</a:t>
            </a:r>
            <a:r>
              <a:rPr lang="fr-FR" sz="1200" dirty="0"/>
              <a:t>, on procède par échantillonnage pour obtenir </a:t>
            </a:r>
            <a:r>
              <a:rPr lang="fr-FR" sz="1200" dirty="0" smtClean="0"/>
              <a:t>ces résultats</a:t>
            </a:r>
            <a:r>
              <a:rPr lang="fr-FR" sz="1200" dirty="0"/>
              <a:t>.</a:t>
            </a:r>
          </a:p>
          <a:p>
            <a:pPr algn="just" rtl="0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1200" b="1" dirty="0" smtClean="0"/>
              <a:t>3.2</a:t>
            </a:r>
            <a:r>
              <a:rPr lang="fr-FR" sz="1200" b="1" dirty="0"/>
              <a:t>. Les </a:t>
            </a:r>
            <a:r>
              <a:rPr lang="fr-FR" sz="1200" b="1" dirty="0" smtClean="0"/>
              <a:t>effectifs: </a:t>
            </a:r>
            <a:r>
              <a:rPr lang="fr-FR" sz="1200" dirty="0" smtClean="0"/>
              <a:t>La </a:t>
            </a:r>
            <a:r>
              <a:rPr lang="fr-FR" sz="1200" dirty="0"/>
              <a:t>connaissance des effectifs est également importante pour </a:t>
            </a:r>
            <a:r>
              <a:rPr lang="fr-FR" sz="1200" dirty="0" smtClean="0"/>
              <a:t>la connaissance </a:t>
            </a:r>
            <a:r>
              <a:rPr lang="fr-FR" sz="1200" dirty="0"/>
              <a:t>des populations. Les effectifs peuvent être estimés </a:t>
            </a:r>
            <a:r>
              <a:rPr lang="fr-FR" sz="1200" dirty="0" smtClean="0"/>
              <a:t>de manières </a:t>
            </a:r>
            <a:r>
              <a:rPr lang="fr-FR" sz="1200" dirty="0"/>
              <a:t>très différentes :</a:t>
            </a:r>
          </a:p>
          <a:p>
            <a:pPr algn="just" rtl="0">
              <a:lnSpc>
                <a:spcPct val="170000"/>
              </a:lnSpc>
              <a:buFont typeface="Wingdings" pitchFamily="2" charset="2"/>
              <a:buChar char="Ø"/>
            </a:pPr>
            <a:r>
              <a:rPr lang="fr-FR" sz="1200" b="1" dirty="0" smtClean="0"/>
              <a:t>La </a:t>
            </a:r>
            <a:r>
              <a:rPr lang="fr-FR" sz="1200" b="1" dirty="0"/>
              <a:t>densité</a:t>
            </a:r>
            <a:r>
              <a:rPr lang="fr-FR" sz="1200" dirty="0"/>
              <a:t>, c’est-à-dire le nombre d’individus par unité de surface </a:t>
            </a:r>
            <a:r>
              <a:rPr lang="fr-FR" sz="1200" dirty="0" smtClean="0"/>
              <a:t>ou unité </a:t>
            </a:r>
            <a:r>
              <a:rPr lang="fr-FR" sz="1200" dirty="0"/>
              <a:t>de volume. On a ainsi 5 poissons/m3 d’eau, 50 oiseaux/ha</a:t>
            </a:r>
            <a:r>
              <a:rPr lang="fr-FR" sz="1200" dirty="0" smtClean="0"/>
              <a:t>...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	Souvent </a:t>
            </a:r>
            <a:r>
              <a:rPr lang="fr-FR" sz="1200" dirty="0"/>
              <a:t>ce n’est pas le nombre d’individus qui est pris en </a:t>
            </a:r>
            <a:r>
              <a:rPr lang="fr-FR" sz="1200" dirty="0" smtClean="0"/>
              <a:t>compte mais </a:t>
            </a:r>
            <a:r>
              <a:rPr lang="fr-FR" sz="1200" dirty="0"/>
              <a:t>la biomasse (poids de matière vivante sèche ou fraîche). Une </a:t>
            </a:r>
            <a:r>
              <a:rPr lang="fr-FR" sz="1200" dirty="0" smtClean="0"/>
              <a:t>culture peut </a:t>
            </a:r>
            <a:r>
              <a:rPr lang="fr-FR" sz="1200" dirty="0"/>
              <a:t>par exemple avoir une biomasse de 25 tonnes/ha. La biomasse </a:t>
            </a:r>
            <a:r>
              <a:rPr lang="fr-FR" sz="1200" dirty="0" smtClean="0"/>
              <a:t>est beaucoup </a:t>
            </a:r>
            <a:r>
              <a:rPr lang="fr-FR" sz="1200" dirty="0"/>
              <a:t>utilisée pour les populations végétales ou les populations </a:t>
            </a:r>
            <a:r>
              <a:rPr lang="fr-FR" sz="1200" dirty="0" smtClean="0"/>
              <a:t>aquatiques.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	Lorsque </a:t>
            </a:r>
            <a:r>
              <a:rPr lang="fr-FR" sz="1200" dirty="0"/>
              <a:t>le dénombrement des individus est impossible (trop long </a:t>
            </a:r>
            <a:r>
              <a:rPr lang="fr-FR" sz="1200" dirty="0" smtClean="0"/>
              <a:t>ou trop </a:t>
            </a:r>
            <a:r>
              <a:rPr lang="fr-FR" sz="1200" dirty="0"/>
              <a:t>fastidieux), on peut utiliser des </a:t>
            </a:r>
            <a:r>
              <a:rPr lang="fr-FR" sz="1200" b="1" i="1" dirty="0"/>
              <a:t>descripteurs semi-quantitatifs</a:t>
            </a:r>
            <a:r>
              <a:rPr lang="fr-FR" sz="1200" dirty="0"/>
              <a:t>. </a:t>
            </a:r>
            <a:r>
              <a:rPr lang="fr-FR" sz="1200" dirty="0" smtClean="0"/>
              <a:t>Par exemple</a:t>
            </a:r>
            <a:r>
              <a:rPr lang="fr-FR" sz="1200" dirty="0"/>
              <a:t>, les coefficients </a:t>
            </a:r>
            <a:r>
              <a:rPr lang="fr-FR" sz="1200" b="1" i="1" dirty="0"/>
              <a:t>d’abondance-dominance de Braun-Blanquet </a:t>
            </a:r>
            <a:r>
              <a:rPr lang="fr-FR" sz="1200" dirty="0" smtClean="0"/>
              <a:t>sont parfois </a:t>
            </a:r>
            <a:r>
              <a:rPr lang="fr-FR" sz="1200" dirty="0"/>
              <a:t>utilisés par les forestiers et très souvent par les </a:t>
            </a:r>
            <a:r>
              <a:rPr lang="fr-FR" sz="1200" dirty="0" smtClean="0"/>
              <a:t>phytosociologues. Ils </a:t>
            </a:r>
            <a:r>
              <a:rPr lang="fr-FR" sz="1200" dirty="0"/>
              <a:t>servent à établir des relations d’ordre lors de relevés de </a:t>
            </a:r>
            <a:r>
              <a:rPr lang="fr-FR" sz="1200" dirty="0" smtClean="0"/>
              <a:t>végétation. </a:t>
            </a:r>
            <a:r>
              <a:rPr lang="fr-FR" sz="1200" b="1" i="1" dirty="0" smtClean="0"/>
              <a:t>L’abondance</a:t>
            </a:r>
            <a:r>
              <a:rPr lang="fr-FR" sz="1200" dirty="0" smtClean="0"/>
              <a:t> </a:t>
            </a:r>
            <a:r>
              <a:rPr lang="fr-FR" sz="1200" dirty="0"/>
              <a:t>d’une </a:t>
            </a:r>
            <a:r>
              <a:rPr lang="fr-FR" sz="1200" b="1" i="1" dirty="0"/>
              <a:t>population</a:t>
            </a:r>
            <a:r>
              <a:rPr lang="fr-FR" sz="1200" dirty="0"/>
              <a:t> à l’intérieur d’un </a:t>
            </a:r>
            <a:r>
              <a:rPr lang="fr-FR" sz="1200" b="1" i="1" dirty="0"/>
              <a:t>peuplement</a:t>
            </a:r>
            <a:r>
              <a:rPr lang="fr-FR" sz="1200" dirty="0"/>
              <a:t> </a:t>
            </a:r>
            <a:r>
              <a:rPr lang="fr-FR" sz="1200" dirty="0" smtClean="0"/>
              <a:t>correspond au </a:t>
            </a:r>
            <a:r>
              <a:rPr lang="fr-FR" sz="1200" dirty="0"/>
              <a:t>nombre d’individus de cette espèce présents. La </a:t>
            </a:r>
            <a:r>
              <a:rPr lang="fr-FR" sz="1200" dirty="0" smtClean="0"/>
              <a:t>dominance concerne </a:t>
            </a:r>
            <a:r>
              <a:rPr lang="fr-FR" sz="1200" dirty="0"/>
              <a:t>elle les relations existant entre ces individus et la dominance </a:t>
            </a:r>
            <a:r>
              <a:rPr lang="fr-FR" sz="1200" dirty="0" smtClean="0"/>
              <a:t>de certains </a:t>
            </a:r>
            <a:r>
              <a:rPr lang="fr-FR" sz="1200" dirty="0"/>
              <a:t>par rapport aux autres. C’est pour cela qu’on parle de </a:t>
            </a:r>
            <a:r>
              <a:rPr lang="fr-FR" sz="1200" b="1" i="1" dirty="0" smtClean="0"/>
              <a:t>coefficients d’abondance-dominance</a:t>
            </a:r>
            <a:r>
              <a:rPr lang="fr-FR" sz="1200" dirty="0" smtClean="0"/>
              <a:t> </a:t>
            </a:r>
            <a:r>
              <a:rPr lang="fr-FR" sz="1200" dirty="0"/>
              <a:t>car ceux-ci traitent ces deux aspects à la fois.</a:t>
            </a:r>
            <a:endParaRPr lang="ar-DZ" sz="1200" dirty="0"/>
          </a:p>
        </p:txBody>
      </p:sp>
    </p:spTree>
    <p:extLst>
      <p:ext uri="{BB962C8B-B14F-4D97-AF65-F5344CB8AC3E}">
        <p14:creationId xmlns:p14="http://schemas.microsoft.com/office/powerpoint/2010/main" val="21990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624736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dirty="0" smtClean="0"/>
              <a:t>3.3</a:t>
            </a:r>
            <a:r>
              <a:rPr lang="fr-FR" sz="1200" b="1" dirty="0"/>
              <a:t>. Natalité et </a:t>
            </a:r>
            <a:r>
              <a:rPr lang="fr-FR" sz="1200" b="1" dirty="0" smtClean="0"/>
              <a:t>mortalité: </a:t>
            </a:r>
            <a:r>
              <a:rPr lang="fr-FR" sz="1200" dirty="0" smtClean="0"/>
              <a:t>Les </a:t>
            </a:r>
            <a:r>
              <a:rPr lang="fr-FR" sz="1200" dirty="0"/>
              <a:t>variables servant à décrire la population peuvent être modifiées </a:t>
            </a:r>
            <a:r>
              <a:rPr lang="fr-FR" sz="1200" dirty="0" smtClean="0"/>
              <a:t>par les </a:t>
            </a:r>
            <a:r>
              <a:rPr lang="fr-FR" sz="1200" dirty="0"/>
              <a:t>processus démographiques. Ces processus sont l’immigration, </a:t>
            </a:r>
            <a:r>
              <a:rPr lang="fr-FR" sz="1200" dirty="0" smtClean="0"/>
              <a:t>l’émigration, la </a:t>
            </a:r>
            <a:r>
              <a:rPr lang="fr-FR" sz="1200" dirty="0"/>
              <a:t>mortalité et la natalité.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	La </a:t>
            </a:r>
            <a:r>
              <a:rPr lang="fr-FR" sz="1200" b="1" i="1" dirty="0"/>
              <a:t>natalité</a:t>
            </a:r>
            <a:r>
              <a:rPr lang="fr-FR" sz="1200" dirty="0"/>
              <a:t> correspond à l’ensemble des naissances, la </a:t>
            </a:r>
            <a:r>
              <a:rPr lang="fr-FR" sz="1200" b="1" i="1" dirty="0"/>
              <a:t>mortalité</a:t>
            </a:r>
            <a:r>
              <a:rPr lang="fr-FR" sz="1200" dirty="0"/>
              <a:t> </a:t>
            </a:r>
            <a:r>
              <a:rPr lang="fr-FR" sz="1200" dirty="0" smtClean="0"/>
              <a:t>à l’ensemble </a:t>
            </a:r>
            <a:r>
              <a:rPr lang="fr-FR" sz="1200" dirty="0"/>
              <a:t>des décès. Ces deux phénomènes dépendent à la fois des </a:t>
            </a:r>
            <a:r>
              <a:rPr lang="fr-FR" sz="1200" dirty="0" smtClean="0"/>
              <a:t>propriétés des </a:t>
            </a:r>
            <a:r>
              <a:rPr lang="fr-FR" sz="1200" dirty="0"/>
              <a:t>individus qui composent la population et des propriétés </a:t>
            </a:r>
            <a:r>
              <a:rPr lang="fr-FR" sz="1200" dirty="0" smtClean="0"/>
              <a:t>de l’environnement</a:t>
            </a:r>
            <a:r>
              <a:rPr lang="fr-FR" sz="1200" dirty="0"/>
              <a:t>. Ainsi une population peut être caractérisée par des </a:t>
            </a:r>
            <a:r>
              <a:rPr lang="fr-FR" sz="1200" dirty="0" smtClean="0"/>
              <a:t>individus plus </a:t>
            </a:r>
            <a:r>
              <a:rPr lang="fr-FR" sz="1200" dirty="0"/>
              <a:t>ou moins fertiles, mais </a:t>
            </a:r>
            <a:r>
              <a:rPr lang="fr-FR" sz="1200" dirty="0" smtClean="0"/>
              <a:t>cette fertilité </a:t>
            </a:r>
            <a:r>
              <a:rPr lang="fr-FR" sz="1200" dirty="0"/>
              <a:t>peut être variable </a:t>
            </a:r>
            <a:r>
              <a:rPr lang="fr-FR" sz="1200" dirty="0" smtClean="0"/>
              <a:t>suivant l’environnement </a:t>
            </a:r>
            <a:r>
              <a:rPr lang="fr-FR" sz="1200" dirty="0"/>
              <a:t>(gelées tardives, sécheresse peuvent limiter la </a:t>
            </a:r>
            <a:r>
              <a:rPr lang="fr-FR" sz="1200" dirty="0" smtClean="0"/>
              <a:t>fructification de </a:t>
            </a:r>
            <a:r>
              <a:rPr lang="fr-FR" sz="1200" dirty="0"/>
              <a:t>certaines essences forestières</a:t>
            </a:r>
            <a:r>
              <a:rPr lang="fr-FR" sz="1200" dirty="0" smtClean="0"/>
              <a:t>).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dirty="0" smtClean="0"/>
              <a:t>3.4. </a:t>
            </a:r>
            <a:r>
              <a:rPr lang="fr-FR" sz="1200" b="1" dirty="0"/>
              <a:t>Le </a:t>
            </a:r>
            <a:r>
              <a:rPr lang="fr-FR" sz="1200" b="1" dirty="0" smtClean="0"/>
              <a:t>sex-ratio: </a:t>
            </a:r>
            <a:r>
              <a:rPr lang="fr-FR" sz="1200" dirty="0" smtClean="0"/>
              <a:t>Le </a:t>
            </a:r>
            <a:r>
              <a:rPr lang="fr-FR" sz="1200" dirty="0"/>
              <a:t>sex-ratio est le rapport qui existe entre le nombre d’individus </a:t>
            </a:r>
            <a:r>
              <a:rPr lang="fr-FR" sz="1200" dirty="0" smtClean="0"/>
              <a:t>mâles et </a:t>
            </a:r>
            <a:r>
              <a:rPr lang="fr-FR" sz="1200" dirty="0"/>
              <a:t>le nombre d’individus femelles dans une population donnée. </a:t>
            </a:r>
            <a:r>
              <a:rPr lang="fr-FR" sz="1200" dirty="0" smtClean="0"/>
              <a:t>Certaines populations </a:t>
            </a:r>
            <a:r>
              <a:rPr lang="fr-FR" sz="1200" dirty="0"/>
              <a:t>ont </a:t>
            </a:r>
            <a:endParaRPr lang="fr-FR" sz="1200" dirty="0" smtClean="0"/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un </a:t>
            </a:r>
            <a:r>
              <a:rPr lang="fr-FR" sz="1200" dirty="0"/>
              <a:t>sex-ratio primaire déterminé à la fécondation, </a:t>
            </a:r>
            <a:r>
              <a:rPr lang="fr-FR" sz="1200" dirty="0" smtClean="0"/>
              <a:t>équilibré (1</a:t>
            </a:r>
            <a:r>
              <a:rPr lang="fr-FR" sz="1200" dirty="0"/>
              <a:t>), </a:t>
            </a:r>
            <a:endParaRPr lang="fr-FR" sz="1200" dirty="0" smtClean="0"/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mais </a:t>
            </a:r>
            <a:r>
              <a:rPr lang="fr-FR" sz="1200" dirty="0"/>
              <a:t>un </a:t>
            </a:r>
            <a:r>
              <a:rPr lang="fr-FR" sz="1200" dirty="0" smtClean="0"/>
              <a:t>sex-ratio  </a:t>
            </a:r>
            <a:r>
              <a:rPr lang="fr-FR" sz="1200" dirty="0"/>
              <a:t>secondaire, déterminé </a:t>
            </a:r>
            <a:r>
              <a:rPr lang="fr-FR" sz="1200" dirty="0" smtClean="0"/>
              <a:t> à  la </a:t>
            </a:r>
            <a:r>
              <a:rPr lang="fr-FR" sz="1200" dirty="0"/>
              <a:t>naissance ou à </a:t>
            </a:r>
            <a:endParaRPr lang="fr-FR" sz="1200" dirty="0" smtClean="0"/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l’éclosion déséquilibré. Les  </a:t>
            </a:r>
            <a:r>
              <a:rPr lang="fr-FR" sz="1200" dirty="0"/>
              <a:t>pratiques </a:t>
            </a:r>
            <a:r>
              <a:rPr lang="fr-FR" sz="1200" dirty="0" smtClean="0"/>
              <a:t>  cynégétiques  </a:t>
            </a:r>
            <a:r>
              <a:rPr lang="fr-FR" sz="1200" dirty="0"/>
              <a:t>peuvent </a:t>
            </a:r>
            <a:endParaRPr lang="fr-FR" sz="1200" dirty="0" smtClean="0"/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déséquilibrer le  </a:t>
            </a:r>
            <a:r>
              <a:rPr lang="fr-FR" sz="1200" dirty="0"/>
              <a:t>sex-ratio</a:t>
            </a:r>
            <a:r>
              <a:rPr lang="fr-FR" sz="1200" dirty="0" smtClean="0"/>
              <a:t>,  avec  notamment </a:t>
            </a:r>
            <a:r>
              <a:rPr lang="fr-FR" sz="1200" dirty="0"/>
              <a:t>un </a:t>
            </a:r>
            <a:r>
              <a:rPr lang="fr-FR" sz="1200" dirty="0" smtClean="0"/>
              <a:t> abattage </a:t>
            </a:r>
            <a:r>
              <a:rPr lang="fr-FR" sz="1200" dirty="0"/>
              <a:t>trop </a:t>
            </a:r>
            <a:endParaRPr lang="fr-FR" sz="1200" dirty="0" smtClean="0"/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important </a:t>
            </a:r>
            <a:r>
              <a:rPr lang="fr-FR" sz="1200" dirty="0"/>
              <a:t>des mâles.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dirty="0" smtClean="0"/>
              <a:t>3.5. </a:t>
            </a:r>
            <a:r>
              <a:rPr lang="fr-FR" sz="1200" b="1" dirty="0"/>
              <a:t>Les pyramides des </a:t>
            </a:r>
            <a:r>
              <a:rPr lang="fr-FR" sz="1200" b="1" dirty="0" smtClean="0"/>
              <a:t>âges: </a:t>
            </a:r>
            <a:r>
              <a:rPr lang="fr-FR" sz="1200" dirty="0" smtClean="0"/>
              <a:t>Une </a:t>
            </a:r>
            <a:r>
              <a:rPr lang="fr-FR" sz="1200" dirty="0"/>
              <a:t>pyramide des </a:t>
            </a:r>
            <a:r>
              <a:rPr lang="fr-FR" sz="1200" dirty="0" smtClean="0"/>
              <a:t>âges représente 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le nombre d’individus par classe d’âge et par sexe </a:t>
            </a:r>
            <a:r>
              <a:rPr lang="fr-FR" sz="1200" dirty="0"/>
              <a:t>d’une population. </a:t>
            </a:r>
            <a:endParaRPr lang="fr-FR" sz="1200" dirty="0" smtClean="0"/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 smtClean="0"/>
              <a:t>Cette </a:t>
            </a:r>
            <a:r>
              <a:rPr lang="fr-FR" sz="1200" dirty="0"/>
              <a:t>pyramide peut permettre </a:t>
            </a:r>
            <a:r>
              <a:rPr lang="fr-FR" sz="1200" dirty="0" smtClean="0"/>
              <a:t>de mieux </a:t>
            </a:r>
            <a:r>
              <a:rPr lang="fr-FR" sz="1200" dirty="0"/>
              <a:t>appréhender les caractéristiques  </a:t>
            </a:r>
            <a:r>
              <a:rPr lang="fr-FR" sz="1200" dirty="0" smtClean="0"/>
              <a:t>d’une </a:t>
            </a:r>
            <a:r>
              <a:rPr lang="fr-FR" sz="1200" dirty="0"/>
              <a:t>population. Quand </a:t>
            </a:r>
            <a:r>
              <a:rPr lang="fr-FR" sz="1200" dirty="0" smtClean="0"/>
              <a:t>les populations </a:t>
            </a:r>
            <a:r>
              <a:rPr lang="fr-FR" sz="1200" dirty="0"/>
              <a:t>sont sexuées, on représente séparément mâles et femelles </a:t>
            </a:r>
            <a:r>
              <a:rPr lang="fr-FR" sz="1200" dirty="0" smtClean="0"/>
              <a:t>ce qui </a:t>
            </a:r>
            <a:r>
              <a:rPr lang="fr-FR" sz="1200" dirty="0"/>
              <a:t>donne une idée du sex-ratio.</a:t>
            </a:r>
            <a:endParaRPr lang="ar-DZ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61878"/>
            <a:ext cx="3634308" cy="323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8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96944" cy="6624736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dirty="0" smtClean="0"/>
              <a:t>3.6. </a:t>
            </a:r>
            <a:r>
              <a:rPr lang="fr-FR" sz="1200" b="1" dirty="0"/>
              <a:t>La distribution spatiale des </a:t>
            </a:r>
            <a:r>
              <a:rPr lang="fr-FR" sz="1200" b="1" dirty="0" smtClean="0"/>
              <a:t>individus: </a:t>
            </a:r>
            <a:r>
              <a:rPr lang="fr-FR" sz="1200" dirty="0" smtClean="0"/>
              <a:t>On </a:t>
            </a:r>
            <a:r>
              <a:rPr lang="fr-FR" sz="1200" dirty="0"/>
              <a:t>appelle répartition des individus la façon dont ils se répartissent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dirty="0"/>
              <a:t>dans l’espace. On considère ici la répartition à l’échelle d’un </a:t>
            </a:r>
            <a:r>
              <a:rPr lang="fr-FR" sz="1200" dirty="0" smtClean="0"/>
              <a:t>territoire. 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i="1" dirty="0" smtClean="0"/>
              <a:t>a. La </a:t>
            </a:r>
            <a:r>
              <a:rPr lang="fr-FR" sz="1200" b="1" i="1" dirty="0"/>
              <a:t>répartition régulière ou </a:t>
            </a:r>
            <a:r>
              <a:rPr lang="fr-FR" sz="1200" b="1" i="1" dirty="0" smtClean="0"/>
              <a:t>uniforme: </a:t>
            </a:r>
            <a:r>
              <a:rPr lang="fr-FR" sz="1200" dirty="0" smtClean="0"/>
              <a:t>On </a:t>
            </a:r>
            <a:r>
              <a:rPr lang="fr-FR" sz="1200" dirty="0"/>
              <a:t>a une répartition régulière ou uniforme lorsque les individus </a:t>
            </a:r>
            <a:r>
              <a:rPr lang="fr-FR" sz="1200" dirty="0" smtClean="0"/>
              <a:t>sont situés </a:t>
            </a:r>
            <a:r>
              <a:rPr lang="fr-FR" sz="1200" dirty="0"/>
              <a:t>à égale distance les uns des </a:t>
            </a:r>
            <a:r>
              <a:rPr lang="fr-FR" sz="1200" dirty="0" smtClean="0"/>
              <a:t>autres. Cette </a:t>
            </a:r>
            <a:r>
              <a:rPr lang="fr-FR" sz="1200" dirty="0"/>
              <a:t>répartition régulière est rare car la répartition est souvent </a:t>
            </a:r>
            <a:r>
              <a:rPr lang="fr-FR" sz="1200" dirty="0" smtClean="0"/>
              <a:t>perturbée par </a:t>
            </a:r>
            <a:r>
              <a:rPr lang="fr-FR" sz="1200" dirty="0"/>
              <a:t>l’hétérogénéité du milieu. Ce type de répartition ne se </a:t>
            </a:r>
            <a:r>
              <a:rPr lang="fr-FR" sz="1200" dirty="0" smtClean="0"/>
              <a:t>rencontre que </a:t>
            </a:r>
            <a:r>
              <a:rPr lang="fr-FR" sz="1200" dirty="0"/>
              <a:t>lorsqu’il existe une compétition intense entre les individus.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i="1" dirty="0" smtClean="0"/>
              <a:t>b. La </a:t>
            </a:r>
            <a:r>
              <a:rPr lang="fr-FR" sz="1200" b="1" i="1" dirty="0"/>
              <a:t>répartition au </a:t>
            </a:r>
            <a:r>
              <a:rPr lang="fr-FR" sz="1200" b="1" i="1" dirty="0" smtClean="0"/>
              <a:t>hasard ou aléatoire: </a:t>
            </a:r>
            <a:r>
              <a:rPr lang="fr-FR" sz="1200" dirty="0" smtClean="0"/>
              <a:t>La </a:t>
            </a:r>
            <a:r>
              <a:rPr lang="fr-FR" sz="1200" dirty="0"/>
              <a:t>répartition </a:t>
            </a:r>
            <a:r>
              <a:rPr lang="fr-FR" sz="1200" dirty="0" smtClean="0"/>
              <a:t>au </a:t>
            </a:r>
            <a:r>
              <a:rPr lang="fr-FR" sz="1200" dirty="0"/>
              <a:t>hasard correspond comme son nom l’indique à </a:t>
            </a:r>
            <a:r>
              <a:rPr lang="fr-FR" sz="1200" dirty="0" smtClean="0"/>
              <a:t>une distribution </a:t>
            </a:r>
            <a:r>
              <a:rPr lang="fr-FR" sz="1200" dirty="0"/>
              <a:t>au hasard des </a:t>
            </a:r>
            <a:r>
              <a:rPr lang="fr-FR" sz="1200" dirty="0" smtClean="0"/>
              <a:t>individus. Comme </a:t>
            </a:r>
            <a:r>
              <a:rPr lang="fr-FR" sz="1200" dirty="0"/>
              <a:t>la répartition régulière, elle est plutôt rare et se trouve chez </a:t>
            </a:r>
            <a:r>
              <a:rPr lang="fr-FR" sz="1200" dirty="0" smtClean="0"/>
              <a:t>les populations </a:t>
            </a:r>
            <a:r>
              <a:rPr lang="fr-FR" sz="1200" dirty="0"/>
              <a:t>qui n’ont aucune tendance au regroupement et qui </a:t>
            </a:r>
            <a:r>
              <a:rPr lang="fr-FR" sz="1200" dirty="0" smtClean="0"/>
              <a:t>vivent dans </a:t>
            </a:r>
            <a:r>
              <a:rPr lang="fr-FR" sz="1200" dirty="0"/>
              <a:t>des milieux homogènes.</a:t>
            </a:r>
          </a:p>
          <a:p>
            <a:pPr marL="0" indent="0" algn="just" rtl="0">
              <a:lnSpc>
                <a:spcPct val="170000"/>
              </a:lnSpc>
              <a:buNone/>
            </a:pPr>
            <a:r>
              <a:rPr lang="fr-FR" sz="1200" b="1" i="1" dirty="0" smtClean="0"/>
              <a:t>c. La </a:t>
            </a:r>
            <a:r>
              <a:rPr lang="fr-FR" sz="1200" b="1" i="1" dirty="0"/>
              <a:t>répartition en agrégats (ou </a:t>
            </a:r>
            <a:r>
              <a:rPr lang="fr-FR" sz="1200" b="1" i="1" dirty="0" smtClean="0"/>
              <a:t>contagieuse): </a:t>
            </a:r>
            <a:r>
              <a:rPr lang="fr-FR" sz="1200" dirty="0" smtClean="0"/>
              <a:t>Il </a:t>
            </a:r>
            <a:r>
              <a:rPr lang="fr-FR" sz="1200" dirty="0"/>
              <a:t>y a répartition en agrégats lorsque les individus sont </a:t>
            </a:r>
            <a:r>
              <a:rPr lang="fr-FR" sz="1200" dirty="0" smtClean="0"/>
              <a:t>regroupés. C’est </a:t>
            </a:r>
            <a:r>
              <a:rPr lang="fr-FR" sz="1200" dirty="0"/>
              <a:t>la répartition la plus fréquente. Elle peut être </a:t>
            </a:r>
            <a:r>
              <a:rPr lang="fr-FR" sz="1200" dirty="0" smtClean="0"/>
              <a:t>due </a:t>
            </a:r>
            <a:r>
              <a:rPr lang="fr-FR" sz="1200" b="1" u="sng" dirty="0" smtClean="0"/>
              <a:t>au </a:t>
            </a:r>
            <a:r>
              <a:rPr lang="fr-FR" sz="1200" b="1" u="sng" dirty="0"/>
              <a:t>comportement des adultes </a:t>
            </a:r>
            <a:r>
              <a:rPr lang="fr-FR" sz="1200" dirty="0"/>
              <a:t>qui recherchent le voisinage de </a:t>
            </a:r>
            <a:r>
              <a:rPr lang="fr-FR" sz="1200" dirty="0" smtClean="0"/>
              <a:t>leurs semblables, </a:t>
            </a:r>
            <a:r>
              <a:rPr lang="fr-FR" sz="1200" b="1" u="sng" dirty="0" smtClean="0"/>
              <a:t>à </a:t>
            </a:r>
            <a:r>
              <a:rPr lang="fr-FR" sz="1200" b="1" u="sng" dirty="0"/>
              <a:t>des variations dans les caractéristiques du milieu </a:t>
            </a:r>
            <a:r>
              <a:rPr lang="fr-FR" sz="1200" dirty="0"/>
              <a:t>qui amènent </a:t>
            </a:r>
            <a:r>
              <a:rPr lang="fr-FR" sz="1200" dirty="0" smtClean="0"/>
              <a:t>les individus </a:t>
            </a:r>
            <a:r>
              <a:rPr lang="fr-FR" sz="1200" dirty="0"/>
              <a:t>à se grouper dans les zones les plus favorables.</a:t>
            </a:r>
            <a:endParaRPr lang="ar-DZ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212" y="4321671"/>
            <a:ext cx="488932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6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4544" y="-171400"/>
            <a:ext cx="9433048" cy="1584176"/>
          </a:xfrm>
        </p:spPr>
        <p:txBody>
          <a:bodyPr>
            <a:noAutofit/>
          </a:bodyPr>
          <a:lstStyle/>
          <a:p>
            <a:pPr algn="ctr" rtl="0"/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V.4. 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réactions </a:t>
            </a: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intraspécifiques 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interspécifiques</a:t>
            </a: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Adapté de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Goudar.A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2007</a:t>
            </a:r>
            <a: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2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DZ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075240" cy="4608512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fr-FR" dirty="0" smtClean="0"/>
              <a:t>	Chaque </a:t>
            </a:r>
            <a:r>
              <a:rPr lang="fr-FR" dirty="0"/>
              <a:t>individu ou population peut avoir un effet positif (facilitation), </a:t>
            </a:r>
            <a:r>
              <a:rPr lang="fr-FR" dirty="0" smtClean="0"/>
              <a:t>négatif (inhibition</a:t>
            </a:r>
            <a:r>
              <a:rPr lang="fr-FR" dirty="0"/>
              <a:t>) ou neutre (absence d’effet) sur un autre individu ou population. La </a:t>
            </a:r>
            <a:r>
              <a:rPr lang="fr-FR" dirty="0" smtClean="0"/>
              <a:t>nature de </a:t>
            </a:r>
            <a:r>
              <a:rPr lang="fr-FR" dirty="0"/>
              <a:t>l’interaction bidirectionnelle établie entre deux partenaires dépend du </a:t>
            </a:r>
            <a:r>
              <a:rPr lang="fr-FR" dirty="0" smtClean="0"/>
              <a:t>signe des </a:t>
            </a:r>
            <a:r>
              <a:rPr lang="fr-FR" dirty="0"/>
              <a:t>effets unidirectionnels de chacun des deux partenaires sur l’autre partenaire</a:t>
            </a:r>
            <a:r>
              <a:rPr lang="fr-FR" dirty="0" smtClean="0"/>
              <a:t>.</a:t>
            </a:r>
          </a:p>
          <a:p>
            <a:pPr marL="0" indent="0" algn="just" rtl="0">
              <a:lnSpc>
                <a:spcPct val="160000"/>
              </a:lnSpc>
              <a:buNone/>
            </a:pPr>
            <a:endParaRPr lang="fr-FR" dirty="0" smtClean="0"/>
          </a:p>
          <a:p>
            <a:pPr marL="0" indent="0" algn="just" rtl="0">
              <a:lnSpc>
                <a:spcPct val="160000"/>
              </a:lnSpc>
              <a:buNone/>
            </a:pPr>
            <a:r>
              <a:rPr lang="fr-FR" dirty="0" smtClean="0"/>
              <a:t>	Les </a:t>
            </a:r>
            <a:r>
              <a:rPr lang="fr-FR" dirty="0"/>
              <a:t>organismes d’un écosystème établissent entre eux des interactions biotiques :</a:t>
            </a:r>
          </a:p>
          <a:p>
            <a:pPr algn="just" rtl="0">
              <a:lnSpc>
                <a:spcPct val="160000"/>
              </a:lnSpc>
              <a:buFont typeface="Wingdings" pitchFamily="2" charset="2"/>
              <a:buChar char="Ø"/>
            </a:pPr>
            <a:r>
              <a:rPr lang="fr-FR" dirty="0" smtClean="0"/>
              <a:t>des </a:t>
            </a:r>
            <a:r>
              <a:rPr lang="fr-FR" dirty="0"/>
              <a:t>interactions interspécifiques, entre organismes d’espèces différentes </a:t>
            </a:r>
            <a:r>
              <a:rPr lang="fr-FR" dirty="0" smtClean="0"/>
              <a:t>;</a:t>
            </a:r>
          </a:p>
          <a:p>
            <a:pPr algn="just" rtl="0">
              <a:lnSpc>
                <a:spcPct val="160000"/>
              </a:lnSpc>
              <a:buFont typeface="Wingdings" pitchFamily="2" charset="2"/>
              <a:buChar char="Ø"/>
            </a:pPr>
            <a:r>
              <a:rPr lang="fr-FR" dirty="0" smtClean="0"/>
              <a:t>des </a:t>
            </a:r>
            <a:r>
              <a:rPr lang="fr-FR" dirty="0"/>
              <a:t>interactions intraspécifiques, entre individus appartenant à une même espèce.</a:t>
            </a:r>
            <a:endParaRPr lang="ar-DZ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41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91264" cy="490066"/>
          </a:xfrm>
        </p:spPr>
        <p:txBody>
          <a:bodyPr>
            <a:noAutofit/>
          </a:bodyPr>
          <a:lstStyle/>
          <a:p>
            <a:pPr algn="ctr" rtl="0"/>
            <a:r>
              <a:rPr lang="fr-FR" sz="1700" b="1" dirty="0" smtClean="0">
                <a:solidFill>
                  <a:schemeClr val="accent6">
                    <a:lumMod val="75000"/>
                  </a:schemeClr>
                </a:solidFill>
              </a:rPr>
              <a:t>V.4.1. Interactions intraspécifiques 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et dynamique des populations</a:t>
            </a:r>
            <a:endParaRPr lang="ar-DZ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19256" cy="5688632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fr-FR" dirty="0" smtClean="0"/>
              <a:t>	La croissance d’une </a:t>
            </a:r>
            <a:r>
              <a:rPr lang="fr-FR" dirty="0"/>
              <a:t>population est limitée par la quantité de ressource (nourriture, espace, </a:t>
            </a:r>
            <a:r>
              <a:rPr lang="fr-FR" dirty="0" smtClean="0"/>
              <a:t>partenaires sexuels</a:t>
            </a:r>
            <a:r>
              <a:rPr lang="fr-FR" dirty="0"/>
              <a:t>) disponible dans le milieu, il y a ainsi une compétition entre </a:t>
            </a:r>
            <a:r>
              <a:rPr lang="fr-FR" dirty="0" smtClean="0"/>
              <a:t>les individus </a:t>
            </a:r>
            <a:r>
              <a:rPr lang="fr-FR" dirty="0"/>
              <a:t>de la population pour cette ressource. </a:t>
            </a:r>
            <a:r>
              <a:rPr lang="fr-FR" dirty="0" smtClean="0"/>
              <a:t>La </a:t>
            </a:r>
            <a:r>
              <a:rPr lang="fr-FR" dirty="0"/>
              <a:t>compétition intraspécifique a </a:t>
            </a:r>
            <a:r>
              <a:rPr lang="fr-FR" dirty="0" smtClean="0"/>
              <a:t>des effets </a:t>
            </a:r>
            <a:r>
              <a:rPr lang="fr-FR" dirty="0"/>
              <a:t>négatifs sur l’individu (succès reproducteur, taille) et la population (</a:t>
            </a:r>
            <a:r>
              <a:rPr lang="fr-FR" dirty="0" smtClean="0"/>
              <a:t>densité, biomasse</a:t>
            </a:r>
            <a:r>
              <a:rPr lang="fr-FR" dirty="0"/>
              <a:t>). Le taux de croissance individuel n’est pas une constante mais dépend </a:t>
            </a:r>
            <a:r>
              <a:rPr lang="fr-FR" dirty="0" smtClean="0"/>
              <a:t>de la </a:t>
            </a:r>
            <a:r>
              <a:rPr lang="fr-FR" dirty="0"/>
              <a:t>densité (ou biomasse) X de la population : il y a densité-dépendance négative </a:t>
            </a:r>
            <a:r>
              <a:rPr lang="fr-FR" dirty="0" smtClean="0"/>
              <a:t>du taux </a:t>
            </a:r>
            <a:r>
              <a:rPr lang="fr-FR" dirty="0"/>
              <a:t>de croissance par individu r(X), et la croissance de la population n’est </a:t>
            </a:r>
            <a:r>
              <a:rPr lang="fr-FR" dirty="0" smtClean="0"/>
              <a:t>ainsi pas </a:t>
            </a:r>
            <a:r>
              <a:rPr lang="fr-FR" dirty="0"/>
              <a:t>exponentielle. Le taux de croissance de la population </a:t>
            </a:r>
            <a:r>
              <a:rPr lang="fr-FR" dirty="0" err="1" smtClean="0"/>
              <a:t>dX</a:t>
            </a:r>
            <a:r>
              <a:rPr lang="fr-FR" dirty="0" smtClean="0"/>
              <a:t> / </a:t>
            </a:r>
            <a:r>
              <a:rPr lang="fr-FR" dirty="0" err="1" smtClean="0"/>
              <a:t>dt</a:t>
            </a:r>
            <a:r>
              <a:rPr lang="fr-FR" dirty="0" smtClean="0"/>
              <a:t> </a:t>
            </a:r>
            <a:r>
              <a:rPr lang="fr-FR" dirty="0"/>
              <a:t>est souvent </a:t>
            </a:r>
            <a:r>
              <a:rPr lang="fr-FR" dirty="0" smtClean="0"/>
              <a:t>modélisé par </a:t>
            </a:r>
            <a:r>
              <a:rPr lang="fr-FR" dirty="0"/>
              <a:t>une fonction linéaire de la densité, par souci de simplicité (modèle logistique </a:t>
            </a:r>
            <a:r>
              <a:rPr lang="fr-FR" dirty="0" smtClean="0"/>
              <a:t>de Verhulst</a:t>
            </a:r>
            <a:r>
              <a:rPr lang="fr-FR" dirty="0"/>
              <a:t>) </a:t>
            </a:r>
            <a:r>
              <a:rPr lang="fr-FR" dirty="0" smtClean="0"/>
              <a:t>:</a:t>
            </a:r>
          </a:p>
          <a:p>
            <a:pPr algn="just" rtl="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	dX / </a:t>
            </a:r>
            <a:r>
              <a:rPr lang="en-US" dirty="0" err="1" smtClean="0"/>
              <a:t>dt</a:t>
            </a:r>
            <a:r>
              <a:rPr lang="en-US" dirty="0" smtClean="0"/>
              <a:t> = </a:t>
            </a:r>
            <a:r>
              <a:rPr lang="en-US" dirty="0"/>
              <a:t>r(X) × </a:t>
            </a:r>
            <a:r>
              <a:rPr lang="en-US" dirty="0" smtClean="0"/>
              <a:t>X  avec </a:t>
            </a:r>
          </a:p>
          <a:p>
            <a:pPr algn="just" rtl="0">
              <a:lnSpc>
                <a:spcPct val="160000"/>
              </a:lnSpc>
              <a:buFont typeface="Wingdings" pitchFamily="2" charset="2"/>
              <a:buChar char="Ø"/>
            </a:pPr>
            <a:r>
              <a:rPr lang="en-US" dirty="0" smtClean="0"/>
              <a:t>            r(X</a:t>
            </a:r>
            <a:r>
              <a:rPr lang="en-US" dirty="0"/>
              <a:t>) = </a:t>
            </a:r>
            <a:r>
              <a:rPr lang="en-US" dirty="0" err="1" smtClean="0"/>
              <a:t>r</a:t>
            </a:r>
            <a:r>
              <a:rPr lang="en-US" sz="1600" i="1" dirty="0" err="1" smtClean="0"/>
              <a:t>max</a:t>
            </a:r>
            <a:r>
              <a:rPr lang="en-US" sz="1600" i="1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 </a:t>
            </a:r>
            <a:r>
              <a:rPr lang="en-US" dirty="0" smtClean="0"/>
              <a:t>−XK) </a:t>
            </a:r>
            <a:r>
              <a:rPr lang="en-US" dirty="0"/>
              <a:t>= </a:t>
            </a:r>
            <a:r>
              <a:rPr lang="en-US" dirty="0" err="1"/>
              <a:t>r</a:t>
            </a:r>
            <a:r>
              <a:rPr lang="en-US" sz="1600" i="1" dirty="0" err="1"/>
              <a:t>max</a:t>
            </a:r>
            <a:r>
              <a:rPr lang="en-US" dirty="0"/>
              <a:t> − </a:t>
            </a:r>
            <a:r>
              <a:rPr lang="el-GR" dirty="0" smtClean="0"/>
              <a:t>α</a:t>
            </a:r>
            <a:r>
              <a:rPr lang="en-US" dirty="0" smtClean="0"/>
              <a:t>X    </a:t>
            </a:r>
          </a:p>
          <a:p>
            <a:pPr marL="0" indent="0" algn="just" rtl="0">
              <a:lnSpc>
                <a:spcPct val="160000"/>
              </a:lnSpc>
              <a:buNone/>
            </a:pPr>
            <a:r>
              <a:rPr lang="en-US" dirty="0"/>
              <a:t>	</a:t>
            </a:r>
            <a:r>
              <a:rPr lang="fr-FR" dirty="0" smtClean="0"/>
              <a:t>où </a:t>
            </a:r>
            <a:r>
              <a:rPr lang="fr-FR" dirty="0" err="1"/>
              <a:t>r</a:t>
            </a:r>
            <a:r>
              <a:rPr lang="fr-FR" sz="1600" i="1" dirty="0" err="1"/>
              <a:t>max</a:t>
            </a:r>
            <a:r>
              <a:rPr lang="fr-FR" dirty="0"/>
              <a:t> est le taux de croissance intrinsèque, K la capacité limite du milieu (</a:t>
            </a:r>
            <a:r>
              <a:rPr lang="fr-FR" dirty="0" smtClean="0"/>
              <a:t>à l’équilibre</a:t>
            </a:r>
            <a:r>
              <a:rPr lang="fr-FR" dirty="0"/>
              <a:t>, </a:t>
            </a:r>
            <a:r>
              <a:rPr lang="fr-FR" dirty="0" err="1"/>
              <a:t>X</a:t>
            </a:r>
            <a:r>
              <a:rPr lang="fr-FR" sz="2200" i="1" dirty="0" err="1"/>
              <a:t>eq</a:t>
            </a:r>
            <a:r>
              <a:rPr lang="fr-FR" dirty="0"/>
              <a:t> = K), et </a:t>
            </a:r>
            <a:r>
              <a:rPr lang="el-GR" dirty="0" smtClean="0"/>
              <a:t>α</a:t>
            </a:r>
            <a:r>
              <a:rPr lang="fr-FR" dirty="0" smtClean="0"/>
              <a:t> </a:t>
            </a:r>
            <a:r>
              <a:rPr lang="fr-FR" dirty="0"/>
              <a:t>le coefficient de compétition intraspécifique.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8614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91264" cy="490066"/>
          </a:xfrm>
        </p:spPr>
        <p:txBody>
          <a:bodyPr>
            <a:noAutofit/>
          </a:bodyPr>
          <a:lstStyle/>
          <a:p>
            <a:pPr algn="ctr" rtl="0"/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La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coopération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accent6">
                    <a:lumMod val="75000"/>
                  </a:schemeClr>
                </a:solidFill>
              </a:rPr>
              <a:t>intraspécifique</a:t>
            </a:r>
            <a:endParaRPr lang="ar-DZ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352928" cy="4824536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 rtl="0">
              <a:lnSpc>
                <a:spcPct val="160000"/>
              </a:lnSpc>
              <a:buNone/>
            </a:pPr>
            <a:r>
              <a:rPr lang="fr-FR" sz="1600" dirty="0"/>
              <a:t>	</a:t>
            </a:r>
            <a:r>
              <a:rPr lang="fr-FR" sz="1600" dirty="0" smtClean="0"/>
              <a:t>La </a:t>
            </a:r>
            <a:r>
              <a:rPr lang="fr-FR" sz="1600" dirty="0"/>
              <a:t>coopération intraspécifique est généralement associée à </a:t>
            </a:r>
            <a:r>
              <a:rPr lang="fr-FR" sz="1600" dirty="0" smtClean="0"/>
              <a:t>des comportements de </a:t>
            </a:r>
            <a:r>
              <a:rPr lang="fr-FR" sz="1600" dirty="0"/>
              <a:t>groupe. Elle peut permettre la résistance à des </a:t>
            </a:r>
            <a:r>
              <a:rPr lang="fr-FR" sz="1600" dirty="0" smtClean="0"/>
              <a:t>facteurs abiotiques</a:t>
            </a:r>
            <a:r>
              <a:rPr lang="fr-FR" sz="1600" dirty="0"/>
              <a:t>, par </a:t>
            </a:r>
            <a:r>
              <a:rPr lang="fr-FR" sz="1600" dirty="0" smtClean="0"/>
              <a:t>exemple la </a:t>
            </a:r>
            <a:r>
              <a:rPr lang="fr-FR" sz="1600" dirty="0"/>
              <a:t>thermorégulation (manchots empereurs, abeilles), ou </a:t>
            </a:r>
            <a:r>
              <a:rPr lang="fr-FR" sz="1600" dirty="0" smtClean="0"/>
              <a:t>bien une </a:t>
            </a:r>
            <a:r>
              <a:rPr lang="fr-FR" sz="1600" dirty="0"/>
              <a:t>interaction </a:t>
            </a:r>
            <a:r>
              <a:rPr lang="fr-FR" sz="1600" dirty="0" smtClean="0"/>
              <a:t>avec des </a:t>
            </a:r>
            <a:r>
              <a:rPr lang="fr-FR" sz="1600" dirty="0"/>
              <a:t>facteurs biotiques : défense contre un prédateur par découragement (effet </a:t>
            </a:r>
            <a:r>
              <a:rPr lang="fr-FR" sz="1600" dirty="0" smtClean="0"/>
              <a:t>de fontaine </a:t>
            </a:r>
            <a:r>
              <a:rPr lang="fr-FR" sz="1600" dirty="0"/>
              <a:t>d’un banc de harengs en présence d’un barracuda), surveillance des </a:t>
            </a:r>
            <a:r>
              <a:rPr lang="fr-FR" sz="1600" dirty="0" smtClean="0"/>
              <a:t>prédateurs (troupeaux</a:t>
            </a:r>
            <a:r>
              <a:rPr lang="fr-FR" sz="1600" dirty="0"/>
              <a:t>), chasse en groupe (meute de loups, hyènes). Le taux de </a:t>
            </a:r>
            <a:r>
              <a:rPr lang="fr-FR" sz="1600" dirty="0" smtClean="0"/>
              <a:t>croissance par </a:t>
            </a:r>
            <a:r>
              <a:rPr lang="fr-FR" sz="1600" dirty="0"/>
              <a:t>individu r(X) est alors une fonction positive de la densité, et cette </a:t>
            </a:r>
            <a:r>
              <a:rPr lang="fr-FR" sz="1600" dirty="0" smtClean="0"/>
              <a:t>densité-dépendance positive </a:t>
            </a:r>
            <a:r>
              <a:rPr lang="fr-FR" sz="1600" dirty="0"/>
              <a:t>est généralement valable à faible densité. L’effet </a:t>
            </a:r>
            <a:r>
              <a:rPr lang="fr-FR" sz="1600" dirty="0" err="1"/>
              <a:t>Allee</a:t>
            </a:r>
            <a:r>
              <a:rPr lang="fr-FR" sz="1600" dirty="0"/>
              <a:t> est </a:t>
            </a:r>
            <a:r>
              <a:rPr lang="fr-FR" sz="1600" dirty="0" smtClean="0"/>
              <a:t>une régulation </a:t>
            </a:r>
            <a:r>
              <a:rPr lang="fr-FR" sz="1600" dirty="0"/>
              <a:t>densité-dépendante positive de la croissance de la population lorsque </a:t>
            </a:r>
            <a:r>
              <a:rPr lang="fr-FR" sz="1600" dirty="0" smtClean="0"/>
              <a:t>la densité </a:t>
            </a:r>
            <a:r>
              <a:rPr lang="fr-FR" sz="1600" dirty="0"/>
              <a:t>est faible.</a:t>
            </a:r>
            <a:endParaRPr lang="ar-DZ" sz="1600" dirty="0"/>
          </a:p>
        </p:txBody>
      </p:sp>
    </p:spTree>
    <p:extLst>
      <p:ext uri="{BB962C8B-B14F-4D97-AF65-F5344CB8AC3E}">
        <p14:creationId xmlns:p14="http://schemas.microsoft.com/office/powerpoint/2010/main" val="42012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</TotalTime>
  <Words>397</Words>
  <Application>Microsoft Office PowerPoint</Application>
  <PresentationFormat>Affichage à l'écran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Oriel</vt:lpstr>
      <vt:lpstr>V. Fonctionnement des écosystèmes  Elaboré par : M. LAHOUEL.M Mars 2020 </vt:lpstr>
      <vt:lpstr> V.3. Caractéristiques des populations et des peuplements              Adapté de Gaudin, 1997 </vt:lpstr>
      <vt:lpstr>3. Les paramètres décrivant une population, un peuplement</vt:lpstr>
      <vt:lpstr>Présentation PowerPoint</vt:lpstr>
      <vt:lpstr>Présentation PowerPoint</vt:lpstr>
      <vt:lpstr>Présentation PowerPoint</vt:lpstr>
      <vt:lpstr> V.4. Les réactions intraspécifiques et interspécifiques                                                               Adapté de Goudar.A, 2007 </vt:lpstr>
      <vt:lpstr>V.4.1. Interactions intraspécifiques et dynamique des populations</vt:lpstr>
      <vt:lpstr>La coopération intraspécifique</vt:lpstr>
      <vt:lpstr>V.4.2. Interactions interspécifiques et dynamique des communautés</vt:lpstr>
      <vt:lpstr>Coopération, mutualisme, symbiose, compétition </vt:lpstr>
      <vt:lpstr>Exploitation, prédation , parasitisme, amensalisme, commensalisme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 Fonctionnement des écosystèmes  Elaboré par : M. LAHOUEL.M Mars 2020 </dc:title>
  <dc:creator>LAHOUEL</dc:creator>
  <cp:lastModifiedBy>LAHOUEL</cp:lastModifiedBy>
  <cp:revision>77</cp:revision>
  <dcterms:created xsi:type="dcterms:W3CDTF">2020-03-31T16:07:58Z</dcterms:created>
  <dcterms:modified xsi:type="dcterms:W3CDTF">2020-04-01T19:36:45Z</dcterms:modified>
</cp:coreProperties>
</file>