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02/04/2020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02/04/2020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02/04/2020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02/04/2020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02/04/2020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02/04/2020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02/04/2020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02/04/2020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02/04/2020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VI. La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structure trophique des biocénoses </a:t>
            </a:r>
            <a:endParaRPr lang="ar-DZ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9752" y="2996952"/>
            <a:ext cx="6624736" cy="25545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VI.1. Organisation </a:t>
            </a:r>
            <a:r>
              <a:rPr lang="en-US" sz="2400" b="1" dirty="0"/>
              <a:t>de la </a:t>
            </a:r>
            <a:r>
              <a:rPr lang="en-US" sz="2400" b="1" dirty="0" smtClean="0"/>
              <a:t>biosphère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VI.2. La </a:t>
            </a:r>
            <a:r>
              <a:rPr lang="en-US" sz="2400" b="1" dirty="0"/>
              <a:t>chaîne </a:t>
            </a:r>
            <a:r>
              <a:rPr lang="en-US" sz="2400" b="1" dirty="0" smtClean="0"/>
              <a:t>trophique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VI.3. Transfert </a:t>
            </a:r>
            <a:r>
              <a:rPr lang="en-US" sz="2400" b="1" dirty="0"/>
              <a:t>d’énergie et </a:t>
            </a:r>
            <a:r>
              <a:rPr lang="en-US" sz="2400" b="1" dirty="0" smtClean="0"/>
              <a:t>rendements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VI.4. </a:t>
            </a:r>
            <a:r>
              <a:rPr lang="en-US" sz="2400" b="1" dirty="0" err="1" smtClean="0"/>
              <a:t>Stabilité</a:t>
            </a:r>
            <a:r>
              <a:rPr lang="en-US" sz="2400" b="1" dirty="0" smtClean="0"/>
              <a:t> </a:t>
            </a:r>
            <a:r>
              <a:rPr lang="en-US" sz="2400" b="1" dirty="0"/>
              <a:t>des </a:t>
            </a:r>
            <a:r>
              <a:rPr lang="en-US" sz="2400" b="1" dirty="0" err="1" smtClean="0"/>
              <a:t>écosystèmes</a:t>
            </a:r>
            <a:endParaRPr lang="fr-FR" sz="2400" dirty="0"/>
          </a:p>
          <a:p>
            <a:pPr algn="r"/>
            <a:r>
              <a:rPr lang="fr-FR" sz="1400" b="1" dirty="0"/>
              <a:t> </a:t>
            </a:r>
            <a:r>
              <a:rPr lang="fr-FR" sz="1400" b="1" i="1" dirty="0"/>
              <a:t>(Adapté de </a:t>
            </a:r>
            <a:r>
              <a:rPr lang="fr-FR" sz="1400" b="1" i="1" dirty="0" err="1"/>
              <a:t>Mimeche</a:t>
            </a:r>
            <a:r>
              <a:rPr lang="fr-FR" sz="1400" b="1" i="1" dirty="0"/>
              <a:t>. L, 2016) </a:t>
            </a:r>
            <a:endParaRPr lang="ar-DZ" sz="1400" b="1" dirty="0"/>
          </a:p>
        </p:txBody>
      </p:sp>
    </p:spTree>
    <p:extLst>
      <p:ext uri="{BB962C8B-B14F-4D97-AF65-F5344CB8AC3E}">
        <p14:creationId xmlns:p14="http://schemas.microsoft.com/office/powerpoint/2010/main" val="42264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fr-FR" sz="1600" b="1" dirty="0" smtClean="0"/>
              <a:t>VI.1. Organisation </a:t>
            </a:r>
            <a:r>
              <a:rPr lang="fr-FR" sz="1600" b="1" dirty="0"/>
              <a:t>de la </a:t>
            </a:r>
            <a:r>
              <a:rPr lang="fr-FR" sz="1600" b="1" dirty="0" smtClean="0"/>
              <a:t>biosphère: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500" b="1" dirty="0"/>
              <a:t>	</a:t>
            </a:r>
            <a:r>
              <a:rPr lang="fr-FR" sz="1500" dirty="0" smtClean="0"/>
              <a:t>Le </a:t>
            </a:r>
            <a:r>
              <a:rPr lang="fr-FR" sz="1500" dirty="0"/>
              <a:t>niveau le plus élémentaire d’organisation du vivant est la cellule. Celle-ci est intégrée dans </a:t>
            </a:r>
            <a:r>
              <a:rPr lang="fr-FR" sz="1500" dirty="0" smtClean="0"/>
              <a:t>l’individu qui </a:t>
            </a:r>
            <a:r>
              <a:rPr lang="fr-FR" sz="1500" dirty="0"/>
              <a:t>s’intègre dans une population. La population fait partie d’une communauté ou biocénose. </a:t>
            </a:r>
            <a:r>
              <a:rPr lang="fr-FR" sz="1500" dirty="0" smtClean="0"/>
              <a:t>La biocénose </a:t>
            </a:r>
            <a:r>
              <a:rPr lang="fr-FR" sz="1500" dirty="0"/>
              <a:t>s’intègre à son tour dans l’écosystème. L’ensemble des écosystèmes forment la biosphère </a:t>
            </a:r>
            <a:r>
              <a:rPr lang="fr-FR" sz="1500" dirty="0" smtClean="0"/>
              <a:t>qui est </a:t>
            </a:r>
            <a:r>
              <a:rPr lang="fr-FR" sz="1500" dirty="0"/>
              <a:t>le niveau le plus élevé du </a:t>
            </a:r>
            <a:r>
              <a:rPr lang="fr-FR" sz="1500" dirty="0" smtClean="0"/>
              <a:t>vivant. Un </a:t>
            </a:r>
            <a:r>
              <a:rPr lang="fr-FR" sz="1500" dirty="0"/>
              <a:t>écosystème est constitué par l’ensemble des êtres vivants (biocénose) et du milieu dans lequel </a:t>
            </a:r>
            <a:r>
              <a:rPr lang="fr-FR" sz="1500" dirty="0" smtClean="0"/>
              <a:t>ils vivent </a:t>
            </a:r>
            <a:r>
              <a:rPr lang="fr-FR" sz="1500" dirty="0"/>
              <a:t>(biotope</a:t>
            </a:r>
            <a:r>
              <a:rPr lang="fr-FR" sz="1500" dirty="0" smtClean="0"/>
              <a:t>).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500" dirty="0"/>
              <a:t>	</a:t>
            </a:r>
            <a:r>
              <a:rPr lang="fr-FR" sz="1500" dirty="0" smtClean="0"/>
              <a:t>Le </a:t>
            </a:r>
            <a:r>
              <a:rPr lang="fr-FR" sz="1500" dirty="0"/>
              <a:t>biotope fournit l’énergie, la matière organique et inorganique d’origine abiotique. La </a:t>
            </a:r>
            <a:r>
              <a:rPr lang="fr-FR" sz="1500" dirty="0" smtClean="0"/>
              <a:t>biocénose comporte </a:t>
            </a:r>
            <a:r>
              <a:rPr lang="fr-FR" sz="1500" dirty="0"/>
              <a:t>trois catégories d’organismes : des </a:t>
            </a:r>
            <a:r>
              <a:rPr lang="fr-FR" sz="1500" b="1" dirty="0"/>
              <a:t>producteurs </a:t>
            </a:r>
            <a:r>
              <a:rPr lang="fr-FR" sz="1500" dirty="0"/>
              <a:t>de matières organiques, des </a:t>
            </a:r>
            <a:r>
              <a:rPr lang="fr-FR" sz="1500" b="1" dirty="0" smtClean="0"/>
              <a:t>consommateurs </a:t>
            </a:r>
            <a:r>
              <a:rPr lang="fr-FR" sz="1500" dirty="0" smtClean="0"/>
              <a:t>de </a:t>
            </a:r>
            <a:r>
              <a:rPr lang="fr-FR" sz="1500" dirty="0"/>
              <a:t>cette matière et des </a:t>
            </a:r>
            <a:r>
              <a:rPr lang="fr-FR" sz="1500" b="1" dirty="0"/>
              <a:t>décomposeurs </a:t>
            </a:r>
            <a:r>
              <a:rPr lang="fr-FR" sz="1500" dirty="0"/>
              <a:t>qui la recyclent. Les végétaux captent l’énergie solaire </a:t>
            </a:r>
            <a:r>
              <a:rPr lang="fr-FR" sz="1500" dirty="0" smtClean="0"/>
              <a:t>et fabriquent </a:t>
            </a:r>
            <a:r>
              <a:rPr lang="fr-FR" sz="1500" dirty="0"/>
              <a:t>des glucides qui seront transformés en d’autres catégories de produits, ils seront broutés par </a:t>
            </a:r>
            <a:r>
              <a:rPr lang="fr-FR" sz="1500" dirty="0" smtClean="0"/>
              <a:t>les </a:t>
            </a:r>
            <a:r>
              <a:rPr lang="fr-FR" sz="1500" b="1" dirty="0" smtClean="0"/>
              <a:t>herbivores </a:t>
            </a:r>
            <a:r>
              <a:rPr lang="fr-FR" sz="1500" dirty="0"/>
              <a:t>qui seront dévorés par des </a:t>
            </a:r>
            <a:r>
              <a:rPr lang="fr-FR" sz="1500" b="1" dirty="0"/>
              <a:t>carnivores</a:t>
            </a:r>
            <a:r>
              <a:rPr lang="fr-FR" sz="1500" dirty="0"/>
              <a:t>. Les </a:t>
            </a:r>
            <a:r>
              <a:rPr lang="fr-FR" sz="1500" b="1" dirty="0"/>
              <a:t>décomposeurs </a:t>
            </a:r>
            <a:r>
              <a:rPr lang="fr-FR" sz="1500" dirty="0"/>
              <a:t>consomment les déchets et </a:t>
            </a:r>
            <a:r>
              <a:rPr lang="fr-FR" sz="1500" dirty="0" smtClean="0"/>
              <a:t>les cadavres </a:t>
            </a:r>
            <a:r>
              <a:rPr lang="fr-FR" sz="1500" dirty="0"/>
              <a:t>de tous et permettent ainsi le retour au milieu de diverses substances. Par son unité, </a:t>
            </a:r>
            <a:r>
              <a:rPr lang="fr-FR" sz="1500" dirty="0" smtClean="0"/>
              <a:t>son organisation </a:t>
            </a:r>
            <a:r>
              <a:rPr lang="fr-FR" sz="1500" dirty="0"/>
              <a:t>et son fonctionnement, l’écosystème apparaît comme le maillon de base de la biosphère.</a:t>
            </a:r>
            <a:endParaRPr lang="ar-DZ" sz="1500" dirty="0"/>
          </a:p>
        </p:txBody>
      </p:sp>
    </p:spTree>
    <p:extLst>
      <p:ext uri="{BB962C8B-B14F-4D97-AF65-F5344CB8AC3E}">
        <p14:creationId xmlns:p14="http://schemas.microsoft.com/office/powerpoint/2010/main" val="20206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69007"/>
            <a:ext cx="8496944" cy="6741368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VI.2. La </a:t>
            </a:r>
            <a:r>
              <a:rPr lang="fr-FR" sz="1200" b="1" dirty="0"/>
              <a:t>chaîne trophique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Définition: </a:t>
            </a:r>
            <a:r>
              <a:rPr lang="fr-FR" sz="1200" dirty="0" smtClean="0"/>
              <a:t>Une </a:t>
            </a:r>
            <a:r>
              <a:rPr lang="fr-FR" sz="1200" dirty="0"/>
              <a:t>chaîne trophique ou chaîne alimentaire est une succession d’organismes dont chacun vit au </a:t>
            </a:r>
            <a:r>
              <a:rPr lang="fr-FR" sz="1200" dirty="0" smtClean="0"/>
              <a:t>dépend du </a:t>
            </a:r>
            <a:r>
              <a:rPr lang="fr-FR" sz="1200" dirty="0"/>
              <a:t>précédent. Tout écosystème comporte un ensemble d’espèces animales et végétales qui peuvent </a:t>
            </a:r>
            <a:r>
              <a:rPr lang="fr-FR" sz="1200" dirty="0" smtClean="0"/>
              <a:t>êtres réparties </a:t>
            </a:r>
            <a:r>
              <a:rPr lang="fr-FR" sz="1200" dirty="0"/>
              <a:t>en trois groupes : les producteurs, les consommateurs et les décomposeurs.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1</a:t>
            </a:r>
            <a:r>
              <a:rPr lang="fr-FR" sz="1200" b="1" dirty="0"/>
              <a:t>. Les </a:t>
            </a:r>
            <a:r>
              <a:rPr lang="fr-FR" sz="1200" b="1" dirty="0" smtClean="0"/>
              <a:t>producteurs: </a:t>
            </a:r>
            <a:r>
              <a:rPr lang="fr-FR" sz="1200" dirty="0" smtClean="0"/>
              <a:t>Ce </a:t>
            </a:r>
            <a:r>
              <a:rPr lang="fr-FR" sz="1200" dirty="0"/>
              <a:t>sont les végétaux </a:t>
            </a:r>
            <a:r>
              <a:rPr lang="fr-FR" sz="1200" dirty="0" smtClean="0"/>
              <a:t>autotrophes photosynthétiques </a:t>
            </a:r>
            <a:r>
              <a:rPr lang="fr-FR" sz="1200" dirty="0"/>
              <a:t>(plantes vertes, phytoplancton : cyanobactéries </a:t>
            </a:r>
            <a:r>
              <a:rPr lang="fr-FR" sz="1200" dirty="0" smtClean="0"/>
              <a:t>ou algues </a:t>
            </a:r>
            <a:r>
              <a:rPr lang="fr-FR" sz="1200" dirty="0"/>
              <a:t>bleus : organisme procaryote). Ayant le statut de producteurs primaires, </a:t>
            </a:r>
            <a:r>
              <a:rPr lang="fr-FR" sz="1200" dirty="0" smtClean="0"/>
              <a:t>ils constituent </a:t>
            </a:r>
            <a:r>
              <a:rPr lang="fr-FR" sz="1200" dirty="0"/>
              <a:t>le </a:t>
            </a:r>
            <a:r>
              <a:rPr lang="fr-FR" sz="1200" dirty="0" smtClean="0"/>
              <a:t>premier niveau </a:t>
            </a:r>
            <a:r>
              <a:rPr lang="fr-FR" sz="1200" dirty="0"/>
              <a:t>trophique de l’écosystème. En effet, grâce à </a:t>
            </a:r>
            <a:r>
              <a:rPr lang="fr-FR" sz="1200" dirty="0" smtClean="0"/>
              <a:t>la photosynthèse </a:t>
            </a:r>
            <a:r>
              <a:rPr lang="fr-FR" sz="1200" dirty="0"/>
              <a:t>ils élaborent la matière organique </a:t>
            </a:r>
            <a:r>
              <a:rPr lang="fr-FR" sz="1200" dirty="0" smtClean="0"/>
              <a:t>à partir </a:t>
            </a:r>
            <a:r>
              <a:rPr lang="fr-FR" sz="1200" dirty="0"/>
              <a:t>de matières strictement minérales fournies par le milieu extérieur abiotique.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2</a:t>
            </a:r>
            <a:r>
              <a:rPr lang="fr-FR" sz="1200" b="1" dirty="0"/>
              <a:t>. Les </a:t>
            </a:r>
            <a:r>
              <a:rPr lang="fr-FR" sz="1200" b="1" dirty="0" smtClean="0"/>
              <a:t>consommateurs: </a:t>
            </a:r>
            <a:r>
              <a:rPr lang="fr-FR" sz="1200" dirty="0" smtClean="0"/>
              <a:t>Il </a:t>
            </a:r>
            <a:r>
              <a:rPr lang="fr-FR" sz="1200" dirty="0"/>
              <a:t>s’agit d’êtres vivants, dits hétérotrophes, qui se nourrissent des matières organiques complexes </a:t>
            </a:r>
            <a:r>
              <a:rPr lang="fr-FR" sz="1200" dirty="0" smtClean="0"/>
              <a:t>déjà élaborées </a:t>
            </a:r>
            <a:r>
              <a:rPr lang="fr-FR" sz="1200" dirty="0"/>
              <a:t>qu’ils prélèvent sur d’autres êtres vivants. Ils se considèrent comme étant </a:t>
            </a:r>
            <a:r>
              <a:rPr lang="fr-FR" sz="1200" dirty="0" smtClean="0"/>
              <a:t>des producteurs secondaires</a:t>
            </a:r>
            <a:r>
              <a:rPr lang="fr-FR" sz="1200" dirty="0"/>
              <a:t>. Les consommateurs occupent un niveau trophique différent en fonction de leur </a:t>
            </a:r>
            <a:r>
              <a:rPr lang="fr-FR" sz="1200" dirty="0" smtClean="0"/>
              <a:t>régime alimentaire</a:t>
            </a:r>
            <a:r>
              <a:rPr lang="fr-FR" sz="1200" dirty="0"/>
              <a:t>.  </a:t>
            </a:r>
            <a:r>
              <a:rPr lang="fr-FR" sz="1200" dirty="0" smtClean="0"/>
              <a:t>On </a:t>
            </a:r>
            <a:r>
              <a:rPr lang="fr-FR" sz="1200" dirty="0"/>
              <a:t>distingue les consommateurs de matière fraiche et les consommateurs de cadavres.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a. Les </a:t>
            </a:r>
            <a:r>
              <a:rPr lang="fr-FR" sz="1200" b="1" dirty="0"/>
              <a:t>consommateurs de matière fraiche</a:t>
            </a:r>
            <a:r>
              <a:rPr lang="fr-FR" sz="1200" dirty="0"/>
              <a:t>, il s’agit de </a:t>
            </a:r>
            <a:r>
              <a:rPr lang="fr-FR" sz="1200" dirty="0" smtClean="0"/>
              <a:t>: 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200" b="1" dirty="0" smtClean="0"/>
              <a:t>Consommateurs </a:t>
            </a:r>
            <a:r>
              <a:rPr lang="fr-FR" sz="1200" b="1" dirty="0"/>
              <a:t>primaires (C1) : </a:t>
            </a:r>
            <a:r>
              <a:rPr lang="fr-FR" sz="1200" dirty="0"/>
              <a:t>Ce sont les phytophages qui mangent les producteurs. Ce </a:t>
            </a:r>
            <a:r>
              <a:rPr lang="fr-FR" sz="1200" dirty="0" smtClean="0"/>
              <a:t>sont en </a:t>
            </a:r>
            <a:r>
              <a:rPr lang="fr-FR" sz="1200" dirty="0"/>
              <a:t>général des animaux, appelés herbivores (mammifères herbivores, insectes, crustacés </a:t>
            </a:r>
            <a:r>
              <a:rPr lang="fr-FR" sz="1200" dirty="0" smtClean="0"/>
              <a:t>: crevette</a:t>
            </a:r>
            <a:r>
              <a:rPr lang="fr-FR" sz="1200" dirty="0"/>
              <a:t>), mais aussi plus rarement des parasites végétaux et animaux des plantes vertes.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200" b="1" dirty="0" smtClean="0"/>
              <a:t>Consommateurs </a:t>
            </a:r>
            <a:r>
              <a:rPr lang="fr-FR" sz="1200" b="1" dirty="0"/>
              <a:t>secondaires (C2) : </a:t>
            </a:r>
            <a:r>
              <a:rPr lang="fr-FR" sz="1200" dirty="0"/>
              <a:t>Prédateurs de C1. Il s’agit de </a:t>
            </a:r>
            <a:r>
              <a:rPr lang="fr-FR" sz="1200" dirty="0" smtClean="0"/>
              <a:t>carnivores se nourrissant d’herbivores </a:t>
            </a:r>
            <a:r>
              <a:rPr lang="fr-FR" sz="1200" dirty="0"/>
              <a:t>(mammifères carnassiers, rapaces, insectes</a:t>
            </a:r>
            <a:r>
              <a:rPr lang="fr-FR" sz="1200" dirty="0" smtClean="0"/>
              <a:t>,…).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200" b="1" dirty="0" smtClean="0"/>
              <a:t>Consommateurs </a:t>
            </a:r>
            <a:r>
              <a:rPr lang="fr-FR" sz="1200" b="1" dirty="0"/>
              <a:t>tertiaires (C3) : </a:t>
            </a:r>
            <a:r>
              <a:rPr lang="fr-FR" sz="1200" dirty="0"/>
              <a:t>Prédateurs de C2. Ce sont donc des carnivores qui </a:t>
            </a:r>
            <a:r>
              <a:rPr lang="fr-FR" sz="1200" dirty="0" smtClean="0"/>
              <a:t>se nourrissent </a:t>
            </a:r>
            <a:r>
              <a:rPr lang="fr-FR" sz="1200" dirty="0"/>
              <a:t>de carnivores (oiseaux insectivores, rapaces, insectes</a:t>
            </a:r>
            <a:r>
              <a:rPr lang="fr-FR" sz="1200" dirty="0" smtClean="0"/>
              <a:t>,…).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dirty="0" smtClean="0"/>
              <a:t>	Le </a:t>
            </a:r>
            <a:r>
              <a:rPr lang="fr-FR" sz="1200" dirty="0"/>
              <a:t>plus souvent, un consommateur est omnivore et appartient donc à plusieurs niveaux </a:t>
            </a:r>
            <a:r>
              <a:rPr lang="fr-FR" sz="1200" dirty="0" smtClean="0"/>
              <a:t>trophiques. Les </a:t>
            </a:r>
            <a:r>
              <a:rPr lang="fr-FR" sz="1200" dirty="0"/>
              <a:t>C2 et les C3 sont soit des prédateurs qui capturent leurs proies, soit des parasites </a:t>
            </a:r>
            <a:r>
              <a:rPr lang="fr-FR" sz="1200" dirty="0" smtClean="0"/>
              <a:t>d’animaux.</a:t>
            </a:r>
            <a:endParaRPr lang="ar-DZ" sz="1200" dirty="0"/>
          </a:p>
        </p:txBody>
      </p:sp>
    </p:spTree>
    <p:extLst>
      <p:ext uri="{BB962C8B-B14F-4D97-AF65-F5344CB8AC3E}">
        <p14:creationId xmlns:p14="http://schemas.microsoft.com/office/powerpoint/2010/main" val="9798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96944" cy="6552728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b. Les </a:t>
            </a:r>
            <a:r>
              <a:rPr lang="fr-FR" sz="1200" b="1" dirty="0"/>
              <a:t>consommateurs de cadavres </a:t>
            </a:r>
            <a:r>
              <a:rPr lang="fr-FR" sz="1200" b="1" dirty="0" smtClean="0"/>
              <a:t>d’animaux: </a:t>
            </a:r>
            <a:r>
              <a:rPr lang="fr-FR" sz="1200" dirty="0" smtClean="0"/>
              <a:t>Les </a:t>
            </a:r>
            <a:r>
              <a:rPr lang="fr-FR" sz="1200" dirty="0"/>
              <a:t>charognards ou nécrophages désignent les espèces qui se nourrissent des cadavres d’animaux </a:t>
            </a:r>
            <a:r>
              <a:rPr lang="fr-FR" sz="1200" dirty="0" smtClean="0"/>
              <a:t>frais ou </a:t>
            </a:r>
            <a:r>
              <a:rPr lang="fr-FR" sz="1200" dirty="0"/>
              <a:t>décomposés. Ils terminent souvent le travail des carnivores. Exemple : Chacal, Vautour</a:t>
            </a:r>
            <a:r>
              <a:rPr lang="fr-FR" sz="1200" dirty="0" smtClean="0"/>
              <a:t>,…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3</a:t>
            </a:r>
            <a:r>
              <a:rPr lang="fr-FR" sz="1200" b="1" dirty="0"/>
              <a:t>. Les décomposeurs ou </a:t>
            </a:r>
            <a:r>
              <a:rPr lang="fr-FR" sz="1200" b="1" dirty="0" smtClean="0"/>
              <a:t>détritivores: </a:t>
            </a:r>
            <a:r>
              <a:rPr lang="fr-FR" sz="1200" dirty="0" smtClean="0"/>
              <a:t>Les </a:t>
            </a:r>
            <a:r>
              <a:rPr lang="fr-FR" sz="1200" dirty="0"/>
              <a:t>décomposeurs sont les différents organismes et microorganismes qui s’attaquent aux cadavres et </a:t>
            </a:r>
            <a:r>
              <a:rPr lang="fr-FR" sz="1200" dirty="0" smtClean="0"/>
              <a:t>aux excrétas </a:t>
            </a:r>
            <a:r>
              <a:rPr lang="fr-FR" sz="1200" dirty="0"/>
              <a:t>et les décomposent peu à peu en assurant le retour progressif au monde minéral des </a:t>
            </a:r>
            <a:r>
              <a:rPr lang="fr-FR" sz="1200" dirty="0" smtClean="0"/>
              <a:t>éléments contenus </a:t>
            </a:r>
            <a:r>
              <a:rPr lang="fr-FR" sz="1200" dirty="0"/>
              <a:t>dans la matière organique.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200" b="1" dirty="0" smtClean="0"/>
              <a:t>Saprophyte</a:t>
            </a:r>
            <a:r>
              <a:rPr lang="fr-FR" sz="1200" dirty="0" smtClean="0"/>
              <a:t> </a:t>
            </a:r>
            <a:r>
              <a:rPr lang="fr-FR" sz="1200" dirty="0"/>
              <a:t>: Organisme végétal se nourrissant de matières organiques en cours de </a:t>
            </a:r>
            <a:r>
              <a:rPr lang="fr-FR" sz="1200" dirty="0" smtClean="0"/>
              <a:t>décomposition. Exemple</a:t>
            </a:r>
            <a:r>
              <a:rPr lang="fr-FR" sz="1200" dirty="0"/>
              <a:t>: </a:t>
            </a:r>
            <a:r>
              <a:rPr lang="fr-FR" sz="1200" dirty="0" smtClean="0"/>
              <a:t>Champignons.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200" b="1" dirty="0" smtClean="0"/>
              <a:t>Saprophage</a:t>
            </a:r>
            <a:r>
              <a:rPr lang="fr-FR" sz="1200" dirty="0" smtClean="0"/>
              <a:t> </a:t>
            </a:r>
            <a:r>
              <a:rPr lang="fr-FR" sz="1200" dirty="0"/>
              <a:t>: Organisme animal qui se nourrit de matières organiques en cours de </a:t>
            </a:r>
            <a:r>
              <a:rPr lang="fr-FR" sz="1200" dirty="0" smtClean="0"/>
              <a:t>décomposition. Exemple </a:t>
            </a:r>
            <a:r>
              <a:rPr lang="fr-FR" sz="1200" dirty="0"/>
              <a:t>: Bactéries.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200" b="1" dirty="0" smtClean="0"/>
              <a:t>Détritivore</a:t>
            </a:r>
            <a:r>
              <a:rPr lang="fr-FR" sz="1200" dirty="0" smtClean="0"/>
              <a:t> </a:t>
            </a:r>
            <a:r>
              <a:rPr lang="fr-FR" sz="1200" dirty="0"/>
              <a:t>: Invertébré qui se nourrit de détritus ou débris d’animaux et/ou de </a:t>
            </a:r>
            <a:r>
              <a:rPr lang="fr-FR" sz="1200" dirty="0" smtClean="0"/>
              <a:t>végétaux. Exemple </a:t>
            </a:r>
            <a:r>
              <a:rPr lang="fr-FR" sz="1200" dirty="0"/>
              <a:t>: Protozoaires, lombrics, nématodes, cloportes.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200" b="1" dirty="0" smtClean="0"/>
              <a:t>Coprophage</a:t>
            </a:r>
            <a:r>
              <a:rPr lang="fr-FR" sz="1200" dirty="0" smtClean="0"/>
              <a:t> </a:t>
            </a:r>
            <a:r>
              <a:rPr lang="fr-FR" sz="1200" dirty="0"/>
              <a:t>: Animal qui se nourrit </a:t>
            </a:r>
            <a:r>
              <a:rPr lang="fr-FR" sz="1200" dirty="0" smtClean="0"/>
              <a:t>d’excréments. Exemple </a:t>
            </a:r>
            <a:r>
              <a:rPr lang="fr-FR" sz="1200" dirty="0"/>
              <a:t>: Bousier.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dirty="0"/>
              <a:t>Producteurs primaires, consommateurs et décomposeurs sont liés par une chaîne alimentaire. Le caractère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dirty="0"/>
              <a:t>cyclique de la chaîne est assuré par les décomposeurs.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4</a:t>
            </a:r>
            <a:r>
              <a:rPr lang="fr-FR" sz="1200" b="1" dirty="0"/>
              <a:t>. Les fixateurs </a:t>
            </a:r>
            <a:r>
              <a:rPr lang="fr-FR" sz="1200" b="1" dirty="0" smtClean="0"/>
              <a:t>d’azote: </a:t>
            </a:r>
            <a:r>
              <a:rPr lang="fr-FR" sz="1200" dirty="0" smtClean="0"/>
              <a:t>Ils </a:t>
            </a:r>
            <a:r>
              <a:rPr lang="fr-FR" sz="1200" dirty="0"/>
              <a:t>ont une position particulière dans la chaîne trophique. Leur nutrition azotée se fait à partir de </a:t>
            </a:r>
            <a:r>
              <a:rPr lang="fr-FR" sz="1200" dirty="0" smtClean="0"/>
              <a:t>l’azote moléculaire</a:t>
            </a:r>
            <a:r>
              <a:rPr lang="fr-FR" sz="1200" dirty="0"/>
              <a:t>. Quant au carbone et à l’énergie nécessaire à leur nutrition, ils utilisent des </a:t>
            </a:r>
            <a:r>
              <a:rPr lang="fr-FR" sz="1200" dirty="0" smtClean="0"/>
              <a:t>matières organiques </a:t>
            </a:r>
            <a:r>
              <a:rPr lang="fr-FR" sz="1200" dirty="0"/>
              <a:t>plus élaborées qu’ils prennent à certains détritus ou à des racines ou feuilles des </a:t>
            </a:r>
            <a:r>
              <a:rPr lang="fr-FR" sz="1200" dirty="0" smtClean="0"/>
              <a:t>autotrophes. Ils </a:t>
            </a:r>
            <a:r>
              <a:rPr lang="fr-FR" sz="1200" dirty="0"/>
              <a:t>sont donc autotrophes pour ce qui est de l’azote et hétérotrophes du point de vue carbone. C’est le </a:t>
            </a:r>
            <a:r>
              <a:rPr lang="fr-FR" sz="1200" dirty="0" smtClean="0"/>
              <a:t>cas des </a:t>
            </a:r>
            <a:r>
              <a:rPr lang="fr-FR" sz="1200" dirty="0"/>
              <a:t>Azotobacter en fixation non symbiotique et les Rhizobiums en fixation symbiotique.</a:t>
            </a:r>
            <a:endParaRPr lang="ar-DZ" sz="1200" dirty="0"/>
          </a:p>
        </p:txBody>
      </p:sp>
    </p:spTree>
    <p:extLst>
      <p:ext uri="{BB962C8B-B14F-4D97-AF65-F5344CB8AC3E}">
        <p14:creationId xmlns:p14="http://schemas.microsoft.com/office/powerpoint/2010/main" val="33718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96944" cy="6336704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5. Différents </a:t>
            </a:r>
            <a:r>
              <a:rPr lang="fr-FR" sz="1200" b="1" dirty="0"/>
              <a:t>types de chaînes </a:t>
            </a:r>
            <a:r>
              <a:rPr lang="fr-FR" sz="1200" b="1" dirty="0" smtClean="0"/>
              <a:t>trophiques: </a:t>
            </a:r>
            <a:r>
              <a:rPr lang="fr-FR" sz="1200" dirty="0" smtClean="0"/>
              <a:t>Il </a:t>
            </a:r>
            <a:r>
              <a:rPr lang="fr-FR" sz="1200" dirty="0"/>
              <a:t>existe trois principaux types de chaines trophiques linéaires :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5.1. Chaîne </a:t>
            </a:r>
            <a:r>
              <a:rPr lang="fr-FR" sz="1200" b="1" dirty="0"/>
              <a:t>de </a:t>
            </a:r>
            <a:r>
              <a:rPr lang="fr-FR" sz="1200" b="1" dirty="0" smtClean="0"/>
              <a:t>prédateurs: </a:t>
            </a:r>
            <a:r>
              <a:rPr lang="fr-FR" sz="1200" dirty="0" smtClean="0"/>
              <a:t>Dans </a:t>
            </a:r>
            <a:r>
              <a:rPr lang="fr-FR" sz="1200" dirty="0"/>
              <a:t>cette chaîne, le nombre d’individus diminue d’un niveau trophique à l’autre, mais leurs </a:t>
            </a:r>
            <a:r>
              <a:rPr lang="fr-FR" sz="1200" dirty="0" smtClean="0"/>
              <a:t>tailles augmentent </a:t>
            </a:r>
            <a:r>
              <a:rPr lang="fr-FR" sz="1200" dirty="0"/>
              <a:t>(règle d’Elton énoncée en 1921).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dirty="0"/>
              <a:t>Exemple : (100) Producteurs + (3) Herbivores + (1) Carnivore.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5.2. Chaîne </a:t>
            </a:r>
            <a:r>
              <a:rPr lang="fr-FR" sz="1200" b="1" dirty="0"/>
              <a:t>de </a:t>
            </a:r>
            <a:r>
              <a:rPr lang="fr-FR" sz="1200" b="1" dirty="0" smtClean="0"/>
              <a:t>parasites: </a:t>
            </a:r>
            <a:r>
              <a:rPr lang="fr-FR" sz="1200" dirty="0" smtClean="0"/>
              <a:t>Cela </a:t>
            </a:r>
            <a:r>
              <a:rPr lang="fr-FR" sz="1200" dirty="0"/>
              <a:t>va au contraire d’organismes de grandes tailles vers des organismes plus petits, mais de plus </a:t>
            </a:r>
            <a:r>
              <a:rPr lang="fr-FR" sz="1200" dirty="0" smtClean="0"/>
              <a:t>en plus </a:t>
            </a:r>
            <a:r>
              <a:rPr lang="fr-FR" sz="1200" dirty="0"/>
              <a:t>nombreux (la règle d’Elton n’est pas vérifiée dans ce cas).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dirty="0"/>
              <a:t>Exemple : (50) Herbes + (2) Mammifères herbivores + (80) Puces + (150) </a:t>
            </a:r>
            <a:r>
              <a:rPr lang="fr-FR" sz="1200" dirty="0" err="1"/>
              <a:t>Leptomonas</a:t>
            </a:r>
            <a:r>
              <a:rPr lang="fr-FR" sz="1200" dirty="0"/>
              <a:t>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5.3. Chaîne </a:t>
            </a:r>
            <a:r>
              <a:rPr lang="fr-FR" sz="1200" b="1" dirty="0"/>
              <a:t>de </a:t>
            </a:r>
            <a:r>
              <a:rPr lang="fr-FR" sz="1200" b="1" dirty="0" smtClean="0"/>
              <a:t>détritivores: </a:t>
            </a:r>
            <a:r>
              <a:rPr lang="fr-FR" sz="1200" dirty="0" smtClean="0"/>
              <a:t>Va </a:t>
            </a:r>
            <a:r>
              <a:rPr lang="fr-FR" sz="1200" dirty="0"/>
              <a:t>de la matière organique morte vers des organismes de plus en plus petits (microscopiques) </a:t>
            </a:r>
            <a:r>
              <a:rPr lang="fr-FR" sz="1200" dirty="0" smtClean="0"/>
              <a:t>et nombreux </a:t>
            </a:r>
            <a:r>
              <a:rPr lang="fr-FR" sz="1200" dirty="0"/>
              <a:t>(la règle d’Elton n’est pas vérifiée dans ce cas).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dirty="0"/>
              <a:t>Exemple : (1) Cadavre + (80) Nématodes + (250) </a:t>
            </a:r>
            <a:r>
              <a:rPr lang="fr-FR" sz="1200" dirty="0" smtClean="0"/>
              <a:t>Bactéries.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6. Représentation </a:t>
            </a:r>
            <a:r>
              <a:rPr lang="fr-FR" sz="1200" b="1" dirty="0"/>
              <a:t>graphique des chaînes </a:t>
            </a:r>
            <a:r>
              <a:rPr lang="fr-FR" sz="1200" b="1" dirty="0" smtClean="0"/>
              <a:t>trophiques: </a:t>
            </a:r>
            <a:r>
              <a:rPr lang="fr-FR" sz="1200" dirty="0" smtClean="0"/>
              <a:t>La </a:t>
            </a:r>
            <a:r>
              <a:rPr lang="fr-FR" sz="1200" dirty="0"/>
              <a:t>schématisation de la structure des biocénoses est généralement conçue à l’aide de </a:t>
            </a:r>
            <a:r>
              <a:rPr lang="fr-FR" sz="1200" dirty="0" smtClean="0"/>
              <a:t>pyramides écologiques</a:t>
            </a:r>
            <a:r>
              <a:rPr lang="fr-FR" sz="1200" dirty="0"/>
              <a:t>, qui correspondent à la superposition de rectangles horizontaux de même hauteur, mais </a:t>
            </a:r>
            <a:r>
              <a:rPr lang="fr-FR" sz="1200" dirty="0" smtClean="0"/>
              <a:t>de longueurs </a:t>
            </a:r>
            <a:r>
              <a:rPr lang="fr-FR" sz="1200" dirty="0"/>
              <a:t>proportionnelles au nombre d’individus, à la biomasse ou à la quantité d’énergie présentes </a:t>
            </a:r>
            <a:r>
              <a:rPr lang="fr-FR" sz="1200" dirty="0" smtClean="0"/>
              <a:t>dans chaque </a:t>
            </a:r>
            <a:r>
              <a:rPr lang="fr-FR" sz="1200" dirty="0"/>
              <a:t>niveau trophique. On parle alors de pyramide des nombres, des biomasses ou des </a:t>
            </a:r>
            <a:r>
              <a:rPr lang="fr-FR" sz="1200" dirty="0" smtClean="0"/>
              <a:t>énergies.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7. Le </a:t>
            </a:r>
            <a:r>
              <a:rPr lang="fr-FR" sz="1200" b="1" dirty="0"/>
              <a:t>réseau </a:t>
            </a:r>
            <a:r>
              <a:rPr lang="fr-FR" sz="1200" b="1" dirty="0" smtClean="0"/>
              <a:t>trophique: </a:t>
            </a:r>
            <a:r>
              <a:rPr lang="fr-FR" sz="1200" dirty="0" smtClean="0"/>
              <a:t>Le </a:t>
            </a:r>
            <a:r>
              <a:rPr lang="fr-FR" sz="1200" dirty="0"/>
              <a:t>réseau trophique se définit comme un ensemble de chaînes alimentaires reliées entre elles au sein </a:t>
            </a:r>
            <a:r>
              <a:rPr lang="fr-FR" sz="1200" dirty="0" smtClean="0"/>
              <a:t>d’un écosystème </a:t>
            </a:r>
            <a:r>
              <a:rPr lang="fr-FR" sz="1200" dirty="0"/>
              <a:t>et par lesquelles l’énergie et la matière circulent. Il se définit également comme </a:t>
            </a:r>
            <a:r>
              <a:rPr lang="fr-FR" sz="1200" dirty="0" smtClean="0"/>
              <a:t>étant l’ensemble </a:t>
            </a:r>
            <a:r>
              <a:rPr lang="fr-FR" sz="1200" dirty="0"/>
              <a:t>des relations trophiques existant à l’intérieur d’une biocénose entre les diverses </a:t>
            </a:r>
            <a:r>
              <a:rPr lang="fr-FR" sz="1200" dirty="0" smtClean="0"/>
              <a:t>catégories écologiques </a:t>
            </a:r>
            <a:r>
              <a:rPr lang="fr-FR" sz="1200" dirty="0"/>
              <a:t>d’êtres vivants constituants cette dernière (producteurs, consommateurs et décomposeurs).</a:t>
            </a:r>
            <a:endParaRPr lang="ar-DZ" sz="1200" dirty="0"/>
          </a:p>
        </p:txBody>
      </p:sp>
    </p:spTree>
    <p:extLst>
      <p:ext uri="{BB962C8B-B14F-4D97-AF65-F5344CB8AC3E}">
        <p14:creationId xmlns:p14="http://schemas.microsoft.com/office/powerpoint/2010/main" val="7510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6" y="1052737"/>
            <a:ext cx="8496300" cy="42526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481" y="548680"/>
            <a:ext cx="367240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7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496944" cy="6696744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fr-FR" sz="1050" b="1" dirty="0" smtClean="0"/>
              <a:t>VI.3. Transfert </a:t>
            </a:r>
            <a:r>
              <a:rPr lang="fr-FR" sz="1050" b="1" dirty="0"/>
              <a:t>d’énergie et rendements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050" b="1" dirty="0" smtClean="0"/>
              <a:t>1. Définitions</a:t>
            </a:r>
            <a:endParaRPr lang="fr-FR" sz="1050" b="1" dirty="0"/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050" b="1" dirty="0" smtClean="0"/>
              <a:t>Productivité </a:t>
            </a:r>
            <a:r>
              <a:rPr lang="fr-FR" sz="1050" b="1" dirty="0"/>
              <a:t>brute (PB): </a:t>
            </a:r>
            <a:r>
              <a:rPr lang="fr-FR" sz="1050" dirty="0"/>
              <a:t>Quantité de matière vivante produite pendant une unité de temps, par </a:t>
            </a:r>
            <a:r>
              <a:rPr lang="fr-FR" sz="1050" dirty="0" smtClean="0"/>
              <a:t>un niveau </a:t>
            </a:r>
            <a:r>
              <a:rPr lang="fr-FR" sz="1050" dirty="0"/>
              <a:t>trophique donné.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050" b="1" dirty="0" smtClean="0"/>
              <a:t>Productivité </a:t>
            </a:r>
            <a:r>
              <a:rPr lang="fr-FR" sz="1050" b="1" dirty="0"/>
              <a:t>nette (PN): </a:t>
            </a:r>
            <a:r>
              <a:rPr lang="fr-FR" sz="1050" dirty="0"/>
              <a:t>Productivité brute moins la quantité de matière vivante dégradée par </a:t>
            </a:r>
            <a:r>
              <a:rPr lang="fr-FR" sz="1050" dirty="0" smtClean="0"/>
              <a:t>la respiration. </a:t>
            </a:r>
            <a:r>
              <a:rPr lang="fr-FR" sz="1050" b="1" dirty="0" smtClean="0"/>
              <a:t>PN </a:t>
            </a:r>
            <a:r>
              <a:rPr lang="fr-FR" sz="1050" b="1" dirty="0"/>
              <a:t>= PB – R.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050" b="1" dirty="0" smtClean="0"/>
              <a:t>Productivité </a:t>
            </a:r>
            <a:r>
              <a:rPr lang="fr-FR" sz="1050" b="1" dirty="0"/>
              <a:t>primaire : </a:t>
            </a:r>
            <a:r>
              <a:rPr lang="fr-FR" sz="1050" dirty="0"/>
              <a:t>Productivité nette des autotrophes chlorophylliens.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050" b="1" dirty="0" smtClean="0"/>
              <a:t>Productivité </a:t>
            </a:r>
            <a:r>
              <a:rPr lang="fr-FR" sz="1050" b="1" dirty="0"/>
              <a:t>secondaire : </a:t>
            </a:r>
            <a:r>
              <a:rPr lang="fr-FR" sz="1050" dirty="0"/>
              <a:t>Productivité nette des herbivores, des carnivores et des décomposeurs.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050" b="1" dirty="0" smtClean="0"/>
              <a:t>2. Transfert d’énergie: </a:t>
            </a:r>
            <a:r>
              <a:rPr lang="fr-FR" sz="1050" dirty="0" smtClean="0"/>
              <a:t>Les </a:t>
            </a:r>
            <a:r>
              <a:rPr lang="fr-FR" sz="1050" dirty="0"/>
              <a:t>relations trophiques qui existent entre les niveaux d’une chaîne trophique se traduisent par </a:t>
            </a:r>
            <a:r>
              <a:rPr lang="fr-FR" sz="1050" dirty="0" smtClean="0"/>
              <a:t>des transferts </a:t>
            </a:r>
            <a:r>
              <a:rPr lang="fr-FR" sz="1050" dirty="0"/>
              <a:t>d’énergie d’un niveau à </a:t>
            </a:r>
            <a:r>
              <a:rPr lang="fr-FR" sz="1050" dirty="0" smtClean="0"/>
              <a:t>l’autre. 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050" dirty="0" smtClean="0"/>
              <a:t>Une </a:t>
            </a:r>
            <a:r>
              <a:rPr lang="fr-FR" sz="1050" dirty="0"/>
              <a:t>partie de la lumière solaire absorbée par le végétal est dissipée sous forme de </a:t>
            </a:r>
            <a:r>
              <a:rPr lang="fr-FR" sz="1050" dirty="0" smtClean="0"/>
              <a:t>chaleur. Le </a:t>
            </a:r>
            <a:r>
              <a:rPr lang="fr-FR" sz="1050" dirty="0"/>
              <a:t>reste est utilisé pour la synthèse de substances organiques (photosynthèse) et correspond </a:t>
            </a:r>
            <a:r>
              <a:rPr lang="fr-FR" sz="1050" dirty="0" smtClean="0"/>
              <a:t>à la Productivité </a:t>
            </a:r>
            <a:r>
              <a:rPr lang="fr-FR" sz="1050" dirty="0"/>
              <a:t>primaire Brute (</a:t>
            </a:r>
            <a:r>
              <a:rPr lang="fr-FR" sz="1050" b="1" dirty="0"/>
              <a:t>PB</a:t>
            </a:r>
            <a:r>
              <a:rPr lang="fr-FR" sz="1050" dirty="0" smtClean="0"/>
              <a:t>).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050" dirty="0" smtClean="0"/>
              <a:t>Une </a:t>
            </a:r>
            <a:r>
              <a:rPr lang="fr-FR" sz="1050" dirty="0"/>
              <a:t>partie de (</a:t>
            </a:r>
            <a:r>
              <a:rPr lang="fr-FR" sz="1050" b="1" dirty="0"/>
              <a:t>PB</a:t>
            </a:r>
            <a:r>
              <a:rPr lang="fr-FR" sz="1050" dirty="0"/>
              <a:t>) est perdue pour la Respiration (</a:t>
            </a:r>
            <a:r>
              <a:rPr lang="fr-FR" sz="1050" b="1" dirty="0"/>
              <a:t>R1</a:t>
            </a:r>
            <a:r>
              <a:rPr lang="fr-FR" sz="1050" dirty="0" smtClean="0"/>
              <a:t>). Le </a:t>
            </a:r>
            <a:r>
              <a:rPr lang="fr-FR" sz="1050" dirty="0"/>
              <a:t>reste constitue la Productivité primaire Nette (</a:t>
            </a:r>
            <a:r>
              <a:rPr lang="fr-FR" sz="1050" b="1" dirty="0"/>
              <a:t>PN</a:t>
            </a:r>
            <a:r>
              <a:rPr lang="fr-FR" sz="1050" dirty="0" smtClean="0"/>
              <a:t>).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050" dirty="0" smtClean="0"/>
              <a:t>Une </a:t>
            </a:r>
            <a:r>
              <a:rPr lang="fr-FR" sz="1050" dirty="0"/>
              <a:t>partie de (</a:t>
            </a:r>
            <a:r>
              <a:rPr lang="fr-FR" sz="1050" b="1" dirty="0"/>
              <a:t>PN</a:t>
            </a:r>
            <a:r>
              <a:rPr lang="fr-FR" sz="1050" dirty="0"/>
              <a:t>) sert à l’augmentation de la biomasse végétale avant d’être la proie des bactéries </a:t>
            </a:r>
            <a:r>
              <a:rPr lang="fr-FR" sz="1050" dirty="0" smtClean="0"/>
              <a:t>et des </a:t>
            </a:r>
            <a:r>
              <a:rPr lang="fr-FR" sz="1050" dirty="0"/>
              <a:t>autres </a:t>
            </a:r>
            <a:r>
              <a:rPr lang="fr-FR" sz="1050" dirty="0" smtClean="0"/>
              <a:t>décomposeurs. Le </a:t>
            </a:r>
            <a:r>
              <a:rPr lang="fr-FR" sz="1050" dirty="0"/>
              <a:t>reste de (</a:t>
            </a:r>
            <a:r>
              <a:rPr lang="fr-FR" sz="1050" b="1" dirty="0"/>
              <a:t>PN</a:t>
            </a:r>
            <a:r>
              <a:rPr lang="fr-FR" sz="1050" dirty="0"/>
              <a:t>), sert d’aliment aux herbivores qui absorbent ainsi une quantité d’énergie </a:t>
            </a:r>
            <a:r>
              <a:rPr lang="fr-FR" sz="1050" dirty="0" smtClean="0"/>
              <a:t>Ingérée (</a:t>
            </a:r>
            <a:r>
              <a:rPr lang="fr-FR" sz="1050" b="1" dirty="0" smtClean="0"/>
              <a:t>I1</a:t>
            </a:r>
            <a:r>
              <a:rPr lang="fr-FR" sz="1050" dirty="0" smtClean="0"/>
              <a:t>).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050" dirty="0"/>
              <a:t>La quantité d’énergie ingérée (</a:t>
            </a:r>
            <a:r>
              <a:rPr lang="fr-FR" sz="1050" b="1" dirty="0"/>
              <a:t>I1</a:t>
            </a:r>
            <a:r>
              <a:rPr lang="fr-FR" sz="1050" dirty="0"/>
              <a:t>) correspond à ce qui réellement utilisé ou Assimilé (</a:t>
            </a:r>
            <a:r>
              <a:rPr lang="fr-FR" sz="1050" b="1" dirty="0"/>
              <a:t>A1</a:t>
            </a:r>
            <a:r>
              <a:rPr lang="fr-FR" sz="1050" dirty="0"/>
              <a:t>) </a:t>
            </a:r>
            <a:r>
              <a:rPr lang="fr-FR" sz="1050" dirty="0" smtClean="0"/>
              <a:t>par l’herbivore</a:t>
            </a:r>
            <a:r>
              <a:rPr lang="fr-FR" sz="1050" dirty="0"/>
              <a:t>, plus ce qui est rejeté (Non Assimilée) (</a:t>
            </a:r>
            <a:r>
              <a:rPr lang="fr-FR" sz="1050" b="1" dirty="0"/>
              <a:t>NA1</a:t>
            </a:r>
            <a:r>
              <a:rPr lang="fr-FR" sz="1050" dirty="0"/>
              <a:t>) sous la forme d’excréments et de déchets </a:t>
            </a:r>
            <a:r>
              <a:rPr lang="fr-FR" sz="1050" dirty="0" smtClean="0"/>
              <a:t>: </a:t>
            </a:r>
            <a:r>
              <a:rPr lang="fr-FR" sz="1050" b="1" dirty="0" smtClean="0"/>
              <a:t>I1</a:t>
            </a:r>
            <a:r>
              <a:rPr lang="fr-FR" sz="1050" b="1" dirty="0"/>
              <a:t>= A1+ NA1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050" dirty="0" smtClean="0"/>
              <a:t>La </a:t>
            </a:r>
            <a:r>
              <a:rPr lang="fr-FR" sz="1050" dirty="0"/>
              <a:t>fraction assimilée (</a:t>
            </a:r>
            <a:r>
              <a:rPr lang="fr-FR" sz="1050" b="1" dirty="0"/>
              <a:t>A1</a:t>
            </a:r>
            <a:r>
              <a:rPr lang="fr-FR" sz="1050" dirty="0"/>
              <a:t>) sert d’une part à la Productivité Secondaire (PS1) et d’autre part </a:t>
            </a:r>
            <a:r>
              <a:rPr lang="fr-FR" sz="1050" dirty="0" smtClean="0"/>
              <a:t>aux dépenses </a:t>
            </a:r>
            <a:r>
              <a:rPr lang="fr-FR" sz="1050" dirty="0"/>
              <a:t>Respiratoires (</a:t>
            </a:r>
            <a:r>
              <a:rPr lang="fr-FR" sz="1050" b="1" dirty="0"/>
              <a:t>R2</a:t>
            </a:r>
            <a:r>
              <a:rPr lang="fr-FR" sz="1050" dirty="0"/>
              <a:t>).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050" dirty="0" smtClean="0"/>
              <a:t>On </a:t>
            </a:r>
            <a:r>
              <a:rPr lang="fr-FR" sz="1050" dirty="0"/>
              <a:t>peut continuer le même raisonnement pour les carnivores.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050" dirty="0" smtClean="0"/>
              <a:t>	Ainsi</a:t>
            </a:r>
            <a:r>
              <a:rPr lang="fr-FR" sz="1050" dirty="0"/>
              <a:t>, du soleil aux consommateurs (1er, 2ème ou 3ème ordre), l’énergie s’écoule de niveau trophique </a:t>
            </a:r>
            <a:r>
              <a:rPr lang="fr-FR" sz="1050" dirty="0" smtClean="0"/>
              <a:t>en niveau </a:t>
            </a:r>
            <a:r>
              <a:rPr lang="fr-FR" sz="1050" dirty="0"/>
              <a:t>trophique, diminuant à chaque transfert d’un chainon à un autre. On parle donc de flux </a:t>
            </a:r>
            <a:r>
              <a:rPr lang="fr-FR" sz="1050" dirty="0" smtClean="0"/>
              <a:t>d’énergie. Le </a:t>
            </a:r>
            <a:r>
              <a:rPr lang="fr-FR" sz="1050" dirty="0"/>
              <a:t>flux d’énergie qui traverse un niveau trophique donné correspond à la totalité de l’énergie assimilée </a:t>
            </a:r>
            <a:r>
              <a:rPr lang="fr-FR" sz="1050" dirty="0" smtClean="0"/>
              <a:t>à ce </a:t>
            </a:r>
            <a:r>
              <a:rPr lang="fr-FR" sz="1050" dirty="0"/>
              <a:t>niveau, c’est-à-dire à la somme de la productivité nette et des substances perdues par la respiration.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050" dirty="0" smtClean="0"/>
              <a:t>	Dans </a:t>
            </a:r>
            <a:r>
              <a:rPr lang="fr-FR" sz="1050" dirty="0"/>
              <a:t>le cas des producteurs primaires, ce flux est : </a:t>
            </a:r>
            <a:r>
              <a:rPr lang="fr-FR" sz="1050" b="1" dirty="0"/>
              <a:t>PB = PN + </a:t>
            </a:r>
            <a:r>
              <a:rPr lang="fr-FR" sz="1050" b="1" dirty="0" smtClean="0"/>
              <a:t>R1. </a:t>
            </a:r>
            <a:r>
              <a:rPr lang="fr-FR" sz="1050" dirty="0" smtClean="0"/>
              <a:t>Le </a:t>
            </a:r>
            <a:r>
              <a:rPr lang="fr-FR" sz="1050" dirty="0"/>
              <a:t>flux d’énergie qui traverse le niveau trophique des herbivores est : </a:t>
            </a:r>
            <a:r>
              <a:rPr lang="fr-FR" sz="1050" b="1" dirty="0"/>
              <a:t>A1 = PS1 + </a:t>
            </a:r>
            <a:r>
              <a:rPr lang="fr-FR" sz="1050" b="1" dirty="0" smtClean="0"/>
              <a:t>R2.  </a:t>
            </a:r>
            <a:r>
              <a:rPr lang="fr-FR" sz="1050" dirty="0" smtClean="0"/>
              <a:t>Plus </a:t>
            </a:r>
            <a:r>
              <a:rPr lang="fr-FR" sz="1050" dirty="0"/>
              <a:t>on s'éloigne du producteur primaire, plus la production de matière vivante est faible.</a:t>
            </a:r>
            <a:endParaRPr lang="ar-DZ" sz="1050" dirty="0"/>
          </a:p>
        </p:txBody>
      </p:sp>
    </p:spTree>
    <p:extLst>
      <p:ext uri="{BB962C8B-B14F-4D97-AF65-F5344CB8AC3E}">
        <p14:creationId xmlns:p14="http://schemas.microsoft.com/office/powerpoint/2010/main" val="241101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8496944" cy="5832648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3</a:t>
            </a:r>
            <a:r>
              <a:rPr lang="fr-FR" sz="1200" b="1" dirty="0"/>
              <a:t>. Les </a:t>
            </a:r>
            <a:r>
              <a:rPr lang="fr-FR" sz="1200" b="1" dirty="0" smtClean="0"/>
              <a:t>rendements: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/>
              <a:t>	</a:t>
            </a:r>
            <a:r>
              <a:rPr lang="fr-FR" sz="1200" dirty="0" smtClean="0"/>
              <a:t>A </a:t>
            </a:r>
            <a:r>
              <a:rPr lang="fr-FR" sz="1200" dirty="0"/>
              <a:t>chaque étape du flux, de l’organisme mangé à l’organisme mangeur et à l’intérieur de chacun d’eux, </a:t>
            </a:r>
            <a:r>
              <a:rPr lang="fr-FR" sz="1200" dirty="0" smtClean="0"/>
              <a:t>de l’énergie </a:t>
            </a:r>
            <a:r>
              <a:rPr lang="fr-FR" sz="1200" dirty="0"/>
              <a:t>est perdue. On peut donc caractériser les divers organismes du point de vue bioénergétique, </a:t>
            </a:r>
            <a:r>
              <a:rPr lang="fr-FR" sz="1200" dirty="0" smtClean="0"/>
              <a:t>par leur </a:t>
            </a:r>
            <a:r>
              <a:rPr lang="fr-FR" sz="1200" dirty="0"/>
              <a:t>aptitude à diminuer ces pertes d’énergie. Cette aptitude est évaluée par les calculs de rendements :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200" b="1" dirty="0" smtClean="0"/>
              <a:t>Rendement </a:t>
            </a:r>
            <a:r>
              <a:rPr lang="fr-FR" sz="1200" b="1" dirty="0"/>
              <a:t>écologique : </a:t>
            </a:r>
            <a:r>
              <a:rPr lang="fr-FR" sz="1200" dirty="0"/>
              <a:t>C’est le rapport de la production nette du niveau trophique de rang (</a:t>
            </a:r>
            <a:r>
              <a:rPr lang="fr-FR" sz="1200" b="1" dirty="0"/>
              <a:t>n</a:t>
            </a:r>
            <a:r>
              <a:rPr lang="fr-FR" sz="1200" dirty="0"/>
              <a:t>) à </a:t>
            </a:r>
            <a:r>
              <a:rPr lang="fr-FR" sz="1200" dirty="0" smtClean="0"/>
              <a:t>la production </a:t>
            </a:r>
            <a:r>
              <a:rPr lang="fr-FR" sz="1200" dirty="0"/>
              <a:t>nette du niveau trophique de rang (</a:t>
            </a:r>
            <a:r>
              <a:rPr lang="fr-FR" sz="1200" b="1" dirty="0"/>
              <a:t>n-1</a:t>
            </a:r>
            <a:r>
              <a:rPr lang="fr-FR" sz="1200" dirty="0"/>
              <a:t>) : </a:t>
            </a:r>
            <a:r>
              <a:rPr lang="fr-FR" sz="1200" b="1" dirty="0"/>
              <a:t>(PS1/PN x 100) ou (PS2/PS1 x 100).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200" b="1" dirty="0" smtClean="0"/>
              <a:t>Rendement </a:t>
            </a:r>
            <a:r>
              <a:rPr lang="fr-FR" sz="1200" b="1" dirty="0"/>
              <a:t>d’exploitation : </a:t>
            </a:r>
            <a:r>
              <a:rPr lang="fr-FR" sz="1200" dirty="0"/>
              <a:t>C’est le rapport de l’énergie ingérée (</a:t>
            </a:r>
            <a:r>
              <a:rPr lang="fr-FR" sz="1200" b="1" dirty="0"/>
              <a:t>I</a:t>
            </a:r>
            <a:r>
              <a:rPr lang="fr-FR" sz="1200" dirty="0"/>
              <a:t>) à l’énergie disponible. C’est </a:t>
            </a:r>
            <a:r>
              <a:rPr lang="fr-FR" sz="1200" dirty="0" smtClean="0"/>
              <a:t>la production </a:t>
            </a:r>
            <a:r>
              <a:rPr lang="fr-FR" sz="1200" dirty="0"/>
              <a:t>nette de la proie : </a:t>
            </a:r>
            <a:r>
              <a:rPr lang="fr-FR" sz="1200" b="1" dirty="0"/>
              <a:t>(I1/PN x 100) ou (I2/PS1x 100).</a:t>
            </a:r>
          </a:p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200" b="1" dirty="0" smtClean="0"/>
              <a:t>Rendement </a:t>
            </a:r>
            <a:r>
              <a:rPr lang="fr-FR" sz="1200" b="1" dirty="0"/>
              <a:t>de production nette : </a:t>
            </a:r>
            <a:r>
              <a:rPr lang="fr-FR" sz="1200" dirty="0"/>
              <a:t>Qui est le rapport de la production nette à l’énergie assimilée </a:t>
            </a:r>
            <a:r>
              <a:rPr lang="fr-FR" sz="1200" dirty="0" smtClean="0"/>
              <a:t>: </a:t>
            </a:r>
            <a:r>
              <a:rPr lang="fr-FR" sz="1200" b="1" dirty="0" smtClean="0"/>
              <a:t>(</a:t>
            </a:r>
            <a:r>
              <a:rPr lang="fr-FR" sz="1200" b="1" dirty="0"/>
              <a:t>PS2/A2x100) </a:t>
            </a:r>
            <a:r>
              <a:rPr lang="fr-FR" sz="1200" dirty="0"/>
              <a:t>ou </a:t>
            </a:r>
            <a:r>
              <a:rPr lang="fr-FR" sz="1200" b="1" dirty="0"/>
              <a:t>(PS1/A1x100). </a:t>
            </a:r>
            <a:r>
              <a:rPr lang="fr-FR" sz="1200" dirty="0"/>
              <a:t>Ce rendement intéresse les éleveurs, car il exprime la </a:t>
            </a:r>
            <a:r>
              <a:rPr lang="fr-FR" sz="1200" dirty="0" smtClean="0"/>
              <a:t>possibilité pour </a:t>
            </a:r>
            <a:r>
              <a:rPr lang="fr-FR" sz="1200" dirty="0"/>
              <a:t>une espèce de former la plus grande quantité possible de viande à partir d’une quantité </a:t>
            </a:r>
            <a:r>
              <a:rPr lang="fr-FR" sz="1200" dirty="0" smtClean="0"/>
              <a:t>donnée d’aliments</a:t>
            </a:r>
            <a:r>
              <a:rPr lang="fr-FR" sz="1200" dirty="0"/>
              <a:t>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b="1" dirty="0" smtClean="0"/>
              <a:t>VI.4. Stabilité </a:t>
            </a:r>
            <a:r>
              <a:rPr lang="fr-FR" sz="1200" b="1" dirty="0"/>
              <a:t>des écosystèmes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dirty="0" smtClean="0"/>
              <a:t>	Les </a:t>
            </a:r>
            <a:r>
              <a:rPr lang="fr-FR" sz="1200" dirty="0"/>
              <a:t>ressources disponibles, régulées par les facteurs physico-chimiques du milieu, contrôlent les </a:t>
            </a:r>
            <a:r>
              <a:rPr lang="fr-FR" sz="1200" dirty="0" smtClean="0"/>
              <a:t>chaines trophiques </a:t>
            </a:r>
            <a:r>
              <a:rPr lang="fr-FR" sz="1200" dirty="0"/>
              <a:t>depuis les producteurs jusqu’aux prédateurs. C’est la théorie du contrôle des communautés </a:t>
            </a:r>
            <a:r>
              <a:rPr lang="fr-FR" sz="1200" dirty="0" smtClean="0"/>
              <a:t>par les </a:t>
            </a:r>
            <a:r>
              <a:rPr lang="fr-FR" sz="1200" dirty="0"/>
              <a:t>ressources (éléments nutritifs), ou </a:t>
            </a:r>
            <a:r>
              <a:rPr lang="fr-FR" sz="1200" b="1" dirty="0"/>
              <a:t>contrôle</a:t>
            </a:r>
            <a:r>
              <a:rPr lang="fr-FR" sz="1200" dirty="0"/>
              <a:t> </a:t>
            </a:r>
            <a:r>
              <a:rPr lang="fr-FR" sz="1200" b="1" dirty="0" err="1"/>
              <a:t>bottom</a:t>
            </a:r>
            <a:r>
              <a:rPr lang="fr-FR" sz="1200" b="1" dirty="0"/>
              <a:t>-up </a:t>
            </a:r>
            <a:r>
              <a:rPr lang="fr-FR" sz="1200" dirty="0"/>
              <a:t>(du bas vers le haut</a:t>
            </a:r>
            <a:r>
              <a:rPr lang="fr-FR" sz="1200" dirty="0" smtClean="0"/>
              <a:t>). Exemple </a:t>
            </a:r>
            <a:r>
              <a:rPr lang="fr-FR" sz="1200" dirty="0"/>
              <a:t>: La relation existante entre la teneur en phosphates des océans + la quantité des planctons </a:t>
            </a:r>
            <a:r>
              <a:rPr lang="fr-FR" sz="1200" dirty="0" smtClean="0"/>
              <a:t>+ taille </a:t>
            </a:r>
            <a:r>
              <a:rPr lang="fr-FR" sz="1200" dirty="0"/>
              <a:t>des poissons qui s’en nourrissent</a:t>
            </a:r>
            <a:r>
              <a:rPr lang="fr-FR" sz="1200" dirty="0" smtClean="0"/>
              <a:t>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sz="1200" dirty="0" smtClean="0"/>
              <a:t>	A </a:t>
            </a:r>
            <a:r>
              <a:rPr lang="fr-FR" sz="1200" dirty="0"/>
              <a:t>l’inverse, le fonctionnement d’un écosystème dépend de la prédation exercée par les </a:t>
            </a:r>
            <a:r>
              <a:rPr lang="fr-FR" sz="1200" dirty="0" smtClean="0"/>
              <a:t>niveaux trophiques </a:t>
            </a:r>
            <a:r>
              <a:rPr lang="fr-FR" sz="1200" dirty="0"/>
              <a:t>supérieurs sur les niveaux trophiques inférieurs. C’est </a:t>
            </a:r>
            <a:r>
              <a:rPr lang="fr-FR" sz="1200" b="1" dirty="0"/>
              <a:t>le contrôle top-down.</a:t>
            </a:r>
            <a:endParaRPr lang="ar-DZ" sz="1200" b="1" dirty="0"/>
          </a:p>
        </p:txBody>
      </p:sp>
    </p:spTree>
    <p:extLst>
      <p:ext uri="{BB962C8B-B14F-4D97-AF65-F5344CB8AC3E}">
        <p14:creationId xmlns:p14="http://schemas.microsoft.com/office/powerpoint/2010/main" val="251398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</TotalTime>
  <Words>1230</Words>
  <Application>Microsoft Office PowerPoint</Application>
  <PresentationFormat>Affichage à l'écran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Oriel</vt:lpstr>
      <vt:lpstr>VI. La structure trophique des biocénoses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VI- La structure trophique des biocénoses </dc:title>
  <dc:creator>LAHOUEL Khobizi</dc:creator>
  <cp:lastModifiedBy>LAHOUEL</cp:lastModifiedBy>
  <cp:revision>30</cp:revision>
  <dcterms:created xsi:type="dcterms:W3CDTF">2020-04-02T09:22:53Z</dcterms:created>
  <dcterms:modified xsi:type="dcterms:W3CDTF">2020-04-02T11:57:01Z</dcterms:modified>
</cp:coreProperties>
</file>