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1"/>
  </p:notesMasterIdLst>
  <p:sldIdLst>
    <p:sldId id="256" r:id="rId2"/>
    <p:sldId id="257" r:id="rId3"/>
    <p:sldId id="258" r:id="rId4"/>
    <p:sldId id="259" r:id="rId5"/>
    <p:sldId id="260" r:id="rId6"/>
    <p:sldId id="261" r:id="rId7"/>
    <p:sldId id="271" r:id="rId8"/>
    <p:sldId id="262" r:id="rId9"/>
    <p:sldId id="263" r:id="rId10"/>
    <p:sldId id="264" r:id="rId11"/>
    <p:sldId id="265" r:id="rId12"/>
    <p:sldId id="266" r:id="rId13"/>
    <p:sldId id="269" r:id="rId14"/>
    <p:sldId id="267" r:id="rId15"/>
    <p:sldId id="268" r:id="rId16"/>
    <p:sldId id="270" r:id="rId17"/>
    <p:sldId id="272" r:id="rId18"/>
    <p:sldId id="273" r:id="rId19"/>
    <p:sldId id="277" r:id="rId20"/>
    <p:sldId id="276" r:id="rId21"/>
    <p:sldId id="274" r:id="rId22"/>
    <p:sldId id="279" r:id="rId23"/>
    <p:sldId id="278" r:id="rId24"/>
    <p:sldId id="280" r:id="rId25"/>
    <p:sldId id="282" r:id="rId26"/>
    <p:sldId id="283" r:id="rId27"/>
    <p:sldId id="284" r:id="rId28"/>
    <p:sldId id="285" r:id="rId29"/>
    <p:sldId id="286" r:id="rId30"/>
    <p:sldId id="287" r:id="rId31"/>
    <p:sldId id="288" r:id="rId32"/>
    <p:sldId id="289" r:id="rId33"/>
    <p:sldId id="291" r:id="rId34"/>
    <p:sldId id="294" r:id="rId35"/>
    <p:sldId id="295" r:id="rId36"/>
    <p:sldId id="296" r:id="rId37"/>
    <p:sldId id="293" r:id="rId38"/>
    <p:sldId id="297" r:id="rId39"/>
    <p:sldId id="298" r:id="rId40"/>
    <p:sldId id="299" r:id="rId41"/>
    <p:sldId id="301" r:id="rId42"/>
    <p:sldId id="300" r:id="rId43"/>
    <p:sldId id="302" r:id="rId44"/>
    <p:sldId id="303" r:id="rId45"/>
    <p:sldId id="304" r:id="rId46"/>
    <p:sldId id="305" r:id="rId47"/>
    <p:sldId id="319" r:id="rId48"/>
    <p:sldId id="320" r:id="rId49"/>
    <p:sldId id="324" r:id="rId50"/>
    <p:sldId id="321" r:id="rId51"/>
    <p:sldId id="322" r:id="rId52"/>
    <p:sldId id="323" r:id="rId53"/>
    <p:sldId id="306" r:id="rId54"/>
    <p:sldId id="307" r:id="rId55"/>
    <p:sldId id="308" r:id="rId56"/>
    <p:sldId id="309" r:id="rId57"/>
    <p:sldId id="310" r:id="rId58"/>
    <p:sldId id="313" r:id="rId59"/>
    <p:sldId id="311" r:id="rId60"/>
    <p:sldId id="314" r:id="rId61"/>
    <p:sldId id="315" r:id="rId62"/>
    <p:sldId id="318" r:id="rId63"/>
    <p:sldId id="317" r:id="rId64"/>
    <p:sldId id="312" r:id="rId65"/>
    <p:sldId id="316" r:id="rId66"/>
    <p:sldId id="325" r:id="rId67"/>
    <p:sldId id="326" r:id="rId68"/>
    <p:sldId id="328" r:id="rId69"/>
    <p:sldId id="327"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298C8-1C82-4DF4-9C63-4921D80EC66C}" type="datetimeFigureOut">
              <a:rPr lang="en-US" smtClean="0"/>
              <a:t>1/26/2021</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4981F-41DF-4ADE-B6CF-946FDF3AB214}" type="slidenum">
              <a:rPr lang="en-US" smtClean="0"/>
              <a:t>‹N°›</a:t>
            </a:fld>
            <a:endParaRPr lang="en-US"/>
          </a:p>
        </p:txBody>
      </p:sp>
    </p:spTree>
    <p:extLst>
      <p:ext uri="{BB962C8B-B14F-4D97-AF65-F5344CB8AC3E}">
        <p14:creationId xmlns:p14="http://schemas.microsoft.com/office/powerpoint/2010/main" val="81060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r-FR" smtClean="0"/>
              <a:t>Modifiez le style du titre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9B9D1EDC-A349-49B0-9B87-3F01C2A6B40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C6761-B9F3-4B41-9634-36FC724576F9}"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B9D1EDC-A349-49B0-9B87-3F01C2A6B40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C6761-B9F3-4B41-9634-36FC724576F9}"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B9D1EDC-A349-49B0-9B87-3F01C2A6B40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C6761-B9F3-4B41-9634-36FC724576F9}"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9B9D1EDC-A349-49B0-9B87-3F01C2A6B40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C6761-B9F3-4B41-9634-36FC724576F9}"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r-FR" smtClean="0"/>
              <a:t>Modifiez le style du titre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B9D1EDC-A349-49B0-9B87-3F01C2A6B40F}"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CC6761-B9F3-4B41-9634-36FC724576F9}"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r-FR" smtClean="0"/>
              <a:t>Modifiez le style du titre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B9D1EDC-A349-49B0-9B87-3F01C2A6B40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C6761-B9F3-4B41-9634-36FC724576F9}"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9B9D1EDC-A349-49B0-9B87-3F01C2A6B40F}"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CC6761-B9F3-4B41-9634-36FC724576F9}"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9B9D1EDC-A349-49B0-9B87-3F01C2A6B40F}"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CC6761-B9F3-4B41-9634-36FC724576F9}"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D1EDC-A349-49B0-9B87-3F01C2A6B40F}"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CC6761-B9F3-4B41-9634-36FC724576F9}"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B9D1EDC-A349-49B0-9B87-3F01C2A6B40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C6761-B9F3-4B41-9634-36FC724576F9}"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fr-FR" smtClean="0"/>
              <a:t>Modifiez le style du titre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B9D1EDC-A349-49B0-9B87-3F01C2A6B40F}"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CC6761-B9F3-4B41-9634-36FC724576F9}" type="slidenum">
              <a:rPr lang="en-US" smtClean="0"/>
              <a:t>‹N°›</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fr-FR" smtClean="0"/>
              <a:t>Cliquez sur l'icône pour ajouter une image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9B9D1EDC-A349-49B0-9B87-3F01C2A6B40F}" type="datetimeFigureOut">
              <a:rPr lang="en-US" smtClean="0"/>
              <a:t>1/26/2021</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1CC6761-B9F3-4B41-9634-36FC724576F9}"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almrsal.com/post/965581"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s://ar.wikipedia.org/wiki/%D8%B9%D9%85%D9%84%D9%8A%D8%A9_(%D8%AA%D9%88%D8%B6%D9%8A%D8%AD)" TargetMode="External"/><Relationship Id="rId3" Type="http://schemas.openxmlformats.org/officeDocument/2006/relationships/hyperlink" Target="https://ar.wikipedia.org/wiki/%D8%A3%D9%84%D9%88%D9%85%D9%86%D9%8A%D9%88%D9%85" TargetMode="External"/><Relationship Id="rId7" Type="http://schemas.openxmlformats.org/officeDocument/2006/relationships/hyperlink" Target="https://ar.wikipedia.org/wiki/%D8%B1%D9%85%D8%B2_%D9%83%D9%8A%D9%85%D9%8A%D8%A7%D8%A6%D9%8A" TargetMode="External"/><Relationship Id="rId2" Type="http://schemas.openxmlformats.org/officeDocument/2006/relationships/hyperlink" Target="https://ar.wikipedia.org/wiki/%D9%85%D8%B9%D8%AF%D9%86" TargetMode="External"/><Relationship Id="rId1" Type="http://schemas.openxmlformats.org/officeDocument/2006/relationships/slideLayout" Target="../slideLayouts/slideLayout7.xml"/><Relationship Id="rId6" Type="http://schemas.openxmlformats.org/officeDocument/2006/relationships/hyperlink" Target="https://ar.wikipedia.org/wiki/%D8%AA%D8%AC%D8%B1%D8%A8%D8%A9" TargetMode="External"/><Relationship Id="rId5" Type="http://schemas.openxmlformats.org/officeDocument/2006/relationships/hyperlink" Target="https://ar.wikipedia.org/wiki/%D8%A3%D9%83%D8%B3%D9%8A%D8%AF_%D8%A7%D9%84%D8%A3%D9%84%D9%88%D9%85%D9%86%D9%8A%D9%88%D9%85" TargetMode="External"/><Relationship Id="rId4" Type="http://schemas.openxmlformats.org/officeDocument/2006/relationships/hyperlink" Target="https://ar.wikipedia.org/wiki/%D8%AD%D8%AF%D9%8A%D8%AF" TargetMode="External"/><Relationship Id="rId9" Type="http://schemas.openxmlformats.org/officeDocument/2006/relationships/hyperlink" Target="https://ar.wikipedia.org/wiki/%D8%A7%D8%B3%D8%AA%D8%B4%D8%B1%D8%A7%D8%A8"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39913" y="332656"/>
            <a:ext cx="3833102" cy="830997"/>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ar-DZ" sz="4800" dirty="0" smtClean="0">
                <a:latin typeface="Arabic Typesetting" panose="03020402040406030203" pitchFamily="66" charset="-78"/>
                <a:cs typeface="Arabic Typesetting" panose="03020402040406030203" pitchFamily="66" charset="-78"/>
              </a:rPr>
              <a:t>عموميات حول طرق الفصل</a:t>
            </a:r>
            <a:endParaRPr lang="en-US" sz="4800" dirty="0">
              <a:latin typeface="Arabic Typesetting" panose="03020402040406030203" pitchFamily="66" charset="-78"/>
              <a:cs typeface="Arabic Typesetting" panose="03020402040406030203" pitchFamily="66" charset="-78"/>
            </a:endParaRPr>
          </a:p>
        </p:txBody>
      </p:sp>
      <p:sp>
        <p:nvSpPr>
          <p:cNvPr id="5" name="Rectangle 4"/>
          <p:cNvSpPr/>
          <p:nvPr/>
        </p:nvSpPr>
        <p:spPr>
          <a:xfrm>
            <a:off x="971600" y="3212976"/>
            <a:ext cx="6140907"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1"/>
            <a:r>
              <a:rPr lang="ar-SA" b="1" dirty="0" smtClean="0">
                <a:ea typeface="Calibri"/>
                <a:cs typeface="Arabic Typesetting"/>
              </a:rPr>
              <a:t>ت</a:t>
            </a:r>
            <a:r>
              <a:rPr lang="ar-SA" sz="3200" b="1" dirty="0" smtClean="0">
                <a:ea typeface="Calibri"/>
                <a:cs typeface="Arabic Typesetting"/>
              </a:rPr>
              <a:t>ستخدم </a:t>
            </a:r>
            <a:r>
              <a:rPr lang="ar-SA" sz="3200" b="1" dirty="0">
                <a:ea typeface="Calibri"/>
                <a:cs typeface="Arabic Typesetting"/>
              </a:rPr>
              <a:t>تقنيات فصل الخليط لعزل أو فصل مكونات معينة من المخاليط التي توجد </a:t>
            </a:r>
            <a:r>
              <a:rPr lang="ar-SA" sz="3200" b="1" dirty="0" smtClean="0">
                <a:ea typeface="Calibri"/>
                <a:cs typeface="Arabic Typesetting"/>
              </a:rPr>
              <a:t>فيها</a:t>
            </a:r>
            <a:endParaRPr lang="en-US" sz="3200" dirty="0"/>
          </a:p>
        </p:txBody>
      </p:sp>
      <p:sp>
        <p:nvSpPr>
          <p:cNvPr id="7" name="Rectangle 6"/>
          <p:cNvSpPr/>
          <p:nvPr/>
        </p:nvSpPr>
        <p:spPr>
          <a:xfrm>
            <a:off x="971600" y="4941168"/>
            <a:ext cx="5857922" cy="122495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rtl="1">
              <a:lnSpc>
                <a:spcPct val="115000"/>
              </a:lnSpc>
              <a:spcAft>
                <a:spcPts val="1000"/>
              </a:spcAft>
            </a:pPr>
            <a:r>
              <a:rPr lang="ar-SA" sz="3200" b="1" dirty="0">
                <a:solidFill>
                  <a:schemeClr val="dk1"/>
                </a:solidFill>
                <a:ea typeface="Calibri"/>
                <a:cs typeface="Arabic Typesetting"/>
              </a:rPr>
              <a:t>يختلف اختيار التقنية باختلاف الخليط، والمادة المراد فصلها عن باقي الخليط والاطوار التي يتكون م</a:t>
            </a:r>
            <a:r>
              <a:rPr lang="ar-SA" sz="3200" b="1" dirty="0" smtClean="0">
                <a:solidFill>
                  <a:schemeClr val="dk1"/>
                </a:solidFill>
                <a:ea typeface="Calibri"/>
                <a:cs typeface="Arabic Typesetting"/>
              </a:rPr>
              <a:t>نها الخليط.</a:t>
            </a:r>
            <a:endParaRPr lang="en-US" sz="3200" b="1" dirty="0">
              <a:solidFill>
                <a:schemeClr val="dk1"/>
              </a:solidFill>
              <a:ea typeface="Calibri"/>
              <a:cs typeface="Arabic Typesetting"/>
            </a:endParaRPr>
          </a:p>
        </p:txBody>
      </p:sp>
      <p:sp>
        <p:nvSpPr>
          <p:cNvPr id="8" name="Rectangle 7"/>
          <p:cNvSpPr/>
          <p:nvPr/>
        </p:nvSpPr>
        <p:spPr>
          <a:xfrm>
            <a:off x="1187624" y="1484784"/>
            <a:ext cx="6048672" cy="1077218"/>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rtl="1"/>
            <a:r>
              <a:rPr lang="ar-SA" sz="3200" b="1" dirty="0">
                <a:solidFill>
                  <a:schemeClr val="dk1"/>
                </a:solidFill>
                <a:ea typeface="Calibri"/>
                <a:cs typeface="Arabic Typesetting"/>
              </a:rPr>
              <a:t>للحصول على مادة نقية، غالبًا ما يكون من الضروري فصلها عن جميع المواد الأخرى المصاحبة </a:t>
            </a:r>
            <a:r>
              <a:rPr lang="ar-SA" sz="3200" b="1" dirty="0" smtClean="0">
                <a:solidFill>
                  <a:schemeClr val="dk1"/>
                </a:solidFill>
                <a:ea typeface="Calibri"/>
                <a:cs typeface="Arabic Typesetting"/>
              </a:rPr>
              <a:t>لها</a:t>
            </a:r>
            <a:endParaRPr lang="en-US" sz="3200" b="1" dirty="0">
              <a:solidFill>
                <a:schemeClr val="dk1"/>
              </a:solidFill>
              <a:ea typeface="Calibri"/>
              <a:cs typeface="Arabic Typesetting"/>
            </a:endParaRPr>
          </a:p>
        </p:txBody>
      </p:sp>
    </p:spTree>
    <p:extLst>
      <p:ext uri="{BB962C8B-B14F-4D97-AF65-F5344CB8AC3E}">
        <p14:creationId xmlns:p14="http://schemas.microsoft.com/office/powerpoint/2010/main" val="32811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8800"/>
            <a:ext cx="5256583" cy="4320480"/>
          </a:xfrm>
          <a:prstGeom prst="rect">
            <a:avLst/>
          </a:prstGeom>
          <a:noFill/>
          <a:ln>
            <a:noFill/>
          </a:ln>
        </p:spPr>
      </p:pic>
      <p:sp>
        <p:nvSpPr>
          <p:cNvPr id="3" name="Rectangle 2"/>
          <p:cNvSpPr/>
          <p:nvPr/>
        </p:nvSpPr>
        <p:spPr>
          <a:xfrm>
            <a:off x="2339752" y="620688"/>
            <a:ext cx="4737194" cy="729430"/>
          </a:xfrm>
          <a:prstGeom prst="rect">
            <a:avLst/>
          </a:prstGeom>
        </p:spPr>
        <p:txBody>
          <a:bodyPr wrap="none">
            <a:spAutoFit/>
          </a:bodyPr>
          <a:lstStyle/>
          <a:p>
            <a:pPr algn="r" rtl="1">
              <a:lnSpc>
                <a:spcPct val="115000"/>
              </a:lnSpc>
              <a:spcAft>
                <a:spcPts val="1000"/>
              </a:spcAft>
            </a:pPr>
            <a:r>
              <a:rPr lang="ar-SA" sz="3600" dirty="0">
                <a:latin typeface="Calibri"/>
                <a:ea typeface="Calibri"/>
                <a:cs typeface="Arabic Typesetting"/>
              </a:rPr>
              <a:t>رسم تخطيطي لجهاز الترشيح تحت تأثير </a:t>
            </a:r>
            <a:r>
              <a:rPr lang="ar-SA" sz="3600" dirty="0" smtClean="0">
                <a:latin typeface="Calibri"/>
                <a:ea typeface="Calibri"/>
                <a:cs typeface="Arabic Typesetting"/>
              </a:rPr>
              <a:t>الوزن</a:t>
            </a:r>
            <a:endParaRPr lang="en-US" sz="3600" dirty="0">
              <a:effectLst/>
              <a:latin typeface="Calibri"/>
              <a:ea typeface="Calibri"/>
              <a:cs typeface="Arial"/>
            </a:endParaRPr>
          </a:p>
        </p:txBody>
      </p:sp>
    </p:spTree>
    <p:extLst>
      <p:ext uri="{BB962C8B-B14F-4D97-AF65-F5344CB8AC3E}">
        <p14:creationId xmlns:p14="http://schemas.microsoft.com/office/powerpoint/2010/main" val="361543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8238" y="1124744"/>
            <a:ext cx="4514377" cy="729430"/>
          </a:xfrm>
          <a:prstGeom prst="rect">
            <a:avLst/>
          </a:prstGeom>
        </p:spPr>
        <p:txBody>
          <a:bodyPr wrap="none">
            <a:spAutoFit/>
          </a:bodyPr>
          <a:lstStyle/>
          <a:p>
            <a:pPr algn="r" rtl="1">
              <a:lnSpc>
                <a:spcPct val="115000"/>
              </a:lnSpc>
              <a:spcAft>
                <a:spcPts val="1000"/>
              </a:spcAft>
            </a:pPr>
            <a:r>
              <a:rPr lang="ar-DZ" sz="3600" dirty="0">
                <a:latin typeface="Calibri"/>
                <a:ea typeface="Calibri"/>
                <a:cs typeface="Arabic Typesetting"/>
              </a:rPr>
              <a:t>ي</a:t>
            </a:r>
            <a:r>
              <a:rPr lang="ar-SA" sz="3600" dirty="0" err="1">
                <a:latin typeface="Calibri"/>
                <a:ea typeface="Calibri"/>
                <a:cs typeface="Arabic Typesetting"/>
              </a:rPr>
              <a:t>حتوي</a:t>
            </a:r>
            <a:r>
              <a:rPr lang="ar-SA" sz="3600" dirty="0">
                <a:latin typeface="Calibri"/>
                <a:ea typeface="Calibri"/>
                <a:cs typeface="Arabic Typesetting"/>
              </a:rPr>
              <a:t> الترشيح الوزني على العيوب التالية</a:t>
            </a:r>
            <a:r>
              <a:rPr lang="fr-FR" sz="3600" dirty="0">
                <a:latin typeface="Arabic Typesetting"/>
                <a:ea typeface="Calibri"/>
                <a:cs typeface="Arial"/>
              </a:rPr>
              <a:t>: </a:t>
            </a:r>
            <a:endParaRPr lang="en-US" sz="3600" dirty="0">
              <a:effectLst/>
              <a:latin typeface="Calibri"/>
              <a:ea typeface="Calibri"/>
              <a:cs typeface="Arial"/>
            </a:endParaRPr>
          </a:p>
        </p:txBody>
      </p:sp>
      <p:sp>
        <p:nvSpPr>
          <p:cNvPr id="3" name="Rectangle 2"/>
          <p:cNvSpPr/>
          <p:nvPr/>
        </p:nvSpPr>
        <p:spPr>
          <a:xfrm>
            <a:off x="3347864" y="332656"/>
            <a:ext cx="2456122" cy="646331"/>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none">
            <a:spAutoFit/>
          </a:bodyPr>
          <a:lstStyle/>
          <a:p>
            <a:r>
              <a:rPr lang="ar-SA" sz="3600" b="1" dirty="0" smtClean="0">
                <a:solidFill>
                  <a:prstClr val="black"/>
                </a:solidFill>
                <a:latin typeface="Calibri"/>
                <a:ea typeface="Calibri"/>
                <a:cs typeface="Arabic Typesetting"/>
              </a:rPr>
              <a:t>عيوب</a:t>
            </a:r>
            <a:r>
              <a:rPr lang="ar-SA" sz="3600" b="1" dirty="0">
                <a:solidFill>
                  <a:prstClr val="black"/>
                </a:solidFill>
                <a:latin typeface="Calibri"/>
                <a:ea typeface="Calibri"/>
                <a:cs typeface="Arabic Typesetting"/>
              </a:rPr>
              <a:t> الترشيح الوزني</a:t>
            </a:r>
            <a:r>
              <a:rPr lang="ar-DZ" sz="3600" dirty="0" smtClean="0">
                <a:solidFill>
                  <a:prstClr val="black"/>
                </a:solidFill>
                <a:latin typeface="Calibri"/>
                <a:ea typeface="Calibri"/>
                <a:cs typeface="Arabic Typesetting"/>
              </a:rPr>
              <a:t> </a:t>
            </a:r>
            <a:endParaRPr lang="en-US" dirty="0"/>
          </a:p>
        </p:txBody>
      </p:sp>
      <p:sp>
        <p:nvSpPr>
          <p:cNvPr id="6" name="Rectangle 5"/>
          <p:cNvSpPr/>
          <p:nvPr/>
        </p:nvSpPr>
        <p:spPr>
          <a:xfrm>
            <a:off x="395536" y="2986843"/>
            <a:ext cx="7017566" cy="646331"/>
          </a:xfrm>
          <a:prstGeom prst="rect">
            <a:avLst/>
          </a:prstGeom>
        </p:spPr>
        <p:txBody>
          <a:bodyPr wrap="square">
            <a:spAutoFit/>
          </a:bodyPr>
          <a:lstStyle/>
          <a:p>
            <a:pPr marL="571500" indent="-571500" algn="r" rtl="1">
              <a:buSzPct val="55000"/>
              <a:buFont typeface="Wingdings" panose="05000000000000000000" pitchFamily="2" charset="2"/>
              <a:buChar char="ü"/>
            </a:pPr>
            <a:r>
              <a:rPr lang="ar-SA" sz="3600" dirty="0">
                <a:solidFill>
                  <a:prstClr val="black"/>
                </a:solidFill>
                <a:latin typeface="Calibri"/>
                <a:ea typeface="Calibri"/>
                <a:cs typeface="Arabic Typesetting"/>
              </a:rPr>
              <a:t>صعوبة عزل الطور الصلب خاصة عندما تكون منخفضة الوفرة</a:t>
            </a:r>
            <a:endParaRPr lang="en-US" sz="3600" dirty="0"/>
          </a:p>
        </p:txBody>
      </p:sp>
      <p:sp>
        <p:nvSpPr>
          <p:cNvPr id="9" name="Rectangle 8"/>
          <p:cNvSpPr/>
          <p:nvPr/>
        </p:nvSpPr>
        <p:spPr>
          <a:xfrm>
            <a:off x="683375" y="3861048"/>
            <a:ext cx="6729727" cy="646331"/>
          </a:xfrm>
          <a:prstGeom prst="rect">
            <a:avLst/>
          </a:prstGeom>
        </p:spPr>
        <p:txBody>
          <a:bodyPr wrap="none">
            <a:spAutoFit/>
          </a:bodyPr>
          <a:lstStyle/>
          <a:p>
            <a:pPr marL="571500" indent="-571500" algn="r" rtl="1">
              <a:buSzPct val="55000"/>
              <a:buFont typeface="Wingdings" panose="05000000000000000000" pitchFamily="2" charset="2"/>
              <a:buChar char="ü"/>
            </a:pPr>
            <a:r>
              <a:rPr lang="ar-SA" sz="3600" dirty="0">
                <a:solidFill>
                  <a:prstClr val="black"/>
                </a:solidFill>
                <a:latin typeface="Calibri"/>
                <a:ea typeface="Calibri"/>
                <a:cs typeface="Arabic Typesetting"/>
              </a:rPr>
              <a:t>الفصل غير مكتمل: المادة الصلبة تحتفظ بكمية كبيرة من السائل</a:t>
            </a:r>
            <a:endParaRPr lang="en-US" sz="3600" dirty="0">
              <a:solidFill>
                <a:prstClr val="black"/>
              </a:solidFill>
              <a:latin typeface="Calibri"/>
              <a:ea typeface="Calibri"/>
              <a:cs typeface="Arabic Typesetting"/>
            </a:endParaRPr>
          </a:p>
        </p:txBody>
      </p:sp>
      <p:sp>
        <p:nvSpPr>
          <p:cNvPr id="10" name="Rectangle 9"/>
          <p:cNvSpPr/>
          <p:nvPr/>
        </p:nvSpPr>
        <p:spPr>
          <a:xfrm>
            <a:off x="5156388" y="2132856"/>
            <a:ext cx="2165978" cy="729430"/>
          </a:xfrm>
          <a:prstGeom prst="rect">
            <a:avLst/>
          </a:prstGeom>
        </p:spPr>
        <p:txBody>
          <a:bodyPr wrap="none">
            <a:spAutoFit/>
          </a:bodyPr>
          <a:lstStyle/>
          <a:p>
            <a:pPr marL="571500" lvl="0" indent="-571500" algn="r" rtl="1">
              <a:lnSpc>
                <a:spcPct val="115000"/>
              </a:lnSpc>
              <a:spcAft>
                <a:spcPts val="1000"/>
              </a:spcAft>
              <a:buSzPct val="55000"/>
              <a:buFont typeface="Wingdings" panose="05000000000000000000" pitchFamily="2" charset="2"/>
              <a:buChar char="ü"/>
            </a:pPr>
            <a:r>
              <a:rPr lang="ar-SA" sz="3600" dirty="0" smtClean="0">
                <a:latin typeface="Calibri"/>
                <a:ea typeface="Calibri"/>
                <a:cs typeface="Arabic Typesetting"/>
              </a:rPr>
              <a:t>الترشيح بطيء</a:t>
            </a:r>
            <a:endParaRPr lang="en-US" sz="3600" dirty="0">
              <a:effectLst/>
              <a:latin typeface="Calibri"/>
              <a:ea typeface="Calibri"/>
              <a:cs typeface="Arial"/>
            </a:endParaRPr>
          </a:p>
        </p:txBody>
      </p:sp>
      <p:sp>
        <p:nvSpPr>
          <p:cNvPr id="12" name="Rectangle 11"/>
          <p:cNvSpPr/>
          <p:nvPr/>
        </p:nvSpPr>
        <p:spPr>
          <a:xfrm>
            <a:off x="75425" y="4725143"/>
            <a:ext cx="7337677" cy="2003625"/>
          </a:xfrm>
          <a:prstGeom prst="rect">
            <a:avLst/>
          </a:prstGeom>
        </p:spPr>
        <p:txBody>
          <a:bodyPr wrap="square">
            <a:spAutoFit/>
          </a:bodyPr>
          <a:lstStyle/>
          <a:p>
            <a:pPr marL="342900" lvl="0" indent="-342900" algn="r" rtl="1">
              <a:lnSpc>
                <a:spcPct val="115000"/>
              </a:lnSpc>
              <a:spcAft>
                <a:spcPts val="1000"/>
              </a:spcAft>
              <a:buSzPct val="55000"/>
              <a:buFont typeface="Wingdings"/>
              <a:buChar char=""/>
            </a:pPr>
            <a:r>
              <a:rPr lang="ar-SA" sz="3600" dirty="0">
                <a:latin typeface="Calibri"/>
                <a:ea typeface="Calibri"/>
                <a:cs typeface="Arabic Typesetting"/>
              </a:rPr>
              <a:t>هذه الطريقة بطيئة بشكل عام ولا تسمح بالفصل الأمثل بين المواد الصلبة والسائلة</a:t>
            </a:r>
            <a:r>
              <a:rPr lang="fr-FR" sz="3600" dirty="0">
                <a:latin typeface="Arabic Typesetting"/>
                <a:ea typeface="Calibri"/>
                <a:cs typeface="Arial"/>
              </a:rPr>
              <a:t>. </a:t>
            </a:r>
            <a:r>
              <a:rPr lang="ar-SA" sz="3600" dirty="0">
                <a:latin typeface="Calibri"/>
                <a:ea typeface="Calibri"/>
                <a:cs typeface="Arabic Typesetting"/>
              </a:rPr>
              <a:t>للتغلب على هذه العيوب ، غالبًا ما يتم استخدام الترشيح تحت الفراغ</a:t>
            </a:r>
            <a:r>
              <a:rPr lang="fr-FR" sz="3600" dirty="0">
                <a:latin typeface="Arabic Typesetting"/>
                <a:ea typeface="Calibri"/>
                <a:cs typeface="Arial"/>
              </a:rPr>
              <a:t>.</a:t>
            </a:r>
            <a:endParaRPr lang="en-US" sz="3600" dirty="0">
              <a:effectLst/>
              <a:latin typeface="Calibri"/>
              <a:ea typeface="Calibri"/>
              <a:cs typeface="Arial"/>
            </a:endParaRPr>
          </a:p>
        </p:txBody>
      </p:sp>
    </p:spTree>
    <p:extLst>
      <p:ext uri="{BB962C8B-B14F-4D97-AF65-F5344CB8AC3E}">
        <p14:creationId xmlns:p14="http://schemas.microsoft.com/office/powerpoint/2010/main" val="308467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052" y="2118257"/>
            <a:ext cx="7992888" cy="1685077"/>
          </a:xfrm>
          <a:prstGeom prst="rect">
            <a:avLst/>
          </a:prstGeom>
        </p:spPr>
        <p:txBody>
          <a:bodyPr wrap="square">
            <a:spAutoFit/>
          </a:bodyPr>
          <a:lstStyle/>
          <a:p>
            <a:pPr algn="r" rtl="1">
              <a:lnSpc>
                <a:spcPct val="150000"/>
              </a:lnSpc>
            </a:pPr>
            <a:r>
              <a:rPr lang="ar-SA" sz="3600" dirty="0" smtClean="0">
                <a:ea typeface="Calibri"/>
                <a:cs typeface="Arabic Typesetting"/>
              </a:rPr>
              <a:t>هي </a:t>
            </a:r>
            <a:r>
              <a:rPr lang="ar-SA" sz="3600" dirty="0">
                <a:ea typeface="Calibri"/>
                <a:cs typeface="Arabic Typesetting"/>
              </a:rPr>
              <a:t>عملية ترشيح نموذجية في الكيمياء العضوية ويجب احتواء كل مخبر عضوي على </a:t>
            </a:r>
            <a:r>
              <a:rPr lang="ar-DZ" sz="3600" dirty="0" smtClean="0">
                <a:ea typeface="Calibri"/>
                <a:cs typeface="Arabic Typesetting"/>
              </a:rPr>
              <a:t>ال</a:t>
            </a:r>
            <a:r>
              <a:rPr lang="ar-SA" sz="3600" dirty="0" smtClean="0">
                <a:ea typeface="Calibri"/>
                <a:cs typeface="Arabic Typesetting"/>
              </a:rPr>
              <a:t>تجهيزات </a:t>
            </a:r>
            <a:r>
              <a:rPr lang="ar-DZ" sz="3600" dirty="0" smtClean="0">
                <a:ea typeface="Calibri"/>
                <a:cs typeface="Arabic Typesetting"/>
              </a:rPr>
              <a:t>الازمة </a:t>
            </a:r>
            <a:r>
              <a:rPr lang="ar-SA" sz="3600" dirty="0" smtClean="0">
                <a:ea typeface="Calibri"/>
                <a:cs typeface="Arabic Typesetting"/>
              </a:rPr>
              <a:t>للحصول </a:t>
            </a:r>
            <a:r>
              <a:rPr lang="ar-SA" sz="3600" dirty="0">
                <a:ea typeface="Calibri"/>
                <a:cs typeface="Arabic Typesetting"/>
              </a:rPr>
              <a:t>على الترشيح الفراغي </a:t>
            </a:r>
            <a:endParaRPr lang="en-US" sz="3600" dirty="0"/>
          </a:p>
        </p:txBody>
      </p:sp>
      <p:sp>
        <p:nvSpPr>
          <p:cNvPr id="3" name="Rectangle 2"/>
          <p:cNvSpPr/>
          <p:nvPr/>
        </p:nvSpPr>
        <p:spPr>
          <a:xfrm>
            <a:off x="3563888" y="404663"/>
            <a:ext cx="2390398" cy="800219"/>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wrap="none">
            <a:spAutoFit/>
          </a:bodyPr>
          <a:lstStyle/>
          <a:p>
            <a:pPr lvl="0" algn="r" rtl="1">
              <a:lnSpc>
                <a:spcPct val="115000"/>
              </a:lnSpc>
              <a:spcAft>
                <a:spcPts val="1000"/>
              </a:spcAft>
            </a:pPr>
            <a:r>
              <a:rPr lang="ar-SA" sz="4000" b="1" dirty="0">
                <a:solidFill>
                  <a:prstClr val="black"/>
                </a:solidFill>
                <a:latin typeface="Calibri"/>
                <a:ea typeface="Calibri"/>
                <a:cs typeface="Arabic Typesetting"/>
              </a:rPr>
              <a:t>الترشيح تحت الفراغ</a:t>
            </a:r>
            <a:endParaRPr lang="en-US" sz="4000" dirty="0">
              <a:solidFill>
                <a:prstClr val="black"/>
              </a:solidFill>
              <a:latin typeface="Calibri"/>
              <a:ea typeface="Calibri"/>
              <a:cs typeface="Arial"/>
            </a:endParaRPr>
          </a:p>
        </p:txBody>
      </p:sp>
      <p:sp>
        <p:nvSpPr>
          <p:cNvPr id="4" name="Rectangle 3"/>
          <p:cNvSpPr/>
          <p:nvPr/>
        </p:nvSpPr>
        <p:spPr>
          <a:xfrm>
            <a:off x="5954286" y="1471926"/>
            <a:ext cx="2782812" cy="646331"/>
          </a:xfrm>
          <a:prstGeom prst="rect">
            <a:avLst/>
          </a:prstGeom>
        </p:spPr>
        <p:txBody>
          <a:bodyPr wrap="square">
            <a:spAutoFit/>
          </a:bodyPr>
          <a:lstStyle/>
          <a:p>
            <a:r>
              <a:rPr lang="ar-SA" sz="3600" b="1" dirty="0">
                <a:solidFill>
                  <a:prstClr val="black"/>
                </a:solidFill>
                <a:ea typeface="Calibri"/>
                <a:cs typeface="Arabic Typesetting"/>
              </a:rPr>
              <a:t>الترشيح تحت الفراغ :</a:t>
            </a:r>
            <a:endParaRPr lang="en-US" b="1" dirty="0"/>
          </a:p>
        </p:txBody>
      </p:sp>
      <p:sp>
        <p:nvSpPr>
          <p:cNvPr id="6" name="Rectangle 5"/>
          <p:cNvSpPr/>
          <p:nvPr/>
        </p:nvSpPr>
        <p:spPr>
          <a:xfrm>
            <a:off x="179511" y="4028252"/>
            <a:ext cx="8557587" cy="1200329"/>
          </a:xfrm>
          <a:prstGeom prst="rect">
            <a:avLst/>
          </a:prstGeom>
        </p:spPr>
        <p:txBody>
          <a:bodyPr wrap="square">
            <a:spAutoFit/>
          </a:bodyPr>
          <a:lstStyle/>
          <a:p>
            <a:pPr algn="r" rtl="1"/>
            <a:r>
              <a:rPr lang="ar-SA" sz="3600" dirty="0">
                <a:solidFill>
                  <a:prstClr val="black"/>
                </a:solidFill>
                <a:ea typeface="Calibri"/>
                <a:cs typeface="Arabic Typesetting"/>
              </a:rPr>
              <a:t>ومن فوائدها سرعة فصل المواد الصلبة عن السائلة وسماحها بالحصول على البلورات دون تشويه</a:t>
            </a:r>
            <a:endParaRPr lang="en-US" dirty="0"/>
          </a:p>
        </p:txBody>
      </p:sp>
    </p:spTree>
    <p:extLst>
      <p:ext uri="{BB962C8B-B14F-4D97-AF65-F5344CB8AC3E}">
        <p14:creationId xmlns:p14="http://schemas.microsoft.com/office/powerpoint/2010/main" val="38860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509120"/>
            <a:ext cx="7344816" cy="1754326"/>
          </a:xfrm>
          <a:prstGeom prst="rect">
            <a:avLst/>
          </a:prstGeom>
        </p:spPr>
        <p:txBody>
          <a:bodyPr wrap="square">
            <a:spAutoFit/>
          </a:bodyPr>
          <a:lstStyle/>
          <a:p>
            <a:pPr algn="r" rtl="1"/>
            <a:r>
              <a:rPr lang="ar-DZ" sz="3600" dirty="0">
                <a:ea typeface="Calibri"/>
                <a:cs typeface="Arabic Typesetting"/>
              </a:rPr>
              <a:t>1</a:t>
            </a:r>
            <a:r>
              <a:rPr lang="ar-SA" sz="3600" dirty="0" smtClean="0">
                <a:ea typeface="Calibri"/>
                <a:cs typeface="Arabic Typesetting"/>
              </a:rPr>
              <a:t>-ورقة ترشيح</a:t>
            </a:r>
            <a:r>
              <a:rPr lang="ar-DZ" sz="3600" dirty="0" smtClean="0">
                <a:ea typeface="Calibri"/>
                <a:cs typeface="Arabic Typesetting"/>
              </a:rPr>
              <a:t>   </a:t>
            </a:r>
            <a:r>
              <a:rPr lang="ar-SA" sz="3600" dirty="0" smtClean="0">
                <a:ea typeface="Calibri"/>
                <a:cs typeface="Arabic Typesetting"/>
              </a:rPr>
              <a:t> 2-قمع </a:t>
            </a:r>
            <a:r>
              <a:rPr lang="ar-SA" sz="3600" dirty="0" err="1" smtClean="0">
                <a:ea typeface="Calibri"/>
                <a:cs typeface="Arabic Typesetting"/>
              </a:rPr>
              <a:t>بوخنر</a:t>
            </a:r>
            <a:r>
              <a:rPr lang="ar-DZ" sz="3600" dirty="0" smtClean="0">
                <a:ea typeface="Calibri"/>
                <a:cs typeface="Arabic Typesetting"/>
              </a:rPr>
              <a:t>        </a:t>
            </a:r>
            <a:r>
              <a:rPr lang="ar-SA" sz="3600" dirty="0" smtClean="0">
                <a:ea typeface="Calibri"/>
                <a:cs typeface="Arabic Typesetting"/>
              </a:rPr>
              <a:t>3-ختم </a:t>
            </a:r>
            <a:r>
              <a:rPr lang="ar-SA" sz="3600" dirty="0">
                <a:ea typeface="Calibri"/>
                <a:cs typeface="Arabic Typesetting"/>
              </a:rPr>
              <a:t>مخروطي مطاطي</a:t>
            </a:r>
            <a:br>
              <a:rPr lang="ar-SA" sz="3600" dirty="0">
                <a:ea typeface="Calibri"/>
                <a:cs typeface="Arabic Typesetting"/>
              </a:rPr>
            </a:br>
            <a:r>
              <a:rPr lang="ar-SA" sz="3600" dirty="0">
                <a:ea typeface="Calibri"/>
                <a:cs typeface="Arabic Typesetting"/>
              </a:rPr>
              <a:t>4-دورق </a:t>
            </a:r>
            <a:r>
              <a:rPr lang="ar-SA" sz="3600" dirty="0" err="1" smtClean="0">
                <a:ea typeface="Calibri"/>
                <a:cs typeface="Arabic Typesetting"/>
              </a:rPr>
              <a:t>بوخنر</a:t>
            </a:r>
            <a:r>
              <a:rPr lang="ar-DZ" sz="3600" dirty="0" smtClean="0">
                <a:ea typeface="Calibri"/>
                <a:cs typeface="Arabic Typesetting"/>
              </a:rPr>
              <a:t>    </a:t>
            </a:r>
            <a:r>
              <a:rPr lang="ar-SA" sz="3600" dirty="0" smtClean="0">
                <a:ea typeface="Calibri"/>
                <a:cs typeface="Arabic Typesetting"/>
              </a:rPr>
              <a:t>5-أنبوب الهواء</a:t>
            </a:r>
            <a:r>
              <a:rPr lang="ar-DZ" sz="3600" dirty="0" smtClean="0">
                <a:ea typeface="Calibri"/>
                <a:cs typeface="Arabic Typesetting"/>
              </a:rPr>
              <a:t>     </a:t>
            </a:r>
            <a:r>
              <a:rPr lang="ar-SA" sz="3600" dirty="0" smtClean="0">
                <a:ea typeface="Calibri"/>
                <a:cs typeface="Arabic Typesetting"/>
              </a:rPr>
              <a:t>6-دورق </a:t>
            </a:r>
            <a:r>
              <a:rPr lang="ar-SA" sz="3600" dirty="0">
                <a:ea typeface="Calibri"/>
                <a:cs typeface="Arabic Typesetting"/>
              </a:rPr>
              <a:t>التخلية</a:t>
            </a:r>
            <a:br>
              <a:rPr lang="ar-SA" sz="3600" dirty="0">
                <a:ea typeface="Calibri"/>
                <a:cs typeface="Arabic Typesetting"/>
              </a:rPr>
            </a:br>
            <a:r>
              <a:rPr lang="ar-SA" sz="3600" dirty="0">
                <a:ea typeface="Calibri"/>
                <a:cs typeface="Arabic Typesetting"/>
              </a:rPr>
              <a:t>7-صنبور </a:t>
            </a:r>
            <a:r>
              <a:rPr lang="ar-SA" sz="3600" dirty="0" smtClean="0">
                <a:ea typeface="Calibri"/>
                <a:cs typeface="Arabic Typesetting"/>
              </a:rPr>
              <a:t>الماء</a:t>
            </a:r>
            <a:r>
              <a:rPr lang="ar-DZ" sz="3600" dirty="0" smtClean="0">
                <a:ea typeface="Calibri"/>
                <a:cs typeface="Arabic Typesetting"/>
              </a:rPr>
              <a:t>        </a:t>
            </a:r>
            <a:r>
              <a:rPr lang="ar-SA" sz="3600" dirty="0" smtClean="0">
                <a:ea typeface="Calibri"/>
                <a:cs typeface="Arabic Typesetting"/>
              </a:rPr>
              <a:t>8-شافطة</a:t>
            </a:r>
            <a:endParaRPr lang="en-US" sz="3600" dirty="0"/>
          </a:p>
        </p:txBody>
      </p:sp>
      <p:pic>
        <p:nvPicPr>
          <p:cNvPr id="3" name="Image 2" descr="http://arknowledge.net/wp-content/uploads/2019/09/Untitled222-300x174.png"/>
          <p:cNvPicPr/>
          <p:nvPr/>
        </p:nvPicPr>
        <p:blipFill>
          <a:blip r:embed="rId2">
            <a:extLst>
              <a:ext uri="{28A0092B-C50C-407E-A947-70E740481C1C}">
                <a14:useLocalDpi xmlns:a14="http://schemas.microsoft.com/office/drawing/2010/main" val="0"/>
              </a:ext>
            </a:extLst>
          </a:blip>
          <a:srcRect/>
          <a:stretch>
            <a:fillRect/>
          </a:stretch>
        </p:blipFill>
        <p:spPr bwMode="auto">
          <a:xfrm>
            <a:off x="2392534" y="1052736"/>
            <a:ext cx="5059786" cy="3327657"/>
          </a:xfrm>
          <a:prstGeom prst="rect">
            <a:avLst/>
          </a:prstGeom>
          <a:noFill/>
          <a:ln>
            <a:noFill/>
          </a:ln>
        </p:spPr>
      </p:pic>
      <p:sp>
        <p:nvSpPr>
          <p:cNvPr id="4" name="Rectangle 3"/>
          <p:cNvSpPr/>
          <p:nvPr/>
        </p:nvSpPr>
        <p:spPr>
          <a:xfrm>
            <a:off x="2699893" y="188640"/>
            <a:ext cx="3914854" cy="729430"/>
          </a:xfrm>
          <a:prstGeom prst="rect">
            <a:avLst/>
          </a:prstGeom>
        </p:spPr>
        <p:txBody>
          <a:bodyPr wrap="none">
            <a:spAutoFit/>
          </a:bodyPr>
          <a:lstStyle/>
          <a:p>
            <a:pPr algn="r" rtl="1">
              <a:lnSpc>
                <a:spcPct val="115000"/>
              </a:lnSpc>
              <a:spcAft>
                <a:spcPts val="1000"/>
              </a:spcAft>
            </a:pPr>
            <a:r>
              <a:rPr lang="ar-SA" sz="3600" dirty="0">
                <a:ea typeface="Calibri"/>
                <a:cs typeface="Arabic Typesetting"/>
              </a:rPr>
              <a:t>رسم تخطيطي لجهاز الترشيح الفراغي :</a:t>
            </a:r>
            <a:endParaRPr lang="en-US" sz="3600" dirty="0">
              <a:ea typeface="Calibri"/>
              <a:cs typeface="Arabic Typesetting"/>
            </a:endParaRPr>
          </a:p>
        </p:txBody>
      </p:sp>
    </p:spTree>
    <p:extLst>
      <p:ext uri="{BB962C8B-B14F-4D97-AF65-F5344CB8AC3E}">
        <p14:creationId xmlns:p14="http://schemas.microsoft.com/office/powerpoint/2010/main" val="416158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06010" y="136876"/>
            <a:ext cx="894797" cy="8002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wrap="none">
            <a:spAutoFit/>
          </a:bodyPr>
          <a:lstStyle/>
          <a:p>
            <a:pPr lvl="0" algn="r" rtl="1">
              <a:lnSpc>
                <a:spcPct val="115000"/>
              </a:lnSpc>
              <a:spcAft>
                <a:spcPts val="1000"/>
              </a:spcAft>
            </a:pPr>
            <a:r>
              <a:rPr lang="ar-SA" sz="4000" b="1" u="heavy" dirty="0">
                <a:solidFill>
                  <a:prstClr val="black"/>
                </a:solidFill>
                <a:latin typeface="Arabic Typesetting" panose="03020402040406030203" pitchFamily="66" charset="-78"/>
                <a:ea typeface="Calibri"/>
                <a:cs typeface="Arabic Typesetting" panose="03020402040406030203" pitchFamily="66" charset="-78"/>
              </a:rPr>
              <a:t>المبدأ </a:t>
            </a:r>
            <a:r>
              <a:rPr lang="ar-SA" sz="4000" dirty="0">
                <a:solidFill>
                  <a:prstClr val="black"/>
                </a:solidFill>
                <a:latin typeface="Arabic Typesetting" panose="03020402040406030203" pitchFamily="66" charset="-78"/>
                <a:ea typeface="Calibri"/>
                <a:cs typeface="Arabic Typesetting" panose="03020402040406030203" pitchFamily="66" charset="-78"/>
              </a:rPr>
              <a:t>:</a:t>
            </a:r>
            <a:endParaRPr lang="en-US" sz="4000" dirty="0">
              <a:solidFill>
                <a:prstClr val="black"/>
              </a:solidFill>
              <a:latin typeface="Arabic Typesetting" panose="03020402040406030203" pitchFamily="66" charset="-78"/>
              <a:ea typeface="Calibri"/>
              <a:cs typeface="Arabic Typesetting" panose="03020402040406030203" pitchFamily="66" charset="-78"/>
            </a:endParaRPr>
          </a:p>
        </p:txBody>
      </p:sp>
      <p:sp>
        <p:nvSpPr>
          <p:cNvPr id="4" name="Rectangle 3"/>
          <p:cNvSpPr/>
          <p:nvPr/>
        </p:nvSpPr>
        <p:spPr>
          <a:xfrm>
            <a:off x="-108520" y="1196752"/>
            <a:ext cx="8964488" cy="1754326"/>
          </a:xfrm>
          <a:prstGeom prst="rect">
            <a:avLst/>
          </a:prstGeom>
        </p:spPr>
        <p:txBody>
          <a:bodyPr wrap="square">
            <a:spAutoFit/>
          </a:bodyPr>
          <a:lstStyle/>
          <a:p>
            <a:pPr algn="r" rtl="1">
              <a:lnSpc>
                <a:spcPct val="150000"/>
              </a:lnSpc>
            </a:pPr>
            <a:r>
              <a:rPr lang="ar-SA" sz="3600" dirty="0">
                <a:solidFill>
                  <a:prstClr val="black"/>
                </a:solidFill>
                <a:latin typeface="Arabic Typesetting" panose="03020402040406030203" pitchFamily="66" charset="-78"/>
                <a:ea typeface="Calibri"/>
                <a:cs typeface="Arabic Typesetting" panose="03020402040406030203" pitchFamily="66" charset="-78"/>
              </a:rPr>
              <a:t>عند استعمال جهاز الترشيح توضع ورقة ترشيح أو أكثر على القاعدة المثقوبة لقمع </a:t>
            </a:r>
            <a:r>
              <a:rPr lang="ar-SA" sz="3600" dirty="0" err="1">
                <a:solidFill>
                  <a:prstClr val="black"/>
                </a:solidFill>
                <a:latin typeface="Arabic Typesetting" panose="03020402040406030203" pitchFamily="66" charset="-78"/>
                <a:ea typeface="Calibri"/>
                <a:cs typeface="Arabic Typesetting" panose="03020402040406030203" pitchFamily="66" charset="-78"/>
              </a:rPr>
              <a:t>بوخنر</a:t>
            </a:r>
            <a:r>
              <a:rPr lang="ar-SA" sz="3600" dirty="0">
                <a:solidFill>
                  <a:prstClr val="black"/>
                </a:solidFill>
                <a:latin typeface="Arabic Typesetting" panose="03020402040406030203" pitchFamily="66" charset="-78"/>
                <a:ea typeface="Calibri"/>
                <a:cs typeface="Arabic Typesetting" panose="03020402040406030203" pitchFamily="66" charset="-78"/>
              </a:rPr>
              <a:t> حيث يساوي قطر ورقة الترشيح قطر القمع الداخلي </a:t>
            </a:r>
            <a:endParaRPr lang="en-US" dirty="0"/>
          </a:p>
        </p:txBody>
      </p:sp>
      <p:sp>
        <p:nvSpPr>
          <p:cNvPr id="5" name="Rectangle 4"/>
          <p:cNvSpPr/>
          <p:nvPr/>
        </p:nvSpPr>
        <p:spPr>
          <a:xfrm>
            <a:off x="107352" y="2988450"/>
            <a:ext cx="8775434" cy="1754326"/>
          </a:xfrm>
          <a:prstGeom prst="rect">
            <a:avLst/>
          </a:prstGeom>
        </p:spPr>
        <p:txBody>
          <a:bodyPr wrap="square">
            <a:spAutoFit/>
          </a:bodyPr>
          <a:lstStyle/>
          <a:p>
            <a:pPr algn="r" rtl="1">
              <a:lnSpc>
                <a:spcPct val="150000"/>
              </a:lnSpc>
            </a:pPr>
            <a:r>
              <a:rPr lang="ar-SA" sz="3600" dirty="0" smtClean="0">
                <a:solidFill>
                  <a:prstClr val="black"/>
                </a:solidFill>
                <a:latin typeface="Arabic Typesetting" panose="03020402040406030203" pitchFamily="66" charset="-78"/>
                <a:ea typeface="Calibri"/>
                <a:cs typeface="Arabic Typesetting" panose="03020402040406030203" pitchFamily="66" charset="-78"/>
              </a:rPr>
              <a:t>يوصل </a:t>
            </a:r>
            <a:r>
              <a:rPr lang="ar-SA" sz="3600" dirty="0">
                <a:solidFill>
                  <a:prstClr val="black"/>
                </a:solidFill>
                <a:latin typeface="Arabic Typesetting" panose="03020402040406030203" pitchFamily="66" charset="-78"/>
                <a:ea typeface="Calibri"/>
                <a:cs typeface="Arabic Typesetting" panose="03020402040406030203" pitchFamily="66" charset="-78"/>
              </a:rPr>
              <a:t>دورق </a:t>
            </a:r>
            <a:r>
              <a:rPr lang="ar-SA" sz="3600" dirty="0" err="1">
                <a:solidFill>
                  <a:prstClr val="black"/>
                </a:solidFill>
                <a:latin typeface="Arabic Typesetting" panose="03020402040406030203" pitchFamily="66" charset="-78"/>
                <a:ea typeface="Calibri"/>
                <a:cs typeface="Arabic Typesetting" panose="03020402040406030203" pitchFamily="66" charset="-78"/>
              </a:rPr>
              <a:t>بوخنر</a:t>
            </a:r>
            <a:r>
              <a:rPr lang="ar-SA" sz="3600" dirty="0">
                <a:solidFill>
                  <a:prstClr val="black"/>
                </a:solidFill>
                <a:latin typeface="Arabic Typesetting" panose="03020402040406030203" pitchFamily="66" charset="-78"/>
                <a:ea typeface="Calibri"/>
                <a:cs typeface="Arabic Typesetting" panose="03020402040406030203" pitchFamily="66" charset="-78"/>
              </a:rPr>
              <a:t> إلى دورق التخلية من ثم إلى </a:t>
            </a:r>
            <a:r>
              <a:rPr lang="ar-SA" sz="3600" dirty="0" err="1">
                <a:solidFill>
                  <a:prstClr val="black"/>
                </a:solidFill>
                <a:latin typeface="Arabic Typesetting" panose="03020402040406030203" pitchFamily="66" charset="-78"/>
                <a:ea typeface="Calibri"/>
                <a:cs typeface="Arabic Typesetting" panose="03020402040406030203" pitchFamily="66" charset="-78"/>
              </a:rPr>
              <a:t>الشافطة</a:t>
            </a:r>
            <a:r>
              <a:rPr lang="ar-SA" sz="3600" dirty="0">
                <a:solidFill>
                  <a:prstClr val="black"/>
                </a:solidFill>
                <a:latin typeface="Arabic Typesetting" panose="03020402040406030203" pitchFamily="66" charset="-78"/>
                <a:ea typeface="Calibri"/>
                <a:cs typeface="Arabic Typesetting" panose="03020402040406030203" pitchFamily="66" charset="-78"/>
              </a:rPr>
              <a:t> </a:t>
            </a:r>
            <a:r>
              <a:rPr lang="ar-SA" sz="3600" dirty="0" smtClean="0">
                <a:solidFill>
                  <a:prstClr val="black"/>
                </a:solidFill>
                <a:latin typeface="Arabic Typesetting" panose="03020402040406030203" pitchFamily="66" charset="-78"/>
                <a:ea typeface="Calibri"/>
                <a:cs typeface="Arabic Typesetting" panose="03020402040406030203" pitchFamily="66" charset="-78"/>
              </a:rPr>
              <a:t>، </a:t>
            </a:r>
            <a:r>
              <a:rPr lang="ar-SA" sz="3600" dirty="0">
                <a:solidFill>
                  <a:prstClr val="black"/>
                </a:solidFill>
                <a:latin typeface="Arabic Typesetting" panose="03020402040406030203" pitchFamily="66" charset="-78"/>
                <a:ea typeface="Calibri"/>
                <a:cs typeface="Arabic Typesetting" panose="03020402040406030203" pitchFamily="66" charset="-78"/>
              </a:rPr>
              <a:t>ترطب ورقة الترشيح الموجودة على القمع ثم تفتح </a:t>
            </a:r>
            <a:r>
              <a:rPr lang="ar-SA" sz="3600" dirty="0" err="1">
                <a:solidFill>
                  <a:prstClr val="black"/>
                </a:solidFill>
                <a:latin typeface="Arabic Typesetting" panose="03020402040406030203" pitchFamily="66" charset="-78"/>
                <a:ea typeface="Calibri"/>
                <a:cs typeface="Arabic Typesetting" panose="03020402040406030203" pitchFamily="66" charset="-78"/>
              </a:rPr>
              <a:t>الشافطة</a:t>
            </a:r>
            <a:r>
              <a:rPr lang="ar-SA" sz="3600" dirty="0">
                <a:solidFill>
                  <a:prstClr val="black"/>
                </a:solidFill>
                <a:latin typeface="Arabic Typesetting" panose="03020402040406030203" pitchFamily="66" charset="-78"/>
                <a:ea typeface="Calibri"/>
                <a:cs typeface="Arabic Typesetting" panose="03020402040406030203" pitchFamily="66" charset="-78"/>
              </a:rPr>
              <a:t> فنلاحظ التصاق ورقة الترشيح </a:t>
            </a:r>
            <a:r>
              <a:rPr lang="ar-SA" sz="3600" dirty="0" smtClean="0">
                <a:solidFill>
                  <a:prstClr val="black"/>
                </a:solidFill>
                <a:latin typeface="Arabic Typesetting" panose="03020402040406030203" pitchFamily="66" charset="-78"/>
                <a:ea typeface="Calibri"/>
                <a:cs typeface="Arabic Typesetting" panose="03020402040406030203" pitchFamily="66" charset="-78"/>
              </a:rPr>
              <a:t>بالقمع</a:t>
            </a:r>
            <a:endParaRPr lang="en-US" dirty="0"/>
          </a:p>
        </p:txBody>
      </p:sp>
    </p:spTree>
    <p:extLst>
      <p:ext uri="{BB962C8B-B14F-4D97-AF65-F5344CB8AC3E}">
        <p14:creationId xmlns:p14="http://schemas.microsoft.com/office/powerpoint/2010/main" val="19836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399" y="3472167"/>
            <a:ext cx="8666914" cy="3416320"/>
          </a:xfrm>
          <a:prstGeom prst="rect">
            <a:avLst/>
          </a:prstGeom>
        </p:spPr>
        <p:txBody>
          <a:bodyPr wrap="square">
            <a:spAutoFit/>
          </a:bodyPr>
          <a:lstStyle/>
          <a:p>
            <a:pPr algn="r" rtl="1">
              <a:lnSpc>
                <a:spcPct val="150000"/>
              </a:lnSpc>
            </a:pPr>
            <a:r>
              <a:rPr lang="ar-SA" sz="3600" dirty="0" smtClean="0">
                <a:latin typeface="Arabic Typesetting" panose="03020402040406030203" pitchFamily="66" charset="-78"/>
                <a:ea typeface="Calibri"/>
                <a:cs typeface="Arabic Typesetting" panose="03020402040406030203" pitchFamily="66" charset="-78"/>
              </a:rPr>
              <a:t>وبالتالي </a:t>
            </a:r>
            <a:r>
              <a:rPr lang="ar-SA" sz="3600" dirty="0">
                <a:latin typeface="Arabic Typesetting" panose="03020402040406030203" pitchFamily="66" charset="-78"/>
                <a:ea typeface="Calibri"/>
                <a:cs typeface="Arabic Typesetting" panose="03020402040406030203" pitchFamily="66" charset="-78"/>
              </a:rPr>
              <a:t>يتم استخلاص البقايا الصلبة  التي لا تزال في الجزء العلوي من قمع </a:t>
            </a:r>
            <a:r>
              <a:rPr lang="ar-SA" sz="3600" dirty="0" err="1">
                <a:latin typeface="Arabic Typesetting" panose="03020402040406030203" pitchFamily="66" charset="-78"/>
                <a:ea typeface="Calibri"/>
                <a:cs typeface="Arabic Typesetting" panose="03020402040406030203" pitchFamily="66" charset="-78"/>
              </a:rPr>
              <a:t>بوخنر</a:t>
            </a:r>
            <a:r>
              <a:rPr lang="ar-SA" sz="3600" dirty="0">
                <a:latin typeface="Arabic Typesetting" panose="03020402040406030203" pitchFamily="66" charset="-78"/>
                <a:ea typeface="Calibri"/>
                <a:cs typeface="Arabic Typesetting" panose="03020402040406030203" pitchFamily="66" charset="-78"/>
              </a:rPr>
              <a:t> بكفاءة أكبر والتي تصبح أكثر جفافًا مما </a:t>
            </a:r>
            <a:r>
              <a:rPr lang="ar-SA" sz="3600" dirty="0">
                <a:ea typeface="Calibri"/>
                <a:cs typeface="Arabic Typesetting"/>
              </a:rPr>
              <a:t>كانت عليه في حالة الترشيح البسيط يضمن الختم المخروطي المطاطي أن الجهاز مغلق </a:t>
            </a:r>
            <a:r>
              <a:rPr lang="ar-SA" sz="3600" dirty="0" smtClean="0">
                <a:ea typeface="Calibri"/>
                <a:cs typeface="Arabic Typesetting"/>
              </a:rPr>
              <a:t>بإحكام</a:t>
            </a:r>
            <a:r>
              <a:rPr lang="ar-DZ" sz="3600" dirty="0" smtClean="0">
                <a:ea typeface="Calibri"/>
                <a:cs typeface="Arabic Typesetting"/>
              </a:rPr>
              <a:t> </a:t>
            </a:r>
            <a:r>
              <a:rPr lang="ar-SA" sz="3600" dirty="0" smtClean="0">
                <a:ea typeface="Calibri"/>
                <a:cs typeface="Arabic Typesetting"/>
              </a:rPr>
              <a:t>مما </a:t>
            </a:r>
            <a:r>
              <a:rPr lang="ar-SA" sz="3600" dirty="0">
                <a:ea typeface="Calibri"/>
                <a:cs typeface="Arabic Typesetting"/>
              </a:rPr>
              <a:t>يمنع مرور الهواء بين قمع </a:t>
            </a:r>
            <a:r>
              <a:rPr lang="ar-SA" sz="3600" dirty="0" err="1">
                <a:ea typeface="Calibri"/>
                <a:cs typeface="Arabic Typesetting"/>
              </a:rPr>
              <a:t>بوخنر</a:t>
            </a:r>
            <a:r>
              <a:rPr lang="ar-SA" sz="3600" dirty="0">
                <a:ea typeface="Calibri"/>
                <a:cs typeface="Arabic Typesetting"/>
              </a:rPr>
              <a:t> والدورق المخروطي</a:t>
            </a:r>
            <a:endParaRPr lang="en-US" sz="3600" dirty="0">
              <a:latin typeface="Arabic Typesetting" panose="03020402040406030203" pitchFamily="66" charset="-78"/>
              <a:cs typeface="Arabic Typesetting" panose="03020402040406030203" pitchFamily="66" charset="-78"/>
            </a:endParaRPr>
          </a:p>
        </p:txBody>
      </p:sp>
      <p:sp>
        <p:nvSpPr>
          <p:cNvPr id="6" name="Rectangle 5"/>
          <p:cNvSpPr/>
          <p:nvPr/>
        </p:nvSpPr>
        <p:spPr>
          <a:xfrm>
            <a:off x="0" y="188640"/>
            <a:ext cx="8871404" cy="3416320"/>
          </a:xfrm>
          <a:prstGeom prst="rect">
            <a:avLst/>
          </a:prstGeom>
        </p:spPr>
        <p:txBody>
          <a:bodyPr wrap="square">
            <a:spAutoFit/>
          </a:bodyPr>
          <a:lstStyle/>
          <a:p>
            <a:pPr algn="r" rtl="1">
              <a:lnSpc>
                <a:spcPct val="150000"/>
              </a:lnSpc>
            </a:pPr>
            <a:r>
              <a:rPr lang="ar-SA" sz="3600" dirty="0">
                <a:solidFill>
                  <a:prstClr val="black"/>
                </a:solidFill>
                <a:latin typeface="Arabic Typesetting" panose="03020402040406030203" pitchFamily="66" charset="-78"/>
                <a:ea typeface="Calibri"/>
                <a:cs typeface="Arabic Typesetting" panose="03020402040406030203" pitchFamily="66" charset="-78"/>
              </a:rPr>
              <a:t>يحدث فرق في الضغط بين خارج و داخل الدورق حيث يتم </a:t>
            </a:r>
            <a:r>
              <a:rPr lang="ar-SA" sz="3600" dirty="0" err="1">
                <a:solidFill>
                  <a:prstClr val="black"/>
                </a:solidFill>
                <a:latin typeface="Arabic Typesetting" panose="03020402040406030203" pitchFamily="66" charset="-78"/>
                <a:ea typeface="Calibri"/>
                <a:cs typeface="Arabic Typesetting" panose="03020402040406030203" pitchFamily="66" charset="-78"/>
              </a:rPr>
              <a:t>إمتصاص</a:t>
            </a:r>
            <a:r>
              <a:rPr lang="ar-SA" sz="3600" dirty="0">
                <a:solidFill>
                  <a:prstClr val="black"/>
                </a:solidFill>
                <a:latin typeface="Arabic Typesetting" panose="03020402040406030203" pitchFamily="66" charset="-78"/>
                <a:ea typeface="Calibri"/>
                <a:cs typeface="Arabic Typesetting" panose="03020402040406030203" pitchFamily="66" charset="-78"/>
              </a:rPr>
              <a:t> محتويات قمع </a:t>
            </a:r>
            <a:r>
              <a:rPr lang="ar-SA" sz="3600" dirty="0" err="1">
                <a:solidFill>
                  <a:prstClr val="black"/>
                </a:solidFill>
                <a:latin typeface="Arabic Typesetting" panose="03020402040406030203" pitchFamily="66" charset="-78"/>
                <a:ea typeface="Calibri"/>
                <a:cs typeface="Arabic Typesetting" panose="03020402040406030203" pitchFamily="66" charset="-78"/>
              </a:rPr>
              <a:t>بوخنر</a:t>
            </a:r>
            <a:r>
              <a:rPr lang="ar-SA" sz="3600" dirty="0">
                <a:solidFill>
                  <a:prstClr val="black"/>
                </a:solidFill>
                <a:latin typeface="Arabic Typesetting" panose="03020402040406030203" pitchFamily="66" charset="-78"/>
                <a:ea typeface="Calibri"/>
                <a:cs typeface="Arabic Typesetting" panose="03020402040406030203" pitchFamily="66" charset="-78"/>
              </a:rPr>
              <a:t> نحو الدورق المخروطي (</a:t>
            </a:r>
            <a:r>
              <a:rPr lang="ar-SA" sz="3600" dirty="0" err="1">
                <a:solidFill>
                  <a:prstClr val="black"/>
                </a:solidFill>
                <a:latin typeface="Arabic Typesetting" panose="03020402040406030203" pitchFamily="66" charset="-78"/>
                <a:ea typeface="Calibri"/>
                <a:cs typeface="Arabic Typesetting" panose="03020402040406030203" pitchFamily="66" charset="-78"/>
              </a:rPr>
              <a:t>قاروة</a:t>
            </a:r>
            <a:r>
              <a:rPr lang="ar-SA" sz="3600" dirty="0">
                <a:solidFill>
                  <a:prstClr val="black"/>
                </a:solidFill>
                <a:latin typeface="Arabic Typesetting" panose="03020402040406030203" pitchFamily="66" charset="-78"/>
                <a:ea typeface="Calibri"/>
                <a:cs typeface="Arabic Typesetting" panose="03020402040406030203" pitchFamily="66" charset="-78"/>
              </a:rPr>
              <a:t> </a:t>
            </a:r>
            <a:r>
              <a:rPr lang="ar-SA" sz="3600" dirty="0" err="1">
                <a:solidFill>
                  <a:prstClr val="black"/>
                </a:solidFill>
                <a:latin typeface="Arabic Typesetting" panose="03020402040406030203" pitchFamily="66" charset="-78"/>
                <a:ea typeface="Calibri"/>
                <a:cs typeface="Arabic Typesetting" panose="03020402040406030203" pitchFamily="66" charset="-78"/>
              </a:rPr>
              <a:t>بوخنر</a:t>
            </a:r>
            <a:r>
              <a:rPr lang="ar-SA" sz="3600" dirty="0">
                <a:solidFill>
                  <a:prstClr val="black"/>
                </a:solidFill>
                <a:latin typeface="Arabic Typesetting" panose="03020402040406030203" pitchFamily="66" charset="-78"/>
                <a:ea typeface="Calibri"/>
                <a:cs typeface="Arabic Typesetting" panose="03020402040406030203" pitchFamily="66" charset="-78"/>
              </a:rPr>
              <a:t>) في الأسفل وذلك عند تمرير الماء من </a:t>
            </a:r>
            <a:r>
              <a:rPr lang="ar-SA" sz="3600" dirty="0" err="1">
                <a:solidFill>
                  <a:prstClr val="black"/>
                </a:solidFill>
                <a:latin typeface="Arabic Typesetting" panose="03020402040406030203" pitchFamily="66" charset="-78"/>
                <a:ea typeface="Calibri"/>
                <a:cs typeface="Arabic Typesetting" panose="03020402040406030203" pitchFamily="66" charset="-78"/>
              </a:rPr>
              <a:t>الشافطة</a:t>
            </a:r>
            <a:r>
              <a:rPr lang="ar-SA" sz="3600" dirty="0">
                <a:solidFill>
                  <a:prstClr val="black"/>
                </a:solidFill>
                <a:latin typeface="Arabic Typesetting" panose="03020402040406030203" pitchFamily="66" charset="-78"/>
                <a:ea typeface="Calibri"/>
                <a:cs typeface="Arabic Typesetting" panose="03020402040406030203" pitchFamily="66" charset="-78"/>
              </a:rPr>
              <a:t> وتفريغ دورق التخلية والدورق المخروطي من الهواء فيتم فصل المرشح  عن السائل على ورقة الترشيح  في أسفل قمع </a:t>
            </a:r>
            <a:r>
              <a:rPr lang="ar-SA" sz="3600" dirty="0" err="1">
                <a:solidFill>
                  <a:prstClr val="black"/>
                </a:solidFill>
                <a:latin typeface="Arabic Typesetting" panose="03020402040406030203" pitchFamily="66" charset="-78"/>
                <a:ea typeface="Calibri"/>
                <a:cs typeface="Arabic Typesetting" panose="03020402040406030203" pitchFamily="66" charset="-78"/>
              </a:rPr>
              <a:t>بوخنر</a:t>
            </a:r>
            <a:r>
              <a:rPr lang="ar-SA" sz="3600" dirty="0">
                <a:solidFill>
                  <a:prstClr val="black"/>
                </a:solidFill>
                <a:latin typeface="Arabic Typesetting" panose="03020402040406030203" pitchFamily="66" charset="-78"/>
                <a:ea typeface="Calibri"/>
                <a:cs typeface="Arabic Typesetting" panose="03020402040406030203" pitchFamily="66" charset="-78"/>
              </a:rPr>
              <a:t> </a:t>
            </a:r>
            <a:endParaRPr lang="en-US" dirty="0"/>
          </a:p>
        </p:txBody>
      </p:sp>
    </p:spTree>
    <p:extLst>
      <p:ext uri="{BB962C8B-B14F-4D97-AF65-F5344CB8AC3E}">
        <p14:creationId xmlns:p14="http://schemas.microsoft.com/office/powerpoint/2010/main" val="173394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375" y="1412776"/>
            <a:ext cx="8568952" cy="2003625"/>
          </a:xfrm>
          <a:prstGeom prst="rect">
            <a:avLst/>
          </a:prstGeom>
        </p:spPr>
        <p:txBody>
          <a:bodyPr wrap="square">
            <a:spAutoFit/>
          </a:bodyPr>
          <a:lstStyle/>
          <a:p>
            <a:pPr algn="r" rtl="1">
              <a:lnSpc>
                <a:spcPct val="115000"/>
              </a:lnSpc>
              <a:spcAft>
                <a:spcPts val="1000"/>
              </a:spcAft>
            </a:pPr>
            <a:r>
              <a:rPr lang="fr-FR" sz="3600" dirty="0">
                <a:latin typeface="Arabic Typesetting"/>
                <a:ea typeface="Calibri"/>
                <a:cs typeface="Arial"/>
              </a:rPr>
              <a:t>- </a:t>
            </a:r>
            <a:r>
              <a:rPr lang="ar-SA" sz="3600" dirty="0" smtClean="0">
                <a:latin typeface="Calibri"/>
                <a:ea typeface="Calibri"/>
                <a:cs typeface="Arabic Typesetting"/>
              </a:rPr>
              <a:t>هي </a:t>
            </a:r>
            <a:r>
              <a:rPr lang="ar-SA" sz="3600" dirty="0">
                <a:latin typeface="Calibri"/>
                <a:ea typeface="Calibri"/>
                <a:cs typeface="Arabic Typesetting"/>
              </a:rPr>
              <a:t>من أقدم تقنيات الفصل التحليل الكيميائي التي استخدمت لتقدير العناصر, حيث يتم ترسيب المادة المراد فصلها ثم ترشح عن بقية أجزاء العينة, ومن ثم حساب وزنها عن طريق الميزان, حيث يتم التطرق لهذه الطريقة ضمن التحليل </a:t>
            </a:r>
            <a:r>
              <a:rPr lang="ar-SA" sz="3600" dirty="0" err="1">
                <a:latin typeface="Calibri"/>
                <a:ea typeface="Calibri"/>
                <a:cs typeface="Arabic Typesetting"/>
              </a:rPr>
              <a:t>الترسيبي</a:t>
            </a:r>
            <a:r>
              <a:rPr lang="ar-SA" sz="3600" dirty="0">
                <a:latin typeface="Calibri"/>
                <a:ea typeface="Calibri"/>
                <a:cs typeface="Arabic Typesetting"/>
              </a:rPr>
              <a:t> الوزني الكمي</a:t>
            </a:r>
            <a:r>
              <a:rPr lang="fr-FR" sz="3600" dirty="0" smtClean="0">
                <a:latin typeface="Arabic Typesetting"/>
                <a:ea typeface="Calibri"/>
                <a:cs typeface="Arial"/>
              </a:rPr>
              <a:t>.</a:t>
            </a:r>
            <a:r>
              <a:rPr lang="ar-DZ" sz="3600" dirty="0" smtClean="0">
                <a:latin typeface="Arabic Typesetting"/>
                <a:ea typeface="Calibri"/>
                <a:cs typeface="Arial"/>
              </a:rPr>
              <a:t> </a:t>
            </a:r>
            <a:endParaRPr lang="en-US" sz="3600" dirty="0">
              <a:effectLst/>
              <a:latin typeface="Calibri"/>
              <a:ea typeface="Calibri"/>
              <a:cs typeface="Arial"/>
            </a:endParaRPr>
          </a:p>
        </p:txBody>
      </p:sp>
      <p:sp>
        <p:nvSpPr>
          <p:cNvPr id="3" name="Rectangle 2"/>
          <p:cNvSpPr/>
          <p:nvPr/>
        </p:nvSpPr>
        <p:spPr>
          <a:xfrm>
            <a:off x="2972366" y="332656"/>
            <a:ext cx="4118073" cy="800219"/>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wrap="square">
            <a:spAutoFit/>
          </a:bodyPr>
          <a:lstStyle/>
          <a:p>
            <a:pPr lvl="0" algn="r" rtl="1">
              <a:lnSpc>
                <a:spcPct val="115000"/>
              </a:lnSpc>
              <a:spcAft>
                <a:spcPts val="1000"/>
              </a:spcAft>
            </a:pPr>
            <a:r>
              <a:rPr lang="ar-SA" sz="4000" b="1" dirty="0">
                <a:solidFill>
                  <a:prstClr val="black"/>
                </a:solidFill>
                <a:latin typeface="Calibri"/>
                <a:ea typeface="Calibri"/>
                <a:cs typeface="Arabic Typesetting"/>
              </a:rPr>
              <a:t>طريقة الترسيب (</a:t>
            </a:r>
            <a:r>
              <a:rPr lang="fr-FR" sz="4000" b="1" dirty="0" err="1">
                <a:solidFill>
                  <a:prstClr val="black"/>
                </a:solidFill>
                <a:latin typeface="Arabic Typesetting"/>
                <a:ea typeface="Calibri"/>
                <a:cs typeface="Arial"/>
              </a:rPr>
              <a:t>Precipitation</a:t>
            </a:r>
            <a:r>
              <a:rPr lang="ar-SA" sz="4000" dirty="0">
                <a:solidFill>
                  <a:prstClr val="black"/>
                </a:solidFill>
                <a:latin typeface="Calibri"/>
                <a:ea typeface="Calibri"/>
                <a:cs typeface="Arabic Typesetting"/>
              </a:rPr>
              <a:t>)</a:t>
            </a:r>
            <a:r>
              <a:rPr lang="fr-FR" sz="3600" dirty="0">
                <a:solidFill>
                  <a:prstClr val="black"/>
                </a:solidFill>
                <a:latin typeface="Arabic Typesetting"/>
                <a:ea typeface="Calibri"/>
                <a:cs typeface="Arial"/>
              </a:rPr>
              <a:t>:</a:t>
            </a:r>
            <a:endParaRPr lang="en-US" sz="3600" dirty="0">
              <a:solidFill>
                <a:prstClr val="black"/>
              </a:solidFill>
              <a:latin typeface="Calibri"/>
              <a:ea typeface="Calibri"/>
              <a:cs typeface="Arial"/>
            </a:endParaRPr>
          </a:p>
        </p:txBody>
      </p:sp>
      <p:sp>
        <p:nvSpPr>
          <p:cNvPr id="4" name="Rectangle 3"/>
          <p:cNvSpPr/>
          <p:nvPr/>
        </p:nvSpPr>
        <p:spPr>
          <a:xfrm>
            <a:off x="2968562" y="3573016"/>
            <a:ext cx="5760640" cy="646331"/>
          </a:xfrm>
          <a:prstGeom prst="rect">
            <a:avLst/>
          </a:prstGeom>
        </p:spPr>
        <p:txBody>
          <a:bodyPr wrap="square">
            <a:spAutoFit/>
          </a:bodyPr>
          <a:lstStyle/>
          <a:p>
            <a:pPr algn="r" rtl="1"/>
            <a:r>
              <a:rPr lang="ar-DZ" sz="3600" dirty="0">
                <a:solidFill>
                  <a:prstClr val="black"/>
                </a:solidFill>
                <a:latin typeface="Calibri"/>
                <a:ea typeface="Calibri"/>
                <a:cs typeface="Arabic Typesetting"/>
              </a:rPr>
              <a:t>ومن بين هاته الطرق </a:t>
            </a:r>
            <a:r>
              <a:rPr lang="ar-SA" sz="3600" dirty="0">
                <a:solidFill>
                  <a:prstClr val="black"/>
                </a:solidFill>
                <a:latin typeface="Calibri"/>
                <a:ea typeface="Calibri"/>
                <a:cs typeface="Arabic Typesetting"/>
              </a:rPr>
              <a:t>استخ</a:t>
            </a:r>
            <a:r>
              <a:rPr lang="ar-SA" sz="3600" dirty="0">
                <a:solidFill>
                  <a:prstClr val="black"/>
                </a:solidFill>
                <a:ea typeface="Calibri"/>
                <a:cs typeface="Arabic Typesetting"/>
              </a:rPr>
              <a:t>دام جهاز الطرد المركزي</a:t>
            </a:r>
            <a:r>
              <a:rPr lang="ar-DZ" sz="3600" dirty="0">
                <a:solidFill>
                  <a:prstClr val="black"/>
                </a:solidFill>
                <a:latin typeface="Arabic Typesetting"/>
                <a:ea typeface="Calibri"/>
                <a:cs typeface="Arial"/>
              </a:rPr>
              <a:t> </a:t>
            </a:r>
            <a:endParaRPr lang="en-US" dirty="0"/>
          </a:p>
        </p:txBody>
      </p:sp>
    </p:spTree>
    <p:extLst>
      <p:ext uri="{BB962C8B-B14F-4D97-AF65-F5344CB8AC3E}">
        <p14:creationId xmlns:p14="http://schemas.microsoft.com/office/powerpoint/2010/main" val="377310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988840"/>
            <a:ext cx="8532440" cy="3416320"/>
          </a:xfrm>
          <a:prstGeom prst="rect">
            <a:avLst/>
          </a:prstGeom>
        </p:spPr>
        <p:txBody>
          <a:bodyPr wrap="square">
            <a:spAutoFit/>
          </a:bodyPr>
          <a:lstStyle/>
          <a:p>
            <a:pPr algn="r" rtl="1">
              <a:lnSpc>
                <a:spcPct val="150000"/>
              </a:lnSpc>
            </a:pPr>
            <a:r>
              <a:rPr lang="ar-SA" dirty="0">
                <a:ea typeface="Calibri"/>
                <a:cs typeface="Arabic Typesetting"/>
              </a:rPr>
              <a:t> </a:t>
            </a:r>
            <a:r>
              <a:rPr lang="ar-SA" sz="3600" dirty="0">
                <a:ea typeface="Calibri"/>
                <a:cs typeface="Arabic Typesetting"/>
              </a:rPr>
              <a:t>يصعب فصل الحبيبات الصلبة صغيرة الحجم عن المحلول في بعض الأحيان؛ لذا يتمّ استخدام جهاز الطرد المركزي، وهو جهاز ميكانيكي يدور بسرعة عالية جداً تُساعد على فصل الجزيئات الصلبة عن المحلول حيث تتجه جزيئات المحلول كبيرة الحجم إلى الخارج بعيداً عن محور الدوران، أما الجزيئات الصلبة صغيرة الحجم فتستقر في القاع</a:t>
            </a:r>
            <a:endParaRPr lang="en-US" sz="3600" dirty="0"/>
          </a:p>
        </p:txBody>
      </p:sp>
      <p:sp>
        <p:nvSpPr>
          <p:cNvPr id="3" name="Rectangle 2"/>
          <p:cNvSpPr/>
          <p:nvPr/>
        </p:nvSpPr>
        <p:spPr>
          <a:xfrm>
            <a:off x="2699792" y="836712"/>
            <a:ext cx="4176463" cy="72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rtl="1">
              <a:lnSpc>
                <a:spcPct val="115000"/>
              </a:lnSpc>
              <a:spcAft>
                <a:spcPts val="1000"/>
              </a:spcAft>
            </a:pPr>
            <a:r>
              <a:rPr lang="ar-SA" sz="3600" b="1" dirty="0">
                <a:latin typeface="Calibri"/>
                <a:ea typeface="Calibri"/>
                <a:cs typeface="Arabic Typesetting"/>
              </a:rPr>
              <a:t>جهاز الطرد المركزي </a:t>
            </a:r>
            <a:r>
              <a:rPr lang="fr-FR" sz="3600" b="1" dirty="0">
                <a:latin typeface="Arabic Typesetting"/>
                <a:ea typeface="Calibri"/>
                <a:cs typeface="Arial"/>
              </a:rPr>
              <a:t>centrifugation</a:t>
            </a:r>
            <a:endParaRPr lang="en-US" sz="3600" dirty="0">
              <a:effectLst/>
              <a:latin typeface="Calibri"/>
              <a:ea typeface="Calibri"/>
              <a:cs typeface="Arial"/>
            </a:endParaRPr>
          </a:p>
        </p:txBody>
      </p:sp>
    </p:spTree>
    <p:extLst>
      <p:ext uri="{BB962C8B-B14F-4D97-AF65-F5344CB8AC3E}">
        <p14:creationId xmlns:p14="http://schemas.microsoft.com/office/powerpoint/2010/main" val="91470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7816227" cy="5909310"/>
          </a:xfrm>
          <a:prstGeom prst="rect">
            <a:avLst/>
          </a:prstGeom>
        </p:spPr>
        <p:txBody>
          <a:bodyPr wrap="square">
            <a:spAutoFit/>
          </a:bodyPr>
          <a:lstStyle/>
          <a:p>
            <a:pPr algn="r" rtl="1">
              <a:lnSpc>
                <a:spcPct val="150000"/>
              </a:lnSpc>
              <a:spcAft>
                <a:spcPts val="1000"/>
              </a:spcAft>
            </a:pPr>
            <a:r>
              <a:rPr lang="ar-SA" sz="3600" dirty="0">
                <a:latin typeface="Calibri"/>
                <a:ea typeface="Calibri"/>
                <a:cs typeface="Arabic Typesetting"/>
              </a:rPr>
              <a:t>ومن الأمثلة على ذلك عملية فصل الرمل عن الماء حيث يحتاج فصلها بالطرق العادية إلى وقت كبير، بينما باستخدام جهاز الطرد المركزي تتمّ عملية الفصل خلال ثوانٍ، كما يُستخدم الطرد المركزي لفصل عيّنات الدم إلى بلازما وكريات الدم الحمراء، وفصل حبيبات الحليب عن الماء، وفصل نظائر اليورانيوم في محطات الطاقة النووية، ومن الجدير بالذكر أنه في بعض الأحيان قد تصل سرعة جهاز الطرد المركزي إلى 30000 مرة في الدقيقة، وذلك تبعاً لطبيعة المواد المراد فصلها.</a:t>
            </a:r>
            <a:endParaRPr lang="en-US" sz="3600" dirty="0">
              <a:effectLst/>
              <a:latin typeface="Calibri"/>
              <a:ea typeface="Calibri"/>
              <a:cs typeface="Arial"/>
            </a:endParaRPr>
          </a:p>
        </p:txBody>
      </p:sp>
    </p:spTree>
    <p:extLst>
      <p:ext uri="{BB962C8B-B14F-4D97-AF65-F5344CB8AC3E}">
        <p14:creationId xmlns:p14="http://schemas.microsoft.com/office/powerpoint/2010/main" val="303956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193573"/>
            <a:ext cx="7371344" cy="575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20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0914" y="620688"/>
            <a:ext cx="3775393" cy="646331"/>
          </a:xfrm>
          <a:prstGeom prst="rect">
            <a:avLst/>
          </a:prstGeom>
        </p:spPr>
        <p:txBody>
          <a:bodyPr wrap="none">
            <a:spAutoFit/>
          </a:bodyPr>
          <a:lstStyle/>
          <a:p>
            <a:r>
              <a:rPr lang="ar-SA" sz="3600" b="1" dirty="0">
                <a:ea typeface="Calibri"/>
                <a:cs typeface="Arabic Typesetting"/>
              </a:rPr>
              <a:t>يمكن أن يكون الخليط </a:t>
            </a:r>
            <a:r>
              <a:rPr lang="ar-DZ" sz="3600" b="1" dirty="0">
                <a:ea typeface="Calibri"/>
                <a:cs typeface="Arabic Typesetting"/>
              </a:rPr>
              <a:t> </a:t>
            </a:r>
            <a:r>
              <a:rPr lang="ar-DZ" sz="3600" b="1" dirty="0" smtClean="0">
                <a:ea typeface="Calibri"/>
                <a:cs typeface="Arabic Typesetting"/>
              </a:rPr>
              <a:t>على</a:t>
            </a:r>
            <a:r>
              <a:rPr lang="ar-SA" sz="3600" b="1" dirty="0" smtClean="0">
                <a:ea typeface="Calibri"/>
                <a:cs typeface="Arabic Typesetting"/>
              </a:rPr>
              <a:t> </a:t>
            </a:r>
            <a:r>
              <a:rPr lang="ar-SA" sz="3600" b="1" dirty="0">
                <a:ea typeface="Calibri"/>
                <a:cs typeface="Arabic Typesetting"/>
              </a:rPr>
              <a:t>شكلين </a:t>
            </a:r>
            <a:endParaRPr lang="en-US" sz="3600" dirty="0"/>
          </a:p>
        </p:txBody>
      </p:sp>
      <p:sp>
        <p:nvSpPr>
          <p:cNvPr id="5" name="Rectangle 4"/>
          <p:cNvSpPr/>
          <p:nvPr/>
        </p:nvSpPr>
        <p:spPr>
          <a:xfrm>
            <a:off x="1950603" y="1556792"/>
            <a:ext cx="5554726" cy="646331"/>
          </a:xfrm>
          <a:prstGeom prst="rect">
            <a:avLst/>
          </a:prstGeom>
        </p:spPr>
        <p:txBody>
          <a:bodyPr wrap="none">
            <a:spAutoFit/>
          </a:bodyPr>
          <a:lstStyle/>
          <a:p>
            <a:pPr marL="742950" indent="-742950" algn="r" rtl="1">
              <a:buFont typeface="Wingdings" panose="05000000000000000000" pitchFamily="2" charset="2"/>
              <a:buChar char="v"/>
            </a:pPr>
            <a:r>
              <a:rPr lang="ar-SA" sz="3600" b="1" dirty="0">
                <a:ea typeface="Calibri"/>
                <a:cs typeface="Arabic Typesetting"/>
              </a:rPr>
              <a:t>غير متجانس عندما يتكون من طورين أو أكثر </a:t>
            </a:r>
            <a:endParaRPr lang="en-US" sz="3600" b="1" dirty="0">
              <a:ea typeface="Calibri"/>
              <a:cs typeface="Arabic Typesetting"/>
            </a:endParaRPr>
          </a:p>
        </p:txBody>
      </p:sp>
      <p:sp>
        <p:nvSpPr>
          <p:cNvPr id="6" name="Rectangle 5"/>
          <p:cNvSpPr/>
          <p:nvPr/>
        </p:nvSpPr>
        <p:spPr>
          <a:xfrm>
            <a:off x="2195736" y="2420888"/>
            <a:ext cx="4642583" cy="729430"/>
          </a:xfrm>
          <a:prstGeom prst="rect">
            <a:avLst/>
          </a:prstGeom>
        </p:spPr>
        <p:txBody>
          <a:bodyPr wrap="square">
            <a:spAutoFit/>
          </a:bodyPr>
          <a:lstStyle/>
          <a:p>
            <a:pPr marL="571500" indent="-571500" algn="r" rtl="1">
              <a:lnSpc>
                <a:spcPct val="115000"/>
              </a:lnSpc>
              <a:spcAft>
                <a:spcPts val="1000"/>
              </a:spcAft>
              <a:buFont typeface="Wingdings" panose="05000000000000000000" pitchFamily="2" charset="2"/>
              <a:buChar char="v"/>
            </a:pPr>
            <a:r>
              <a:rPr lang="ar-SA" sz="3600" b="1" dirty="0" smtClean="0">
                <a:ea typeface="Calibri"/>
                <a:cs typeface="Arabic Typesetting"/>
              </a:rPr>
              <a:t>متجانس عندما يشكل </a:t>
            </a:r>
            <a:r>
              <a:rPr lang="ar-SA" sz="3600" b="1" dirty="0">
                <a:ea typeface="Calibri"/>
                <a:cs typeface="Arabic Typesetting"/>
              </a:rPr>
              <a:t>طورًا واحدً</a:t>
            </a:r>
            <a:r>
              <a:rPr lang="ar-SA" b="1" dirty="0">
                <a:ea typeface="Calibri"/>
                <a:cs typeface="Arabic Typesetting"/>
              </a:rPr>
              <a:t>ا</a:t>
            </a:r>
            <a:endParaRPr lang="en-US" dirty="0"/>
          </a:p>
        </p:txBody>
      </p:sp>
      <p:sp>
        <p:nvSpPr>
          <p:cNvPr id="7" name="Rectangle 6"/>
          <p:cNvSpPr/>
          <p:nvPr/>
        </p:nvSpPr>
        <p:spPr>
          <a:xfrm>
            <a:off x="336871" y="4293096"/>
            <a:ext cx="7061549" cy="729430"/>
          </a:xfrm>
          <a:prstGeom prst="rect">
            <a:avLst/>
          </a:prstGeom>
        </p:spPr>
        <p:txBody>
          <a:bodyPr wrap="none">
            <a:spAutoFit/>
          </a:bodyPr>
          <a:lstStyle/>
          <a:p>
            <a:pPr algn="r" rtl="1">
              <a:lnSpc>
                <a:spcPct val="115000"/>
              </a:lnSpc>
              <a:spcAft>
                <a:spcPts val="1000"/>
              </a:spcAft>
            </a:pPr>
            <a:r>
              <a:rPr lang="ar-SA" sz="3600" b="1" dirty="0" smtClean="0">
                <a:latin typeface="Calibri"/>
                <a:ea typeface="Calibri"/>
                <a:cs typeface="Arabic Typesetting"/>
              </a:rPr>
              <a:t>يتطلب </a:t>
            </a:r>
            <a:r>
              <a:rPr lang="ar-SA" sz="3600" b="1" dirty="0">
                <a:latin typeface="Calibri"/>
                <a:ea typeface="Calibri"/>
                <a:cs typeface="Arabic Typesetting"/>
              </a:rPr>
              <a:t>الخليط المتجانس الثاني تنفيذ في بعض الأحيان عمليات معقدة</a:t>
            </a:r>
            <a:r>
              <a:rPr lang="ar-SA" b="1" dirty="0">
                <a:latin typeface="Calibri"/>
                <a:ea typeface="Calibri"/>
                <a:cs typeface="Arabic Typesetting"/>
              </a:rPr>
              <a:t>.</a:t>
            </a:r>
            <a:endParaRPr lang="en-US" sz="1100" dirty="0">
              <a:effectLst/>
              <a:latin typeface="Calibri"/>
              <a:ea typeface="Calibri"/>
              <a:cs typeface="Arial"/>
            </a:endParaRPr>
          </a:p>
        </p:txBody>
      </p:sp>
      <p:sp>
        <p:nvSpPr>
          <p:cNvPr id="8" name="Rectangle 7"/>
          <p:cNvSpPr/>
          <p:nvPr/>
        </p:nvSpPr>
        <p:spPr>
          <a:xfrm>
            <a:off x="1344806" y="3429000"/>
            <a:ext cx="6434775" cy="646331"/>
          </a:xfrm>
          <a:prstGeom prst="rect">
            <a:avLst/>
          </a:prstGeom>
        </p:spPr>
        <p:txBody>
          <a:bodyPr wrap="none">
            <a:spAutoFit/>
          </a:bodyPr>
          <a:lstStyle/>
          <a:p>
            <a:r>
              <a:rPr lang="ar-SA" sz="3600" b="1" dirty="0">
                <a:latin typeface="Calibri"/>
                <a:ea typeface="Calibri"/>
                <a:cs typeface="Arabic Typesetting"/>
              </a:rPr>
              <a:t>الخليط </a:t>
            </a:r>
            <a:r>
              <a:rPr lang="ar-SA" sz="3600" b="1" dirty="0" smtClean="0">
                <a:latin typeface="Calibri"/>
                <a:ea typeface="Calibri"/>
                <a:cs typeface="Arabic Typesetting"/>
              </a:rPr>
              <a:t>الغير</a:t>
            </a:r>
            <a:r>
              <a:rPr lang="ar-SA" sz="3600" b="1" dirty="0">
                <a:solidFill>
                  <a:prstClr val="black"/>
                </a:solidFill>
                <a:ea typeface="Calibri"/>
                <a:cs typeface="Arabic Typesetting"/>
              </a:rPr>
              <a:t> متجانس </a:t>
            </a:r>
            <a:r>
              <a:rPr lang="ar-SA" sz="3600" b="1" dirty="0" smtClean="0">
                <a:latin typeface="Calibri"/>
                <a:ea typeface="Calibri"/>
                <a:cs typeface="Arabic Typesetting"/>
              </a:rPr>
              <a:t>يحدث فصله</a:t>
            </a:r>
            <a:r>
              <a:rPr lang="ar-DZ" sz="3600" b="1" dirty="0" smtClean="0">
                <a:latin typeface="Calibri"/>
                <a:ea typeface="Calibri"/>
                <a:cs typeface="Arabic Typesetting"/>
              </a:rPr>
              <a:t> </a:t>
            </a:r>
            <a:r>
              <a:rPr lang="ar-SA" sz="3600" b="1" dirty="0" smtClean="0">
                <a:solidFill>
                  <a:prstClr val="black"/>
                </a:solidFill>
                <a:latin typeface="Calibri"/>
                <a:ea typeface="Calibri"/>
                <a:cs typeface="Arabic Typesetting"/>
              </a:rPr>
              <a:t>ب</a:t>
            </a:r>
            <a:r>
              <a:rPr lang="ar-DZ" sz="3600" b="1" dirty="0" smtClean="0">
                <a:solidFill>
                  <a:prstClr val="black"/>
                </a:solidFill>
                <a:latin typeface="Calibri"/>
                <a:ea typeface="Calibri"/>
                <a:cs typeface="Arabic Typesetting"/>
              </a:rPr>
              <a:t>طرق بسيطة مثلا</a:t>
            </a:r>
            <a:r>
              <a:rPr lang="ar-DZ" sz="3600" b="1" dirty="0" smtClean="0">
                <a:latin typeface="Calibri"/>
                <a:ea typeface="Calibri"/>
                <a:cs typeface="Arabic Typesetting"/>
              </a:rPr>
              <a:t> </a:t>
            </a:r>
            <a:r>
              <a:rPr lang="ar-SA" sz="3600" b="1" dirty="0" smtClean="0">
                <a:latin typeface="Calibri"/>
                <a:ea typeface="Calibri"/>
                <a:cs typeface="Arabic Typesetting"/>
              </a:rPr>
              <a:t> </a:t>
            </a:r>
            <a:r>
              <a:rPr lang="ar-DZ" sz="3600" b="1" dirty="0">
                <a:latin typeface="Calibri"/>
                <a:ea typeface="Calibri"/>
                <a:cs typeface="Arabic Typesetting"/>
              </a:rPr>
              <a:t>ب</a:t>
            </a:r>
            <a:r>
              <a:rPr lang="ar-SA" sz="3600" b="1" dirty="0" smtClean="0">
                <a:latin typeface="Calibri"/>
                <a:ea typeface="Calibri"/>
                <a:cs typeface="Arabic Typesetting"/>
              </a:rPr>
              <a:t>ترسيب</a:t>
            </a:r>
            <a:endParaRPr lang="en-US" sz="3600" b="1" dirty="0">
              <a:latin typeface="Calibri"/>
              <a:ea typeface="Calibri"/>
              <a:cs typeface="Arabic Typesetting"/>
            </a:endParaRPr>
          </a:p>
        </p:txBody>
      </p:sp>
    </p:spTree>
    <p:extLst>
      <p:ext uri="{BB962C8B-B14F-4D97-AF65-F5344CB8AC3E}">
        <p14:creationId xmlns:p14="http://schemas.microsoft.com/office/powerpoint/2010/main" val="26651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291" y="3501008"/>
            <a:ext cx="4570218" cy="295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610" y="438937"/>
            <a:ext cx="4570218" cy="3050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0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332656"/>
            <a:ext cx="3055645" cy="646331"/>
          </a:xfrm>
          <a:prstGeom prst="rect">
            <a:avLst/>
          </a:prstGeom>
          <a:solidFill>
            <a:schemeClr val="bg2">
              <a:lumMod val="90000"/>
            </a:schemeClr>
          </a:solidFill>
        </p:spPr>
        <p:style>
          <a:lnRef idx="1">
            <a:schemeClr val="accent5"/>
          </a:lnRef>
          <a:fillRef idx="3">
            <a:schemeClr val="accent5"/>
          </a:fillRef>
          <a:effectRef idx="2">
            <a:schemeClr val="accent5"/>
          </a:effectRef>
          <a:fontRef idx="minor">
            <a:schemeClr val="lt1"/>
          </a:fontRef>
        </p:style>
        <p:txBody>
          <a:bodyPr wrap="none">
            <a:spAutoFit/>
          </a:bodyPr>
          <a:lstStyle/>
          <a:p>
            <a:r>
              <a:rPr lang="ar-SA" sz="3600" b="1" dirty="0">
                <a:ea typeface="Calibri"/>
                <a:cs typeface="Arabic Typesetting"/>
              </a:rPr>
              <a:t>مبدأ عمل جهاز الطرد المركزي</a:t>
            </a:r>
            <a:endParaRPr lang="en-US" sz="3600" dirty="0"/>
          </a:p>
        </p:txBody>
      </p:sp>
      <p:sp>
        <p:nvSpPr>
          <p:cNvPr id="3" name="Rectangle 2"/>
          <p:cNvSpPr/>
          <p:nvPr/>
        </p:nvSpPr>
        <p:spPr>
          <a:xfrm>
            <a:off x="493373" y="1412775"/>
            <a:ext cx="8476594" cy="5078313"/>
          </a:xfrm>
          <a:prstGeom prst="rect">
            <a:avLst/>
          </a:prstGeom>
        </p:spPr>
        <p:txBody>
          <a:bodyPr wrap="square">
            <a:spAutoFit/>
          </a:bodyPr>
          <a:lstStyle/>
          <a:p>
            <a:pPr algn="r" rtl="1">
              <a:lnSpc>
                <a:spcPct val="150000"/>
              </a:lnSpc>
              <a:spcAft>
                <a:spcPts val="1000"/>
              </a:spcAft>
            </a:pPr>
            <a:r>
              <a:rPr lang="ar-SA" dirty="0">
                <a:latin typeface="Calibri"/>
                <a:ea typeface="Calibri"/>
                <a:cs typeface="Arabic Typesetting"/>
              </a:rPr>
              <a:t> </a:t>
            </a:r>
            <a:r>
              <a:rPr lang="ar-SA" sz="3600" dirty="0">
                <a:latin typeface="Calibri"/>
                <a:ea typeface="Calibri"/>
                <a:cs typeface="Arabic Typesetting"/>
              </a:rPr>
              <a:t>يُستخدم جهاز الطرد المركزي في كثير من المجالات، لعل أهمها عمليات فصل السوائل عن غيرها من الأجسام. ويقوم مبدأ عمل الجهاز على سحب الأجسام الموجودة في وعاء الطرد المركزي نحو الخارج خلال عملية الدوران السريع حول محور دورانٍ ثابت، اعتماداً على وزنها، فعند وضع خليط من الماء وأي جسم آخر مثل الرمال، تترسب الرمال في القاع نظراً لكثافتها بينما يتم طرد جزيئات الماء نحو الخارج مما يؤدي لفصل المزيج ببساطة.</a:t>
            </a:r>
            <a:endParaRPr lang="en-US" sz="3600" dirty="0">
              <a:effectLst/>
              <a:latin typeface="Calibri"/>
              <a:ea typeface="Calibri"/>
              <a:cs typeface="Arial"/>
            </a:endParaRPr>
          </a:p>
        </p:txBody>
      </p:sp>
    </p:spTree>
    <p:extLst>
      <p:ext uri="{BB962C8B-B14F-4D97-AF65-F5344CB8AC3E}">
        <p14:creationId xmlns:p14="http://schemas.microsoft.com/office/powerpoint/2010/main" val="316499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00190"/>
            <a:ext cx="8424936" cy="1366528"/>
          </a:xfrm>
          <a:prstGeom prst="rect">
            <a:avLst/>
          </a:prstGeom>
        </p:spPr>
        <p:txBody>
          <a:bodyPr wrap="square">
            <a:spAutoFit/>
          </a:bodyPr>
          <a:lstStyle/>
          <a:p>
            <a:pPr algn="r" rtl="1">
              <a:lnSpc>
                <a:spcPct val="115000"/>
              </a:lnSpc>
              <a:spcAft>
                <a:spcPts val="1000"/>
              </a:spcAft>
            </a:pPr>
            <a:r>
              <a:rPr lang="ar-SA" dirty="0" smtClean="0">
                <a:latin typeface="Calibri"/>
                <a:ea typeface="Calibri"/>
                <a:cs typeface="Arabic Typesetting"/>
              </a:rPr>
              <a:t> </a:t>
            </a:r>
            <a:r>
              <a:rPr lang="ar-SA" dirty="0">
                <a:latin typeface="Calibri"/>
                <a:ea typeface="Calibri"/>
                <a:cs typeface="Arabic Typesetting"/>
              </a:rPr>
              <a:t>ت</a:t>
            </a:r>
            <a:r>
              <a:rPr lang="ar-SA" sz="3600" dirty="0">
                <a:latin typeface="Arabic Typesetting" panose="03020402040406030203" pitchFamily="66" charset="-78"/>
                <a:ea typeface="Calibri"/>
                <a:cs typeface="Arabic Typesetting" panose="03020402040406030203" pitchFamily="66" charset="-78"/>
              </a:rPr>
              <a:t>ستعمل أجهزة الطرد المركزي على اختلاف أنواعها اعتماداً على سرعة الدوران في كثير من التطبيقات في الحياة اليومية منها</a:t>
            </a:r>
            <a:r>
              <a:rPr lang="ar-SA" sz="3600" dirty="0" smtClean="0">
                <a:latin typeface="Arabic Typesetting" panose="03020402040406030203" pitchFamily="66" charset="-78"/>
                <a:ea typeface="Calibri"/>
                <a:cs typeface="Arabic Typesetting" panose="03020402040406030203" pitchFamily="66" charset="-78"/>
              </a:rPr>
              <a:t>:</a:t>
            </a:r>
            <a:endParaRPr lang="en-US" sz="3600" dirty="0">
              <a:effectLst/>
              <a:latin typeface="Arabic Typesetting" panose="03020402040406030203" pitchFamily="66" charset="-78"/>
              <a:ea typeface="Calibri"/>
              <a:cs typeface="Arabic Typesetting" panose="03020402040406030203" pitchFamily="66" charset="-78"/>
            </a:endParaRPr>
          </a:p>
        </p:txBody>
      </p:sp>
      <p:sp>
        <p:nvSpPr>
          <p:cNvPr id="3" name="Rectangle 2"/>
          <p:cNvSpPr/>
          <p:nvPr/>
        </p:nvSpPr>
        <p:spPr>
          <a:xfrm>
            <a:off x="3347864" y="188640"/>
            <a:ext cx="3509294" cy="800219"/>
          </a:xfrm>
          <a:prstGeom prst="rect">
            <a:avLst/>
          </a:prstGeom>
        </p:spPr>
        <p:txBody>
          <a:bodyPr wrap="none">
            <a:spAutoFit/>
          </a:bodyPr>
          <a:lstStyle/>
          <a:p>
            <a:pPr lvl="0" algn="r" rtl="1">
              <a:lnSpc>
                <a:spcPct val="115000"/>
              </a:lnSpc>
              <a:spcAft>
                <a:spcPts val="1000"/>
              </a:spcAft>
            </a:pPr>
            <a:r>
              <a:rPr lang="ar-SA" sz="4000" b="1" dirty="0">
                <a:solidFill>
                  <a:prstClr val="black"/>
                </a:solidFill>
                <a:latin typeface="Calibri"/>
                <a:ea typeface="Calibri"/>
                <a:cs typeface="Arabic Typesetting"/>
              </a:rPr>
              <a:t>استعمالات جهاز الطرد المركزي</a:t>
            </a:r>
            <a:endParaRPr lang="en-US" sz="4000" b="1" dirty="0">
              <a:solidFill>
                <a:prstClr val="black"/>
              </a:solidFill>
              <a:latin typeface="Calibri"/>
              <a:ea typeface="Calibri"/>
              <a:cs typeface="Arial"/>
            </a:endParaRPr>
          </a:p>
        </p:txBody>
      </p:sp>
      <p:sp>
        <p:nvSpPr>
          <p:cNvPr id="4" name="Rectangle 3"/>
          <p:cNvSpPr/>
          <p:nvPr/>
        </p:nvSpPr>
        <p:spPr>
          <a:xfrm>
            <a:off x="461717" y="2780928"/>
            <a:ext cx="8358755" cy="3277820"/>
          </a:xfrm>
          <a:prstGeom prst="rect">
            <a:avLst/>
          </a:prstGeom>
        </p:spPr>
        <p:txBody>
          <a:bodyPr wrap="square">
            <a:spAutoFit/>
          </a:bodyPr>
          <a:lstStyle/>
          <a:p>
            <a:pPr marL="342900" lvl="0" indent="-342900" algn="r" rtl="1">
              <a:lnSpc>
                <a:spcPct val="115000"/>
              </a:lnSpc>
              <a:spcAft>
                <a:spcPts val="1000"/>
              </a:spcAft>
              <a:buSzPts val="1200"/>
              <a:buFont typeface="Symbol"/>
              <a:buChar char=""/>
            </a:pPr>
            <a:r>
              <a:rPr lang="ar-SA" sz="3600" dirty="0" smtClean="0">
                <a:solidFill>
                  <a:prstClr val="black"/>
                </a:solidFill>
                <a:latin typeface="Arabic Typesetting" panose="03020402040406030203" pitchFamily="66" charset="-78"/>
                <a:ea typeface="Calibri"/>
                <a:cs typeface="Arabic Typesetting" panose="03020402040406030203" pitchFamily="66" charset="-78"/>
              </a:rPr>
              <a:t>تستعمل </a:t>
            </a:r>
            <a:r>
              <a:rPr lang="ar-SA" sz="3600" dirty="0">
                <a:solidFill>
                  <a:prstClr val="black"/>
                </a:solidFill>
                <a:latin typeface="Arabic Typesetting" panose="03020402040406030203" pitchFamily="66" charset="-78"/>
                <a:ea typeface="Calibri"/>
                <a:cs typeface="Arabic Typesetting" panose="03020402040406030203" pitchFamily="66" charset="-78"/>
              </a:rPr>
              <a:t>اجهزة الطرد المركزي ذات السرعة الفائقة في عملية فصل الجزيئات والذرات، حيث يتم استعمالها في تجارب تخصيب عنصر اليورانيوم المُشع، والتي تعد عمليةً مُعقدة، فيتم فصل النظائر المختلفة وسحبها للخارج تبعاً للنظير الأثقل، ليتم استخدامه في إنتاج الأسلحة النووية، بالإضافة لاستخدامه في عمليات وتجارب البحث العلمي.</a:t>
            </a:r>
            <a:endParaRPr lang="en-US" sz="3600" dirty="0">
              <a:solidFill>
                <a:prstClr val="black"/>
              </a:solidFill>
              <a:latin typeface="Arabic Typesetting" panose="03020402040406030203" pitchFamily="66" charset="-78"/>
              <a:ea typeface="Calibri"/>
              <a:cs typeface="Arabic Typesetting" panose="03020402040406030203" pitchFamily="66" charset="-78"/>
            </a:endParaRPr>
          </a:p>
        </p:txBody>
      </p:sp>
    </p:spTree>
    <p:extLst>
      <p:ext uri="{BB962C8B-B14F-4D97-AF65-F5344CB8AC3E}">
        <p14:creationId xmlns:p14="http://schemas.microsoft.com/office/powerpoint/2010/main" val="416789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1392" y="1052736"/>
            <a:ext cx="8064896" cy="2003625"/>
          </a:xfrm>
          <a:prstGeom prst="rect">
            <a:avLst/>
          </a:prstGeom>
        </p:spPr>
        <p:txBody>
          <a:bodyPr wrap="square">
            <a:spAutoFit/>
          </a:bodyPr>
          <a:lstStyle/>
          <a:p>
            <a:pPr marL="342900" lvl="0" indent="-342900" algn="r" rtl="1">
              <a:lnSpc>
                <a:spcPct val="115000"/>
              </a:lnSpc>
              <a:spcAft>
                <a:spcPts val="1000"/>
              </a:spcAft>
              <a:buSzPts val="1200"/>
              <a:buFont typeface="Symbol"/>
              <a:buChar char=""/>
            </a:pPr>
            <a:r>
              <a:rPr lang="ar-SA" sz="3600" dirty="0" smtClean="0">
                <a:solidFill>
                  <a:prstClr val="black"/>
                </a:solidFill>
                <a:latin typeface="Arabic Typesetting" panose="03020402040406030203" pitchFamily="66" charset="-78"/>
                <a:ea typeface="Calibri"/>
                <a:cs typeface="Arabic Typesetting" panose="03020402040406030203" pitchFamily="66" charset="-78"/>
              </a:rPr>
              <a:t>يتم </a:t>
            </a:r>
            <a:r>
              <a:rPr lang="ar-SA" sz="3600" dirty="0">
                <a:solidFill>
                  <a:prstClr val="black"/>
                </a:solidFill>
                <a:latin typeface="Arabic Typesetting" panose="03020402040406030203" pitchFamily="66" charset="-78"/>
                <a:ea typeface="Calibri"/>
                <a:cs typeface="Arabic Typesetting" panose="03020402040406030203" pitchFamily="66" charset="-78"/>
              </a:rPr>
              <a:t>استخدام جهاز الطرد المركزي في مصانع الألبان والأجبان والزبدة، حيث يستخدم لفصل الزبدة ذات الكثافة المنخفضة عن غيرها من مكوّنات الحليب ذات الكثافة الكبيرة مقارنةً بها. </a:t>
            </a:r>
            <a:endParaRPr lang="en-US" sz="3600" dirty="0">
              <a:solidFill>
                <a:prstClr val="black"/>
              </a:solidFill>
              <a:latin typeface="Arabic Typesetting" panose="03020402040406030203" pitchFamily="66" charset="-78"/>
              <a:ea typeface="Calibri"/>
              <a:cs typeface="Arabic Typesetting" panose="03020402040406030203" pitchFamily="66" charset="-78"/>
            </a:endParaRPr>
          </a:p>
        </p:txBody>
      </p:sp>
      <p:sp>
        <p:nvSpPr>
          <p:cNvPr id="2" name="Rectangle 1"/>
          <p:cNvSpPr/>
          <p:nvPr/>
        </p:nvSpPr>
        <p:spPr>
          <a:xfrm>
            <a:off x="361839" y="3501008"/>
            <a:ext cx="8564338" cy="1366528"/>
          </a:xfrm>
          <a:prstGeom prst="rect">
            <a:avLst/>
          </a:prstGeom>
        </p:spPr>
        <p:txBody>
          <a:bodyPr wrap="square">
            <a:spAutoFit/>
          </a:bodyPr>
          <a:lstStyle/>
          <a:p>
            <a:pPr marL="342900" lvl="0" indent="-342900" algn="r" rtl="1">
              <a:lnSpc>
                <a:spcPct val="115000"/>
              </a:lnSpc>
              <a:spcAft>
                <a:spcPts val="1000"/>
              </a:spcAft>
              <a:buSzPts val="1200"/>
              <a:buFont typeface="Symbol"/>
              <a:buChar char=""/>
            </a:pPr>
            <a:r>
              <a:rPr lang="ar-SA" sz="3600" dirty="0" smtClean="0">
                <a:solidFill>
                  <a:prstClr val="black"/>
                </a:solidFill>
                <a:latin typeface="Arabic Typesetting" panose="03020402040406030203" pitchFamily="66" charset="-78"/>
                <a:ea typeface="Calibri"/>
                <a:cs typeface="Arabic Typesetting" panose="03020402040406030203" pitchFamily="66" charset="-78"/>
              </a:rPr>
              <a:t>تستخدم </a:t>
            </a:r>
            <a:r>
              <a:rPr lang="ar-SA" sz="3600" dirty="0">
                <a:solidFill>
                  <a:prstClr val="black"/>
                </a:solidFill>
                <a:latin typeface="Arabic Typesetting" panose="03020402040406030203" pitchFamily="66" charset="-78"/>
                <a:ea typeface="Calibri"/>
                <a:cs typeface="Arabic Typesetting" panose="03020402040406030203" pitchFamily="66" charset="-78"/>
              </a:rPr>
              <a:t>في الغسالات في فصل المياه عن الملابس مما يعمل على تجفيفها، من خلال طرد المياه عبر الثقوب الصغيرة في حوض الغسالة.</a:t>
            </a:r>
            <a:endParaRPr lang="en-US" sz="3600" dirty="0">
              <a:solidFill>
                <a:prstClr val="black"/>
              </a:solidFill>
              <a:latin typeface="Arabic Typesetting" panose="03020402040406030203" pitchFamily="66" charset="-78"/>
              <a:ea typeface="Calibri"/>
              <a:cs typeface="Arabic Typesetting" panose="03020402040406030203" pitchFamily="66" charset="-78"/>
            </a:endParaRPr>
          </a:p>
        </p:txBody>
      </p:sp>
    </p:spTree>
    <p:extLst>
      <p:ext uri="{BB962C8B-B14F-4D97-AF65-F5344CB8AC3E}">
        <p14:creationId xmlns:p14="http://schemas.microsoft.com/office/powerpoint/2010/main" val="203708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928" y="145190"/>
            <a:ext cx="1497526" cy="646331"/>
          </a:xfrm>
          <a:prstGeom prst="rect">
            <a:avLst/>
          </a:prstGeom>
          <a:solidFill>
            <a:srgbClr val="92D050"/>
          </a:solidFill>
        </p:spPr>
        <p:style>
          <a:lnRef idx="3">
            <a:schemeClr val="lt1"/>
          </a:lnRef>
          <a:fillRef idx="1">
            <a:schemeClr val="accent2"/>
          </a:fillRef>
          <a:effectRef idx="1">
            <a:schemeClr val="accent2"/>
          </a:effectRef>
          <a:fontRef idx="minor">
            <a:schemeClr val="lt1"/>
          </a:fontRef>
        </p:style>
        <p:txBody>
          <a:bodyPr wrap="none">
            <a:spAutoFit/>
          </a:bodyPr>
          <a:lstStyle/>
          <a:p>
            <a:r>
              <a:rPr lang="ar-SA" sz="3600" b="1" dirty="0" smtClean="0">
                <a:ea typeface="Calibri"/>
                <a:cs typeface="Arabic Typesetting"/>
              </a:rPr>
              <a:t>الاستخلاص</a:t>
            </a:r>
            <a:endParaRPr lang="en-US" sz="3600" dirty="0"/>
          </a:p>
        </p:txBody>
      </p:sp>
      <p:sp>
        <p:nvSpPr>
          <p:cNvPr id="3" name="Rectangle 2"/>
          <p:cNvSpPr/>
          <p:nvPr/>
        </p:nvSpPr>
        <p:spPr>
          <a:xfrm>
            <a:off x="307975" y="1627059"/>
            <a:ext cx="8435363" cy="2862322"/>
          </a:xfrm>
          <a:prstGeom prst="rect">
            <a:avLst/>
          </a:prstGeom>
        </p:spPr>
        <p:txBody>
          <a:bodyPr wrap="square">
            <a:spAutoFit/>
          </a:bodyPr>
          <a:lstStyle/>
          <a:p>
            <a:pPr algn="r" rtl="1"/>
            <a:r>
              <a:rPr lang="ar-SA" sz="3600" dirty="0">
                <a:ea typeface="Calibri"/>
                <a:cs typeface="Arabic Typesetting"/>
              </a:rPr>
              <a:t>تستخدم تقنية الاستخلاص لفصل مادة أو عدة مواد عن بعضها البعض ، وهي تعتمد على الذوبانية والاستخراج ، فكما هو معروف أن المذيبات تذيب أشباهها ، وعليه فإن عملية الاستخلاص مبنية على الانتشار ، أو تجزئة المادة المذابة بين مذيبين غير قابلين للامتزاج مع بعضهما البعض ، وتتم هذه العملية في قمع خاص للاستخلاص يسمى قمع الفصل </a:t>
            </a:r>
            <a:endParaRPr lang="en-US" sz="3600" dirty="0"/>
          </a:p>
        </p:txBody>
      </p:sp>
      <p:sp>
        <p:nvSpPr>
          <p:cNvPr id="4" name="AutoShape 2" descr="الأستاذ/ محمد شقيبل (قمع فصل المواد الكيميائية)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14" y="260648"/>
            <a:ext cx="7166428" cy="589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39952" y="1019345"/>
            <a:ext cx="4389342" cy="646331"/>
          </a:xfrm>
          <a:prstGeom prst="rect">
            <a:avLst/>
          </a:prstGeom>
        </p:spPr>
        <p:txBody>
          <a:bodyPr wrap="none">
            <a:spAutoFit/>
          </a:bodyPr>
          <a:lstStyle/>
          <a:p>
            <a:pPr lvl="0" algn="r" rtl="1"/>
            <a:r>
              <a:rPr lang="ar-SA" sz="3600" dirty="0">
                <a:solidFill>
                  <a:prstClr val="black"/>
                </a:solidFill>
                <a:ea typeface="Calibri"/>
                <a:cs typeface="Arabic Typesetting"/>
              </a:rPr>
              <a:t>يعد الاستخلاص أحد طرق</a:t>
            </a:r>
            <a:r>
              <a:rPr lang="en-US" sz="3600" u="sng" dirty="0">
                <a:solidFill>
                  <a:prstClr val="black"/>
                </a:solidFill>
                <a:latin typeface="Arabic Typesetting"/>
                <a:ea typeface="Calibri"/>
              </a:rPr>
              <a:t> </a:t>
            </a:r>
            <a:r>
              <a:rPr lang="ar-SA" sz="3600" b="1" u="sng" dirty="0">
                <a:solidFill>
                  <a:srgbClr val="0000FF"/>
                </a:solidFill>
                <a:latin typeface="Calibri"/>
                <a:ea typeface="Calibri"/>
                <a:cs typeface="Arabic Typesetting"/>
                <a:hlinkClick r:id="rId3"/>
              </a:rPr>
              <a:t>فصل المخاليط</a:t>
            </a:r>
            <a:endParaRPr lang="en-US" sz="3600" u="sng" dirty="0">
              <a:solidFill>
                <a:prstClr val="black"/>
              </a:solidFill>
            </a:endParaRPr>
          </a:p>
        </p:txBody>
      </p:sp>
    </p:spTree>
    <p:extLst>
      <p:ext uri="{BB962C8B-B14F-4D97-AF65-F5344CB8AC3E}">
        <p14:creationId xmlns:p14="http://schemas.microsoft.com/office/powerpoint/2010/main" val="28860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fade">
                                      <p:cBhvr>
                                        <p:cTn id="24" dur="1000"/>
                                        <p:tgtEl>
                                          <p:spTgt spid="4100"/>
                                        </p:tgtEl>
                                      </p:cBhvr>
                                    </p:animEffect>
                                    <p:anim calcmode="lin" valueType="num">
                                      <p:cBhvr>
                                        <p:cTn id="25" dur="1000" fill="hold"/>
                                        <p:tgtEl>
                                          <p:spTgt spid="4100"/>
                                        </p:tgtEl>
                                        <p:attrNameLst>
                                          <p:attrName>ppt_x</p:attrName>
                                        </p:attrNameLst>
                                      </p:cBhvr>
                                      <p:tavLst>
                                        <p:tav tm="0">
                                          <p:val>
                                            <p:strVal val="#ppt_x"/>
                                          </p:val>
                                        </p:tav>
                                        <p:tav tm="100000">
                                          <p:val>
                                            <p:strVal val="#ppt_x"/>
                                          </p:val>
                                        </p:tav>
                                      </p:tavLst>
                                    </p:anim>
                                    <p:anim calcmode="lin" valueType="num">
                                      <p:cBhvr>
                                        <p:cTn id="2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90" y="428371"/>
            <a:ext cx="8310066" cy="530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549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0986" y="3111983"/>
            <a:ext cx="5879976" cy="729430"/>
          </a:xfrm>
          <a:prstGeom prst="rect">
            <a:avLst/>
          </a:prstGeom>
        </p:spPr>
        <p:txBody>
          <a:bodyPr wrap="square">
            <a:spAutoFit/>
          </a:bodyPr>
          <a:lstStyle/>
          <a:p>
            <a:pPr marL="342900" lvl="0" indent="-342900" algn="r" rtl="1">
              <a:lnSpc>
                <a:spcPct val="115000"/>
              </a:lnSpc>
              <a:spcAft>
                <a:spcPts val="1000"/>
              </a:spcAft>
              <a:buSzPct val="55000"/>
              <a:buFont typeface="Symbol"/>
              <a:buChar char=""/>
              <a:tabLst>
                <a:tab pos="457200" algn="l"/>
              </a:tabLst>
            </a:pPr>
            <a:r>
              <a:rPr lang="ar-SA" sz="3600" dirty="0" smtClean="0">
                <a:latin typeface="Calibri"/>
                <a:ea typeface="Calibri"/>
                <a:cs typeface="Arabic Typesetting"/>
              </a:rPr>
              <a:t>متطاير يمكن التخلص منه بسهولة</a:t>
            </a:r>
            <a:r>
              <a:rPr lang="en-US" sz="3600" dirty="0" smtClean="0">
                <a:latin typeface="Arabic Typesetting"/>
                <a:ea typeface="Calibri"/>
                <a:cs typeface="Arial"/>
              </a:rPr>
              <a:t> .</a:t>
            </a:r>
            <a:endParaRPr lang="en-US" sz="3600" dirty="0">
              <a:effectLst/>
              <a:latin typeface="Calibri"/>
              <a:ea typeface="Calibri"/>
              <a:cs typeface="Arial"/>
            </a:endParaRPr>
          </a:p>
        </p:txBody>
      </p:sp>
      <p:sp>
        <p:nvSpPr>
          <p:cNvPr id="4" name="Rectangle 3"/>
          <p:cNvSpPr/>
          <p:nvPr/>
        </p:nvSpPr>
        <p:spPr>
          <a:xfrm>
            <a:off x="1907704" y="818318"/>
            <a:ext cx="6258272" cy="646331"/>
          </a:xfrm>
          <a:prstGeom prst="rect">
            <a:avLst/>
          </a:prstGeom>
        </p:spPr>
        <p:txBody>
          <a:bodyPr wrap="square">
            <a:spAutoFit/>
          </a:bodyPr>
          <a:lstStyle/>
          <a:p>
            <a:pPr algn="r" rtl="1"/>
            <a:r>
              <a:rPr lang="ar-SA" sz="3600" dirty="0">
                <a:solidFill>
                  <a:prstClr val="black"/>
                </a:solidFill>
                <a:latin typeface="Calibri"/>
                <a:ea typeface="Calibri"/>
                <a:cs typeface="Arabic Typesetting"/>
              </a:rPr>
              <a:t>العوامل المهمة التي تساعد في الحصول على استخلاص جيد</a:t>
            </a:r>
            <a:r>
              <a:rPr lang="en-US" sz="3600" dirty="0">
                <a:solidFill>
                  <a:prstClr val="black"/>
                </a:solidFill>
                <a:latin typeface="Arabic Typesetting"/>
                <a:ea typeface="Calibri"/>
                <a:cs typeface="Arial"/>
              </a:rPr>
              <a:t> </a:t>
            </a:r>
            <a:endParaRPr lang="en-US" sz="3600" dirty="0"/>
          </a:p>
        </p:txBody>
      </p:sp>
      <p:sp>
        <p:nvSpPr>
          <p:cNvPr id="6" name="Rectangle 5"/>
          <p:cNvSpPr/>
          <p:nvPr/>
        </p:nvSpPr>
        <p:spPr>
          <a:xfrm>
            <a:off x="611560" y="1621718"/>
            <a:ext cx="7243390" cy="729430"/>
          </a:xfrm>
          <a:prstGeom prst="rect">
            <a:avLst/>
          </a:prstGeom>
        </p:spPr>
        <p:txBody>
          <a:bodyPr wrap="square">
            <a:spAutoFit/>
          </a:bodyPr>
          <a:lstStyle/>
          <a:p>
            <a:pPr marL="342900" lvl="0" indent="-342900" algn="r" rtl="1">
              <a:lnSpc>
                <a:spcPct val="115000"/>
              </a:lnSpc>
              <a:spcAft>
                <a:spcPts val="1000"/>
              </a:spcAft>
              <a:buSzPct val="55000"/>
              <a:buFont typeface="Symbol"/>
              <a:buChar char=""/>
              <a:tabLst>
                <a:tab pos="457200" algn="l"/>
              </a:tabLst>
            </a:pPr>
            <a:r>
              <a:rPr lang="ar-SA" sz="3600" dirty="0" smtClean="0">
                <a:solidFill>
                  <a:prstClr val="black"/>
                </a:solidFill>
                <a:latin typeface="Calibri"/>
                <a:ea typeface="Calibri"/>
                <a:cs typeface="Arabic Typesetting"/>
              </a:rPr>
              <a:t>اختيار </a:t>
            </a:r>
            <a:r>
              <a:rPr lang="ar-SA" sz="3600" dirty="0">
                <a:solidFill>
                  <a:prstClr val="black"/>
                </a:solidFill>
                <a:latin typeface="Calibri"/>
                <a:ea typeface="Calibri"/>
                <a:cs typeface="Arabic Typesetting"/>
              </a:rPr>
              <a:t>مذيب مناسب ، بحيث لا يمتزج مع الماء أو السائل الأصلي</a:t>
            </a:r>
            <a:r>
              <a:rPr lang="en-US" sz="3600" dirty="0">
                <a:solidFill>
                  <a:prstClr val="black"/>
                </a:solidFill>
                <a:latin typeface="Arabic Typesetting"/>
                <a:ea typeface="Calibri"/>
                <a:cs typeface="Arial"/>
              </a:rPr>
              <a:t> .</a:t>
            </a:r>
            <a:endParaRPr lang="en-US" sz="3600" dirty="0">
              <a:solidFill>
                <a:prstClr val="black"/>
              </a:solidFill>
              <a:latin typeface="Calibri"/>
              <a:ea typeface="Calibri"/>
              <a:cs typeface="Arial"/>
            </a:endParaRPr>
          </a:p>
        </p:txBody>
      </p:sp>
      <p:sp>
        <p:nvSpPr>
          <p:cNvPr id="7" name="Rectangle 6"/>
          <p:cNvSpPr/>
          <p:nvPr/>
        </p:nvSpPr>
        <p:spPr>
          <a:xfrm>
            <a:off x="2879680" y="2465652"/>
            <a:ext cx="4968552" cy="646331"/>
          </a:xfrm>
          <a:prstGeom prst="rect">
            <a:avLst/>
          </a:prstGeom>
        </p:spPr>
        <p:txBody>
          <a:bodyPr wrap="square">
            <a:spAutoFit/>
          </a:bodyPr>
          <a:lstStyle/>
          <a:p>
            <a:pPr marL="285750" indent="-285750" algn="r" rtl="1">
              <a:buSzPct val="55000"/>
              <a:buFont typeface="Arial" panose="020B0604020202020204" pitchFamily="34" charset="0"/>
              <a:buChar char="•"/>
            </a:pPr>
            <a:r>
              <a:rPr lang="ar-SA" sz="3600" dirty="0">
                <a:solidFill>
                  <a:prstClr val="black"/>
                </a:solidFill>
                <a:latin typeface="Calibri"/>
                <a:ea typeface="Calibri"/>
                <a:cs typeface="Arabic Typesetting"/>
              </a:rPr>
              <a:t>تكون له قدرة عالية على الإذابة</a:t>
            </a:r>
            <a:r>
              <a:rPr lang="en-US" sz="3600" dirty="0">
                <a:solidFill>
                  <a:prstClr val="black"/>
                </a:solidFill>
                <a:latin typeface="Arabic Typesetting"/>
                <a:ea typeface="Calibri"/>
                <a:cs typeface="Arial"/>
              </a:rPr>
              <a:t> </a:t>
            </a:r>
            <a:endParaRPr lang="en-US" sz="3600" dirty="0"/>
          </a:p>
        </p:txBody>
      </p:sp>
      <p:sp>
        <p:nvSpPr>
          <p:cNvPr id="8" name="Rectangle 7"/>
          <p:cNvSpPr/>
          <p:nvPr/>
        </p:nvSpPr>
        <p:spPr>
          <a:xfrm>
            <a:off x="633055" y="3858007"/>
            <a:ext cx="7554416" cy="1077218"/>
          </a:xfrm>
          <a:prstGeom prst="rect">
            <a:avLst/>
          </a:prstGeom>
        </p:spPr>
        <p:txBody>
          <a:bodyPr wrap="square">
            <a:spAutoFit/>
          </a:bodyPr>
          <a:lstStyle/>
          <a:p>
            <a:pPr algn="r" rtl="1"/>
            <a:r>
              <a:rPr lang="ar-DZ" sz="3200" dirty="0" smtClean="0">
                <a:latin typeface="Arabic Typesetting" panose="03020402040406030203" pitchFamily="66" charset="-78"/>
                <a:cs typeface="Arabic Typesetting" panose="03020402040406030203" pitchFamily="66" charset="-78"/>
              </a:rPr>
              <a:t>المذيبات </a:t>
            </a:r>
            <a:r>
              <a:rPr lang="ar-DZ" sz="3200" dirty="0">
                <a:latin typeface="Arabic Typesetting" panose="03020402040406030203" pitchFamily="66" charset="-78"/>
                <a:cs typeface="Arabic Typesetting" panose="03020402040406030203" pitchFamily="66" charset="-78"/>
              </a:rPr>
              <a:t>العضوية هي مواد </a:t>
            </a:r>
            <a:r>
              <a:rPr lang="ar-DZ" sz="3200" dirty="0" err="1">
                <a:latin typeface="Arabic Typesetting" panose="03020402040406030203" pitchFamily="66" charset="-78"/>
                <a:cs typeface="Arabic Typesetting" panose="03020402040406030203" pitchFamily="66" charset="-78"/>
              </a:rPr>
              <a:t>آيميائية</a:t>
            </a:r>
            <a:r>
              <a:rPr lang="ar-DZ" sz="3200" dirty="0">
                <a:latin typeface="Arabic Typesetting" panose="03020402040406030203" pitchFamily="66" charset="-78"/>
                <a:cs typeface="Arabic Typesetting" panose="03020402040406030203" pitchFamily="66" charset="-78"/>
              </a:rPr>
              <a:t> لها خاصية التبخر والتطاير مثل البنزين، </a:t>
            </a:r>
            <a:r>
              <a:rPr lang="ar-DZ" sz="3200" dirty="0" err="1">
                <a:latin typeface="Arabic Typesetting" panose="03020402040406030203" pitchFamily="66" charset="-78"/>
                <a:cs typeface="Arabic Typesetting" panose="03020402040406030203" pitchFamily="66" charset="-78"/>
              </a:rPr>
              <a:t>والإيثيل</a:t>
            </a:r>
            <a:r>
              <a:rPr lang="ar-DZ" sz="3200" dirty="0">
                <a:latin typeface="Arabic Typesetting" panose="03020402040406030203" pitchFamily="66" charset="-78"/>
                <a:cs typeface="Arabic Typesetting" panose="03020402040406030203" pitchFamily="66" charset="-78"/>
              </a:rPr>
              <a:t>، الكلوروفورم، والأسيتون </a:t>
            </a:r>
            <a:endParaRPr lang="en-US" sz="3200" dirty="0">
              <a:latin typeface="Arabic Typesetting" panose="03020402040406030203" pitchFamily="66" charset="-78"/>
              <a:cs typeface="Arabic Typesetting" panose="03020402040406030203" pitchFamily="66" charset="-78"/>
            </a:endParaRPr>
          </a:p>
        </p:txBody>
      </p:sp>
      <p:sp>
        <p:nvSpPr>
          <p:cNvPr id="9" name="Rectangle 8"/>
          <p:cNvSpPr/>
          <p:nvPr/>
        </p:nvSpPr>
        <p:spPr>
          <a:xfrm>
            <a:off x="467544" y="5074662"/>
            <a:ext cx="7719927" cy="1077218"/>
          </a:xfrm>
          <a:prstGeom prst="rect">
            <a:avLst/>
          </a:prstGeom>
        </p:spPr>
        <p:txBody>
          <a:bodyPr wrap="square">
            <a:spAutoFit/>
          </a:bodyPr>
          <a:lstStyle/>
          <a:p>
            <a:pPr lvl="0" algn="r" rtl="1"/>
            <a:r>
              <a:rPr lang="ar-DZ" sz="3200" dirty="0">
                <a:solidFill>
                  <a:prstClr val="black"/>
                </a:solidFill>
                <a:latin typeface="Arabic Typesetting" panose="03020402040406030203" pitchFamily="66" charset="-78"/>
                <a:cs typeface="Arabic Typesetting" panose="03020402040406030203" pitchFamily="66" charset="-78"/>
              </a:rPr>
              <a:t>والمذيبات العضوية هي سوائل عضوية لها خاصية القدرة على إذابة المواد الأخرى العضوية وغير العضوية، دون أن تغير من صفاتها </a:t>
            </a:r>
            <a:r>
              <a:rPr lang="ar-DZ" sz="3200" dirty="0" smtClean="0">
                <a:solidFill>
                  <a:prstClr val="black"/>
                </a:solidFill>
                <a:latin typeface="Arabic Typesetting" panose="03020402040406030203" pitchFamily="66" charset="-78"/>
                <a:cs typeface="Arabic Typesetting" panose="03020402040406030203" pitchFamily="66" charset="-78"/>
              </a:rPr>
              <a:t>الكيماوية.</a:t>
            </a:r>
            <a:endParaRPr lang="en-US" sz="3200" dirty="0">
              <a:solidFill>
                <a:prstClr val="black"/>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7829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56725" y="476672"/>
            <a:ext cx="4259499" cy="646331"/>
          </a:xfrm>
          <a:prstGeom prst="rect">
            <a:avLst/>
          </a:prstGeom>
          <a:solidFill>
            <a:schemeClr val="bg2">
              <a:lumMod val="90000"/>
            </a:schemeClr>
          </a:solidFill>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lgn="r" rtl="1"/>
            <a:r>
              <a:rPr lang="ar-DZ" sz="3600" dirty="0">
                <a:latin typeface="Arabic Typesetting" panose="03020402040406030203" pitchFamily="66" charset="-78"/>
                <a:cs typeface="Arabic Typesetting" panose="03020402040406030203" pitchFamily="66" charset="-78"/>
              </a:rPr>
              <a:t>التقطير البسيط </a:t>
            </a:r>
            <a:r>
              <a:rPr lang="en-US" sz="3600" dirty="0">
                <a:latin typeface="Arabic Typesetting" panose="03020402040406030203" pitchFamily="66" charset="-78"/>
                <a:cs typeface="Arabic Typesetting" panose="03020402040406030203" pitchFamily="66" charset="-78"/>
              </a:rPr>
              <a:t>Distillation Simple</a:t>
            </a:r>
          </a:p>
        </p:txBody>
      </p:sp>
      <p:sp>
        <p:nvSpPr>
          <p:cNvPr id="4" name="Rectangle 3"/>
          <p:cNvSpPr/>
          <p:nvPr/>
        </p:nvSpPr>
        <p:spPr>
          <a:xfrm>
            <a:off x="323528" y="1556792"/>
            <a:ext cx="8496944" cy="3416320"/>
          </a:xfrm>
          <a:prstGeom prst="rect">
            <a:avLst/>
          </a:prstGeom>
        </p:spPr>
        <p:txBody>
          <a:bodyPr wrap="square">
            <a:spAutoFit/>
          </a:bodyPr>
          <a:lstStyle/>
          <a:p>
            <a:pPr algn="r" rtl="1"/>
            <a:r>
              <a:rPr lang="ar-DZ" sz="3600" dirty="0">
                <a:latin typeface="Arabic Typesetting" panose="03020402040406030203" pitchFamily="66" charset="-78"/>
                <a:cs typeface="Arabic Typesetting" panose="03020402040406030203" pitchFamily="66" charset="-78"/>
              </a:rPr>
              <a:t>التقطير هي عملية تحويل المادة السائلة الى بخار ثم تكثيف البخار وذلك </a:t>
            </a:r>
            <a:r>
              <a:rPr lang="ar-DZ" sz="3600" dirty="0" err="1">
                <a:latin typeface="Arabic Typesetting" panose="03020402040406030203" pitchFamily="66" charset="-78"/>
                <a:cs typeface="Arabic Typesetting" panose="03020402040406030203" pitchFamily="66" charset="-78"/>
              </a:rPr>
              <a:t>بمالمسته</a:t>
            </a:r>
            <a:r>
              <a:rPr lang="ar-DZ" sz="3600" dirty="0">
                <a:latin typeface="Arabic Typesetting" panose="03020402040406030203" pitchFamily="66" charset="-78"/>
                <a:cs typeface="Arabic Typesetting" panose="03020402040406030203" pitchFamily="66" charset="-78"/>
              </a:rPr>
              <a:t> لسطح بارد </a:t>
            </a:r>
            <a:r>
              <a:rPr lang="ar-DZ" sz="3600" dirty="0" smtClean="0">
                <a:latin typeface="Arabic Typesetting" panose="03020402040406030203" pitchFamily="66" charset="-78"/>
                <a:cs typeface="Arabic Typesetting" panose="03020402040406030203" pitchFamily="66" charset="-78"/>
              </a:rPr>
              <a:t>(المكثف ) </a:t>
            </a:r>
            <a:r>
              <a:rPr lang="ar-DZ" sz="3600" dirty="0">
                <a:latin typeface="Arabic Typesetting" panose="03020402040406030203" pitchFamily="66" charset="-78"/>
                <a:cs typeface="Arabic Typesetting" panose="03020402040406030203" pitchFamily="66" charset="-78"/>
              </a:rPr>
              <a:t>الى سائل نقي مرة ثانية (</a:t>
            </a:r>
            <a:r>
              <a:rPr lang="ar-DZ" sz="3600" dirty="0" smtClean="0">
                <a:latin typeface="Arabic Typesetting" panose="03020402040406030203" pitchFamily="66" charset="-78"/>
                <a:cs typeface="Arabic Typesetting" panose="03020402040406030203" pitchFamily="66" charset="-78"/>
              </a:rPr>
              <a:t> </a:t>
            </a:r>
            <a:r>
              <a:rPr lang="ar-DZ" sz="3600" dirty="0">
                <a:latin typeface="Arabic Typesetting" panose="03020402040406030203" pitchFamily="66" charset="-78"/>
                <a:cs typeface="Arabic Typesetting" panose="03020402040406030203" pitchFamily="66" charset="-78"/>
              </a:rPr>
              <a:t>سائل </a:t>
            </a:r>
            <a:r>
              <a:rPr lang="ar-DZ" sz="3600" dirty="0" smtClean="0">
                <a:latin typeface="Arabic Typesetting" panose="03020402040406030203" pitchFamily="66" charset="-78"/>
                <a:cs typeface="Arabic Typesetting" panose="03020402040406030203" pitchFamily="66" charset="-78"/>
              </a:rPr>
              <a:t>نقي) او </a:t>
            </a:r>
            <a:r>
              <a:rPr lang="ar-DZ" sz="3600" dirty="0">
                <a:latin typeface="Arabic Typesetting" panose="03020402040406030203" pitchFamily="66" charset="-78"/>
                <a:cs typeface="Arabic Typesetting" panose="03020402040406030203" pitchFamily="66" charset="-78"/>
              </a:rPr>
              <a:t>هو تسخين السائل الى الدرجة الحرارية التي يتحول عندها الى بخار ثم تكثيف البخار ليعود الى سائل مرة اخرى واستقباله في جزء اخر من الجهاز اي تحدث عمليتين في آن واحد </a:t>
            </a:r>
            <a:r>
              <a:rPr lang="ar-DZ" sz="3600" dirty="0" smtClean="0">
                <a:latin typeface="Arabic Typesetting" panose="03020402040406030203" pitchFamily="66" charset="-78"/>
                <a:cs typeface="Arabic Typesetting" panose="03020402040406030203" pitchFamily="66" charset="-78"/>
              </a:rPr>
              <a:t>( التبخر, </a:t>
            </a:r>
            <a:r>
              <a:rPr lang="ar-DZ" sz="3600" dirty="0">
                <a:latin typeface="Arabic Typesetting" panose="03020402040406030203" pitchFamily="66" charset="-78"/>
                <a:cs typeface="Arabic Typesetting" panose="03020402040406030203" pitchFamily="66" charset="-78"/>
              </a:rPr>
              <a:t>والتكثيف </a:t>
            </a:r>
            <a:r>
              <a:rPr lang="ar-DZ" sz="3600" dirty="0" smtClean="0">
                <a:latin typeface="Arabic Typesetting" panose="03020402040406030203" pitchFamily="66" charset="-78"/>
                <a:cs typeface="Arabic Typesetting" panose="03020402040406030203" pitchFamily="66" charset="-78"/>
              </a:rPr>
              <a:t>) </a:t>
            </a:r>
            <a:r>
              <a:rPr lang="ar-DZ" sz="3600" dirty="0">
                <a:latin typeface="Arabic Typesetting" panose="03020402040406030203" pitchFamily="66" charset="-78"/>
                <a:cs typeface="Arabic Typesetting" panose="03020402040406030203" pitchFamily="66" charset="-78"/>
              </a:rPr>
              <a:t>. </a:t>
            </a:r>
            <a:r>
              <a:rPr lang="ar-DZ" sz="3600" dirty="0" smtClean="0">
                <a:latin typeface="Arabic Typesetting" panose="03020402040406030203" pitchFamily="66" charset="-78"/>
                <a:cs typeface="Arabic Typesetting" panose="03020402040406030203" pitchFamily="66" charset="-78"/>
              </a:rPr>
              <a:t>( التبخر)  </a:t>
            </a:r>
            <a:r>
              <a:rPr lang="ar-DZ" sz="3600" dirty="0">
                <a:latin typeface="Arabic Typesetting" panose="03020402040406030203" pitchFamily="66" charset="-78"/>
                <a:cs typeface="Arabic Typesetting" panose="03020402040406030203" pitchFamily="66" charset="-78"/>
              </a:rPr>
              <a:t>يحدث عند تسخين السائل والتبريد يتم في جزء من الجهاز يدعى بالمكثف .</a:t>
            </a:r>
            <a:endParaRPr lang="en-US" sz="3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830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940639"/>
            <a:ext cx="7560840" cy="646331"/>
          </a:xfrm>
          <a:prstGeom prst="rect">
            <a:avLst/>
          </a:prstGeom>
        </p:spPr>
        <p:txBody>
          <a:bodyPr wrap="square">
            <a:spAutoFit/>
          </a:bodyPr>
          <a:lstStyle/>
          <a:p>
            <a:pPr marL="571500" indent="-571500" algn="r" rtl="1">
              <a:buFontTx/>
              <a:buChar char="-"/>
            </a:pPr>
            <a:r>
              <a:rPr lang="ar-DZ" sz="3600" dirty="0" smtClean="0">
                <a:latin typeface="Arabic Typesetting" panose="03020402040406030203" pitchFamily="66" charset="-78"/>
                <a:cs typeface="Arabic Typesetting" panose="03020402040406030203" pitchFamily="66" charset="-78"/>
              </a:rPr>
              <a:t>1 </a:t>
            </a:r>
            <a:r>
              <a:rPr lang="ar-DZ" sz="3600" dirty="0">
                <a:latin typeface="Arabic Typesetting" panose="03020402040406030203" pitchFamily="66" charset="-78"/>
                <a:cs typeface="Arabic Typesetting" panose="03020402040406030203" pitchFamily="66" charset="-78"/>
              </a:rPr>
              <a:t>.تنقية المواد العضوية السائلة من المواد الصلبة غير المتطايرة </a:t>
            </a:r>
            <a:r>
              <a:rPr lang="ar-DZ" sz="3600" dirty="0" smtClean="0">
                <a:latin typeface="Arabic Typesetting" panose="03020402040406030203" pitchFamily="66" charset="-78"/>
                <a:cs typeface="Arabic Typesetting" panose="03020402040406030203" pitchFamily="66" charset="-78"/>
              </a:rPr>
              <a:t>.</a:t>
            </a:r>
          </a:p>
        </p:txBody>
      </p:sp>
      <p:sp>
        <p:nvSpPr>
          <p:cNvPr id="3" name="Rectangle 2"/>
          <p:cNvSpPr/>
          <p:nvPr/>
        </p:nvSpPr>
        <p:spPr>
          <a:xfrm>
            <a:off x="1547664" y="266745"/>
            <a:ext cx="5321548" cy="707886"/>
          </a:xfrm>
          <a:prstGeom prst="rect">
            <a:avLst/>
          </a:prstGeom>
          <a:solidFill>
            <a:srgbClr val="FFC000"/>
          </a:solidFill>
        </p:spPr>
        <p:style>
          <a:lnRef idx="1">
            <a:schemeClr val="accent6"/>
          </a:lnRef>
          <a:fillRef idx="3">
            <a:schemeClr val="accent6"/>
          </a:fillRef>
          <a:effectRef idx="2">
            <a:schemeClr val="accent6"/>
          </a:effectRef>
          <a:fontRef idx="minor">
            <a:schemeClr val="lt1"/>
          </a:fontRef>
        </p:style>
        <p:txBody>
          <a:bodyPr wrap="square">
            <a:spAutoFit/>
          </a:bodyPr>
          <a:lstStyle/>
          <a:p>
            <a:pPr lvl="0" algn="r" rtl="1"/>
            <a:r>
              <a:rPr lang="ar-DZ" sz="4000" b="1" dirty="0">
                <a:solidFill>
                  <a:prstClr val="black"/>
                </a:solidFill>
                <a:latin typeface="Arabic Typesetting" panose="03020402040406030203" pitchFamily="66" charset="-78"/>
                <a:cs typeface="Arabic Typesetting" panose="03020402040406030203" pitchFamily="66" charset="-78"/>
              </a:rPr>
              <a:t>يستعمل التقطير البسيط </a:t>
            </a:r>
            <a:r>
              <a:rPr lang="ar-DZ" sz="4000" b="1" dirty="0" err="1">
                <a:solidFill>
                  <a:prstClr val="black"/>
                </a:solidFill>
                <a:latin typeface="Arabic Typesetting" panose="03020402040406030203" pitchFamily="66" charset="-78"/>
                <a:cs typeface="Arabic Typesetting" panose="03020402040406030203" pitchFamily="66" charset="-78"/>
              </a:rPr>
              <a:t>لاغراض</a:t>
            </a:r>
            <a:r>
              <a:rPr lang="ar-DZ" sz="4000" b="1" dirty="0">
                <a:solidFill>
                  <a:prstClr val="black"/>
                </a:solidFill>
                <a:latin typeface="Arabic Typesetting" panose="03020402040406030203" pitchFamily="66" charset="-78"/>
                <a:cs typeface="Arabic Typesetting" panose="03020402040406030203" pitchFamily="66" charset="-78"/>
              </a:rPr>
              <a:t> متعددة منها</a:t>
            </a:r>
            <a:r>
              <a:rPr lang="ar-DZ" sz="3600" dirty="0">
                <a:solidFill>
                  <a:prstClr val="black"/>
                </a:solidFill>
                <a:latin typeface="Arabic Typesetting" panose="03020402040406030203" pitchFamily="66" charset="-78"/>
                <a:cs typeface="Arabic Typesetting" panose="03020402040406030203" pitchFamily="66" charset="-78"/>
              </a:rPr>
              <a:t>:</a:t>
            </a:r>
          </a:p>
        </p:txBody>
      </p:sp>
      <p:sp>
        <p:nvSpPr>
          <p:cNvPr id="4" name="Rectangle 3"/>
          <p:cNvSpPr/>
          <p:nvPr/>
        </p:nvSpPr>
        <p:spPr>
          <a:xfrm>
            <a:off x="395536" y="3956863"/>
            <a:ext cx="7848872" cy="1200329"/>
          </a:xfrm>
          <a:prstGeom prst="rect">
            <a:avLst/>
          </a:prstGeom>
        </p:spPr>
        <p:txBody>
          <a:bodyPr wrap="square">
            <a:spAutoFit/>
          </a:bodyPr>
          <a:lstStyle/>
          <a:p>
            <a:pPr marL="571500" lvl="0" indent="-571500" algn="r" rtl="1">
              <a:buFontTx/>
              <a:buChar char="-"/>
            </a:pPr>
            <a:r>
              <a:rPr lang="ar-DZ" sz="3600" dirty="0">
                <a:solidFill>
                  <a:prstClr val="black"/>
                </a:solidFill>
                <a:latin typeface="Arabic Typesetting" panose="03020402040406030203" pitchFamily="66" charset="-78"/>
                <a:cs typeface="Arabic Typesetting" panose="03020402040406030203" pitchFamily="66" charset="-78"/>
              </a:rPr>
              <a:t> 3 .لفصل سائلين او اكثر </a:t>
            </a:r>
            <a:r>
              <a:rPr lang="ar-DZ" sz="3600" dirty="0" smtClean="0">
                <a:solidFill>
                  <a:prstClr val="black"/>
                </a:solidFill>
                <a:latin typeface="Arabic Typesetting" panose="03020402040406030203" pitchFamily="66" charset="-78"/>
                <a:cs typeface="Arabic Typesetting" panose="03020402040406030203" pitchFamily="66" charset="-78"/>
              </a:rPr>
              <a:t>اعتمادا </a:t>
            </a:r>
            <a:r>
              <a:rPr lang="ar-DZ" sz="3600" dirty="0">
                <a:solidFill>
                  <a:prstClr val="black"/>
                </a:solidFill>
                <a:latin typeface="Arabic Typesetting" panose="03020402040406030203" pitchFamily="66" charset="-78"/>
                <a:cs typeface="Arabic Typesetting" panose="03020402040406030203" pitchFamily="66" charset="-78"/>
              </a:rPr>
              <a:t>على </a:t>
            </a:r>
            <a:r>
              <a:rPr lang="ar-DZ" sz="3600" dirty="0" smtClean="0">
                <a:solidFill>
                  <a:prstClr val="black"/>
                </a:solidFill>
                <a:latin typeface="Arabic Typesetting" panose="03020402040406030203" pitchFamily="66" charset="-78"/>
                <a:cs typeface="Arabic Typesetting" panose="03020402040406030203" pitchFamily="66" charset="-78"/>
              </a:rPr>
              <a:t>الاختلاف </a:t>
            </a:r>
            <a:r>
              <a:rPr lang="ar-DZ" sz="3600" dirty="0">
                <a:solidFill>
                  <a:prstClr val="black"/>
                </a:solidFill>
                <a:latin typeface="Arabic Typesetting" panose="03020402040406030203" pitchFamily="66" charset="-78"/>
                <a:cs typeface="Arabic Typesetting" panose="03020402040406030203" pitchFamily="66" charset="-78"/>
              </a:rPr>
              <a:t>في درجـــــــــــــات غليانها اكثر من (50 م°) . </a:t>
            </a:r>
            <a:endParaRPr lang="en-US" sz="3600" dirty="0">
              <a:solidFill>
                <a:prstClr val="black"/>
              </a:solidFill>
              <a:latin typeface="Arabic Typesetting" panose="03020402040406030203" pitchFamily="66" charset="-78"/>
              <a:cs typeface="Arabic Typesetting" panose="03020402040406030203" pitchFamily="66" charset="-78"/>
            </a:endParaRPr>
          </a:p>
        </p:txBody>
      </p:sp>
      <p:sp>
        <p:nvSpPr>
          <p:cNvPr id="5" name="Rectangle 4"/>
          <p:cNvSpPr/>
          <p:nvPr/>
        </p:nvSpPr>
        <p:spPr>
          <a:xfrm>
            <a:off x="430025" y="3020759"/>
            <a:ext cx="7814383" cy="646331"/>
          </a:xfrm>
          <a:prstGeom prst="rect">
            <a:avLst/>
          </a:prstGeom>
        </p:spPr>
        <p:txBody>
          <a:bodyPr wrap="square">
            <a:spAutoFit/>
          </a:bodyPr>
          <a:lstStyle/>
          <a:p>
            <a:pPr marL="571500" lvl="0" indent="-571500" algn="r" rtl="1">
              <a:buFontTx/>
              <a:buChar char="-"/>
            </a:pPr>
            <a:r>
              <a:rPr lang="ar-DZ" sz="3600" dirty="0">
                <a:solidFill>
                  <a:prstClr val="black"/>
                </a:solidFill>
                <a:latin typeface="Arabic Typesetting" panose="03020402040406030203" pitchFamily="66" charset="-78"/>
                <a:cs typeface="Arabic Typesetting" panose="03020402040406030203" pitchFamily="66" charset="-78"/>
              </a:rPr>
              <a:t> 2 .قياس درجة الغليان الحقيقية للسوائل .</a:t>
            </a:r>
          </a:p>
        </p:txBody>
      </p:sp>
    </p:spTree>
    <p:extLst>
      <p:ext uri="{BB962C8B-B14F-4D97-AF65-F5344CB8AC3E}">
        <p14:creationId xmlns:p14="http://schemas.microsoft.com/office/powerpoint/2010/main" val="235433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1920" y="1263055"/>
            <a:ext cx="4513196" cy="4524315"/>
          </a:xfrm>
          <a:prstGeom prst="rect">
            <a:avLst/>
          </a:prstGeom>
        </p:spPr>
        <p:txBody>
          <a:bodyPr wrap="square">
            <a:spAutoFit/>
          </a:bodyPr>
          <a:lstStyle/>
          <a:p>
            <a:pPr marL="742950" indent="-742950" algn="r" rtl="1">
              <a:buFont typeface="+mj-lt"/>
              <a:buAutoNum type="arabicPeriod"/>
            </a:pPr>
            <a:r>
              <a:rPr lang="ar-DZ" sz="3600" dirty="0" smtClean="0">
                <a:latin typeface="Arabic Typesetting" panose="03020402040406030203" pitchFamily="66" charset="-78"/>
                <a:cs typeface="Arabic Typesetting" panose="03020402040406030203" pitchFamily="66" charset="-78"/>
              </a:rPr>
              <a:t>مصباح </a:t>
            </a:r>
            <a:r>
              <a:rPr lang="ar-DZ" sz="3600" dirty="0" err="1" smtClean="0">
                <a:latin typeface="Arabic Typesetting" panose="03020402040406030203" pitchFamily="66" charset="-78"/>
                <a:cs typeface="Arabic Typesetting" panose="03020402040406030203" pitchFamily="66" charset="-78"/>
              </a:rPr>
              <a:t>بنزن</a:t>
            </a:r>
            <a:endParaRPr lang="ar-DZ" sz="3600" dirty="0" smtClean="0">
              <a:latin typeface="Arabic Typesetting" panose="03020402040406030203" pitchFamily="66" charset="-78"/>
              <a:cs typeface="Arabic Typesetting" panose="03020402040406030203" pitchFamily="66" charset="-78"/>
            </a:endParaRPr>
          </a:p>
          <a:p>
            <a:pPr marL="742950" indent="-742950" algn="r" rtl="1">
              <a:buFont typeface="+mj-lt"/>
              <a:buAutoNum type="arabicPeriod"/>
            </a:pPr>
            <a:r>
              <a:rPr lang="ar-DZ" sz="3600" dirty="0" smtClean="0">
                <a:latin typeface="Arabic Typesetting" panose="03020402040406030203" pitchFamily="66" charset="-78"/>
                <a:cs typeface="Arabic Typesetting" panose="03020402040406030203" pitchFamily="66" charset="-78"/>
              </a:rPr>
              <a:t>دورق </a:t>
            </a:r>
            <a:r>
              <a:rPr lang="ar-DZ" sz="3600" dirty="0">
                <a:latin typeface="Arabic Typesetting" panose="03020402040406030203" pitchFamily="66" charset="-78"/>
                <a:cs typeface="Arabic Typesetting" panose="03020402040406030203" pitchFamily="66" charset="-78"/>
              </a:rPr>
              <a:t>دائري القعر بحجم مناسب </a:t>
            </a:r>
            <a:endParaRPr lang="ar-DZ" sz="3600" dirty="0" smtClean="0">
              <a:latin typeface="Arabic Typesetting" panose="03020402040406030203" pitchFamily="66" charset="-78"/>
              <a:cs typeface="Arabic Typesetting" panose="03020402040406030203" pitchFamily="66" charset="-78"/>
            </a:endParaRPr>
          </a:p>
          <a:p>
            <a:pPr marL="742950" indent="-742950" algn="r" rtl="1">
              <a:buFont typeface="+mj-lt"/>
              <a:buAutoNum type="arabicPeriod"/>
            </a:pPr>
            <a:r>
              <a:rPr lang="ar-DZ" sz="3600" dirty="0">
                <a:latin typeface="Arabic Typesetting" panose="03020402040406030203" pitchFamily="66" charset="-78"/>
                <a:cs typeface="Arabic Typesetting" panose="03020402040406030203" pitchFamily="66" charset="-78"/>
              </a:rPr>
              <a:t>انبوب توصيل </a:t>
            </a:r>
            <a:r>
              <a:rPr lang="en-US" sz="3600" dirty="0">
                <a:latin typeface="Arabic Typesetting" panose="03020402040406030203" pitchFamily="66" charset="-78"/>
                <a:cs typeface="Arabic Typesetting" panose="03020402040406030203" pitchFamily="66" charset="-78"/>
              </a:rPr>
              <a:t>Adapter</a:t>
            </a:r>
          </a:p>
          <a:p>
            <a:pPr marL="742950" indent="-742950" algn="r" rtl="1">
              <a:buFont typeface="+mj-lt"/>
              <a:buAutoNum type="arabicPeriod"/>
            </a:pPr>
            <a:r>
              <a:rPr lang="ar-DZ" sz="3600" dirty="0" smtClean="0">
                <a:latin typeface="Arabic Typesetting" panose="03020402040406030203" pitchFamily="66" charset="-78"/>
                <a:cs typeface="Arabic Typesetting" panose="03020402040406030203" pitchFamily="66" charset="-78"/>
              </a:rPr>
              <a:t> محرار</a:t>
            </a:r>
            <a:r>
              <a:rPr lang="ar-DZ" sz="3600" dirty="0">
                <a:latin typeface="Arabic Typesetting" panose="03020402040406030203" pitchFamily="66" charset="-78"/>
                <a:cs typeface="Arabic Typesetting" panose="03020402040406030203" pitchFamily="66" charset="-78"/>
              </a:rPr>
              <a:t>. </a:t>
            </a:r>
            <a:endParaRPr lang="ar-DZ" sz="3600" dirty="0" smtClean="0">
              <a:latin typeface="Arabic Typesetting" panose="03020402040406030203" pitchFamily="66" charset="-78"/>
              <a:cs typeface="Arabic Typesetting" panose="03020402040406030203" pitchFamily="66" charset="-78"/>
            </a:endParaRPr>
          </a:p>
          <a:p>
            <a:pPr marL="742950" indent="-742950" algn="r" rtl="1">
              <a:buFont typeface="+mj-lt"/>
              <a:buAutoNum type="arabicPeriod"/>
            </a:pPr>
            <a:r>
              <a:rPr lang="ar-DZ" sz="3600" dirty="0" smtClean="0">
                <a:latin typeface="Arabic Typesetting" panose="03020402040406030203" pitchFamily="66" charset="-78"/>
                <a:cs typeface="Arabic Typesetting" panose="03020402040406030203" pitchFamily="66" charset="-78"/>
              </a:rPr>
              <a:t>مكثف</a:t>
            </a:r>
          </a:p>
          <a:p>
            <a:pPr marL="742950" lvl="0" indent="-742950" algn="r" rtl="1">
              <a:buFont typeface="+mj-lt"/>
              <a:buAutoNum type="arabicPeriod"/>
            </a:pPr>
            <a:r>
              <a:rPr lang="ar-DZ" sz="3600" dirty="0" smtClean="0">
                <a:solidFill>
                  <a:prstClr val="black"/>
                </a:solidFill>
                <a:latin typeface="Arabic Typesetting" panose="03020402040406030203" pitchFamily="66" charset="-78"/>
                <a:cs typeface="Arabic Typesetting" panose="03020402040406030203" pitchFamily="66" charset="-78"/>
              </a:rPr>
              <a:t>دخول الماء </a:t>
            </a:r>
            <a:r>
              <a:rPr lang="ar-DZ" sz="3600" dirty="0" err="1" smtClean="0">
                <a:solidFill>
                  <a:prstClr val="black"/>
                </a:solidFill>
                <a:latin typeface="Arabic Typesetting" panose="03020402040406030203" pitchFamily="66" charset="-78"/>
                <a:cs typeface="Arabic Typesetting" panose="03020402040406030203" pitchFamily="66" charset="-78"/>
              </a:rPr>
              <a:t>الباردد</a:t>
            </a:r>
            <a:endParaRPr lang="ar-DZ" sz="3600" dirty="0" smtClean="0">
              <a:solidFill>
                <a:prstClr val="black"/>
              </a:solidFill>
              <a:latin typeface="Arabic Typesetting" panose="03020402040406030203" pitchFamily="66" charset="-78"/>
              <a:cs typeface="Arabic Typesetting" panose="03020402040406030203" pitchFamily="66" charset="-78"/>
            </a:endParaRPr>
          </a:p>
          <a:p>
            <a:pPr marL="742950" lvl="0" indent="-742950" algn="r" rtl="1">
              <a:buFont typeface="+mj-lt"/>
              <a:buAutoNum type="arabicPeriod"/>
            </a:pPr>
            <a:r>
              <a:rPr lang="ar-DZ" sz="3600" dirty="0" smtClean="0">
                <a:solidFill>
                  <a:prstClr val="black"/>
                </a:solidFill>
                <a:latin typeface="Arabic Typesetting" panose="03020402040406030203" pitchFamily="66" charset="-78"/>
                <a:cs typeface="Arabic Typesetting" panose="03020402040406030203" pitchFamily="66" charset="-78"/>
              </a:rPr>
              <a:t>خروج  </a:t>
            </a:r>
            <a:r>
              <a:rPr lang="ar-DZ" sz="3600" dirty="0">
                <a:solidFill>
                  <a:prstClr val="black"/>
                </a:solidFill>
                <a:latin typeface="Arabic Typesetting" panose="03020402040406030203" pitchFamily="66" charset="-78"/>
                <a:cs typeface="Arabic Typesetting" panose="03020402040406030203" pitchFamily="66" charset="-78"/>
              </a:rPr>
              <a:t>الماء </a:t>
            </a:r>
            <a:r>
              <a:rPr lang="ar-DZ" sz="3600" dirty="0" smtClean="0">
                <a:solidFill>
                  <a:prstClr val="black"/>
                </a:solidFill>
                <a:latin typeface="Arabic Typesetting" panose="03020402040406030203" pitchFamily="66" charset="-78"/>
                <a:cs typeface="Arabic Typesetting" panose="03020402040406030203" pitchFamily="66" charset="-78"/>
              </a:rPr>
              <a:t>الساخن</a:t>
            </a:r>
            <a:endParaRPr lang="ar-DZ" sz="3600" dirty="0">
              <a:solidFill>
                <a:prstClr val="black"/>
              </a:solidFill>
              <a:latin typeface="Arabic Typesetting" panose="03020402040406030203" pitchFamily="66" charset="-78"/>
              <a:cs typeface="Arabic Typesetting" panose="03020402040406030203" pitchFamily="66" charset="-78"/>
            </a:endParaRPr>
          </a:p>
          <a:p>
            <a:pPr marL="742950" indent="-742950" algn="r" rtl="1">
              <a:buFont typeface="+mj-lt"/>
              <a:buAutoNum type="arabicPeriod"/>
            </a:pPr>
            <a:r>
              <a:rPr lang="ar-DZ" sz="3600" dirty="0" smtClean="0">
                <a:solidFill>
                  <a:prstClr val="black"/>
                </a:solidFill>
                <a:latin typeface="Arabic Typesetting" panose="03020402040406030203" pitchFamily="66" charset="-78"/>
                <a:cs typeface="Arabic Typesetting" panose="03020402040406030203" pitchFamily="66" charset="-78"/>
              </a:rPr>
              <a:t> </a:t>
            </a:r>
            <a:r>
              <a:rPr lang="ar-DZ" sz="3600" dirty="0" smtClean="0">
                <a:latin typeface="Arabic Typesetting" panose="03020402040406030203" pitchFamily="66" charset="-78"/>
                <a:cs typeface="Arabic Typesetting" panose="03020402040406030203" pitchFamily="66" charset="-78"/>
              </a:rPr>
              <a:t>دورق </a:t>
            </a:r>
            <a:r>
              <a:rPr lang="ar-DZ" sz="3600" dirty="0" err="1">
                <a:latin typeface="Arabic Typesetting" panose="03020402040406030203" pitchFamily="66" charset="-78"/>
                <a:cs typeface="Arabic Typesetting" panose="03020402040406030203" pitchFamily="66" charset="-78"/>
              </a:rPr>
              <a:t>استالم</a:t>
            </a:r>
            <a:r>
              <a:rPr lang="ar-DZ" sz="3600" dirty="0">
                <a:latin typeface="Arabic Typesetting" panose="03020402040406030203" pitchFamily="66" charset="-78"/>
                <a:cs typeface="Arabic Typesetting" panose="03020402040406030203" pitchFamily="66" charset="-78"/>
              </a:rPr>
              <a:t> المادة </a:t>
            </a:r>
            <a:r>
              <a:rPr lang="ar-DZ" sz="3600" dirty="0" smtClean="0">
                <a:latin typeface="Arabic Typesetting" panose="03020402040406030203" pitchFamily="66" charset="-78"/>
                <a:cs typeface="Arabic Typesetting" panose="03020402040406030203" pitchFamily="66" charset="-78"/>
              </a:rPr>
              <a:t>دورق </a:t>
            </a:r>
            <a:r>
              <a:rPr lang="ar-DZ" sz="3600" dirty="0">
                <a:latin typeface="Arabic Typesetting" panose="03020402040406030203" pitchFamily="66" charset="-78"/>
                <a:cs typeface="Arabic Typesetting" panose="03020402040406030203" pitchFamily="66" charset="-78"/>
              </a:rPr>
              <a:t>مخروطي </a:t>
            </a:r>
            <a:endParaRPr lang="ar-DZ" sz="3600" dirty="0" smtClean="0">
              <a:latin typeface="Arabic Typesetting" panose="03020402040406030203" pitchFamily="66" charset="-78"/>
              <a:cs typeface="Arabic Typesetting" panose="03020402040406030203" pitchFamily="66" charset="-78"/>
            </a:endParaRPr>
          </a:p>
        </p:txBody>
      </p:sp>
      <p:sp>
        <p:nvSpPr>
          <p:cNvPr id="3" name="Rectangle 2"/>
          <p:cNvSpPr/>
          <p:nvPr/>
        </p:nvSpPr>
        <p:spPr>
          <a:xfrm>
            <a:off x="3851920" y="548680"/>
            <a:ext cx="2714575" cy="707886"/>
          </a:xfrm>
          <a:prstGeom prst="rect">
            <a:avLst/>
          </a:prstGeom>
        </p:spPr>
        <p:txBody>
          <a:bodyPr wrap="square">
            <a:spAutoFit/>
          </a:bodyPr>
          <a:lstStyle/>
          <a:p>
            <a:pPr algn="r" rtl="1"/>
            <a:r>
              <a:rPr lang="ar-DZ" sz="4000" b="1" dirty="0">
                <a:solidFill>
                  <a:prstClr val="black"/>
                </a:solidFill>
                <a:latin typeface="Arabic Typesetting" panose="03020402040406030203" pitchFamily="66" charset="-78"/>
                <a:cs typeface="Arabic Typesetting" panose="03020402040406030203" pitchFamily="66" charset="-78"/>
              </a:rPr>
              <a:t>مكونات جهاز التقطير :</a:t>
            </a:r>
            <a:endParaRPr lang="en-US" sz="4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20" y="1495103"/>
            <a:ext cx="360838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9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649" y="410761"/>
            <a:ext cx="5559535" cy="70788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wrap="none">
            <a:spAutoFit/>
          </a:bodyPr>
          <a:lstStyle/>
          <a:p>
            <a:r>
              <a:rPr lang="ar-SA" sz="4000" b="1" i="1" dirty="0">
                <a:ea typeface="Calibri"/>
                <a:cs typeface="Arabic Typesetting"/>
              </a:rPr>
              <a:t>التقنيات الرئيسية لفصل المخاليط الأكثر </a:t>
            </a:r>
            <a:r>
              <a:rPr lang="ar-SA" sz="4000" b="1" i="1" dirty="0" smtClean="0">
                <a:ea typeface="Calibri"/>
                <a:cs typeface="Arabic Typesetting"/>
              </a:rPr>
              <a:t>استخدامًا</a:t>
            </a:r>
            <a:endParaRPr lang="en-US" sz="4000" i="1" dirty="0"/>
          </a:p>
        </p:txBody>
      </p:sp>
      <p:sp>
        <p:nvSpPr>
          <p:cNvPr id="3" name="Rectangle 2"/>
          <p:cNvSpPr/>
          <p:nvPr/>
        </p:nvSpPr>
        <p:spPr>
          <a:xfrm>
            <a:off x="3683123" y="1489775"/>
            <a:ext cx="3882307" cy="646331"/>
          </a:xfrm>
          <a:prstGeom prst="rect">
            <a:avLst/>
          </a:prstGeom>
        </p:spPr>
        <p:txBody>
          <a:bodyPr wrap="square">
            <a:spAutoFit/>
          </a:bodyPr>
          <a:lstStyle/>
          <a:p>
            <a:pPr algn="r" rtl="1"/>
            <a:r>
              <a:rPr lang="ar-SA" sz="3600" b="1" dirty="0">
                <a:ea typeface="Calibri"/>
                <a:cs typeface="Arabic Typesetting"/>
              </a:rPr>
              <a:t>يتم تصنيف طرق الفصل إلى </a:t>
            </a:r>
            <a:r>
              <a:rPr lang="ar-SA" sz="3600" b="1" dirty="0" smtClean="0">
                <a:ea typeface="Calibri"/>
                <a:cs typeface="Arabic Typesetting"/>
              </a:rPr>
              <a:t>فئتين</a:t>
            </a:r>
            <a:r>
              <a:rPr lang="fr-FR" sz="3600" b="1" dirty="0">
                <a:solidFill>
                  <a:prstClr val="black"/>
                </a:solidFill>
                <a:latin typeface="Arabic Typesetting"/>
                <a:ea typeface="Calibri"/>
              </a:rPr>
              <a:t> :</a:t>
            </a:r>
            <a:endParaRPr lang="en-US" sz="3600" dirty="0"/>
          </a:p>
        </p:txBody>
      </p:sp>
      <p:sp>
        <p:nvSpPr>
          <p:cNvPr id="12" name="Rectangle 11"/>
          <p:cNvSpPr/>
          <p:nvPr/>
        </p:nvSpPr>
        <p:spPr>
          <a:xfrm>
            <a:off x="4022715" y="2276872"/>
            <a:ext cx="3203121" cy="646331"/>
          </a:xfrm>
          <a:prstGeom prst="rect">
            <a:avLst/>
          </a:prstGeom>
        </p:spPr>
        <p:txBody>
          <a:bodyPr wrap="none">
            <a:spAutoFit/>
          </a:bodyPr>
          <a:lstStyle/>
          <a:p>
            <a:pPr marL="742950" indent="-742950" algn="r" rtl="1">
              <a:buFont typeface="Arial" panose="020B0604020202020204" pitchFamily="34" charset="0"/>
              <a:buChar char="•"/>
            </a:pPr>
            <a:r>
              <a:rPr lang="ar-SA" sz="3600" b="1" dirty="0">
                <a:solidFill>
                  <a:prstClr val="black"/>
                </a:solidFill>
                <a:ea typeface="Calibri"/>
                <a:cs typeface="Arabic Typesetting"/>
              </a:rPr>
              <a:t>الفصل </a:t>
            </a:r>
            <a:r>
              <a:rPr lang="ar-SA" sz="3600" b="1" dirty="0" smtClean="0">
                <a:solidFill>
                  <a:prstClr val="black"/>
                </a:solidFill>
                <a:ea typeface="Calibri"/>
                <a:cs typeface="Arabic Typesetting"/>
              </a:rPr>
              <a:t>الماكرو</a:t>
            </a:r>
            <a:r>
              <a:rPr lang="fr-FR" sz="3600" b="1" dirty="0" smtClean="0">
                <a:solidFill>
                  <a:prstClr val="black"/>
                </a:solidFill>
                <a:ea typeface="Calibri"/>
                <a:cs typeface="Arabic Typesetting"/>
              </a:rPr>
              <a:t> </a:t>
            </a:r>
            <a:r>
              <a:rPr lang="fr-FR" sz="3600" b="1" dirty="0" err="1">
                <a:solidFill>
                  <a:prstClr val="black"/>
                </a:solidFill>
                <a:latin typeface="Arabic Typesetting"/>
                <a:ea typeface="Calibri"/>
              </a:rPr>
              <a:t>Scopic</a:t>
            </a:r>
            <a:endParaRPr lang="en-US" sz="3600" b="1" dirty="0">
              <a:solidFill>
                <a:prstClr val="black"/>
              </a:solidFill>
              <a:ea typeface="Calibri"/>
              <a:cs typeface="Arabic Typesetting"/>
            </a:endParaRPr>
          </a:p>
        </p:txBody>
      </p:sp>
      <p:sp>
        <p:nvSpPr>
          <p:cNvPr id="14" name="Rectangle 13"/>
          <p:cNvSpPr/>
          <p:nvPr/>
        </p:nvSpPr>
        <p:spPr>
          <a:xfrm>
            <a:off x="4211960" y="3104878"/>
            <a:ext cx="2145139" cy="646331"/>
          </a:xfrm>
          <a:prstGeom prst="rect">
            <a:avLst/>
          </a:prstGeom>
        </p:spPr>
        <p:txBody>
          <a:bodyPr wrap="none">
            <a:spAutoFit/>
          </a:bodyPr>
          <a:lstStyle/>
          <a:p>
            <a:pPr marL="571500" indent="-571500" algn="r" rtl="1">
              <a:buFont typeface="Arial" panose="020B0604020202020204" pitchFamily="34" charset="0"/>
              <a:buChar char="•"/>
            </a:pPr>
            <a:r>
              <a:rPr lang="ar-SA" sz="3600" b="1" dirty="0">
                <a:solidFill>
                  <a:prstClr val="black"/>
                </a:solidFill>
                <a:ea typeface="Calibri"/>
                <a:cs typeface="Arabic Typesetting"/>
              </a:rPr>
              <a:t>الفصل المجهري</a:t>
            </a:r>
            <a:endParaRPr lang="en-US" sz="3600" b="1" dirty="0">
              <a:solidFill>
                <a:prstClr val="black"/>
              </a:solidFill>
              <a:ea typeface="Calibri"/>
              <a:cs typeface="Arabic Typesetting"/>
            </a:endParaRPr>
          </a:p>
        </p:txBody>
      </p:sp>
      <p:sp>
        <p:nvSpPr>
          <p:cNvPr id="15" name="Rectangle 14"/>
          <p:cNvSpPr/>
          <p:nvPr/>
        </p:nvSpPr>
        <p:spPr>
          <a:xfrm>
            <a:off x="4816589" y="3933056"/>
            <a:ext cx="3081019" cy="646331"/>
          </a:xfrm>
          <a:prstGeom prst="rect">
            <a:avLst/>
          </a:prstGeom>
          <a:solidFill>
            <a:srgbClr val="00B0F0"/>
          </a:solidFill>
        </p:spPr>
        <p:style>
          <a:lnRef idx="1">
            <a:schemeClr val="accent6"/>
          </a:lnRef>
          <a:fillRef idx="3">
            <a:schemeClr val="accent6"/>
          </a:fillRef>
          <a:effectRef idx="2">
            <a:schemeClr val="accent6"/>
          </a:effectRef>
          <a:fontRef idx="minor">
            <a:schemeClr val="lt1"/>
          </a:fontRef>
        </p:style>
        <p:txBody>
          <a:bodyPr wrap="square">
            <a:spAutoFit/>
          </a:bodyPr>
          <a:lstStyle/>
          <a:p>
            <a:pPr lvl="0" algn="r" rtl="1"/>
            <a:r>
              <a:rPr lang="ar-SA" sz="3600" b="1" dirty="0" smtClean="0">
                <a:solidFill>
                  <a:prstClr val="black"/>
                </a:solidFill>
                <a:ea typeface="Calibri"/>
                <a:cs typeface="Arabic Typesetting"/>
              </a:rPr>
              <a:t>الفصل الماكرو</a:t>
            </a:r>
            <a:r>
              <a:rPr lang="fr-FR" sz="3600" b="1" dirty="0" smtClean="0">
                <a:solidFill>
                  <a:prstClr val="black"/>
                </a:solidFill>
                <a:latin typeface="Arabic Typesetting"/>
                <a:ea typeface="Calibri"/>
              </a:rPr>
              <a:t> : </a:t>
            </a:r>
            <a:r>
              <a:rPr lang="fr-FR" sz="3600" b="1" dirty="0" err="1" smtClean="0">
                <a:solidFill>
                  <a:prstClr val="black"/>
                </a:solidFill>
                <a:latin typeface="Arabic Typesetting"/>
                <a:ea typeface="Calibri"/>
              </a:rPr>
              <a:t>Scopic</a:t>
            </a:r>
            <a:r>
              <a:rPr lang="fr-FR" sz="3600" b="1" dirty="0" smtClean="0">
                <a:solidFill>
                  <a:prstClr val="black"/>
                </a:solidFill>
                <a:latin typeface="Arabic Typesetting"/>
                <a:ea typeface="Calibri"/>
              </a:rPr>
              <a:t> </a:t>
            </a:r>
            <a:endParaRPr lang="en-US" sz="3600" dirty="0">
              <a:solidFill>
                <a:prstClr val="black"/>
              </a:solidFill>
            </a:endParaRPr>
          </a:p>
        </p:txBody>
      </p:sp>
      <p:sp>
        <p:nvSpPr>
          <p:cNvPr id="16" name="Rectangle 15"/>
          <p:cNvSpPr/>
          <p:nvPr/>
        </p:nvSpPr>
        <p:spPr>
          <a:xfrm>
            <a:off x="1108177" y="5015352"/>
            <a:ext cx="7416824" cy="1200329"/>
          </a:xfrm>
          <a:prstGeom prst="rect">
            <a:avLst/>
          </a:prstGeom>
        </p:spPr>
        <p:txBody>
          <a:bodyPr wrap="square">
            <a:spAutoFit/>
          </a:bodyPr>
          <a:lstStyle/>
          <a:p>
            <a:pPr algn="r" rtl="1"/>
            <a:r>
              <a:rPr lang="ar-SA" sz="3600" b="1" dirty="0">
                <a:solidFill>
                  <a:prstClr val="black"/>
                </a:solidFill>
                <a:ea typeface="Calibri"/>
                <a:cs typeface="Arabic Typesetting"/>
              </a:rPr>
              <a:t>هي طرق فصل واسعة النطاق لا تتطلب أجهزة عالية الأداء ، ولكن يمكن تنفيذها بوسائل </a:t>
            </a:r>
            <a:r>
              <a:rPr lang="ar-SA" sz="3600" b="1" dirty="0" smtClean="0">
                <a:solidFill>
                  <a:prstClr val="black"/>
                </a:solidFill>
                <a:ea typeface="Calibri"/>
                <a:cs typeface="Arabic Typesetting"/>
              </a:rPr>
              <a:t>بسيطة</a:t>
            </a:r>
            <a:endParaRPr lang="en-US" sz="3600" dirty="0">
              <a:solidFill>
                <a:prstClr val="black"/>
              </a:solidFill>
            </a:endParaRPr>
          </a:p>
        </p:txBody>
      </p:sp>
    </p:spTree>
    <p:extLst>
      <p:ext uri="{BB962C8B-B14F-4D97-AF65-F5344CB8AC3E}">
        <p14:creationId xmlns:p14="http://schemas.microsoft.com/office/powerpoint/2010/main" val="3658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2" grpId="0"/>
      <p:bldP spid="14" grpId="0"/>
      <p:bldP spid="15"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2803" y="1484784"/>
            <a:ext cx="7920880" cy="3416320"/>
          </a:xfrm>
          <a:prstGeom prst="rect">
            <a:avLst/>
          </a:prstGeom>
        </p:spPr>
        <p:txBody>
          <a:bodyPr wrap="square">
            <a:spAutoFit/>
          </a:bodyPr>
          <a:lstStyle/>
          <a:p>
            <a:pPr algn="r" rtl="1"/>
            <a:r>
              <a:rPr lang="ar-DZ" sz="3600" dirty="0" smtClean="0">
                <a:latin typeface="Arabic Typesetting" panose="03020402040406030203" pitchFamily="66" charset="-78"/>
                <a:cs typeface="Arabic Typesetting" panose="03020402040406030203" pitchFamily="66" charset="-78"/>
              </a:rPr>
              <a:t>عند </a:t>
            </a:r>
            <a:r>
              <a:rPr lang="ar-DZ" sz="3600" dirty="0">
                <a:latin typeface="Arabic Typesetting" panose="03020402040406030203" pitchFamily="66" charset="-78"/>
                <a:cs typeface="Arabic Typesetting" panose="03020402040406030203" pitchFamily="66" charset="-78"/>
              </a:rPr>
              <a:t>تسخين مادة في دورق التقطير بلهب ضئيل فالضغط البخاري للسائل ) وهو قابلية الجزيئات على </a:t>
            </a:r>
            <a:r>
              <a:rPr lang="ar-DZ" sz="3600" dirty="0" smtClean="0">
                <a:latin typeface="Arabic Typesetting" panose="03020402040406030203" pitchFamily="66" charset="-78"/>
                <a:cs typeface="Arabic Typesetting" panose="03020402040406030203" pitchFamily="66" charset="-78"/>
              </a:rPr>
              <a:t>الإفلات </a:t>
            </a:r>
            <a:r>
              <a:rPr lang="ar-DZ" sz="3600" dirty="0">
                <a:latin typeface="Arabic Typesetting" panose="03020402040406030203" pitchFamily="66" charset="-78"/>
                <a:cs typeface="Arabic Typesetting" panose="03020402040406030203" pitchFamily="66" charset="-78"/>
              </a:rPr>
              <a:t>من سطح سائل ( سوف يزداد حتى يتساوى مع الضغط الخارجي وباستمرار التسخين يجهز حرارة تسخين كافية لتحويل التقطير وعندما نسخن رقبة الدورق تخرج </a:t>
            </a:r>
            <a:r>
              <a:rPr lang="ar-DZ" sz="3600" dirty="0" smtClean="0">
                <a:latin typeface="Arabic Typesetting" panose="03020402040406030203" pitchFamily="66" charset="-78"/>
                <a:cs typeface="Arabic Typesetting" panose="03020402040406030203" pitchFamily="66" charset="-78"/>
              </a:rPr>
              <a:t>الأبخرة </a:t>
            </a:r>
            <a:r>
              <a:rPr lang="ar-DZ" sz="3600" dirty="0">
                <a:latin typeface="Arabic Typesetting" panose="03020402040406030203" pitchFamily="66" charset="-78"/>
                <a:cs typeface="Arabic Typesetting" panose="03020402040406030203" pitchFamily="66" charset="-78"/>
              </a:rPr>
              <a:t>من </a:t>
            </a:r>
            <a:r>
              <a:rPr lang="ar-DZ" sz="3600" dirty="0" smtClean="0">
                <a:latin typeface="Arabic Typesetting" panose="03020402040406030203" pitchFamily="66" charset="-78"/>
                <a:cs typeface="Arabic Typesetting" panose="03020402040406030203" pitchFamily="66" charset="-78"/>
              </a:rPr>
              <a:t>خلال </a:t>
            </a:r>
            <a:r>
              <a:rPr lang="ar-DZ" sz="3600" dirty="0">
                <a:latin typeface="Arabic Typesetting" panose="03020402040406030203" pitchFamily="66" charset="-78"/>
                <a:cs typeface="Arabic Typesetting" panose="03020402040406030203" pitchFamily="66" charset="-78"/>
              </a:rPr>
              <a:t>الفتحة الجانبية لدورق التقطير ثم تمر عبر المكثف الى اناء جمع المادة ويستمر التقطير حيث يكون بمعدل قطرة او قطرتين كل ثانية .</a:t>
            </a:r>
            <a:endParaRPr lang="en-US" sz="3600" dirty="0">
              <a:latin typeface="Arabic Typesetting" panose="03020402040406030203" pitchFamily="66" charset="-78"/>
              <a:cs typeface="Arabic Typesetting" panose="03020402040406030203" pitchFamily="66" charset="-78"/>
            </a:endParaRPr>
          </a:p>
        </p:txBody>
      </p:sp>
      <p:sp>
        <p:nvSpPr>
          <p:cNvPr id="3" name="Rectangle 2"/>
          <p:cNvSpPr/>
          <p:nvPr/>
        </p:nvSpPr>
        <p:spPr>
          <a:xfrm>
            <a:off x="3779912" y="365254"/>
            <a:ext cx="3881066" cy="707886"/>
          </a:xfrm>
          <a:prstGeom prst="rect">
            <a:avLst/>
          </a:prstGeom>
        </p:spPr>
        <p:txBody>
          <a:bodyPr wrap="square">
            <a:spAutoFit/>
          </a:bodyPr>
          <a:lstStyle/>
          <a:p>
            <a:pPr algn="r" rtl="1"/>
            <a:r>
              <a:rPr lang="ar-DZ" sz="4000" b="1" dirty="0">
                <a:solidFill>
                  <a:prstClr val="black"/>
                </a:solidFill>
                <a:latin typeface="Arabic Typesetting" panose="03020402040406030203" pitchFamily="66" charset="-78"/>
                <a:cs typeface="Arabic Typesetting" panose="03020402040406030203" pitchFamily="66" charset="-78"/>
              </a:rPr>
              <a:t>كيف تحدث عملية </a:t>
            </a:r>
            <a:r>
              <a:rPr lang="ar-DZ" sz="4000" b="1" dirty="0" smtClean="0">
                <a:solidFill>
                  <a:prstClr val="black"/>
                </a:solidFill>
                <a:latin typeface="Arabic Typesetting" panose="03020402040406030203" pitchFamily="66" charset="-78"/>
                <a:cs typeface="Arabic Typesetting" panose="03020402040406030203" pitchFamily="66" charset="-78"/>
              </a:rPr>
              <a:t>التقطير</a:t>
            </a:r>
            <a:r>
              <a:rPr lang="ar-DZ" sz="4000" b="1" dirty="0">
                <a:solidFill>
                  <a:prstClr val="black"/>
                </a:solidFill>
                <a:latin typeface="Arabic Typesetting" panose="03020402040406030203" pitchFamily="66" charset="-78"/>
                <a:cs typeface="Arabic Typesetting" panose="03020402040406030203" pitchFamily="66" charset="-78"/>
              </a:rPr>
              <a:t> ؟</a:t>
            </a:r>
            <a:r>
              <a:rPr lang="ar-DZ" sz="4000" b="1" dirty="0" smtClean="0">
                <a:solidFill>
                  <a:prstClr val="black"/>
                </a:solidFill>
                <a:latin typeface="Arabic Typesetting" panose="03020402040406030203" pitchFamily="66" charset="-78"/>
                <a:cs typeface="Arabic Typesetting" panose="03020402040406030203" pitchFamily="66" charset="-78"/>
              </a:rPr>
              <a:t> </a:t>
            </a:r>
            <a:endParaRPr lang="en-US" sz="4000" b="1" dirty="0"/>
          </a:p>
        </p:txBody>
      </p:sp>
    </p:spTree>
    <p:extLst>
      <p:ext uri="{BB962C8B-B14F-4D97-AF65-F5344CB8AC3E}">
        <p14:creationId xmlns:p14="http://schemas.microsoft.com/office/powerpoint/2010/main" val="234365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283" y="1244801"/>
            <a:ext cx="8232700" cy="3416320"/>
          </a:xfrm>
          <a:prstGeom prst="rect">
            <a:avLst/>
          </a:prstGeom>
        </p:spPr>
        <p:txBody>
          <a:bodyPr wrap="square">
            <a:spAutoFit/>
          </a:bodyPr>
          <a:lstStyle/>
          <a:p>
            <a:pPr marL="457200" indent="-457200" algn="r" rtl="1">
              <a:buFontTx/>
              <a:buChar char="-"/>
            </a:pPr>
            <a:r>
              <a:rPr lang="ar-DZ" sz="3600" dirty="0" smtClean="0">
                <a:latin typeface="Arabic Typesetting" panose="03020402040406030203" pitchFamily="66" charset="-78"/>
                <a:cs typeface="Arabic Typesetting" panose="03020402040406030203" pitchFamily="66" charset="-78"/>
              </a:rPr>
              <a:t>1 </a:t>
            </a:r>
            <a:r>
              <a:rPr lang="ar-DZ" sz="3600" dirty="0">
                <a:latin typeface="Arabic Typesetting" panose="03020402040406030203" pitchFamily="66" charset="-78"/>
                <a:cs typeface="Arabic Typesetting" panose="03020402040406030203" pitchFamily="66" charset="-78"/>
              </a:rPr>
              <a:t>.يجب استخدام حجر الغليان </a:t>
            </a:r>
            <a:r>
              <a:rPr lang="en-US" sz="3600" dirty="0">
                <a:latin typeface="Arabic Typesetting" panose="03020402040406030203" pitchFamily="66" charset="-78"/>
                <a:cs typeface="Arabic Typesetting" panose="03020402040406030203" pitchFamily="66" charset="-78"/>
              </a:rPr>
              <a:t>chips Boiling </a:t>
            </a:r>
            <a:r>
              <a:rPr lang="ar-DZ" sz="3600" dirty="0">
                <a:latin typeface="Arabic Typesetting" panose="03020402040406030203" pitchFamily="66" charset="-78"/>
                <a:cs typeface="Arabic Typesetting" panose="03020402040406030203" pitchFamily="66" charset="-78"/>
              </a:rPr>
              <a:t>للحصول على غليان منتظم الن حجر الغليان هو عبارة عن خزف يحتوي على مسامات صغيرة فعندما يغلي السائل بفقاعات كبيرة تدخل الفقاعة داخل المسامات وتتحول الى فقاعات صغيرة وفي حالة عدم اضافة الحجر فأن درجة غليان السائل ترتفع الى ما فوق درجة غليانه </a:t>
            </a:r>
            <a:r>
              <a:rPr lang="en-US" sz="3600" dirty="0">
                <a:latin typeface="Arabic Typesetting" panose="03020402040406030203" pitchFamily="66" charset="-78"/>
                <a:cs typeface="Arabic Typesetting" panose="03020402040406030203" pitchFamily="66" charset="-78"/>
              </a:rPr>
              <a:t>heating Supper </a:t>
            </a:r>
            <a:r>
              <a:rPr lang="ar-DZ" sz="3600" dirty="0">
                <a:latin typeface="Arabic Typesetting" panose="03020402040406030203" pitchFamily="66" charset="-78"/>
                <a:cs typeface="Arabic Typesetting" panose="03020402040406030203" pitchFamily="66" charset="-78"/>
              </a:rPr>
              <a:t>مما يؤدي الى الفوران المفاجئ وخروج السائل الى المكثف وفقدانه . </a:t>
            </a:r>
            <a:endParaRPr lang="en-US" sz="3600" dirty="0">
              <a:latin typeface="Arabic Typesetting" panose="03020402040406030203" pitchFamily="66" charset="-78"/>
              <a:cs typeface="Arabic Typesetting" panose="03020402040406030203" pitchFamily="66" charset="-78"/>
            </a:endParaRPr>
          </a:p>
        </p:txBody>
      </p:sp>
      <p:sp>
        <p:nvSpPr>
          <p:cNvPr id="3" name="Rectangle 2"/>
          <p:cNvSpPr/>
          <p:nvPr/>
        </p:nvSpPr>
        <p:spPr>
          <a:xfrm>
            <a:off x="-17481" y="4653136"/>
            <a:ext cx="8556228" cy="1200329"/>
          </a:xfrm>
          <a:prstGeom prst="rect">
            <a:avLst/>
          </a:prstGeom>
        </p:spPr>
        <p:txBody>
          <a:bodyPr wrap="square">
            <a:spAutoFit/>
          </a:bodyPr>
          <a:lstStyle/>
          <a:p>
            <a:pPr marL="457200" lvl="0" indent="-457200" algn="r" rtl="1">
              <a:buFontTx/>
              <a:buChar char="-"/>
            </a:pPr>
            <a:r>
              <a:rPr lang="ar-DZ" sz="3600" dirty="0" smtClean="0">
                <a:solidFill>
                  <a:prstClr val="black"/>
                </a:solidFill>
                <a:latin typeface="Arabic Typesetting" panose="03020402040406030203" pitchFamily="66" charset="-78"/>
                <a:cs typeface="Arabic Typesetting" panose="03020402040406030203" pitchFamily="66" charset="-78"/>
              </a:rPr>
              <a:t>2 </a:t>
            </a:r>
            <a:r>
              <a:rPr lang="ar-DZ" sz="3600" dirty="0">
                <a:solidFill>
                  <a:prstClr val="black"/>
                </a:solidFill>
                <a:latin typeface="Arabic Typesetting" panose="03020402040406030203" pitchFamily="66" charset="-78"/>
                <a:cs typeface="Arabic Typesetting" panose="03020402040406030203" pitchFamily="66" charset="-78"/>
              </a:rPr>
              <a:t>.الا تستمر بعملية التقطير لحين جفاف المادة السائلة كليا ) اوقف التسخين قبل ان تجف المادة تماما</a:t>
            </a:r>
            <a:endParaRPr lang="en-US" sz="3600" dirty="0">
              <a:solidFill>
                <a:prstClr val="black"/>
              </a:solidFill>
              <a:latin typeface="Arabic Typesetting" panose="03020402040406030203" pitchFamily="66" charset="-78"/>
              <a:cs typeface="Arabic Typesetting" panose="03020402040406030203" pitchFamily="66" charset="-78"/>
            </a:endParaRPr>
          </a:p>
        </p:txBody>
      </p:sp>
      <p:sp>
        <p:nvSpPr>
          <p:cNvPr id="4" name="Rectangle 3"/>
          <p:cNvSpPr/>
          <p:nvPr/>
        </p:nvSpPr>
        <p:spPr>
          <a:xfrm>
            <a:off x="2771799" y="536730"/>
            <a:ext cx="5496297" cy="646331"/>
          </a:xfrm>
          <a:prstGeom prst="rect">
            <a:avLst/>
          </a:prstGeom>
        </p:spPr>
        <p:txBody>
          <a:bodyPr wrap="square">
            <a:spAutoFit/>
          </a:bodyPr>
          <a:lstStyle/>
          <a:p>
            <a:pPr lvl="0" algn="r" rtl="1"/>
            <a:r>
              <a:rPr lang="ar-DZ" sz="3600" dirty="0">
                <a:solidFill>
                  <a:prstClr val="black"/>
                </a:solidFill>
                <a:latin typeface="Arabic Typesetting" panose="03020402040406030203" pitchFamily="66" charset="-78"/>
                <a:cs typeface="Arabic Typesetting" panose="03020402040406030203" pitchFamily="66" charset="-78"/>
              </a:rPr>
              <a:t>وعند اجراء عملية التقطير يجب مراعاة النقاط الآتية :</a:t>
            </a:r>
          </a:p>
        </p:txBody>
      </p:sp>
    </p:spTree>
    <p:extLst>
      <p:ext uri="{BB962C8B-B14F-4D97-AF65-F5344CB8AC3E}">
        <p14:creationId xmlns:p14="http://schemas.microsoft.com/office/powerpoint/2010/main" val="273930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572" y="2780928"/>
            <a:ext cx="7560840" cy="2862322"/>
          </a:xfrm>
          <a:prstGeom prst="rect">
            <a:avLst/>
          </a:prstGeom>
        </p:spPr>
        <p:txBody>
          <a:bodyPr wrap="square">
            <a:spAutoFit/>
          </a:bodyPr>
          <a:lstStyle/>
          <a:p>
            <a:pPr algn="r" rtl="1"/>
            <a:r>
              <a:rPr lang="ar-DZ" sz="2800" dirty="0">
                <a:solidFill>
                  <a:prstClr val="black"/>
                </a:solidFill>
                <a:latin typeface="Arabic Typesetting" panose="03020402040406030203" pitchFamily="66" charset="-78"/>
                <a:cs typeface="Arabic Typesetting" panose="03020402040406030203" pitchFamily="66" charset="-78"/>
              </a:rPr>
              <a:t>4 </a:t>
            </a:r>
            <a:r>
              <a:rPr lang="ar-DZ" sz="3600" dirty="0">
                <a:solidFill>
                  <a:prstClr val="black"/>
                </a:solidFill>
                <a:latin typeface="Arabic Typesetting" panose="03020402040406030203" pitchFamily="66" charset="-78"/>
                <a:cs typeface="Arabic Typesetting" panose="03020402040406030203" pitchFamily="66" charset="-78"/>
              </a:rPr>
              <a:t>.يكون التسخين بواسطة حمام مائي ساخن في حالة السوائل ذات درجات الغليان الواطئة مثل </a:t>
            </a:r>
            <a:r>
              <a:rPr lang="ar-DZ" sz="3600" dirty="0" err="1">
                <a:solidFill>
                  <a:prstClr val="black"/>
                </a:solidFill>
                <a:latin typeface="Arabic Typesetting" panose="03020402040406030203" pitchFamily="66" charset="-78"/>
                <a:cs typeface="Arabic Typesetting" panose="03020402040406030203" pitchFamily="66" charset="-78"/>
              </a:rPr>
              <a:t>االيثر</a:t>
            </a:r>
            <a:r>
              <a:rPr lang="ar-DZ" sz="3600" dirty="0">
                <a:solidFill>
                  <a:prstClr val="black"/>
                </a:solidFill>
                <a:latin typeface="Arabic Typesetting" panose="03020402040406030203" pitchFamily="66" charset="-78"/>
                <a:cs typeface="Arabic Typesetting" panose="03020402040406030203" pitchFamily="66" charset="-78"/>
              </a:rPr>
              <a:t> او ثنائي كبريتيد الكاربون , الكحول وغيرها . اما اذا كانت درجات غليان السوائل مثل رباعي كلوريد الكاربون </a:t>
            </a:r>
            <a:r>
              <a:rPr lang="en-US" sz="3600" dirty="0">
                <a:solidFill>
                  <a:prstClr val="black"/>
                </a:solidFill>
                <a:latin typeface="Arabic Typesetting" panose="03020402040406030203" pitchFamily="66" charset="-78"/>
                <a:cs typeface="Arabic Typesetting" panose="03020402040406030203" pitchFamily="66" charset="-78"/>
              </a:rPr>
              <a:t>CCl4 </a:t>
            </a:r>
            <a:r>
              <a:rPr lang="ar-DZ" sz="3600" dirty="0">
                <a:solidFill>
                  <a:prstClr val="black"/>
                </a:solidFill>
                <a:latin typeface="Arabic Typesetting" panose="03020402040406030203" pitchFamily="66" charset="-78"/>
                <a:cs typeface="Arabic Typesetting" panose="03020402040406030203" pitchFamily="66" charset="-78"/>
              </a:rPr>
              <a:t>او </a:t>
            </a:r>
            <a:r>
              <a:rPr lang="ar-DZ" sz="3600" dirty="0" err="1">
                <a:solidFill>
                  <a:prstClr val="black"/>
                </a:solidFill>
                <a:latin typeface="Arabic Typesetting" panose="03020402040406030203" pitchFamily="66" charset="-78"/>
                <a:cs typeface="Arabic Typesetting" panose="03020402040406030203" pitchFamily="66" charset="-78"/>
              </a:rPr>
              <a:t>االثلين</a:t>
            </a:r>
            <a:r>
              <a:rPr lang="ar-DZ" sz="3600" dirty="0">
                <a:solidFill>
                  <a:prstClr val="black"/>
                </a:solidFill>
                <a:latin typeface="Arabic Typesetting" panose="03020402040406030203" pitchFamily="66" charset="-78"/>
                <a:cs typeface="Arabic Typesetting" panose="03020402040406030203" pitchFamily="66" charset="-78"/>
              </a:rPr>
              <a:t> </a:t>
            </a:r>
            <a:r>
              <a:rPr lang="ar-DZ" sz="3600" dirty="0" err="1">
                <a:solidFill>
                  <a:prstClr val="black"/>
                </a:solidFill>
                <a:latin typeface="Arabic Typesetting" panose="03020402040406030203" pitchFamily="66" charset="-78"/>
                <a:cs typeface="Arabic Typesetting" panose="03020402040406030203" pitchFamily="66" charset="-78"/>
              </a:rPr>
              <a:t>والنتروبنزين</a:t>
            </a:r>
            <a:r>
              <a:rPr lang="ar-DZ" sz="3600" dirty="0">
                <a:solidFill>
                  <a:prstClr val="black"/>
                </a:solidFill>
                <a:latin typeface="Arabic Typesetting" panose="03020402040406030203" pitchFamily="66" charset="-78"/>
                <a:cs typeface="Arabic Typesetting" panose="03020402040406030203" pitchFamily="66" charset="-78"/>
              </a:rPr>
              <a:t> وغيرها من المواد غير القابلة </a:t>
            </a:r>
            <a:r>
              <a:rPr lang="ar-DZ" sz="3600" dirty="0" err="1">
                <a:solidFill>
                  <a:prstClr val="black"/>
                </a:solidFill>
                <a:latin typeface="Arabic Typesetting" panose="03020402040406030203" pitchFamily="66" charset="-78"/>
                <a:cs typeface="Arabic Typesetting" panose="03020402040406030203" pitchFamily="66" charset="-78"/>
              </a:rPr>
              <a:t>لالشتعال</a:t>
            </a:r>
            <a:r>
              <a:rPr lang="ar-DZ" sz="3600" dirty="0">
                <a:solidFill>
                  <a:prstClr val="black"/>
                </a:solidFill>
                <a:latin typeface="Arabic Typesetting" panose="03020402040406030203" pitchFamily="66" charset="-78"/>
                <a:cs typeface="Arabic Typesetting" panose="03020402040406030203" pitchFamily="66" charset="-78"/>
              </a:rPr>
              <a:t> فيكون التسخين مباشرة .</a:t>
            </a:r>
            <a:endParaRPr lang="en-US" sz="3600" dirty="0"/>
          </a:p>
        </p:txBody>
      </p:sp>
      <p:sp>
        <p:nvSpPr>
          <p:cNvPr id="3" name="Rectangle 2"/>
          <p:cNvSpPr/>
          <p:nvPr/>
        </p:nvSpPr>
        <p:spPr>
          <a:xfrm>
            <a:off x="395536" y="980728"/>
            <a:ext cx="8208912" cy="1200329"/>
          </a:xfrm>
          <a:prstGeom prst="rect">
            <a:avLst/>
          </a:prstGeom>
        </p:spPr>
        <p:txBody>
          <a:bodyPr wrap="square">
            <a:spAutoFit/>
          </a:bodyPr>
          <a:lstStyle/>
          <a:p>
            <a:pPr marL="457200" lvl="0" indent="-457200" algn="r" rtl="1">
              <a:buFontTx/>
              <a:buChar char="-"/>
            </a:pPr>
            <a:r>
              <a:rPr lang="ar-DZ" sz="3600" dirty="0" smtClean="0">
                <a:solidFill>
                  <a:prstClr val="black"/>
                </a:solidFill>
                <a:latin typeface="Arabic Typesetting" panose="03020402040406030203" pitchFamily="66" charset="-78"/>
                <a:cs typeface="Arabic Typesetting" panose="03020402040406030203" pitchFamily="66" charset="-78"/>
              </a:rPr>
              <a:t>3 </a:t>
            </a:r>
            <a:r>
              <a:rPr lang="ar-DZ" sz="3600" dirty="0">
                <a:solidFill>
                  <a:prstClr val="black"/>
                </a:solidFill>
                <a:latin typeface="Arabic Typesetting" panose="03020402040406030203" pitchFamily="66" charset="-78"/>
                <a:cs typeface="Arabic Typesetting" panose="03020402040406030203" pitchFamily="66" charset="-78"/>
              </a:rPr>
              <a:t>.يكون التبريد في المكثف بالماء اذا كانت درجة غليان السائل المراد تقطيره اقل من 140 م° وفي حالة درجة الغليان </a:t>
            </a:r>
            <a:r>
              <a:rPr lang="ar-DZ" sz="3600" dirty="0" err="1">
                <a:solidFill>
                  <a:prstClr val="black"/>
                </a:solidFill>
                <a:latin typeface="Arabic Typesetting" panose="03020402040406030203" pitchFamily="66" charset="-78"/>
                <a:cs typeface="Arabic Typesetting" panose="03020402040406030203" pitchFamily="66" charset="-78"/>
              </a:rPr>
              <a:t>االعلى</a:t>
            </a:r>
            <a:r>
              <a:rPr lang="ar-DZ" sz="3600" dirty="0">
                <a:solidFill>
                  <a:prstClr val="black"/>
                </a:solidFill>
                <a:latin typeface="Arabic Typesetting" panose="03020402040406030203" pitchFamily="66" charset="-78"/>
                <a:cs typeface="Arabic Typesetting" panose="03020402040406030203" pitchFamily="66" charset="-78"/>
              </a:rPr>
              <a:t> يكون التبريد بواسطة الهواء . </a:t>
            </a:r>
            <a:endParaRPr lang="en-US" sz="3600" dirty="0">
              <a:solidFill>
                <a:prstClr val="black"/>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809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556792"/>
            <a:ext cx="8136904" cy="3277820"/>
          </a:xfrm>
          <a:prstGeom prst="rect">
            <a:avLst/>
          </a:prstGeom>
        </p:spPr>
        <p:txBody>
          <a:bodyPr wrap="square">
            <a:spAutoFit/>
          </a:bodyPr>
          <a:lstStyle/>
          <a:p>
            <a:pPr algn="r" rtl="1">
              <a:lnSpc>
                <a:spcPct val="115000"/>
              </a:lnSpc>
              <a:spcAft>
                <a:spcPts val="1000"/>
              </a:spcAft>
            </a:pPr>
            <a:r>
              <a:rPr lang="fr-FR" dirty="0" smtClean="0">
                <a:latin typeface="Arabic Typesetting"/>
                <a:ea typeface="Calibri"/>
                <a:cs typeface="Arial"/>
              </a:rPr>
              <a:t> </a:t>
            </a:r>
            <a:r>
              <a:rPr lang="ar-SA" sz="3600" dirty="0" smtClean="0">
                <a:latin typeface="Calibri"/>
                <a:ea typeface="Calibri"/>
                <a:cs typeface="Arabic Typesetting"/>
              </a:rPr>
              <a:t>التقطير التجزيئي </a:t>
            </a:r>
            <a:r>
              <a:rPr lang="ar-SA" sz="3600" dirty="0">
                <a:latin typeface="Calibri"/>
                <a:ea typeface="Calibri"/>
                <a:cs typeface="Arabic Typesetting"/>
              </a:rPr>
              <a:t>يستخدم هذا النوع من التقطير لفصل مزيج من السوائل يكون الفرق في درجة غليانها قليل </a:t>
            </a:r>
            <a:r>
              <a:rPr lang="fr-FR" sz="3600" dirty="0">
                <a:latin typeface="Arabic Typesetting"/>
                <a:ea typeface="Calibri"/>
                <a:cs typeface="Arial"/>
              </a:rPr>
              <a:t>)</a:t>
            </a:r>
            <a:r>
              <a:rPr lang="ar-SA" sz="3600" dirty="0">
                <a:latin typeface="Calibri"/>
                <a:ea typeface="Calibri"/>
                <a:cs typeface="Arabic Typesetting"/>
              </a:rPr>
              <a:t>رابع كلوريد الكاربون </a:t>
            </a:r>
            <a:r>
              <a:rPr lang="ar-SA" sz="3600" dirty="0" err="1" smtClean="0">
                <a:latin typeface="Calibri"/>
                <a:ea typeface="Calibri"/>
                <a:cs typeface="Arabic Typesetting"/>
              </a:rPr>
              <a:t>والتولوين</a:t>
            </a:r>
            <a:r>
              <a:rPr lang="fr-FR" sz="3600" dirty="0" smtClean="0">
                <a:latin typeface="Arabic Typesetting"/>
                <a:ea typeface="Calibri"/>
                <a:cs typeface="Arial"/>
              </a:rPr>
              <a:t>(</a:t>
            </a:r>
            <a:r>
              <a:rPr lang="ar-SA" sz="3600" dirty="0">
                <a:latin typeface="Calibri"/>
                <a:ea typeface="Calibri"/>
                <a:cs typeface="Arabic Typesetting"/>
              </a:rPr>
              <a:t>او</a:t>
            </a:r>
            <a:r>
              <a:rPr lang="ar-SA" sz="3600" dirty="0" smtClean="0">
                <a:latin typeface="Calibri"/>
                <a:ea typeface="Calibri"/>
                <a:cs typeface="Arabic Typesetting"/>
              </a:rPr>
              <a:t>(</a:t>
            </a:r>
            <a:r>
              <a:rPr lang="ar-DZ" sz="3600" dirty="0" smtClean="0">
                <a:latin typeface="Calibri"/>
                <a:ea typeface="Calibri"/>
                <a:cs typeface="Arabic Typesetting"/>
              </a:rPr>
              <a:t> </a:t>
            </a:r>
            <a:r>
              <a:rPr lang="ar-SA" sz="3600" dirty="0" smtClean="0">
                <a:latin typeface="Calibri"/>
                <a:ea typeface="Calibri"/>
                <a:cs typeface="Arabic Typesetting"/>
              </a:rPr>
              <a:t>بنزين </a:t>
            </a:r>
            <a:r>
              <a:rPr lang="ar-SA" sz="3600" dirty="0">
                <a:latin typeface="Calibri"/>
                <a:ea typeface="Calibri"/>
                <a:cs typeface="Arabic Typesetting"/>
              </a:rPr>
              <a:t>والماء) او </a:t>
            </a:r>
            <a:r>
              <a:rPr lang="fr-FR" sz="3600" dirty="0">
                <a:latin typeface="Arabic Typesetting"/>
                <a:ea typeface="Calibri"/>
                <a:cs typeface="Arial"/>
              </a:rPr>
              <a:t>)</a:t>
            </a:r>
            <a:r>
              <a:rPr lang="ar-SA" sz="3600" dirty="0">
                <a:latin typeface="Calibri"/>
                <a:ea typeface="Calibri"/>
                <a:cs typeface="Arabic Typesetting"/>
              </a:rPr>
              <a:t>الميثانول والماء</a:t>
            </a:r>
            <a:r>
              <a:rPr lang="fr-FR" sz="3600" dirty="0">
                <a:latin typeface="Arabic Typesetting"/>
                <a:ea typeface="Calibri"/>
                <a:cs typeface="Arial"/>
              </a:rPr>
              <a:t>  ( </a:t>
            </a:r>
            <a:r>
              <a:rPr lang="ar-SA" sz="3600" dirty="0">
                <a:latin typeface="Calibri"/>
                <a:ea typeface="Calibri"/>
                <a:cs typeface="Arabic Typesetting"/>
              </a:rPr>
              <a:t>وفي هذا النوع من التقطير يستخدم </a:t>
            </a:r>
            <a:r>
              <a:rPr lang="ar-SA" sz="3600" dirty="0" smtClean="0">
                <a:latin typeface="Calibri"/>
                <a:ea typeface="Calibri"/>
                <a:cs typeface="Arabic Typesetting"/>
              </a:rPr>
              <a:t>عمود </a:t>
            </a:r>
            <a:r>
              <a:rPr lang="ar-SA" sz="3600" dirty="0">
                <a:latin typeface="Calibri"/>
                <a:ea typeface="Calibri"/>
                <a:cs typeface="Arabic Typesetting"/>
              </a:rPr>
              <a:t>التجزئة وهو عبارة عن انابيب زجاجية مملوءة بكرات زجاجية او تمتد الى تجويفها الداخلي نتوءات زجاجية من سطحها وتكون متشابكة</a:t>
            </a:r>
            <a:endParaRPr lang="en-US" sz="3600" dirty="0">
              <a:effectLst/>
              <a:latin typeface="Calibri"/>
              <a:ea typeface="Calibri"/>
              <a:cs typeface="Arial"/>
            </a:endParaRPr>
          </a:p>
        </p:txBody>
      </p:sp>
      <p:sp>
        <p:nvSpPr>
          <p:cNvPr id="3" name="Rectangle 2"/>
          <p:cNvSpPr/>
          <p:nvPr/>
        </p:nvSpPr>
        <p:spPr>
          <a:xfrm>
            <a:off x="1691680" y="411573"/>
            <a:ext cx="5472608" cy="800219"/>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wrap="square">
            <a:spAutoFit/>
          </a:bodyPr>
          <a:lstStyle/>
          <a:p>
            <a:pPr lvl="0" algn="r" rtl="1">
              <a:lnSpc>
                <a:spcPct val="115000"/>
              </a:lnSpc>
              <a:spcAft>
                <a:spcPts val="1000"/>
              </a:spcAft>
            </a:pPr>
            <a:r>
              <a:rPr lang="ar-SA" sz="4000" b="1" dirty="0" smtClean="0">
                <a:solidFill>
                  <a:prstClr val="black"/>
                </a:solidFill>
                <a:latin typeface="Calibri"/>
                <a:ea typeface="Calibri"/>
                <a:cs typeface="Arabic Typesetting"/>
              </a:rPr>
              <a:t>التقطير التجزيئي </a:t>
            </a:r>
            <a:r>
              <a:rPr lang="fr-FR" sz="4000" b="1" dirty="0" err="1">
                <a:solidFill>
                  <a:prstClr val="black"/>
                </a:solidFill>
                <a:latin typeface="Arabic Typesetting"/>
                <a:ea typeface="Calibri"/>
                <a:cs typeface="Arial"/>
              </a:rPr>
              <a:t>Fractional</a:t>
            </a:r>
            <a:r>
              <a:rPr lang="fr-FR" sz="4000" b="1" dirty="0">
                <a:solidFill>
                  <a:prstClr val="black"/>
                </a:solidFill>
                <a:latin typeface="Arabic Typesetting"/>
                <a:ea typeface="Calibri"/>
                <a:cs typeface="Arial"/>
              </a:rPr>
              <a:t> distillation</a:t>
            </a:r>
            <a:r>
              <a:rPr lang="fr-FR" b="1" dirty="0">
                <a:solidFill>
                  <a:prstClr val="black"/>
                </a:solidFill>
                <a:latin typeface="Arabic Typesetting"/>
                <a:ea typeface="Calibri"/>
                <a:cs typeface="Arial"/>
              </a:rPr>
              <a:t> </a:t>
            </a:r>
            <a:endParaRPr lang="en-US" sz="1100" b="1" dirty="0">
              <a:solidFill>
                <a:prstClr val="black"/>
              </a:solidFill>
              <a:latin typeface="Calibri"/>
              <a:ea typeface="Calibri"/>
              <a:cs typeface="Arial"/>
            </a:endParaRPr>
          </a:p>
        </p:txBody>
      </p:sp>
    </p:spTree>
    <p:extLst>
      <p:ext uri="{BB962C8B-B14F-4D97-AF65-F5344CB8AC3E}">
        <p14:creationId xmlns:p14="http://schemas.microsoft.com/office/powerpoint/2010/main" val="355130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961" y="2060848"/>
            <a:ext cx="8136904" cy="3914918"/>
          </a:xfrm>
          <a:prstGeom prst="rect">
            <a:avLst/>
          </a:prstGeom>
        </p:spPr>
        <p:txBody>
          <a:bodyPr wrap="square">
            <a:spAutoFit/>
          </a:bodyPr>
          <a:lstStyle/>
          <a:p>
            <a:pPr algn="r" rtl="1">
              <a:lnSpc>
                <a:spcPct val="115000"/>
              </a:lnSpc>
              <a:spcAft>
                <a:spcPts val="1000"/>
              </a:spcAft>
            </a:pPr>
            <a:r>
              <a:rPr lang="fr-FR" sz="3600" dirty="0" smtClean="0">
                <a:latin typeface="Arabic Typesetting" panose="03020402040406030203" pitchFamily="66" charset="-78"/>
                <a:ea typeface="Calibri"/>
                <a:cs typeface="Arabic Typesetting" panose="03020402040406030203" pitchFamily="66" charset="-78"/>
              </a:rPr>
              <a:t>   </a:t>
            </a:r>
            <a:r>
              <a:rPr lang="fr-FR" sz="3600" dirty="0">
                <a:latin typeface="Arabic Typesetting" panose="03020402040406030203" pitchFamily="66" charset="-78"/>
                <a:ea typeface="Calibri"/>
                <a:cs typeface="Arabic Typesetting" panose="03020402040406030203" pitchFamily="66" charset="-78"/>
              </a:rPr>
              <a:t>. 2 </a:t>
            </a:r>
            <a:r>
              <a:rPr lang="ar-SA" sz="3600" dirty="0">
                <a:latin typeface="Arabic Typesetting" panose="03020402040406030203" pitchFamily="66" charset="-78"/>
                <a:ea typeface="Calibri"/>
                <a:cs typeface="Arabic Typesetting" panose="03020402040406030203" pitchFamily="66" charset="-78"/>
              </a:rPr>
              <a:t>تستعمل لتقليص عدد مرات التقطير </a:t>
            </a:r>
            <a:r>
              <a:rPr lang="ar-SA" sz="3600" dirty="0" smtClean="0">
                <a:latin typeface="Arabic Typesetting" panose="03020402040406030203" pitchFamily="66" charset="-78"/>
                <a:ea typeface="Calibri"/>
                <a:cs typeface="Arabic Typesetting" panose="03020402040406030203" pitchFamily="66" charset="-78"/>
              </a:rPr>
              <a:t>اللازمة </a:t>
            </a:r>
            <a:r>
              <a:rPr lang="ar-SA" sz="3600" dirty="0">
                <a:latin typeface="Arabic Typesetting" panose="03020402040406030203" pitchFamily="66" charset="-78"/>
                <a:ea typeface="Calibri"/>
                <a:cs typeface="Arabic Typesetting" panose="03020402040406030203" pitchFamily="66" charset="-78"/>
              </a:rPr>
              <a:t>لفصل مادتين فصالً </a:t>
            </a:r>
            <a:r>
              <a:rPr lang="ar-SA" sz="3600" dirty="0" smtClean="0">
                <a:latin typeface="Arabic Typesetting" panose="03020402040406030203" pitchFamily="66" charset="-78"/>
                <a:ea typeface="Calibri"/>
                <a:cs typeface="Arabic Typesetting" panose="03020402040406030203" pitchFamily="66" charset="-78"/>
              </a:rPr>
              <a:t>كاملا </a:t>
            </a:r>
            <a:r>
              <a:rPr lang="ar-SA" sz="3600" dirty="0">
                <a:latin typeface="Arabic Typesetting" panose="03020402040406030203" pitchFamily="66" charset="-78"/>
                <a:ea typeface="Calibri"/>
                <a:cs typeface="Arabic Typesetting" panose="03020402040406030203" pitchFamily="66" charset="-78"/>
              </a:rPr>
              <a:t>حيث تقوم بسلسلة من عمليات تكثيف الأبخرة وتبخر المواد المكثفة منها جزئياً ، </a:t>
            </a:r>
            <a:r>
              <a:rPr lang="ar-SA" sz="3600" dirty="0" smtClean="0">
                <a:latin typeface="Arabic Typesetting" panose="03020402040406030203" pitchFamily="66" charset="-78"/>
                <a:ea typeface="Calibri"/>
                <a:cs typeface="Arabic Typesetting" panose="03020402040406030203" pitchFamily="66" charset="-78"/>
              </a:rPr>
              <a:t>فإذا </a:t>
            </a:r>
            <a:r>
              <a:rPr lang="ar-SA" sz="3600" dirty="0">
                <a:latin typeface="Arabic Typesetting" panose="03020402040406030203" pitchFamily="66" charset="-78"/>
                <a:ea typeface="Calibri"/>
                <a:cs typeface="Arabic Typesetting" panose="03020402040406030203" pitchFamily="66" charset="-78"/>
              </a:rPr>
              <a:t>انخفضت درجة حرارة البخار فأنه يتكثف جزئياً معطياً </a:t>
            </a:r>
            <a:r>
              <a:rPr lang="ar-SA" sz="3600" dirty="0" smtClean="0">
                <a:latin typeface="Arabic Typesetting" panose="03020402040406030203" pitchFamily="66" charset="-78"/>
                <a:ea typeface="Calibri"/>
                <a:cs typeface="Arabic Typesetting" panose="03020402040406030203" pitchFamily="66" charset="-78"/>
              </a:rPr>
              <a:t>سائلا </a:t>
            </a:r>
            <a:r>
              <a:rPr lang="ar-SA" sz="3600" dirty="0">
                <a:latin typeface="Arabic Typesetting" panose="03020402040406030203" pitchFamily="66" charset="-78"/>
                <a:ea typeface="Calibri"/>
                <a:cs typeface="Arabic Typesetting" panose="03020402040406030203" pitchFamily="66" charset="-78"/>
              </a:rPr>
              <a:t>غنياً بالمادة الأقل تطايراً ويترك البخار غنياً بالمادة الأكثر تطايراً ، واذا ما </a:t>
            </a:r>
            <a:r>
              <a:rPr lang="ar-SA" sz="3600" dirty="0" err="1">
                <a:latin typeface="Arabic Typesetting" panose="03020402040406030203" pitchFamily="66" charset="-78"/>
                <a:ea typeface="Calibri"/>
                <a:cs typeface="Arabic Typesetting" panose="03020402040406030203" pitchFamily="66" charset="-78"/>
              </a:rPr>
              <a:t>اعيدت</a:t>
            </a:r>
            <a:r>
              <a:rPr lang="ar-SA" sz="3600" dirty="0">
                <a:latin typeface="Arabic Typesetting" panose="03020402040406030203" pitchFamily="66" charset="-78"/>
                <a:ea typeface="Calibri"/>
                <a:cs typeface="Arabic Typesetting" panose="03020402040406030203" pitchFamily="66" charset="-78"/>
              </a:rPr>
              <a:t> هذه العملية فالبخار الصاعد الى العمود يكون أغنى بالمادة الأكثر تطايراً اما السائل النازل فيكون اغنى بالمادة الأقل تطايراً </a:t>
            </a:r>
            <a:endParaRPr lang="en-US" sz="3600" dirty="0">
              <a:latin typeface="Arabic Typesetting" panose="03020402040406030203" pitchFamily="66" charset="-78"/>
              <a:ea typeface="Calibri"/>
              <a:cs typeface="Arabic Typesetting" panose="03020402040406030203" pitchFamily="66" charset="-78"/>
            </a:endParaRPr>
          </a:p>
        </p:txBody>
      </p:sp>
      <p:sp>
        <p:nvSpPr>
          <p:cNvPr id="3" name="Rectangle 2"/>
          <p:cNvSpPr/>
          <p:nvPr/>
        </p:nvSpPr>
        <p:spPr>
          <a:xfrm>
            <a:off x="5076056" y="144592"/>
            <a:ext cx="3658095" cy="729430"/>
          </a:xfrm>
          <a:prstGeom prst="rect">
            <a:avLst/>
          </a:prstGeom>
        </p:spPr>
        <p:txBody>
          <a:bodyPr wrap="square">
            <a:spAutoFit/>
          </a:bodyPr>
          <a:lstStyle/>
          <a:p>
            <a:pPr lvl="0" algn="r" rtl="1">
              <a:lnSpc>
                <a:spcPct val="115000"/>
              </a:lnSpc>
              <a:spcAft>
                <a:spcPts val="1000"/>
              </a:spcAft>
            </a:pPr>
            <a:r>
              <a:rPr lang="ar-SA" sz="3600" b="1" dirty="0">
                <a:solidFill>
                  <a:prstClr val="black"/>
                </a:solidFill>
                <a:latin typeface="Arabic Typesetting" panose="03020402040406030203" pitchFamily="66" charset="-78"/>
                <a:ea typeface="Calibri"/>
                <a:cs typeface="Arabic Typesetting" panose="03020402040406030203" pitchFamily="66" charset="-78"/>
              </a:rPr>
              <a:t>فائد</a:t>
            </a:r>
            <a:r>
              <a:rPr lang="ar-DZ" sz="3600" b="1" dirty="0">
                <a:solidFill>
                  <a:prstClr val="black"/>
                </a:solidFill>
                <a:latin typeface="Arabic Typesetting" panose="03020402040406030203" pitchFamily="66" charset="-78"/>
                <a:ea typeface="Calibri"/>
                <a:cs typeface="Arabic Typesetting" panose="03020402040406030203" pitchFamily="66" charset="-78"/>
              </a:rPr>
              <a:t>ة</a:t>
            </a:r>
            <a:r>
              <a:rPr lang="ar-SA" sz="3600" b="1" dirty="0">
                <a:solidFill>
                  <a:prstClr val="black"/>
                </a:solidFill>
                <a:latin typeface="Calibri"/>
                <a:ea typeface="Calibri"/>
                <a:cs typeface="Arabic Typesetting"/>
              </a:rPr>
              <a:t> </a:t>
            </a:r>
            <a:r>
              <a:rPr lang="ar-DZ" sz="3600" b="1" dirty="0">
                <a:solidFill>
                  <a:prstClr val="black"/>
                </a:solidFill>
                <a:latin typeface="Calibri"/>
                <a:ea typeface="Calibri"/>
                <a:cs typeface="Arabic Typesetting"/>
              </a:rPr>
              <a:t>الا</a:t>
            </a:r>
            <a:r>
              <a:rPr lang="ar-SA" sz="3600" b="1" dirty="0" err="1">
                <a:solidFill>
                  <a:prstClr val="black"/>
                </a:solidFill>
                <a:latin typeface="Calibri"/>
                <a:ea typeface="Calibri"/>
                <a:cs typeface="Arabic Typesetting"/>
              </a:rPr>
              <a:t>نابيب</a:t>
            </a:r>
            <a:r>
              <a:rPr lang="ar-SA" sz="3600" b="1" dirty="0">
                <a:solidFill>
                  <a:prstClr val="black"/>
                </a:solidFill>
                <a:latin typeface="Calibri"/>
                <a:ea typeface="Calibri"/>
                <a:cs typeface="Arabic Typesetting"/>
              </a:rPr>
              <a:t> </a:t>
            </a:r>
            <a:r>
              <a:rPr lang="ar-DZ" sz="3600" b="1" dirty="0">
                <a:solidFill>
                  <a:prstClr val="black"/>
                </a:solidFill>
                <a:latin typeface="Calibri"/>
                <a:ea typeface="Calibri"/>
                <a:cs typeface="Arabic Typesetting"/>
              </a:rPr>
              <a:t>ال</a:t>
            </a:r>
            <a:r>
              <a:rPr lang="ar-SA" sz="3600" b="1" dirty="0">
                <a:solidFill>
                  <a:prstClr val="black"/>
                </a:solidFill>
                <a:latin typeface="Calibri"/>
                <a:ea typeface="Calibri"/>
                <a:cs typeface="Arabic Typesetting"/>
              </a:rPr>
              <a:t>زجاجية </a:t>
            </a:r>
            <a:endParaRPr lang="en-US" sz="3600" b="1" dirty="0">
              <a:solidFill>
                <a:prstClr val="black"/>
              </a:solidFill>
              <a:latin typeface="Arabic Typesetting" panose="03020402040406030203" pitchFamily="66" charset="-78"/>
              <a:ea typeface="Calibri"/>
              <a:cs typeface="Arabic Typesetting" panose="03020402040406030203" pitchFamily="66" charset="-78"/>
            </a:endParaRPr>
          </a:p>
        </p:txBody>
      </p:sp>
      <p:sp>
        <p:nvSpPr>
          <p:cNvPr id="4" name="Rectangle 3"/>
          <p:cNvSpPr/>
          <p:nvPr/>
        </p:nvSpPr>
        <p:spPr>
          <a:xfrm>
            <a:off x="1043608" y="1196752"/>
            <a:ext cx="7258495" cy="646331"/>
          </a:xfrm>
          <a:prstGeom prst="rect">
            <a:avLst/>
          </a:prstGeom>
        </p:spPr>
        <p:txBody>
          <a:bodyPr wrap="square">
            <a:spAutoFit/>
          </a:bodyPr>
          <a:lstStyle/>
          <a:p>
            <a:pPr algn="r" rtl="1"/>
            <a:r>
              <a:rPr lang="ar-DZ" sz="3600" dirty="0" smtClean="0">
                <a:solidFill>
                  <a:prstClr val="black"/>
                </a:solidFill>
                <a:latin typeface="Arabic Typesetting" panose="03020402040406030203" pitchFamily="66" charset="-78"/>
                <a:ea typeface="Calibri"/>
                <a:cs typeface="Arabic Typesetting" panose="03020402040406030203" pitchFamily="66" charset="-78"/>
              </a:rPr>
              <a:t> </a:t>
            </a:r>
            <a:r>
              <a:rPr lang="fr-FR" sz="3600" dirty="0" smtClean="0">
                <a:solidFill>
                  <a:prstClr val="black"/>
                </a:solidFill>
                <a:latin typeface="Arabic Typesetting" panose="03020402040406030203" pitchFamily="66" charset="-78"/>
                <a:ea typeface="Calibri"/>
                <a:cs typeface="Arabic Typesetting" panose="03020402040406030203" pitchFamily="66" charset="-78"/>
              </a:rPr>
              <a:t>1</a:t>
            </a:r>
            <a:r>
              <a:rPr lang="ar-DZ" sz="3600" dirty="0" smtClean="0">
                <a:solidFill>
                  <a:prstClr val="black"/>
                </a:solidFill>
                <a:latin typeface="Arabic Typesetting" panose="03020402040406030203" pitchFamily="66" charset="-78"/>
                <a:ea typeface="Calibri"/>
                <a:cs typeface="Arabic Typesetting" panose="03020402040406030203" pitchFamily="66" charset="-78"/>
              </a:rPr>
              <a:t> </a:t>
            </a:r>
            <a:r>
              <a:rPr lang="fr-FR" sz="3600" dirty="0" smtClean="0">
                <a:solidFill>
                  <a:prstClr val="black"/>
                </a:solidFill>
                <a:latin typeface="Arabic Typesetting" panose="03020402040406030203" pitchFamily="66" charset="-78"/>
                <a:ea typeface="Calibri"/>
                <a:cs typeface="Arabic Typesetting" panose="03020402040406030203" pitchFamily="66" charset="-78"/>
              </a:rPr>
              <a:t> </a:t>
            </a:r>
            <a:r>
              <a:rPr lang="ar-SA" sz="3600" dirty="0">
                <a:solidFill>
                  <a:prstClr val="black"/>
                </a:solidFill>
                <a:latin typeface="Arabic Typesetting" panose="03020402040406030203" pitchFamily="66" charset="-78"/>
                <a:ea typeface="Calibri"/>
                <a:cs typeface="Arabic Typesetting" panose="03020402040406030203" pitchFamily="66" charset="-78"/>
              </a:rPr>
              <a:t>تجهيز سطح واسع يعمل على تبريد جزء من الأبخرة وتكاثفها</a:t>
            </a:r>
            <a:endParaRPr lang="en-US" dirty="0"/>
          </a:p>
        </p:txBody>
      </p:sp>
    </p:spTree>
    <p:extLst>
      <p:ext uri="{BB962C8B-B14F-4D97-AF65-F5344CB8AC3E}">
        <p14:creationId xmlns:p14="http://schemas.microsoft.com/office/powerpoint/2010/main" val="10118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647" y="4077072"/>
            <a:ext cx="8712968" cy="729430"/>
          </a:xfrm>
          <a:prstGeom prst="rect">
            <a:avLst/>
          </a:prstGeom>
        </p:spPr>
        <p:txBody>
          <a:bodyPr wrap="square">
            <a:spAutoFit/>
          </a:bodyPr>
          <a:lstStyle/>
          <a:p>
            <a:pPr lvl="0" algn="r" rtl="1">
              <a:lnSpc>
                <a:spcPct val="115000"/>
              </a:lnSpc>
              <a:spcAft>
                <a:spcPts val="1000"/>
              </a:spcAft>
            </a:pPr>
            <a:r>
              <a:rPr lang="fr-FR" sz="3600" dirty="0" smtClean="0">
                <a:solidFill>
                  <a:prstClr val="black"/>
                </a:solidFill>
                <a:latin typeface="Arabic Typesetting" panose="03020402040406030203" pitchFamily="66" charset="-78"/>
                <a:ea typeface="Calibri"/>
                <a:cs typeface="Arabic Typesetting" panose="03020402040406030203" pitchFamily="66" charset="-78"/>
              </a:rPr>
              <a:t> </a:t>
            </a:r>
            <a:r>
              <a:rPr lang="fr-FR" sz="3600" dirty="0">
                <a:solidFill>
                  <a:prstClr val="black"/>
                </a:solidFill>
                <a:latin typeface="Arabic Typesetting" panose="03020402040406030203" pitchFamily="66" charset="-78"/>
                <a:ea typeface="Calibri"/>
                <a:cs typeface="Arabic Typesetting" panose="03020402040406030203" pitchFamily="66" charset="-78"/>
              </a:rPr>
              <a:t>. 3 -</a:t>
            </a:r>
            <a:r>
              <a:rPr lang="ar-SA" sz="3600" dirty="0">
                <a:solidFill>
                  <a:prstClr val="black"/>
                </a:solidFill>
                <a:latin typeface="Arabic Typesetting" panose="03020402040406030203" pitchFamily="66" charset="-78"/>
                <a:ea typeface="Calibri"/>
                <a:cs typeface="Arabic Typesetting" panose="03020402040406030203" pitchFamily="66" charset="-78"/>
              </a:rPr>
              <a:t>المادة الأكثر تطاير هي المادة الأقل درجة غليان وهي التي تنفصل </a:t>
            </a:r>
            <a:r>
              <a:rPr lang="ar-SA" sz="3600" dirty="0" smtClean="0">
                <a:solidFill>
                  <a:prstClr val="black"/>
                </a:solidFill>
                <a:latin typeface="Arabic Typesetting" panose="03020402040406030203" pitchFamily="66" charset="-78"/>
                <a:ea typeface="Calibri"/>
                <a:cs typeface="Arabic Typesetting" panose="03020402040406030203" pitchFamily="66" charset="-78"/>
              </a:rPr>
              <a:t>اوالً</a:t>
            </a:r>
            <a:endParaRPr lang="en-US" dirty="0"/>
          </a:p>
        </p:txBody>
      </p:sp>
      <p:sp>
        <p:nvSpPr>
          <p:cNvPr id="3" name="Rectangle 2"/>
          <p:cNvSpPr/>
          <p:nvPr/>
        </p:nvSpPr>
        <p:spPr>
          <a:xfrm>
            <a:off x="682704" y="334124"/>
            <a:ext cx="8208911" cy="729430"/>
          </a:xfrm>
          <a:prstGeom prst="rect">
            <a:avLst/>
          </a:prstGeom>
        </p:spPr>
        <p:txBody>
          <a:bodyPr wrap="square">
            <a:spAutoFit/>
          </a:bodyPr>
          <a:lstStyle/>
          <a:p>
            <a:pPr lvl="0" algn="r" rtl="1">
              <a:lnSpc>
                <a:spcPct val="115000"/>
              </a:lnSpc>
              <a:spcAft>
                <a:spcPts val="1000"/>
              </a:spcAft>
            </a:pPr>
            <a:r>
              <a:rPr lang="ar-SA" sz="3600" dirty="0">
                <a:solidFill>
                  <a:prstClr val="black"/>
                </a:solidFill>
                <a:latin typeface="Arabic Typesetting" panose="03020402040406030203" pitchFamily="66" charset="-78"/>
                <a:ea typeface="Calibri"/>
                <a:cs typeface="Arabic Typesetting" panose="03020402040406030203" pitchFamily="66" charset="-78"/>
              </a:rPr>
              <a:t>بعض الملاحظات التي يجب ان تؤخذ بنظر الاعتبار</a:t>
            </a:r>
            <a:endParaRPr lang="en-US" sz="3600" dirty="0">
              <a:solidFill>
                <a:prstClr val="black"/>
              </a:solidFill>
              <a:latin typeface="Arabic Typesetting" panose="03020402040406030203" pitchFamily="66" charset="-78"/>
              <a:ea typeface="Calibri"/>
              <a:cs typeface="Arabic Typesetting" panose="03020402040406030203" pitchFamily="66" charset="-78"/>
            </a:endParaRPr>
          </a:p>
        </p:txBody>
      </p:sp>
      <p:sp>
        <p:nvSpPr>
          <p:cNvPr id="4" name="Rectangle 3"/>
          <p:cNvSpPr/>
          <p:nvPr/>
        </p:nvSpPr>
        <p:spPr>
          <a:xfrm>
            <a:off x="398984" y="1268760"/>
            <a:ext cx="8208912" cy="1366528"/>
          </a:xfrm>
          <a:prstGeom prst="rect">
            <a:avLst/>
          </a:prstGeom>
        </p:spPr>
        <p:txBody>
          <a:bodyPr wrap="square">
            <a:spAutoFit/>
          </a:bodyPr>
          <a:lstStyle/>
          <a:p>
            <a:pPr lvl="0" algn="r" rtl="1">
              <a:lnSpc>
                <a:spcPct val="115000"/>
              </a:lnSpc>
              <a:spcAft>
                <a:spcPts val="1000"/>
              </a:spcAft>
            </a:pPr>
            <a:r>
              <a:rPr lang="fr-FR" sz="3600" dirty="0">
                <a:solidFill>
                  <a:prstClr val="black"/>
                </a:solidFill>
                <a:latin typeface="Arabic Typesetting" panose="03020402040406030203" pitchFamily="66" charset="-78"/>
                <a:ea typeface="Calibri"/>
                <a:cs typeface="Arabic Typesetting" panose="03020402040406030203" pitchFamily="66" charset="-78"/>
              </a:rPr>
              <a:t> : 1 -</a:t>
            </a:r>
            <a:r>
              <a:rPr lang="ar-SA" sz="3600" dirty="0">
                <a:solidFill>
                  <a:prstClr val="black"/>
                </a:solidFill>
                <a:latin typeface="Arabic Typesetting" panose="03020402040406030203" pitchFamily="66" charset="-78"/>
                <a:ea typeface="Calibri"/>
                <a:cs typeface="Arabic Typesetting" panose="03020402040406030203" pitchFamily="66" charset="-78"/>
              </a:rPr>
              <a:t>وضع دورق الاستقبال</a:t>
            </a:r>
            <a:r>
              <a:rPr lang="fr-FR" sz="3600" dirty="0">
                <a:solidFill>
                  <a:prstClr val="black"/>
                </a:solidFill>
                <a:latin typeface="Arabic Typesetting" panose="03020402040406030203" pitchFamily="66" charset="-78"/>
                <a:ea typeface="Calibri"/>
                <a:cs typeface="Arabic Typesetting" panose="03020402040406030203" pitchFamily="66" charset="-78"/>
              </a:rPr>
              <a:t> </a:t>
            </a:r>
            <a:r>
              <a:rPr lang="fr-FR" sz="3600" dirty="0" err="1">
                <a:solidFill>
                  <a:prstClr val="black"/>
                </a:solidFill>
                <a:latin typeface="Arabic Typesetting" panose="03020402040406030203" pitchFamily="66" charset="-78"/>
                <a:ea typeface="Calibri"/>
                <a:cs typeface="Arabic Typesetting" panose="03020402040406030203" pitchFamily="66" charset="-78"/>
              </a:rPr>
              <a:t>Receiver</a:t>
            </a:r>
            <a:r>
              <a:rPr lang="fr-FR" sz="3600" dirty="0">
                <a:solidFill>
                  <a:prstClr val="black"/>
                </a:solidFill>
                <a:latin typeface="Arabic Typesetting" panose="03020402040406030203" pitchFamily="66" charset="-78"/>
                <a:ea typeface="Calibri"/>
                <a:cs typeface="Arabic Typesetting" panose="03020402040406030203" pitchFamily="66" charset="-78"/>
              </a:rPr>
              <a:t> </a:t>
            </a:r>
            <a:r>
              <a:rPr lang="ar-SA" sz="3600" dirty="0">
                <a:solidFill>
                  <a:prstClr val="black"/>
                </a:solidFill>
                <a:latin typeface="Arabic Typesetting" panose="03020402040406030203" pitchFamily="66" charset="-78"/>
                <a:ea typeface="Calibri"/>
                <a:cs typeface="Arabic Typesetting" panose="03020402040406030203" pitchFamily="66" charset="-78"/>
              </a:rPr>
              <a:t>بحيث ان نهاية المكثف تمس الجدار الداخلي للدورق</a:t>
            </a:r>
            <a:endParaRPr lang="en-US" sz="3600" dirty="0">
              <a:solidFill>
                <a:prstClr val="black"/>
              </a:solidFill>
              <a:latin typeface="Arabic Typesetting" panose="03020402040406030203" pitchFamily="66" charset="-78"/>
              <a:ea typeface="Calibri"/>
              <a:cs typeface="Arabic Typesetting" panose="03020402040406030203" pitchFamily="66" charset="-78"/>
            </a:endParaRPr>
          </a:p>
        </p:txBody>
      </p:sp>
      <p:sp>
        <p:nvSpPr>
          <p:cNvPr id="5" name="Rectangle 4"/>
          <p:cNvSpPr/>
          <p:nvPr/>
        </p:nvSpPr>
        <p:spPr>
          <a:xfrm>
            <a:off x="1331640" y="2970357"/>
            <a:ext cx="7387754" cy="729430"/>
          </a:xfrm>
          <a:prstGeom prst="rect">
            <a:avLst/>
          </a:prstGeom>
        </p:spPr>
        <p:txBody>
          <a:bodyPr wrap="square">
            <a:spAutoFit/>
          </a:bodyPr>
          <a:lstStyle/>
          <a:p>
            <a:pPr lvl="0" algn="r" rtl="1">
              <a:lnSpc>
                <a:spcPct val="115000"/>
              </a:lnSpc>
              <a:spcAft>
                <a:spcPts val="1000"/>
              </a:spcAft>
            </a:pPr>
            <a:r>
              <a:rPr lang="fr-FR" sz="3600" dirty="0">
                <a:solidFill>
                  <a:prstClr val="black"/>
                </a:solidFill>
                <a:latin typeface="Arabic Typesetting" panose="03020402040406030203" pitchFamily="66" charset="-78"/>
                <a:ea typeface="Calibri"/>
                <a:cs typeface="Arabic Typesetting" panose="03020402040406030203" pitchFamily="66" charset="-78"/>
              </a:rPr>
              <a:t> . 2 -</a:t>
            </a:r>
            <a:r>
              <a:rPr lang="ar-SA" sz="3600" dirty="0">
                <a:solidFill>
                  <a:prstClr val="black"/>
                </a:solidFill>
                <a:latin typeface="Arabic Typesetting" panose="03020402040406030203" pitchFamily="66" charset="-78"/>
                <a:ea typeface="Calibri"/>
                <a:cs typeface="Arabic Typesetting" panose="03020402040406030203" pitchFamily="66" charset="-78"/>
              </a:rPr>
              <a:t>تزييت مواقع الارتباط مثل رأس التقطير بدهن الكريز</a:t>
            </a:r>
            <a:endParaRPr lang="en-US" sz="3600" dirty="0">
              <a:solidFill>
                <a:prstClr val="black"/>
              </a:solidFill>
              <a:latin typeface="Arabic Typesetting" panose="03020402040406030203" pitchFamily="66" charset="-78"/>
              <a:ea typeface="Calibri"/>
              <a:cs typeface="Arabic Typesetting" panose="03020402040406030203" pitchFamily="66" charset="-78"/>
            </a:endParaRPr>
          </a:p>
        </p:txBody>
      </p:sp>
    </p:spTree>
    <p:extLst>
      <p:ext uri="{BB962C8B-B14F-4D97-AF65-F5344CB8AC3E}">
        <p14:creationId xmlns:p14="http://schemas.microsoft.com/office/powerpoint/2010/main" val="241497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060848"/>
            <a:ext cx="8728349" cy="2003625"/>
          </a:xfrm>
          <a:prstGeom prst="rect">
            <a:avLst/>
          </a:prstGeom>
        </p:spPr>
        <p:txBody>
          <a:bodyPr wrap="square">
            <a:spAutoFit/>
          </a:bodyPr>
          <a:lstStyle/>
          <a:p>
            <a:pPr algn="r" rtl="1">
              <a:lnSpc>
                <a:spcPct val="115000"/>
              </a:lnSpc>
              <a:spcAft>
                <a:spcPts val="1000"/>
              </a:spcAft>
            </a:pPr>
            <a:r>
              <a:rPr lang="fr-FR" dirty="0">
                <a:latin typeface="Arabic Typesetting"/>
                <a:ea typeface="Calibri"/>
                <a:cs typeface="Arial"/>
              </a:rPr>
              <a:t> </a:t>
            </a:r>
            <a:r>
              <a:rPr lang="fr-FR" sz="3600" dirty="0" smtClean="0">
                <a:latin typeface="Arabic Typesetting"/>
                <a:ea typeface="Calibri"/>
                <a:cs typeface="Arial"/>
              </a:rPr>
              <a:t>  • </a:t>
            </a:r>
            <a:r>
              <a:rPr lang="ar-SA" sz="3600" dirty="0" smtClean="0">
                <a:latin typeface="Calibri"/>
                <a:ea typeface="Calibri"/>
                <a:cs typeface="Arabic Typesetting"/>
              </a:rPr>
              <a:t>مدى ثبات سرعة التقطير </a:t>
            </a:r>
            <a:r>
              <a:rPr lang="fr-FR" sz="3600" dirty="0" smtClean="0">
                <a:latin typeface="Arabic Typesetting"/>
                <a:ea typeface="Calibri"/>
                <a:cs typeface="Arial"/>
              </a:rPr>
              <a:t>)</a:t>
            </a:r>
            <a:r>
              <a:rPr lang="ar-SA" sz="3600" dirty="0" smtClean="0">
                <a:latin typeface="Calibri"/>
                <a:ea typeface="Calibri"/>
                <a:cs typeface="Arabic Typesetting"/>
              </a:rPr>
              <a:t>قطرة او قطرتين بالثانية</a:t>
            </a:r>
            <a:r>
              <a:rPr lang="fr-FR" sz="3600" dirty="0" smtClean="0">
                <a:latin typeface="Arabic Typesetting"/>
                <a:ea typeface="Calibri"/>
                <a:cs typeface="Arial"/>
              </a:rPr>
              <a:t>(</a:t>
            </a:r>
            <a:r>
              <a:rPr lang="ar-SA" sz="3600" dirty="0" smtClean="0">
                <a:latin typeface="Calibri"/>
                <a:ea typeface="Calibri"/>
                <a:cs typeface="Arabic Typesetting"/>
              </a:rPr>
              <a:t> وذلك باستخدام لهب ضعيف ويفضل استخدام مصدر كهربائي ذو منظم </a:t>
            </a:r>
            <a:r>
              <a:rPr lang="fr-FR" sz="3600" dirty="0" smtClean="0">
                <a:latin typeface="Arabic Typesetting"/>
                <a:ea typeface="Calibri"/>
                <a:cs typeface="Arial"/>
              </a:rPr>
              <a:t>(mental </a:t>
            </a:r>
            <a:r>
              <a:rPr lang="fr-FR" sz="3600" dirty="0" err="1" smtClean="0">
                <a:latin typeface="Arabic Typesetting"/>
                <a:ea typeface="Calibri"/>
                <a:cs typeface="Arial"/>
              </a:rPr>
              <a:t>heating</a:t>
            </a:r>
            <a:r>
              <a:rPr lang="fr-FR" sz="3600" dirty="0" smtClean="0">
                <a:latin typeface="Arabic Typesetting"/>
                <a:ea typeface="Calibri"/>
                <a:cs typeface="Arial"/>
              </a:rPr>
              <a:t> ) </a:t>
            </a:r>
            <a:r>
              <a:rPr lang="ar-SA" sz="3600" dirty="0" smtClean="0">
                <a:latin typeface="Calibri"/>
                <a:ea typeface="Calibri"/>
                <a:cs typeface="Arabic Typesetting"/>
              </a:rPr>
              <a:t>حيث يعمل على تنظيم درجة حرارة السائل للحصول على حالة اتزان تام بين السائل والبخار</a:t>
            </a:r>
            <a:r>
              <a:rPr lang="fr-FR" sz="3600" dirty="0">
                <a:latin typeface="Arabic Typesetting"/>
                <a:ea typeface="Calibri"/>
                <a:cs typeface="Arial"/>
              </a:rPr>
              <a:t> </a:t>
            </a:r>
            <a:endParaRPr lang="en-US" sz="3600" dirty="0">
              <a:effectLst/>
              <a:latin typeface="Calibri"/>
              <a:ea typeface="Calibri"/>
              <a:cs typeface="Arial"/>
            </a:endParaRPr>
          </a:p>
        </p:txBody>
      </p:sp>
      <p:sp>
        <p:nvSpPr>
          <p:cNvPr id="5" name="Rectangle 4"/>
          <p:cNvSpPr/>
          <p:nvPr/>
        </p:nvSpPr>
        <p:spPr>
          <a:xfrm>
            <a:off x="5940152" y="282870"/>
            <a:ext cx="2374368" cy="729430"/>
          </a:xfrm>
          <a:prstGeom prst="rect">
            <a:avLst/>
          </a:prstGeom>
        </p:spPr>
        <p:txBody>
          <a:bodyPr wrap="none">
            <a:spAutoFit/>
          </a:bodyPr>
          <a:lstStyle/>
          <a:p>
            <a:pPr lvl="0" algn="r" rtl="1">
              <a:lnSpc>
                <a:spcPct val="115000"/>
              </a:lnSpc>
              <a:spcAft>
                <a:spcPts val="1000"/>
              </a:spcAft>
            </a:pPr>
            <a:r>
              <a:rPr lang="fr-FR" dirty="0">
                <a:solidFill>
                  <a:prstClr val="black"/>
                </a:solidFill>
                <a:latin typeface="Arabic Typesetting"/>
                <a:ea typeface="Calibri"/>
                <a:cs typeface="Arial"/>
              </a:rPr>
              <a:t>. </a:t>
            </a:r>
            <a:r>
              <a:rPr lang="fr-FR" sz="3600" dirty="0">
                <a:solidFill>
                  <a:prstClr val="black"/>
                </a:solidFill>
                <a:latin typeface="Arabic Typesetting"/>
                <a:ea typeface="Calibri"/>
                <a:cs typeface="Arial"/>
              </a:rPr>
              <a:t>4 -</a:t>
            </a:r>
            <a:r>
              <a:rPr lang="ar-SA" sz="3600" dirty="0">
                <a:solidFill>
                  <a:prstClr val="black"/>
                </a:solidFill>
                <a:latin typeface="Calibri"/>
                <a:ea typeface="Calibri"/>
                <a:cs typeface="Arabic Typesetting"/>
              </a:rPr>
              <a:t>اضافة حجر الغليان</a:t>
            </a:r>
            <a:endParaRPr lang="en-US" sz="3600" dirty="0">
              <a:solidFill>
                <a:prstClr val="black"/>
              </a:solidFill>
              <a:latin typeface="Calibri"/>
              <a:ea typeface="Calibri"/>
              <a:cs typeface="Arial"/>
            </a:endParaRPr>
          </a:p>
        </p:txBody>
      </p:sp>
      <p:sp>
        <p:nvSpPr>
          <p:cNvPr id="6" name="Rectangle 5"/>
          <p:cNvSpPr/>
          <p:nvPr/>
        </p:nvSpPr>
        <p:spPr>
          <a:xfrm>
            <a:off x="2915817" y="1077577"/>
            <a:ext cx="5405306" cy="729430"/>
          </a:xfrm>
          <a:prstGeom prst="rect">
            <a:avLst/>
          </a:prstGeom>
        </p:spPr>
        <p:txBody>
          <a:bodyPr wrap="square">
            <a:spAutoFit/>
          </a:bodyPr>
          <a:lstStyle/>
          <a:p>
            <a:pPr lvl="0" algn="r" rtl="1">
              <a:lnSpc>
                <a:spcPct val="115000"/>
              </a:lnSpc>
              <a:spcAft>
                <a:spcPts val="1000"/>
              </a:spcAft>
            </a:pPr>
            <a:r>
              <a:rPr lang="fr-FR" sz="3600" dirty="0" smtClean="0">
                <a:solidFill>
                  <a:prstClr val="black"/>
                </a:solidFill>
                <a:latin typeface="Arabic Typesetting"/>
                <a:ea typeface="Calibri"/>
                <a:cs typeface="Arial"/>
              </a:rPr>
              <a:t> . 5 </a:t>
            </a:r>
            <a:r>
              <a:rPr lang="fr-FR" sz="3600" dirty="0">
                <a:solidFill>
                  <a:prstClr val="black"/>
                </a:solidFill>
                <a:latin typeface="Arabic Typesetting"/>
                <a:ea typeface="Calibri"/>
                <a:cs typeface="Arial"/>
              </a:rPr>
              <a:t>-</a:t>
            </a:r>
            <a:r>
              <a:rPr lang="ar-SA" sz="3600" dirty="0">
                <a:solidFill>
                  <a:prstClr val="black"/>
                </a:solidFill>
                <a:latin typeface="Calibri"/>
                <a:ea typeface="Calibri"/>
                <a:cs typeface="Arabic Typesetting"/>
              </a:rPr>
              <a:t>ان نجاح عملية التقطير التجزيئي يعتمد </a:t>
            </a:r>
            <a:r>
              <a:rPr lang="ar-SA" sz="3600" dirty="0" smtClean="0">
                <a:solidFill>
                  <a:prstClr val="black"/>
                </a:solidFill>
                <a:latin typeface="Calibri"/>
                <a:ea typeface="Calibri"/>
                <a:cs typeface="Arabic Typesetting"/>
              </a:rPr>
              <a:t>على</a:t>
            </a:r>
            <a:r>
              <a:rPr lang="ar-DZ" sz="3600" dirty="0">
                <a:solidFill>
                  <a:prstClr val="black"/>
                </a:solidFill>
                <a:latin typeface="Calibri"/>
                <a:ea typeface="Calibri"/>
                <a:cs typeface="Arabic Typesetting"/>
              </a:rPr>
              <a:t>:</a:t>
            </a:r>
            <a:endParaRPr lang="en-US" sz="3600" dirty="0">
              <a:solidFill>
                <a:prstClr val="black"/>
              </a:solidFill>
              <a:latin typeface="Calibri"/>
              <a:ea typeface="Calibri"/>
              <a:cs typeface="Arial"/>
            </a:endParaRPr>
          </a:p>
        </p:txBody>
      </p:sp>
      <p:sp>
        <p:nvSpPr>
          <p:cNvPr id="9" name="Rectangle 8"/>
          <p:cNvSpPr/>
          <p:nvPr/>
        </p:nvSpPr>
        <p:spPr>
          <a:xfrm>
            <a:off x="40952" y="4336541"/>
            <a:ext cx="8866909" cy="2003625"/>
          </a:xfrm>
          <a:prstGeom prst="rect">
            <a:avLst/>
          </a:prstGeom>
        </p:spPr>
        <p:txBody>
          <a:bodyPr wrap="square">
            <a:spAutoFit/>
          </a:bodyPr>
          <a:lstStyle/>
          <a:p>
            <a:pPr lvl="0" algn="r" rtl="1">
              <a:lnSpc>
                <a:spcPct val="115000"/>
              </a:lnSpc>
              <a:spcAft>
                <a:spcPts val="1000"/>
              </a:spcAft>
            </a:pPr>
            <a:r>
              <a:rPr lang="fr-FR" sz="3600" dirty="0" smtClean="0">
                <a:solidFill>
                  <a:prstClr val="black"/>
                </a:solidFill>
                <a:latin typeface="Arabic Typesetting"/>
                <a:ea typeface="Calibri"/>
                <a:cs typeface="Arial"/>
              </a:rPr>
              <a:t>. </a:t>
            </a:r>
            <a:r>
              <a:rPr lang="fr-FR" sz="3600" dirty="0">
                <a:solidFill>
                  <a:prstClr val="black"/>
                </a:solidFill>
                <a:latin typeface="Arabic Typesetting"/>
                <a:ea typeface="Calibri"/>
                <a:cs typeface="Arial"/>
              </a:rPr>
              <a:t>• </a:t>
            </a:r>
            <a:r>
              <a:rPr lang="ar-SA" sz="3600" dirty="0">
                <a:solidFill>
                  <a:prstClr val="black"/>
                </a:solidFill>
                <a:latin typeface="Calibri"/>
                <a:ea typeface="Calibri"/>
                <a:cs typeface="Arabic Typesetting"/>
              </a:rPr>
              <a:t>عدم وجود تبادل حراري مع المحيط الخارجي ولتجنب ذلك يلف عمود التجزئة بمواد عازلة </a:t>
            </a:r>
            <a:r>
              <a:rPr lang="fr-FR" sz="3600" dirty="0">
                <a:solidFill>
                  <a:prstClr val="black"/>
                </a:solidFill>
                <a:latin typeface="Arabic Typesetting"/>
                <a:ea typeface="Calibri"/>
                <a:cs typeface="Arial"/>
              </a:rPr>
              <a:t>)</a:t>
            </a:r>
            <a:r>
              <a:rPr lang="ar-SA" sz="3600" dirty="0">
                <a:solidFill>
                  <a:prstClr val="black"/>
                </a:solidFill>
                <a:latin typeface="Calibri"/>
                <a:ea typeface="Calibri"/>
                <a:cs typeface="Arabic Typesetting"/>
              </a:rPr>
              <a:t>شرائط </a:t>
            </a:r>
            <a:r>
              <a:rPr lang="ar-SA" sz="3600" dirty="0" err="1">
                <a:solidFill>
                  <a:prstClr val="black"/>
                </a:solidFill>
                <a:latin typeface="Calibri"/>
                <a:ea typeface="Calibri"/>
                <a:cs typeface="Arabic Typesetting"/>
              </a:rPr>
              <a:t>االسبست</a:t>
            </a:r>
            <a:r>
              <a:rPr lang="ar-SA" sz="3600" dirty="0">
                <a:solidFill>
                  <a:prstClr val="black"/>
                </a:solidFill>
                <a:latin typeface="Calibri"/>
                <a:ea typeface="Calibri"/>
                <a:cs typeface="Arabic Typesetting"/>
              </a:rPr>
              <a:t> من صوف الزجاج او قطعة قماش او شريط تسخين كهربائي يلف حول العمود</a:t>
            </a:r>
            <a:r>
              <a:rPr lang="fr-FR" sz="3600" dirty="0">
                <a:solidFill>
                  <a:prstClr val="black"/>
                </a:solidFill>
                <a:latin typeface="Arabic Typesetting"/>
                <a:ea typeface="Calibri"/>
                <a:cs typeface="Arial"/>
              </a:rPr>
              <a:t>(</a:t>
            </a:r>
            <a:endParaRPr lang="en-US" sz="3600" dirty="0">
              <a:solidFill>
                <a:prstClr val="black"/>
              </a:solidFill>
              <a:latin typeface="Calibri"/>
              <a:ea typeface="Calibri"/>
              <a:cs typeface="Arial"/>
            </a:endParaRPr>
          </a:p>
        </p:txBody>
      </p:sp>
    </p:spTree>
    <p:extLst>
      <p:ext uri="{BB962C8B-B14F-4D97-AF65-F5344CB8AC3E}">
        <p14:creationId xmlns:p14="http://schemas.microsoft.com/office/powerpoint/2010/main" val="321467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مضمون المحاور المقررة في المنهاج كمصدر مساعد يسعدنا أن يبدي زمالئنا الكرام  آرائهم في هذه المساهمة - PDF Téléchargement Grat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01" y="332657"/>
            <a:ext cx="8034571"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76672"/>
            <a:ext cx="7848872" cy="4181658"/>
          </a:xfrm>
          <a:prstGeom prst="rect">
            <a:avLst/>
          </a:prstGeom>
        </p:spPr>
        <p:txBody>
          <a:bodyPr wrap="square">
            <a:spAutoFit/>
          </a:bodyPr>
          <a:lstStyle/>
          <a:p>
            <a:pPr algn="r" rtl="1">
              <a:lnSpc>
                <a:spcPct val="115000"/>
              </a:lnSpc>
              <a:spcAft>
                <a:spcPts val="1000"/>
              </a:spcAft>
            </a:pPr>
            <a:r>
              <a:rPr lang="ar-SA" sz="3600" b="1" dirty="0">
                <a:latin typeface="Calibri"/>
                <a:ea typeface="Calibri"/>
                <a:cs typeface="Arabic Typesetting"/>
              </a:rPr>
              <a:t>تعريف تقطير البترول</a:t>
            </a:r>
            <a:endParaRPr lang="en-US" sz="3600" dirty="0">
              <a:latin typeface="Calibri"/>
              <a:ea typeface="Calibri"/>
              <a:cs typeface="Arial"/>
            </a:endParaRPr>
          </a:p>
          <a:p>
            <a:pPr algn="r" rtl="1"/>
            <a:r>
              <a:rPr lang="ar-SA" sz="3600" dirty="0">
                <a:ea typeface="Calibri"/>
                <a:cs typeface="Arabic Typesetting"/>
              </a:rPr>
              <a:t> يمكن تعريف مرحلة التقطير (بالإنجليزية</a:t>
            </a:r>
            <a:r>
              <a:rPr lang="fr-FR" sz="3600" dirty="0">
                <a:latin typeface="Arabic Typesetting"/>
                <a:ea typeface="Calibri"/>
              </a:rPr>
              <a:t>: distillation) </a:t>
            </a:r>
            <a:r>
              <a:rPr lang="ar-SA" sz="3600" dirty="0">
                <a:ea typeface="Calibri"/>
                <a:cs typeface="Arabic Typesetting"/>
              </a:rPr>
              <a:t>بانّها العملية التي يتم فيها تسخين النفط الخام، من خلال وضعه في عمود التقطير، وعند ارتفاع درجة حرارة النفط في العمود، فإنه ينفصل إلى مكونات مختلفة يطلق عليها اسم "الكسور" (بالإنجليزية</a:t>
            </a:r>
            <a:r>
              <a:rPr lang="fr-FR" sz="3600" dirty="0">
                <a:latin typeface="Arabic Typesetting"/>
                <a:ea typeface="Calibri"/>
              </a:rPr>
              <a:t>: fractions)</a:t>
            </a:r>
            <a:r>
              <a:rPr lang="ar-SA" sz="3600" dirty="0">
                <a:ea typeface="Calibri"/>
                <a:cs typeface="Arabic Typesetting"/>
              </a:rPr>
              <a:t>، والتي يتم تجميعها بشكل منفصل، وتتوافق المكونات المختلفة لكل كسر من الكسور مع نوع مختلف من المنتجات البترولية، اعتماداً على مستوى درجات الحرارة التي تغلي عندها الكسور</a:t>
            </a:r>
            <a:endParaRPr lang="en-US" sz="3600" dirty="0"/>
          </a:p>
        </p:txBody>
      </p:sp>
    </p:spTree>
    <p:extLst>
      <p:ext uri="{BB962C8B-B14F-4D97-AF65-F5344CB8AC3E}">
        <p14:creationId xmlns:p14="http://schemas.microsoft.com/office/powerpoint/2010/main" val="409801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8928992" cy="5289653"/>
          </a:xfrm>
          <a:prstGeom prst="rect">
            <a:avLst/>
          </a:prstGeom>
        </p:spPr>
        <p:txBody>
          <a:bodyPr wrap="square">
            <a:spAutoFit/>
          </a:bodyPr>
          <a:lstStyle/>
          <a:p>
            <a:pPr algn="r" rtl="1">
              <a:lnSpc>
                <a:spcPct val="115000"/>
              </a:lnSpc>
              <a:spcAft>
                <a:spcPts val="1000"/>
              </a:spcAft>
            </a:pPr>
            <a:r>
              <a:rPr lang="ar-SA" b="1" dirty="0">
                <a:latin typeface="Calibri"/>
                <a:ea typeface="Calibri"/>
                <a:cs typeface="Arabic Typesetting"/>
              </a:rPr>
              <a:t> </a:t>
            </a:r>
            <a:r>
              <a:rPr lang="ar-SA" sz="3600" b="1" dirty="0">
                <a:latin typeface="Calibri"/>
                <a:ea typeface="Calibri"/>
                <a:cs typeface="Arabic Typesetting"/>
              </a:rPr>
              <a:t>خطوات عملية التقطير تتم عملية التقطير </a:t>
            </a:r>
            <a:endParaRPr lang="en-US" sz="3600" dirty="0">
              <a:latin typeface="Calibri"/>
              <a:ea typeface="Calibri"/>
              <a:cs typeface="Arial"/>
            </a:endParaRPr>
          </a:p>
          <a:p>
            <a:pPr algn="r" rtl="1"/>
            <a:r>
              <a:rPr lang="ar-SA" sz="3600" dirty="0">
                <a:ea typeface="Calibri"/>
                <a:cs typeface="Arabic Typesetting"/>
              </a:rPr>
              <a:t>من خلال تسخين الخليط إلى درجات حرارة تصل إلى 600 درجة مئوية، وعندما يغلي الخليط فإنه يكوّن بخاراً يتم إدخاله في عمود التقطير التجزيئي (بالإنجليزية</a:t>
            </a:r>
            <a:r>
              <a:rPr lang="fr-FR" sz="3600" dirty="0">
                <a:latin typeface="Arabic Typesetting"/>
                <a:ea typeface="Calibri"/>
              </a:rPr>
              <a:t>: </a:t>
            </a:r>
            <a:r>
              <a:rPr lang="fr-FR" sz="3600" dirty="0" err="1">
                <a:latin typeface="Arabic Typesetting"/>
                <a:ea typeface="Calibri"/>
              </a:rPr>
              <a:t>fractional</a:t>
            </a:r>
            <a:r>
              <a:rPr lang="fr-FR" sz="3600" dirty="0">
                <a:latin typeface="Arabic Typesetting"/>
                <a:ea typeface="Calibri"/>
              </a:rPr>
              <a:t> distillation </a:t>
            </a:r>
            <a:r>
              <a:rPr lang="fr-FR" sz="3600" dirty="0" err="1">
                <a:latin typeface="Arabic Typesetting"/>
                <a:ea typeface="Calibri"/>
              </a:rPr>
              <a:t>column</a:t>
            </a:r>
            <a:r>
              <a:rPr lang="fr-FR" sz="3600" dirty="0">
                <a:latin typeface="Arabic Typesetting"/>
                <a:ea typeface="Calibri"/>
              </a:rPr>
              <a:t>)</a:t>
            </a:r>
            <a:r>
              <a:rPr lang="ar-SA" sz="3600" dirty="0">
                <a:ea typeface="Calibri"/>
                <a:cs typeface="Arabic Typesetting"/>
              </a:rPr>
              <a:t>، الذي يحتوي على العديد من اللوحات والصفائح المليئة بالثقوب؛ لتسمح بانتقال البخار من خلالها، وكلما ارتفع البخار فإنه يبرد، وعند وصول المواد في البخار لارتفاع درجة حرارته مساوية لنقطة غليانها، فإنها تتكاثف لتشكيل سائل، يتم جمعه بواسطة الصفائح.[٢] تلي عملية التقطير مرحلة التكسير (بالإنجليزية</a:t>
            </a:r>
            <a:r>
              <a:rPr lang="fr-FR" sz="3600" dirty="0">
                <a:latin typeface="Arabic Typesetting"/>
                <a:ea typeface="Calibri"/>
              </a:rPr>
              <a:t>: Cracking) </a:t>
            </a:r>
            <a:r>
              <a:rPr lang="ar-SA" sz="3600" dirty="0">
                <a:ea typeface="Calibri"/>
                <a:cs typeface="Arabic Typesetting"/>
              </a:rPr>
              <a:t>التي يتم فيها تكسير الجزيئات في الكسور، لإنتاج مكونات ذات قيمة مرتفعة من الكسور الثقيلة، ويتم في هذه المرحلة إنتاج البنزين ووقود الطائرات</a:t>
            </a:r>
            <a:endParaRPr lang="en-US" sz="3600" dirty="0"/>
          </a:p>
        </p:txBody>
      </p:sp>
    </p:spTree>
    <p:extLst>
      <p:ext uri="{BB962C8B-B14F-4D97-AF65-F5344CB8AC3E}">
        <p14:creationId xmlns:p14="http://schemas.microsoft.com/office/powerpoint/2010/main" val="162346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9699" y="1453111"/>
            <a:ext cx="1443024" cy="646331"/>
          </a:xfrm>
          <a:prstGeom prst="rect">
            <a:avLst/>
          </a:prstGeom>
        </p:spPr>
        <p:txBody>
          <a:bodyPr wrap="none">
            <a:spAutoFit/>
          </a:bodyPr>
          <a:lstStyle/>
          <a:p>
            <a:pPr marL="571500" indent="-571500" algn="r" rtl="1">
              <a:buFont typeface="Wingdings" panose="05000000000000000000" pitchFamily="2" charset="2"/>
              <a:buChar char="q"/>
            </a:pPr>
            <a:r>
              <a:rPr lang="ar-SA" sz="3600" b="1" dirty="0" smtClean="0">
                <a:solidFill>
                  <a:prstClr val="black"/>
                </a:solidFill>
                <a:latin typeface="Calibri"/>
                <a:ea typeface="Calibri"/>
                <a:cs typeface="Arabic Typesetting"/>
              </a:rPr>
              <a:t>التقطير</a:t>
            </a:r>
            <a:endParaRPr lang="en-US" sz="2000" dirty="0">
              <a:solidFill>
                <a:prstClr val="black"/>
              </a:solidFill>
              <a:latin typeface="Calibri"/>
              <a:ea typeface="Calibri"/>
              <a:cs typeface="Arial"/>
            </a:endParaRPr>
          </a:p>
        </p:txBody>
      </p:sp>
      <p:sp>
        <p:nvSpPr>
          <p:cNvPr id="6" name="Rectangle 5"/>
          <p:cNvSpPr/>
          <p:nvPr/>
        </p:nvSpPr>
        <p:spPr>
          <a:xfrm>
            <a:off x="2483768" y="620688"/>
            <a:ext cx="1516762" cy="646331"/>
          </a:xfrm>
          <a:prstGeom prst="rect">
            <a:avLst/>
          </a:prstGeom>
        </p:spPr>
        <p:txBody>
          <a:bodyPr wrap="none">
            <a:spAutoFit/>
          </a:bodyPr>
          <a:lstStyle/>
          <a:p>
            <a:pPr marL="571500" lvl="0" indent="-571500" algn="r" rtl="1">
              <a:buFont typeface="Wingdings" panose="05000000000000000000" pitchFamily="2" charset="2"/>
              <a:buChar char="q"/>
            </a:pPr>
            <a:r>
              <a:rPr lang="ar-SA" sz="3600" b="1" dirty="0">
                <a:solidFill>
                  <a:prstClr val="black"/>
                </a:solidFill>
                <a:latin typeface="Calibri"/>
                <a:ea typeface="Calibri"/>
                <a:cs typeface="Arabic Typesetting"/>
              </a:rPr>
              <a:t>الترسب</a:t>
            </a:r>
            <a:endParaRPr lang="en-US" sz="3600" b="1" dirty="0">
              <a:solidFill>
                <a:prstClr val="black"/>
              </a:solidFill>
              <a:latin typeface="Calibri"/>
              <a:ea typeface="Calibri"/>
              <a:cs typeface="Arabic Typesetting"/>
            </a:endParaRPr>
          </a:p>
        </p:txBody>
      </p:sp>
      <p:sp>
        <p:nvSpPr>
          <p:cNvPr id="7" name="Rectangle 6"/>
          <p:cNvSpPr/>
          <p:nvPr/>
        </p:nvSpPr>
        <p:spPr>
          <a:xfrm>
            <a:off x="6161120" y="622547"/>
            <a:ext cx="2271776" cy="646331"/>
          </a:xfrm>
          <a:prstGeom prst="rect">
            <a:avLst/>
          </a:prstGeom>
        </p:spPr>
        <p:txBody>
          <a:bodyPr wrap="none">
            <a:spAutoFit/>
          </a:bodyPr>
          <a:lstStyle/>
          <a:p>
            <a:pPr marL="571500" lvl="0" indent="-571500" algn="r" rtl="1">
              <a:buFont typeface="Wingdings" panose="05000000000000000000" pitchFamily="2" charset="2"/>
              <a:buChar char="q"/>
            </a:pPr>
            <a:r>
              <a:rPr lang="ar-SA" sz="3600" b="1" dirty="0">
                <a:solidFill>
                  <a:prstClr val="black"/>
                </a:solidFill>
                <a:latin typeface="Calibri"/>
                <a:ea typeface="Calibri"/>
                <a:cs typeface="Arabic Typesetting"/>
              </a:rPr>
              <a:t>الترشيح</a:t>
            </a:r>
            <a:r>
              <a:rPr lang="fr-FR" sz="3600" b="1" dirty="0">
                <a:solidFill>
                  <a:prstClr val="black"/>
                </a:solidFill>
                <a:latin typeface="Calibri"/>
                <a:ea typeface="Calibri"/>
                <a:cs typeface="Arabic Typesetting"/>
              </a:rPr>
              <a:t>    </a:t>
            </a:r>
            <a:r>
              <a:rPr lang="fr-FR" sz="3600" b="1" dirty="0" smtClean="0">
                <a:solidFill>
                  <a:prstClr val="black"/>
                </a:solidFill>
                <a:latin typeface="Calibri"/>
                <a:ea typeface="Calibri"/>
                <a:cs typeface="Arabic Typesetting"/>
              </a:rPr>
              <a:t>   </a:t>
            </a:r>
            <a:endParaRPr lang="en-US" sz="3600" b="1" dirty="0">
              <a:solidFill>
                <a:prstClr val="black"/>
              </a:solidFill>
              <a:latin typeface="Calibri"/>
              <a:ea typeface="Calibri"/>
              <a:cs typeface="Arabic Typesetting"/>
            </a:endParaRPr>
          </a:p>
        </p:txBody>
      </p:sp>
      <p:sp>
        <p:nvSpPr>
          <p:cNvPr id="8" name="Rectangle 7"/>
          <p:cNvSpPr/>
          <p:nvPr/>
        </p:nvSpPr>
        <p:spPr>
          <a:xfrm>
            <a:off x="4725197" y="1453111"/>
            <a:ext cx="2074607" cy="646331"/>
          </a:xfrm>
          <a:prstGeom prst="rect">
            <a:avLst/>
          </a:prstGeom>
        </p:spPr>
        <p:txBody>
          <a:bodyPr wrap="none">
            <a:spAutoFit/>
          </a:bodyPr>
          <a:lstStyle/>
          <a:p>
            <a:pPr marL="571500" indent="-571500" algn="r" rtl="1">
              <a:buFont typeface="Wingdings" panose="05000000000000000000" pitchFamily="2" charset="2"/>
              <a:buChar char="q"/>
            </a:pPr>
            <a:r>
              <a:rPr lang="ar-SA" sz="3600" b="1" dirty="0">
                <a:solidFill>
                  <a:prstClr val="black"/>
                </a:solidFill>
                <a:latin typeface="Calibri"/>
                <a:ea typeface="Calibri"/>
                <a:cs typeface="Arabic Typesetting"/>
              </a:rPr>
              <a:t>الاستخلاص</a:t>
            </a:r>
            <a:endParaRPr lang="en-US" dirty="0"/>
          </a:p>
        </p:txBody>
      </p:sp>
      <p:sp>
        <p:nvSpPr>
          <p:cNvPr id="10" name="Rectangle 9"/>
          <p:cNvSpPr/>
          <p:nvPr/>
        </p:nvSpPr>
        <p:spPr>
          <a:xfrm>
            <a:off x="1318898" y="3356992"/>
            <a:ext cx="6087651" cy="729430"/>
          </a:xfrm>
          <a:prstGeom prst="rect">
            <a:avLst/>
          </a:prstGeom>
        </p:spPr>
        <p:txBody>
          <a:bodyPr wrap="square">
            <a:spAutoFit/>
          </a:bodyPr>
          <a:lstStyle/>
          <a:p>
            <a:pPr marL="457200" lvl="0" algn="r" rtl="1">
              <a:lnSpc>
                <a:spcPct val="115000"/>
              </a:lnSpc>
              <a:spcAft>
                <a:spcPts val="1000"/>
              </a:spcAft>
            </a:pPr>
            <a:r>
              <a:rPr lang="ar-SA" sz="3600" b="1" dirty="0" smtClean="0">
                <a:solidFill>
                  <a:prstClr val="black"/>
                </a:solidFill>
                <a:latin typeface="Calibri"/>
                <a:ea typeface="Calibri"/>
                <a:cs typeface="Arabic Typesetting"/>
              </a:rPr>
              <a:t> أكثر الطرق شيوعًا هي طرق الفصل </a:t>
            </a:r>
            <a:r>
              <a:rPr lang="ar-SA" sz="3600" b="1" dirty="0" err="1" smtClean="0">
                <a:solidFill>
                  <a:prstClr val="black"/>
                </a:solidFill>
                <a:latin typeface="Calibri"/>
                <a:ea typeface="Calibri"/>
                <a:cs typeface="Arabic Typesetting"/>
              </a:rPr>
              <a:t>الكروماتوغرافي</a:t>
            </a:r>
            <a:r>
              <a:rPr lang="fr-FR" sz="3600" b="1" dirty="0" smtClean="0">
                <a:solidFill>
                  <a:prstClr val="black"/>
                </a:solidFill>
                <a:latin typeface="Calibri"/>
                <a:ea typeface="Calibri"/>
                <a:cs typeface="Arabic Typesetting"/>
              </a:rPr>
              <a:t>.</a:t>
            </a:r>
            <a:endParaRPr lang="en-US" sz="3600" b="1" dirty="0">
              <a:solidFill>
                <a:prstClr val="black"/>
              </a:solidFill>
              <a:latin typeface="Calibri"/>
              <a:ea typeface="Calibri"/>
              <a:cs typeface="Arabic Typesetting"/>
            </a:endParaRPr>
          </a:p>
        </p:txBody>
      </p:sp>
      <p:sp>
        <p:nvSpPr>
          <p:cNvPr id="11" name="Rectangle 10"/>
          <p:cNvSpPr/>
          <p:nvPr/>
        </p:nvSpPr>
        <p:spPr>
          <a:xfrm>
            <a:off x="5746471" y="2483546"/>
            <a:ext cx="2106666" cy="729430"/>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marL="457200" lvl="0" algn="just" rtl="1">
              <a:lnSpc>
                <a:spcPct val="115000"/>
              </a:lnSpc>
              <a:spcAft>
                <a:spcPts val="1000"/>
              </a:spcAft>
            </a:pPr>
            <a:r>
              <a:rPr lang="ar-SA" sz="3600" b="1" dirty="0">
                <a:solidFill>
                  <a:prstClr val="black"/>
                </a:solidFill>
                <a:latin typeface="Calibri"/>
                <a:ea typeface="Calibri"/>
                <a:cs typeface="Arabic Typesetting"/>
              </a:rPr>
              <a:t>الفصل المجهري:</a:t>
            </a:r>
            <a:endParaRPr lang="fr-FR" sz="3600" b="1" dirty="0">
              <a:solidFill>
                <a:prstClr val="black"/>
              </a:solidFill>
              <a:latin typeface="Calibri"/>
              <a:ea typeface="Calibri"/>
              <a:cs typeface="Arabic Typesetting"/>
            </a:endParaRPr>
          </a:p>
        </p:txBody>
      </p:sp>
      <p:sp>
        <p:nvSpPr>
          <p:cNvPr id="21" name="Rectangle 20"/>
          <p:cNvSpPr/>
          <p:nvPr/>
        </p:nvSpPr>
        <p:spPr>
          <a:xfrm>
            <a:off x="1105132" y="5897501"/>
            <a:ext cx="3839578" cy="729430"/>
          </a:xfrm>
          <a:prstGeom prst="rect">
            <a:avLst/>
          </a:prstGeom>
          <a:solidFill>
            <a:srgbClr val="FF0000"/>
          </a:solidFill>
        </p:spPr>
        <p:txBody>
          <a:bodyPr wrap="square">
            <a:spAutoFit/>
          </a:bodyPr>
          <a:lstStyle/>
          <a:p>
            <a:pPr lvl="0" algn="r" rtl="1">
              <a:lnSpc>
                <a:spcPct val="115000"/>
              </a:lnSpc>
              <a:spcAft>
                <a:spcPts val="1000"/>
              </a:spcAft>
            </a:pPr>
            <a:r>
              <a:rPr lang="fr-FR" b="1" dirty="0">
                <a:latin typeface="Calibri"/>
                <a:ea typeface="Calibri"/>
                <a:cs typeface="Arabic Typesetting"/>
              </a:rPr>
              <a:t> </a:t>
            </a:r>
            <a:r>
              <a:rPr lang="fr-FR" b="1" dirty="0" smtClean="0">
                <a:latin typeface="Calibri"/>
                <a:ea typeface="Calibri"/>
                <a:cs typeface="Arabic Typesetting"/>
              </a:rPr>
              <a:t>  -3</a:t>
            </a:r>
            <a:r>
              <a:rPr lang="ar-SA" sz="3600" b="1" dirty="0">
                <a:solidFill>
                  <a:prstClr val="black"/>
                </a:solidFill>
                <a:latin typeface="Arabic Typesetting" panose="03020402040406030203" pitchFamily="66" charset="-78"/>
                <a:ea typeface="Calibri"/>
                <a:cs typeface="Arabic Typesetting" panose="03020402040406030203" pitchFamily="66" charset="-78"/>
              </a:rPr>
              <a:t>تقنيات الهجرة الكهربية</a:t>
            </a:r>
            <a:endParaRPr lang="en-US" sz="3600" b="1" dirty="0">
              <a:solidFill>
                <a:prstClr val="black"/>
              </a:solidFill>
              <a:latin typeface="Arabic Typesetting" panose="03020402040406030203" pitchFamily="66" charset="-78"/>
              <a:ea typeface="Calibri"/>
              <a:cs typeface="Arabic Typesetting" panose="03020402040406030203" pitchFamily="66" charset="-78"/>
            </a:endParaRPr>
          </a:p>
        </p:txBody>
      </p:sp>
      <p:sp>
        <p:nvSpPr>
          <p:cNvPr id="22" name="Rectangle 21"/>
          <p:cNvSpPr/>
          <p:nvPr/>
        </p:nvSpPr>
        <p:spPr>
          <a:xfrm>
            <a:off x="3491880" y="5013176"/>
            <a:ext cx="3549370" cy="729430"/>
          </a:xfrm>
          <a:prstGeom prst="rect">
            <a:avLst/>
          </a:prstGeom>
          <a:solidFill>
            <a:srgbClr val="FFC000"/>
          </a:solidFill>
        </p:spPr>
        <p:txBody>
          <a:bodyPr wrap="none">
            <a:spAutoFit/>
          </a:bodyPr>
          <a:lstStyle/>
          <a:p>
            <a:pPr lvl="0" algn="r" rtl="1">
              <a:lnSpc>
                <a:spcPct val="115000"/>
              </a:lnSpc>
              <a:spcAft>
                <a:spcPts val="1000"/>
              </a:spcAft>
            </a:pPr>
            <a:r>
              <a:rPr lang="fr-FR" b="1" dirty="0" smtClean="0">
                <a:solidFill>
                  <a:prstClr val="black"/>
                </a:solidFill>
                <a:latin typeface="Calibri"/>
                <a:ea typeface="Calibri"/>
                <a:cs typeface="Arabic Typesetting"/>
              </a:rPr>
              <a:t> -2</a:t>
            </a:r>
            <a:r>
              <a:rPr lang="ar-SA" sz="3600" b="1" dirty="0" smtClean="0">
                <a:solidFill>
                  <a:prstClr val="black"/>
                </a:solidFill>
                <a:latin typeface="Arabic Typesetting" panose="03020402040406030203" pitchFamily="66" charset="-78"/>
                <a:ea typeface="Calibri"/>
                <a:cs typeface="Arabic Typesetting" panose="03020402040406030203" pitchFamily="66" charset="-78"/>
              </a:rPr>
              <a:t>الفصل </a:t>
            </a:r>
            <a:r>
              <a:rPr lang="ar-SA" sz="3600" b="1" dirty="0">
                <a:solidFill>
                  <a:prstClr val="black"/>
                </a:solidFill>
                <a:latin typeface="Arabic Typesetting" panose="03020402040406030203" pitchFamily="66" charset="-78"/>
                <a:ea typeface="Calibri"/>
                <a:cs typeface="Arabic Typesetting" panose="03020402040406030203" pitchFamily="66" charset="-78"/>
              </a:rPr>
              <a:t>بواسطة الغشاء(</a:t>
            </a:r>
            <a:r>
              <a:rPr lang="ar-SA" sz="3600" dirty="0">
                <a:solidFill>
                  <a:prstClr val="black"/>
                </a:solidFill>
                <a:latin typeface="Arabic Typesetting" panose="03020402040406030203" pitchFamily="66" charset="-78"/>
                <a:ea typeface="Calibri"/>
                <a:cs typeface="Arabic Typesetting" panose="03020402040406030203" pitchFamily="66" charset="-78"/>
              </a:rPr>
              <a:t> </a:t>
            </a:r>
            <a:r>
              <a:rPr lang="ar-SA" sz="3600" b="1" dirty="0" err="1">
                <a:solidFill>
                  <a:prstClr val="black"/>
                </a:solidFill>
                <a:latin typeface="Arabic Typesetting" panose="03020402040406030203" pitchFamily="66" charset="-78"/>
                <a:ea typeface="Calibri"/>
                <a:cs typeface="Arabic Typesetting" panose="03020402040406030203" pitchFamily="66" charset="-78"/>
              </a:rPr>
              <a:t>الديلزة</a:t>
            </a:r>
            <a:r>
              <a:rPr lang="ar-SA" sz="3600" b="1" dirty="0">
                <a:solidFill>
                  <a:prstClr val="black"/>
                </a:solidFill>
                <a:latin typeface="Arabic Typesetting" panose="03020402040406030203" pitchFamily="66" charset="-78"/>
                <a:ea typeface="Calibri"/>
                <a:cs typeface="Arabic Typesetting" panose="03020402040406030203" pitchFamily="66" charset="-78"/>
              </a:rPr>
              <a:t>)</a:t>
            </a:r>
            <a:endParaRPr lang="en-US" sz="3600" dirty="0">
              <a:solidFill>
                <a:prstClr val="black"/>
              </a:solidFill>
              <a:latin typeface="Arabic Typesetting" panose="03020402040406030203" pitchFamily="66" charset="-78"/>
              <a:ea typeface="Calibri"/>
              <a:cs typeface="Arabic Typesetting" panose="03020402040406030203" pitchFamily="66" charset="-78"/>
            </a:endParaRPr>
          </a:p>
        </p:txBody>
      </p:sp>
      <p:sp>
        <p:nvSpPr>
          <p:cNvPr id="23" name="Rectangle 22"/>
          <p:cNvSpPr/>
          <p:nvPr/>
        </p:nvSpPr>
        <p:spPr>
          <a:xfrm>
            <a:off x="5290470" y="4221088"/>
            <a:ext cx="2669554" cy="646331"/>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r" rtl="1"/>
            <a:r>
              <a:rPr lang="fr-FR" sz="3600" b="1" dirty="0" smtClean="0">
                <a:solidFill>
                  <a:prstClr val="black"/>
                </a:solidFill>
                <a:latin typeface="Calibri"/>
                <a:ea typeface="Calibri"/>
                <a:cs typeface="Arabic Typesetting"/>
              </a:rPr>
              <a:t> </a:t>
            </a:r>
            <a:r>
              <a:rPr lang="fr-FR" b="1" dirty="0" smtClean="0">
                <a:solidFill>
                  <a:prstClr val="black"/>
                </a:solidFill>
                <a:latin typeface="Calibri"/>
                <a:ea typeface="Calibri"/>
                <a:cs typeface="Arabic Typesetting"/>
              </a:rPr>
              <a:t>-1</a:t>
            </a:r>
            <a:r>
              <a:rPr lang="ar-SA" sz="3600" b="1" dirty="0" smtClean="0">
                <a:solidFill>
                  <a:prstClr val="black"/>
                </a:solidFill>
                <a:latin typeface="Calibri"/>
                <a:ea typeface="Calibri"/>
                <a:cs typeface="Arabic Typesetting"/>
              </a:rPr>
              <a:t>تقنيات </a:t>
            </a:r>
            <a:r>
              <a:rPr lang="ar-SA" sz="3600" b="1" dirty="0" err="1">
                <a:solidFill>
                  <a:prstClr val="black"/>
                </a:solidFill>
                <a:latin typeface="Calibri"/>
                <a:ea typeface="Calibri"/>
                <a:cs typeface="Arabic Typesetting"/>
              </a:rPr>
              <a:t>الكروماتوغرافيا</a:t>
            </a:r>
            <a:r>
              <a:rPr lang="ar-SA" sz="3600" b="1" dirty="0">
                <a:solidFill>
                  <a:prstClr val="black"/>
                </a:solidFill>
                <a:latin typeface="Calibri"/>
                <a:ea typeface="Calibri"/>
                <a:cs typeface="Arabic Typesetting"/>
              </a:rPr>
              <a:t> </a:t>
            </a:r>
            <a:endParaRPr lang="en-US" sz="3600" b="1" dirty="0">
              <a:solidFill>
                <a:prstClr val="black"/>
              </a:solidFill>
              <a:latin typeface="Calibri"/>
              <a:ea typeface="Calibri"/>
              <a:cs typeface="Arabic Typesetting"/>
            </a:endParaRPr>
          </a:p>
        </p:txBody>
      </p:sp>
    </p:spTree>
    <p:extLst>
      <p:ext uri="{BB962C8B-B14F-4D97-AF65-F5344CB8AC3E}">
        <p14:creationId xmlns:p14="http://schemas.microsoft.com/office/powerpoint/2010/main" val="288723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animBg="1"/>
      <p:bldP spid="21"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7" y="260648"/>
            <a:ext cx="4680520" cy="549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78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2"/>
            <a:ext cx="8496944" cy="1077218"/>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يتضمن هذا الفصل طريقة جديدة للفصل والتحليل المباشر وهي </a:t>
            </a:r>
            <a:r>
              <a:rPr lang="ar-DZ" sz="3200" dirty="0" err="1">
                <a:solidFill>
                  <a:srgbClr val="000000"/>
                </a:solidFill>
                <a:latin typeface="Arabic Typesetting" panose="03020402040406030203" pitchFamily="66" charset="-78"/>
                <a:cs typeface="Arabic Typesetting" panose="03020402040406030203" pitchFamily="66" charset="-78"/>
              </a:rPr>
              <a:t>الكروماتوغرافيا</a:t>
            </a:r>
            <a:r>
              <a:rPr lang="ar-DZ" sz="3200" dirty="0">
                <a:solidFill>
                  <a:srgbClr val="000000"/>
                </a:solidFill>
                <a:latin typeface="Arabic Typesetting" panose="03020402040406030203" pitchFamily="66" charset="-78"/>
                <a:cs typeface="Arabic Typesetting" panose="03020402040406030203" pitchFamily="66" charset="-78"/>
              </a:rPr>
              <a:t> لذا لنتعرف على </a:t>
            </a:r>
            <a:r>
              <a:rPr lang="ar-DZ" sz="3200" b="1" dirty="0" smtClean="0">
                <a:solidFill>
                  <a:srgbClr val="000000"/>
                </a:solidFill>
                <a:latin typeface="Arabic Typesetting" panose="03020402040406030203" pitchFamily="66" charset="-78"/>
                <a:cs typeface="Arabic Typesetting" panose="03020402040406030203" pitchFamily="66" charset="-78"/>
              </a:rPr>
              <a:t>أسس</a:t>
            </a:r>
            <a:r>
              <a:rPr lang="fr-FR" sz="3200" b="1" dirty="0" smtClean="0">
                <a:solidFill>
                  <a:srgbClr val="000000"/>
                </a:solidFill>
                <a:latin typeface="Arabic Typesetting" panose="03020402040406030203" pitchFamily="66" charset="-78"/>
                <a:cs typeface="Arabic Typesetting" panose="03020402040406030203" pitchFamily="66" charset="-78"/>
              </a:rPr>
              <a:t> </a:t>
            </a:r>
            <a:r>
              <a:rPr lang="ar-DZ" sz="3200" b="1" dirty="0" smtClean="0">
                <a:solidFill>
                  <a:srgbClr val="000000"/>
                </a:solidFill>
                <a:latin typeface="Arabic Typesetting" panose="03020402040406030203" pitchFamily="66" charset="-78"/>
                <a:cs typeface="Arabic Typesetting" panose="03020402040406030203" pitchFamily="66" charset="-78"/>
              </a:rPr>
              <a:t>الفصل </a:t>
            </a:r>
            <a:r>
              <a:rPr lang="ar-DZ" sz="3200" b="1" dirty="0">
                <a:solidFill>
                  <a:srgbClr val="000000"/>
                </a:solidFill>
                <a:latin typeface="Arabic Typesetting" panose="03020402040406030203" pitchFamily="66" charset="-78"/>
                <a:cs typeface="Arabic Typesetting" panose="03020402040406030203" pitchFamily="66" charset="-78"/>
              </a:rPr>
              <a:t>والتحليل </a:t>
            </a:r>
            <a:r>
              <a:rPr lang="ar-DZ" sz="3200" b="1" dirty="0" err="1">
                <a:solidFill>
                  <a:srgbClr val="000000"/>
                </a:solidFill>
                <a:latin typeface="Arabic Typesetting" panose="03020402040406030203" pitchFamily="66" charset="-78"/>
                <a:cs typeface="Arabic Typesetting" panose="03020402040406030203" pitchFamily="66" charset="-78"/>
              </a:rPr>
              <a:t>الكروماتوغرافي</a:t>
            </a:r>
            <a:r>
              <a:rPr lang="ar-DZ" sz="3200" b="1" dirty="0">
                <a:solidFill>
                  <a:srgbClr val="000000"/>
                </a:solidFill>
                <a:latin typeface="Arabic Typesetting" panose="03020402040406030203" pitchFamily="66" charset="-78"/>
                <a:cs typeface="Arabic Typesetting" panose="03020402040406030203" pitchFamily="66" charset="-78"/>
              </a:rPr>
              <a:t> من خلال معرفة </a:t>
            </a:r>
            <a:r>
              <a:rPr lang="ar-DZ" sz="3200" dirty="0">
                <a:solidFill>
                  <a:srgbClr val="000000"/>
                </a:solidFill>
                <a:latin typeface="Arabic Typesetting" panose="03020402040406030203" pitchFamily="66" charset="-78"/>
                <a:cs typeface="Arabic Typesetting" panose="03020402040406030203" pitchFamily="66" charset="-78"/>
              </a:rPr>
              <a:t>مفهوم وتصنيف </a:t>
            </a:r>
            <a:r>
              <a:rPr lang="ar-DZ" sz="3200" dirty="0" err="1">
                <a:solidFill>
                  <a:srgbClr val="000000"/>
                </a:solidFill>
                <a:latin typeface="Arabic Typesetting" panose="03020402040406030203" pitchFamily="66" charset="-78"/>
                <a:cs typeface="Arabic Typesetting" panose="03020402040406030203" pitchFamily="66" charset="-78"/>
              </a:rPr>
              <a:t>الكروماتوغرافيا</a:t>
            </a:r>
            <a:r>
              <a:rPr lang="ar-DZ" sz="3200" dirty="0">
                <a:solidFill>
                  <a:srgbClr val="000000"/>
                </a:solidFill>
                <a:latin typeface="Arabic Typesetting" panose="03020402040406030203" pitchFamily="66" charset="-78"/>
                <a:cs typeface="Arabic Typesetting" panose="03020402040406030203" pitchFamily="66" charset="-78"/>
              </a:rPr>
              <a:t>. </a:t>
            </a: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00708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24744"/>
            <a:ext cx="8789618" cy="2554545"/>
          </a:xfrm>
          <a:prstGeom prst="rect">
            <a:avLst/>
          </a:prstGeom>
        </p:spPr>
        <p:txBody>
          <a:bodyPr wrap="square">
            <a:spAutoFit/>
          </a:bodyPr>
          <a:lstStyle/>
          <a:p>
            <a:pPr algn="just" rtl="1"/>
            <a:r>
              <a:rPr lang="ar-DZ" sz="3200" dirty="0" smtClean="0">
                <a:latin typeface="Calibri"/>
                <a:ea typeface="Calibri"/>
                <a:cs typeface="Arabic Typesetting"/>
              </a:rPr>
              <a:t>يرجع </a:t>
            </a:r>
            <a:r>
              <a:rPr lang="ar-DZ" sz="3200" dirty="0">
                <a:latin typeface="Calibri"/>
                <a:ea typeface="Calibri"/>
                <a:cs typeface="Arabic Typesetting"/>
              </a:rPr>
              <a:t>تاريخ تقنية الفصل الكيميائي إلى بدايات </a:t>
            </a:r>
            <a:r>
              <a:rPr lang="ar-DZ" sz="3200" dirty="0">
                <a:latin typeface="Arabic Typesetting" panose="03020402040406030203" pitchFamily="66" charset="-78"/>
                <a:ea typeface="Calibri"/>
                <a:cs typeface="Arabic Typesetting" panose="03020402040406030203" pitchFamily="66" charset="-78"/>
              </a:rPr>
              <a:t>القرن</a:t>
            </a:r>
            <a:r>
              <a:rPr lang="ar-DZ" sz="3200" dirty="0">
                <a:latin typeface="Calibri"/>
                <a:ea typeface="Calibri"/>
                <a:cs typeface="Arabic Typesetting"/>
              </a:rPr>
              <a:t> العشرين ، حيث كان عالم </a:t>
            </a:r>
            <a:r>
              <a:rPr lang="ar-DZ" sz="3200" dirty="0" smtClean="0">
                <a:latin typeface="Calibri"/>
                <a:ea typeface="Calibri"/>
                <a:cs typeface="Arabic Typesetting"/>
              </a:rPr>
              <a:t>النبات</a:t>
            </a:r>
            <a:r>
              <a:rPr lang="fr-FR" sz="3200" dirty="0" smtClean="0">
                <a:latin typeface="Calibri"/>
                <a:ea typeface="Calibri"/>
                <a:cs typeface="Arabic Typesetting"/>
              </a:rPr>
              <a:t> </a:t>
            </a:r>
            <a:r>
              <a:rPr lang="ar-DZ" sz="3200" dirty="0" smtClean="0">
                <a:latin typeface="Calibri"/>
                <a:ea typeface="Calibri"/>
                <a:cs typeface="Arabic Typesetting"/>
              </a:rPr>
              <a:t>الروسي </a:t>
            </a:r>
            <a:r>
              <a:rPr lang="ar-DZ" sz="3200" dirty="0">
                <a:latin typeface="Calibri"/>
                <a:ea typeface="Calibri"/>
                <a:cs typeface="Arabic Typesetting"/>
              </a:rPr>
              <a:t>ميخائيل </a:t>
            </a:r>
            <a:r>
              <a:rPr lang="ar-DZ" sz="3200" dirty="0" err="1">
                <a:latin typeface="Calibri"/>
                <a:ea typeface="Calibri"/>
                <a:cs typeface="Arabic Typesetting"/>
              </a:rPr>
              <a:t>تسفت</a:t>
            </a:r>
            <a:r>
              <a:rPr lang="ar-DZ" sz="3200" dirty="0">
                <a:latin typeface="Calibri"/>
                <a:ea typeface="Calibri"/>
                <a:cs typeface="Arabic Typesetting"/>
              </a:rPr>
              <a:t> يحاول تنقية العصارة النباتية الخضراء المستخرجة من </a:t>
            </a:r>
            <a:r>
              <a:rPr lang="ar-DZ" sz="3200" dirty="0" smtClean="0">
                <a:latin typeface="Calibri"/>
                <a:ea typeface="Calibri"/>
                <a:cs typeface="Arabic Typesetting"/>
              </a:rPr>
              <a:t>أوراق</a:t>
            </a:r>
            <a:r>
              <a:rPr lang="fr-FR" sz="3200" dirty="0" smtClean="0">
                <a:latin typeface="Calibri"/>
                <a:ea typeface="Calibri"/>
                <a:cs typeface="Arabic Typesetting"/>
              </a:rPr>
              <a:t> </a:t>
            </a:r>
            <a:r>
              <a:rPr lang="ar-DZ" sz="3200" dirty="0" smtClean="0">
                <a:latin typeface="Calibri"/>
                <a:ea typeface="Calibri"/>
                <a:cs typeface="Arabic Typesetting"/>
              </a:rPr>
              <a:t>الأشجار </a:t>
            </a:r>
            <a:r>
              <a:rPr lang="ar-DZ" sz="3200" dirty="0">
                <a:latin typeface="Calibri"/>
                <a:ea typeface="Calibri"/>
                <a:cs typeface="Arabic Typesetting"/>
              </a:rPr>
              <a:t>، وذلك باستخدام عمود زجاجي معبأ بحبيبات دقيقة من كربونات الكالسيوم </a:t>
            </a:r>
            <a:r>
              <a:rPr lang="ar-DZ" sz="3200" dirty="0" smtClean="0">
                <a:latin typeface="Calibri"/>
                <a:ea typeface="Calibri"/>
                <a:cs typeface="Arabic Typesetting"/>
              </a:rPr>
              <a:t>(</a:t>
            </a:r>
            <a:r>
              <a:rPr lang="ar-DZ" sz="3200" dirty="0">
                <a:latin typeface="Calibri"/>
                <a:ea typeface="Calibri"/>
                <a:cs typeface="Arabic Typesetting"/>
              </a:rPr>
              <a:t>الوسط</a:t>
            </a:r>
            <a:r>
              <a:rPr lang="fr-FR" sz="3200" dirty="0">
                <a:latin typeface="Calibri"/>
                <a:ea typeface="Calibri"/>
                <a:cs typeface="Arabic Typesetting"/>
              </a:rPr>
              <a:t> </a:t>
            </a:r>
            <a:r>
              <a:rPr lang="ar-DZ" sz="3200" dirty="0" smtClean="0">
                <a:latin typeface="Calibri"/>
                <a:ea typeface="Calibri"/>
                <a:cs typeface="Arabic Typesetting"/>
              </a:rPr>
              <a:t>الثابت) </a:t>
            </a:r>
            <a:r>
              <a:rPr lang="ar-DZ" sz="3200" dirty="0">
                <a:latin typeface="Calibri"/>
                <a:ea typeface="Calibri"/>
                <a:cs typeface="Arabic Typesetting"/>
              </a:rPr>
              <a:t>، حيث لاحظ بعد فترة من تنقيط المحلول </a:t>
            </a:r>
            <a:r>
              <a:rPr lang="ar-DZ" sz="3200" dirty="0" smtClean="0">
                <a:latin typeface="Calibri"/>
                <a:ea typeface="Calibri"/>
                <a:cs typeface="Arabic Typesetting"/>
              </a:rPr>
              <a:t>(</a:t>
            </a:r>
            <a:r>
              <a:rPr lang="ar-DZ" sz="3200" dirty="0">
                <a:latin typeface="Calibri"/>
                <a:ea typeface="Calibri"/>
                <a:cs typeface="Arabic Typesetting"/>
              </a:rPr>
              <a:t>الوسط المتحرك </a:t>
            </a:r>
            <a:r>
              <a:rPr lang="ar-DZ" sz="3200" dirty="0" smtClean="0">
                <a:latin typeface="Calibri"/>
                <a:ea typeface="Calibri"/>
                <a:cs typeface="Arabic Typesetting"/>
              </a:rPr>
              <a:t>) داخل </a:t>
            </a:r>
            <a:r>
              <a:rPr lang="ar-DZ" sz="3200" dirty="0">
                <a:latin typeface="Calibri"/>
                <a:ea typeface="Calibri"/>
                <a:cs typeface="Arabic Typesetting"/>
              </a:rPr>
              <a:t>العمود </a:t>
            </a:r>
            <a:r>
              <a:rPr lang="ar-DZ" sz="3200" dirty="0" smtClean="0">
                <a:latin typeface="Calibri"/>
                <a:ea typeface="Calibri"/>
                <a:cs typeface="Arabic Typesetting"/>
              </a:rPr>
              <a:t>وجود</a:t>
            </a:r>
            <a:r>
              <a:rPr lang="fr-FR" sz="3200" dirty="0" smtClean="0">
                <a:latin typeface="Calibri"/>
                <a:ea typeface="Calibri"/>
                <a:cs typeface="Arabic Typesetting"/>
              </a:rPr>
              <a:t> </a:t>
            </a:r>
            <a:r>
              <a:rPr lang="ar-DZ" sz="3200" dirty="0" smtClean="0">
                <a:latin typeface="Calibri"/>
                <a:ea typeface="Calibri"/>
                <a:cs typeface="Arabic Typesetting"/>
              </a:rPr>
              <a:t>مناطق </a:t>
            </a:r>
            <a:r>
              <a:rPr lang="ar-DZ" sz="3200" dirty="0">
                <a:latin typeface="Calibri"/>
                <a:ea typeface="Calibri"/>
                <a:cs typeface="Arabic Typesetting"/>
              </a:rPr>
              <a:t>محددة ومنفصلة بعضها عن بعض ، تختلف في اللون </a:t>
            </a:r>
            <a:r>
              <a:rPr lang="ar-DZ" sz="3200" dirty="0" smtClean="0">
                <a:latin typeface="Calibri"/>
                <a:ea typeface="Calibri"/>
                <a:cs typeface="Arabic Typesetting"/>
              </a:rPr>
              <a:t>)</a:t>
            </a:r>
            <a:r>
              <a:rPr lang="fr-FR" sz="3200" dirty="0" smtClean="0">
                <a:latin typeface="Calibri"/>
                <a:ea typeface="Calibri"/>
                <a:cs typeface="Arabic Typesetting"/>
              </a:rPr>
              <a:t> </a:t>
            </a:r>
            <a:r>
              <a:rPr lang="ar-DZ" sz="3200" dirty="0" smtClean="0">
                <a:latin typeface="Calibri"/>
                <a:ea typeface="Calibri"/>
                <a:cs typeface="Arabic Typesetting"/>
              </a:rPr>
              <a:t>أي </a:t>
            </a:r>
            <a:r>
              <a:rPr lang="ar-DZ" sz="3200" dirty="0">
                <a:latin typeface="Calibri"/>
                <a:ea typeface="Calibri"/>
                <a:cs typeface="Arabic Typesetting"/>
              </a:rPr>
              <a:t>أنها عبارة عن مواد </a:t>
            </a:r>
            <a:r>
              <a:rPr lang="ar-DZ" sz="3200" dirty="0" smtClean="0">
                <a:latin typeface="Calibri"/>
                <a:ea typeface="Calibri"/>
                <a:cs typeface="Arabic Typesetting"/>
              </a:rPr>
              <a:t>مختلفة</a:t>
            </a:r>
            <a:r>
              <a:rPr lang="fr-FR" sz="3200" dirty="0" smtClean="0">
                <a:latin typeface="Calibri"/>
                <a:ea typeface="Calibri"/>
                <a:cs typeface="Arabic Typesetting"/>
              </a:rPr>
              <a:t> </a:t>
            </a:r>
            <a:r>
              <a:rPr lang="ar-DZ" sz="3200" dirty="0" smtClean="0">
                <a:latin typeface="Calibri"/>
                <a:ea typeface="Calibri"/>
                <a:cs typeface="Arabic Typesetting"/>
              </a:rPr>
              <a:t>تم </a:t>
            </a:r>
            <a:r>
              <a:rPr lang="ar-DZ" sz="3200" dirty="0">
                <a:latin typeface="Calibri"/>
                <a:ea typeface="Calibri"/>
                <a:cs typeface="Arabic Typesetting"/>
              </a:rPr>
              <a:t>فصلها من مكونات العصارة الخضراء. </a:t>
            </a:r>
            <a:endParaRPr lang="en-US" sz="3200" dirty="0">
              <a:latin typeface="Calibri"/>
              <a:ea typeface="Calibri"/>
              <a:cs typeface="Arabic Typesetting"/>
            </a:endParaRPr>
          </a:p>
        </p:txBody>
      </p:sp>
      <p:sp>
        <p:nvSpPr>
          <p:cNvPr id="3" name="Rectangle 2"/>
          <p:cNvSpPr/>
          <p:nvPr/>
        </p:nvSpPr>
        <p:spPr>
          <a:xfrm>
            <a:off x="2825801" y="188640"/>
            <a:ext cx="4053012" cy="729430"/>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r" rtl="1">
              <a:lnSpc>
                <a:spcPct val="115000"/>
              </a:lnSpc>
              <a:spcAft>
                <a:spcPts val="1000"/>
              </a:spcAft>
            </a:pPr>
            <a:r>
              <a:rPr lang="ar-DZ" sz="3600" b="1" dirty="0">
                <a:latin typeface="Calibri"/>
                <a:ea typeface="Calibri"/>
                <a:cs typeface="Arabic Typesetting"/>
              </a:rPr>
              <a:t>نشأة طرق الفصل </a:t>
            </a:r>
            <a:r>
              <a:rPr lang="ar-DZ" sz="3600" b="1" dirty="0" err="1">
                <a:latin typeface="Calibri"/>
                <a:ea typeface="Calibri"/>
                <a:cs typeface="Arabic Typesetting"/>
              </a:rPr>
              <a:t>الكروماتوجرافي</a:t>
            </a:r>
            <a:endParaRPr lang="en-US" sz="3600" b="1" dirty="0">
              <a:latin typeface="Calibri"/>
              <a:ea typeface="Calibri"/>
              <a:cs typeface="Arabic Typesetting"/>
            </a:endParaRPr>
          </a:p>
        </p:txBody>
      </p:sp>
      <p:sp>
        <p:nvSpPr>
          <p:cNvPr id="4" name="Rectangle 3"/>
          <p:cNvSpPr/>
          <p:nvPr/>
        </p:nvSpPr>
        <p:spPr>
          <a:xfrm>
            <a:off x="331609" y="3861048"/>
            <a:ext cx="8789618" cy="2554545"/>
          </a:xfrm>
          <a:prstGeom prst="rect">
            <a:avLst/>
          </a:prstGeom>
        </p:spPr>
        <p:txBody>
          <a:bodyPr wrap="square">
            <a:spAutoFit/>
          </a:bodyPr>
          <a:lstStyle/>
          <a:p>
            <a:pPr algn="just" rtl="1"/>
            <a:r>
              <a:rPr lang="ar-DZ" sz="3200" dirty="0">
                <a:latin typeface="Calibri"/>
                <a:ea typeface="Calibri"/>
                <a:cs typeface="Arabic Typesetting"/>
              </a:rPr>
              <a:t>وقد أطلق </a:t>
            </a:r>
            <a:r>
              <a:rPr lang="fr-FR" sz="3200" dirty="0" smtClean="0">
                <a:latin typeface="Calibri"/>
                <a:ea typeface="Calibri"/>
                <a:cs typeface="Arabic Typesetting"/>
              </a:rPr>
              <a:t> </a:t>
            </a:r>
            <a:r>
              <a:rPr lang="en-US" sz="2000" b="1" dirty="0" err="1" smtClean="0">
                <a:latin typeface="Calibri"/>
                <a:ea typeface="Calibri"/>
                <a:cs typeface="Arabic Typesetting"/>
              </a:rPr>
              <a:t>Tswett</a:t>
            </a:r>
            <a:r>
              <a:rPr lang="ar-DZ" sz="3200" dirty="0">
                <a:latin typeface="Calibri"/>
                <a:ea typeface="Calibri"/>
                <a:cs typeface="Arabic Typesetting"/>
              </a:rPr>
              <a:t>على هذه التقنية الجديدة من تقنيات الفصل اسم </a:t>
            </a:r>
            <a:r>
              <a:rPr lang="ar-DZ" sz="3200" dirty="0" err="1">
                <a:latin typeface="Calibri"/>
                <a:ea typeface="Calibri"/>
                <a:cs typeface="Arabic Typesetting"/>
              </a:rPr>
              <a:t>كروماتوجرافي</a:t>
            </a:r>
            <a:r>
              <a:rPr lang="ar-DZ" sz="3200" dirty="0">
                <a:latin typeface="Calibri"/>
                <a:ea typeface="Calibri"/>
                <a:cs typeface="Arabic Typesetting"/>
              </a:rPr>
              <a:t> </a:t>
            </a:r>
            <a:r>
              <a:rPr lang="ar-DZ" sz="3200" dirty="0" smtClean="0">
                <a:latin typeface="Calibri"/>
                <a:ea typeface="Calibri"/>
                <a:cs typeface="Arabic Typesetting"/>
              </a:rPr>
              <a:t>،</a:t>
            </a:r>
            <a:endParaRPr lang="fr-FR" sz="3200" dirty="0" smtClean="0">
              <a:latin typeface="Calibri"/>
              <a:ea typeface="Calibri"/>
              <a:cs typeface="Arabic Typesetting"/>
            </a:endParaRPr>
          </a:p>
          <a:p>
            <a:pPr algn="just" rtl="1"/>
            <a:r>
              <a:rPr lang="fr-FR" sz="3200" dirty="0" smtClean="0">
                <a:latin typeface="Calibri"/>
                <a:ea typeface="Calibri"/>
                <a:cs typeface="Arabic Typesetting"/>
              </a:rPr>
              <a:t> </a:t>
            </a:r>
            <a:r>
              <a:rPr lang="ar-DZ" sz="3200" dirty="0" err="1">
                <a:latin typeface="Calibri"/>
                <a:ea typeface="Calibri"/>
                <a:cs typeface="Arabic Typesetting"/>
              </a:rPr>
              <a:t>الكروماتوغرافیا</a:t>
            </a:r>
            <a:r>
              <a:rPr lang="ar-DZ" sz="3200" dirty="0">
                <a:latin typeface="Calibri"/>
                <a:ea typeface="Calibri"/>
                <a:cs typeface="Arabic Typesetting"/>
              </a:rPr>
              <a:t> : كلمة </a:t>
            </a:r>
            <a:r>
              <a:rPr lang="ar-DZ" sz="3200" dirty="0" err="1">
                <a:latin typeface="Calibri"/>
                <a:ea typeface="Calibri"/>
                <a:cs typeface="Arabic Typesetting"/>
              </a:rPr>
              <a:t>یونانیة</a:t>
            </a:r>
            <a:r>
              <a:rPr lang="ar-DZ" sz="3200" dirty="0">
                <a:latin typeface="Calibri"/>
                <a:ea typeface="Calibri"/>
                <a:cs typeface="Arabic Typesetting"/>
              </a:rPr>
              <a:t> الأصل مؤلفة من </a:t>
            </a:r>
            <a:r>
              <a:rPr lang="ar-DZ" sz="3200" dirty="0" err="1">
                <a:latin typeface="Calibri"/>
                <a:ea typeface="Calibri"/>
                <a:cs typeface="Arabic Typesetting"/>
              </a:rPr>
              <a:t>كلمتین</a:t>
            </a:r>
            <a:r>
              <a:rPr lang="ar-DZ" sz="3200" dirty="0">
                <a:latin typeface="Calibri"/>
                <a:ea typeface="Calibri"/>
                <a:cs typeface="Arabic Typesetting"/>
              </a:rPr>
              <a:t> </a:t>
            </a:r>
            <a:r>
              <a:rPr lang="fr-FR" sz="2000" b="1" dirty="0" smtClean="0">
                <a:latin typeface="Calibri"/>
                <a:ea typeface="Calibri"/>
                <a:cs typeface="Arabic Typesetting"/>
              </a:rPr>
              <a:t>chroma</a:t>
            </a:r>
            <a:r>
              <a:rPr lang="fr-FR" sz="2000" dirty="0" smtClean="0">
                <a:latin typeface="Calibri"/>
                <a:ea typeface="Calibri"/>
                <a:cs typeface="Arabic Typesetting"/>
              </a:rPr>
              <a:t> </a:t>
            </a:r>
            <a:r>
              <a:rPr lang="ar-DZ" sz="2000" dirty="0" smtClean="0">
                <a:latin typeface="Calibri"/>
                <a:ea typeface="Calibri"/>
                <a:cs typeface="Arabic Typesetting"/>
              </a:rPr>
              <a:t> </a:t>
            </a:r>
            <a:r>
              <a:rPr lang="ar-DZ" sz="3200" dirty="0" smtClean="0">
                <a:latin typeface="Calibri"/>
                <a:ea typeface="Calibri"/>
                <a:cs typeface="Arabic Typesetting"/>
              </a:rPr>
              <a:t>وتعني </a:t>
            </a:r>
            <a:r>
              <a:rPr lang="ar-DZ" sz="3200" dirty="0">
                <a:latin typeface="Calibri"/>
                <a:ea typeface="Calibri"/>
                <a:cs typeface="Arabic Typesetting"/>
              </a:rPr>
              <a:t>اللون أو </a:t>
            </a:r>
            <a:r>
              <a:rPr lang="ar-DZ" sz="3200" dirty="0" smtClean="0">
                <a:latin typeface="Calibri"/>
                <a:ea typeface="Calibri"/>
                <a:cs typeface="Arabic Typesetting"/>
              </a:rPr>
              <a:t>الصباغ</a:t>
            </a:r>
            <a:r>
              <a:rPr lang="fr-FR" sz="3200" dirty="0" smtClean="0">
                <a:latin typeface="Calibri"/>
                <a:ea typeface="Calibri"/>
                <a:cs typeface="Arabic Typesetting"/>
              </a:rPr>
              <a:t> </a:t>
            </a:r>
            <a:r>
              <a:rPr lang="ar-DZ" sz="3200" dirty="0" smtClean="0">
                <a:latin typeface="Calibri"/>
                <a:ea typeface="Calibri"/>
                <a:cs typeface="Arabic Typesetting"/>
              </a:rPr>
              <a:t>و      </a:t>
            </a:r>
            <a:r>
              <a:rPr lang="fr-FR" sz="2000" b="1" dirty="0" err="1" smtClean="0">
                <a:latin typeface="Calibri"/>
                <a:ea typeface="Calibri"/>
                <a:cs typeface="Arabic Typesetting"/>
              </a:rPr>
              <a:t>Graphy</a:t>
            </a:r>
            <a:r>
              <a:rPr lang="ar-DZ" sz="2000" b="1" dirty="0" smtClean="0">
                <a:latin typeface="Calibri"/>
                <a:ea typeface="Calibri"/>
                <a:cs typeface="Arabic Typesetting"/>
              </a:rPr>
              <a:t> </a:t>
            </a:r>
            <a:r>
              <a:rPr lang="ar-DZ" sz="3200" dirty="0" smtClean="0">
                <a:latin typeface="Calibri"/>
                <a:ea typeface="Calibri"/>
                <a:cs typeface="Arabic Typesetting"/>
              </a:rPr>
              <a:t>وتعني </a:t>
            </a:r>
            <a:r>
              <a:rPr lang="ar-DZ" sz="3200" dirty="0">
                <a:latin typeface="Calibri"/>
                <a:ea typeface="Calibri"/>
                <a:cs typeface="Arabic Typesetting"/>
              </a:rPr>
              <a:t>الكتابة أو </a:t>
            </a:r>
            <a:r>
              <a:rPr lang="ar-DZ" sz="3200" dirty="0" err="1">
                <a:latin typeface="Calibri"/>
                <a:ea typeface="Calibri"/>
                <a:cs typeface="Arabic Typesetting"/>
              </a:rPr>
              <a:t>التصویر</a:t>
            </a:r>
            <a:r>
              <a:rPr lang="ar-DZ" sz="3200" dirty="0">
                <a:latin typeface="Calibri"/>
                <a:ea typeface="Calibri"/>
                <a:cs typeface="Arabic Typesetting"/>
              </a:rPr>
              <a:t> أو الطباعة ، والكلمة بشكل عام تعني الطباعة </a:t>
            </a:r>
            <a:r>
              <a:rPr lang="ar-DZ" sz="3200" dirty="0" err="1" smtClean="0">
                <a:latin typeface="Calibri"/>
                <a:ea typeface="Calibri"/>
                <a:cs typeface="Arabic Typesetting"/>
              </a:rPr>
              <a:t>اللونیة</a:t>
            </a:r>
            <a:r>
              <a:rPr lang="fr-FR" sz="3200" dirty="0" smtClean="0">
                <a:latin typeface="Calibri"/>
                <a:ea typeface="Calibri"/>
                <a:cs typeface="Arabic Typesetting"/>
              </a:rPr>
              <a:t> </a:t>
            </a:r>
            <a:r>
              <a:rPr lang="ar-DZ" sz="3200" dirty="0" smtClean="0">
                <a:latin typeface="Calibri"/>
                <a:ea typeface="Calibri"/>
                <a:cs typeface="Arabic Typesetting"/>
              </a:rPr>
              <a:t>أو </a:t>
            </a:r>
            <a:r>
              <a:rPr lang="ar-DZ" sz="3200" dirty="0">
                <a:latin typeface="Calibri"/>
                <a:ea typeface="Calibri"/>
                <a:cs typeface="Arabic Typesetting"/>
              </a:rPr>
              <a:t>الكتابة </a:t>
            </a:r>
            <a:r>
              <a:rPr lang="ar-DZ" sz="3200" dirty="0" err="1">
                <a:latin typeface="Calibri"/>
                <a:ea typeface="Calibri"/>
                <a:cs typeface="Arabic Typesetting"/>
              </a:rPr>
              <a:t>اللونیة</a:t>
            </a:r>
            <a:r>
              <a:rPr lang="ar-DZ" sz="3200" dirty="0">
                <a:latin typeface="Calibri"/>
                <a:ea typeface="Calibri"/>
                <a:cs typeface="Arabic Typesetting"/>
              </a:rPr>
              <a:t> أو الرسم اللوني. إلا أن </a:t>
            </a:r>
            <a:r>
              <a:rPr lang="ar-DZ" sz="3200" dirty="0" err="1">
                <a:latin typeface="Calibri"/>
                <a:ea typeface="Calibri"/>
                <a:cs typeface="Arabic Typesetting"/>
              </a:rPr>
              <a:t>ھذه</a:t>
            </a:r>
            <a:r>
              <a:rPr lang="ar-DZ" sz="3200" dirty="0">
                <a:latin typeface="Calibri"/>
                <a:ea typeface="Calibri"/>
                <a:cs typeface="Arabic Typesetting"/>
              </a:rPr>
              <a:t> </a:t>
            </a:r>
            <a:r>
              <a:rPr lang="ar-DZ" sz="3200" dirty="0" err="1">
                <a:latin typeface="Calibri"/>
                <a:ea typeface="Calibri"/>
                <a:cs typeface="Arabic Typesetting"/>
              </a:rPr>
              <a:t>الطریقة</a:t>
            </a:r>
            <a:r>
              <a:rPr lang="ar-DZ" sz="3200" dirty="0">
                <a:latin typeface="Calibri"/>
                <a:ea typeface="Calibri"/>
                <a:cs typeface="Arabic Typesetting"/>
              </a:rPr>
              <a:t> تتبع الآن بنجاح في فصل </a:t>
            </a:r>
            <a:r>
              <a:rPr lang="ar-DZ" sz="3200" dirty="0" err="1">
                <a:latin typeface="Calibri"/>
                <a:ea typeface="Calibri"/>
                <a:cs typeface="Arabic Typesetting"/>
              </a:rPr>
              <a:t>جمیع</a:t>
            </a:r>
            <a:r>
              <a:rPr lang="ar-DZ" sz="3200" dirty="0">
                <a:latin typeface="Calibri"/>
                <a:ea typeface="Calibri"/>
                <a:cs typeface="Arabic Typesetting"/>
              </a:rPr>
              <a:t> </a:t>
            </a:r>
            <a:r>
              <a:rPr lang="ar-DZ" sz="3200" dirty="0" smtClean="0">
                <a:latin typeface="Calibri"/>
                <a:ea typeface="Calibri"/>
                <a:cs typeface="Arabic Typesetting"/>
              </a:rPr>
              <a:t>المواد</a:t>
            </a:r>
            <a:r>
              <a:rPr lang="fr-FR" sz="3200" dirty="0" smtClean="0">
                <a:latin typeface="Calibri"/>
                <a:ea typeface="Calibri"/>
                <a:cs typeface="Arabic Typesetting"/>
              </a:rPr>
              <a:t> </a:t>
            </a:r>
            <a:r>
              <a:rPr lang="ar-DZ" sz="3200" dirty="0" err="1" smtClean="0">
                <a:latin typeface="Calibri"/>
                <a:ea typeface="Calibri"/>
                <a:cs typeface="Arabic Typesetting"/>
              </a:rPr>
              <a:t>غیر</a:t>
            </a:r>
            <a:r>
              <a:rPr lang="ar-DZ" sz="3200" dirty="0" smtClean="0">
                <a:latin typeface="Calibri"/>
                <a:ea typeface="Calibri"/>
                <a:cs typeface="Arabic Typesetting"/>
              </a:rPr>
              <a:t> </a:t>
            </a:r>
            <a:r>
              <a:rPr lang="ar-DZ" sz="3200" dirty="0">
                <a:latin typeface="Calibri"/>
                <a:ea typeface="Calibri"/>
                <a:cs typeface="Arabic Typesetting"/>
              </a:rPr>
              <a:t>الملونة من </a:t>
            </a:r>
            <a:r>
              <a:rPr lang="ar-DZ" sz="3200" dirty="0" err="1">
                <a:latin typeface="Calibri"/>
                <a:ea typeface="Calibri"/>
                <a:cs typeface="Arabic Typesetting"/>
              </a:rPr>
              <a:t>مخالیطھا</a:t>
            </a:r>
            <a:r>
              <a:rPr lang="ar-DZ" sz="3200" dirty="0">
                <a:latin typeface="Calibri"/>
                <a:ea typeface="Calibri"/>
                <a:cs typeface="Arabic Typesetting"/>
              </a:rPr>
              <a:t> الصلبة أو السائلة أو </a:t>
            </a:r>
            <a:r>
              <a:rPr lang="ar-DZ" sz="3200" dirty="0" err="1">
                <a:latin typeface="Calibri"/>
                <a:ea typeface="Calibri"/>
                <a:cs typeface="Arabic Typesetting"/>
              </a:rPr>
              <a:t>الغازیة</a:t>
            </a:r>
            <a:r>
              <a:rPr lang="ar-DZ" sz="3200" dirty="0">
                <a:latin typeface="Calibri"/>
                <a:ea typeface="Calibri"/>
                <a:cs typeface="Arabic Typesetting"/>
              </a:rPr>
              <a:t> </a:t>
            </a:r>
            <a:endParaRPr lang="en-US" sz="3200" dirty="0">
              <a:latin typeface="Calibri"/>
              <a:ea typeface="Calibri"/>
              <a:cs typeface="Arabic Typesetting"/>
            </a:endParaRPr>
          </a:p>
        </p:txBody>
      </p:sp>
    </p:spTree>
    <p:extLst>
      <p:ext uri="{BB962C8B-B14F-4D97-AF65-F5344CB8AC3E}">
        <p14:creationId xmlns:p14="http://schemas.microsoft.com/office/powerpoint/2010/main" val="174927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8892480" cy="1077218"/>
          </a:xfrm>
          <a:prstGeom prst="rect">
            <a:avLst/>
          </a:prstGeom>
        </p:spPr>
        <p:txBody>
          <a:bodyPr wrap="square">
            <a:spAutoFit/>
          </a:bodyPr>
          <a:lstStyle/>
          <a:p>
            <a:pPr algn="r" rtl="1"/>
            <a:r>
              <a:rPr lang="ar-DZ" sz="3200" b="1" dirty="0">
                <a:latin typeface="Calibri"/>
                <a:ea typeface="Calibri"/>
                <a:cs typeface="Arabic Typesetting"/>
              </a:rPr>
              <a:t>وبشكل عام تعتمد </a:t>
            </a:r>
            <a:r>
              <a:rPr lang="ar-DZ" sz="3200" b="1" dirty="0" err="1">
                <a:latin typeface="Calibri"/>
                <a:ea typeface="Calibri"/>
                <a:cs typeface="Arabic Typesetting"/>
              </a:rPr>
              <a:t>عملیات</a:t>
            </a:r>
            <a:r>
              <a:rPr lang="ar-DZ" sz="3200" b="1" dirty="0">
                <a:latin typeface="Calibri"/>
                <a:ea typeface="Calibri"/>
                <a:cs typeface="Arabic Typesetting"/>
              </a:rPr>
              <a:t> الفصل </a:t>
            </a:r>
            <a:r>
              <a:rPr lang="ar-DZ" sz="3200" b="1" dirty="0" err="1">
                <a:latin typeface="Calibri"/>
                <a:ea typeface="Calibri"/>
                <a:cs typeface="Arabic Typesetting"/>
              </a:rPr>
              <a:t>الكروماتوغرافي</a:t>
            </a:r>
            <a:r>
              <a:rPr lang="ar-DZ" sz="3200" b="1" dirty="0">
                <a:latin typeface="Calibri"/>
                <a:ea typeface="Calibri"/>
                <a:cs typeface="Arabic Typesetting"/>
              </a:rPr>
              <a:t> على اختلاف توزع مكونات المادة </a:t>
            </a:r>
            <a:r>
              <a:rPr lang="ar-DZ" sz="3200" b="1" dirty="0" smtClean="0">
                <a:latin typeface="Calibri"/>
                <a:ea typeface="Calibri"/>
                <a:cs typeface="Arabic Typesetting"/>
              </a:rPr>
              <a:t>المراد</a:t>
            </a:r>
            <a:r>
              <a:rPr lang="fr-FR" sz="3200" b="1" dirty="0" smtClean="0">
                <a:latin typeface="Calibri"/>
                <a:ea typeface="Calibri"/>
                <a:cs typeface="Arabic Typesetting"/>
              </a:rPr>
              <a:t> </a:t>
            </a:r>
            <a:r>
              <a:rPr lang="ar-DZ" sz="3200" b="1" dirty="0" err="1" smtClean="0">
                <a:latin typeface="Calibri"/>
                <a:ea typeface="Calibri"/>
                <a:cs typeface="Arabic Typesetting"/>
              </a:rPr>
              <a:t>فصلھا</a:t>
            </a:r>
            <a:r>
              <a:rPr lang="ar-DZ" sz="3200" b="1" dirty="0" smtClean="0">
                <a:latin typeface="Calibri"/>
                <a:ea typeface="Calibri"/>
                <a:cs typeface="Arabic Typesetting"/>
              </a:rPr>
              <a:t> </a:t>
            </a:r>
            <a:r>
              <a:rPr lang="ar-DZ" sz="3200" b="1" dirty="0" err="1">
                <a:latin typeface="Calibri"/>
                <a:ea typeface="Calibri"/>
                <a:cs typeface="Arabic Typesetting"/>
              </a:rPr>
              <a:t>بین</a:t>
            </a:r>
            <a:r>
              <a:rPr lang="ar-DZ" sz="3200" b="1" dirty="0">
                <a:latin typeface="Calibri"/>
                <a:ea typeface="Calibri"/>
                <a:cs typeface="Arabic Typesetting"/>
              </a:rPr>
              <a:t> </a:t>
            </a:r>
            <a:r>
              <a:rPr lang="ar-DZ" sz="3200" b="1" dirty="0" err="1">
                <a:latin typeface="Calibri"/>
                <a:ea typeface="Calibri"/>
                <a:cs typeface="Arabic Typesetting"/>
              </a:rPr>
              <a:t>طورین</a:t>
            </a:r>
            <a:r>
              <a:rPr lang="ar-DZ" sz="3200" b="1" dirty="0">
                <a:latin typeface="Calibri"/>
                <a:ea typeface="Calibri"/>
                <a:cs typeface="Arabic Typesetting"/>
              </a:rPr>
              <a:t> </a:t>
            </a:r>
            <a:r>
              <a:rPr lang="ar-DZ" dirty="0">
                <a:solidFill>
                  <a:srgbClr val="000000"/>
                </a:solidFill>
                <a:latin typeface="TimesNewRomanPSMT"/>
              </a:rPr>
              <a:t>:</a:t>
            </a:r>
            <a:r>
              <a:rPr lang="ar-DZ" dirty="0"/>
              <a:t> </a:t>
            </a:r>
            <a:r>
              <a:rPr lang="fr-FR" dirty="0" smtClean="0"/>
              <a:t>   </a:t>
            </a:r>
            <a:endParaRPr lang="en-US" dirty="0"/>
          </a:p>
        </p:txBody>
      </p:sp>
      <p:sp>
        <p:nvSpPr>
          <p:cNvPr id="3" name="Rectangle 2"/>
          <p:cNvSpPr/>
          <p:nvPr/>
        </p:nvSpPr>
        <p:spPr>
          <a:xfrm>
            <a:off x="179512" y="1484784"/>
            <a:ext cx="8679076" cy="2062103"/>
          </a:xfrm>
          <a:prstGeom prst="rect">
            <a:avLst/>
          </a:prstGeom>
        </p:spPr>
        <p:txBody>
          <a:bodyPr wrap="square">
            <a:spAutoFit/>
          </a:bodyPr>
          <a:lstStyle/>
          <a:p>
            <a:pPr algn="r" rtl="1"/>
            <a:r>
              <a:rPr lang="ar-DZ" sz="3200" b="1" dirty="0" smtClean="0">
                <a:solidFill>
                  <a:srgbClr val="000000"/>
                </a:solidFill>
                <a:latin typeface="Arabic Typesetting" panose="03020402040406030203" pitchFamily="66" charset="-78"/>
                <a:cs typeface="Arabic Typesetting" panose="03020402040406030203" pitchFamily="66" charset="-78"/>
              </a:rPr>
              <a:t>الأول </a:t>
            </a:r>
            <a:r>
              <a:rPr lang="ar-DZ" sz="3200" b="1"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یظل</a:t>
            </a:r>
            <a:r>
              <a:rPr lang="ar-DZ" sz="3200" dirty="0">
                <a:solidFill>
                  <a:srgbClr val="000000"/>
                </a:solidFill>
                <a:latin typeface="Arabic Typesetting" panose="03020402040406030203" pitchFamily="66" charset="-78"/>
                <a:cs typeface="Arabic Typesetting" panose="03020402040406030203" pitchFamily="66" charset="-78"/>
              </a:rPr>
              <a:t> ثابتاً </a:t>
            </a:r>
            <a:r>
              <a:rPr lang="ar-DZ" sz="3200" dirty="0" err="1">
                <a:solidFill>
                  <a:srgbClr val="000000"/>
                </a:solidFill>
                <a:latin typeface="Arabic Typesetting" panose="03020402040406030203" pitchFamily="66" charset="-78"/>
                <a:cs typeface="Arabic Typesetting" panose="03020402040406030203" pitchFamily="66" charset="-78"/>
              </a:rPr>
              <a:t>ویسمى</a:t>
            </a:r>
            <a:r>
              <a:rPr lang="ar-DZ" sz="3200" dirty="0">
                <a:solidFill>
                  <a:srgbClr val="000000"/>
                </a:solidFill>
                <a:latin typeface="Arabic Typesetting" panose="03020402040406030203" pitchFamily="66" charset="-78"/>
                <a:cs typeface="Arabic Typesetting" panose="03020402040406030203" pitchFamily="66" charset="-78"/>
              </a:rPr>
              <a:t> بالطور الثابت </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en-US" sz="3200" dirty="0">
                <a:solidFill>
                  <a:srgbClr val="000000"/>
                </a:solidFill>
                <a:latin typeface="Arabic Typesetting" panose="03020402040406030203" pitchFamily="66" charset="-78"/>
                <a:cs typeface="Arabic Typesetting" panose="03020402040406030203" pitchFamily="66" charset="-78"/>
              </a:rPr>
              <a:t>Stationary </a:t>
            </a:r>
            <a:r>
              <a:rPr lang="en-US" sz="3200" dirty="0" smtClean="0">
                <a:solidFill>
                  <a:srgbClr val="000000"/>
                </a:solidFill>
                <a:latin typeface="Arabic Typesetting" panose="03020402040406030203" pitchFamily="66" charset="-78"/>
                <a:cs typeface="Arabic Typesetting" panose="03020402040406030203" pitchFamily="66" charset="-78"/>
              </a:rPr>
              <a:t>phase</a:t>
            </a:r>
            <a:r>
              <a:rPr lang="ar-DZ" sz="3200" dirty="0" smtClean="0">
                <a:solidFill>
                  <a:srgbClr val="000000"/>
                </a:solidFill>
                <a:latin typeface="Arabic Typesetting" panose="03020402040406030203" pitchFamily="66" charset="-78"/>
                <a:cs typeface="Arabic Typesetting" panose="03020402040406030203" pitchFamily="66" charset="-78"/>
              </a:rPr>
              <a:t>)</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وھو</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إما مادة صلبة </a:t>
            </a:r>
            <a:r>
              <a:rPr lang="ar-DZ" sz="3200" dirty="0" err="1" smtClean="0">
                <a:solidFill>
                  <a:srgbClr val="000000"/>
                </a:solidFill>
                <a:latin typeface="Arabic Typesetting" panose="03020402040406030203" pitchFamily="66" charset="-78"/>
                <a:cs typeface="Arabic Typesetting" panose="03020402040406030203" pitchFamily="66" charset="-78"/>
              </a:rPr>
              <a:t>أوسائل</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مثبت على دعامة صلبة ، </a:t>
            </a:r>
            <a:r>
              <a:rPr lang="ar-DZ" sz="3200" dirty="0" err="1">
                <a:solidFill>
                  <a:srgbClr val="000000"/>
                </a:solidFill>
                <a:latin typeface="Arabic Typesetting" panose="03020402040406030203" pitchFamily="66" charset="-78"/>
                <a:cs typeface="Arabic Typesetting" panose="03020402040406030203" pitchFamily="66" charset="-78"/>
              </a:rPr>
              <a:t>ویوضع</a:t>
            </a:r>
            <a:r>
              <a:rPr lang="ar-DZ" sz="3200" dirty="0">
                <a:solidFill>
                  <a:srgbClr val="000000"/>
                </a:solidFill>
                <a:latin typeface="Arabic Typesetting" panose="03020402040406030203" pitchFamily="66" charset="-78"/>
                <a:cs typeface="Arabic Typesetting" panose="03020402040406030203" pitchFamily="66" charset="-78"/>
              </a:rPr>
              <a:t> عادة في عمود </a:t>
            </a:r>
            <a:r>
              <a:rPr lang="ar-DZ" sz="3200" dirty="0" smtClean="0">
                <a:solidFill>
                  <a:srgbClr val="000000"/>
                </a:solidFill>
                <a:latin typeface="Arabic Typesetting" panose="03020402040406030203" pitchFamily="66" charset="-78"/>
                <a:cs typeface="Arabic Typesetting" panose="03020402040406030203" pitchFamily="66" charset="-78"/>
              </a:rPr>
              <a:t>(</a:t>
            </a:r>
            <a:r>
              <a:rPr lang="ar-DZ" sz="3200" dirty="0">
                <a:solidFill>
                  <a:srgbClr val="000000"/>
                </a:solidFill>
                <a:latin typeface="Arabic Typesetting" panose="03020402040406030203" pitchFamily="66" charset="-78"/>
                <a:cs typeface="Arabic Typesetting" panose="03020402040406030203" pitchFamily="66" charset="-78"/>
              </a:rPr>
              <a:t>سحاحة مثلاً </a:t>
            </a:r>
            <a:r>
              <a:rPr lang="ar-DZ" sz="3200" dirty="0" smtClean="0">
                <a:solidFill>
                  <a:srgbClr val="000000"/>
                </a:solidFill>
                <a:latin typeface="Arabic Typesetting" panose="03020402040406030203" pitchFamily="66" charset="-78"/>
                <a:cs typeface="Arabic Typesetting" panose="03020402040406030203" pitchFamily="66" charset="-78"/>
              </a:rPr>
              <a:t>) أو </a:t>
            </a:r>
            <a:r>
              <a:rPr lang="ar-DZ" sz="3200" dirty="0" err="1">
                <a:solidFill>
                  <a:srgbClr val="000000"/>
                </a:solidFill>
                <a:latin typeface="Arabic Typesetting" panose="03020402040406030203" pitchFamily="66" charset="-78"/>
                <a:cs typeface="Arabic Typesetting" panose="03020402040406030203" pitchFamily="66" charset="-78"/>
              </a:rPr>
              <a:t>یفرد</a:t>
            </a:r>
            <a:r>
              <a:rPr lang="ar-DZ" sz="3200" dirty="0">
                <a:solidFill>
                  <a:srgbClr val="000000"/>
                </a:solidFill>
                <a:latin typeface="Arabic Typesetting" panose="03020402040406030203" pitchFamily="66" charset="-78"/>
                <a:cs typeface="Arabic Typesetting" panose="03020402040406030203" pitchFamily="66" charset="-78"/>
              </a:rPr>
              <a:t> على </a:t>
            </a:r>
            <a:r>
              <a:rPr lang="ar-DZ" sz="3200" dirty="0" smtClean="0">
                <a:solidFill>
                  <a:srgbClr val="000000"/>
                </a:solidFill>
                <a:latin typeface="Arabic Typesetting" panose="03020402040406030203" pitchFamily="66" charset="-78"/>
                <a:cs typeface="Arabic Typesetting" panose="03020402040406030203" pitchFamily="66" charset="-78"/>
              </a:rPr>
              <a:t>لوح</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من </a:t>
            </a:r>
            <a:r>
              <a:rPr lang="ar-DZ" sz="3200" dirty="0">
                <a:solidFill>
                  <a:srgbClr val="000000"/>
                </a:solidFill>
                <a:latin typeface="Arabic Typesetting" panose="03020402040406030203" pitchFamily="66" charset="-78"/>
                <a:cs typeface="Arabic Typesetting" panose="03020402040406030203" pitchFamily="66" charset="-78"/>
              </a:rPr>
              <a:t>الزجاج أو </a:t>
            </a:r>
            <a:r>
              <a:rPr lang="ar-DZ" sz="3200" dirty="0" err="1">
                <a:solidFill>
                  <a:srgbClr val="000000"/>
                </a:solidFill>
                <a:latin typeface="Arabic Typesetting" panose="03020402040406030203" pitchFamily="66" charset="-78"/>
                <a:cs typeface="Arabic Typesetting" panose="03020402040406030203" pitchFamily="66" charset="-78"/>
              </a:rPr>
              <a:t>البلاستیك</a:t>
            </a:r>
            <a:r>
              <a:rPr lang="ar-DZ" sz="3200" dirty="0">
                <a:solidFill>
                  <a:srgbClr val="000000"/>
                </a:solidFill>
                <a:latin typeface="Arabic Typesetting" panose="03020402040406030203" pitchFamily="66" charset="-78"/>
                <a:cs typeface="Arabic Typesetting" panose="03020402040406030203" pitchFamily="66" charset="-78"/>
              </a:rPr>
              <a:t> أو قطعة من الورق ، </a:t>
            </a:r>
            <a:r>
              <a:rPr lang="ar-DZ" sz="3200" dirty="0" err="1">
                <a:solidFill>
                  <a:srgbClr val="000000"/>
                </a:solidFill>
                <a:latin typeface="Arabic Typesetting" panose="03020402040406030203" pitchFamily="66" charset="-78"/>
                <a:cs typeface="Arabic Typesetting" panose="03020402040406030203" pitchFamily="66" charset="-78"/>
              </a:rPr>
              <a:t>وھو</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یمارس</a:t>
            </a:r>
            <a:r>
              <a:rPr lang="ar-DZ" sz="3200" dirty="0">
                <a:solidFill>
                  <a:srgbClr val="000000"/>
                </a:solidFill>
                <a:latin typeface="Arabic Typesetting" panose="03020402040406030203" pitchFamily="66" charset="-78"/>
                <a:cs typeface="Arabic Typesetting" panose="03020402040406030203" pitchFamily="66" charset="-78"/>
              </a:rPr>
              <a:t> فعل الاحتجاز </a:t>
            </a:r>
            <a:r>
              <a:rPr lang="ar-DZ" sz="3200" dirty="0" err="1">
                <a:solidFill>
                  <a:srgbClr val="000000"/>
                </a:solidFill>
                <a:latin typeface="Arabic Typesetting" panose="03020402040406030203" pitchFamily="66" charset="-78"/>
                <a:cs typeface="Arabic Typesetting" panose="03020402040406030203" pitchFamily="66" charset="-78"/>
              </a:rPr>
              <a:t>والتأخیر</a:t>
            </a:r>
            <a:r>
              <a:rPr lang="ar-DZ" sz="3200" dirty="0">
                <a:solidFill>
                  <a:srgbClr val="000000"/>
                </a:solidFill>
                <a:latin typeface="Arabic Typesetting" panose="03020402040406030203" pitchFamily="66" charset="-78"/>
                <a:cs typeface="Arabic Typesetting" panose="03020402040406030203" pitchFamily="66" charset="-78"/>
              </a:rPr>
              <a:t> ، </a:t>
            </a:r>
            <a:r>
              <a:rPr lang="ar-DZ" sz="3200" dirty="0" smtClean="0">
                <a:solidFill>
                  <a:srgbClr val="000000"/>
                </a:solidFill>
                <a:latin typeface="Arabic Typesetting" panose="03020402040406030203" pitchFamily="66" charset="-78"/>
                <a:cs typeface="Arabic Typesetting" panose="03020402040406030203" pitchFamily="66" charset="-78"/>
              </a:rPr>
              <a:t>وعادة</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تستخدم </a:t>
            </a:r>
            <a:r>
              <a:rPr lang="ar-DZ" sz="3200" dirty="0" err="1">
                <a:solidFill>
                  <a:srgbClr val="000000"/>
                </a:solidFill>
                <a:latin typeface="Arabic Typesetting" panose="03020402040406030203" pitchFamily="66" charset="-78"/>
                <a:cs typeface="Arabic Typesetting" panose="03020402040406030203" pitchFamily="66" charset="-78"/>
              </a:rPr>
              <a:t>السیلیكا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أوكسید</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السیلیس</a:t>
            </a:r>
            <a:r>
              <a:rPr lang="fr-FR" sz="3200" dirty="0" smtClean="0">
                <a:solidFill>
                  <a:srgbClr val="000000"/>
                </a:solidFill>
                <a:latin typeface="Arabic Typesetting" panose="03020402040406030203" pitchFamily="66" charset="-78"/>
                <a:cs typeface="Arabic Typesetting" panose="03020402040406030203" pitchFamily="66" charset="-78"/>
              </a:rPr>
              <a:t>SiO2</a:t>
            </a:r>
            <a:r>
              <a:rPr lang="ar-DZ" sz="3200" dirty="0" smtClean="0">
                <a:solidFill>
                  <a:srgbClr val="000000"/>
                </a:solidFill>
                <a:latin typeface="Arabic Typesetting" panose="03020402040406030203" pitchFamily="66" charset="-78"/>
                <a:cs typeface="Arabic Typesetting" panose="03020402040406030203" pitchFamily="66" charset="-78"/>
              </a:rPr>
              <a:t>) أو </a:t>
            </a:r>
            <a:r>
              <a:rPr lang="ar-DZ" sz="3200" dirty="0" err="1" smtClean="0">
                <a:solidFill>
                  <a:srgbClr val="000000"/>
                </a:solidFill>
                <a:latin typeface="Arabic Typesetting" panose="03020402040406030203" pitchFamily="66" charset="-78"/>
                <a:cs typeface="Arabic Typesetting" panose="03020402040406030203" pitchFamily="66" charset="-78"/>
              </a:rPr>
              <a:t>الألومینا</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أوكسید</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الألمنیوم</a:t>
            </a:r>
            <a:r>
              <a:rPr lang="fr-FR" sz="3200" dirty="0" smtClean="0">
                <a:solidFill>
                  <a:srgbClr val="000000"/>
                </a:solidFill>
                <a:latin typeface="Arabic Typesetting" panose="03020402040406030203" pitchFamily="66" charset="-78"/>
                <a:cs typeface="Arabic Typesetting" panose="03020402040406030203" pitchFamily="66" charset="-78"/>
              </a:rPr>
              <a:t>Al2O3 </a:t>
            </a:r>
            <a:r>
              <a:rPr lang="ar-DZ" sz="3200" dirty="0" smtClean="0">
                <a:solidFill>
                  <a:srgbClr val="000000"/>
                </a:solidFill>
                <a:latin typeface="Arabic Typesetting" panose="03020402040406030203" pitchFamily="66" charset="-78"/>
                <a:cs typeface="Arabic Typesetting" panose="03020402040406030203" pitchFamily="66" charset="-78"/>
              </a:rPr>
              <a:t>) كطور ثابت</a:t>
            </a:r>
            <a:endParaRPr lang="en-US" sz="3200" dirty="0">
              <a:latin typeface="Arabic Typesetting" panose="03020402040406030203" pitchFamily="66" charset="-78"/>
              <a:cs typeface="Arabic Typesetting" panose="03020402040406030203" pitchFamily="66" charset="-78"/>
            </a:endParaRPr>
          </a:p>
        </p:txBody>
      </p:sp>
      <p:sp>
        <p:nvSpPr>
          <p:cNvPr id="4" name="Rectangle 3"/>
          <p:cNvSpPr/>
          <p:nvPr/>
        </p:nvSpPr>
        <p:spPr>
          <a:xfrm>
            <a:off x="0" y="3717032"/>
            <a:ext cx="8858588" cy="2062103"/>
          </a:xfrm>
          <a:prstGeom prst="rect">
            <a:avLst/>
          </a:prstGeom>
        </p:spPr>
        <p:txBody>
          <a:bodyPr wrap="square">
            <a:spAutoFit/>
          </a:bodyPr>
          <a:lstStyle/>
          <a:p>
            <a:pPr algn="r" rtl="1"/>
            <a:r>
              <a:rPr lang="ar-DZ" sz="3200" b="1" dirty="0">
                <a:solidFill>
                  <a:srgbClr val="000000"/>
                </a:solidFill>
                <a:latin typeface="Arabic Typesetting" panose="03020402040406030203" pitchFamily="66" charset="-78"/>
                <a:cs typeface="Arabic Typesetting" panose="03020402040406030203" pitchFamily="66" charset="-78"/>
              </a:rPr>
              <a:t>الثاني : </a:t>
            </a:r>
            <a:r>
              <a:rPr lang="ar-DZ" sz="3200" dirty="0" err="1">
                <a:solidFill>
                  <a:srgbClr val="000000"/>
                </a:solidFill>
                <a:latin typeface="Arabic Typesetting" panose="03020402040406030203" pitchFamily="66" charset="-78"/>
                <a:cs typeface="Arabic Typesetting" panose="03020402040406030203" pitchFamily="66" charset="-78"/>
              </a:rPr>
              <a:t>یسمى</a:t>
            </a:r>
            <a:r>
              <a:rPr lang="ar-DZ" sz="3200" dirty="0">
                <a:solidFill>
                  <a:srgbClr val="000000"/>
                </a:solidFill>
                <a:latin typeface="Arabic Typesetting" panose="03020402040406030203" pitchFamily="66" charset="-78"/>
                <a:cs typeface="Arabic Typesetting" panose="03020402040406030203" pitchFamily="66" charset="-78"/>
              </a:rPr>
              <a:t> بالطور المتحرك </a:t>
            </a:r>
            <a:r>
              <a:rPr lang="ar-DZ" sz="3200" dirty="0" smtClean="0">
                <a:solidFill>
                  <a:srgbClr val="000000"/>
                </a:solidFill>
                <a:latin typeface="Arabic Typesetting" panose="03020402040406030203" pitchFamily="66" charset="-78"/>
                <a:cs typeface="Arabic Typesetting" panose="03020402040406030203" pitchFamily="66" charset="-78"/>
              </a:rPr>
              <a:t>(</a:t>
            </a:r>
            <a:r>
              <a:rPr lang="en-US" sz="3200" dirty="0">
                <a:solidFill>
                  <a:srgbClr val="000000"/>
                </a:solidFill>
                <a:latin typeface="Arabic Typesetting" panose="03020402040406030203" pitchFamily="66" charset="-78"/>
                <a:cs typeface="Arabic Typesetting" panose="03020402040406030203" pitchFamily="66" charset="-78"/>
              </a:rPr>
              <a:t>Mobile phase</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وھو</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إما سائل أو غاز ، </a:t>
            </a:r>
            <a:r>
              <a:rPr lang="ar-DZ" sz="3200" dirty="0" err="1">
                <a:solidFill>
                  <a:srgbClr val="000000"/>
                </a:solidFill>
                <a:latin typeface="Arabic Typesetting" panose="03020402040406030203" pitchFamily="66" charset="-78"/>
                <a:cs typeface="Arabic Typesetting" panose="03020402040406030203" pitchFamily="66" charset="-78"/>
              </a:rPr>
              <a:t>یمر</a:t>
            </a:r>
            <a:r>
              <a:rPr lang="ar-DZ" sz="3200" dirty="0">
                <a:solidFill>
                  <a:srgbClr val="000000"/>
                </a:solidFill>
                <a:latin typeface="Arabic Typesetting" panose="03020402040406030203" pitchFamily="66" charset="-78"/>
                <a:cs typeface="Arabic Typesetting" panose="03020402040406030203" pitchFamily="66" charset="-78"/>
              </a:rPr>
              <a:t> من </a:t>
            </a:r>
            <a:r>
              <a:rPr lang="ar-DZ" sz="3200" dirty="0" smtClean="0">
                <a:solidFill>
                  <a:srgbClr val="000000"/>
                </a:solidFill>
                <a:latin typeface="Arabic Typesetting" panose="03020402040406030203" pitchFamily="66" charset="-78"/>
                <a:cs typeface="Arabic Typesetting" panose="03020402040406030203" pitchFamily="66" charset="-78"/>
              </a:rPr>
              <a:t>خلال</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السطح </a:t>
            </a:r>
            <a:r>
              <a:rPr lang="ar-DZ" sz="3200" dirty="0">
                <a:solidFill>
                  <a:srgbClr val="000000"/>
                </a:solidFill>
                <a:latin typeface="Arabic Typesetting" panose="03020402040406030203" pitchFamily="66" charset="-78"/>
                <a:cs typeface="Arabic Typesetting" panose="03020402040406030203" pitchFamily="66" charset="-78"/>
              </a:rPr>
              <a:t>الخارجي للطور الثابت </a:t>
            </a:r>
            <a:r>
              <a:rPr lang="ar-DZ" sz="3200" dirty="0" err="1">
                <a:solidFill>
                  <a:srgbClr val="000000"/>
                </a:solidFill>
                <a:latin typeface="Arabic Typesetting" panose="03020402040406030203" pitchFamily="66" charset="-78"/>
                <a:cs typeface="Arabic Typesetting" panose="03020402040406030203" pitchFamily="66" charset="-78"/>
              </a:rPr>
              <a:t>ویسمى</a:t>
            </a:r>
            <a:r>
              <a:rPr lang="ar-DZ" sz="3200" dirty="0">
                <a:solidFill>
                  <a:srgbClr val="000000"/>
                </a:solidFill>
                <a:latin typeface="Arabic Typesetting" panose="03020402040406030203" pitchFamily="66" charset="-78"/>
                <a:cs typeface="Arabic Typesetting" panose="03020402040406030203" pitchFamily="66" charset="-78"/>
              </a:rPr>
              <a:t> بالحامل </a:t>
            </a:r>
            <a:r>
              <a:rPr lang="ar-DZ" sz="3200" dirty="0" smtClean="0">
                <a:solidFill>
                  <a:srgbClr val="000000"/>
                </a:solidFill>
                <a:latin typeface="Arabic Typesetting" panose="03020402040406030203" pitchFamily="66" charset="-78"/>
                <a:cs typeface="Arabic Typesetting" panose="03020402040406030203" pitchFamily="66" charset="-78"/>
              </a:rPr>
              <a:t>لأنه </a:t>
            </a:r>
            <a:r>
              <a:rPr lang="ar-DZ" sz="3200" dirty="0" err="1">
                <a:solidFill>
                  <a:srgbClr val="000000"/>
                </a:solidFill>
                <a:latin typeface="Arabic Typesetting" panose="03020402040406030203" pitchFamily="66" charset="-78"/>
                <a:cs typeface="Arabic Typesetting" panose="03020402040406030203" pitchFamily="66" charset="-78"/>
              </a:rPr>
              <a:t>ینقل</a:t>
            </a:r>
            <a:r>
              <a:rPr lang="ar-DZ" sz="3200" dirty="0">
                <a:solidFill>
                  <a:srgbClr val="000000"/>
                </a:solidFill>
                <a:latin typeface="Arabic Typesetting" panose="03020402040406030203" pitchFamily="66" charset="-78"/>
                <a:cs typeface="Arabic Typesetting" panose="03020402040406030203" pitchFamily="66" charset="-78"/>
              </a:rPr>
              <a:t> مكونات المادة عبر العمود </a:t>
            </a:r>
            <a:r>
              <a:rPr lang="ar-DZ" sz="3200" dirty="0" smtClean="0">
                <a:solidFill>
                  <a:srgbClr val="000000"/>
                </a:solidFill>
                <a:latin typeface="Arabic Typesetting" panose="03020402040406030203" pitchFamily="66" charset="-78"/>
                <a:cs typeface="Arabic Typesetting" panose="03020402040406030203" pitchFamily="66" charset="-78"/>
              </a:rPr>
              <a:t>كما</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یسمى</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أحیاناً</a:t>
            </a:r>
            <a:r>
              <a:rPr lang="ar-DZ" sz="3200" dirty="0">
                <a:solidFill>
                  <a:srgbClr val="000000"/>
                </a:solidFill>
                <a:latin typeface="Arabic Typesetting" panose="03020402040406030203" pitchFamily="66" charset="-78"/>
                <a:cs typeface="Arabic Typesetting" panose="03020402040406030203" pitchFamily="66" charset="-78"/>
              </a:rPr>
              <a:t> بالمخرج </a:t>
            </a:r>
            <a:r>
              <a:rPr lang="ar-DZ" sz="3200" dirty="0" smtClean="0">
                <a:solidFill>
                  <a:srgbClr val="000000"/>
                </a:solidFill>
                <a:latin typeface="Arabic Typesetting" panose="03020402040406030203" pitchFamily="66" charset="-78"/>
                <a:cs typeface="Arabic Typesetting" panose="03020402040406030203" pitchFamily="66" charset="-78"/>
              </a:rPr>
              <a:t>لأنه </a:t>
            </a:r>
            <a:r>
              <a:rPr lang="ar-DZ" sz="3200" dirty="0" err="1">
                <a:solidFill>
                  <a:srgbClr val="000000"/>
                </a:solidFill>
                <a:latin typeface="Arabic Typesetting" panose="03020402040406030203" pitchFamily="66" charset="-78"/>
                <a:cs typeface="Arabic Typesetting" panose="03020402040406030203" pitchFamily="66" charset="-78"/>
              </a:rPr>
              <a:t>یخرج</a:t>
            </a:r>
            <a:r>
              <a:rPr lang="ar-DZ" sz="3200" dirty="0">
                <a:solidFill>
                  <a:srgbClr val="000000"/>
                </a:solidFill>
                <a:latin typeface="Arabic Typesetting" panose="03020402040406030203" pitchFamily="66" charset="-78"/>
                <a:cs typeface="Arabic Typesetting" panose="03020402040406030203" pitchFamily="66" charset="-78"/>
              </a:rPr>
              <a:t> المواد من العمود وتسمى </a:t>
            </a:r>
            <a:r>
              <a:rPr lang="ar-DZ" sz="3200" dirty="0" err="1">
                <a:solidFill>
                  <a:srgbClr val="000000"/>
                </a:solidFill>
                <a:latin typeface="Arabic Typesetting" panose="03020402040406030203" pitchFamily="66" charset="-78"/>
                <a:cs typeface="Arabic Typesetting" panose="03020402040406030203" pitchFamily="66" charset="-78"/>
              </a:rPr>
              <a:t>عملیة</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تحریك</a:t>
            </a:r>
            <a:r>
              <a:rPr lang="ar-DZ" sz="3200" dirty="0">
                <a:solidFill>
                  <a:srgbClr val="000000"/>
                </a:solidFill>
                <a:latin typeface="Arabic Typesetting" panose="03020402040406030203" pitchFamily="66" charset="-78"/>
                <a:cs typeface="Arabic Typesetting" panose="03020402040406030203" pitchFamily="66" charset="-78"/>
              </a:rPr>
              <a:t> المواد عبر </a:t>
            </a:r>
            <a:r>
              <a:rPr lang="ar-DZ" sz="3200" dirty="0" smtClean="0">
                <a:solidFill>
                  <a:srgbClr val="000000"/>
                </a:solidFill>
                <a:latin typeface="Arabic Typesetting" panose="03020402040406030203" pitchFamily="66" charset="-78"/>
                <a:cs typeface="Arabic Typesetting" panose="03020402040406030203" pitchFamily="66" charset="-78"/>
              </a:rPr>
              <a:t>العمود</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بالتخریج</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حیث</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یمارس</a:t>
            </a:r>
            <a:r>
              <a:rPr lang="ar-DZ" sz="3200" dirty="0">
                <a:solidFill>
                  <a:srgbClr val="000000"/>
                </a:solidFill>
                <a:latin typeface="Arabic Typesetting" panose="03020402040406030203" pitchFamily="66" charset="-78"/>
                <a:cs typeface="Arabic Typesetting" panose="03020402040406030203" pitchFamily="66" charset="-78"/>
              </a:rPr>
              <a:t> الطور المتحرك فعل جر </a:t>
            </a:r>
            <a:r>
              <a:rPr lang="ar-DZ" sz="3200" dirty="0" err="1">
                <a:solidFill>
                  <a:srgbClr val="000000"/>
                </a:solidFill>
                <a:latin typeface="Arabic Typesetting" panose="03020402040406030203" pitchFamily="66" charset="-78"/>
                <a:cs typeface="Arabic Typesetting" panose="03020402040406030203" pitchFamily="66" charset="-78"/>
              </a:rPr>
              <a:t>وتحریك</a:t>
            </a:r>
            <a:r>
              <a:rPr lang="ar-DZ" sz="3200" dirty="0">
                <a:solidFill>
                  <a:srgbClr val="000000"/>
                </a:solidFill>
                <a:latin typeface="Arabic Typesetting" panose="03020402040406030203" pitchFamily="66" charset="-78"/>
                <a:cs typeface="Arabic Typesetting" panose="03020402040406030203" pitchFamily="66" charset="-78"/>
              </a:rPr>
              <a:t> المواد عبر العمود </a:t>
            </a: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6543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836712"/>
            <a:ext cx="8784976" cy="2554545"/>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فعند وضع </a:t>
            </a:r>
            <a:r>
              <a:rPr lang="ar-DZ" sz="3200" dirty="0" err="1">
                <a:solidFill>
                  <a:srgbClr val="000000"/>
                </a:solidFill>
                <a:latin typeface="Arabic Typesetting" panose="03020402040406030203" pitchFamily="66" charset="-78"/>
                <a:cs typeface="Arabic Typesetting" panose="03020402040406030203" pitchFamily="66" charset="-78"/>
              </a:rPr>
              <a:t>مزیج</a:t>
            </a:r>
            <a:r>
              <a:rPr lang="ar-DZ" sz="3200" dirty="0">
                <a:solidFill>
                  <a:srgbClr val="000000"/>
                </a:solidFill>
                <a:latin typeface="Arabic Typesetting" panose="03020402040406030203" pitchFamily="66" charset="-78"/>
                <a:cs typeface="Arabic Typesetting" panose="03020402040406030203" pitchFamily="66" charset="-78"/>
              </a:rPr>
              <a:t> من المركبات على سطح الطور الثابت (</a:t>
            </a:r>
            <a:r>
              <a:rPr lang="ar-DZ" sz="3200" dirty="0" smtClean="0">
                <a:solidFill>
                  <a:srgbClr val="000000"/>
                </a:solidFill>
                <a:latin typeface="Arabic Typesetting" panose="03020402040406030203" pitchFamily="66" charset="-78"/>
                <a:cs typeface="Arabic Typesetting" panose="03020402040406030203" pitchFamily="66" charset="-78"/>
              </a:rPr>
              <a:t>الذي </a:t>
            </a:r>
            <a:r>
              <a:rPr lang="ar-DZ" sz="3200" dirty="0" err="1">
                <a:solidFill>
                  <a:srgbClr val="000000"/>
                </a:solidFill>
                <a:latin typeface="Arabic Typesetting" panose="03020402040406030203" pitchFamily="66" charset="-78"/>
                <a:cs typeface="Arabic Typesetting" panose="03020402040406030203" pitchFamily="66" charset="-78"/>
              </a:rPr>
              <a:t>ھو</a:t>
            </a:r>
            <a:r>
              <a:rPr lang="ar-DZ" sz="3200" dirty="0">
                <a:solidFill>
                  <a:srgbClr val="000000"/>
                </a:solidFill>
                <a:latin typeface="Arabic Typesetting" panose="03020402040406030203" pitchFamily="66" charset="-78"/>
                <a:cs typeface="Arabic Typesetting" panose="03020402040406030203" pitchFamily="66" charset="-78"/>
              </a:rPr>
              <a:t> عبارة عن مادة مازة </a:t>
            </a:r>
            <a:r>
              <a:rPr lang="ar-DZ" sz="3200" dirty="0" smtClean="0">
                <a:solidFill>
                  <a:srgbClr val="000000"/>
                </a:solidFill>
                <a:latin typeface="Arabic Typesetting" panose="03020402040406030203" pitchFamily="66" charset="-78"/>
                <a:cs typeface="Arabic Typesetting" panose="03020402040406030203" pitchFamily="66" charset="-78"/>
              </a:rPr>
              <a:t>أو </a:t>
            </a:r>
            <a:r>
              <a:rPr lang="ar-DZ" sz="3200" dirty="0" err="1" smtClean="0">
                <a:solidFill>
                  <a:srgbClr val="000000"/>
                </a:solidFill>
                <a:latin typeface="Arabic Typesetting" panose="03020402040406030203" pitchFamily="66" charset="-78"/>
                <a:cs typeface="Arabic Typesetting" panose="03020402040406030203" pitchFamily="66" charset="-78"/>
              </a:rPr>
              <a:t>دامصة</a:t>
            </a:r>
            <a:r>
              <a:rPr lang="ar-DZ" sz="3200" dirty="0">
                <a:solidFill>
                  <a:srgbClr val="000000"/>
                </a:solidFill>
                <a:latin typeface="Arabic Typesetting" panose="03020402040406030203" pitchFamily="66" charset="-78"/>
                <a:cs typeface="Arabic Typesetting" panose="03020402040406030203" pitchFamily="66" charset="-78"/>
              </a:rPr>
              <a:t>)</a:t>
            </a:r>
            <a:r>
              <a:rPr lang="ar-DZ" sz="3200" dirty="0" smtClean="0">
                <a:solidFill>
                  <a:srgbClr val="000000"/>
                </a:solidFill>
                <a:latin typeface="Arabic Typesetting" panose="03020402040406030203" pitchFamily="66" charset="-78"/>
                <a:cs typeface="Arabic Typesetting" panose="03020402040406030203" pitchFamily="66" charset="-78"/>
              </a:rPr>
              <a:t> ثم </a:t>
            </a:r>
            <a:r>
              <a:rPr lang="ar-DZ" sz="3200" dirty="0">
                <a:solidFill>
                  <a:srgbClr val="000000"/>
                </a:solidFill>
                <a:latin typeface="Arabic Typesetting" panose="03020402040406030203" pitchFamily="66" charset="-78"/>
                <a:cs typeface="Arabic Typesetting" panose="03020402040406030203" pitchFamily="66" charset="-78"/>
              </a:rPr>
              <a:t>جرف </a:t>
            </a:r>
            <a:r>
              <a:rPr lang="ar-DZ" sz="3200" dirty="0" err="1">
                <a:solidFill>
                  <a:srgbClr val="000000"/>
                </a:solidFill>
                <a:latin typeface="Arabic Typesetting" panose="03020402040406030203" pitchFamily="66" charset="-78"/>
                <a:cs typeface="Arabic Typesetting" panose="03020402040406030203" pitchFamily="66" charset="-78"/>
              </a:rPr>
              <a:t>ھذه</a:t>
            </a:r>
            <a:r>
              <a:rPr lang="ar-DZ" sz="3200" dirty="0">
                <a:solidFill>
                  <a:srgbClr val="000000"/>
                </a:solidFill>
                <a:latin typeface="Arabic Typesetting" panose="03020402040406030203" pitchFamily="66" charset="-78"/>
                <a:cs typeface="Arabic Typesetting" panose="03020402040406030203" pitchFamily="66" charset="-78"/>
              </a:rPr>
              <a:t> المركبات بواسطة </a:t>
            </a:r>
            <a:r>
              <a:rPr lang="ar-DZ" sz="3200" dirty="0" err="1">
                <a:solidFill>
                  <a:srgbClr val="000000"/>
                </a:solidFill>
                <a:latin typeface="Arabic Typesetting" panose="03020402040406030203" pitchFamily="66" charset="-78"/>
                <a:cs typeface="Arabic Typesetting" panose="03020402040406030203" pitchFamily="66" charset="-78"/>
              </a:rPr>
              <a:t>تیار</a:t>
            </a:r>
            <a:r>
              <a:rPr lang="ar-DZ" sz="3200" dirty="0">
                <a:solidFill>
                  <a:srgbClr val="000000"/>
                </a:solidFill>
                <a:latin typeface="Arabic Typesetting" panose="03020402040406030203" pitchFamily="66" charset="-78"/>
                <a:cs typeface="Arabic Typesetting" panose="03020402040406030203" pitchFamily="66" charset="-78"/>
              </a:rPr>
              <a:t> من غاز أو سائل (</a:t>
            </a:r>
            <a:r>
              <a:rPr lang="ar-DZ" sz="3200" dirty="0" smtClean="0">
                <a:solidFill>
                  <a:srgbClr val="000000"/>
                </a:solidFill>
                <a:latin typeface="Arabic Typesetting" panose="03020402040406030203" pitchFamily="66" charset="-78"/>
                <a:cs typeface="Arabic Typesetting" panose="03020402040406030203" pitchFamily="66" charset="-78"/>
              </a:rPr>
              <a:t>خامل </a:t>
            </a:r>
            <a:r>
              <a:rPr lang="ar-DZ" sz="3200" dirty="0">
                <a:solidFill>
                  <a:srgbClr val="000000"/>
                </a:solidFill>
                <a:latin typeface="Arabic Typesetting" panose="03020402040406030203" pitchFamily="66" charset="-78"/>
                <a:cs typeface="Arabic Typesetting" panose="03020402040406030203" pitchFamily="66" charset="-78"/>
              </a:rPr>
              <a:t>تجاه </a:t>
            </a:r>
            <a:r>
              <a:rPr lang="ar-DZ" sz="3200" dirty="0" smtClean="0">
                <a:solidFill>
                  <a:srgbClr val="000000"/>
                </a:solidFill>
                <a:latin typeface="Arabic Typesetting" panose="03020402040406030203" pitchFamily="66" charset="-78"/>
                <a:cs typeface="Arabic Typesetting" panose="03020402040406030203" pitchFamily="66" charset="-78"/>
              </a:rPr>
              <a:t>المركبات المحملة </a:t>
            </a:r>
            <a:r>
              <a:rPr lang="ar-DZ" sz="3200" dirty="0">
                <a:solidFill>
                  <a:srgbClr val="000000"/>
                </a:solidFill>
                <a:latin typeface="Arabic Typesetting" panose="03020402040406030203" pitchFamily="66" charset="-78"/>
                <a:cs typeface="Arabic Typesetting" panose="03020402040406030203" pitchFamily="66" charset="-78"/>
              </a:rPr>
              <a:t>وتجاه الطور </a:t>
            </a:r>
            <a:r>
              <a:rPr lang="ar-DZ" sz="3200" dirty="0" smtClean="0">
                <a:solidFill>
                  <a:srgbClr val="000000"/>
                </a:solidFill>
                <a:latin typeface="Arabic Typesetting" panose="03020402040406030203" pitchFamily="66" charset="-78"/>
                <a:cs typeface="Arabic Typesetting" panose="03020402040406030203" pitchFamily="66" charset="-78"/>
              </a:rPr>
              <a:t>الثابت</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فإن </a:t>
            </a:r>
            <a:r>
              <a:rPr lang="ar-DZ" sz="3200" dirty="0">
                <a:solidFill>
                  <a:srgbClr val="000000"/>
                </a:solidFill>
                <a:latin typeface="Arabic Typesetting" panose="03020402040406030203" pitchFamily="66" charset="-78"/>
                <a:cs typeface="Arabic Typesetting" panose="03020402040406030203" pitchFamily="66" charset="-78"/>
              </a:rPr>
              <a:t>مكونات </a:t>
            </a:r>
            <a:r>
              <a:rPr lang="ar-DZ" sz="3200" dirty="0" err="1">
                <a:solidFill>
                  <a:srgbClr val="000000"/>
                </a:solidFill>
                <a:latin typeface="Arabic Typesetting" panose="03020402040406030203" pitchFamily="66" charset="-78"/>
                <a:cs typeface="Arabic Typesetting" panose="03020402040406030203" pitchFamily="66" charset="-78"/>
              </a:rPr>
              <a:t>المزیج</a:t>
            </a:r>
            <a:r>
              <a:rPr lang="ar-DZ" sz="3200" dirty="0">
                <a:solidFill>
                  <a:srgbClr val="000000"/>
                </a:solidFill>
                <a:latin typeface="Arabic Typesetting" panose="03020402040406030203" pitchFamily="66" charset="-78"/>
                <a:cs typeface="Arabic Typesetting" panose="03020402040406030203" pitchFamily="66" charset="-78"/>
              </a:rPr>
              <a:t> ستنجرف بسرعات مختلفة وتتوزع </a:t>
            </a:r>
            <a:r>
              <a:rPr lang="ar-DZ" sz="3200" dirty="0" smtClean="0">
                <a:solidFill>
                  <a:srgbClr val="000000"/>
                </a:solidFill>
                <a:latin typeface="Arabic Typesetting" panose="03020402040406030203" pitchFamily="66" charset="-78"/>
                <a:cs typeface="Arabic Typesetting" panose="03020402040406030203" pitchFamily="66" charset="-78"/>
              </a:rPr>
              <a:t>على طول </a:t>
            </a:r>
            <a:r>
              <a:rPr lang="ar-DZ" sz="3200" dirty="0">
                <a:solidFill>
                  <a:srgbClr val="000000"/>
                </a:solidFill>
                <a:latin typeface="Arabic Typesetting" panose="03020402040406030203" pitchFamily="66" charset="-78"/>
                <a:cs typeface="Arabic Typesetting" panose="03020402040406030203" pitchFamily="66" charset="-78"/>
              </a:rPr>
              <a:t>الطور الثابت بشكل </a:t>
            </a:r>
            <a:r>
              <a:rPr lang="ar-DZ" sz="3200" dirty="0" err="1">
                <a:solidFill>
                  <a:srgbClr val="000000"/>
                </a:solidFill>
                <a:latin typeface="Arabic Typesetting" panose="03020402040406030203" pitchFamily="66" charset="-78"/>
                <a:cs typeface="Arabic Typesetting" panose="03020402040406030203" pitchFamily="66" charset="-78"/>
              </a:rPr>
              <a:t>یعتمد</a:t>
            </a:r>
            <a:r>
              <a:rPr lang="ar-DZ" sz="3200" dirty="0">
                <a:solidFill>
                  <a:srgbClr val="000000"/>
                </a:solidFill>
                <a:latin typeface="Arabic Typesetting" panose="03020402040406030203" pitchFamily="66" charset="-78"/>
                <a:cs typeface="Arabic Typesetting" panose="03020402040406030203" pitchFamily="66" charset="-78"/>
              </a:rPr>
              <a:t> على قوة </a:t>
            </a:r>
            <a:r>
              <a:rPr lang="ar-DZ" sz="3200" dirty="0" err="1">
                <a:solidFill>
                  <a:srgbClr val="000000"/>
                </a:solidFill>
                <a:latin typeface="Arabic Typesetting" panose="03020402040406030203" pitchFamily="66" charset="-78"/>
                <a:cs typeface="Arabic Typesetting" panose="03020402040406030203" pitchFamily="66" charset="-78"/>
              </a:rPr>
              <a:t>امتزازھا</a:t>
            </a:r>
            <a:r>
              <a:rPr lang="ar-DZ" sz="3200" dirty="0">
                <a:solidFill>
                  <a:srgbClr val="000000"/>
                </a:solidFill>
                <a:latin typeface="Arabic Typesetting" panose="03020402040406030203" pitchFamily="66" charset="-78"/>
                <a:cs typeface="Arabic Typesetting" panose="03020402040406030203" pitchFamily="66" charset="-78"/>
              </a:rPr>
              <a:t> على </a:t>
            </a:r>
            <a:r>
              <a:rPr lang="ar-DZ" sz="3200" dirty="0" err="1">
                <a:solidFill>
                  <a:srgbClr val="000000"/>
                </a:solidFill>
                <a:latin typeface="Arabic Typesetting" panose="03020402040406030203" pitchFamily="66" charset="-78"/>
                <a:cs typeface="Arabic Typesetting" panose="03020402040406030203" pitchFamily="66" charset="-78"/>
              </a:rPr>
              <a:t>ھذا</a:t>
            </a:r>
            <a:r>
              <a:rPr lang="ar-DZ" sz="3200" dirty="0">
                <a:solidFill>
                  <a:srgbClr val="000000"/>
                </a:solidFill>
                <a:latin typeface="Arabic Typesetting" panose="03020402040406030203" pitchFamily="66" charset="-78"/>
                <a:cs typeface="Arabic Typesetting" panose="03020402040406030203" pitchFamily="66" charset="-78"/>
              </a:rPr>
              <a:t> الطور </a:t>
            </a:r>
            <a:r>
              <a:rPr lang="ar-DZ" sz="3200" dirty="0" err="1">
                <a:solidFill>
                  <a:srgbClr val="000000"/>
                </a:solidFill>
                <a:latin typeface="Arabic Typesetting" panose="03020402040406030203" pitchFamily="66" charset="-78"/>
                <a:cs typeface="Arabic Typesetting" panose="03020402040406030203" pitchFamily="66" charset="-78"/>
              </a:rPr>
              <a:t>وھذه</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العملیة</a:t>
            </a:r>
            <a:r>
              <a:rPr lang="ar-DZ" sz="3200" dirty="0">
                <a:solidFill>
                  <a:srgbClr val="000000"/>
                </a:solidFill>
                <a:latin typeface="Arabic Typesetting" panose="03020402040406030203" pitchFamily="66" charset="-78"/>
                <a:cs typeface="Arabic Typesetting" panose="03020402040406030203" pitchFamily="66" charset="-78"/>
              </a:rPr>
              <a:t> ستؤدي </a:t>
            </a:r>
            <a:r>
              <a:rPr lang="ar-DZ" sz="3200" dirty="0" smtClean="0">
                <a:solidFill>
                  <a:srgbClr val="000000"/>
                </a:solidFill>
                <a:latin typeface="Arabic Typesetting" panose="03020402040406030203" pitchFamily="66" charset="-78"/>
                <a:cs typeface="Arabic Typesetting" panose="03020402040406030203" pitchFamily="66" charset="-78"/>
              </a:rPr>
              <a:t>إلى تشكل </a:t>
            </a:r>
            <a:r>
              <a:rPr lang="ar-DZ" sz="3200" dirty="0">
                <a:solidFill>
                  <a:srgbClr val="000000"/>
                </a:solidFill>
                <a:latin typeface="Arabic Typesetting" panose="03020402040406030203" pitchFamily="66" charset="-78"/>
                <a:cs typeface="Arabic Typesetting" panose="03020402040406030203" pitchFamily="66" charset="-78"/>
              </a:rPr>
              <a:t>مناطق منفصلة لكل مكون من مكونات </a:t>
            </a:r>
            <a:r>
              <a:rPr lang="ar-DZ" sz="3200" dirty="0" err="1">
                <a:solidFill>
                  <a:srgbClr val="000000"/>
                </a:solidFill>
                <a:latin typeface="Arabic Typesetting" panose="03020402040406030203" pitchFamily="66" charset="-78"/>
                <a:cs typeface="Arabic Typesetting" panose="03020402040406030203" pitchFamily="66" charset="-78"/>
              </a:rPr>
              <a:t>المزیج</a:t>
            </a:r>
            <a:r>
              <a:rPr lang="ar-DZ" sz="3200" dirty="0">
                <a:solidFill>
                  <a:srgbClr val="000000"/>
                </a:solidFill>
                <a:latin typeface="Arabic Typesetting" panose="03020402040406030203" pitchFamily="66" charset="-78"/>
                <a:cs typeface="Arabic Typesetting" panose="03020402040406030203" pitchFamily="66" charset="-78"/>
              </a:rPr>
              <a:t> لدى خروج الطور المتحرك عن </a:t>
            </a:r>
            <a:r>
              <a:rPr lang="ar-DZ" sz="3200" dirty="0" smtClean="0">
                <a:solidFill>
                  <a:srgbClr val="000000"/>
                </a:solidFill>
                <a:latin typeface="Arabic Typesetting" panose="03020402040406030203" pitchFamily="66" charset="-78"/>
                <a:cs typeface="Arabic Typesetting" panose="03020402040406030203" pitchFamily="66" charset="-78"/>
              </a:rPr>
              <a:t>الطور الثابت</a:t>
            </a:r>
            <a:r>
              <a:rPr lang="ar-DZ" sz="3200" dirty="0" smtClean="0">
                <a:latin typeface="Arabic Typesetting" panose="03020402040406030203" pitchFamily="66" charset="-78"/>
                <a:cs typeface="Arabic Typesetting" panose="03020402040406030203" pitchFamily="66" charset="-78"/>
              </a:rPr>
              <a:t> </a:t>
            </a: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9649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052736"/>
            <a:ext cx="9036496" cy="1569660"/>
          </a:xfrm>
          <a:prstGeom prst="rect">
            <a:avLst/>
          </a:prstGeom>
        </p:spPr>
        <p:txBody>
          <a:bodyPr wrap="square">
            <a:spAutoFit/>
          </a:bodyPr>
          <a:lstStyle/>
          <a:p>
            <a:pPr algn="r" rtl="1"/>
            <a:r>
              <a:rPr lang="ar-SA" sz="3200" dirty="0" smtClean="0">
                <a:latin typeface="Arabic Typesetting" panose="03020402040406030203" pitchFamily="66" charset="-78"/>
                <a:ea typeface="Calibri"/>
                <a:cs typeface="Arabic Typesetting" panose="03020402040406030203" pitchFamily="66" charset="-78"/>
              </a:rPr>
              <a:t>ويعتمد </a:t>
            </a:r>
            <a:r>
              <a:rPr lang="ar-SA" sz="3200" dirty="0">
                <a:latin typeface="Arabic Typesetting" panose="03020402040406030203" pitchFamily="66" charset="-78"/>
                <a:ea typeface="Calibri"/>
                <a:cs typeface="Arabic Typesetting" panose="03020402040406030203" pitchFamily="66" charset="-78"/>
              </a:rPr>
              <a:t>هذا النوع من التحاليل على اختلاف المواد عن بعضها البعض</a:t>
            </a:r>
            <a:r>
              <a:rPr lang="en-US" sz="3200" dirty="0">
                <a:latin typeface="Arabic Typesetting" panose="03020402040406030203" pitchFamily="66" charset="-78"/>
                <a:ea typeface="Calibri"/>
                <a:cs typeface="Arabic Typesetting" panose="03020402040406030203" pitchFamily="66" charset="-78"/>
              </a:rPr>
              <a:t>  </a:t>
            </a:r>
            <a:r>
              <a:rPr lang="ar-SA" sz="3200" dirty="0">
                <a:latin typeface="Arabic Typesetting" panose="03020402040406030203" pitchFamily="66" charset="-78"/>
                <a:ea typeface="Calibri"/>
                <a:cs typeface="Arabic Typesetting" panose="03020402040406030203" pitchFamily="66" charset="-78"/>
              </a:rPr>
              <a:t>في ميلها </a:t>
            </a:r>
            <a:r>
              <a:rPr lang="ar-SA" sz="3200" dirty="0" smtClean="0">
                <a:latin typeface="Arabic Typesetting" panose="03020402040406030203" pitchFamily="66" charset="-78"/>
                <a:ea typeface="Calibri"/>
                <a:cs typeface="Arabic Typesetting" panose="03020402040406030203" pitchFamily="66" charset="-78"/>
              </a:rPr>
              <a:t>للامتزاز</a:t>
            </a:r>
            <a:r>
              <a:rPr lang="en-US" sz="3200" dirty="0">
                <a:latin typeface="Arabic Typesetting" panose="03020402040406030203" pitchFamily="66" charset="-78"/>
                <a:ea typeface="Calibri"/>
                <a:cs typeface="Arabic Typesetting" panose="03020402040406030203" pitchFamily="66" charset="-78"/>
              </a:rPr>
              <a:t>(Adsorption)  </a:t>
            </a:r>
            <a:r>
              <a:rPr lang="ar-DZ" sz="3200" dirty="0" smtClean="0">
                <a:latin typeface="Arabic Typesetting" panose="03020402040406030203" pitchFamily="66" charset="-78"/>
                <a:ea typeface="Calibri"/>
                <a:cs typeface="Arabic Typesetting" panose="03020402040406030203" pitchFamily="66" charset="-78"/>
              </a:rPr>
              <a:t> </a:t>
            </a:r>
            <a:r>
              <a:rPr lang="ar-SA" sz="3200" dirty="0" smtClean="0">
                <a:latin typeface="Arabic Typesetting" panose="03020402040406030203" pitchFamily="66" charset="-78"/>
                <a:ea typeface="Calibri"/>
                <a:cs typeface="Arabic Typesetting" panose="03020402040406030203" pitchFamily="66" charset="-78"/>
              </a:rPr>
              <a:t>او التجزئة</a:t>
            </a:r>
            <a:r>
              <a:rPr lang="ar-DZ" sz="3200" dirty="0" smtClean="0">
                <a:latin typeface="Arabic Typesetting" panose="03020402040406030203" pitchFamily="66" charset="-78"/>
                <a:ea typeface="Calibri"/>
                <a:cs typeface="Arabic Typesetting" panose="03020402040406030203" pitchFamily="66" charset="-78"/>
              </a:rPr>
              <a:t> </a:t>
            </a:r>
            <a:r>
              <a:rPr lang="en-US" sz="3200" dirty="0" smtClean="0">
                <a:latin typeface="Arabic Typesetting" panose="03020402040406030203" pitchFamily="66" charset="-78"/>
                <a:ea typeface="Calibri"/>
                <a:cs typeface="Arabic Typesetting" panose="03020402040406030203" pitchFamily="66" charset="-78"/>
              </a:rPr>
              <a:t> (Partition)</a:t>
            </a:r>
            <a:r>
              <a:rPr lang="ar-DZ" sz="3200" dirty="0" smtClean="0">
                <a:latin typeface="Arabic Typesetting" panose="03020402040406030203" pitchFamily="66" charset="-78"/>
                <a:ea typeface="Calibri"/>
                <a:cs typeface="Arabic Typesetting" panose="03020402040406030203" pitchFamily="66" charset="-78"/>
              </a:rPr>
              <a:t> </a:t>
            </a:r>
            <a:r>
              <a:rPr lang="ar-SA" sz="3200" dirty="0" smtClean="0">
                <a:latin typeface="Arabic Typesetting" panose="03020402040406030203" pitchFamily="66" charset="-78"/>
                <a:ea typeface="Calibri"/>
                <a:cs typeface="Arabic Typesetting" panose="03020402040406030203" pitchFamily="66" charset="-78"/>
              </a:rPr>
              <a:t>او </a:t>
            </a:r>
            <a:r>
              <a:rPr lang="ar-SA" sz="3200" dirty="0">
                <a:latin typeface="Arabic Typesetting" panose="03020402040406030203" pitchFamily="66" charset="-78"/>
                <a:ea typeface="Calibri"/>
                <a:cs typeface="Arabic Typesetting" panose="03020402040406030203" pitchFamily="66" charset="-78"/>
              </a:rPr>
              <a:t>التبادل</a:t>
            </a:r>
            <a:r>
              <a:rPr lang="en-US" sz="3200" dirty="0">
                <a:latin typeface="Arabic Typesetting" panose="03020402040406030203" pitchFamily="66" charset="-78"/>
                <a:ea typeface="Calibri"/>
                <a:cs typeface="Arabic Typesetting" panose="03020402040406030203" pitchFamily="66" charset="-78"/>
              </a:rPr>
              <a:t> </a:t>
            </a:r>
            <a:r>
              <a:rPr lang="en-US" sz="3200" dirty="0" smtClean="0">
                <a:latin typeface="Arabic Typesetting" panose="03020402040406030203" pitchFamily="66" charset="-78"/>
                <a:ea typeface="Calibri"/>
                <a:cs typeface="Arabic Typesetting" panose="03020402040406030203" pitchFamily="66" charset="-78"/>
              </a:rPr>
              <a:t>(Exchange</a:t>
            </a:r>
            <a:r>
              <a:rPr lang="en-US" sz="3200" dirty="0">
                <a:latin typeface="Arabic Typesetting" panose="03020402040406030203" pitchFamily="66" charset="-78"/>
                <a:ea typeface="Calibri"/>
                <a:cs typeface="Arabic Typesetting" panose="03020402040406030203" pitchFamily="66" charset="-78"/>
              </a:rPr>
              <a:t>) </a:t>
            </a:r>
            <a:r>
              <a:rPr lang="ar-DZ" sz="3200" dirty="0" smtClean="0">
                <a:latin typeface="Arabic Typesetting" panose="03020402040406030203" pitchFamily="66" charset="-78"/>
                <a:ea typeface="Calibri"/>
                <a:cs typeface="Arabic Typesetting" panose="03020402040406030203" pitchFamily="66" charset="-78"/>
              </a:rPr>
              <a:t> </a:t>
            </a:r>
            <a:r>
              <a:rPr lang="ar-SA" sz="3200" dirty="0" smtClean="0">
                <a:latin typeface="Arabic Typesetting" panose="03020402040406030203" pitchFamily="66" charset="-78"/>
                <a:ea typeface="Calibri"/>
                <a:cs typeface="Arabic Typesetting" panose="03020402040406030203" pitchFamily="66" charset="-78"/>
              </a:rPr>
              <a:t>خلال </a:t>
            </a:r>
            <a:r>
              <a:rPr lang="ar-SA" sz="3200" dirty="0">
                <a:latin typeface="Arabic Typesetting" panose="03020402040406030203" pitchFamily="66" charset="-78"/>
                <a:ea typeface="Calibri"/>
                <a:cs typeface="Arabic Typesetting" panose="03020402040406030203" pitchFamily="66" charset="-78"/>
              </a:rPr>
              <a:t>سطح </a:t>
            </a:r>
            <a:r>
              <a:rPr lang="ar-SA" sz="3200" dirty="0" err="1">
                <a:latin typeface="Arabic Typesetting" panose="03020402040406030203" pitchFamily="66" charset="-78"/>
                <a:ea typeface="Calibri"/>
                <a:cs typeface="Arabic Typesetting" panose="03020402040406030203" pitchFamily="66" charset="-78"/>
              </a:rPr>
              <a:t>ممدص</a:t>
            </a:r>
            <a:r>
              <a:rPr lang="ar-SA" sz="3200" dirty="0">
                <a:latin typeface="Arabic Typesetting" panose="03020402040406030203" pitchFamily="66" charset="-78"/>
                <a:ea typeface="Calibri"/>
                <a:cs typeface="Arabic Typesetting" panose="03020402040406030203" pitchFamily="66" charset="-78"/>
              </a:rPr>
              <a:t> او مغلف</a:t>
            </a:r>
            <a:r>
              <a:rPr lang="en-US" sz="3200" dirty="0">
                <a:latin typeface="Arabic Typesetting" panose="03020402040406030203" pitchFamily="66" charset="-78"/>
                <a:ea typeface="Calibri"/>
                <a:cs typeface="Arabic Typesetting" panose="03020402040406030203" pitchFamily="66" charset="-78"/>
              </a:rPr>
              <a:t>  </a:t>
            </a:r>
            <a:r>
              <a:rPr lang="ar-SA" sz="3200" dirty="0">
                <a:latin typeface="Arabic Typesetting" panose="03020402040406030203" pitchFamily="66" charset="-78"/>
                <a:ea typeface="Calibri"/>
                <a:cs typeface="Arabic Typesetting" panose="03020402040406030203" pitchFamily="66" charset="-78"/>
              </a:rPr>
              <a:t>بمذيب مناسب او مادة كيميائية وبالتالي تنفصل المواد بقدرات مختلفة مما يسهل تقديرها وتعيينها ومنها </a:t>
            </a:r>
            <a:r>
              <a:rPr lang="ar-DZ" sz="3200" dirty="0">
                <a:latin typeface="Arabic Typesetting" panose="03020402040406030203" pitchFamily="66" charset="-78"/>
                <a:ea typeface="Calibri"/>
                <a:cs typeface="Arabic Typesetting" panose="03020402040406030203" pitchFamily="66" charset="-78"/>
              </a:rPr>
              <a:t>:</a:t>
            </a:r>
            <a:endParaRPr lang="en-US" sz="3200" dirty="0">
              <a:latin typeface="Arabic Typesetting" panose="03020402040406030203" pitchFamily="66" charset="-78"/>
              <a:cs typeface="Arabic Typesetting" panose="03020402040406030203" pitchFamily="66" charset="-78"/>
            </a:endParaRPr>
          </a:p>
        </p:txBody>
      </p:sp>
      <p:sp>
        <p:nvSpPr>
          <p:cNvPr id="3" name="Rectangle 2"/>
          <p:cNvSpPr/>
          <p:nvPr/>
        </p:nvSpPr>
        <p:spPr>
          <a:xfrm>
            <a:off x="3635896" y="260648"/>
            <a:ext cx="2605608" cy="584775"/>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SA" sz="3200" b="1" dirty="0">
                <a:solidFill>
                  <a:prstClr val="black"/>
                </a:solidFill>
                <a:latin typeface="Arabic Typesetting" panose="03020402040406030203" pitchFamily="66" charset="-78"/>
                <a:ea typeface="Calibri"/>
                <a:cs typeface="Arabic Typesetting" panose="03020402040406030203" pitchFamily="66" charset="-78"/>
              </a:rPr>
              <a:t>الطرق </a:t>
            </a:r>
            <a:r>
              <a:rPr lang="ar-SA" sz="3200" b="1" dirty="0" err="1">
                <a:solidFill>
                  <a:prstClr val="black"/>
                </a:solidFill>
                <a:latin typeface="Arabic Typesetting" panose="03020402040406030203" pitchFamily="66" charset="-78"/>
                <a:ea typeface="Calibri"/>
                <a:cs typeface="Arabic Typesetting" panose="03020402040406030203" pitchFamily="66" charset="-78"/>
              </a:rPr>
              <a:t>الكروماتوغرافية</a:t>
            </a:r>
            <a:r>
              <a:rPr lang="en-US" sz="3200" b="1" dirty="0">
                <a:solidFill>
                  <a:prstClr val="black"/>
                </a:solidFill>
                <a:latin typeface="Arabic Typesetting" panose="03020402040406030203" pitchFamily="66" charset="-78"/>
                <a:ea typeface="Calibri"/>
                <a:cs typeface="Arabic Typesetting" panose="03020402040406030203" pitchFamily="66" charset="-78"/>
              </a:rPr>
              <a:t> :- </a:t>
            </a:r>
            <a:endParaRPr lang="en-US" dirty="0"/>
          </a:p>
        </p:txBody>
      </p:sp>
      <p:sp>
        <p:nvSpPr>
          <p:cNvPr id="4" name="Rectangle 1"/>
          <p:cNvSpPr>
            <a:spLocks noChangeArrowheads="1"/>
          </p:cNvSpPr>
          <p:nvPr/>
        </p:nvSpPr>
        <p:spPr bwMode="auto">
          <a:xfrm>
            <a:off x="2915817" y="4962559"/>
            <a:ext cx="58339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ar-SA" altLang="en-US" sz="3200" dirty="0" smtClean="0">
                <a:solidFill>
                  <a:srgbClr val="000000"/>
                </a:solidFill>
                <a:latin typeface="Arabic Typesetting" panose="03020402040406030203" pitchFamily="66" charset="-78"/>
                <a:cs typeface="Arabic Typesetting" panose="03020402040406030203" pitchFamily="66" charset="-78"/>
              </a:rPr>
              <a:t>: </a:t>
            </a:r>
            <a:r>
              <a:rPr lang="ar-SA" altLang="en-US" sz="3200" dirty="0">
                <a:solidFill>
                  <a:srgbClr val="000000"/>
                </a:solidFill>
                <a:latin typeface="Arabic Typesetting" panose="03020402040406030203" pitchFamily="66" charset="-78"/>
                <a:cs typeface="Arabic Typesetting" panose="03020402040406030203" pitchFamily="66" charset="-78"/>
              </a:rPr>
              <a:t>أ -</a:t>
            </a:r>
            <a:r>
              <a:rPr lang="ar-SA" altLang="en-US" sz="3200" dirty="0" err="1">
                <a:solidFill>
                  <a:srgbClr val="000000"/>
                </a:solidFill>
                <a:latin typeface="Arabic Typesetting" panose="03020402040406030203" pitchFamily="66" charset="-78"/>
                <a:cs typeface="Arabic Typesetting" panose="03020402040406030203" pitchFamily="66" charset="-78"/>
              </a:rPr>
              <a:t>كروماتوغرافیا</a:t>
            </a:r>
            <a:r>
              <a:rPr lang="ar-SA" altLang="en-US" sz="3200" dirty="0">
                <a:solidFill>
                  <a:srgbClr val="000000"/>
                </a:solidFill>
                <a:latin typeface="Arabic Typesetting" panose="03020402040406030203" pitchFamily="66" charset="-78"/>
                <a:cs typeface="Arabic Typesetting" panose="03020402040406030203" pitchFamily="66" charset="-78"/>
              </a:rPr>
              <a:t> السائل ذو الكفاءة </a:t>
            </a:r>
            <a:r>
              <a:rPr lang="ar-SA" altLang="en-US" sz="3200" dirty="0" err="1">
                <a:solidFill>
                  <a:srgbClr val="000000"/>
                </a:solidFill>
                <a:latin typeface="Arabic Typesetting" panose="03020402040406030203" pitchFamily="66" charset="-78"/>
                <a:cs typeface="Arabic Typesetting" panose="03020402040406030203" pitchFamily="66" charset="-78"/>
              </a:rPr>
              <a:t>العالیة</a:t>
            </a:r>
            <a:r>
              <a:rPr lang="ar-DZ" altLang="en-US" sz="3200" dirty="0">
                <a:solidFill>
                  <a:srgbClr val="000000"/>
                </a:solidFill>
                <a:latin typeface="Arabic Typesetting" panose="03020402040406030203" pitchFamily="66" charset="-78"/>
                <a:cs typeface="Arabic Typesetting" panose="03020402040406030203" pitchFamily="66" charset="-78"/>
              </a:rPr>
              <a:t>  </a:t>
            </a:r>
            <a:r>
              <a:rPr lang="en-US" altLang="en-US" sz="3200" dirty="0">
                <a:solidFill>
                  <a:srgbClr val="000000"/>
                </a:solidFill>
                <a:latin typeface="Arabic Typesetting" panose="03020402040406030203" pitchFamily="66" charset="-78"/>
                <a:cs typeface="Arabic Typesetting" panose="03020402040406030203" pitchFamily="66" charset="-78"/>
              </a:rPr>
              <a:t> HPLC</a:t>
            </a:r>
            <a:r>
              <a:rPr lang="ar-DZ" altLang="en-US" sz="3200" dirty="0">
                <a:solidFill>
                  <a:srgbClr val="000000"/>
                </a:solidFill>
                <a:latin typeface="Arabic Typesetting" panose="03020402040406030203" pitchFamily="66" charset="-78"/>
                <a:cs typeface="Arabic Typesetting" panose="03020402040406030203" pitchFamily="66" charset="-78"/>
              </a:rPr>
              <a:t>  </a:t>
            </a:r>
            <a:endParaRPr lang="en-US" altLang="en-US" sz="3200" dirty="0">
              <a:solidFill>
                <a:srgbClr val="000000"/>
              </a:solidFill>
              <a:latin typeface="Arabic Typesetting" panose="03020402040406030203" pitchFamily="66" charset="-78"/>
              <a:cs typeface="Arabic Typesetting" panose="03020402040406030203" pitchFamily="66" charset="-78"/>
            </a:endParaRPr>
          </a:p>
        </p:txBody>
      </p:sp>
      <p:sp>
        <p:nvSpPr>
          <p:cNvPr id="5" name="Rectangle 4"/>
          <p:cNvSpPr/>
          <p:nvPr/>
        </p:nvSpPr>
        <p:spPr>
          <a:xfrm>
            <a:off x="3540938" y="3181153"/>
            <a:ext cx="5186035" cy="584775"/>
          </a:xfrm>
          <a:prstGeom prst="rect">
            <a:avLst/>
          </a:prstGeom>
        </p:spPr>
        <p:txBody>
          <a:bodyPr wrap="none">
            <a:spAutoFit/>
          </a:bodyPr>
          <a:lstStyle/>
          <a:p>
            <a:pPr algn="r" defTabSz="457200" rtl="1"/>
            <a:r>
              <a:rPr lang="ar-SA" altLang="en-US" sz="3200" dirty="0">
                <a:solidFill>
                  <a:srgbClr val="000000"/>
                </a:solidFill>
                <a:latin typeface="Arabic Typesetting" panose="03020402040406030203" pitchFamily="66" charset="-78"/>
                <a:cs typeface="Arabic Typesetting" panose="03020402040406030203" pitchFamily="66" charset="-78"/>
              </a:rPr>
              <a:t>أ - </a:t>
            </a:r>
            <a:r>
              <a:rPr lang="ar-DZ" sz="3200" dirty="0" err="1" smtClean="0">
                <a:solidFill>
                  <a:srgbClr val="000000"/>
                </a:solidFill>
                <a:latin typeface="Arabic Typesetting" panose="03020402040406030203" pitchFamily="66" charset="-78"/>
                <a:cs typeface="Arabic Typesetting" panose="03020402040406030203" pitchFamily="66" charset="-78"/>
              </a:rPr>
              <a:t>كروماتوغرافیا</a:t>
            </a:r>
            <a:r>
              <a:rPr lang="ar-DZ" sz="3200" dirty="0" smtClean="0">
                <a:solidFill>
                  <a:srgbClr val="000000"/>
                </a:solidFill>
                <a:latin typeface="Arabic Typesetting" panose="03020402040406030203" pitchFamily="66" charset="-78"/>
                <a:cs typeface="Arabic Typesetting" panose="03020402040406030203" pitchFamily="66" charset="-78"/>
              </a:rPr>
              <a:t> الورقة </a:t>
            </a:r>
            <a:r>
              <a:rPr lang="en-US" sz="3200" dirty="0" smtClean="0">
                <a:solidFill>
                  <a:srgbClr val="000000"/>
                </a:solidFill>
                <a:latin typeface="Arabic Typesetting" panose="03020402040406030203" pitchFamily="66" charset="-78"/>
                <a:cs typeface="Arabic Typesetting" panose="03020402040406030203" pitchFamily="66" charset="-78"/>
              </a:rPr>
              <a:t>Paper Chromatography</a:t>
            </a:r>
            <a:r>
              <a:rPr lang="ar-DZ" sz="3200" dirty="0" smtClean="0">
                <a:solidFill>
                  <a:srgbClr val="000000"/>
                </a:solidFill>
                <a:latin typeface="Arabic Typesetting" panose="03020402040406030203" pitchFamily="66" charset="-78"/>
                <a:cs typeface="Arabic Typesetting" panose="03020402040406030203" pitchFamily="66" charset="-78"/>
              </a:rPr>
              <a:t>  </a:t>
            </a:r>
            <a:endParaRPr lang="en-US" sz="3200" dirty="0">
              <a:solidFill>
                <a:srgbClr val="000000"/>
              </a:solidFill>
              <a:latin typeface="Arabic Typesetting" panose="03020402040406030203" pitchFamily="66" charset="-78"/>
              <a:cs typeface="Arabic Typesetting" panose="03020402040406030203" pitchFamily="66" charset="-78"/>
            </a:endParaRPr>
          </a:p>
        </p:txBody>
      </p:sp>
      <p:sp>
        <p:nvSpPr>
          <p:cNvPr id="6" name="Rectangle 5"/>
          <p:cNvSpPr/>
          <p:nvPr/>
        </p:nvSpPr>
        <p:spPr>
          <a:xfrm>
            <a:off x="755576" y="3775896"/>
            <a:ext cx="7920879" cy="584775"/>
          </a:xfrm>
          <a:prstGeom prst="rect">
            <a:avLst/>
          </a:prstGeom>
        </p:spPr>
        <p:txBody>
          <a:bodyPr wrap="square">
            <a:spAutoFit/>
          </a:bodyPr>
          <a:lstStyle/>
          <a:p>
            <a:pPr algn="r" defTabSz="457200" rtl="1"/>
            <a:r>
              <a:rPr lang="ar-SA" altLang="en-US" sz="3200" dirty="0">
                <a:solidFill>
                  <a:srgbClr val="000000"/>
                </a:solidFill>
                <a:latin typeface="Arabic Typesetting" panose="03020402040406030203" pitchFamily="66" charset="-78"/>
                <a:cs typeface="Arabic Typesetting" panose="03020402040406030203" pitchFamily="66" charset="-78"/>
              </a:rPr>
              <a:t>ب - </a:t>
            </a:r>
            <a:r>
              <a:rPr lang="ar-DZ" sz="3200" dirty="0" err="1" smtClean="0">
                <a:solidFill>
                  <a:srgbClr val="000000"/>
                </a:solidFill>
                <a:latin typeface="Arabic Typesetting" panose="03020402040406030203" pitchFamily="66" charset="-78"/>
                <a:cs typeface="Arabic Typesetting" panose="03020402040406030203" pitchFamily="66" charset="-78"/>
              </a:rPr>
              <a:t>كروماتوغرافیا</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الرقیقة</a:t>
            </a:r>
            <a:r>
              <a:rPr lang="ar-DZ" sz="3200" dirty="0">
                <a:solidFill>
                  <a:srgbClr val="000000"/>
                </a:solidFill>
                <a:latin typeface="Arabic Typesetting" panose="03020402040406030203" pitchFamily="66" charset="-78"/>
                <a:cs typeface="Arabic Typesetting" panose="03020402040406030203" pitchFamily="66" charset="-78"/>
              </a:rPr>
              <a:t> الطبقة  </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fr-FR" sz="3200" dirty="0" smtClean="0">
                <a:solidFill>
                  <a:srgbClr val="000000"/>
                </a:solidFill>
                <a:latin typeface="Arabic Typesetting" panose="03020402040406030203" pitchFamily="66" charset="-78"/>
                <a:cs typeface="Arabic Typesetting" panose="03020402040406030203" pitchFamily="66" charset="-78"/>
              </a:rPr>
              <a:t>(</a:t>
            </a:r>
            <a:r>
              <a:rPr lang="en-US" sz="3200" dirty="0" smtClean="0">
                <a:solidFill>
                  <a:srgbClr val="000000"/>
                </a:solidFill>
                <a:latin typeface="Arabic Typesetting" panose="03020402040406030203" pitchFamily="66" charset="-78"/>
                <a:cs typeface="Arabic Typesetting" panose="03020402040406030203" pitchFamily="66" charset="-78"/>
              </a:rPr>
              <a:t>TLC) </a:t>
            </a:r>
            <a:r>
              <a:rPr lang="en-US" sz="3200" dirty="0" err="1" smtClean="0">
                <a:solidFill>
                  <a:srgbClr val="000000"/>
                </a:solidFill>
                <a:latin typeface="Arabic Typesetting" panose="03020402040406030203" pitchFamily="66" charset="-78"/>
                <a:cs typeface="Arabic Typesetting" panose="03020402040406030203" pitchFamily="66" charset="-78"/>
              </a:rPr>
              <a:t>Thine</a:t>
            </a:r>
            <a:r>
              <a:rPr lang="en-US" sz="3200" dirty="0" smtClean="0">
                <a:solidFill>
                  <a:srgbClr val="000000"/>
                </a:solidFill>
                <a:latin typeface="Arabic Typesetting" panose="03020402040406030203" pitchFamily="66" charset="-78"/>
                <a:cs typeface="Arabic Typesetting" panose="03020402040406030203" pitchFamily="66" charset="-78"/>
              </a:rPr>
              <a:t> </a:t>
            </a:r>
            <a:r>
              <a:rPr lang="en-US" sz="3200" dirty="0">
                <a:solidFill>
                  <a:srgbClr val="000000"/>
                </a:solidFill>
                <a:latin typeface="Arabic Typesetting" panose="03020402040406030203" pitchFamily="66" charset="-78"/>
                <a:cs typeface="Arabic Typesetting" panose="03020402040406030203" pitchFamily="66" charset="-78"/>
              </a:rPr>
              <a:t>layer Chromatography</a:t>
            </a:r>
          </a:p>
        </p:txBody>
      </p:sp>
      <p:sp>
        <p:nvSpPr>
          <p:cNvPr id="7" name="Rectangle 6"/>
          <p:cNvSpPr/>
          <p:nvPr/>
        </p:nvSpPr>
        <p:spPr>
          <a:xfrm>
            <a:off x="3533304" y="4342926"/>
            <a:ext cx="5163593" cy="584775"/>
          </a:xfrm>
          <a:prstGeom prst="rect">
            <a:avLst/>
          </a:prstGeom>
        </p:spPr>
        <p:txBody>
          <a:bodyPr wrap="none">
            <a:spAutoFit/>
          </a:bodyPr>
          <a:lstStyle/>
          <a:p>
            <a:pPr algn="r" defTabSz="457200" rtl="1"/>
            <a:r>
              <a:rPr lang="ar-DZ" sz="3200" dirty="0" err="1">
                <a:solidFill>
                  <a:srgbClr val="000000"/>
                </a:solidFill>
                <a:latin typeface="Arabic Typesetting" panose="03020402040406030203" pitchFamily="66" charset="-78"/>
                <a:cs typeface="Arabic Typesetting" panose="03020402040406030203" pitchFamily="66" charset="-78"/>
              </a:rPr>
              <a:t>كروماتوغرافیا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الأعمدة</a:t>
            </a:r>
            <a:r>
              <a:rPr lang="ar-SA" altLang="en-US" sz="3200" dirty="0">
                <a:solidFill>
                  <a:srgbClr val="000000"/>
                </a:solidFill>
                <a:latin typeface="Arabic Typesetting" panose="03020402040406030203" pitchFamily="66" charset="-78"/>
                <a:cs typeface="Arabic Typesetting" panose="03020402040406030203" pitchFamily="66" charset="-78"/>
              </a:rPr>
              <a:t> </a:t>
            </a:r>
            <a:r>
              <a:rPr lang="ar-DZ" altLang="en-US" sz="3200" dirty="0" smtClean="0">
                <a:solidFill>
                  <a:srgbClr val="000000"/>
                </a:solidFill>
                <a:latin typeface="Arabic Typesetting" panose="03020402040406030203" pitchFamily="66" charset="-78"/>
                <a:cs typeface="Arabic Typesetting" panose="03020402040406030203" pitchFamily="66" charset="-78"/>
              </a:rPr>
              <a:t> </a:t>
            </a:r>
            <a:r>
              <a:rPr lang="en-US" sz="3200" dirty="0" smtClean="0">
                <a:solidFill>
                  <a:srgbClr val="000000"/>
                </a:solidFill>
                <a:latin typeface="Arabic Typesetting" panose="03020402040406030203" pitchFamily="66" charset="-78"/>
                <a:cs typeface="Arabic Typesetting" panose="03020402040406030203" pitchFamily="66" charset="-78"/>
              </a:rPr>
              <a:t>Column Chromatography</a:t>
            </a:r>
            <a:endParaRPr lang="en-US" dirty="0"/>
          </a:p>
        </p:txBody>
      </p:sp>
      <p:sp>
        <p:nvSpPr>
          <p:cNvPr id="8" name="Rectangle 7"/>
          <p:cNvSpPr/>
          <p:nvPr/>
        </p:nvSpPr>
        <p:spPr>
          <a:xfrm>
            <a:off x="5364088" y="5580529"/>
            <a:ext cx="2739853" cy="584775"/>
          </a:xfrm>
          <a:prstGeom prst="rect">
            <a:avLst/>
          </a:prstGeom>
        </p:spPr>
        <p:txBody>
          <a:bodyPr wrap="none">
            <a:spAutoFit/>
          </a:bodyPr>
          <a:lstStyle/>
          <a:p>
            <a:pPr lvl="0" algn="r" rtl="1" fontAlgn="base">
              <a:spcBef>
                <a:spcPct val="0"/>
              </a:spcBef>
              <a:spcAft>
                <a:spcPct val="0"/>
              </a:spcAft>
            </a:pPr>
            <a:r>
              <a:rPr lang="ar-SA" altLang="en-US" sz="3200" dirty="0">
                <a:solidFill>
                  <a:srgbClr val="000000"/>
                </a:solidFill>
                <a:latin typeface="Arabic Typesetting" panose="03020402040406030203" pitchFamily="66" charset="-78"/>
                <a:cs typeface="Arabic Typesetting" panose="03020402040406030203" pitchFamily="66" charset="-78"/>
              </a:rPr>
              <a:t>ب -</a:t>
            </a:r>
            <a:r>
              <a:rPr lang="ar-SA" altLang="en-US" sz="3200" dirty="0" err="1">
                <a:solidFill>
                  <a:srgbClr val="000000"/>
                </a:solidFill>
                <a:latin typeface="Arabic Typesetting" panose="03020402040406030203" pitchFamily="66" charset="-78"/>
                <a:cs typeface="Arabic Typesetting" panose="03020402040406030203" pitchFamily="66" charset="-78"/>
              </a:rPr>
              <a:t>كروماتوغرافیا</a:t>
            </a:r>
            <a:r>
              <a:rPr lang="ar-SA" altLang="en-US" sz="3200" dirty="0">
                <a:solidFill>
                  <a:srgbClr val="000000"/>
                </a:solidFill>
                <a:latin typeface="Arabic Typesetting" panose="03020402040406030203" pitchFamily="66" charset="-78"/>
                <a:cs typeface="Arabic Typesetting" panose="03020402040406030203" pitchFamily="66" charset="-78"/>
              </a:rPr>
              <a:t> الغاز</a:t>
            </a:r>
            <a:r>
              <a:rPr lang="en-US" altLang="en-US" sz="3200" dirty="0">
                <a:solidFill>
                  <a:srgbClr val="000000"/>
                </a:solidFill>
                <a:latin typeface="Arabic Typesetting" panose="03020402040406030203" pitchFamily="66" charset="-78"/>
                <a:cs typeface="Arabic Typesetting" panose="03020402040406030203" pitchFamily="66" charset="-78"/>
              </a:rPr>
              <a:t> GC </a:t>
            </a:r>
          </a:p>
        </p:txBody>
      </p:sp>
      <p:sp>
        <p:nvSpPr>
          <p:cNvPr id="9" name="Rectangle 8"/>
          <p:cNvSpPr/>
          <p:nvPr/>
        </p:nvSpPr>
        <p:spPr>
          <a:xfrm>
            <a:off x="5364088" y="2566804"/>
            <a:ext cx="3078088" cy="584775"/>
          </a:xfrm>
          <a:prstGeom prst="rect">
            <a:avLst/>
          </a:prstGeom>
        </p:spPr>
        <p:txBody>
          <a:bodyPr wrap="square">
            <a:spAutoFit/>
          </a:bodyPr>
          <a:lstStyle/>
          <a:p>
            <a:pPr algn="r" rtl="1"/>
            <a:r>
              <a:rPr lang="ar-DZ" dirty="0" err="1">
                <a:solidFill>
                  <a:srgbClr val="000000"/>
                </a:solidFill>
                <a:latin typeface="TimesNewRomanPS-BoldMT"/>
              </a:rPr>
              <a:t>ا</a:t>
            </a:r>
            <a:r>
              <a:rPr lang="ar-DZ" sz="3200" dirty="0" err="1">
                <a:solidFill>
                  <a:srgbClr val="000000"/>
                </a:solidFill>
                <a:latin typeface="Arabic Typesetting" panose="03020402040406030203" pitchFamily="66" charset="-78"/>
                <a:cs typeface="Arabic Typesetting" panose="03020402040406030203" pitchFamily="66" charset="-78"/>
              </a:rPr>
              <a:t>لكروماتوغرافیا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المستویة</a:t>
            </a:r>
            <a:r>
              <a:rPr lang="ar-DZ" dirty="0"/>
              <a:t> </a:t>
            </a:r>
            <a:r>
              <a:rPr lang="ar-DZ" sz="3200" dirty="0" smtClean="0">
                <a:solidFill>
                  <a:prstClr val="black"/>
                </a:solidFill>
                <a:latin typeface="Arabic Typesetting" panose="03020402040406030203" pitchFamily="66" charset="-78"/>
                <a:ea typeface="Calibri"/>
                <a:cs typeface="Arabic Typesetting" panose="03020402040406030203" pitchFamily="66" charset="-78"/>
              </a:rPr>
              <a:t>:</a:t>
            </a:r>
            <a:endParaRPr lang="en-US" dirty="0"/>
          </a:p>
        </p:txBody>
      </p:sp>
    </p:spTree>
    <p:extLst>
      <p:ext uri="{BB962C8B-B14F-4D97-AF65-F5344CB8AC3E}">
        <p14:creationId xmlns:p14="http://schemas.microsoft.com/office/powerpoint/2010/main" val="98055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774" y="1188159"/>
            <a:ext cx="8712460" cy="1077218"/>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في الطرق </a:t>
            </a:r>
            <a:r>
              <a:rPr lang="ar-DZ" sz="3200" dirty="0" err="1">
                <a:solidFill>
                  <a:srgbClr val="000000"/>
                </a:solidFill>
                <a:latin typeface="Arabic Typesetting" panose="03020402040406030203" pitchFamily="66" charset="-78"/>
                <a:cs typeface="Arabic Typesetting" panose="03020402040406030203" pitchFamily="66" charset="-78"/>
              </a:rPr>
              <a:t>الكروماتوغرافیة</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المستویة</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یتم</a:t>
            </a:r>
            <a:r>
              <a:rPr lang="ar-DZ" sz="3200" dirty="0">
                <a:solidFill>
                  <a:srgbClr val="000000"/>
                </a:solidFill>
                <a:latin typeface="Arabic Typesetting" panose="03020402040406030203" pitchFamily="66" charset="-78"/>
                <a:cs typeface="Arabic Typesetting" panose="03020402040406030203" pitchFamily="66" charset="-78"/>
              </a:rPr>
              <a:t> إجراء </a:t>
            </a:r>
            <a:r>
              <a:rPr lang="ar-DZ" sz="3200" dirty="0" err="1">
                <a:solidFill>
                  <a:srgbClr val="000000"/>
                </a:solidFill>
                <a:latin typeface="Arabic Typesetting" panose="03020402040406030203" pitchFamily="66" charset="-78"/>
                <a:cs typeface="Arabic Typesetting" panose="03020402040406030203" pitchFamily="66" charset="-78"/>
              </a:rPr>
              <a:t>عملیات</a:t>
            </a:r>
            <a:r>
              <a:rPr lang="ar-DZ" sz="3200" dirty="0">
                <a:solidFill>
                  <a:srgbClr val="000000"/>
                </a:solidFill>
                <a:latin typeface="Arabic Typesetting" panose="03020402040406030203" pitchFamily="66" charset="-78"/>
                <a:cs typeface="Arabic Typesetting" panose="03020402040406030203" pitchFamily="66" charset="-78"/>
              </a:rPr>
              <a:t> الفصل </a:t>
            </a:r>
            <a:r>
              <a:rPr lang="ar-DZ" sz="3200" dirty="0" err="1">
                <a:solidFill>
                  <a:srgbClr val="000000"/>
                </a:solidFill>
                <a:latin typeface="Arabic Typesetting" panose="03020402040406030203" pitchFamily="66" charset="-78"/>
                <a:cs typeface="Arabic Typesetting" panose="03020402040406030203" pitchFamily="66" charset="-78"/>
              </a:rPr>
              <a:t>الكروماتوغرافي</a:t>
            </a:r>
            <a:r>
              <a:rPr lang="ar-DZ" sz="3200" dirty="0">
                <a:solidFill>
                  <a:srgbClr val="000000"/>
                </a:solidFill>
                <a:latin typeface="Arabic Typesetting" panose="03020402040406030203" pitchFamily="66" charset="-78"/>
                <a:cs typeface="Arabic Typesetting" panose="03020402040406030203" pitchFamily="66" charset="-78"/>
              </a:rPr>
              <a:t> على </a:t>
            </a:r>
            <a:r>
              <a:rPr lang="ar-DZ" sz="3200" dirty="0" smtClean="0">
                <a:solidFill>
                  <a:srgbClr val="000000"/>
                </a:solidFill>
                <a:latin typeface="Arabic Typesetting" panose="03020402040406030203" pitchFamily="66" charset="-78"/>
                <a:cs typeface="Arabic Typesetting" panose="03020402040406030203" pitchFamily="66" charset="-78"/>
              </a:rPr>
              <a:t>سطح مستو </a:t>
            </a:r>
            <a:r>
              <a:rPr lang="ar-DZ" sz="3200" dirty="0">
                <a:solidFill>
                  <a:srgbClr val="000000"/>
                </a:solidFill>
                <a:latin typeface="Arabic Typesetting" panose="03020402040406030203" pitchFamily="66" charset="-78"/>
                <a:cs typeface="Arabic Typesetting" panose="03020402040406030203" pitchFamily="66" charset="-78"/>
              </a:rPr>
              <a:t>بدلاً من استخدام عموداً معبأً ، </a:t>
            </a:r>
            <a:r>
              <a:rPr lang="ar-DZ" sz="3200" dirty="0" err="1">
                <a:solidFill>
                  <a:srgbClr val="000000"/>
                </a:solidFill>
                <a:latin typeface="Arabic Typesetting" panose="03020402040406030203" pitchFamily="66" charset="-78"/>
                <a:cs typeface="Arabic Typesetting" panose="03020402040406030203" pitchFamily="66" charset="-78"/>
              </a:rPr>
              <a:t>ھذه</a:t>
            </a:r>
            <a:r>
              <a:rPr lang="ar-DZ" sz="3200" dirty="0">
                <a:solidFill>
                  <a:srgbClr val="000000"/>
                </a:solidFill>
                <a:latin typeface="Arabic Typesetting" panose="03020402040406030203" pitchFamily="66" charset="-78"/>
                <a:cs typeface="Arabic Typesetting" panose="03020402040406030203" pitchFamily="66" charset="-78"/>
              </a:rPr>
              <a:t> الطرق كما سنرى </a:t>
            </a:r>
            <a:r>
              <a:rPr lang="ar-DZ" sz="3200" dirty="0" err="1">
                <a:solidFill>
                  <a:srgbClr val="000000"/>
                </a:solidFill>
                <a:latin typeface="Arabic Typesetting" panose="03020402040406030203" pitchFamily="66" charset="-78"/>
                <a:cs typeface="Arabic Typesetting" panose="03020402040406030203" pitchFamily="66" charset="-78"/>
              </a:rPr>
              <a:t>بسیطة</a:t>
            </a:r>
            <a:r>
              <a:rPr lang="ar-DZ" sz="3200" dirty="0">
                <a:solidFill>
                  <a:srgbClr val="000000"/>
                </a:solidFill>
                <a:latin typeface="Arabic Typesetting" panose="03020402040406030203" pitchFamily="66" charset="-78"/>
                <a:cs typeface="Arabic Typesetting" panose="03020402040406030203" pitchFamily="66" charset="-78"/>
              </a:rPr>
              <a:t> ولكن ذات </a:t>
            </a:r>
            <a:r>
              <a:rPr lang="ar-DZ" sz="3200" dirty="0" smtClean="0">
                <a:solidFill>
                  <a:srgbClr val="000000"/>
                </a:solidFill>
                <a:latin typeface="Arabic Typesetting" panose="03020402040406030203" pitchFamily="66" charset="-78"/>
                <a:cs typeface="Arabic Typesetting" panose="03020402040406030203" pitchFamily="66" charset="-78"/>
              </a:rPr>
              <a:t>كفاءة </a:t>
            </a:r>
            <a:r>
              <a:rPr lang="ar-DZ" sz="3200" dirty="0" err="1" smtClean="0">
                <a:solidFill>
                  <a:srgbClr val="000000"/>
                </a:solidFill>
                <a:latin typeface="Arabic Typesetting" panose="03020402040406030203" pitchFamily="66" charset="-78"/>
                <a:cs typeface="Arabic Typesetting" panose="03020402040406030203" pitchFamily="66" charset="-78"/>
              </a:rPr>
              <a:t>وحساسیة</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عالیتین</a:t>
            </a:r>
            <a:r>
              <a:rPr lang="ar-DZ" sz="3200" dirty="0">
                <a:latin typeface="Arabic Typesetting" panose="03020402040406030203" pitchFamily="66" charset="-78"/>
                <a:cs typeface="Arabic Typesetting" panose="03020402040406030203" pitchFamily="66" charset="-78"/>
              </a:rPr>
              <a:t> </a:t>
            </a:r>
            <a:endParaRPr lang="en-US" sz="3200" dirty="0">
              <a:latin typeface="Arabic Typesetting" panose="03020402040406030203" pitchFamily="66" charset="-78"/>
              <a:cs typeface="Arabic Typesetting" panose="03020402040406030203" pitchFamily="66" charset="-78"/>
            </a:endParaRPr>
          </a:p>
        </p:txBody>
      </p:sp>
      <p:sp>
        <p:nvSpPr>
          <p:cNvPr id="3" name="Rectangle 2"/>
          <p:cNvSpPr/>
          <p:nvPr/>
        </p:nvSpPr>
        <p:spPr>
          <a:xfrm>
            <a:off x="1907704" y="260648"/>
            <a:ext cx="5400600" cy="584775"/>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DZ" sz="3200" b="1" dirty="0" err="1">
                <a:solidFill>
                  <a:srgbClr val="000000"/>
                </a:solidFill>
                <a:latin typeface="Arabic Typesetting" panose="03020402040406030203" pitchFamily="66" charset="-78"/>
                <a:cs typeface="Arabic Typesetting" panose="03020402040406030203" pitchFamily="66" charset="-78"/>
              </a:rPr>
              <a:t>الكروماتوغرافیا</a:t>
            </a:r>
            <a:r>
              <a:rPr lang="ar-DZ" sz="3200" b="1" dirty="0">
                <a:solidFill>
                  <a:srgbClr val="000000"/>
                </a:solidFill>
                <a:latin typeface="Arabic Typesetting" panose="03020402040406030203" pitchFamily="66" charset="-78"/>
                <a:cs typeface="Arabic Typesetting" panose="03020402040406030203" pitchFamily="66" charset="-78"/>
              </a:rPr>
              <a:t> </a:t>
            </a:r>
            <a:r>
              <a:rPr lang="ar-DZ" sz="3200" b="1" dirty="0" err="1" smtClean="0">
                <a:solidFill>
                  <a:srgbClr val="000000"/>
                </a:solidFill>
                <a:latin typeface="Arabic Typesetting" panose="03020402040406030203" pitchFamily="66" charset="-78"/>
                <a:cs typeface="Arabic Typesetting" panose="03020402040406030203" pitchFamily="66" charset="-78"/>
              </a:rPr>
              <a:t>المستویة</a:t>
            </a:r>
            <a:r>
              <a:rPr lang="ar-DZ" sz="3200" b="1" dirty="0" smtClean="0">
                <a:solidFill>
                  <a:srgbClr val="000000"/>
                </a:solidFill>
                <a:latin typeface="Arabic Typesetting" panose="03020402040406030203" pitchFamily="66" charset="-78"/>
                <a:cs typeface="Arabic Typesetting" panose="03020402040406030203" pitchFamily="66" charset="-78"/>
              </a:rPr>
              <a:t> </a:t>
            </a:r>
            <a:r>
              <a:rPr lang="en-US" sz="3200" b="1" dirty="0" smtClean="0">
                <a:solidFill>
                  <a:srgbClr val="000000"/>
                </a:solidFill>
                <a:latin typeface="Arabic Typesetting" panose="03020402040406030203" pitchFamily="66" charset="-78"/>
                <a:cs typeface="Arabic Typesetting" panose="03020402040406030203" pitchFamily="66" charset="-78"/>
              </a:rPr>
              <a:t>Plane </a:t>
            </a:r>
            <a:r>
              <a:rPr lang="en-US" sz="3200" b="1" dirty="0">
                <a:solidFill>
                  <a:srgbClr val="000000"/>
                </a:solidFill>
                <a:latin typeface="Arabic Typesetting" panose="03020402040406030203" pitchFamily="66" charset="-78"/>
                <a:cs typeface="Arabic Typesetting" panose="03020402040406030203" pitchFamily="66" charset="-78"/>
              </a:rPr>
              <a:t>Chromatography</a:t>
            </a:r>
            <a:r>
              <a:rPr lang="en-US" sz="3200" dirty="0">
                <a:latin typeface="Arabic Typesetting" panose="03020402040406030203" pitchFamily="66" charset="-78"/>
                <a:cs typeface="Arabic Typesetting" panose="03020402040406030203" pitchFamily="66" charset="-78"/>
              </a:rPr>
              <a:t> </a:t>
            </a:r>
            <a:endParaRPr lang="en-US" dirty="0"/>
          </a:p>
        </p:txBody>
      </p:sp>
      <p:sp>
        <p:nvSpPr>
          <p:cNvPr id="4" name="Rectangle 3"/>
          <p:cNvSpPr/>
          <p:nvPr/>
        </p:nvSpPr>
        <p:spPr>
          <a:xfrm>
            <a:off x="179512" y="2274838"/>
            <a:ext cx="8640960" cy="2062103"/>
          </a:xfrm>
          <a:prstGeom prst="rect">
            <a:avLst/>
          </a:prstGeom>
        </p:spPr>
        <p:txBody>
          <a:bodyPr wrap="square">
            <a:spAutoFit/>
          </a:bodyPr>
          <a:lstStyle/>
          <a:p>
            <a:pPr algn="r" rtl="1"/>
            <a:r>
              <a:rPr lang="ar-DZ" sz="3200" dirty="0" err="1">
                <a:solidFill>
                  <a:srgbClr val="000000"/>
                </a:solidFill>
                <a:latin typeface="Arabic Typesetting" panose="03020402040406030203" pitchFamily="66" charset="-78"/>
                <a:cs typeface="Arabic Typesetting" panose="03020402040406030203" pitchFamily="66" charset="-78"/>
              </a:rPr>
              <a:t>یوجد</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نوعین</a:t>
            </a:r>
            <a:r>
              <a:rPr lang="ar-DZ" sz="3200" dirty="0">
                <a:solidFill>
                  <a:srgbClr val="000000"/>
                </a:solidFill>
                <a:latin typeface="Arabic Typesetting" panose="03020402040406030203" pitchFamily="66" charset="-78"/>
                <a:cs typeface="Arabic Typesetting" panose="03020402040406030203" pitchFamily="66" charset="-78"/>
              </a:rPr>
              <a:t> من </a:t>
            </a:r>
            <a:r>
              <a:rPr lang="ar-DZ" sz="3200" dirty="0" err="1">
                <a:solidFill>
                  <a:srgbClr val="000000"/>
                </a:solidFill>
                <a:latin typeface="Arabic Typesetting" panose="03020402040406030203" pitchFamily="66" charset="-78"/>
                <a:cs typeface="Arabic Typesetting" panose="03020402040406030203" pitchFamily="66" charset="-78"/>
              </a:rPr>
              <a:t>الكروماتوغرافیا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المستویة</a:t>
            </a:r>
            <a:r>
              <a:rPr lang="ar-DZ" sz="3200" dirty="0">
                <a:solidFill>
                  <a:srgbClr val="000000"/>
                </a:solidFill>
                <a:latin typeface="Arabic Typesetting" panose="03020402040406030203" pitchFamily="66" charset="-78"/>
                <a:cs typeface="Arabic Typesetting" panose="03020402040406030203" pitchFamily="66" charset="-78"/>
              </a:rPr>
              <a:t> : </a:t>
            </a:r>
            <a:r>
              <a:rPr lang="ar-DZ" sz="3200" dirty="0" err="1">
                <a:solidFill>
                  <a:srgbClr val="000000"/>
                </a:solidFill>
                <a:latin typeface="Arabic Typesetting" panose="03020402040406030203" pitchFamily="66" charset="-78"/>
                <a:cs typeface="Arabic Typesetting" panose="03020402040406030203" pitchFamily="66" charset="-78"/>
              </a:rPr>
              <a:t>إحداھما</a:t>
            </a:r>
            <a:r>
              <a:rPr lang="ar-DZ" sz="3200" dirty="0">
                <a:solidFill>
                  <a:srgbClr val="000000"/>
                </a:solidFill>
                <a:latin typeface="Arabic Typesetting" panose="03020402040406030203" pitchFamily="66" charset="-78"/>
                <a:cs typeface="Arabic Typesetting" panose="03020402040406030203" pitchFamily="66" charset="-78"/>
              </a:rPr>
              <a:t> تسمى </a:t>
            </a:r>
            <a:r>
              <a:rPr lang="ar-DZ" sz="3200" dirty="0" err="1">
                <a:solidFill>
                  <a:srgbClr val="000000"/>
                </a:solidFill>
                <a:latin typeface="Arabic Typesetting" panose="03020402040406030203" pitchFamily="66" charset="-78"/>
                <a:cs typeface="Arabic Typesetting" panose="03020402040406030203" pitchFamily="66" charset="-78"/>
              </a:rPr>
              <a:t>بالكروماتوغرافیا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الورقیة</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والأخرى </a:t>
            </a:r>
            <a:r>
              <a:rPr lang="ar-DZ" sz="3200" dirty="0">
                <a:solidFill>
                  <a:srgbClr val="000000"/>
                </a:solidFill>
                <a:latin typeface="Arabic Typesetting" panose="03020402040406030203" pitchFamily="66" charset="-78"/>
                <a:cs typeface="Arabic Typesetting" panose="03020402040406030203" pitchFamily="66" charset="-78"/>
              </a:rPr>
              <a:t>تسمى </a:t>
            </a:r>
            <a:r>
              <a:rPr lang="ar-DZ" sz="3200" dirty="0" err="1">
                <a:solidFill>
                  <a:srgbClr val="000000"/>
                </a:solidFill>
                <a:latin typeface="Arabic Typesetting" panose="03020402040406030203" pitchFamily="66" charset="-78"/>
                <a:cs typeface="Arabic Typesetting" panose="03020402040406030203" pitchFamily="66" charset="-78"/>
              </a:rPr>
              <a:t>بكروماتوغرافیا</a:t>
            </a:r>
            <a:r>
              <a:rPr lang="ar-DZ" sz="3200" dirty="0">
                <a:solidFill>
                  <a:srgbClr val="000000"/>
                </a:solidFill>
                <a:latin typeface="Arabic Typesetting" panose="03020402040406030203" pitchFamily="66" charset="-78"/>
                <a:cs typeface="Arabic Typesetting" panose="03020402040406030203" pitchFamily="66" charset="-78"/>
              </a:rPr>
              <a:t> الطبقات </a:t>
            </a:r>
            <a:r>
              <a:rPr lang="ar-DZ" sz="3200" dirty="0" err="1">
                <a:solidFill>
                  <a:srgbClr val="000000"/>
                </a:solidFill>
                <a:latin typeface="Arabic Typesetting" panose="03020402040406030203" pitchFamily="66" charset="-78"/>
                <a:cs typeface="Arabic Typesetting" panose="03020402040406030203" pitchFamily="66" charset="-78"/>
              </a:rPr>
              <a:t>الرقیقة</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والطریقتین</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متشابھتین</a:t>
            </a:r>
            <a:r>
              <a:rPr lang="ar-DZ" sz="3200" dirty="0">
                <a:solidFill>
                  <a:srgbClr val="000000"/>
                </a:solidFill>
                <a:latin typeface="Arabic Typesetting" panose="03020402040406030203" pitchFamily="66" charset="-78"/>
                <a:cs typeface="Arabic Typesetting" panose="03020402040406030203" pitchFamily="66" charset="-78"/>
              </a:rPr>
              <a:t> تماماً باستثناء </a:t>
            </a:r>
            <a:r>
              <a:rPr lang="ar-DZ" sz="3200" dirty="0" smtClean="0">
                <a:solidFill>
                  <a:srgbClr val="000000"/>
                </a:solidFill>
                <a:latin typeface="Arabic Typesetting" panose="03020402040406030203" pitchFamily="66" charset="-78"/>
                <a:cs typeface="Arabic Typesetting" panose="03020402040406030203" pitchFamily="66" charset="-78"/>
              </a:rPr>
              <a:t>أن</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كروماتوغرافیا</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الورق تعمل </a:t>
            </a:r>
            <a:r>
              <a:rPr lang="ar-DZ" sz="3200" dirty="0" err="1">
                <a:solidFill>
                  <a:srgbClr val="000000"/>
                </a:solidFill>
                <a:latin typeface="Arabic Typesetting" panose="03020402040406030203" pitchFamily="66" charset="-78"/>
                <a:cs typeface="Arabic Typesetting" panose="03020402040406030203" pitchFamily="66" charset="-78"/>
              </a:rPr>
              <a:t>بآلیة</a:t>
            </a:r>
            <a:r>
              <a:rPr lang="ar-DZ" sz="3200" dirty="0">
                <a:solidFill>
                  <a:srgbClr val="000000"/>
                </a:solidFill>
                <a:latin typeface="Arabic Typesetting" panose="03020402040406030203" pitchFamily="66" charset="-78"/>
                <a:cs typeface="Arabic Typesetting" panose="03020402040406030203" pitchFamily="66" charset="-78"/>
              </a:rPr>
              <a:t> التجزئة </a:t>
            </a:r>
            <a:r>
              <a:rPr lang="ar-DZ" sz="3200" dirty="0" smtClean="0">
                <a:solidFill>
                  <a:srgbClr val="000000"/>
                </a:solidFill>
                <a:latin typeface="Arabic Typesetting" panose="03020402040406030203" pitchFamily="66" charset="-78"/>
                <a:cs typeface="Arabic Typesetting" panose="03020402040406030203" pitchFamily="66" charset="-78"/>
              </a:rPr>
              <a:t>( سائل-سائل</a:t>
            </a:r>
            <a:r>
              <a:rPr lang="ar-DZ" sz="3200" dirty="0">
                <a:solidFill>
                  <a:srgbClr val="000000"/>
                </a:solidFill>
                <a:latin typeface="Arabic Typesetting" panose="03020402040406030203" pitchFamily="66" charset="-78"/>
                <a:cs typeface="Arabic Typesetting" panose="03020402040406030203" pitchFamily="66" charset="-78"/>
              </a:rPr>
              <a:t>)</a:t>
            </a:r>
            <a:r>
              <a:rPr lang="ar-DZ" sz="3200" dirty="0" smtClean="0">
                <a:solidFill>
                  <a:srgbClr val="000000"/>
                </a:solidFill>
                <a:latin typeface="Arabic Typesetting" panose="03020402040406030203" pitchFamily="66" charset="-78"/>
                <a:cs typeface="Arabic Typesetting" panose="03020402040406030203" pitchFamily="66" charset="-78"/>
              </a:rPr>
              <a:t> أما </a:t>
            </a:r>
            <a:r>
              <a:rPr lang="ar-DZ" sz="3200" dirty="0" err="1">
                <a:solidFill>
                  <a:srgbClr val="000000"/>
                </a:solidFill>
                <a:latin typeface="Arabic Typesetting" panose="03020402040406030203" pitchFamily="66" charset="-78"/>
                <a:cs typeface="Arabic Typesetting" panose="03020402040406030203" pitchFamily="66" charset="-78"/>
              </a:rPr>
              <a:t>كروماتوغرافیا</a:t>
            </a:r>
            <a:r>
              <a:rPr lang="ar-DZ" sz="3200" dirty="0">
                <a:solidFill>
                  <a:srgbClr val="000000"/>
                </a:solidFill>
                <a:latin typeface="Arabic Typesetting" panose="03020402040406030203" pitchFamily="66" charset="-78"/>
                <a:cs typeface="Arabic Typesetting" panose="03020402040406030203" pitchFamily="66" charset="-78"/>
              </a:rPr>
              <a:t> الطبقة </a:t>
            </a:r>
            <a:r>
              <a:rPr lang="ar-DZ" sz="3200" dirty="0" err="1" smtClean="0">
                <a:solidFill>
                  <a:srgbClr val="000000"/>
                </a:solidFill>
                <a:latin typeface="Arabic Typesetting" panose="03020402040406030203" pitchFamily="66" charset="-78"/>
                <a:cs typeface="Arabic Typesetting" panose="03020402040406030203" pitchFamily="66" charset="-78"/>
              </a:rPr>
              <a:t>الرقیقة</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فتعمل </a:t>
            </a:r>
            <a:r>
              <a:rPr lang="ar-DZ" sz="3200" dirty="0" err="1">
                <a:solidFill>
                  <a:srgbClr val="000000"/>
                </a:solidFill>
                <a:latin typeface="Arabic Typesetting" panose="03020402040406030203" pitchFamily="66" charset="-78"/>
                <a:cs typeface="Arabic Typesetting" panose="03020402040406030203" pitchFamily="66" charset="-78"/>
              </a:rPr>
              <a:t>بآلیة</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الإدمصاص</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صلب-سائل)</a:t>
            </a:r>
            <a:endParaRPr lang="en-US"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527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73683"/>
            <a:ext cx="8352928" cy="584775"/>
          </a:xfrm>
          <a:prstGeom prst="rect">
            <a:avLst/>
          </a:prstGeom>
          <a:solidFill>
            <a:srgbClr val="FFFF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DZ" sz="3200" dirty="0" err="1">
                <a:solidFill>
                  <a:srgbClr val="000000"/>
                </a:solidFill>
                <a:latin typeface="Arabic Typesetting" panose="03020402040406030203" pitchFamily="66" charset="-78"/>
                <a:cs typeface="Arabic Typesetting" panose="03020402040406030203" pitchFamily="66" charset="-78"/>
              </a:rPr>
              <a:t>كروماتوغرافیا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الرقیقة</a:t>
            </a:r>
            <a:r>
              <a:rPr lang="ar-DZ" sz="3200" dirty="0">
                <a:solidFill>
                  <a:srgbClr val="000000"/>
                </a:solidFill>
                <a:latin typeface="Arabic Typesetting" panose="03020402040406030203" pitchFamily="66" charset="-78"/>
                <a:cs typeface="Arabic Typesetting" panose="03020402040406030203" pitchFamily="66" charset="-78"/>
              </a:rPr>
              <a:t> الطبقة   </a:t>
            </a:r>
            <a:r>
              <a:rPr lang="fr-FR" sz="3200" dirty="0">
                <a:solidFill>
                  <a:srgbClr val="000000"/>
                </a:solidFill>
                <a:latin typeface="Arabic Typesetting" panose="03020402040406030203" pitchFamily="66" charset="-78"/>
                <a:cs typeface="Arabic Typesetting" panose="03020402040406030203" pitchFamily="66" charset="-78"/>
              </a:rPr>
              <a:t>(</a:t>
            </a:r>
            <a:r>
              <a:rPr lang="en-US" sz="3200" dirty="0">
                <a:solidFill>
                  <a:srgbClr val="000000"/>
                </a:solidFill>
                <a:latin typeface="Arabic Typesetting" panose="03020402040406030203" pitchFamily="66" charset="-78"/>
                <a:cs typeface="Arabic Typesetting" panose="03020402040406030203" pitchFamily="66" charset="-78"/>
              </a:rPr>
              <a:t>TLC) </a:t>
            </a:r>
            <a:r>
              <a:rPr lang="en-US" sz="3200" dirty="0" err="1">
                <a:solidFill>
                  <a:srgbClr val="000000"/>
                </a:solidFill>
                <a:latin typeface="Arabic Typesetting" panose="03020402040406030203" pitchFamily="66" charset="-78"/>
                <a:cs typeface="Arabic Typesetting" panose="03020402040406030203" pitchFamily="66" charset="-78"/>
              </a:rPr>
              <a:t>Thine</a:t>
            </a:r>
            <a:r>
              <a:rPr lang="en-US" sz="3200" dirty="0">
                <a:solidFill>
                  <a:srgbClr val="000000"/>
                </a:solidFill>
                <a:latin typeface="Arabic Typesetting" panose="03020402040406030203" pitchFamily="66" charset="-78"/>
                <a:cs typeface="Arabic Typesetting" panose="03020402040406030203" pitchFamily="66" charset="-78"/>
              </a:rPr>
              <a:t> layer Chromatography</a:t>
            </a:r>
            <a:endParaRPr lang="en-US" dirty="0"/>
          </a:p>
        </p:txBody>
      </p:sp>
      <p:sp>
        <p:nvSpPr>
          <p:cNvPr id="3" name="Rectangle 2"/>
          <p:cNvSpPr/>
          <p:nvPr/>
        </p:nvSpPr>
        <p:spPr>
          <a:xfrm>
            <a:off x="264599" y="1412776"/>
            <a:ext cx="8856984" cy="2062103"/>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تستخدم هذه الطرٌقة لفصل المكونات عن </a:t>
            </a:r>
            <a:r>
              <a:rPr lang="ar-DZ" sz="3200" dirty="0" smtClean="0">
                <a:solidFill>
                  <a:srgbClr val="000000"/>
                </a:solidFill>
                <a:latin typeface="Arabic Typesetting" panose="03020402040406030203" pitchFamily="66" charset="-78"/>
                <a:cs typeface="Arabic Typesetting" panose="03020402040406030203" pitchFamily="66" charset="-78"/>
              </a:rPr>
              <a:t>بعضها</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
            </a:r>
            <a:br>
              <a:rPr lang="ar-DZ" sz="3200" dirty="0" smtClean="0">
                <a:solidFill>
                  <a:srgbClr val="000000"/>
                </a:solidFill>
                <a:latin typeface="Arabic Typesetting" panose="03020402040406030203" pitchFamily="66" charset="-78"/>
                <a:cs typeface="Arabic Typesetting" panose="03020402040406030203" pitchFamily="66" charset="-78"/>
              </a:rPr>
            </a:b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تنفذ هذه </a:t>
            </a:r>
            <a:r>
              <a:rPr lang="ar-DZ" sz="3200" dirty="0" smtClean="0">
                <a:solidFill>
                  <a:srgbClr val="000000"/>
                </a:solidFill>
                <a:latin typeface="Arabic Typesetting" panose="03020402040406030203" pitchFamily="66" charset="-78"/>
                <a:cs typeface="Arabic Typesetting" panose="03020402040406030203" pitchFamily="66" charset="-78"/>
              </a:rPr>
              <a:t>التقنية </a:t>
            </a:r>
            <a:r>
              <a:rPr lang="ar-DZ" sz="3200" dirty="0">
                <a:solidFill>
                  <a:srgbClr val="000000"/>
                </a:solidFill>
                <a:latin typeface="Arabic Typesetting" panose="03020402040406030203" pitchFamily="66" charset="-78"/>
                <a:cs typeface="Arabic Typesetting" panose="03020402040406030203" pitchFamily="66" charset="-78"/>
              </a:rPr>
              <a:t>على لوح زجاجً أو </a:t>
            </a:r>
            <a:r>
              <a:rPr lang="ar-DZ" sz="3200" dirty="0" err="1" smtClean="0">
                <a:solidFill>
                  <a:srgbClr val="000000"/>
                </a:solidFill>
                <a:latin typeface="Arabic Typesetting" panose="03020402040406030203" pitchFamily="66" charset="-78"/>
                <a:cs typeface="Arabic Typesetting" panose="03020402040406030203" pitchFamily="66" charset="-78"/>
              </a:rPr>
              <a:t>بلاستٌكًي</a:t>
            </a:r>
            <a:r>
              <a:rPr lang="ar-DZ" sz="3200" dirty="0" smtClean="0">
                <a:solidFill>
                  <a:srgbClr val="000000"/>
                </a:solidFill>
                <a:latin typeface="Arabic Typesetting" panose="03020402040406030203" pitchFamily="66" charset="-78"/>
                <a:cs typeface="Arabic Typesetting" panose="03020402040406030203" pitchFamily="66" charset="-78"/>
              </a:rPr>
              <a:t>.</a:t>
            </a:r>
            <a:r>
              <a:rPr lang="ar-DZ" sz="3200" dirty="0">
                <a:solidFill>
                  <a:srgbClr val="000000"/>
                </a:solidFill>
                <a:latin typeface="Arabic Typesetting" panose="03020402040406030203" pitchFamily="66" charset="-78"/>
                <a:cs typeface="Arabic Typesetting" panose="03020402040406030203" pitchFamily="66" charset="-78"/>
              </a:rPr>
              <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 ٌتم </a:t>
            </a:r>
            <a:r>
              <a:rPr lang="ar-DZ" sz="3200" dirty="0" err="1">
                <a:solidFill>
                  <a:srgbClr val="000000"/>
                </a:solidFill>
                <a:latin typeface="Arabic Typesetting" panose="03020402040406030203" pitchFamily="66" charset="-78"/>
                <a:cs typeface="Arabic Typesetting" panose="03020402040406030203" pitchFamily="66" charset="-78"/>
              </a:rPr>
              <a:t>تغطٌتهم</a:t>
            </a:r>
            <a:r>
              <a:rPr lang="ar-DZ" sz="3200" dirty="0">
                <a:solidFill>
                  <a:srgbClr val="000000"/>
                </a:solidFill>
                <a:latin typeface="Arabic Typesetting" panose="03020402040406030203" pitchFamily="66" charset="-78"/>
                <a:cs typeface="Arabic Typesetting" panose="03020402040406030203" pitchFamily="66" charset="-78"/>
              </a:rPr>
              <a:t> بطبقة رقٌقة من مادة </a:t>
            </a:r>
            <a:r>
              <a:rPr lang="ar-DZ" sz="3200" dirty="0" err="1" smtClean="0">
                <a:solidFill>
                  <a:srgbClr val="000000"/>
                </a:solidFill>
                <a:latin typeface="Arabic Typesetting" panose="03020402040406030203" pitchFamily="66" charset="-78"/>
                <a:cs typeface="Arabic Typesetting" panose="03020402040406030203" pitchFamily="66" charset="-78"/>
              </a:rPr>
              <a:t>إمتصاصٌة</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كالسٌلٌولوز </a:t>
            </a:r>
            <a:r>
              <a:rPr lang="ar-DZ" sz="3200" dirty="0" err="1">
                <a:solidFill>
                  <a:srgbClr val="000000"/>
                </a:solidFill>
                <a:latin typeface="Arabic Typesetting" panose="03020402040406030203" pitchFamily="66" charset="-78"/>
                <a:cs typeface="Arabic Typesetting" panose="03020402040406030203" pitchFamily="66" charset="-78"/>
              </a:rPr>
              <a:t>أوهلامٌة</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السٌلٌكا</a:t>
            </a:r>
            <a:r>
              <a:rPr lang="ar-DZ" sz="3200" dirty="0">
                <a:solidFill>
                  <a:srgbClr val="000000"/>
                </a:solidFill>
                <a:latin typeface="Arabic Typesetting" panose="03020402040406030203" pitchFamily="66" charset="-78"/>
                <a:cs typeface="Arabic Typesetting" panose="03020402040406030203" pitchFamily="66" charset="-78"/>
              </a:rPr>
              <a:t> ( جل </a:t>
            </a:r>
            <a:r>
              <a:rPr lang="ar-DZ" sz="3200" dirty="0" err="1">
                <a:solidFill>
                  <a:srgbClr val="000000"/>
                </a:solidFill>
                <a:latin typeface="Arabic Typesetting" panose="03020402040406030203" pitchFamily="66" charset="-78"/>
                <a:cs typeface="Arabic Typesetting" panose="03020402040406030203" pitchFamily="66" charset="-78"/>
              </a:rPr>
              <a:t>السٌلٌكا</a:t>
            </a:r>
            <a:r>
              <a:rPr lang="ar-DZ" sz="3200" dirty="0">
                <a:solidFill>
                  <a:srgbClr val="000000"/>
                </a:solidFill>
                <a:latin typeface="Arabic Typesetting" panose="03020402040406030203" pitchFamily="66" charset="-78"/>
                <a:cs typeface="Arabic Typesetting" panose="03020402040406030203" pitchFamily="66" charset="-78"/>
              </a:rPr>
              <a:t> )</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حٌث ُتمثل هذه الطبقة الامتصاص ٌّة طور </a:t>
            </a:r>
            <a:r>
              <a:rPr lang="ar-DZ" sz="3200" dirty="0" smtClean="0">
                <a:solidFill>
                  <a:srgbClr val="000000"/>
                </a:solidFill>
                <a:latin typeface="Arabic Typesetting" panose="03020402040406030203" pitchFamily="66" charset="-78"/>
                <a:cs typeface="Arabic Typesetting" panose="03020402040406030203" pitchFamily="66" charset="-78"/>
              </a:rPr>
              <a:t>الثبات</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غٌير </a:t>
            </a:r>
            <a:r>
              <a:rPr lang="ar-DZ" sz="3200" dirty="0">
                <a:solidFill>
                  <a:srgbClr val="000000"/>
                </a:solidFill>
                <a:latin typeface="Arabic Typesetting" panose="03020402040406030203" pitchFamily="66" charset="-78"/>
                <a:cs typeface="Arabic Typesetting" panose="03020402040406030203" pitchFamily="66" charset="-78"/>
              </a:rPr>
              <a:t>المتحرك </a:t>
            </a:r>
            <a:r>
              <a:rPr lang="ar-DZ" sz="3200" dirty="0" smtClean="0">
                <a:solidFill>
                  <a:srgbClr val="000000"/>
                </a:solidFill>
                <a:latin typeface="Arabic Typesetting" panose="03020402040406030203" pitchFamily="66" charset="-78"/>
                <a:cs typeface="Arabic Typesetting" panose="03020402040406030203" pitchFamily="66" charset="-78"/>
              </a:rPr>
              <a:t>فًي </a:t>
            </a:r>
            <a:r>
              <a:rPr lang="ar-DZ" sz="3200" dirty="0">
                <a:solidFill>
                  <a:srgbClr val="000000"/>
                </a:solidFill>
                <a:latin typeface="Arabic Typesetting" panose="03020402040406030203" pitchFamily="66" charset="-78"/>
                <a:cs typeface="Arabic Typesetting" panose="03020402040406030203" pitchFamily="66" charset="-78"/>
              </a:rPr>
              <a:t>هذه </a:t>
            </a:r>
            <a:r>
              <a:rPr lang="ar-DZ" sz="3200" dirty="0" smtClean="0">
                <a:solidFill>
                  <a:srgbClr val="000000"/>
                </a:solidFill>
                <a:latin typeface="Arabic Typesetting" panose="03020402040406030203" pitchFamily="66" charset="-78"/>
                <a:cs typeface="Arabic Typesetting" panose="03020402040406030203" pitchFamily="66" charset="-78"/>
              </a:rPr>
              <a:t>التجربة</a:t>
            </a:r>
            <a:r>
              <a:rPr lang="ar-DZ" sz="3200" dirty="0" smtClean="0">
                <a:latin typeface="Arabic Typesetting" panose="03020402040406030203" pitchFamily="66" charset="-78"/>
                <a:cs typeface="Arabic Typesetting" panose="03020402040406030203" pitchFamily="66" charset="-78"/>
              </a:rPr>
              <a:t> </a:t>
            </a:r>
            <a:endParaRPr lang="en-US" sz="3200" dirty="0">
              <a:latin typeface="Arabic Typesetting" panose="03020402040406030203" pitchFamily="66" charset="-78"/>
              <a:cs typeface="Arabic Typesetting" panose="03020402040406030203" pitchFamily="66" charset="-78"/>
            </a:endParaRPr>
          </a:p>
        </p:txBody>
      </p:sp>
      <p:sp>
        <p:nvSpPr>
          <p:cNvPr id="4" name="Rectangle 3"/>
          <p:cNvSpPr/>
          <p:nvPr/>
        </p:nvSpPr>
        <p:spPr>
          <a:xfrm>
            <a:off x="-38357" y="3469052"/>
            <a:ext cx="9145016" cy="1077218"/>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توضع </a:t>
            </a:r>
            <a:r>
              <a:rPr lang="ar-DZ" sz="3200" dirty="0" err="1" smtClean="0">
                <a:solidFill>
                  <a:srgbClr val="000000"/>
                </a:solidFill>
                <a:latin typeface="Arabic Typesetting" panose="03020402040406030203" pitchFamily="66" charset="-78"/>
                <a:cs typeface="Arabic Typesetting" panose="03020402040406030203" pitchFamily="66" charset="-78"/>
              </a:rPr>
              <a:t>العٌينه</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المراد فصلها </a:t>
            </a:r>
            <a:r>
              <a:rPr lang="ar-DZ" sz="3200" dirty="0" smtClean="0">
                <a:solidFill>
                  <a:srgbClr val="000000"/>
                </a:solidFill>
                <a:latin typeface="Arabic Typesetting" panose="03020402040406030203" pitchFamily="66" charset="-78"/>
                <a:cs typeface="Arabic Typesetting" panose="03020402040406030203" pitchFamily="66" charset="-78"/>
              </a:rPr>
              <a:t>على اللوح </a:t>
            </a:r>
            <a:r>
              <a:rPr lang="ar-DZ" sz="3200" dirty="0">
                <a:solidFill>
                  <a:srgbClr val="000000"/>
                </a:solidFill>
                <a:latin typeface="Arabic Typesetting" panose="03020402040406030203" pitchFamily="66" charset="-78"/>
                <a:cs typeface="Arabic Typesetting" panose="03020402040406030203" pitchFamily="66" charset="-78"/>
              </a:rPr>
              <a:t>وٌتبعها وضع </a:t>
            </a:r>
            <a:r>
              <a:rPr lang="ar-DZ" sz="3200" dirty="0" smtClean="0">
                <a:solidFill>
                  <a:srgbClr val="000000"/>
                </a:solidFill>
                <a:latin typeface="Arabic Typesetting" panose="03020402040406030203" pitchFamily="66" charset="-78"/>
                <a:cs typeface="Arabic Typesetting" panose="03020402040406030203" pitchFamily="66" charset="-78"/>
              </a:rPr>
              <a:t>المحلول المذٌيب </a:t>
            </a:r>
            <a:r>
              <a:rPr lang="ar-DZ" sz="3200" dirty="0">
                <a:solidFill>
                  <a:srgbClr val="000000"/>
                </a:solidFill>
                <a:latin typeface="Arabic Typesetting" panose="03020402040406030203" pitchFamily="66" charset="-78"/>
                <a:cs typeface="Arabic Typesetting" panose="03020402040406030203" pitchFamily="66" charset="-78"/>
              </a:rPr>
              <a:t>الذي </a:t>
            </a:r>
            <a:r>
              <a:rPr lang="ar-DZ" sz="3200" dirty="0" smtClean="0">
                <a:solidFill>
                  <a:srgbClr val="000000"/>
                </a:solidFill>
                <a:latin typeface="Arabic Typesetting" panose="03020402040406030203" pitchFamily="66" charset="-78"/>
                <a:cs typeface="Arabic Typesetting" panose="03020402040406030203" pitchFamily="66" charset="-78"/>
              </a:rPr>
              <a:t>ٌيمثل </a:t>
            </a:r>
            <a:r>
              <a:rPr lang="ar-DZ" sz="3200" dirty="0">
                <a:solidFill>
                  <a:srgbClr val="000000"/>
                </a:solidFill>
                <a:latin typeface="Arabic Typesetting" panose="03020402040406030203" pitchFamily="66" charset="-78"/>
                <a:cs typeface="Arabic Typesetting" panose="03020402040406030203" pitchFamily="66" charset="-78"/>
              </a:rPr>
              <a:t>الطور المتحرك </a:t>
            </a:r>
            <a:r>
              <a:rPr lang="ar-DZ" sz="3200" dirty="0" smtClean="0">
                <a:solidFill>
                  <a:srgbClr val="000000"/>
                </a:solidFill>
                <a:latin typeface="Arabic Typesetting" panose="03020402040406030203" pitchFamily="66" charset="-78"/>
                <a:cs typeface="Arabic Typesetting" panose="03020402040406030203" pitchFamily="66" charset="-78"/>
              </a:rPr>
              <a:t>فًي عملٌية </a:t>
            </a:r>
            <a:r>
              <a:rPr lang="ar-DZ" sz="3200" dirty="0">
                <a:solidFill>
                  <a:srgbClr val="000000"/>
                </a:solidFill>
                <a:latin typeface="Arabic Typesetting" panose="03020402040406030203" pitchFamily="66" charset="-78"/>
                <a:cs typeface="Arabic Typesetting" panose="03020402040406030203" pitchFamily="66" charset="-78"/>
              </a:rPr>
              <a:t>الفصل </a:t>
            </a:r>
            <a:r>
              <a:rPr lang="ar-DZ" sz="3200" dirty="0" smtClean="0">
                <a:solidFill>
                  <a:srgbClr val="000000"/>
                </a:solidFill>
                <a:latin typeface="Arabic Typesetting" panose="03020402040406030203" pitchFamily="66" charset="-78"/>
                <a:cs typeface="Arabic Typesetting" panose="03020402040406030203" pitchFamily="66" charset="-78"/>
              </a:rPr>
              <a:t>حٌيث ٌتحرك </a:t>
            </a:r>
            <a:r>
              <a:rPr lang="ar-DZ" sz="3200" dirty="0">
                <a:solidFill>
                  <a:srgbClr val="000000"/>
                </a:solidFill>
                <a:latin typeface="Arabic Typesetting" panose="03020402040406030203" pitchFamily="66" charset="-78"/>
                <a:cs typeface="Arabic Typesetting" panose="03020402040406030203" pitchFamily="66" charset="-78"/>
              </a:rPr>
              <a:t>بفعل </a:t>
            </a:r>
            <a:r>
              <a:rPr lang="ar-DZ" sz="3200" dirty="0" smtClean="0">
                <a:solidFill>
                  <a:srgbClr val="000000"/>
                </a:solidFill>
                <a:latin typeface="Arabic Typesetting" panose="03020402040406030203" pitchFamily="66" charset="-78"/>
                <a:cs typeface="Arabic Typesetting" panose="03020402040406030203" pitchFamily="66" charset="-78"/>
              </a:rPr>
              <a:t>الخاصيٌّة الشعريٌة </a:t>
            </a:r>
            <a:r>
              <a:rPr lang="ar-DZ" sz="3200" dirty="0">
                <a:solidFill>
                  <a:srgbClr val="000000"/>
                </a:solidFill>
                <a:latin typeface="Arabic Typesetting" panose="03020402040406030203" pitchFamily="66" charset="-78"/>
                <a:cs typeface="Arabic Typesetting" panose="03020402040406030203" pitchFamily="66" charset="-78"/>
              </a:rPr>
              <a:t>ونظرا لحركة المادة </a:t>
            </a:r>
            <a:r>
              <a:rPr lang="ar-DZ" sz="3200" dirty="0" smtClean="0">
                <a:solidFill>
                  <a:srgbClr val="000000"/>
                </a:solidFill>
                <a:latin typeface="Arabic Typesetting" panose="03020402040406030203" pitchFamily="66" charset="-78"/>
                <a:cs typeface="Arabic Typesetting" panose="03020402040406030203" pitchFamily="66" charset="-78"/>
              </a:rPr>
              <a:t>التًي يجري </a:t>
            </a:r>
            <a:r>
              <a:rPr lang="ar-DZ" sz="3200" dirty="0">
                <a:solidFill>
                  <a:srgbClr val="000000"/>
                </a:solidFill>
                <a:latin typeface="Arabic Typesetting" panose="03020402040406030203" pitchFamily="66" charset="-78"/>
                <a:cs typeface="Arabic Typesetting" panose="03020402040406030203" pitchFamily="66" charset="-78"/>
              </a:rPr>
              <a:t>تحلٌلها بسرعات مختلفة ٌتم فصلها </a:t>
            </a:r>
            <a:endParaRPr lang="en-US" sz="3200" dirty="0">
              <a:solidFill>
                <a:srgbClr val="00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8883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1801" y="188640"/>
            <a:ext cx="8640960" cy="3741537"/>
          </a:xfrm>
          <a:prstGeom prst="rect">
            <a:avLst/>
          </a:prstGeom>
        </p:spPr>
        <p:txBody>
          <a:bodyPr wrap="square">
            <a:spAutoFit/>
          </a:bodyPr>
          <a:lstStyle/>
          <a:p>
            <a:pPr algn="r" rtl="1">
              <a:lnSpc>
                <a:spcPct val="115000"/>
              </a:lnSpc>
              <a:spcAft>
                <a:spcPts val="1000"/>
              </a:spcAft>
            </a:pPr>
            <a:r>
              <a:rPr lang="ar-DZ" dirty="0" smtClean="0">
                <a:latin typeface="Calibri"/>
                <a:ea typeface="Calibri"/>
                <a:cs typeface="Arial"/>
              </a:rPr>
              <a:t>ا</a:t>
            </a:r>
            <a:r>
              <a:rPr lang="ar-SA" sz="3200" b="1" dirty="0" smtClean="0">
                <a:latin typeface="Arabic Typesetting" panose="03020402040406030203" pitchFamily="66" charset="-78"/>
                <a:ea typeface="Calibri"/>
                <a:cs typeface="Arabic Typesetting" panose="03020402040406030203" pitchFamily="66" charset="-78"/>
              </a:rPr>
              <a:t>عداد </a:t>
            </a:r>
            <a:r>
              <a:rPr lang="ar-SA" sz="3200" b="1" dirty="0">
                <a:latin typeface="Arabic Typesetting" panose="03020402040406030203" pitchFamily="66" charset="-78"/>
                <a:ea typeface="Calibri"/>
                <a:cs typeface="Arabic Typesetting" panose="03020402040406030203" pitchFamily="66" charset="-78"/>
              </a:rPr>
              <a:t>وتجهيز الواح الفصل</a:t>
            </a:r>
            <a:r>
              <a:rPr lang="en-US" sz="3200" b="1" dirty="0">
                <a:latin typeface="Arabic Typesetting" panose="03020402040406030203" pitchFamily="66" charset="-78"/>
                <a:ea typeface="Calibri"/>
                <a:cs typeface="Arabic Typesetting" panose="03020402040406030203" pitchFamily="66" charset="-78"/>
              </a:rPr>
              <a:t> (</a:t>
            </a:r>
            <a:r>
              <a:rPr lang="en-US" sz="3200" dirty="0">
                <a:latin typeface="Arabic Typesetting" panose="03020402040406030203" pitchFamily="66" charset="-78"/>
                <a:ea typeface="Calibri"/>
                <a:cs typeface="Arabic Typesetting" panose="03020402040406030203" pitchFamily="66" charset="-78"/>
              </a:rPr>
              <a:t>TLC)[</a:t>
            </a:r>
          </a:p>
          <a:p>
            <a:pPr algn="r" rtl="1"/>
            <a:r>
              <a:rPr lang="ar-SA" sz="3200" b="1" dirty="0">
                <a:latin typeface="Arabic Typesetting" panose="03020402040406030203" pitchFamily="66" charset="-78"/>
                <a:ea typeface="Calibri"/>
                <a:cs typeface="Arabic Typesetting" panose="03020402040406030203" pitchFamily="66" charset="-78"/>
              </a:rPr>
              <a:t>تجهيز الواح الطبقة الرقيقة ( الوسط الثابت</a:t>
            </a:r>
            <a:r>
              <a:rPr lang="en-US" sz="3200" b="1" dirty="0">
                <a:latin typeface="Arabic Typesetting" panose="03020402040406030203" pitchFamily="66" charset="-78"/>
                <a:ea typeface="Calibri"/>
                <a:cs typeface="Arabic Typesetting" panose="03020402040406030203" pitchFamily="66" charset="-78"/>
              </a:rPr>
              <a:t>) :</a:t>
            </a:r>
            <a:r>
              <a:rPr lang="en-US" sz="3200" dirty="0">
                <a:latin typeface="Arabic Typesetting" panose="03020402040406030203" pitchFamily="66" charset="-78"/>
                <a:ea typeface="Calibri"/>
                <a:cs typeface="Arabic Typesetting" panose="03020402040406030203" pitchFamily="66" charset="-78"/>
              </a:rPr>
              <a:t> </a:t>
            </a:r>
            <a:r>
              <a:rPr lang="ar-SA" sz="3200" dirty="0">
                <a:latin typeface="Arabic Typesetting" panose="03020402040406030203" pitchFamily="66" charset="-78"/>
                <a:ea typeface="Calibri"/>
                <a:cs typeface="Arabic Typesetting" panose="03020402040406030203" pitchFamily="66" charset="-78"/>
              </a:rPr>
              <a:t>ان المواد </a:t>
            </a:r>
            <a:r>
              <a:rPr lang="ar-SA" sz="3200" dirty="0" err="1">
                <a:latin typeface="Arabic Typesetting" panose="03020402040406030203" pitchFamily="66" charset="-78"/>
                <a:ea typeface="Calibri"/>
                <a:cs typeface="Arabic Typesetting" panose="03020402040406030203" pitchFamily="66" charset="-78"/>
              </a:rPr>
              <a:t>المدمصة</a:t>
            </a:r>
            <a:r>
              <a:rPr lang="ar-SA" sz="3200" dirty="0">
                <a:latin typeface="Arabic Typesetting" panose="03020402040406030203" pitchFamily="66" charset="-78"/>
                <a:ea typeface="Calibri"/>
                <a:cs typeface="Arabic Typesetting" panose="03020402040406030203" pitchFamily="66" charset="-78"/>
              </a:rPr>
              <a:t> في</a:t>
            </a:r>
            <a:r>
              <a:rPr lang="en-US" sz="3200" dirty="0">
                <a:latin typeface="Arabic Typesetting" panose="03020402040406030203" pitchFamily="66" charset="-78"/>
                <a:ea typeface="Calibri"/>
                <a:cs typeface="Arabic Typesetting" panose="03020402040406030203" pitchFamily="66" charset="-78"/>
              </a:rPr>
              <a:t> TLC </a:t>
            </a:r>
            <a:r>
              <a:rPr lang="ar-SA" sz="3200" dirty="0">
                <a:latin typeface="Arabic Typesetting" panose="03020402040406030203" pitchFamily="66" charset="-78"/>
                <a:ea typeface="Calibri"/>
                <a:cs typeface="Arabic Typesetting" panose="03020402040406030203" pitchFamily="66" charset="-78"/>
              </a:rPr>
              <a:t>هي نفسها </a:t>
            </a:r>
            <a:r>
              <a:rPr lang="ar-SA" sz="3200" dirty="0" err="1">
                <a:latin typeface="Arabic Typesetting" panose="03020402040406030203" pitchFamily="66" charset="-78"/>
                <a:ea typeface="Calibri"/>
                <a:cs typeface="Arabic Typesetting" panose="03020402040406030203" pitchFamily="66" charset="-78"/>
              </a:rPr>
              <a:t>المدمصة</a:t>
            </a:r>
            <a:r>
              <a:rPr lang="ar-SA" sz="3200" dirty="0">
                <a:latin typeface="Arabic Typesetting" panose="03020402040406030203" pitchFamily="66" charset="-78"/>
                <a:ea typeface="Calibri"/>
                <a:cs typeface="Arabic Typesetting" panose="03020402040406030203" pitchFamily="66" charset="-78"/>
              </a:rPr>
              <a:t> في </a:t>
            </a:r>
            <a:r>
              <a:rPr lang="ar-SA" sz="3200" dirty="0" err="1">
                <a:latin typeface="Arabic Typesetting" panose="03020402040406030203" pitchFamily="66" charset="-78"/>
                <a:ea typeface="Calibri"/>
                <a:cs typeface="Arabic Typesetting" panose="03020402040406030203" pitchFamily="66" charset="-78"/>
              </a:rPr>
              <a:t>كروماتوغرافيا</a:t>
            </a:r>
            <a:r>
              <a:rPr lang="ar-SA" sz="3200" dirty="0">
                <a:latin typeface="Arabic Typesetting" panose="03020402040406030203" pitchFamily="66" charset="-78"/>
                <a:ea typeface="Calibri"/>
                <a:cs typeface="Arabic Typesetting" panose="03020402040406030203" pitchFamily="66" charset="-78"/>
              </a:rPr>
              <a:t> الاعمدة . هذه الالواح تكون مصنوعة و مجهزة للاستخدام مباشرة . لوح</a:t>
            </a:r>
            <a:r>
              <a:rPr lang="en-US" sz="3200" dirty="0">
                <a:latin typeface="Arabic Typesetting" panose="03020402040406030203" pitchFamily="66" charset="-78"/>
                <a:ea typeface="Calibri"/>
                <a:cs typeface="Arabic Typesetting" panose="03020402040406030203" pitchFamily="66" charset="-78"/>
              </a:rPr>
              <a:t> TLC </a:t>
            </a:r>
            <a:r>
              <a:rPr lang="ar-SA" sz="3200" dirty="0">
                <a:latin typeface="Arabic Typesetting" panose="03020402040406030203" pitchFamily="66" charset="-78"/>
                <a:ea typeface="Calibri"/>
                <a:cs typeface="Arabic Typesetting" panose="03020402040406030203" pitchFamily="66" charset="-78"/>
              </a:rPr>
              <a:t>أو</a:t>
            </a:r>
            <a:r>
              <a:rPr lang="en-US" sz="3200" dirty="0">
                <a:latin typeface="Arabic Typesetting" panose="03020402040406030203" pitchFamily="66" charset="-78"/>
                <a:ea typeface="Calibri"/>
                <a:cs typeface="Arabic Typesetting" panose="03020402040406030203" pitchFamily="66" charset="-78"/>
              </a:rPr>
              <a:t> (Thin Layer Chromatography): </a:t>
            </a:r>
            <a:r>
              <a:rPr lang="ar-SA" sz="3200" dirty="0">
                <a:latin typeface="Arabic Typesetting" panose="03020402040406030203" pitchFamily="66" charset="-78"/>
                <a:ea typeface="Calibri"/>
                <a:cs typeface="Arabic Typesetting" panose="03020402040406030203" pitchFamily="66" charset="-78"/>
              </a:rPr>
              <a:t>من طرفها الخلفي موجود</a:t>
            </a:r>
            <a:r>
              <a:rPr lang="en-US" sz="3200" dirty="0">
                <a:latin typeface="Arabic Typesetting" panose="03020402040406030203" pitchFamily="66" charset="-78"/>
                <a:ea typeface="Calibri"/>
                <a:cs typeface="Arabic Typesetting" panose="03020402040406030203" pitchFamily="66" charset="-78"/>
              </a:rPr>
              <a:t> </a:t>
            </a:r>
            <a:r>
              <a:rPr lang="ar-SA" sz="3200" u="sng" dirty="0">
                <a:latin typeface="Arabic Typesetting" panose="03020402040406030203" pitchFamily="66" charset="-78"/>
                <a:ea typeface="Calibri"/>
                <a:cs typeface="Arabic Typesetting" panose="03020402040406030203" pitchFamily="66" charset="-78"/>
                <a:hlinkClick r:id="rId2" tooltip="معدن"/>
              </a:rPr>
              <a:t>معدن</a:t>
            </a:r>
            <a:r>
              <a:rPr lang="en-US" sz="3200" dirty="0">
                <a:latin typeface="Arabic Typesetting" panose="03020402040406030203" pitchFamily="66" charset="-78"/>
                <a:ea typeface="Calibri"/>
                <a:cs typeface="Arabic Typesetting" panose="03020402040406030203" pitchFamily="66" charset="-78"/>
              </a:rPr>
              <a:t> </a:t>
            </a:r>
            <a:r>
              <a:rPr lang="ar-SA" sz="3200" u="sng" dirty="0">
                <a:latin typeface="Arabic Typesetting" panose="03020402040406030203" pitchFamily="66" charset="-78"/>
                <a:ea typeface="Calibri"/>
                <a:cs typeface="Arabic Typesetting" panose="03020402040406030203" pitchFamily="66" charset="-78"/>
                <a:hlinkClick r:id="rId3" tooltip="ألومنيوم"/>
              </a:rPr>
              <a:t>الألمنيوم</a:t>
            </a:r>
            <a:r>
              <a:rPr lang="en-US" sz="3200" dirty="0">
                <a:latin typeface="Arabic Typesetting" panose="03020402040406030203" pitchFamily="66" charset="-78"/>
                <a:ea typeface="Calibri"/>
                <a:cs typeface="Arabic Typesetting" panose="03020402040406030203" pitchFamily="66" charset="-78"/>
              </a:rPr>
              <a:t> </a:t>
            </a:r>
            <a:r>
              <a:rPr lang="ar-SA" sz="3200" dirty="0">
                <a:latin typeface="Arabic Typesetting" panose="03020402040406030203" pitchFamily="66" charset="-78"/>
                <a:ea typeface="Calibri"/>
                <a:cs typeface="Arabic Typesetting" panose="03020402040406030203" pitchFamily="66" charset="-78"/>
              </a:rPr>
              <a:t>أو</a:t>
            </a:r>
            <a:r>
              <a:rPr lang="en-US" sz="3200" dirty="0">
                <a:latin typeface="Arabic Typesetting" panose="03020402040406030203" pitchFamily="66" charset="-78"/>
                <a:ea typeface="Calibri"/>
                <a:cs typeface="Arabic Typesetting" panose="03020402040406030203" pitchFamily="66" charset="-78"/>
              </a:rPr>
              <a:t> </a:t>
            </a:r>
            <a:r>
              <a:rPr lang="ar-SA" sz="3200" u="sng" dirty="0">
                <a:latin typeface="Arabic Typesetting" panose="03020402040406030203" pitchFamily="66" charset="-78"/>
                <a:ea typeface="Calibri"/>
                <a:cs typeface="Arabic Typesetting" panose="03020402040406030203" pitchFamily="66" charset="-78"/>
                <a:hlinkClick r:id="rId4" tooltip="حديد"/>
              </a:rPr>
              <a:t>الحديد</a:t>
            </a:r>
            <a:r>
              <a:rPr lang="ar-SA" sz="3200" dirty="0">
                <a:latin typeface="Arabic Typesetting" panose="03020402040406030203" pitchFamily="66" charset="-78"/>
                <a:ea typeface="Calibri"/>
                <a:cs typeface="Arabic Typesetting" panose="03020402040406030203" pitchFamily="66" charset="-78"/>
              </a:rPr>
              <a:t>، ويتم تغطية هذه الطبقة أما بـ</a:t>
            </a:r>
            <a:r>
              <a:rPr lang="en-US" sz="3200" dirty="0">
                <a:latin typeface="Arabic Typesetting" panose="03020402040406030203" pitchFamily="66" charset="-78"/>
                <a:ea typeface="Calibri"/>
                <a:cs typeface="Arabic Typesetting" panose="03020402040406030203" pitchFamily="66" charset="-78"/>
              </a:rPr>
              <a:t> : </a:t>
            </a:r>
            <a:r>
              <a:rPr lang="ar-SA" sz="3200" dirty="0">
                <a:latin typeface="Arabic Typesetting" panose="03020402040406030203" pitchFamily="66" charset="-78"/>
                <a:ea typeface="Calibri"/>
                <a:cs typeface="Arabic Typesetting" panose="03020402040406030203" pitchFamily="66" charset="-78"/>
                <a:hlinkClick r:id="rId5" tooltip="أكسيد الألومنيوم"/>
              </a:rPr>
              <a:t>أكسيد ألمنيوم</a:t>
            </a:r>
            <a:r>
              <a:rPr lang="en-US" sz="3200" dirty="0">
                <a:latin typeface="Arabic Typesetting" panose="03020402040406030203" pitchFamily="66" charset="-78"/>
                <a:ea typeface="Calibri"/>
                <a:cs typeface="Arabic Typesetting" panose="03020402040406030203" pitchFamily="66" charset="-78"/>
              </a:rPr>
              <a:t>- </a:t>
            </a:r>
            <a:r>
              <a:rPr lang="ar-SA" sz="3200" dirty="0">
                <a:latin typeface="Arabic Typesetting" panose="03020402040406030203" pitchFamily="66" charset="-78"/>
                <a:ea typeface="Calibri"/>
                <a:cs typeface="Arabic Typesetting" panose="03020402040406030203" pitchFamily="66" charset="-78"/>
              </a:rPr>
              <a:t>هو الوسط الساكن في</a:t>
            </a:r>
            <a:r>
              <a:rPr lang="en-US" sz="3200" dirty="0">
                <a:latin typeface="Arabic Typesetting" panose="03020402040406030203" pitchFamily="66" charset="-78"/>
                <a:ea typeface="Calibri"/>
                <a:cs typeface="Arabic Typesetting" panose="03020402040406030203" pitchFamily="66" charset="-78"/>
              </a:rPr>
              <a:t> </a:t>
            </a:r>
            <a:r>
              <a:rPr lang="ar-SA" sz="3200" u="sng" dirty="0" smtClean="0">
                <a:latin typeface="Arabic Typesetting" panose="03020402040406030203" pitchFamily="66" charset="-78"/>
                <a:ea typeface="Calibri"/>
                <a:cs typeface="Arabic Typesetting" panose="03020402040406030203" pitchFamily="66" charset="-78"/>
                <a:hlinkClick r:id="rId6" tooltip="تجربة"/>
              </a:rPr>
              <a:t>التجربة</a:t>
            </a:r>
            <a:r>
              <a:rPr lang="ar-DZ" sz="3200" u="sng" dirty="0" smtClean="0">
                <a:latin typeface="Arabic Typesetting" panose="03020402040406030203" pitchFamily="66" charset="-78"/>
                <a:ea typeface="Calibri"/>
                <a:cs typeface="Arabic Typesetting" panose="03020402040406030203" pitchFamily="66" charset="-78"/>
              </a:rPr>
              <a:t>(</a:t>
            </a:r>
            <a:r>
              <a:rPr lang="ar-SA" sz="3200" u="sng" dirty="0" err="1" smtClean="0">
                <a:latin typeface="Arabic Typesetting" panose="03020402040406030203" pitchFamily="66" charset="-78"/>
                <a:ea typeface="Calibri"/>
                <a:cs typeface="Arabic Typesetting" panose="03020402040406030203" pitchFamily="66" charset="-78"/>
                <a:hlinkClick r:id="rId5" tooltip="أكسيد الألومنيوم"/>
              </a:rPr>
              <a:t>الألومينا</a:t>
            </a:r>
            <a:r>
              <a:rPr lang="ar-DZ" sz="3200" u="sng" dirty="0" smtClean="0">
                <a:latin typeface="Arabic Typesetting" panose="03020402040406030203" pitchFamily="66" charset="-78"/>
                <a:ea typeface="Calibri"/>
                <a:cs typeface="Arabic Typesetting" panose="03020402040406030203" pitchFamily="66" charset="-78"/>
              </a:rPr>
              <a:t>)</a:t>
            </a:r>
            <a:r>
              <a:rPr lang="en-US" sz="3200" dirty="0" smtClean="0">
                <a:latin typeface="Arabic Typesetting" panose="03020402040406030203" pitchFamily="66" charset="-78"/>
                <a:ea typeface="Calibri"/>
                <a:cs typeface="Arabic Typesetting" panose="03020402040406030203" pitchFamily="66" charset="-78"/>
              </a:rPr>
              <a:t> </a:t>
            </a:r>
            <a:r>
              <a:rPr lang="en-US" sz="3200" dirty="0">
                <a:latin typeface="Arabic Typesetting" panose="03020402040406030203" pitchFamily="66" charset="-78"/>
                <a:ea typeface="Calibri"/>
                <a:cs typeface="Arabic Typesetting" panose="03020402040406030203" pitchFamily="66" charset="-78"/>
              </a:rPr>
              <a:t> </a:t>
            </a:r>
            <a:r>
              <a:rPr lang="ar-SA" sz="3200" u="sng" dirty="0">
                <a:latin typeface="Arabic Typesetting" panose="03020402040406030203" pitchFamily="66" charset="-78"/>
                <a:ea typeface="Calibri"/>
                <a:cs typeface="Arabic Typesetting" panose="03020402040406030203" pitchFamily="66" charset="-78"/>
                <a:hlinkClick r:id="rId5" tooltip="أكسيد الألومنيوم"/>
              </a:rPr>
              <a:t>وأكسيد ألمنيوم</a:t>
            </a:r>
            <a:r>
              <a:rPr lang="en-US" sz="3200" dirty="0">
                <a:latin typeface="Arabic Typesetting" panose="03020402040406030203" pitchFamily="66" charset="-78"/>
                <a:ea typeface="Calibri"/>
                <a:cs typeface="Arabic Typesetting" panose="03020402040406030203" pitchFamily="66" charset="-78"/>
              </a:rPr>
              <a:t> </a:t>
            </a:r>
            <a:r>
              <a:rPr lang="ar-SA" sz="3200" u="sng" dirty="0">
                <a:latin typeface="Arabic Typesetting" panose="03020402040406030203" pitchFamily="66" charset="-78"/>
                <a:ea typeface="Calibri"/>
                <a:cs typeface="Arabic Typesetting" panose="03020402040406030203" pitchFamily="66" charset="-78"/>
                <a:hlinkClick r:id="rId7" tooltip="رمز كيميائي"/>
              </a:rPr>
              <a:t>ورمزه </a:t>
            </a:r>
            <a:r>
              <a:rPr lang="ar-SA" sz="3200" u="sng" dirty="0" smtClean="0">
                <a:latin typeface="Arabic Typesetting" panose="03020402040406030203" pitchFamily="66" charset="-78"/>
                <a:ea typeface="Calibri"/>
                <a:cs typeface="Arabic Typesetting" panose="03020402040406030203" pitchFamily="66" charset="-78"/>
                <a:hlinkClick r:id="rId7" tooltip="رمز كيميائي"/>
              </a:rPr>
              <a:t>الكيميائي</a:t>
            </a:r>
            <a:r>
              <a:rPr lang="ar-DZ" sz="3200" u="sng" dirty="0" smtClean="0">
                <a:latin typeface="Arabic Typesetting" panose="03020402040406030203" pitchFamily="66" charset="-78"/>
                <a:ea typeface="Calibri"/>
                <a:cs typeface="Arabic Typesetting" panose="03020402040406030203" pitchFamily="66" charset="-78"/>
              </a:rPr>
              <a:t> </a:t>
            </a:r>
            <a:r>
              <a:rPr lang="en-US" sz="3200" dirty="0">
                <a:latin typeface="Arabic Typesetting" panose="03020402040406030203" pitchFamily="66" charset="-78"/>
                <a:ea typeface="Calibri"/>
                <a:cs typeface="Arabic Typesetting" panose="03020402040406030203" pitchFamily="66" charset="-78"/>
              </a:rPr>
              <a:t> </a:t>
            </a:r>
            <a:r>
              <a:rPr lang="en-US" sz="3200" b="1" dirty="0">
                <a:latin typeface="Arabic Typesetting" panose="03020402040406030203" pitchFamily="66" charset="-78"/>
                <a:ea typeface="Calibri"/>
                <a:cs typeface="Arabic Typesetting" panose="03020402040406030203" pitchFamily="66" charset="-78"/>
              </a:rPr>
              <a:t>Al2O3</a:t>
            </a:r>
            <a:r>
              <a:rPr lang="ar-SA" sz="3200" dirty="0">
                <a:latin typeface="Arabic Typesetting" panose="03020402040406030203" pitchFamily="66" charset="-78"/>
                <a:ea typeface="Calibri"/>
                <a:cs typeface="Arabic Typesetting" panose="03020402040406030203" pitchFamily="66" charset="-78"/>
              </a:rPr>
              <a:t>، ويوضع على طبقة</a:t>
            </a:r>
            <a:r>
              <a:rPr lang="en-US" sz="3200" dirty="0">
                <a:latin typeface="Arabic Typesetting" panose="03020402040406030203" pitchFamily="66" charset="-78"/>
                <a:ea typeface="Calibri"/>
                <a:cs typeface="Arabic Typesetting" panose="03020402040406030203" pitchFamily="66" charset="-78"/>
              </a:rPr>
              <a:t> </a:t>
            </a:r>
            <a:r>
              <a:rPr lang="ar-SA" sz="3200" u="sng" dirty="0">
                <a:latin typeface="Arabic Typesetting" panose="03020402040406030203" pitchFamily="66" charset="-78"/>
                <a:ea typeface="Calibri"/>
                <a:cs typeface="Arabic Typesetting" panose="03020402040406030203" pitchFamily="66" charset="-78"/>
                <a:hlinkClick r:id="rId3" tooltip="ألومنيوم"/>
              </a:rPr>
              <a:t>الألمنيوم</a:t>
            </a:r>
            <a:r>
              <a:rPr lang="en-US" sz="3200" dirty="0">
                <a:latin typeface="Arabic Typesetting" panose="03020402040406030203" pitchFamily="66" charset="-78"/>
                <a:ea typeface="Calibri"/>
                <a:cs typeface="Arabic Typesetting" panose="03020402040406030203" pitchFamily="66" charset="-78"/>
              </a:rPr>
              <a:t> </a:t>
            </a:r>
            <a:r>
              <a:rPr lang="ar-SA" sz="3200" dirty="0">
                <a:latin typeface="Arabic Typesetting" panose="03020402040406030203" pitchFamily="66" charset="-78"/>
                <a:ea typeface="Calibri"/>
                <a:cs typeface="Arabic Typesetting" panose="03020402040406030203" pitchFamily="66" charset="-78"/>
              </a:rPr>
              <a:t>مسحوق </a:t>
            </a:r>
            <a:r>
              <a:rPr lang="ar-SA" sz="3200" dirty="0" err="1">
                <a:latin typeface="Arabic Typesetting" panose="03020402040406030203" pitchFamily="66" charset="-78"/>
                <a:ea typeface="Calibri"/>
                <a:cs typeface="Arabic Typesetting" panose="03020402040406030203" pitchFamily="66" charset="-78"/>
              </a:rPr>
              <a:t>الالومينا</a:t>
            </a:r>
            <a:r>
              <a:rPr lang="ar-SA" sz="3200" dirty="0">
                <a:latin typeface="Arabic Typesetting" panose="03020402040406030203" pitchFamily="66" charset="-78"/>
                <a:ea typeface="Calibri"/>
                <a:cs typeface="Arabic Typesetting" panose="03020402040406030203" pitchFamily="66" charset="-78"/>
              </a:rPr>
              <a:t> وهو ليس له وظيفة في</a:t>
            </a:r>
            <a:r>
              <a:rPr lang="en-US" sz="3200" dirty="0">
                <a:latin typeface="Arabic Typesetting" panose="03020402040406030203" pitchFamily="66" charset="-78"/>
                <a:ea typeface="Calibri"/>
                <a:cs typeface="Arabic Typesetting" panose="03020402040406030203" pitchFamily="66" charset="-78"/>
              </a:rPr>
              <a:t> </a:t>
            </a:r>
            <a:r>
              <a:rPr lang="ar-SA" sz="3200" u="sng" dirty="0">
                <a:latin typeface="Arabic Typesetting" panose="03020402040406030203" pitchFamily="66" charset="-78"/>
                <a:ea typeface="Calibri"/>
                <a:cs typeface="Arabic Typesetting" panose="03020402040406030203" pitchFamily="66" charset="-78"/>
                <a:hlinkClick r:id="rId8" tooltip="عملية (توضيح)"/>
              </a:rPr>
              <a:t>عملية</a:t>
            </a:r>
            <a:r>
              <a:rPr lang="en-US" sz="3200" dirty="0">
                <a:latin typeface="Arabic Typesetting" panose="03020402040406030203" pitchFamily="66" charset="-78"/>
                <a:ea typeface="Calibri"/>
                <a:cs typeface="Arabic Typesetting" panose="03020402040406030203" pitchFamily="66" charset="-78"/>
              </a:rPr>
              <a:t> </a:t>
            </a:r>
            <a:r>
              <a:rPr lang="ar-SA" sz="3200" u="sng" dirty="0" err="1">
                <a:latin typeface="Arabic Typesetting" panose="03020402040406030203" pitchFamily="66" charset="-78"/>
                <a:ea typeface="Calibri"/>
                <a:cs typeface="Arabic Typesetting" panose="03020402040406030203" pitchFamily="66" charset="-78"/>
                <a:hlinkClick r:id="rId9" tooltip="استشراب"/>
              </a:rPr>
              <a:t>الكروماتوغرافيا</a:t>
            </a:r>
            <a:r>
              <a:rPr lang="en-US" sz="3200" dirty="0">
                <a:latin typeface="Arabic Typesetting" panose="03020402040406030203" pitchFamily="66" charset="-78"/>
                <a:ea typeface="Calibri"/>
                <a:cs typeface="Arabic Typesetting" panose="03020402040406030203" pitchFamily="66" charset="-78"/>
              </a:rPr>
              <a:t> </a:t>
            </a:r>
            <a:r>
              <a:rPr lang="ar-SA" sz="3200" dirty="0">
                <a:latin typeface="Arabic Typesetting" panose="03020402040406030203" pitchFamily="66" charset="-78"/>
                <a:ea typeface="Calibri"/>
                <a:cs typeface="Arabic Typesetting" panose="03020402040406030203" pitchFamily="66" charset="-78"/>
              </a:rPr>
              <a:t>إلا انه يستعمل لكي تلتصق به الطبقة </a:t>
            </a:r>
            <a:r>
              <a:rPr lang="ar-SA" sz="3200" dirty="0" smtClean="0">
                <a:latin typeface="Arabic Typesetting" panose="03020402040406030203" pitchFamily="66" charset="-78"/>
                <a:ea typeface="Calibri"/>
                <a:cs typeface="Arabic Typesetting" panose="03020402040406030203" pitchFamily="66" charset="-78"/>
              </a:rPr>
              <a:t>الأخرى</a:t>
            </a:r>
            <a:endParaRPr lang="en-US" dirty="0"/>
          </a:p>
        </p:txBody>
      </p:sp>
    </p:spTree>
    <p:extLst>
      <p:ext uri="{BB962C8B-B14F-4D97-AF65-F5344CB8AC3E}">
        <p14:creationId xmlns:p14="http://schemas.microsoft.com/office/powerpoint/2010/main" val="200891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71368"/>
            <a:ext cx="4290800" cy="5207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3849" y="260648"/>
            <a:ext cx="8208912" cy="2554545"/>
          </a:xfrm>
          <a:prstGeom prst="rect">
            <a:avLst/>
          </a:prstGeom>
        </p:spPr>
        <p:txBody>
          <a:bodyPr wrap="square">
            <a:spAutoFit/>
          </a:bodyPr>
          <a:lstStyle/>
          <a:p>
            <a:pPr algn="r" rtl="1"/>
            <a:r>
              <a:rPr lang="ar-SA" sz="3200" b="1" dirty="0">
                <a:latin typeface="Arabic Typesetting" panose="03020402040406030203" pitchFamily="66" charset="-78"/>
                <a:ea typeface="Calibri"/>
                <a:cs typeface="Arabic Typesetting" panose="03020402040406030203" pitchFamily="66" charset="-78"/>
              </a:rPr>
              <a:t>اختيار المذيب المناسب (الوسط </a:t>
            </a:r>
            <a:r>
              <a:rPr lang="ar-SA" sz="3200" b="1" dirty="0" smtClean="0">
                <a:latin typeface="Arabic Typesetting" panose="03020402040406030203" pitchFamily="66" charset="-78"/>
                <a:ea typeface="Calibri"/>
                <a:cs typeface="Arabic Typesetting" panose="03020402040406030203" pitchFamily="66" charset="-78"/>
              </a:rPr>
              <a:t>المتحرك</a:t>
            </a:r>
            <a:r>
              <a:rPr lang="ar-DZ" sz="3200" b="1" dirty="0" smtClean="0">
                <a:latin typeface="Arabic Typesetting" panose="03020402040406030203" pitchFamily="66" charset="-78"/>
                <a:ea typeface="Calibri"/>
                <a:cs typeface="Arabic Typesetting" panose="03020402040406030203" pitchFamily="66" charset="-78"/>
              </a:rPr>
              <a:t>)</a:t>
            </a:r>
            <a:r>
              <a:rPr lang="en-US" sz="3200" dirty="0">
                <a:latin typeface="Arabic Typesetting" panose="03020402040406030203" pitchFamily="66" charset="-78"/>
                <a:ea typeface="Calibri"/>
                <a:cs typeface="Arabic Typesetting" panose="03020402040406030203" pitchFamily="66" charset="-78"/>
              </a:rPr>
              <a:t> </a:t>
            </a:r>
            <a:r>
              <a:rPr lang="ar-SA" sz="3200" dirty="0">
                <a:latin typeface="Arabic Typesetting" panose="03020402040406030203" pitchFamily="66" charset="-78"/>
                <a:ea typeface="Calibri"/>
                <a:cs typeface="Arabic Typesetting" panose="03020402040406030203" pitchFamily="66" charset="-78"/>
              </a:rPr>
              <a:t>يعتمد اختيار المذيب على نوع المادة المراد فصلها و قد يكون ضروريا اختيار عدد من المذيبات </a:t>
            </a:r>
            <a:r>
              <a:rPr lang="ar-SA" sz="3200" dirty="0" err="1">
                <a:latin typeface="Arabic Typesetting" panose="03020402040406030203" pitchFamily="66" charset="-78"/>
                <a:ea typeface="Calibri"/>
                <a:cs typeface="Arabic Typesetting" panose="03020402040406030203" pitchFamily="66" charset="-78"/>
              </a:rPr>
              <a:t>لاجراء</a:t>
            </a:r>
            <a:r>
              <a:rPr lang="ar-SA" sz="3200" dirty="0">
                <a:latin typeface="Arabic Typesetting" panose="03020402040406030203" pitchFamily="66" charset="-78"/>
                <a:ea typeface="Calibri"/>
                <a:cs typeface="Arabic Typesetting" panose="03020402040406030203" pitchFamily="66" charset="-78"/>
              </a:rPr>
              <a:t> عملية الفصل و يكون الاختيار التقريبي سهلا .فالمذيب الذي له قطبية عالية يؤدي إلى تحريك البقع مع جبهة المذيب، في حين ان المذيب غير القطبي لا يؤدي إلى تحريك البقع مع المذيب، و يعتبر الكلوروفورم و البنزين من المذيبات المتوسطة القطبية التي تستخدم بصورة واسعة لفصل العديد من المركبات </a:t>
            </a: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7732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4144" y="3429000"/>
            <a:ext cx="5567865" cy="729430"/>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wrap="square">
            <a:spAutoFit/>
          </a:bodyPr>
          <a:lstStyle/>
          <a:p>
            <a:pPr lvl="0" algn="r" rtl="1">
              <a:lnSpc>
                <a:spcPct val="115000"/>
              </a:lnSpc>
              <a:spcAft>
                <a:spcPts val="1000"/>
              </a:spcAft>
            </a:pPr>
            <a:r>
              <a:rPr lang="ar-SA" sz="3600" b="1" dirty="0" err="1">
                <a:solidFill>
                  <a:prstClr val="black"/>
                </a:solidFill>
                <a:latin typeface="Calibri"/>
                <a:ea typeface="Calibri"/>
                <a:cs typeface="Arabic Typesetting"/>
              </a:rPr>
              <a:t>كروماتوغرافيا</a:t>
            </a:r>
            <a:r>
              <a:rPr lang="ar-SA" sz="3600" b="1" dirty="0">
                <a:solidFill>
                  <a:prstClr val="black"/>
                </a:solidFill>
                <a:latin typeface="Calibri"/>
                <a:ea typeface="Calibri"/>
                <a:cs typeface="Arabic Typesetting"/>
              </a:rPr>
              <a:t> </a:t>
            </a:r>
            <a:r>
              <a:rPr lang="ar-DZ" sz="3600" b="1" dirty="0">
                <a:solidFill>
                  <a:prstClr val="black"/>
                </a:solidFill>
                <a:latin typeface="Calibri"/>
                <a:ea typeface="Calibri"/>
                <a:cs typeface="Arabic Typesetting"/>
              </a:rPr>
              <a:t>ذات </a:t>
            </a:r>
            <a:r>
              <a:rPr lang="ar-SA" sz="3600" b="1" dirty="0" err="1" smtClean="0">
                <a:solidFill>
                  <a:prstClr val="black"/>
                </a:solidFill>
                <a:latin typeface="Calibri"/>
                <a:ea typeface="Calibri"/>
                <a:cs typeface="Arabic Typesetting"/>
              </a:rPr>
              <a:t>الطورالسائل</a:t>
            </a:r>
            <a:r>
              <a:rPr lang="ar-SA" sz="3600" b="1" dirty="0" smtClean="0">
                <a:solidFill>
                  <a:prstClr val="black"/>
                </a:solidFill>
                <a:latin typeface="Calibri"/>
                <a:ea typeface="Calibri"/>
                <a:cs typeface="Arabic Typesetting"/>
              </a:rPr>
              <a:t> </a:t>
            </a:r>
            <a:r>
              <a:rPr lang="ar-SA" sz="3600" b="1" dirty="0">
                <a:solidFill>
                  <a:prstClr val="black"/>
                </a:solidFill>
                <a:latin typeface="Calibri"/>
                <a:ea typeface="Calibri"/>
                <a:cs typeface="Arabic Typesetting"/>
              </a:rPr>
              <a:t>عالية الأداء </a:t>
            </a:r>
            <a:r>
              <a:rPr lang="fr-FR" sz="2400" b="1" dirty="0">
                <a:solidFill>
                  <a:prstClr val="black"/>
                </a:solidFill>
                <a:latin typeface="Arabic Typesetting"/>
                <a:ea typeface="Calibri"/>
                <a:cs typeface="Arial"/>
              </a:rPr>
              <a:t>(HPLC)</a:t>
            </a:r>
            <a:endParaRPr lang="en-US" sz="2400" b="1" dirty="0">
              <a:solidFill>
                <a:prstClr val="black"/>
              </a:solidFill>
              <a:latin typeface="Calibri"/>
              <a:ea typeface="Calibri"/>
              <a:cs typeface="Arial"/>
            </a:endParaRPr>
          </a:p>
        </p:txBody>
      </p:sp>
      <p:sp>
        <p:nvSpPr>
          <p:cNvPr id="6" name="Rectangle 5"/>
          <p:cNvSpPr/>
          <p:nvPr/>
        </p:nvSpPr>
        <p:spPr>
          <a:xfrm>
            <a:off x="5479215" y="2211970"/>
            <a:ext cx="3664785" cy="646331"/>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algn="r" rtl="1"/>
            <a:r>
              <a:rPr lang="ar-SA" sz="3600" b="1" dirty="0" err="1">
                <a:solidFill>
                  <a:prstClr val="black"/>
                </a:solidFill>
                <a:latin typeface="Calibri"/>
                <a:ea typeface="Calibri"/>
                <a:cs typeface="Arabic Typesetting"/>
              </a:rPr>
              <a:t>كروماتوغرافيا</a:t>
            </a:r>
            <a:r>
              <a:rPr lang="ar-SA" sz="3600" b="1" dirty="0">
                <a:solidFill>
                  <a:prstClr val="black"/>
                </a:solidFill>
                <a:latin typeface="Calibri"/>
                <a:ea typeface="Calibri"/>
                <a:cs typeface="Arabic Typesetting"/>
              </a:rPr>
              <a:t> الطبقة الرقيقة</a:t>
            </a:r>
            <a:r>
              <a:rPr lang="fr-FR" sz="2400" b="1" dirty="0">
                <a:solidFill>
                  <a:prstClr val="black"/>
                </a:solidFill>
                <a:latin typeface="Arabic Typesetting" panose="03020402040406030203" pitchFamily="66" charset="-78"/>
                <a:ea typeface="Calibri"/>
                <a:cs typeface="Arabic Typesetting" panose="03020402040406030203" pitchFamily="66" charset="-78"/>
              </a:rPr>
              <a:t> (CCM)</a:t>
            </a:r>
            <a:r>
              <a:rPr lang="fr-FR" dirty="0" smtClean="0">
                <a:solidFill>
                  <a:prstClr val="black"/>
                </a:solidFill>
                <a:latin typeface="Arabic Typesetting"/>
                <a:ea typeface="Calibri"/>
                <a:cs typeface="Arial"/>
              </a:rPr>
              <a:t> </a:t>
            </a:r>
            <a:endParaRPr lang="en-US" dirty="0"/>
          </a:p>
        </p:txBody>
      </p:sp>
      <p:sp>
        <p:nvSpPr>
          <p:cNvPr id="7" name="Rectangle 6"/>
          <p:cNvSpPr/>
          <p:nvPr/>
        </p:nvSpPr>
        <p:spPr>
          <a:xfrm>
            <a:off x="93237" y="2132856"/>
            <a:ext cx="4204997" cy="646331"/>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wrap="none">
            <a:spAutoFit/>
          </a:bodyPr>
          <a:lstStyle/>
          <a:p>
            <a:pPr algn="r" rtl="1"/>
            <a:r>
              <a:rPr lang="ar-SA" sz="3600" b="1" dirty="0" err="1">
                <a:solidFill>
                  <a:prstClr val="black"/>
                </a:solidFill>
                <a:latin typeface="Calibri"/>
                <a:ea typeface="Calibri"/>
                <a:cs typeface="Arabic Typesetting"/>
              </a:rPr>
              <a:t>كروماتوغرافيا</a:t>
            </a:r>
            <a:r>
              <a:rPr lang="ar-SA" sz="3600" b="1" dirty="0">
                <a:solidFill>
                  <a:prstClr val="black"/>
                </a:solidFill>
                <a:latin typeface="Calibri"/>
                <a:ea typeface="Calibri"/>
                <a:cs typeface="Arabic Typesetting"/>
              </a:rPr>
              <a:t> </a:t>
            </a:r>
            <a:r>
              <a:rPr lang="ar-DZ" sz="3600" b="1" dirty="0" smtClean="0">
                <a:solidFill>
                  <a:prstClr val="black"/>
                </a:solidFill>
                <a:latin typeface="Calibri"/>
                <a:ea typeface="Calibri"/>
                <a:cs typeface="Arabic Typesetting"/>
              </a:rPr>
              <a:t>ذات </a:t>
            </a:r>
            <a:r>
              <a:rPr lang="ar-SA" sz="3600" b="1" dirty="0" smtClean="0">
                <a:solidFill>
                  <a:prstClr val="black"/>
                </a:solidFill>
                <a:latin typeface="Calibri"/>
                <a:ea typeface="Calibri"/>
                <a:cs typeface="Arabic Typesetting"/>
              </a:rPr>
              <a:t>الطور </a:t>
            </a:r>
            <a:r>
              <a:rPr lang="ar-SA" sz="3600" b="1" dirty="0">
                <a:solidFill>
                  <a:prstClr val="black"/>
                </a:solidFill>
                <a:latin typeface="Calibri"/>
                <a:ea typeface="Calibri"/>
                <a:cs typeface="Arabic Typesetting"/>
              </a:rPr>
              <a:t>الغازي</a:t>
            </a:r>
            <a:r>
              <a:rPr lang="fr-FR" sz="3600" b="1" dirty="0">
                <a:solidFill>
                  <a:prstClr val="black"/>
                </a:solidFill>
                <a:latin typeface="Calibri"/>
                <a:ea typeface="Calibri"/>
                <a:cs typeface="Arabic Typesetting"/>
              </a:rPr>
              <a:t> </a:t>
            </a:r>
            <a:r>
              <a:rPr lang="fr-FR" sz="2400" b="1" dirty="0">
                <a:solidFill>
                  <a:prstClr val="black"/>
                </a:solidFill>
                <a:latin typeface="Arabic Typesetting"/>
                <a:ea typeface="Calibri"/>
                <a:cs typeface="Arial"/>
              </a:rPr>
              <a:t>(</a:t>
            </a:r>
            <a:r>
              <a:rPr lang="fr-FR" sz="2400" b="1" dirty="0" smtClean="0">
                <a:solidFill>
                  <a:prstClr val="black"/>
                </a:solidFill>
                <a:latin typeface="Arabic Typesetting"/>
                <a:ea typeface="Calibri"/>
                <a:cs typeface="Arial"/>
              </a:rPr>
              <a:t>CPG</a:t>
            </a:r>
            <a:r>
              <a:rPr lang="fr-FR" sz="2400" b="1" dirty="0">
                <a:solidFill>
                  <a:prstClr val="black"/>
                </a:solidFill>
                <a:latin typeface="Arabic Typesetting"/>
                <a:ea typeface="Calibri"/>
                <a:cs typeface="Arial"/>
              </a:rPr>
              <a:t>)</a:t>
            </a:r>
            <a:r>
              <a:rPr lang="fr-FR" dirty="0" smtClean="0">
                <a:solidFill>
                  <a:prstClr val="black"/>
                </a:solidFill>
                <a:latin typeface="Arabic Typesetting"/>
                <a:ea typeface="Calibri"/>
                <a:cs typeface="Arial"/>
              </a:rPr>
              <a:t> </a:t>
            </a:r>
            <a:endParaRPr lang="en-US" dirty="0"/>
          </a:p>
        </p:txBody>
      </p:sp>
      <p:sp>
        <p:nvSpPr>
          <p:cNvPr id="10" name="Rectangle 9"/>
          <p:cNvSpPr/>
          <p:nvPr/>
        </p:nvSpPr>
        <p:spPr>
          <a:xfrm>
            <a:off x="3443300" y="215501"/>
            <a:ext cx="266955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rtl="1"/>
            <a:r>
              <a:rPr lang="ar-SA" sz="3600" b="1" dirty="0" smtClean="0">
                <a:solidFill>
                  <a:prstClr val="black"/>
                </a:solidFill>
                <a:latin typeface="Calibri"/>
                <a:ea typeface="Calibri"/>
                <a:cs typeface="Arabic Typesetting"/>
              </a:rPr>
              <a:t>تقنيات </a:t>
            </a:r>
            <a:r>
              <a:rPr lang="ar-SA" sz="3600" b="1" dirty="0" err="1">
                <a:solidFill>
                  <a:prstClr val="black"/>
                </a:solidFill>
                <a:latin typeface="Calibri"/>
                <a:ea typeface="Calibri"/>
                <a:cs typeface="Arabic Typesetting"/>
              </a:rPr>
              <a:t>الكروماتوغرافيا</a:t>
            </a:r>
            <a:r>
              <a:rPr lang="ar-SA" sz="3600" b="1" dirty="0">
                <a:solidFill>
                  <a:prstClr val="black"/>
                </a:solidFill>
                <a:latin typeface="Calibri"/>
                <a:ea typeface="Calibri"/>
                <a:cs typeface="Arabic Typesetting"/>
              </a:rPr>
              <a:t> </a:t>
            </a:r>
            <a:endParaRPr lang="en-US" sz="3600" b="1" dirty="0">
              <a:solidFill>
                <a:prstClr val="black"/>
              </a:solidFill>
              <a:latin typeface="Calibri"/>
              <a:ea typeface="Calibri"/>
              <a:cs typeface="Arabic Typesetting"/>
            </a:endParaRPr>
          </a:p>
        </p:txBody>
      </p:sp>
      <p:cxnSp>
        <p:nvCxnSpPr>
          <p:cNvPr id="12" name="Connecteur droit avec flèche 11"/>
          <p:cNvCxnSpPr/>
          <p:nvPr/>
        </p:nvCxnSpPr>
        <p:spPr>
          <a:xfrm flipH="1">
            <a:off x="4778077" y="904910"/>
            <a:ext cx="14228" cy="24314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6112854" y="861832"/>
            <a:ext cx="1137084" cy="127895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2195736" y="861832"/>
            <a:ext cx="1247564" cy="11624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29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
                                        <p:tgtEl>
                                          <p:spTgt spid="6"/>
                                        </p:tgtEl>
                                      </p:cBhvr>
                                    </p:animEffect>
                                    <p:anim calcmode="lin" valueType="num">
                                      <p:cBhvr>
                                        <p:cTn id="22" dur="10" fill="hold"/>
                                        <p:tgtEl>
                                          <p:spTgt spid="6"/>
                                        </p:tgtEl>
                                        <p:attrNameLst>
                                          <p:attrName>ppt_x</p:attrName>
                                        </p:attrNameLst>
                                      </p:cBhvr>
                                      <p:tavLst>
                                        <p:tav tm="0">
                                          <p:val>
                                            <p:strVal val="#ppt_x"/>
                                          </p:val>
                                        </p:tav>
                                        <p:tav tm="100000">
                                          <p:val>
                                            <p:strVal val="#ppt_x"/>
                                          </p:val>
                                        </p:tav>
                                      </p:tavLst>
                                    </p:anim>
                                    <p:anim calcmode="lin" valueType="num">
                                      <p:cBhvr>
                                        <p:cTn id="23"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1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0736" y="548680"/>
            <a:ext cx="8208912" cy="2357568"/>
          </a:xfrm>
          <a:prstGeom prst="rect">
            <a:avLst/>
          </a:prstGeom>
        </p:spPr>
        <p:txBody>
          <a:bodyPr wrap="square">
            <a:spAutoFit/>
          </a:bodyPr>
          <a:lstStyle/>
          <a:p>
            <a:pPr lvl="0" algn="r" rtl="1">
              <a:lnSpc>
                <a:spcPct val="115000"/>
              </a:lnSpc>
              <a:spcAft>
                <a:spcPts val="1000"/>
              </a:spcAft>
              <a:tabLst>
                <a:tab pos="457200" algn="l"/>
              </a:tabLst>
            </a:pPr>
            <a:r>
              <a:rPr lang="ar-SA" sz="3200" b="1" dirty="0" smtClean="0">
                <a:latin typeface="Arabic Typesetting" panose="03020402040406030203" pitchFamily="66" charset="-78"/>
                <a:ea typeface="Calibri"/>
                <a:cs typeface="Arabic Typesetting" panose="03020402040406030203" pitchFamily="66" charset="-78"/>
              </a:rPr>
              <a:t>ضع </a:t>
            </a:r>
            <a:r>
              <a:rPr lang="ar-SA" sz="3200" b="1" dirty="0">
                <a:latin typeface="Arabic Typesetting" panose="03020402040406030203" pitchFamily="66" charset="-78"/>
                <a:ea typeface="Calibri"/>
                <a:cs typeface="Arabic Typesetting" panose="03020402040406030203" pitchFamily="66" charset="-78"/>
              </a:rPr>
              <a:t>العينة</a:t>
            </a:r>
            <a:r>
              <a:rPr lang="en-US" sz="3200" dirty="0">
                <a:latin typeface="Arabic Typesetting" panose="03020402040406030203" pitchFamily="66" charset="-78"/>
                <a:ea typeface="Calibri"/>
                <a:cs typeface="Arabic Typesetting" panose="03020402040406030203" pitchFamily="66" charset="-78"/>
              </a:rPr>
              <a:t> </a:t>
            </a:r>
            <a:r>
              <a:rPr lang="ar-SA" sz="3200" dirty="0">
                <a:latin typeface="Arabic Typesetting" panose="03020402040406030203" pitchFamily="66" charset="-78"/>
                <a:ea typeface="Calibri"/>
                <a:cs typeface="Arabic Typesetting" panose="03020402040406030203" pitchFamily="66" charset="-78"/>
              </a:rPr>
              <a:t>يتم وضع حجم معين في حدود 5-20 </a:t>
            </a:r>
            <a:r>
              <a:rPr lang="ar-SA" sz="3200" dirty="0" err="1">
                <a:latin typeface="Arabic Typesetting" panose="03020402040406030203" pitchFamily="66" charset="-78"/>
                <a:ea typeface="Calibri"/>
                <a:cs typeface="Arabic Typesetting" panose="03020402040406030203" pitchFamily="66" charset="-78"/>
              </a:rPr>
              <a:t>ميكرولتر</a:t>
            </a:r>
            <a:r>
              <a:rPr lang="ar-SA" sz="3200" dirty="0">
                <a:latin typeface="Arabic Typesetting" panose="03020402040406030203" pitchFamily="66" charset="-78"/>
                <a:ea typeface="Calibri"/>
                <a:cs typeface="Arabic Typesetting" panose="03020402040406030203" pitchFamily="66" charset="-78"/>
              </a:rPr>
              <a:t> من العينة التي تركيزها 0.1-5% بواسطة ماصة دقيقة أو محقن دقيق على خط نقطة البداة الذي </a:t>
            </a:r>
            <a:r>
              <a:rPr lang="ar-SA" sz="3200" dirty="0" err="1">
                <a:latin typeface="Arabic Typesetting" panose="03020402040406030203" pitchFamily="66" charset="-78"/>
                <a:ea typeface="Calibri"/>
                <a:cs typeface="Arabic Typesetting" panose="03020402040406030203" pitchFamily="66" charset="-78"/>
              </a:rPr>
              <a:t>بيعد</a:t>
            </a:r>
            <a:r>
              <a:rPr lang="ar-SA" sz="3200" dirty="0">
                <a:latin typeface="Arabic Typesetting" panose="03020402040406030203" pitchFamily="66" charset="-78"/>
                <a:ea typeface="Calibri"/>
                <a:cs typeface="Arabic Typesetting" panose="03020402040406030203" pitchFamily="66" charset="-78"/>
              </a:rPr>
              <a:t> 2 سم من أحد اضلاع اللوح . و ينبغي الا يزيد قطر البقعة عن 1سم . و للمحافظة على بقاء البقعة صغيرة توضع العينة </a:t>
            </a:r>
            <a:r>
              <a:rPr lang="ar-SA" sz="3200" dirty="0" err="1">
                <a:latin typeface="Arabic Typesetting" panose="03020402040406030203" pitchFamily="66" charset="-78"/>
                <a:ea typeface="Calibri"/>
                <a:cs typeface="Arabic Typesetting" panose="03020402040406030203" pitchFamily="66" charset="-78"/>
              </a:rPr>
              <a:t>باحجام</a:t>
            </a:r>
            <a:r>
              <a:rPr lang="ar-SA" sz="3200" dirty="0">
                <a:latin typeface="Arabic Typesetting" panose="03020402040406030203" pitchFamily="66" charset="-78"/>
                <a:ea typeface="Calibri"/>
                <a:cs typeface="Arabic Typesetting" panose="03020402040406030203" pitchFamily="66" charset="-78"/>
              </a:rPr>
              <a:t> صغيرة عدة مرات مع التجفيف بعد كل إضافة</a:t>
            </a:r>
            <a:r>
              <a:rPr lang="en-US" dirty="0">
                <a:latin typeface="Calibri"/>
                <a:ea typeface="Calibri"/>
                <a:cs typeface="Arial"/>
              </a:rPr>
              <a:t>.</a:t>
            </a:r>
            <a:endParaRPr lang="en-US" dirty="0">
              <a:effectLst/>
              <a:latin typeface="Calibri"/>
              <a:ea typeface="Calibri"/>
              <a:cs typeface="Arial"/>
            </a:endParaRPr>
          </a:p>
        </p:txBody>
      </p:sp>
      <p:pic>
        <p:nvPicPr>
          <p:cNvPr id="4" name="Picture 4" descr="https://upload.wikimedia.org/wikipedia/commons/thumb/5/58/Tlc_sequence.svg/1920px-Tlc_sequenc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850" y="3501008"/>
            <a:ext cx="8337769"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50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568952" cy="4056495"/>
          </a:xfrm>
          <a:prstGeom prst="rect">
            <a:avLst/>
          </a:prstGeom>
        </p:spPr>
        <p:txBody>
          <a:bodyPr wrap="square">
            <a:spAutoFit/>
          </a:bodyPr>
          <a:lstStyle/>
          <a:p>
            <a:pPr marL="342900" lvl="0" indent="-342900" algn="r" rtl="1">
              <a:lnSpc>
                <a:spcPct val="115000"/>
              </a:lnSpc>
              <a:spcAft>
                <a:spcPts val="1000"/>
              </a:spcAft>
              <a:buFont typeface="+mj-lt"/>
              <a:buAutoNum type="arabicPeriod"/>
              <a:tabLst>
                <a:tab pos="457200" algn="l"/>
              </a:tabLst>
            </a:pPr>
            <a:r>
              <a:rPr lang="ar-SA" sz="3200" b="1" dirty="0">
                <a:latin typeface="Arabic Typesetting" panose="03020402040406030203" pitchFamily="66" charset="-78"/>
                <a:ea typeface="Calibri"/>
                <a:cs typeface="Arabic Typesetting" panose="03020402040406030203" pitchFamily="66" charset="-78"/>
              </a:rPr>
              <a:t>طرق تظهير البقع المفصولة</a:t>
            </a:r>
            <a:r>
              <a:rPr lang="en-US" sz="3200" b="1" dirty="0">
                <a:latin typeface="Arabic Typesetting" panose="03020402040406030203" pitchFamily="66" charset="-78"/>
                <a:ea typeface="Calibri"/>
                <a:cs typeface="Arabic Typesetting" panose="03020402040406030203" pitchFamily="66" charset="-78"/>
              </a:rPr>
              <a:t> (Visualization Method)</a:t>
            </a:r>
            <a:r>
              <a:rPr lang="en-US" sz="3200" dirty="0">
                <a:latin typeface="Arabic Typesetting" panose="03020402040406030203" pitchFamily="66" charset="-78"/>
                <a:ea typeface="Calibri"/>
                <a:cs typeface="Arabic Typesetting" panose="03020402040406030203" pitchFamily="66" charset="-78"/>
              </a:rPr>
              <a:t> </a:t>
            </a:r>
            <a:r>
              <a:rPr lang="ar-SA" sz="3200" dirty="0">
                <a:latin typeface="Arabic Typesetting" panose="03020402040406030203" pitchFamily="66" charset="-78"/>
                <a:ea typeface="Calibri"/>
                <a:cs typeface="Arabic Typesetting" panose="03020402040406030203" pitchFamily="66" charset="-78"/>
              </a:rPr>
              <a:t>طرق الفصل سهلة في حالة المواد المفصولة ملونة، الا انه في اغلب الحالات تكون المواد المفصولة عديمة اللون و يجب جعلها في هذه الحالة ملونة باستعمال بعض الكواشف، و تسمى هذه بكواشف التظهير . يعتبر اليود من أكثر كواشف التظهير استخداما حيث يتفاعل مع اغلب المواد العضوية معطيا متراكبات لها الوان اما بنية أو صفراء . و هناك طرق اخرى مثل تظهير هاليدات </a:t>
            </a:r>
            <a:r>
              <a:rPr lang="ar-SA" sz="3200" dirty="0" err="1">
                <a:latin typeface="Arabic Typesetting" panose="03020402040406030203" pitchFamily="66" charset="-78"/>
                <a:ea typeface="Calibri"/>
                <a:cs typeface="Arabic Typesetting" panose="03020402040406030203" pitchFamily="66" charset="-78"/>
              </a:rPr>
              <a:t>الالكيل</a:t>
            </a:r>
            <a:r>
              <a:rPr lang="ar-SA" sz="3200" dirty="0">
                <a:latin typeface="Arabic Typesetting" panose="03020402040406030203" pitchFamily="66" charset="-78"/>
                <a:ea typeface="Calibri"/>
                <a:cs typeface="Arabic Typesetting" panose="03020402040406030203" pitchFamily="66" charset="-78"/>
              </a:rPr>
              <a:t> برش لوح الطبقة الرقيقة بمحلول مخفف من نترات الفضة حيث تتكون هاليدات الفضة التي تتفكك بتأثير الضوء معطية بقع سوداء من رقائق الفضة على الطبقة الرقيقة . </a:t>
            </a:r>
            <a:r>
              <a:rPr lang="en-US" sz="3200" dirty="0">
                <a:latin typeface="Arabic Typesetting" panose="03020402040406030203" pitchFamily="66" charset="-78"/>
                <a:ea typeface="Calibri"/>
                <a:cs typeface="Arabic Typesetting" panose="03020402040406030203" pitchFamily="66" charset="-78"/>
              </a:rPr>
              <a:t> </a:t>
            </a:r>
          </a:p>
        </p:txBody>
      </p:sp>
    </p:spTree>
    <p:extLst>
      <p:ext uri="{BB962C8B-B14F-4D97-AF65-F5344CB8AC3E}">
        <p14:creationId xmlns:p14="http://schemas.microsoft.com/office/powerpoint/2010/main" val="31770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8135"/>
            <a:ext cx="8136904" cy="3490186"/>
          </a:xfrm>
          <a:prstGeom prst="rect">
            <a:avLst/>
          </a:prstGeom>
        </p:spPr>
        <p:txBody>
          <a:bodyPr wrap="square">
            <a:spAutoFit/>
          </a:bodyPr>
          <a:lstStyle/>
          <a:p>
            <a:pPr marL="342900" lvl="0" indent="-342900" algn="r" rtl="1">
              <a:lnSpc>
                <a:spcPct val="115000"/>
              </a:lnSpc>
              <a:spcAft>
                <a:spcPts val="1000"/>
              </a:spcAft>
              <a:buFont typeface="+mj-lt"/>
              <a:buAutoNum type="arabicPeriod"/>
              <a:tabLst>
                <a:tab pos="457200" algn="l"/>
              </a:tabLst>
            </a:pPr>
            <a:r>
              <a:rPr lang="ar-SA" sz="3200" dirty="0">
                <a:solidFill>
                  <a:prstClr val="black"/>
                </a:solidFill>
                <a:latin typeface="Arabic Typesetting" panose="03020402040406030203" pitchFamily="66" charset="-78"/>
                <a:ea typeface="Calibri"/>
                <a:cs typeface="Arabic Typesetting" panose="03020402040406030203" pitchFamily="66" charset="-78"/>
              </a:rPr>
              <a:t>ايضا هناك استخدام مصباح الاشعة فوق البنفسجية و هي غالبا ما تظهر المركبات المفصولة على شكل بقع براقة ساطعة على الطبقة الرقيقة و بعضها يظهر عليه فقط خاصية </a:t>
            </a:r>
            <a:r>
              <a:rPr lang="ar-SA" sz="3200" dirty="0" err="1">
                <a:solidFill>
                  <a:prstClr val="black"/>
                </a:solidFill>
                <a:latin typeface="Arabic Typesetting" panose="03020402040406030203" pitchFamily="66" charset="-78"/>
                <a:ea typeface="Calibri"/>
                <a:cs typeface="Arabic Typesetting" panose="03020402040406030203" pitchFamily="66" charset="-78"/>
              </a:rPr>
              <a:t>التالق</a:t>
            </a:r>
            <a:r>
              <a:rPr lang="en-US" sz="3200" dirty="0">
                <a:solidFill>
                  <a:prstClr val="black"/>
                </a:solidFill>
                <a:latin typeface="Arabic Typesetting" panose="03020402040406030203" pitchFamily="66" charset="-78"/>
                <a:ea typeface="Calibri"/>
                <a:cs typeface="Arabic Typesetting" panose="03020402040406030203" pitchFamily="66" charset="-78"/>
              </a:rPr>
              <a:t>(</a:t>
            </a:r>
            <a:r>
              <a:rPr lang="en-US" sz="3200" dirty="0" err="1">
                <a:solidFill>
                  <a:prstClr val="black"/>
                </a:solidFill>
                <a:latin typeface="Arabic Typesetting" panose="03020402040406030203" pitchFamily="66" charset="-78"/>
                <a:ea typeface="Calibri"/>
                <a:cs typeface="Arabic Typesetting" panose="03020402040406030203" pitchFamily="66" charset="-78"/>
              </a:rPr>
              <a:t>Flourescence</a:t>
            </a:r>
            <a:r>
              <a:rPr lang="en-US" sz="3200" dirty="0">
                <a:solidFill>
                  <a:prstClr val="black"/>
                </a:solidFill>
                <a:latin typeface="Arabic Typesetting" panose="03020402040406030203" pitchFamily="66" charset="-78"/>
                <a:ea typeface="Calibri"/>
                <a:cs typeface="Arabic Typesetting" panose="03020402040406030203" pitchFamily="66" charset="-78"/>
              </a:rPr>
              <a:t>). </a:t>
            </a:r>
            <a:r>
              <a:rPr lang="ar-SA" sz="3200" dirty="0">
                <a:solidFill>
                  <a:prstClr val="black"/>
                </a:solidFill>
                <a:latin typeface="Arabic Typesetting" panose="03020402040406030203" pitchFamily="66" charset="-78"/>
                <a:ea typeface="Calibri"/>
                <a:cs typeface="Arabic Typesetting" panose="03020402040406030203" pitchFamily="66" charset="-78"/>
              </a:rPr>
              <a:t>و هناك ايضا إضافة مادة </a:t>
            </a:r>
            <a:r>
              <a:rPr lang="ar-SA" sz="3200" dirty="0" err="1">
                <a:solidFill>
                  <a:prstClr val="black"/>
                </a:solidFill>
                <a:latin typeface="Arabic Typesetting" panose="03020402040406030203" pitchFamily="66" charset="-78"/>
                <a:ea typeface="Calibri"/>
                <a:cs typeface="Arabic Typesetting" panose="03020402040406030203" pitchFamily="66" charset="-78"/>
              </a:rPr>
              <a:t>متالقة</a:t>
            </a:r>
            <a:r>
              <a:rPr lang="ar-SA" sz="3200" dirty="0">
                <a:solidFill>
                  <a:prstClr val="black"/>
                </a:solidFill>
                <a:latin typeface="Arabic Typesetting" panose="03020402040406030203" pitchFamily="66" charset="-78"/>
                <a:ea typeface="Calibri"/>
                <a:cs typeface="Arabic Typesetting" panose="03020402040406030203" pitchFamily="66" charset="-78"/>
              </a:rPr>
              <a:t> إلى الوسط الثابت في الطبقة الرقيقة مثل خليط من كبريتات الزنك و الكادميوم . و إذا كانت المركبات المفصولة تسبب اخماد </a:t>
            </a:r>
            <a:r>
              <a:rPr lang="ar-SA" sz="3200" dirty="0" err="1">
                <a:solidFill>
                  <a:prstClr val="black"/>
                </a:solidFill>
                <a:latin typeface="Arabic Typesetting" panose="03020402040406030203" pitchFamily="66" charset="-78"/>
                <a:ea typeface="Calibri"/>
                <a:cs typeface="Arabic Typesetting" panose="03020402040406030203" pitchFamily="66" charset="-78"/>
              </a:rPr>
              <a:t>التالق</a:t>
            </a:r>
            <a:r>
              <a:rPr lang="en-US" sz="3200" dirty="0">
                <a:solidFill>
                  <a:prstClr val="black"/>
                </a:solidFill>
                <a:latin typeface="Arabic Typesetting" panose="03020402040406030203" pitchFamily="66" charset="-78"/>
                <a:ea typeface="Calibri"/>
                <a:cs typeface="Arabic Typesetting" panose="03020402040406030203" pitchFamily="66" charset="-78"/>
              </a:rPr>
              <a:t> (quenching </a:t>
            </a:r>
            <a:r>
              <a:rPr lang="en-US" sz="3200" dirty="0" err="1">
                <a:solidFill>
                  <a:prstClr val="black"/>
                </a:solidFill>
                <a:latin typeface="Arabic Typesetting" panose="03020402040406030203" pitchFamily="66" charset="-78"/>
                <a:ea typeface="Calibri"/>
                <a:cs typeface="Arabic Typesetting" panose="03020402040406030203" pitchFamily="66" charset="-78"/>
              </a:rPr>
              <a:t>flourescence</a:t>
            </a:r>
            <a:r>
              <a:rPr lang="en-US" sz="3200" dirty="0">
                <a:solidFill>
                  <a:prstClr val="black"/>
                </a:solidFill>
                <a:latin typeface="Arabic Typesetting" panose="03020402040406030203" pitchFamily="66" charset="-78"/>
                <a:ea typeface="Calibri"/>
                <a:cs typeface="Arabic Typesetting" panose="03020402040406030203" pitchFamily="66" charset="-78"/>
              </a:rPr>
              <a:t>) </a:t>
            </a:r>
            <a:r>
              <a:rPr lang="ar-SA" sz="3200" dirty="0" err="1">
                <a:solidFill>
                  <a:prstClr val="black"/>
                </a:solidFill>
                <a:latin typeface="Arabic Typesetting" panose="03020402040406030203" pitchFamily="66" charset="-78"/>
                <a:ea typeface="Calibri"/>
                <a:cs typeface="Arabic Typesetting" panose="03020402040406030203" pitchFamily="66" charset="-78"/>
              </a:rPr>
              <a:t>فانها</a:t>
            </a:r>
            <a:r>
              <a:rPr lang="ar-SA" sz="3200" dirty="0">
                <a:solidFill>
                  <a:prstClr val="black"/>
                </a:solidFill>
                <a:latin typeface="Arabic Typesetting" panose="03020402040406030203" pitchFamily="66" charset="-78"/>
                <a:ea typeface="Calibri"/>
                <a:cs typeface="Arabic Typesetting" panose="03020402040406030203" pitchFamily="66" charset="-78"/>
              </a:rPr>
              <a:t> ستظهر على هيئة بقع سوداء على الصفيحة عند تعرضها </a:t>
            </a:r>
            <a:r>
              <a:rPr lang="ar-SA" sz="3200" dirty="0" err="1">
                <a:solidFill>
                  <a:prstClr val="black"/>
                </a:solidFill>
                <a:latin typeface="Arabic Typesetting" panose="03020402040406030203" pitchFamily="66" charset="-78"/>
                <a:ea typeface="Calibri"/>
                <a:cs typeface="Arabic Typesetting" panose="03020402040406030203" pitchFamily="66" charset="-78"/>
              </a:rPr>
              <a:t>للاشعة</a:t>
            </a:r>
            <a:r>
              <a:rPr lang="ar-SA" sz="3200" dirty="0">
                <a:solidFill>
                  <a:prstClr val="black"/>
                </a:solidFill>
                <a:latin typeface="Arabic Typesetting" panose="03020402040406030203" pitchFamily="66" charset="-78"/>
                <a:ea typeface="Calibri"/>
                <a:cs typeface="Arabic Typesetting" panose="03020402040406030203" pitchFamily="66" charset="-78"/>
              </a:rPr>
              <a:t> فوق البنفسجية</a:t>
            </a:r>
            <a:r>
              <a:rPr lang="en-US" sz="3200" dirty="0">
                <a:solidFill>
                  <a:prstClr val="black"/>
                </a:solidFill>
                <a:latin typeface="Arabic Typesetting" panose="03020402040406030203" pitchFamily="66" charset="-78"/>
                <a:ea typeface="Calibri"/>
                <a:cs typeface="Arabic Typesetting" panose="03020402040406030203" pitchFamily="66" charset="-78"/>
              </a:rPr>
              <a:t> </a:t>
            </a:r>
          </a:p>
        </p:txBody>
      </p:sp>
      <p:pic>
        <p:nvPicPr>
          <p:cNvPr id="7170" name="Picture 2" descr="https://upload.wikimedia.org/wikipedia/commons/thumb/f/fd/TLC_-_isomers.jpg/220px-TLC_-_isom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67544"/>
            <a:ext cx="6363168" cy="853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404664"/>
            <a:ext cx="5382344" cy="584775"/>
          </a:xfrm>
          <a:prstGeom prst="rect">
            <a:avLst/>
          </a:prstGeom>
          <a:solidFill>
            <a:srgbClr val="92D05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DZ" sz="3200" b="1" dirty="0" err="1">
                <a:solidFill>
                  <a:srgbClr val="000000"/>
                </a:solidFill>
                <a:latin typeface="Arabic Typesetting" panose="03020402040406030203" pitchFamily="66" charset="-78"/>
                <a:cs typeface="Arabic Typesetting" panose="03020402040406030203" pitchFamily="66" charset="-78"/>
              </a:rPr>
              <a:t>كروماتوغرافیا</a:t>
            </a:r>
            <a:r>
              <a:rPr lang="ar-DZ" sz="3200" b="1" dirty="0">
                <a:solidFill>
                  <a:srgbClr val="000000"/>
                </a:solidFill>
                <a:latin typeface="Arabic Typesetting" panose="03020402040406030203" pitchFamily="66" charset="-78"/>
                <a:cs typeface="Arabic Typesetting" panose="03020402040406030203" pitchFamily="66" charset="-78"/>
              </a:rPr>
              <a:t> </a:t>
            </a:r>
            <a:r>
              <a:rPr lang="ar-DZ" sz="3200" b="1" dirty="0" smtClean="0">
                <a:solidFill>
                  <a:srgbClr val="000000"/>
                </a:solidFill>
                <a:latin typeface="Arabic Typesetting" panose="03020402040406030203" pitchFamily="66" charset="-78"/>
                <a:cs typeface="Arabic Typesetting" panose="03020402040406030203" pitchFamily="66" charset="-78"/>
              </a:rPr>
              <a:t>العمود</a:t>
            </a:r>
            <a:r>
              <a:rPr lang="en-US" sz="3200" dirty="0" smtClean="0">
                <a:solidFill>
                  <a:srgbClr val="000000"/>
                </a:solidFill>
                <a:latin typeface="Arabic Typesetting" panose="03020402040406030203" pitchFamily="66" charset="-78"/>
                <a:cs typeface="Arabic Typesetting" panose="03020402040406030203" pitchFamily="66" charset="-78"/>
              </a:rPr>
              <a:t>Chromatographic </a:t>
            </a:r>
            <a:r>
              <a:rPr lang="en-US" sz="3200" dirty="0">
                <a:solidFill>
                  <a:srgbClr val="000000"/>
                </a:solidFill>
                <a:latin typeface="Arabic Typesetting" panose="03020402040406030203" pitchFamily="66" charset="-78"/>
                <a:cs typeface="Arabic Typesetting" panose="03020402040406030203" pitchFamily="66" charset="-78"/>
              </a:rPr>
              <a:t>Column</a:t>
            </a:r>
            <a:r>
              <a:rPr lang="en-US" sz="3200" dirty="0">
                <a:latin typeface="Arabic Typesetting" panose="03020402040406030203" pitchFamily="66" charset="-78"/>
                <a:cs typeface="Arabic Typesetting" panose="03020402040406030203" pitchFamily="66" charset="-78"/>
              </a:rPr>
              <a:t> </a:t>
            </a:r>
            <a:endParaRPr lang="en-US" dirty="0"/>
          </a:p>
        </p:txBody>
      </p:sp>
      <p:sp>
        <p:nvSpPr>
          <p:cNvPr id="3" name="Rectangle 2"/>
          <p:cNvSpPr/>
          <p:nvPr/>
        </p:nvSpPr>
        <p:spPr>
          <a:xfrm>
            <a:off x="696113" y="1268760"/>
            <a:ext cx="8268375" cy="1569660"/>
          </a:xfrm>
          <a:prstGeom prst="rect">
            <a:avLst/>
          </a:prstGeom>
        </p:spPr>
        <p:txBody>
          <a:bodyPr wrap="square">
            <a:spAutoFit/>
          </a:bodyPr>
          <a:lstStyle/>
          <a:p>
            <a:pPr algn="r" rtl="1"/>
            <a:r>
              <a:rPr lang="ar-DZ" sz="3200" dirty="0" err="1">
                <a:solidFill>
                  <a:srgbClr val="000000"/>
                </a:solidFill>
                <a:latin typeface="Arabic Typesetting" panose="03020402040406030203" pitchFamily="66" charset="-78"/>
                <a:cs typeface="Arabic Typesetting" panose="03020402040406030203" pitchFamily="66" charset="-78"/>
              </a:rPr>
              <a:t>یشمل</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ھذا</a:t>
            </a:r>
            <a:r>
              <a:rPr lang="ar-DZ" sz="3200" dirty="0">
                <a:solidFill>
                  <a:srgbClr val="000000"/>
                </a:solidFill>
                <a:latin typeface="Arabic Typesetting" panose="03020402040406030203" pitchFamily="66" charset="-78"/>
                <a:cs typeface="Arabic Typesetting" panose="03020402040406030203" pitchFamily="66" charset="-78"/>
              </a:rPr>
              <a:t> النوع من الطرق كما </a:t>
            </a:r>
            <a:r>
              <a:rPr lang="ar-DZ" sz="3200" dirty="0" err="1">
                <a:solidFill>
                  <a:srgbClr val="000000"/>
                </a:solidFill>
                <a:latin typeface="Arabic Typesetting" panose="03020402040406030203" pitchFamily="66" charset="-78"/>
                <a:cs typeface="Arabic Typesetting" panose="03020402040406030203" pitchFamily="66" charset="-78"/>
              </a:rPr>
              <a:t>یدل</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الإسم</a:t>
            </a:r>
            <a:r>
              <a:rPr lang="ar-DZ" sz="3200" dirty="0">
                <a:solidFill>
                  <a:srgbClr val="000000"/>
                </a:solidFill>
                <a:latin typeface="Arabic Typesetting" panose="03020402040406030203" pitchFamily="66" charset="-78"/>
                <a:cs typeface="Arabic Typesetting" panose="03020402040406030203" pitchFamily="66" charset="-78"/>
              </a:rPr>
              <a:t> على </a:t>
            </a:r>
            <a:r>
              <a:rPr lang="ar-DZ" sz="3200" dirty="0" err="1">
                <a:solidFill>
                  <a:srgbClr val="000000"/>
                </a:solidFill>
                <a:latin typeface="Arabic Typesetting" panose="03020402040406030203" pitchFamily="66" charset="-78"/>
                <a:cs typeface="Arabic Typesetting" panose="03020402040406030203" pitchFamily="66" charset="-78"/>
              </a:rPr>
              <a:t>جمیع</a:t>
            </a:r>
            <a:r>
              <a:rPr lang="ar-DZ" sz="3200" dirty="0">
                <a:solidFill>
                  <a:srgbClr val="000000"/>
                </a:solidFill>
                <a:latin typeface="Arabic Typesetting" panose="03020402040406030203" pitchFamily="66" charset="-78"/>
                <a:cs typeface="Arabic Typesetting" panose="03020402040406030203" pitchFamily="66" charset="-78"/>
              </a:rPr>
              <a:t> الطرق </a:t>
            </a:r>
            <a:r>
              <a:rPr lang="ar-DZ" sz="3200" dirty="0" err="1">
                <a:solidFill>
                  <a:srgbClr val="000000"/>
                </a:solidFill>
                <a:latin typeface="Arabic Typesetting" panose="03020402040406030203" pitchFamily="66" charset="-78"/>
                <a:cs typeface="Arabic Typesetting" panose="03020402040406030203" pitchFamily="66" charset="-78"/>
              </a:rPr>
              <a:t>الكروماتوغرافیة</a:t>
            </a:r>
            <a:r>
              <a:rPr lang="ar-DZ" sz="3200" dirty="0">
                <a:solidFill>
                  <a:srgbClr val="000000"/>
                </a:solidFill>
                <a:latin typeface="Arabic Typesetting" panose="03020402040406030203" pitchFamily="66" charset="-78"/>
                <a:cs typeface="Arabic Typesetting" panose="03020402040406030203" pitchFamily="66" charset="-78"/>
              </a:rPr>
              <a:t> التي </a:t>
            </a:r>
            <a:r>
              <a:rPr lang="ar-DZ" sz="3200" dirty="0" err="1">
                <a:solidFill>
                  <a:srgbClr val="000000"/>
                </a:solidFill>
                <a:latin typeface="Arabic Typesetting" panose="03020402040406030203" pitchFamily="66" charset="-78"/>
                <a:cs typeface="Arabic Typesetting" panose="03020402040406030203" pitchFamily="66" charset="-78"/>
              </a:rPr>
              <a:t>یستخدم</a:t>
            </a:r>
            <a:r>
              <a:rPr lang="ar-DZ" sz="3200" dirty="0">
                <a:solidFill>
                  <a:srgbClr val="000000"/>
                </a:solidFill>
                <a:latin typeface="Arabic Typesetting" panose="03020402040406030203" pitchFamily="66" charset="-78"/>
                <a:cs typeface="Arabic Typesetting" panose="03020402040406030203" pitchFamily="66" charset="-78"/>
              </a:rPr>
              <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err="1">
                <a:solidFill>
                  <a:srgbClr val="000000"/>
                </a:solidFill>
                <a:latin typeface="Arabic Typesetting" panose="03020402040406030203" pitchFamily="66" charset="-78"/>
                <a:cs typeface="Arabic Typesetting" panose="03020402040406030203" pitchFamily="66" charset="-78"/>
              </a:rPr>
              <a:t>فیھا</a:t>
            </a:r>
            <a:r>
              <a:rPr lang="ar-DZ" sz="3200" dirty="0">
                <a:solidFill>
                  <a:srgbClr val="000000"/>
                </a:solidFill>
                <a:latin typeface="Arabic Typesetting" panose="03020402040406030203" pitchFamily="66" charset="-78"/>
                <a:cs typeface="Arabic Typesetting" panose="03020402040406030203" pitchFamily="66" charset="-78"/>
              </a:rPr>
              <a:t> عمود ، </a:t>
            </a:r>
            <a:r>
              <a:rPr lang="ar-DZ" sz="3200" dirty="0" err="1">
                <a:solidFill>
                  <a:srgbClr val="000000"/>
                </a:solidFill>
                <a:latin typeface="Arabic Typesetting" panose="03020402040406030203" pitchFamily="66" charset="-78"/>
                <a:cs typeface="Arabic Typesetting" panose="03020402040406030203" pitchFamily="66" charset="-78"/>
              </a:rPr>
              <a:t>ویكون</a:t>
            </a:r>
            <a:r>
              <a:rPr lang="ar-DZ" sz="3200" dirty="0">
                <a:solidFill>
                  <a:srgbClr val="000000"/>
                </a:solidFill>
                <a:latin typeface="Arabic Typesetting" panose="03020402040406030203" pitchFamily="66" charset="-78"/>
                <a:cs typeface="Arabic Typesetting" panose="03020402040406030203" pitchFamily="66" charset="-78"/>
              </a:rPr>
              <a:t> الطور المتحرك عبارة عن سائل . </a:t>
            </a:r>
            <a:r>
              <a:rPr lang="ar-DZ" sz="3200" dirty="0">
                <a:latin typeface="Arabic Typesetting" panose="03020402040406030203" pitchFamily="66" charset="-78"/>
                <a:cs typeface="Arabic Typesetting" panose="03020402040406030203" pitchFamily="66" charset="-78"/>
              </a:rPr>
              <a:t/>
            </a:r>
            <a:br>
              <a:rPr lang="ar-DZ" sz="3200" dirty="0">
                <a:latin typeface="Arabic Typesetting" panose="03020402040406030203" pitchFamily="66" charset="-78"/>
                <a:cs typeface="Arabic Typesetting" panose="03020402040406030203" pitchFamily="66" charset="-78"/>
              </a:rPr>
            </a:br>
            <a:endParaRPr lang="en-US" sz="3200" dirty="0">
              <a:latin typeface="Arabic Typesetting" panose="03020402040406030203" pitchFamily="66" charset="-78"/>
              <a:cs typeface="Arabic Typesetting" panose="03020402040406030203" pitchFamily="66" charset="-78"/>
            </a:endParaRPr>
          </a:p>
        </p:txBody>
      </p:sp>
      <p:sp>
        <p:nvSpPr>
          <p:cNvPr id="4" name="Rectangle 3"/>
          <p:cNvSpPr/>
          <p:nvPr/>
        </p:nvSpPr>
        <p:spPr>
          <a:xfrm>
            <a:off x="55418" y="2316218"/>
            <a:ext cx="8909070" cy="1354217"/>
          </a:xfrm>
          <a:prstGeom prst="rect">
            <a:avLst/>
          </a:prstGeom>
        </p:spPr>
        <p:txBody>
          <a:bodyPr wrap="square">
            <a:spAutoFit/>
          </a:bodyPr>
          <a:lstStyle/>
          <a:p>
            <a:pPr algn="r" rtl="1"/>
            <a:r>
              <a:rPr lang="ar-DZ" sz="3200" dirty="0" err="1">
                <a:solidFill>
                  <a:srgbClr val="000000"/>
                </a:solidFill>
                <a:latin typeface="Arabic Typesetting" panose="03020402040406030203" pitchFamily="66" charset="-78"/>
                <a:cs typeface="Arabic Typesetting" panose="03020402040406030203" pitchFamily="66" charset="-78"/>
              </a:rPr>
              <a:t>یتراوح</a:t>
            </a:r>
            <a:r>
              <a:rPr lang="ar-DZ" sz="3200" dirty="0">
                <a:solidFill>
                  <a:srgbClr val="000000"/>
                </a:solidFill>
                <a:latin typeface="Arabic Typesetting" panose="03020402040406030203" pitchFamily="66" charset="-78"/>
                <a:cs typeface="Arabic Typesetting" panose="03020402040406030203" pitchFamily="66" charset="-78"/>
              </a:rPr>
              <a:t> طول العمود والذي غالباً ما </a:t>
            </a:r>
            <a:r>
              <a:rPr lang="ar-DZ" sz="3200" dirty="0" err="1">
                <a:solidFill>
                  <a:srgbClr val="000000"/>
                </a:solidFill>
                <a:latin typeface="Arabic Typesetting" panose="03020402040406030203" pitchFamily="66" charset="-78"/>
                <a:cs typeface="Arabic Typesetting" panose="03020402040406030203" pitchFamily="66" charset="-78"/>
              </a:rPr>
              <a:t>یكون</a:t>
            </a:r>
            <a:r>
              <a:rPr lang="ar-DZ" sz="3200" dirty="0">
                <a:solidFill>
                  <a:srgbClr val="000000"/>
                </a:solidFill>
                <a:latin typeface="Arabic Typesetting" panose="03020402040406030203" pitchFamily="66" charset="-78"/>
                <a:cs typeface="Arabic Typesetting" panose="03020402040406030203" pitchFamily="66" charset="-78"/>
              </a:rPr>
              <a:t> من الزجاج في الطرق </a:t>
            </a:r>
            <a:r>
              <a:rPr lang="ar-DZ" sz="3200" dirty="0" err="1">
                <a:solidFill>
                  <a:srgbClr val="000000"/>
                </a:solidFill>
                <a:latin typeface="Arabic Typesetting" panose="03020402040406030203" pitchFamily="66" charset="-78"/>
                <a:cs typeface="Arabic Typesetting" panose="03020402040406030203" pitchFamily="66" charset="-78"/>
              </a:rPr>
              <a:t>الكروماتوغرافیة</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التقلیدیة</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ما </a:t>
            </a:r>
            <a:r>
              <a:rPr lang="ar-DZ" sz="3200" dirty="0" err="1">
                <a:solidFill>
                  <a:srgbClr val="000000"/>
                </a:solidFill>
                <a:latin typeface="Arabic Typesetting" panose="03020402040406030203" pitchFamily="66" charset="-78"/>
                <a:cs typeface="Arabic Typesetting" panose="03020402040406030203" pitchFamily="66" charset="-78"/>
              </a:rPr>
              <a:t>بین</a:t>
            </a:r>
            <a:r>
              <a:rPr lang="ar-DZ" sz="3200" dirty="0">
                <a:solidFill>
                  <a:srgbClr val="000000"/>
                </a:solidFill>
                <a:latin typeface="Arabic Typesetting" panose="03020402040406030203" pitchFamily="66" charset="-78"/>
                <a:cs typeface="Arabic Typesetting" panose="03020402040406030203" pitchFamily="66" charset="-78"/>
              </a:rPr>
              <a:t> </a:t>
            </a:r>
            <a:r>
              <a:rPr lang="fr-FR" sz="3200" dirty="0" smtClean="0">
                <a:solidFill>
                  <a:srgbClr val="000000"/>
                </a:solidFill>
                <a:latin typeface="Arabic Typesetting" panose="03020402040406030203" pitchFamily="66" charset="-78"/>
                <a:cs typeface="Arabic Typesetting" panose="03020402040406030203" pitchFamily="66" charset="-78"/>
              </a:rPr>
              <a:t>10</a:t>
            </a:r>
            <a:r>
              <a:rPr lang="ar-DZ" sz="3200" dirty="0" smtClean="0">
                <a:solidFill>
                  <a:srgbClr val="000000"/>
                </a:solidFill>
                <a:latin typeface="Arabic Typesetting" panose="03020402040406030203" pitchFamily="66" charset="-78"/>
                <a:cs typeface="Arabic Typesetting" panose="03020402040406030203" pitchFamily="66" charset="-78"/>
              </a:rPr>
              <a:t>–</a:t>
            </a:r>
            <a:r>
              <a:rPr lang="fr-FR" sz="3200" dirty="0">
                <a:solidFill>
                  <a:srgbClr val="000000"/>
                </a:solidFill>
                <a:latin typeface="Arabic Typesetting" panose="03020402040406030203" pitchFamily="66" charset="-78"/>
                <a:cs typeface="Arabic Typesetting" panose="03020402040406030203" pitchFamily="66" charset="-78"/>
              </a:rPr>
              <a:t>30</a:t>
            </a:r>
            <a:r>
              <a:rPr lang="ar-DZ" sz="3200" dirty="0" smtClean="0">
                <a:solidFill>
                  <a:srgbClr val="000000"/>
                </a:solidFill>
                <a:latin typeface="Arabic Typesetting" panose="03020402040406030203" pitchFamily="66" charset="-78"/>
                <a:cs typeface="Arabic Typesetting" panose="03020402040406030203" pitchFamily="66" charset="-78"/>
              </a:rPr>
              <a:t>سم </a:t>
            </a:r>
            <a:r>
              <a:rPr lang="ar-DZ" sz="3200" dirty="0">
                <a:solidFill>
                  <a:srgbClr val="000000"/>
                </a:solidFill>
                <a:latin typeface="Arabic Typesetting" panose="03020402040406030203" pitchFamily="66" charset="-78"/>
                <a:cs typeface="Arabic Typesetting" panose="03020402040406030203" pitchFamily="66" charset="-78"/>
              </a:rPr>
              <a:t>بقطر </a:t>
            </a:r>
            <a:r>
              <a:rPr lang="ar-DZ" sz="3200" dirty="0" err="1">
                <a:solidFill>
                  <a:srgbClr val="000000"/>
                </a:solidFill>
                <a:latin typeface="Arabic Typesetting" panose="03020402040406030203" pitchFamily="66" charset="-78"/>
                <a:cs typeface="Arabic Typesetting" panose="03020402040406030203" pitchFamily="66" charset="-78"/>
              </a:rPr>
              <a:t>یساوي</a:t>
            </a:r>
            <a:r>
              <a:rPr lang="ar-DZ" sz="3200" dirty="0">
                <a:solidFill>
                  <a:srgbClr val="000000"/>
                </a:solidFill>
                <a:latin typeface="Arabic Typesetting" panose="03020402040406030203" pitchFamily="66" charset="-78"/>
                <a:cs typeface="Arabic Typesetting" panose="03020402040406030203" pitchFamily="66" charset="-78"/>
              </a:rPr>
              <a:t> </a:t>
            </a:r>
            <a:r>
              <a:rPr lang="fr-FR" sz="3200" dirty="0" smtClean="0">
                <a:solidFill>
                  <a:srgbClr val="000000"/>
                </a:solidFill>
                <a:latin typeface="Arabic Typesetting" panose="03020402040406030203" pitchFamily="66" charset="-78"/>
                <a:cs typeface="Arabic Typesetting" panose="03020402040406030203" pitchFamily="66" charset="-78"/>
              </a:rPr>
              <a:t>1</a:t>
            </a:r>
            <a:r>
              <a:rPr lang="ar-DZ" sz="3200" dirty="0" smtClean="0">
                <a:solidFill>
                  <a:srgbClr val="000000"/>
                </a:solidFill>
                <a:latin typeface="Arabic Typesetting" panose="03020402040406030203" pitchFamily="66" charset="-78"/>
                <a:cs typeface="Arabic Typesetting" panose="03020402040406030203" pitchFamily="66" charset="-78"/>
              </a:rPr>
              <a:t>سم </a:t>
            </a:r>
            <a:r>
              <a:rPr lang="ar-DZ" sz="3200" dirty="0">
                <a:solidFill>
                  <a:srgbClr val="000000"/>
                </a:solidFill>
                <a:latin typeface="Arabic Typesetting" panose="03020402040406030203" pitchFamily="66" charset="-78"/>
                <a:cs typeface="Arabic Typesetting" panose="03020402040406030203" pitchFamily="66" charset="-78"/>
              </a:rPr>
              <a:t>أو أكثر </a:t>
            </a:r>
            <a:r>
              <a:rPr lang="ar-DZ" dirty="0"/>
              <a:t/>
            </a:r>
            <a:br>
              <a:rPr lang="ar-DZ" dirty="0"/>
            </a:br>
            <a:endParaRPr lang="en-US" dirty="0"/>
          </a:p>
        </p:txBody>
      </p:sp>
      <p:sp>
        <p:nvSpPr>
          <p:cNvPr id="6" name="Rectangle 5"/>
          <p:cNvSpPr/>
          <p:nvPr/>
        </p:nvSpPr>
        <p:spPr>
          <a:xfrm>
            <a:off x="35495" y="3284984"/>
            <a:ext cx="8928993" cy="1569660"/>
          </a:xfrm>
          <a:prstGeom prst="rect">
            <a:avLst/>
          </a:prstGeom>
        </p:spPr>
        <p:txBody>
          <a:bodyPr wrap="square">
            <a:spAutoFit/>
          </a:bodyPr>
          <a:lstStyle/>
          <a:p>
            <a:pPr algn="r" rtl="1"/>
            <a:r>
              <a:rPr lang="ar-DZ" sz="3200" dirty="0" err="1">
                <a:solidFill>
                  <a:srgbClr val="000000"/>
                </a:solidFill>
                <a:latin typeface="Arabic Typesetting" panose="03020402040406030203" pitchFamily="66" charset="-78"/>
                <a:cs typeface="Arabic Typesetting" panose="03020402040406030203" pitchFamily="66" charset="-78"/>
              </a:rPr>
              <a:t>یعبأ</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بحبیبات</a:t>
            </a:r>
            <a:r>
              <a:rPr lang="ar-DZ" sz="3200" dirty="0">
                <a:solidFill>
                  <a:srgbClr val="000000"/>
                </a:solidFill>
                <a:latin typeface="Arabic Typesetting" panose="03020402040406030203" pitchFamily="66" charset="-78"/>
                <a:cs typeface="Arabic Typesetting" panose="03020402040406030203" pitchFamily="66" charset="-78"/>
              </a:rPr>
              <a:t> الطور الثابت </a:t>
            </a:r>
            <a:r>
              <a:rPr lang="ar-DZ" sz="3200" dirty="0" err="1">
                <a:solidFill>
                  <a:srgbClr val="000000"/>
                </a:solidFill>
                <a:latin typeface="Arabic Typesetting" panose="03020402040406030203" pitchFamily="66" charset="-78"/>
                <a:cs typeface="Arabic Typesetting" panose="03020402040406030203" pitchFamily="66" charset="-78"/>
              </a:rPr>
              <a:t>ویسیر</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الطورالمتحرك</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عبر العمود بفعل </a:t>
            </a:r>
            <a:r>
              <a:rPr lang="ar-DZ" sz="3200" dirty="0" err="1">
                <a:solidFill>
                  <a:srgbClr val="000000"/>
                </a:solidFill>
                <a:latin typeface="Arabic Typesetting" panose="03020402040406030203" pitchFamily="66" charset="-78"/>
                <a:cs typeface="Arabic Typesetting" panose="03020402040406030203" pitchFamily="66" charset="-78"/>
              </a:rPr>
              <a:t>الجاذبیة</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ویعتمد</a:t>
            </a:r>
            <a:r>
              <a:rPr lang="ar-DZ" sz="3200" dirty="0">
                <a:solidFill>
                  <a:srgbClr val="000000"/>
                </a:solidFill>
                <a:latin typeface="Arabic Typesetting" panose="03020402040406030203" pitchFamily="66" charset="-78"/>
                <a:cs typeface="Arabic Typesetting" panose="03020402040406030203" pitchFamily="66" charset="-78"/>
              </a:rPr>
              <a:t> معدل </a:t>
            </a:r>
            <a:r>
              <a:rPr lang="ar-DZ" sz="3200" dirty="0" err="1" smtClean="0">
                <a:solidFill>
                  <a:srgbClr val="000000"/>
                </a:solidFill>
                <a:latin typeface="Arabic Typesetting" panose="03020402040406030203" pitchFamily="66" charset="-78"/>
                <a:cs typeface="Arabic Typesetting" panose="03020402040406030203" pitchFamily="66" charset="-78"/>
              </a:rPr>
              <a:t>سریانه</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على حجم </a:t>
            </a:r>
            <a:r>
              <a:rPr lang="ar-DZ" sz="3200" dirty="0" err="1">
                <a:solidFill>
                  <a:srgbClr val="000000"/>
                </a:solidFill>
                <a:latin typeface="Arabic Typesetting" panose="03020402040406030203" pitchFamily="66" charset="-78"/>
                <a:cs typeface="Arabic Typesetting" panose="03020402040406030203" pitchFamily="66" charset="-78"/>
              </a:rPr>
              <a:t>حبیبات</a:t>
            </a:r>
            <a:r>
              <a:rPr lang="ar-DZ" sz="3200" dirty="0">
                <a:solidFill>
                  <a:srgbClr val="000000"/>
                </a:solidFill>
                <a:latin typeface="Arabic Typesetting" panose="03020402040406030203" pitchFamily="66" charset="-78"/>
                <a:cs typeface="Arabic Typesetting" panose="03020402040406030203" pitchFamily="66" charset="-78"/>
              </a:rPr>
              <a:t> الطور </a:t>
            </a:r>
            <a:r>
              <a:rPr lang="ar-DZ" sz="3200" dirty="0" smtClean="0">
                <a:solidFill>
                  <a:srgbClr val="000000"/>
                </a:solidFill>
                <a:latin typeface="Arabic Typesetting" panose="03020402040406030203" pitchFamily="66" charset="-78"/>
                <a:cs typeface="Arabic Typesetting" panose="03020402040406030203" pitchFamily="66" charset="-78"/>
              </a:rPr>
              <a:t>الصلب</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وعلى </a:t>
            </a:r>
            <a:r>
              <a:rPr lang="ar-DZ" sz="3200" dirty="0">
                <a:solidFill>
                  <a:srgbClr val="000000"/>
                </a:solidFill>
                <a:latin typeface="Arabic Typesetting" panose="03020402040406030203" pitchFamily="66" charset="-78"/>
                <a:cs typeface="Arabic Typesetting" panose="03020402040406030203" pitchFamily="66" charset="-78"/>
              </a:rPr>
              <a:t>قطر العمود ولزوجة الطور المتحرك </a:t>
            </a:r>
            <a:r>
              <a:rPr lang="ar-DZ" sz="3200" dirty="0" err="1" smtClean="0">
                <a:solidFill>
                  <a:srgbClr val="000000"/>
                </a:solidFill>
                <a:latin typeface="Arabic Typesetting" panose="03020402040406030203" pitchFamily="66" charset="-78"/>
                <a:cs typeface="Arabic Typesetting" panose="03020402040406030203" pitchFamily="66" charset="-78"/>
              </a:rPr>
              <a:t>وقطبیته</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وفي أغلب الحالات </a:t>
            </a:r>
            <a:r>
              <a:rPr lang="ar-DZ" sz="3200" dirty="0" smtClean="0">
                <a:solidFill>
                  <a:srgbClr val="000000"/>
                </a:solidFill>
                <a:latin typeface="Arabic Typesetting" panose="03020402040406030203" pitchFamily="66" charset="-78"/>
                <a:cs typeface="Arabic Typesetting" panose="03020402040406030203" pitchFamily="66" charset="-78"/>
              </a:rPr>
              <a:t>يفضل </a:t>
            </a:r>
            <a:r>
              <a:rPr lang="ar-DZ" sz="3200" dirty="0">
                <a:solidFill>
                  <a:srgbClr val="000000"/>
                </a:solidFill>
                <a:latin typeface="Arabic Typesetting" panose="03020402040406030203" pitchFamily="66" charset="-78"/>
                <a:cs typeface="Arabic Typesetting" panose="03020402040406030203" pitchFamily="66" charset="-78"/>
              </a:rPr>
              <a:t>أن </a:t>
            </a:r>
            <a:r>
              <a:rPr lang="ar-DZ" sz="3200" dirty="0" err="1">
                <a:solidFill>
                  <a:srgbClr val="000000"/>
                </a:solidFill>
                <a:latin typeface="Arabic Typesetting" panose="03020402040406030203" pitchFamily="66" charset="-78"/>
                <a:cs typeface="Arabic Typesetting" panose="03020402040406030203" pitchFamily="66" charset="-78"/>
              </a:rPr>
              <a:t>یكون</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ھذا</a:t>
            </a:r>
            <a:r>
              <a:rPr lang="ar-DZ" sz="3200" dirty="0" smtClean="0">
                <a:solidFill>
                  <a:srgbClr val="000000"/>
                </a:solidFill>
                <a:latin typeface="Arabic Typesetting" panose="03020402040406030203" pitchFamily="66" charset="-78"/>
                <a:cs typeface="Arabic Typesetting" panose="03020402040406030203" pitchFamily="66" charset="-78"/>
              </a:rPr>
              <a:t> المعدل </a:t>
            </a:r>
            <a:r>
              <a:rPr lang="ar-DZ" sz="3200" dirty="0">
                <a:solidFill>
                  <a:srgbClr val="000000"/>
                </a:solidFill>
                <a:latin typeface="Arabic Typesetting" panose="03020402040406030203" pitchFamily="66" charset="-78"/>
                <a:cs typeface="Arabic Typesetting" panose="03020402040406030203" pitchFamily="66" charset="-78"/>
              </a:rPr>
              <a:t>بحدود 1</a:t>
            </a:r>
            <a:r>
              <a:rPr lang="ar-DZ" sz="3200" dirty="0" smtClean="0">
                <a:solidFill>
                  <a:srgbClr val="000000"/>
                </a:solidFill>
                <a:latin typeface="Arabic Typesetting" panose="03020402040406030203" pitchFamily="66" charset="-78"/>
                <a:cs typeface="Arabic Typesetting" panose="03020402040406030203" pitchFamily="66" charset="-78"/>
              </a:rPr>
              <a:t>مل </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دقیقة</a:t>
            </a:r>
            <a:r>
              <a:rPr lang="ar-DZ" sz="3200" dirty="0">
                <a:solidFill>
                  <a:srgbClr val="000000"/>
                </a:solidFill>
                <a:latin typeface="Arabic Typesetting" panose="03020402040406030203" pitchFamily="66" charset="-78"/>
                <a:cs typeface="Arabic Typesetting" panose="03020402040406030203" pitchFamily="66" charset="-78"/>
              </a:rPr>
              <a:t> . </a:t>
            </a:r>
            <a:endParaRPr lang="en-US" sz="3200" dirty="0">
              <a:solidFill>
                <a:srgbClr val="000000"/>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323528" y="4857245"/>
            <a:ext cx="8640960" cy="1077218"/>
          </a:xfrm>
          <a:prstGeom prst="rect">
            <a:avLst/>
          </a:prstGeom>
        </p:spPr>
        <p:txBody>
          <a:bodyPr wrap="square">
            <a:spAutoFit/>
          </a:bodyPr>
          <a:lstStyle/>
          <a:p>
            <a:pPr algn="r" rtl="1"/>
            <a:r>
              <a:rPr lang="ar-DZ" sz="3200" dirty="0" err="1">
                <a:solidFill>
                  <a:srgbClr val="000000"/>
                </a:solidFill>
                <a:latin typeface="Arabic Typesetting" panose="03020402040406030203" pitchFamily="66" charset="-78"/>
                <a:cs typeface="Arabic Typesetting" panose="03020402040406030203" pitchFamily="66" charset="-78"/>
              </a:rPr>
              <a:t>ویوضع</a:t>
            </a:r>
            <a:r>
              <a:rPr lang="ar-DZ" sz="3200" dirty="0">
                <a:solidFill>
                  <a:srgbClr val="000000"/>
                </a:solidFill>
                <a:latin typeface="Arabic Typesetting" panose="03020402040406030203" pitchFamily="66" charset="-78"/>
                <a:cs typeface="Arabic Typesetting" panose="03020402040406030203" pitchFamily="66" charset="-78"/>
              </a:rPr>
              <a:t> في </a:t>
            </a:r>
            <a:r>
              <a:rPr lang="ar-DZ" sz="3200" dirty="0" err="1">
                <a:solidFill>
                  <a:srgbClr val="000000"/>
                </a:solidFill>
                <a:latin typeface="Arabic Typesetting" panose="03020402040406030203" pitchFamily="66" charset="-78"/>
                <a:cs typeface="Arabic Typesetting" panose="03020402040406030203" pitchFamily="66" charset="-78"/>
              </a:rPr>
              <a:t>نھایة</a:t>
            </a:r>
            <a:r>
              <a:rPr lang="ar-DZ" sz="3200" dirty="0">
                <a:solidFill>
                  <a:srgbClr val="000000"/>
                </a:solidFill>
                <a:latin typeface="Arabic Typesetting" panose="03020402040406030203" pitchFamily="66" charset="-78"/>
                <a:cs typeface="Arabic Typesetting" panose="03020402040406030203" pitchFamily="66" charset="-78"/>
              </a:rPr>
              <a:t> العمود </a:t>
            </a:r>
            <a:r>
              <a:rPr lang="ar-DZ" sz="3200" dirty="0" err="1">
                <a:solidFill>
                  <a:srgbClr val="000000"/>
                </a:solidFill>
                <a:latin typeface="Arabic Typesetting" panose="03020402040406030203" pitchFamily="66" charset="-78"/>
                <a:cs typeface="Arabic Typesetting" panose="03020402040406030203" pitchFamily="66" charset="-78"/>
              </a:rPr>
              <a:t>كمیة</a:t>
            </a:r>
            <a:r>
              <a:rPr lang="ar-DZ" sz="3200" dirty="0">
                <a:solidFill>
                  <a:srgbClr val="000000"/>
                </a:solidFill>
                <a:latin typeface="Arabic Typesetting" panose="03020402040406030203" pitchFamily="66" charset="-78"/>
                <a:cs typeface="Arabic Typesetting" panose="03020402040406030203" pitchFamily="66" charset="-78"/>
              </a:rPr>
              <a:t> من الصوف الزجاجي لمنع خروج الطور الثابت من العمود كما </a:t>
            </a:r>
            <a:r>
              <a:rPr lang="ar-DZ" sz="3200" dirty="0" err="1">
                <a:solidFill>
                  <a:srgbClr val="000000"/>
                </a:solidFill>
                <a:latin typeface="Arabic Typesetting" panose="03020402040406030203" pitchFamily="66" charset="-78"/>
                <a:cs typeface="Arabic Typesetting" panose="03020402040406030203" pitchFamily="66" charset="-78"/>
              </a:rPr>
              <a:t>یمكن</a:t>
            </a:r>
            <a:r>
              <a:rPr lang="ar-DZ" sz="3200" dirty="0">
                <a:solidFill>
                  <a:srgbClr val="000000"/>
                </a:solidFill>
                <a:latin typeface="Arabic Typesetting" panose="03020402040406030203" pitchFamily="66" charset="-78"/>
                <a:cs typeface="Arabic Typesetting" panose="03020402040406030203" pitchFamily="66" charset="-78"/>
              </a:rPr>
              <a:t> في بعض الحالات استخدام السحاحة </a:t>
            </a:r>
            <a:r>
              <a:rPr lang="ar-DZ" sz="3200" dirty="0" smtClean="0">
                <a:solidFill>
                  <a:srgbClr val="000000"/>
                </a:solidFill>
                <a:latin typeface="Arabic Typesetting" panose="03020402040406030203" pitchFamily="66" charset="-78"/>
                <a:cs typeface="Arabic Typesetting" panose="03020402040406030203" pitchFamily="66" charset="-78"/>
              </a:rPr>
              <a:t>كعمود </a:t>
            </a:r>
            <a:r>
              <a:rPr lang="ar-DZ" sz="3200" dirty="0" err="1" smtClean="0">
                <a:solidFill>
                  <a:srgbClr val="000000"/>
                </a:solidFill>
                <a:latin typeface="Arabic Typesetting" panose="03020402040406030203" pitchFamily="66" charset="-78"/>
                <a:cs typeface="Arabic Typesetting" panose="03020402040406030203" pitchFamily="66" charset="-78"/>
              </a:rPr>
              <a:t>كروماتوغرافي</a:t>
            </a:r>
            <a:r>
              <a:rPr lang="ar-DZ" sz="3200" dirty="0" smtClean="0">
                <a:solidFill>
                  <a:srgbClr val="000000"/>
                </a:solidFill>
                <a:latin typeface="Arabic Typesetting" panose="03020402040406030203" pitchFamily="66" charset="-78"/>
                <a:cs typeface="Arabic Typesetting" panose="03020402040406030203" pitchFamily="66" charset="-78"/>
              </a:rPr>
              <a:t> </a:t>
            </a:r>
            <a:endParaRPr lang="en-US" sz="3200" dirty="0">
              <a:solidFill>
                <a:srgbClr val="00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0948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272807" cy="5858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03848" y="35913"/>
            <a:ext cx="3419872" cy="584775"/>
          </a:xfrm>
          <a:prstGeom prst="rect">
            <a:avLst/>
          </a:prstGeom>
        </p:spPr>
        <p:txBody>
          <a:bodyPr wrap="square">
            <a:spAutoFit/>
          </a:bodyPr>
          <a:lstStyle/>
          <a:p>
            <a:pPr algn="r" rtl="1"/>
            <a:r>
              <a:rPr lang="ar-DZ" sz="3200" b="1" dirty="0">
                <a:solidFill>
                  <a:srgbClr val="000000"/>
                </a:solidFill>
                <a:latin typeface="Arabic Typesetting" panose="03020402040406030203" pitchFamily="66" charset="-78"/>
                <a:cs typeface="Arabic Typesetting" panose="03020402040406030203" pitchFamily="66" charset="-78"/>
              </a:rPr>
              <a:t>العمود </a:t>
            </a:r>
            <a:r>
              <a:rPr lang="ar-DZ" sz="3200" b="1" dirty="0" err="1">
                <a:solidFill>
                  <a:srgbClr val="000000"/>
                </a:solidFill>
                <a:latin typeface="Arabic Typesetting" panose="03020402040406030203" pitchFamily="66" charset="-78"/>
                <a:cs typeface="Arabic Typesetting" panose="03020402040406030203" pitchFamily="66" charset="-78"/>
              </a:rPr>
              <a:t>الكروماتوغرافي</a:t>
            </a:r>
            <a:r>
              <a:rPr lang="ar-DZ" sz="3200" b="1" dirty="0">
                <a:solidFill>
                  <a:srgbClr val="000000"/>
                </a:solidFill>
                <a:latin typeface="Arabic Typesetting" panose="03020402040406030203" pitchFamily="66" charset="-78"/>
                <a:cs typeface="Arabic Typesetting" panose="03020402040406030203" pitchFamily="66" charset="-78"/>
              </a:rPr>
              <a:t> </a:t>
            </a:r>
            <a:r>
              <a:rPr lang="ar-DZ" sz="3200" b="1" dirty="0" err="1">
                <a:solidFill>
                  <a:srgbClr val="000000"/>
                </a:solidFill>
                <a:latin typeface="Arabic Typesetting" panose="03020402040406030203" pitchFamily="66" charset="-78"/>
                <a:cs typeface="Arabic Typesetting" panose="03020402040406030203" pitchFamily="66" charset="-78"/>
              </a:rPr>
              <a:t>الكلاسیكي</a:t>
            </a:r>
            <a:r>
              <a:rPr lang="ar-DZ" sz="3200" dirty="0">
                <a:latin typeface="Arabic Typesetting" panose="03020402040406030203" pitchFamily="66" charset="-78"/>
                <a:cs typeface="Arabic Typesetting" panose="03020402040406030203" pitchFamily="66" charset="-78"/>
              </a:rPr>
              <a:t> </a:t>
            </a: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27692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012" y="451144"/>
            <a:ext cx="8748464" cy="1077218"/>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الطور</a:t>
            </a:r>
            <a:r>
              <a:rPr lang="ar-DZ" dirty="0">
                <a:solidFill>
                  <a:srgbClr val="000000"/>
                </a:solidFill>
                <a:latin typeface="TimesNewRomanPSMT"/>
              </a:rPr>
              <a:t> </a:t>
            </a:r>
            <a:r>
              <a:rPr lang="ar-DZ" sz="3200" dirty="0">
                <a:solidFill>
                  <a:srgbClr val="000000"/>
                </a:solidFill>
                <a:latin typeface="Arabic Typesetting" panose="03020402040406030203" pitchFamily="66" charset="-78"/>
                <a:cs typeface="Arabic Typesetting" panose="03020402040406030203" pitchFamily="66" charset="-78"/>
              </a:rPr>
              <a:t>الثابت عبارة عن مادة </a:t>
            </a:r>
            <a:r>
              <a:rPr lang="ar-DZ" sz="3200" dirty="0" err="1">
                <a:solidFill>
                  <a:srgbClr val="000000"/>
                </a:solidFill>
                <a:latin typeface="Arabic Typesetting" panose="03020402040406030203" pitchFamily="66" charset="-78"/>
                <a:cs typeface="Arabic Typesetting" panose="03020402040406030203" pitchFamily="66" charset="-78"/>
              </a:rPr>
              <a:t>قطبیة</a:t>
            </a:r>
            <a:r>
              <a:rPr lang="ar-DZ" sz="3200" dirty="0">
                <a:solidFill>
                  <a:srgbClr val="000000"/>
                </a:solidFill>
                <a:latin typeface="Arabic Typesetting" panose="03020402040406030203" pitchFamily="66" charset="-78"/>
                <a:cs typeface="Arabic Typesetting" panose="03020402040406030203" pitchFamily="66" charset="-78"/>
              </a:rPr>
              <a:t> ذات خواص </a:t>
            </a:r>
            <a:r>
              <a:rPr lang="ar-DZ" sz="3200" dirty="0" err="1">
                <a:solidFill>
                  <a:srgbClr val="000000"/>
                </a:solidFill>
                <a:latin typeface="Arabic Typesetting" panose="03020402040406030203" pitchFamily="66" charset="-78"/>
                <a:cs typeface="Arabic Typesetting" panose="03020402040406030203" pitchFamily="66" charset="-78"/>
              </a:rPr>
              <a:t>امتزازیة</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جیدة</a:t>
            </a:r>
            <a:r>
              <a:rPr lang="ar-DZ" sz="3200" dirty="0">
                <a:solidFill>
                  <a:srgbClr val="000000"/>
                </a:solidFill>
                <a:latin typeface="Arabic Typesetting" panose="03020402040406030203" pitchFamily="66" charset="-78"/>
                <a:cs typeface="Arabic Typesetting" panose="03020402040406030203" pitchFamily="66" charset="-78"/>
              </a:rPr>
              <a:t> وتعتبر </a:t>
            </a:r>
            <a:r>
              <a:rPr lang="ar-DZ" sz="3200" dirty="0" err="1">
                <a:solidFill>
                  <a:srgbClr val="000000"/>
                </a:solidFill>
                <a:latin typeface="Arabic Typesetting" panose="03020402040406030203" pitchFamily="66" charset="-78"/>
                <a:cs typeface="Arabic Typesetting" panose="03020402040406030203" pitchFamily="66" charset="-78"/>
              </a:rPr>
              <a:t>الألومینا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وھلام</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السیلیكا</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من أكثر المواد استخداما </a:t>
            </a:r>
            <a:endParaRPr lang="en-US" sz="3200" dirty="0">
              <a:solidFill>
                <a:srgbClr val="000000"/>
              </a:solidFill>
              <a:latin typeface="Arabic Typesetting" panose="03020402040406030203" pitchFamily="66" charset="-78"/>
              <a:cs typeface="Arabic Typesetting" panose="03020402040406030203" pitchFamily="66" charset="-78"/>
            </a:endParaRPr>
          </a:p>
        </p:txBody>
      </p:sp>
      <p:sp>
        <p:nvSpPr>
          <p:cNvPr id="3" name="Rectangle 2"/>
          <p:cNvSpPr/>
          <p:nvPr/>
        </p:nvSpPr>
        <p:spPr>
          <a:xfrm>
            <a:off x="0" y="1528362"/>
            <a:ext cx="8748464" cy="1569660"/>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وتعتمد قوة الامتزاز على النشاط </a:t>
            </a:r>
            <a:r>
              <a:rPr lang="ar-DZ" sz="3200" dirty="0" err="1">
                <a:solidFill>
                  <a:srgbClr val="000000"/>
                </a:solidFill>
                <a:latin typeface="Arabic Typesetting" panose="03020402040406030203" pitchFamily="66" charset="-78"/>
                <a:cs typeface="Arabic Typesetting" panose="03020402040406030203" pitchFamily="66" charset="-78"/>
              </a:rPr>
              <a:t>الكیمیائي</a:t>
            </a:r>
            <a:r>
              <a:rPr lang="ar-DZ" sz="3200" dirty="0">
                <a:solidFill>
                  <a:srgbClr val="000000"/>
                </a:solidFill>
                <a:latin typeface="Arabic Typesetting" panose="03020402040406030203" pitchFamily="66" charset="-78"/>
                <a:cs typeface="Arabic Typesetting" panose="03020402040406030203" pitchFamily="66" charset="-78"/>
              </a:rPr>
              <a:t> لسطح المادة المازة وعلى مساحة </a:t>
            </a:r>
            <a:r>
              <a:rPr lang="ar-DZ" sz="3200" dirty="0" err="1">
                <a:solidFill>
                  <a:srgbClr val="000000"/>
                </a:solidFill>
                <a:latin typeface="Arabic Typesetting" panose="03020402040406030203" pitchFamily="66" charset="-78"/>
                <a:cs typeface="Arabic Typesetting" panose="03020402040406030203" pitchFamily="66" charset="-78"/>
              </a:rPr>
              <a:t>سطحھا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كما تجدر </a:t>
            </a:r>
            <a:r>
              <a:rPr lang="ar-DZ" sz="3200" dirty="0">
                <a:solidFill>
                  <a:srgbClr val="000000"/>
                </a:solidFill>
                <a:latin typeface="Arabic Typesetting" panose="03020402040406030203" pitchFamily="66" charset="-78"/>
                <a:cs typeface="Arabic Typesetting" panose="03020402040406030203" pitchFamily="66" charset="-78"/>
              </a:rPr>
              <a:t>الإشارة إلى أن امتزاز المواد </a:t>
            </a:r>
            <a:r>
              <a:rPr lang="ar-DZ" sz="3200" dirty="0" err="1">
                <a:solidFill>
                  <a:srgbClr val="000000"/>
                </a:solidFill>
                <a:latin typeface="Arabic Typesetting" panose="03020402040406030203" pitchFamily="66" charset="-78"/>
                <a:cs typeface="Arabic Typesetting" panose="03020402040406030203" pitchFamily="66" charset="-78"/>
              </a:rPr>
              <a:t>یعتمد</a:t>
            </a:r>
            <a:r>
              <a:rPr lang="ar-DZ" sz="3200" dirty="0">
                <a:solidFill>
                  <a:srgbClr val="000000"/>
                </a:solidFill>
                <a:latin typeface="Arabic Typesetting" panose="03020402040406030203" pitchFamily="66" charset="-78"/>
                <a:cs typeface="Arabic Typesetting" panose="03020402040406030203" pitchFamily="66" charset="-78"/>
              </a:rPr>
              <a:t> على درجة </a:t>
            </a:r>
            <a:r>
              <a:rPr lang="ar-DZ" sz="3200" dirty="0" err="1">
                <a:solidFill>
                  <a:srgbClr val="000000"/>
                </a:solidFill>
                <a:latin typeface="Arabic Typesetting" panose="03020402040406030203" pitchFamily="66" charset="-78"/>
                <a:cs typeface="Arabic Typesetting" panose="03020402040406030203" pitchFamily="66" charset="-78"/>
              </a:rPr>
              <a:t>قطبیتھا</a:t>
            </a:r>
            <a:r>
              <a:rPr lang="ar-DZ" sz="3200" dirty="0">
                <a:solidFill>
                  <a:srgbClr val="000000"/>
                </a:solidFill>
                <a:latin typeface="Arabic Typesetting" panose="03020402040406030203" pitchFamily="66" charset="-78"/>
                <a:cs typeface="Arabic Typesetting" panose="03020402040406030203" pitchFamily="66" charset="-78"/>
              </a:rPr>
              <a:t> وكلما زادت </a:t>
            </a:r>
            <a:r>
              <a:rPr lang="ar-DZ" sz="3200" dirty="0" err="1">
                <a:solidFill>
                  <a:srgbClr val="000000"/>
                </a:solidFill>
                <a:latin typeface="Arabic Typesetting" panose="03020402040406030203" pitchFamily="66" charset="-78"/>
                <a:cs typeface="Arabic Typesetting" panose="03020402040406030203" pitchFamily="66" charset="-78"/>
              </a:rPr>
              <a:t>قطبیة</a:t>
            </a:r>
            <a:r>
              <a:rPr lang="ar-DZ" sz="3200" dirty="0">
                <a:solidFill>
                  <a:srgbClr val="000000"/>
                </a:solidFill>
                <a:latin typeface="Arabic Typesetting" panose="03020402040406030203" pitchFamily="66" charset="-78"/>
                <a:cs typeface="Arabic Typesetting" panose="03020402040406030203" pitchFamily="66" charset="-78"/>
              </a:rPr>
              <a:t> المادة </a:t>
            </a:r>
            <a:r>
              <a:rPr lang="ar-DZ" sz="3200" dirty="0" smtClean="0">
                <a:solidFill>
                  <a:srgbClr val="000000"/>
                </a:solidFill>
                <a:latin typeface="Arabic Typesetting" panose="03020402040406030203" pitchFamily="66" charset="-78"/>
                <a:cs typeface="Arabic Typesetting" panose="03020402040406030203" pitchFamily="66" charset="-78"/>
              </a:rPr>
              <a:t>كلما زادت </a:t>
            </a:r>
            <a:r>
              <a:rPr lang="ar-DZ" sz="3200" dirty="0">
                <a:solidFill>
                  <a:srgbClr val="000000"/>
                </a:solidFill>
                <a:latin typeface="Arabic Typesetting" panose="03020402040406030203" pitchFamily="66" charset="-78"/>
                <a:cs typeface="Arabic Typesetting" panose="03020402040406030203" pitchFamily="66" charset="-78"/>
              </a:rPr>
              <a:t>قوة </a:t>
            </a:r>
            <a:r>
              <a:rPr lang="ar-DZ" sz="3200" dirty="0" err="1">
                <a:solidFill>
                  <a:srgbClr val="000000"/>
                </a:solidFill>
                <a:latin typeface="Arabic Typesetting" panose="03020402040406030203" pitchFamily="66" charset="-78"/>
                <a:cs typeface="Arabic Typesetting" panose="03020402040406030203" pitchFamily="66" charset="-78"/>
              </a:rPr>
              <a:t>امتزازھا</a:t>
            </a:r>
            <a:r>
              <a:rPr lang="ar-DZ" sz="3200" dirty="0">
                <a:solidFill>
                  <a:srgbClr val="000000"/>
                </a:solidFill>
                <a:latin typeface="Arabic Typesetting" panose="03020402040406030203" pitchFamily="66" charset="-78"/>
                <a:cs typeface="Arabic Typesetting" panose="03020402040406030203" pitchFamily="66" charset="-78"/>
              </a:rPr>
              <a:t> على سطح الطور الصلب القطبي وقل </a:t>
            </a:r>
            <a:r>
              <a:rPr lang="ar-DZ" sz="3200" dirty="0" err="1">
                <a:solidFill>
                  <a:srgbClr val="000000"/>
                </a:solidFill>
                <a:latin typeface="Arabic Typesetting" panose="03020402040406030203" pitchFamily="66" charset="-78"/>
                <a:cs typeface="Arabic Typesetting" panose="03020402040406030203" pitchFamily="66" charset="-78"/>
              </a:rPr>
              <a:t>ذوبانھا</a:t>
            </a:r>
            <a:r>
              <a:rPr lang="ar-DZ" sz="3200" dirty="0">
                <a:solidFill>
                  <a:srgbClr val="000000"/>
                </a:solidFill>
                <a:latin typeface="Arabic Typesetting" panose="03020402040406030203" pitchFamily="66" charset="-78"/>
                <a:cs typeface="Arabic Typesetting" panose="03020402040406030203" pitchFamily="66" charset="-78"/>
              </a:rPr>
              <a:t> في الطور المتحرك </a:t>
            </a:r>
            <a:r>
              <a:rPr lang="ar-DZ" sz="3200" dirty="0" smtClean="0">
                <a:solidFill>
                  <a:srgbClr val="000000"/>
                </a:solidFill>
                <a:latin typeface="Arabic Typesetting" panose="03020402040406030203" pitchFamily="66" charset="-78"/>
                <a:cs typeface="Arabic Typesetting" panose="03020402040406030203" pitchFamily="66" charset="-78"/>
              </a:rPr>
              <a:t>الأقل </a:t>
            </a:r>
            <a:r>
              <a:rPr lang="ar-DZ" sz="3200" dirty="0" err="1" smtClean="0">
                <a:solidFill>
                  <a:srgbClr val="000000"/>
                </a:solidFill>
                <a:latin typeface="Arabic Typesetting" panose="03020402040406030203" pitchFamily="66" charset="-78"/>
                <a:cs typeface="Arabic Typesetting" panose="03020402040406030203" pitchFamily="66" charset="-78"/>
              </a:rPr>
              <a:t>قطبیة</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أو </a:t>
            </a:r>
            <a:r>
              <a:rPr lang="ar-DZ" sz="3200" dirty="0" err="1">
                <a:solidFill>
                  <a:srgbClr val="000000"/>
                </a:solidFill>
                <a:latin typeface="Arabic Typesetting" panose="03020402040406030203" pitchFamily="66" charset="-78"/>
                <a:cs typeface="Arabic Typesetting" panose="03020402040406030203" pitchFamily="66" charset="-78"/>
              </a:rPr>
              <a:t>غیر</a:t>
            </a:r>
            <a:r>
              <a:rPr lang="ar-DZ" sz="3200" dirty="0">
                <a:solidFill>
                  <a:srgbClr val="000000"/>
                </a:solidFill>
                <a:latin typeface="Arabic Typesetting" panose="03020402040406030203" pitchFamily="66" charset="-78"/>
                <a:cs typeface="Arabic Typesetting" panose="03020402040406030203" pitchFamily="66" charset="-78"/>
              </a:rPr>
              <a:t> القطبي </a:t>
            </a:r>
            <a:endParaRPr lang="en-US" sz="3200" dirty="0">
              <a:solidFill>
                <a:srgbClr val="000000"/>
              </a:solidFill>
              <a:latin typeface="Arabic Typesetting" panose="03020402040406030203" pitchFamily="66" charset="-78"/>
              <a:cs typeface="Arabic Typesetting" panose="03020402040406030203" pitchFamily="66" charset="-78"/>
            </a:endParaRPr>
          </a:p>
        </p:txBody>
      </p:sp>
      <p:sp>
        <p:nvSpPr>
          <p:cNvPr id="4" name="Rectangle 3"/>
          <p:cNvSpPr/>
          <p:nvPr/>
        </p:nvSpPr>
        <p:spPr>
          <a:xfrm>
            <a:off x="0" y="3098022"/>
            <a:ext cx="8964488" cy="1569660"/>
          </a:xfrm>
          <a:prstGeom prst="rect">
            <a:avLst/>
          </a:prstGeom>
        </p:spPr>
        <p:txBody>
          <a:bodyPr wrap="square">
            <a:spAutoFit/>
          </a:bodyPr>
          <a:lstStyle/>
          <a:p>
            <a:pPr algn="r" rtl="1"/>
            <a:r>
              <a:rPr lang="ar-DZ" sz="3200" dirty="0" smtClean="0">
                <a:solidFill>
                  <a:srgbClr val="000000"/>
                </a:solidFill>
                <a:latin typeface="Arabic Typesetting" panose="03020402040406030203" pitchFamily="66" charset="-78"/>
                <a:cs typeface="Arabic Typesetting" panose="03020402040406030203" pitchFamily="66" charset="-78"/>
              </a:rPr>
              <a:t>  وتجدر </a:t>
            </a:r>
            <a:r>
              <a:rPr lang="ar-DZ" sz="3200" dirty="0">
                <a:solidFill>
                  <a:srgbClr val="000000"/>
                </a:solidFill>
                <a:latin typeface="Arabic Typesetting" panose="03020402040406030203" pitchFamily="66" charset="-78"/>
                <a:cs typeface="Arabic Typesetting" panose="03020402040406030203" pitchFamily="66" charset="-78"/>
              </a:rPr>
              <a:t>الاشارة إلى أن </a:t>
            </a:r>
            <a:r>
              <a:rPr lang="ar-DZ" sz="3200" dirty="0" err="1">
                <a:solidFill>
                  <a:srgbClr val="000000"/>
                </a:solidFill>
                <a:latin typeface="Arabic Typesetting" panose="03020402040406030203" pitchFamily="66" charset="-78"/>
                <a:cs typeface="Arabic Typesetting" panose="03020402040406030203" pitchFamily="66" charset="-78"/>
              </a:rPr>
              <a:t>حبیبات</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ھلام</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السیلیكا</a:t>
            </a:r>
            <a:r>
              <a:rPr lang="ar-DZ" sz="3200" dirty="0">
                <a:solidFill>
                  <a:srgbClr val="000000"/>
                </a:solidFill>
                <a:latin typeface="Arabic Typesetting" panose="03020402040406030203" pitchFamily="66" charset="-78"/>
                <a:cs typeface="Arabic Typesetting" panose="03020402040406030203" pitchFamily="66" charset="-78"/>
              </a:rPr>
              <a:t> تحتوي على مجموعات </a:t>
            </a:r>
            <a:r>
              <a:rPr lang="ar-DZ" sz="3200" dirty="0" err="1">
                <a:solidFill>
                  <a:srgbClr val="000000"/>
                </a:solidFill>
                <a:latin typeface="Arabic Typesetting" panose="03020402040406030203" pitchFamily="66" charset="-78"/>
                <a:cs typeface="Arabic Typesetting" panose="03020402040406030203" pitchFamily="66" charset="-78"/>
              </a:rPr>
              <a:t>ھیدروكسیل</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على </a:t>
            </a:r>
            <a:r>
              <a:rPr lang="ar-DZ" sz="3200" dirty="0" err="1" smtClean="0">
                <a:solidFill>
                  <a:srgbClr val="000000"/>
                </a:solidFill>
                <a:latin typeface="Arabic Typesetting" panose="03020402040406030203" pitchFamily="66" charset="-78"/>
                <a:cs typeface="Arabic Typesetting" panose="03020402040406030203" pitchFamily="66" charset="-78"/>
              </a:rPr>
              <a:t>سطحھا</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والتي سوف ترتبط بالمواد </a:t>
            </a:r>
            <a:r>
              <a:rPr lang="ar-DZ" sz="3200" dirty="0" err="1">
                <a:solidFill>
                  <a:srgbClr val="000000"/>
                </a:solidFill>
                <a:latin typeface="Arabic Typesetting" panose="03020402040406030203" pitchFamily="66" charset="-78"/>
                <a:cs typeface="Arabic Typesetting" panose="03020402040406030203" pitchFamily="66" charset="-78"/>
              </a:rPr>
              <a:t>القطبیة</a:t>
            </a:r>
            <a:r>
              <a:rPr lang="ar-DZ" sz="3200" dirty="0">
                <a:solidFill>
                  <a:srgbClr val="000000"/>
                </a:solidFill>
                <a:latin typeface="Arabic Typesetting" panose="03020402040406030203" pitchFamily="66" charset="-78"/>
                <a:cs typeface="Arabic Typesetting" panose="03020402040406030203" pitchFamily="66" charset="-78"/>
              </a:rPr>
              <a:t> برابطة </a:t>
            </a:r>
            <a:r>
              <a:rPr lang="ar-DZ" sz="3200" dirty="0" err="1">
                <a:solidFill>
                  <a:srgbClr val="000000"/>
                </a:solidFill>
                <a:latin typeface="Arabic Typesetting" panose="03020402040406030203" pitchFamily="66" charset="-78"/>
                <a:cs typeface="Arabic Typesetting" panose="03020402040406030203" pitchFamily="66" charset="-78"/>
              </a:rPr>
              <a:t>ھیدروجینیة</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a:t>
            </a:r>
            <a:r>
              <a:rPr lang="ar-DZ" sz="3200" dirty="0" err="1">
                <a:solidFill>
                  <a:srgbClr val="000000"/>
                </a:solidFill>
                <a:latin typeface="Arabic Typesetting" panose="03020402040406030203" pitchFamily="66" charset="-78"/>
                <a:cs typeface="Arabic Typesetting" panose="03020402040406030203" pitchFamily="66" charset="-78"/>
              </a:rPr>
              <a:t>إمتزاز</a:t>
            </a:r>
            <a:r>
              <a:rPr lang="ar-DZ" sz="3200" dirty="0" smtClean="0">
                <a:solidFill>
                  <a:srgbClr val="000000"/>
                </a:solidFill>
                <a:latin typeface="Arabic Typesetting" panose="03020402040406030203" pitchFamily="66" charset="-78"/>
                <a:cs typeface="Arabic Typesetting" panose="03020402040406030203" pitchFamily="66" charset="-78"/>
              </a:rPr>
              <a:t>) كما </a:t>
            </a:r>
            <a:r>
              <a:rPr lang="ar-DZ" sz="3200" dirty="0">
                <a:solidFill>
                  <a:srgbClr val="000000"/>
                </a:solidFill>
                <a:latin typeface="Arabic Typesetting" panose="03020402040406030203" pitchFamily="66" charset="-78"/>
                <a:cs typeface="Arabic Typesetting" panose="03020402040406030203" pitchFamily="66" charset="-78"/>
              </a:rPr>
              <a:t>أن </a:t>
            </a:r>
            <a:r>
              <a:rPr lang="ar-DZ" sz="3200" dirty="0" err="1" smtClean="0">
                <a:solidFill>
                  <a:srgbClr val="000000"/>
                </a:solidFill>
                <a:latin typeface="Arabic Typesetting" panose="03020402040406030203" pitchFamily="66" charset="-78"/>
                <a:cs typeface="Arabic Typesetting" panose="03020402040406030203" pitchFamily="66" charset="-78"/>
              </a:rPr>
              <a:t>الألومینا</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أیضا</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تحتوي على مجموعات </a:t>
            </a:r>
            <a:r>
              <a:rPr lang="ar-DZ" sz="3200" dirty="0" err="1">
                <a:solidFill>
                  <a:srgbClr val="000000"/>
                </a:solidFill>
                <a:latin typeface="Arabic Typesetting" panose="03020402040406030203" pitchFamily="66" charset="-78"/>
                <a:cs typeface="Arabic Typesetting" panose="03020402040406030203" pitchFamily="66" charset="-78"/>
              </a:rPr>
              <a:t>ھیدروكسیل</a:t>
            </a:r>
            <a:r>
              <a:rPr lang="ar-DZ" sz="3200" dirty="0">
                <a:solidFill>
                  <a:srgbClr val="000000"/>
                </a:solidFill>
                <a:latin typeface="Arabic Typesetting" panose="03020402040406030203" pitchFamily="66" charset="-78"/>
                <a:cs typeface="Arabic Typesetting" panose="03020402040406030203" pitchFamily="66" charset="-78"/>
              </a:rPr>
              <a:t> أو ذرات </a:t>
            </a:r>
            <a:r>
              <a:rPr lang="ar-DZ" sz="3200" dirty="0" err="1">
                <a:solidFill>
                  <a:srgbClr val="000000"/>
                </a:solidFill>
                <a:latin typeface="Arabic Typesetting" panose="03020402040406030203" pitchFamily="66" charset="-78"/>
                <a:cs typeface="Arabic Typesetting" panose="03020402040406030203" pitchFamily="66" charset="-78"/>
              </a:rPr>
              <a:t>أوكسجین</a:t>
            </a:r>
            <a:r>
              <a:rPr lang="ar-DZ" sz="3200" dirty="0">
                <a:solidFill>
                  <a:srgbClr val="000000"/>
                </a:solidFill>
                <a:latin typeface="Arabic Typesetting" panose="03020402040406030203" pitchFamily="66" charset="-78"/>
                <a:cs typeface="Arabic Typesetting" panose="03020402040406030203" pitchFamily="66" charset="-78"/>
              </a:rPr>
              <a:t> مما </a:t>
            </a:r>
            <a:r>
              <a:rPr lang="ar-DZ" sz="3200" dirty="0" err="1">
                <a:solidFill>
                  <a:srgbClr val="000000"/>
                </a:solidFill>
                <a:latin typeface="Arabic Typesetting" panose="03020402040406030203" pitchFamily="66" charset="-78"/>
                <a:cs typeface="Arabic Typesetting" panose="03020402040406030203" pitchFamily="66" charset="-78"/>
              </a:rPr>
              <a:t>یجعلھا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smtClean="0">
                <a:solidFill>
                  <a:srgbClr val="000000"/>
                </a:solidFill>
                <a:latin typeface="Arabic Typesetting" panose="03020402040406030203" pitchFamily="66" charset="-78"/>
                <a:cs typeface="Arabic Typesetting" panose="03020402040406030203" pitchFamily="66" charset="-78"/>
              </a:rPr>
              <a:t>قطبیة</a:t>
            </a:r>
            <a:r>
              <a:rPr lang="ar-DZ" sz="3200" dirty="0" smtClean="0">
                <a:solidFill>
                  <a:srgbClr val="000000"/>
                </a:solidFill>
                <a:latin typeface="Arabic Typesetting" panose="03020402040406030203" pitchFamily="66" charset="-78"/>
                <a:cs typeface="Arabic Typesetting" panose="03020402040406030203" pitchFamily="66" charset="-78"/>
              </a:rPr>
              <a:t>. </a:t>
            </a:r>
            <a:endParaRPr lang="en-US" sz="3200" dirty="0">
              <a:solidFill>
                <a:srgbClr val="000000"/>
              </a:solidFill>
              <a:latin typeface="Arabic Typesetting" panose="03020402040406030203" pitchFamily="66" charset="-78"/>
              <a:cs typeface="Arabic Typesetting" panose="03020402040406030203" pitchFamily="66"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94" y="4797152"/>
            <a:ext cx="80391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25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03848" y="301064"/>
            <a:ext cx="5400600" cy="584775"/>
          </a:xfrm>
          <a:prstGeom prst="rect">
            <a:avLst/>
          </a:prstGeom>
        </p:spPr>
        <p:txBody>
          <a:bodyPr wrap="square">
            <a:spAutoFit/>
          </a:bodyPr>
          <a:lstStyle/>
          <a:p>
            <a:pPr algn="r"/>
            <a:r>
              <a:rPr lang="en-US" b="1" dirty="0">
                <a:solidFill>
                  <a:srgbClr val="000000"/>
                </a:solidFill>
                <a:latin typeface="Arabic Typesetting" panose="03020402040406030203" pitchFamily="66" charset="-78"/>
                <a:cs typeface="Arabic Typesetting" panose="03020402040406030203" pitchFamily="66" charset="-78"/>
              </a:rPr>
              <a:t>:</a:t>
            </a:r>
            <a:r>
              <a:rPr lang="en-US" sz="3200" b="1" dirty="0" smtClean="0">
                <a:solidFill>
                  <a:srgbClr val="000000"/>
                </a:solidFill>
                <a:latin typeface="Arabic Typesetting" panose="03020402040406030203" pitchFamily="66" charset="-78"/>
                <a:cs typeface="Arabic Typesetting" panose="03020402040406030203" pitchFamily="66" charset="-78"/>
              </a:rPr>
              <a:t>Liquid-Mobile </a:t>
            </a:r>
            <a:r>
              <a:rPr lang="en-US" sz="3200" b="1" dirty="0">
                <a:solidFill>
                  <a:srgbClr val="000000"/>
                </a:solidFill>
                <a:latin typeface="Arabic Typesetting" panose="03020402040406030203" pitchFamily="66" charset="-78"/>
                <a:cs typeface="Arabic Typesetting" panose="03020402040406030203" pitchFamily="66" charset="-78"/>
              </a:rPr>
              <a:t>Phase </a:t>
            </a:r>
            <a:r>
              <a:rPr lang="ar-DZ" sz="3200" b="1" dirty="0" smtClean="0">
                <a:solidFill>
                  <a:srgbClr val="000000"/>
                </a:solidFill>
                <a:latin typeface="Arabic Typesetting" panose="03020402040406030203" pitchFamily="66" charset="-78"/>
                <a:cs typeface="Arabic Typesetting" panose="03020402040406030203" pitchFamily="66" charset="-78"/>
              </a:rPr>
              <a:t>الطور </a:t>
            </a:r>
            <a:r>
              <a:rPr lang="ar-DZ" sz="3200" b="1" dirty="0">
                <a:solidFill>
                  <a:srgbClr val="000000"/>
                </a:solidFill>
                <a:latin typeface="Arabic Typesetting" panose="03020402040406030203" pitchFamily="66" charset="-78"/>
                <a:cs typeface="Arabic Typesetting" panose="03020402040406030203" pitchFamily="66" charset="-78"/>
              </a:rPr>
              <a:t>المتحرك </a:t>
            </a:r>
            <a:r>
              <a:rPr lang="ar-DZ" sz="3200" b="1" dirty="0" smtClean="0">
                <a:solidFill>
                  <a:srgbClr val="000000"/>
                </a:solidFill>
                <a:latin typeface="Arabic Typesetting" panose="03020402040406030203" pitchFamily="66" charset="-78"/>
                <a:cs typeface="Arabic Typesetting" panose="03020402040406030203" pitchFamily="66" charset="-78"/>
              </a:rPr>
              <a:t>السائل</a:t>
            </a:r>
            <a:endParaRPr lang="en-US" sz="3200" dirty="0">
              <a:latin typeface="Arabic Typesetting" panose="03020402040406030203" pitchFamily="66" charset="-78"/>
              <a:cs typeface="Arabic Typesetting" panose="03020402040406030203" pitchFamily="66" charset="-78"/>
            </a:endParaRPr>
          </a:p>
        </p:txBody>
      </p:sp>
      <p:sp>
        <p:nvSpPr>
          <p:cNvPr id="6" name="Rectangle 5"/>
          <p:cNvSpPr/>
          <p:nvPr/>
        </p:nvSpPr>
        <p:spPr>
          <a:xfrm>
            <a:off x="179512" y="887576"/>
            <a:ext cx="8694712" cy="3046988"/>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إن </a:t>
            </a:r>
            <a:r>
              <a:rPr lang="ar-DZ" sz="3200" dirty="0" err="1">
                <a:solidFill>
                  <a:srgbClr val="000000"/>
                </a:solidFill>
                <a:latin typeface="Arabic Typesetting" panose="03020402040406030203" pitchFamily="66" charset="-78"/>
                <a:cs typeface="Arabic Typesetting" panose="03020402040406030203" pitchFamily="66" charset="-78"/>
              </a:rPr>
              <a:t>مھمة</a:t>
            </a:r>
            <a:r>
              <a:rPr lang="ar-DZ" sz="3200" dirty="0">
                <a:solidFill>
                  <a:srgbClr val="000000"/>
                </a:solidFill>
                <a:latin typeface="Arabic Typesetting" panose="03020402040406030203" pitchFamily="66" charset="-78"/>
                <a:cs typeface="Arabic Typesetting" panose="03020402040406030203" pitchFamily="66" charset="-78"/>
              </a:rPr>
              <a:t> الطور المتحرك </a:t>
            </a:r>
            <a:r>
              <a:rPr lang="ar-DZ" sz="3200" dirty="0" err="1">
                <a:solidFill>
                  <a:srgbClr val="000000"/>
                </a:solidFill>
                <a:latin typeface="Arabic Typesetting" panose="03020402040406030203" pitchFamily="66" charset="-78"/>
                <a:cs typeface="Arabic Typesetting" panose="03020402040406030203" pitchFamily="66" charset="-78"/>
              </a:rPr>
              <a:t>لاتنحصر</a:t>
            </a:r>
            <a:r>
              <a:rPr lang="ar-DZ" sz="3200" dirty="0">
                <a:solidFill>
                  <a:srgbClr val="000000"/>
                </a:solidFill>
                <a:latin typeface="Arabic Typesetting" panose="03020402040406030203" pitchFamily="66" charset="-78"/>
                <a:cs typeface="Arabic Typesetting" panose="03020402040406030203" pitchFamily="66" charset="-78"/>
              </a:rPr>
              <a:t> في نقل المكونات عبر العمود فقط بل إن </a:t>
            </a:r>
            <a:r>
              <a:rPr lang="ar-DZ" sz="3200" dirty="0" smtClean="0">
                <a:solidFill>
                  <a:srgbClr val="000000"/>
                </a:solidFill>
                <a:latin typeface="Arabic Typesetting" panose="03020402040406030203" pitchFamily="66" charset="-78"/>
                <a:cs typeface="Arabic Typesetting" panose="03020402040406030203" pitchFamily="66" charset="-78"/>
              </a:rPr>
              <a:t>لها </a:t>
            </a:r>
            <a:r>
              <a:rPr lang="ar-DZ" sz="3200" dirty="0" err="1">
                <a:solidFill>
                  <a:srgbClr val="000000"/>
                </a:solidFill>
                <a:latin typeface="Arabic Typesetting" panose="03020402040406030203" pitchFamily="66" charset="-78"/>
                <a:cs typeface="Arabic Typesetting" panose="03020402040406030203" pitchFamily="66" charset="-78"/>
              </a:rPr>
              <a:t>تأثیر</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على معامل </a:t>
            </a:r>
            <a:r>
              <a:rPr lang="ar-DZ" sz="3200" dirty="0" err="1" smtClean="0">
                <a:solidFill>
                  <a:srgbClr val="000000"/>
                </a:solidFill>
                <a:latin typeface="Arabic Typesetting" panose="03020402040406030203" pitchFamily="66" charset="-78"/>
                <a:cs typeface="Arabic Typesetting" panose="03020402040406030203" pitchFamily="66" charset="-78"/>
              </a:rPr>
              <a:t>التوزیع</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وذلك </a:t>
            </a:r>
            <a:r>
              <a:rPr lang="ar-DZ" sz="3200" dirty="0" err="1">
                <a:solidFill>
                  <a:srgbClr val="000000"/>
                </a:solidFill>
                <a:latin typeface="Arabic Typesetting" panose="03020402040406030203" pitchFamily="66" charset="-78"/>
                <a:cs typeface="Arabic Typesetting" panose="03020402040406030203" pitchFamily="66" charset="-78"/>
              </a:rPr>
              <a:t>یعتمد</a:t>
            </a:r>
            <a:r>
              <a:rPr lang="ar-DZ" sz="3200" dirty="0">
                <a:solidFill>
                  <a:srgbClr val="000000"/>
                </a:solidFill>
                <a:latin typeface="Arabic Typesetting" panose="03020402040406030203" pitchFamily="66" charset="-78"/>
                <a:cs typeface="Arabic Typesetting" panose="03020402040406030203" pitchFamily="66" charset="-78"/>
              </a:rPr>
              <a:t> على قوة </a:t>
            </a:r>
            <a:r>
              <a:rPr lang="ar-DZ" sz="3200" dirty="0" smtClean="0">
                <a:solidFill>
                  <a:srgbClr val="000000"/>
                </a:solidFill>
                <a:latin typeface="Arabic Typesetting" panose="03020402040406030203" pitchFamily="66" charset="-78"/>
                <a:cs typeface="Arabic Typesetting" panose="03020402040406030203" pitchFamily="66" charset="-78"/>
              </a:rPr>
              <a:t>إذابته </a:t>
            </a:r>
            <a:r>
              <a:rPr lang="ar-DZ" sz="3200" dirty="0">
                <a:solidFill>
                  <a:srgbClr val="000000"/>
                </a:solidFill>
                <a:latin typeface="Arabic Typesetting" panose="03020402040406030203" pitchFamily="66" charset="-78"/>
                <a:cs typeface="Arabic Typesetting" panose="03020402040406030203" pitchFamily="66" charset="-78"/>
              </a:rPr>
              <a:t>وبالإضافة إلى ذوبان المكونات في </a:t>
            </a:r>
            <a:r>
              <a:rPr lang="ar-DZ" sz="3200" dirty="0" smtClean="0">
                <a:solidFill>
                  <a:srgbClr val="000000"/>
                </a:solidFill>
                <a:latin typeface="Arabic Typesetting" panose="03020402040406030203" pitchFamily="66" charset="-78"/>
                <a:cs typeface="Arabic Typesetting" panose="03020402040406030203" pitchFamily="66" charset="-78"/>
              </a:rPr>
              <a:t>الطور المتحرك </a:t>
            </a:r>
            <a:r>
              <a:rPr lang="ar-DZ" sz="3200" dirty="0">
                <a:solidFill>
                  <a:srgbClr val="000000"/>
                </a:solidFill>
                <a:latin typeface="Arabic Typesetting" panose="03020402040406030203" pitchFamily="66" charset="-78"/>
                <a:cs typeface="Arabic Typesetting" panose="03020402040406030203" pitchFamily="66" charset="-78"/>
              </a:rPr>
              <a:t>فان </a:t>
            </a:r>
            <a:r>
              <a:rPr lang="ar-DZ" sz="3200" dirty="0" err="1">
                <a:solidFill>
                  <a:srgbClr val="000000"/>
                </a:solidFill>
                <a:latin typeface="Arabic Typesetting" panose="03020402040406030203" pitchFamily="66" charset="-78"/>
                <a:cs typeface="Arabic Typesetting" panose="03020402040406030203" pitchFamily="66" charset="-78"/>
              </a:rPr>
              <a:t>ھناك</a:t>
            </a:r>
            <a:r>
              <a:rPr lang="ar-DZ" sz="3200" dirty="0">
                <a:solidFill>
                  <a:srgbClr val="000000"/>
                </a:solidFill>
                <a:latin typeface="Arabic Typesetting" panose="03020402040406030203" pitchFamily="66" charset="-78"/>
                <a:cs typeface="Arabic Typesetting" panose="03020402040406030203" pitchFamily="66" charset="-78"/>
              </a:rPr>
              <a:t> تنافس </a:t>
            </a:r>
            <a:r>
              <a:rPr lang="ar-DZ" sz="3200" dirty="0" err="1">
                <a:solidFill>
                  <a:srgbClr val="000000"/>
                </a:solidFill>
                <a:latin typeface="Arabic Typesetting" panose="03020402040406030203" pitchFamily="66" charset="-78"/>
                <a:cs typeface="Arabic Typesetting" panose="03020402040406030203" pitchFamily="66" charset="-78"/>
              </a:rPr>
              <a:t>بین</a:t>
            </a:r>
            <a:r>
              <a:rPr lang="ar-DZ" sz="3200" dirty="0">
                <a:solidFill>
                  <a:srgbClr val="000000"/>
                </a:solidFill>
                <a:latin typeface="Arabic Typesetting" panose="03020402040406030203" pitchFamily="66" charset="-78"/>
                <a:cs typeface="Arabic Typesetting" panose="03020402040406030203" pitchFamily="66" charset="-78"/>
              </a:rPr>
              <a:t> تلك المكونات </a:t>
            </a:r>
            <a:r>
              <a:rPr lang="ar-DZ" sz="3200" dirty="0" err="1">
                <a:solidFill>
                  <a:srgbClr val="000000"/>
                </a:solidFill>
                <a:latin typeface="Arabic Typesetting" panose="03020402040406030203" pitchFamily="66" charset="-78"/>
                <a:cs typeface="Arabic Typesetting" panose="03020402040406030203" pitchFamily="66" charset="-78"/>
              </a:rPr>
              <a:t>وجزیئات</a:t>
            </a:r>
            <a:r>
              <a:rPr lang="ar-DZ" sz="3200" dirty="0">
                <a:solidFill>
                  <a:srgbClr val="000000"/>
                </a:solidFill>
                <a:latin typeface="Arabic Typesetting" panose="03020402040406030203" pitchFamily="66" charset="-78"/>
                <a:cs typeface="Arabic Typesetting" panose="03020402040406030203" pitchFamily="66" charset="-78"/>
              </a:rPr>
              <a:t> الطور المتحرك على الامتزاز </a:t>
            </a:r>
            <a:r>
              <a:rPr lang="ar-DZ" sz="3200" dirty="0" smtClean="0">
                <a:solidFill>
                  <a:srgbClr val="000000"/>
                </a:solidFill>
                <a:latin typeface="Arabic Typesetting" panose="03020402040406030203" pitchFamily="66" charset="-78"/>
                <a:cs typeface="Arabic Typesetting" panose="03020402040406030203" pitchFamily="66" charset="-78"/>
              </a:rPr>
              <a:t>على سطح </a:t>
            </a:r>
            <a:r>
              <a:rPr lang="ar-DZ" sz="3200" dirty="0">
                <a:solidFill>
                  <a:srgbClr val="000000"/>
                </a:solidFill>
                <a:latin typeface="Arabic Typesetting" panose="03020402040406030203" pitchFamily="66" charset="-78"/>
                <a:cs typeface="Arabic Typesetting" panose="03020402040406030203" pitchFamily="66" charset="-78"/>
              </a:rPr>
              <a:t>الطور الثابت </a:t>
            </a:r>
            <a:r>
              <a:rPr lang="ar-DZ" sz="3200" dirty="0" smtClean="0">
                <a:solidFill>
                  <a:srgbClr val="000000"/>
                </a:solidFill>
                <a:latin typeface="Arabic Typesetting" panose="03020402040406030203" pitchFamily="66" charset="-78"/>
                <a:cs typeface="Arabic Typesetting" panose="03020402040406030203" pitchFamily="66" charset="-78"/>
              </a:rPr>
              <a:t>الصلب. </a:t>
            </a:r>
            <a:r>
              <a:rPr lang="ar-DZ" sz="3200" dirty="0" err="1">
                <a:solidFill>
                  <a:srgbClr val="000000"/>
                </a:solidFill>
                <a:latin typeface="Arabic Typesetting" panose="03020402040406030203" pitchFamily="66" charset="-78"/>
                <a:cs typeface="Arabic Typesetting" panose="03020402040406030203" pitchFamily="66" charset="-78"/>
              </a:rPr>
              <a:t>ویشترط</a:t>
            </a:r>
            <a:r>
              <a:rPr lang="ar-DZ" sz="3200" dirty="0">
                <a:solidFill>
                  <a:srgbClr val="000000"/>
                </a:solidFill>
                <a:latin typeface="Arabic Typesetting" panose="03020402040406030203" pitchFamily="66" charset="-78"/>
                <a:cs typeface="Arabic Typesetting" panose="03020402040406030203" pitchFamily="66" charset="-78"/>
              </a:rPr>
              <a:t> في </a:t>
            </a:r>
            <a:r>
              <a:rPr lang="ar-DZ" sz="3200" dirty="0" err="1">
                <a:solidFill>
                  <a:srgbClr val="000000"/>
                </a:solidFill>
                <a:latin typeface="Arabic Typesetting" panose="03020402040406030203" pitchFamily="66" charset="-78"/>
                <a:cs typeface="Arabic Typesetting" panose="03020402040406030203" pitchFamily="66" charset="-78"/>
              </a:rPr>
              <a:t>المذیب</a:t>
            </a:r>
            <a:r>
              <a:rPr lang="ar-DZ" sz="3200" dirty="0">
                <a:solidFill>
                  <a:srgbClr val="000000"/>
                </a:solidFill>
                <a:latin typeface="Arabic Typesetting" panose="03020402040406030203" pitchFamily="66" charset="-78"/>
                <a:cs typeface="Arabic Typesetting" panose="03020402040406030203" pitchFamily="66" charset="-78"/>
              </a:rPr>
              <a:t> لكي </a:t>
            </a:r>
            <a:r>
              <a:rPr lang="ar-DZ" sz="3200" dirty="0" err="1">
                <a:solidFill>
                  <a:srgbClr val="000000"/>
                </a:solidFill>
                <a:latin typeface="Arabic Typesetting" panose="03020402040406030203" pitchFamily="66" charset="-78"/>
                <a:cs typeface="Arabic Typesetting" panose="03020402040406030203" pitchFamily="66" charset="-78"/>
              </a:rPr>
              <a:t>یستخدم</a:t>
            </a:r>
            <a:r>
              <a:rPr lang="ar-DZ" sz="3200" dirty="0">
                <a:solidFill>
                  <a:srgbClr val="000000"/>
                </a:solidFill>
                <a:latin typeface="Arabic Typesetting" panose="03020402040406030203" pitchFamily="66" charset="-78"/>
                <a:cs typeface="Arabic Typesetting" panose="03020402040406030203" pitchFamily="66" charset="-78"/>
              </a:rPr>
              <a:t> كطور متحرك أن </a:t>
            </a:r>
            <a:r>
              <a:rPr lang="ar-DZ" sz="3200" dirty="0" err="1" smtClean="0">
                <a:solidFill>
                  <a:srgbClr val="000000"/>
                </a:solidFill>
                <a:latin typeface="Arabic Typesetting" panose="03020402040406030203" pitchFamily="66" charset="-78"/>
                <a:cs typeface="Arabic Typesetting" panose="03020402040406030203" pitchFamily="66" charset="-78"/>
              </a:rPr>
              <a:t>لاتخرج</a:t>
            </a:r>
            <a:r>
              <a:rPr lang="ar-DZ" sz="3200" dirty="0" smtClean="0">
                <a:solidFill>
                  <a:srgbClr val="000000"/>
                </a:solidFill>
                <a:latin typeface="Arabic Typesetting" panose="03020402040406030203" pitchFamily="66" charset="-78"/>
                <a:cs typeface="Arabic Typesetting" panose="03020402040406030203" pitchFamily="66" charset="-78"/>
              </a:rPr>
              <a:t> المكونات </a:t>
            </a:r>
            <a:r>
              <a:rPr lang="ar-DZ" sz="3200" dirty="0">
                <a:solidFill>
                  <a:srgbClr val="000000"/>
                </a:solidFill>
                <a:latin typeface="Arabic Typesetting" panose="03020402040406030203" pitchFamily="66" charset="-78"/>
                <a:cs typeface="Arabic Typesetting" panose="03020402040406030203" pitchFamily="66" charset="-78"/>
              </a:rPr>
              <a:t>من العمود بسرعة لأن ذلك لن </a:t>
            </a:r>
            <a:r>
              <a:rPr lang="ar-DZ" sz="3200" dirty="0" err="1">
                <a:solidFill>
                  <a:srgbClr val="000000"/>
                </a:solidFill>
                <a:latin typeface="Arabic Typesetting" panose="03020402040406030203" pitchFamily="66" charset="-78"/>
                <a:cs typeface="Arabic Typesetting" panose="03020402040406030203" pitchFamily="66" charset="-78"/>
              </a:rPr>
              <a:t>یؤدي</a:t>
            </a:r>
            <a:r>
              <a:rPr lang="ar-DZ" sz="3200" dirty="0">
                <a:solidFill>
                  <a:srgbClr val="000000"/>
                </a:solidFill>
                <a:latin typeface="Arabic Typesetting" panose="03020402040406030203" pitchFamily="66" charset="-78"/>
                <a:cs typeface="Arabic Typesetting" panose="03020402040406030203" pitchFamily="66" charset="-78"/>
              </a:rPr>
              <a:t> إلى </a:t>
            </a:r>
            <a:r>
              <a:rPr lang="ar-DZ" sz="3200" dirty="0" err="1">
                <a:solidFill>
                  <a:srgbClr val="000000"/>
                </a:solidFill>
                <a:latin typeface="Arabic Typesetting" panose="03020402040406030203" pitchFamily="66" charset="-78"/>
                <a:cs typeface="Arabic Typesetting" panose="03020402040406030203" pitchFamily="66" charset="-78"/>
              </a:rPr>
              <a:t>فصلھا</a:t>
            </a:r>
            <a:r>
              <a:rPr lang="ar-DZ" sz="3200" dirty="0">
                <a:solidFill>
                  <a:srgbClr val="000000"/>
                </a:solidFill>
                <a:latin typeface="Arabic Typesetting" panose="03020402040406030203" pitchFamily="66" charset="-78"/>
                <a:cs typeface="Arabic Typesetting" panose="03020402040406030203" pitchFamily="66" charset="-78"/>
              </a:rPr>
              <a:t> كما </a:t>
            </a:r>
            <a:r>
              <a:rPr lang="ar-DZ" sz="3200" dirty="0" smtClean="0">
                <a:solidFill>
                  <a:srgbClr val="000000"/>
                </a:solidFill>
                <a:latin typeface="Arabic Typesetting" panose="03020402040406030203" pitchFamily="66" charset="-78"/>
                <a:cs typeface="Arabic Typesetting" panose="03020402040406030203" pitchFamily="66" charset="-78"/>
              </a:rPr>
              <a:t>بجب </a:t>
            </a:r>
            <a:r>
              <a:rPr lang="ar-DZ" sz="3200" dirty="0">
                <a:solidFill>
                  <a:srgbClr val="000000"/>
                </a:solidFill>
                <a:latin typeface="Arabic Typesetting" panose="03020402040406030203" pitchFamily="66" charset="-78"/>
                <a:cs typeface="Arabic Typesetting" panose="03020402040406030203" pitchFamily="66" charset="-78"/>
              </a:rPr>
              <a:t>أن لا تكون </a:t>
            </a:r>
            <a:r>
              <a:rPr lang="ar-DZ" sz="3200" dirty="0" smtClean="0">
                <a:solidFill>
                  <a:srgbClr val="000000"/>
                </a:solidFill>
                <a:latin typeface="Arabic Typesetting" panose="03020402040406030203" pitchFamily="66" charset="-78"/>
                <a:cs typeface="Arabic Typesetting" panose="03020402040406030203" pitchFamily="66" charset="-78"/>
              </a:rPr>
              <a:t>سرعة التخريج بطيئة </a:t>
            </a:r>
            <a:r>
              <a:rPr lang="ar-DZ" sz="3200" dirty="0">
                <a:solidFill>
                  <a:srgbClr val="000000"/>
                </a:solidFill>
                <a:latin typeface="Arabic Typesetting" panose="03020402040406030203" pitchFamily="66" charset="-78"/>
                <a:cs typeface="Arabic Typesetting" panose="03020402040406030203" pitchFamily="66" charset="-78"/>
              </a:rPr>
              <a:t>لأن ذلك </a:t>
            </a:r>
            <a:r>
              <a:rPr lang="ar-DZ" sz="3200" dirty="0" err="1">
                <a:solidFill>
                  <a:srgbClr val="000000"/>
                </a:solidFill>
                <a:latin typeface="Arabic Typesetting" panose="03020402040406030203" pitchFamily="66" charset="-78"/>
                <a:cs typeface="Arabic Typesetting" panose="03020402040406030203" pitchFamily="66" charset="-78"/>
              </a:rPr>
              <a:t>یؤدي</a:t>
            </a:r>
            <a:r>
              <a:rPr lang="ar-DZ" sz="3200" dirty="0">
                <a:solidFill>
                  <a:srgbClr val="000000"/>
                </a:solidFill>
                <a:latin typeface="Arabic Typesetting" panose="03020402040406030203" pitchFamily="66" charset="-78"/>
                <a:cs typeface="Arabic Typesetting" panose="03020402040406030203" pitchFamily="66" charset="-78"/>
              </a:rPr>
              <a:t> إلى الحصول على أزمان حجز </a:t>
            </a:r>
            <a:r>
              <a:rPr lang="ar-DZ" sz="3200" dirty="0" smtClean="0">
                <a:solidFill>
                  <a:srgbClr val="000000"/>
                </a:solidFill>
                <a:latin typeface="Arabic Typesetting" panose="03020402040406030203" pitchFamily="66" charset="-78"/>
                <a:cs typeface="Arabic Typesetting" panose="03020402040406030203" pitchFamily="66" charset="-78"/>
              </a:rPr>
              <a:t>طويلة</a:t>
            </a:r>
            <a:r>
              <a:rPr lang="ar-DZ" sz="3200" dirty="0" smtClean="0">
                <a:latin typeface="Arabic Typesetting" panose="03020402040406030203" pitchFamily="66" charset="-78"/>
                <a:cs typeface="Arabic Typesetting" panose="03020402040406030203" pitchFamily="66" charset="-78"/>
              </a:rPr>
              <a:t> </a:t>
            </a:r>
            <a:endParaRPr lang="en-US" sz="3200" dirty="0">
              <a:latin typeface="Arabic Typesetting" panose="03020402040406030203" pitchFamily="66" charset="-78"/>
              <a:cs typeface="Arabic Typesetting" panose="03020402040406030203" pitchFamily="66" charset="-78"/>
            </a:endParaRPr>
          </a:p>
        </p:txBody>
      </p:sp>
      <p:sp>
        <p:nvSpPr>
          <p:cNvPr id="7" name="Rectangle 6"/>
          <p:cNvSpPr/>
          <p:nvPr/>
        </p:nvSpPr>
        <p:spPr>
          <a:xfrm>
            <a:off x="0" y="3916690"/>
            <a:ext cx="8964488" cy="584775"/>
          </a:xfrm>
          <a:prstGeom prst="rect">
            <a:avLst/>
          </a:prstGeom>
        </p:spPr>
        <p:txBody>
          <a:bodyPr wrap="square">
            <a:spAutoFit/>
          </a:bodyPr>
          <a:lstStyle/>
          <a:p>
            <a:pPr algn="r" rtl="1"/>
            <a:r>
              <a:rPr lang="ar-DZ" sz="3200" dirty="0" err="1">
                <a:solidFill>
                  <a:srgbClr val="000000"/>
                </a:solidFill>
                <a:latin typeface="Arabic Typesetting" panose="03020402040406030203" pitchFamily="66" charset="-78"/>
                <a:cs typeface="Arabic Typesetting" panose="03020402040406030203" pitchFamily="66" charset="-78"/>
              </a:rPr>
              <a:t>ویوجد</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العدید</a:t>
            </a:r>
            <a:r>
              <a:rPr lang="ar-DZ" sz="3200" dirty="0">
                <a:solidFill>
                  <a:srgbClr val="000000"/>
                </a:solidFill>
                <a:latin typeface="Arabic Typesetting" panose="03020402040406030203" pitchFamily="66" charset="-78"/>
                <a:cs typeface="Arabic Typesetting" panose="03020402040406030203" pitchFamily="66" charset="-78"/>
              </a:rPr>
              <a:t> من </a:t>
            </a:r>
            <a:r>
              <a:rPr lang="ar-DZ" sz="3200" dirty="0" err="1">
                <a:solidFill>
                  <a:srgbClr val="000000"/>
                </a:solidFill>
                <a:latin typeface="Arabic Typesetting" panose="03020402040406030203" pitchFamily="66" charset="-78"/>
                <a:cs typeface="Arabic Typesetting" panose="03020402040406030203" pitchFamily="66" charset="-78"/>
              </a:rPr>
              <a:t>المذیبات</a:t>
            </a:r>
            <a:r>
              <a:rPr lang="ar-DZ" sz="3200" dirty="0">
                <a:solidFill>
                  <a:srgbClr val="000000"/>
                </a:solidFill>
                <a:latin typeface="Arabic Typesetting" panose="03020402040406030203" pitchFamily="66" charset="-78"/>
                <a:cs typeface="Arabic Typesetting" panose="03020402040406030203" pitchFamily="66" charset="-78"/>
              </a:rPr>
              <a:t> التي </a:t>
            </a:r>
            <a:r>
              <a:rPr lang="ar-DZ" sz="3200" dirty="0" err="1">
                <a:solidFill>
                  <a:srgbClr val="000000"/>
                </a:solidFill>
                <a:latin typeface="Arabic Typesetting" panose="03020402040406030203" pitchFamily="66" charset="-78"/>
                <a:cs typeface="Arabic Typesetting" panose="03020402040406030203" pitchFamily="66" charset="-78"/>
              </a:rPr>
              <a:t>یمكن</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استخدامھا</a:t>
            </a:r>
            <a:r>
              <a:rPr lang="ar-DZ" sz="3200" dirty="0">
                <a:solidFill>
                  <a:srgbClr val="000000"/>
                </a:solidFill>
                <a:latin typeface="Arabic Typesetting" panose="03020402040406030203" pitchFamily="66" charset="-78"/>
                <a:cs typeface="Arabic Typesetting" panose="03020402040406030203" pitchFamily="66" charset="-78"/>
              </a:rPr>
              <a:t> كطور متحرك </a:t>
            </a:r>
            <a:r>
              <a:rPr lang="ar-DZ" sz="3200" dirty="0" err="1">
                <a:solidFill>
                  <a:srgbClr val="000000"/>
                </a:solidFill>
                <a:latin typeface="Arabic Typesetting" panose="03020402040406030203" pitchFamily="66" charset="-78"/>
                <a:cs typeface="Arabic Typesetting" panose="03020402040406030203" pitchFamily="66" charset="-78"/>
              </a:rPr>
              <a:t>وفیما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یلي</a:t>
            </a:r>
            <a:r>
              <a:rPr lang="ar-DZ" sz="3200" dirty="0">
                <a:solidFill>
                  <a:srgbClr val="000000"/>
                </a:solidFill>
                <a:latin typeface="Arabic Typesetting" panose="03020402040406030203" pitchFamily="66" charset="-78"/>
                <a:cs typeface="Arabic Typesetting" panose="03020402040406030203" pitchFamily="66" charset="-78"/>
              </a:rPr>
              <a:t> نرتب </a:t>
            </a:r>
            <a:r>
              <a:rPr lang="ar-DZ" sz="3200" dirty="0" err="1" smtClean="0">
                <a:solidFill>
                  <a:srgbClr val="000000"/>
                </a:solidFill>
                <a:latin typeface="Arabic Typesetting" panose="03020402040406030203" pitchFamily="66" charset="-78"/>
                <a:cs typeface="Arabic Typesetting" panose="03020402040406030203" pitchFamily="66" charset="-78"/>
              </a:rPr>
              <a:t>بعضھا</a:t>
            </a:r>
            <a:r>
              <a:rPr lang="ar-DZ" sz="3200" dirty="0" smtClean="0">
                <a:solidFill>
                  <a:srgbClr val="000000"/>
                </a:solidFill>
                <a:latin typeface="Arabic Typesetting" panose="03020402040406030203" pitchFamily="66" charset="-78"/>
                <a:cs typeface="Arabic Typesetting" panose="03020402040406030203" pitchFamily="66" charset="-78"/>
              </a:rPr>
              <a:t> حسب </a:t>
            </a:r>
            <a:r>
              <a:rPr lang="ar-DZ" sz="3200" dirty="0" err="1" smtClean="0">
                <a:solidFill>
                  <a:srgbClr val="000000"/>
                </a:solidFill>
                <a:latin typeface="Arabic Typesetting" panose="03020402040406030203" pitchFamily="66" charset="-78"/>
                <a:cs typeface="Arabic Typesetting" panose="03020402040406030203" pitchFamily="66" charset="-78"/>
              </a:rPr>
              <a:t>قطبیتھا</a:t>
            </a:r>
            <a:r>
              <a:rPr lang="ar-DZ" sz="3200" dirty="0" smtClean="0">
                <a:solidFill>
                  <a:srgbClr val="000000"/>
                </a:solidFill>
                <a:latin typeface="Arabic Typesetting" panose="03020402040406030203" pitchFamily="66" charset="-78"/>
                <a:cs typeface="Arabic Typesetting" panose="03020402040406030203" pitchFamily="66" charset="-78"/>
              </a:rPr>
              <a:t>:</a:t>
            </a:r>
            <a:endParaRPr lang="en-US" sz="3200" dirty="0">
              <a:latin typeface="Arabic Typesetting" panose="03020402040406030203" pitchFamily="66" charset="-78"/>
              <a:cs typeface="Arabic Typesetting" panose="03020402040406030203" pitchFamily="66" charset="-78"/>
            </a:endParaRPr>
          </a:p>
        </p:txBody>
      </p:sp>
      <p:sp>
        <p:nvSpPr>
          <p:cNvPr id="8" name="Rectangle 7"/>
          <p:cNvSpPr/>
          <p:nvPr/>
        </p:nvSpPr>
        <p:spPr>
          <a:xfrm>
            <a:off x="179512" y="4507011"/>
            <a:ext cx="8694712" cy="584775"/>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رابع </a:t>
            </a:r>
            <a:r>
              <a:rPr lang="ar-DZ" sz="3200" dirty="0" err="1">
                <a:solidFill>
                  <a:srgbClr val="000000"/>
                </a:solidFill>
                <a:latin typeface="Arabic Typesetting" panose="03020402040406030203" pitchFamily="66" charset="-78"/>
                <a:cs typeface="Arabic Typesetting" panose="03020402040406030203" pitchFamily="66" charset="-78"/>
              </a:rPr>
              <a:t>كلورید</a:t>
            </a:r>
            <a:r>
              <a:rPr lang="ar-DZ" sz="3200" dirty="0">
                <a:solidFill>
                  <a:srgbClr val="000000"/>
                </a:solidFill>
                <a:latin typeface="Arabic Typesetting" panose="03020402040406030203" pitchFamily="66" charset="-78"/>
                <a:cs typeface="Arabic Typesetting" panose="03020402040406030203" pitchFamily="66" charset="-78"/>
              </a:rPr>
              <a:t> الكربون </a:t>
            </a:r>
            <a:r>
              <a:rPr lang="ar-DZ" sz="3200" dirty="0" smtClean="0">
                <a:solidFill>
                  <a:srgbClr val="000000"/>
                </a:solidFill>
                <a:latin typeface="Arabic Typesetting" panose="03020402040406030203" pitchFamily="66" charset="-78"/>
                <a:cs typeface="Arabic Typesetting" panose="03020402040406030203" pitchFamily="66" charset="-78"/>
              </a:rPr>
              <a:t>&lt; </a:t>
            </a:r>
            <a:r>
              <a:rPr lang="ar-DZ" sz="3200" dirty="0" err="1">
                <a:solidFill>
                  <a:srgbClr val="000000"/>
                </a:solidFill>
                <a:latin typeface="Arabic Typesetting" panose="03020402040406030203" pitchFamily="66" charset="-78"/>
                <a:cs typeface="Arabic Typesetting" panose="03020402040406030203" pitchFamily="66" charset="-78"/>
              </a:rPr>
              <a:t>التولوین</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&lt; </a:t>
            </a:r>
            <a:r>
              <a:rPr lang="ar-DZ" sz="3200" dirty="0" err="1">
                <a:solidFill>
                  <a:srgbClr val="000000"/>
                </a:solidFill>
                <a:latin typeface="Arabic Typesetting" panose="03020402040406030203" pitchFamily="66" charset="-78"/>
                <a:cs typeface="Arabic Typesetting" panose="03020402040406030203" pitchFamily="66" charset="-78"/>
              </a:rPr>
              <a:t>البنزین</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&lt; </a:t>
            </a:r>
            <a:r>
              <a:rPr lang="ar-DZ" sz="3200" dirty="0">
                <a:solidFill>
                  <a:srgbClr val="000000"/>
                </a:solidFill>
                <a:latin typeface="Arabic Typesetting" panose="03020402040406030203" pitchFamily="66" charset="-78"/>
                <a:cs typeface="Arabic Typesetting" panose="03020402040406030203" pitchFamily="66" charset="-78"/>
              </a:rPr>
              <a:t>الكلوروفورم </a:t>
            </a:r>
            <a:r>
              <a:rPr lang="ar-DZ" sz="3200" dirty="0" smtClean="0">
                <a:solidFill>
                  <a:srgbClr val="000000"/>
                </a:solidFill>
                <a:latin typeface="Arabic Typesetting" panose="03020402040406030203" pitchFamily="66" charset="-78"/>
                <a:cs typeface="Arabic Typesetting" panose="03020402040406030203" pitchFamily="66" charset="-78"/>
              </a:rPr>
              <a:t>&lt; </a:t>
            </a:r>
            <a:r>
              <a:rPr lang="ar-DZ" sz="3200" dirty="0" err="1">
                <a:solidFill>
                  <a:srgbClr val="000000"/>
                </a:solidFill>
                <a:latin typeface="Arabic Typesetting" panose="03020402040406030203" pitchFamily="66" charset="-78"/>
                <a:cs typeface="Arabic Typesetting" panose="03020402040406030203" pitchFamily="66" charset="-78"/>
              </a:rPr>
              <a:t>الایثر</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&lt; </a:t>
            </a:r>
            <a:r>
              <a:rPr lang="ar-DZ" sz="3200" dirty="0" err="1">
                <a:solidFill>
                  <a:srgbClr val="000000"/>
                </a:solidFill>
                <a:latin typeface="Arabic Typesetting" panose="03020402040406030203" pitchFamily="66" charset="-78"/>
                <a:cs typeface="Arabic Typesetting" panose="03020402040406030203" pitchFamily="66" charset="-78"/>
              </a:rPr>
              <a:t>الأسیتون</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&lt;</a:t>
            </a:r>
            <a:r>
              <a:rPr lang="ar-DZ" sz="3200" dirty="0" err="1" smtClean="0">
                <a:solidFill>
                  <a:srgbClr val="000000"/>
                </a:solidFill>
                <a:latin typeface="Arabic Typesetting" panose="03020402040406030203" pitchFamily="66" charset="-78"/>
                <a:cs typeface="Arabic Typesetting" panose="03020402040406030203" pitchFamily="66" charset="-78"/>
              </a:rPr>
              <a:t>الایتانول</a:t>
            </a:r>
            <a:r>
              <a:rPr lang="ar-DZ" sz="3200" dirty="0" smtClean="0">
                <a:solidFill>
                  <a:srgbClr val="000000"/>
                </a:solidFill>
                <a:latin typeface="Arabic Typesetting" panose="03020402040406030203" pitchFamily="66" charset="-78"/>
                <a:cs typeface="Arabic Typesetting" panose="03020402040406030203" pitchFamily="66" charset="-78"/>
              </a:rPr>
              <a:t> &lt; </a:t>
            </a:r>
            <a:r>
              <a:rPr lang="ar-DZ" sz="3200" dirty="0">
                <a:solidFill>
                  <a:srgbClr val="000000"/>
                </a:solidFill>
                <a:latin typeface="Arabic Typesetting" panose="03020402040406030203" pitchFamily="66" charset="-78"/>
                <a:cs typeface="Arabic Typesetting" panose="03020402040406030203" pitchFamily="66" charset="-78"/>
              </a:rPr>
              <a:t>الماء</a:t>
            </a:r>
            <a:endParaRPr lang="en-US" dirty="0"/>
          </a:p>
        </p:txBody>
      </p:sp>
      <p:sp>
        <p:nvSpPr>
          <p:cNvPr id="9" name="Rectangle 8"/>
          <p:cNvSpPr/>
          <p:nvPr/>
        </p:nvSpPr>
        <p:spPr>
          <a:xfrm>
            <a:off x="413792" y="5301208"/>
            <a:ext cx="8334672" cy="1077218"/>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وفي بعض الحالات </a:t>
            </a:r>
            <a:r>
              <a:rPr lang="ar-DZ" sz="3200" dirty="0" err="1">
                <a:solidFill>
                  <a:srgbClr val="000000"/>
                </a:solidFill>
                <a:latin typeface="Arabic Typesetting" panose="03020402040406030203" pitchFamily="66" charset="-78"/>
                <a:cs typeface="Arabic Typesetting" panose="03020402040406030203" pitchFamily="66" charset="-78"/>
              </a:rPr>
              <a:t>یستخدم</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خلیط</a:t>
            </a:r>
            <a:r>
              <a:rPr lang="ar-DZ" sz="3200" dirty="0">
                <a:solidFill>
                  <a:srgbClr val="000000"/>
                </a:solidFill>
                <a:latin typeface="Arabic Typesetting" panose="03020402040406030203" pitchFamily="66" charset="-78"/>
                <a:cs typeface="Arabic Typesetting" panose="03020402040406030203" pitchFamily="66" charset="-78"/>
              </a:rPr>
              <a:t> من </a:t>
            </a:r>
            <a:r>
              <a:rPr lang="ar-DZ" sz="3200" dirty="0" err="1">
                <a:solidFill>
                  <a:srgbClr val="000000"/>
                </a:solidFill>
                <a:latin typeface="Arabic Typesetting" panose="03020402040406030203" pitchFamily="66" charset="-78"/>
                <a:cs typeface="Arabic Typesetting" panose="03020402040406030203" pitchFamily="66" charset="-78"/>
              </a:rPr>
              <a:t>ھذه</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المذیبات</a:t>
            </a:r>
            <a:r>
              <a:rPr lang="ar-DZ" sz="3200" dirty="0">
                <a:solidFill>
                  <a:srgbClr val="000000"/>
                </a:solidFill>
                <a:latin typeface="Arabic Typesetting" panose="03020402040406030203" pitchFamily="66" charset="-78"/>
                <a:cs typeface="Arabic Typesetting" panose="03020402040406030203" pitchFamily="66" charset="-78"/>
              </a:rPr>
              <a:t> كطور متحرك ، </a:t>
            </a:r>
            <a:r>
              <a:rPr lang="ar-DZ" sz="3200" dirty="0" err="1">
                <a:solidFill>
                  <a:srgbClr val="000000"/>
                </a:solidFill>
                <a:latin typeface="Arabic Typesetting" panose="03020402040406030203" pitchFamily="66" charset="-78"/>
                <a:cs typeface="Arabic Typesetting" panose="03020402040406030203" pitchFamily="66" charset="-78"/>
              </a:rPr>
              <a:t>ویفضل</a:t>
            </a:r>
            <a:r>
              <a:rPr lang="ar-DZ" sz="3200" dirty="0">
                <a:solidFill>
                  <a:srgbClr val="000000"/>
                </a:solidFill>
                <a:latin typeface="Arabic Typesetting" panose="03020402040406030203" pitchFamily="66" charset="-78"/>
                <a:cs typeface="Arabic Typesetting" panose="03020402040406030203" pitchFamily="66" charset="-78"/>
              </a:rPr>
              <a:t> أن تكون </a:t>
            </a:r>
            <a:r>
              <a:rPr lang="ar-DZ" sz="3200" dirty="0" err="1" smtClean="0">
                <a:solidFill>
                  <a:srgbClr val="000000"/>
                </a:solidFill>
                <a:latin typeface="Arabic Typesetting" panose="03020402040406030203" pitchFamily="66" charset="-78"/>
                <a:cs typeface="Arabic Typesetting" panose="03020402040406030203" pitchFamily="66" charset="-78"/>
              </a:rPr>
              <a:t>قطبیة</a:t>
            </a:r>
            <a:r>
              <a:rPr lang="ar-DZ" sz="3200" dirty="0" smtClean="0">
                <a:solidFill>
                  <a:srgbClr val="000000"/>
                </a:solidFill>
                <a:latin typeface="Arabic Typesetting" panose="03020402040406030203" pitchFamily="66" charset="-78"/>
                <a:cs typeface="Arabic Typesetting" panose="03020402040406030203" pitchFamily="66" charset="-78"/>
              </a:rPr>
              <a:t> الطور </a:t>
            </a:r>
            <a:r>
              <a:rPr lang="ar-DZ" sz="3200" dirty="0">
                <a:solidFill>
                  <a:srgbClr val="000000"/>
                </a:solidFill>
                <a:latin typeface="Arabic Typesetting" panose="03020402040406030203" pitchFamily="66" charset="-78"/>
                <a:cs typeface="Arabic Typesetting" panose="03020402040406030203" pitchFamily="66" charset="-78"/>
              </a:rPr>
              <a:t>المتحرك أقل من </a:t>
            </a:r>
            <a:r>
              <a:rPr lang="ar-DZ" sz="3200" dirty="0" err="1">
                <a:solidFill>
                  <a:srgbClr val="000000"/>
                </a:solidFill>
                <a:latin typeface="Arabic Typesetting" panose="03020402040406030203" pitchFamily="66" charset="-78"/>
                <a:cs typeface="Arabic Typesetting" panose="03020402040406030203" pitchFamily="66" charset="-78"/>
              </a:rPr>
              <a:t>قطبیة</a:t>
            </a:r>
            <a:r>
              <a:rPr lang="ar-DZ" sz="3200" dirty="0">
                <a:solidFill>
                  <a:srgbClr val="000000"/>
                </a:solidFill>
                <a:latin typeface="Arabic Typesetting" panose="03020402040406030203" pitchFamily="66" charset="-78"/>
                <a:cs typeface="Arabic Typesetting" panose="03020402040406030203" pitchFamily="66" charset="-78"/>
              </a:rPr>
              <a:t> الطور الثابت للسبب الموضح سابقا</a:t>
            </a:r>
            <a:r>
              <a:rPr lang="ar-DZ" sz="3200" dirty="0">
                <a:latin typeface="Arabic Typesetting" panose="03020402040406030203" pitchFamily="66" charset="-78"/>
                <a:cs typeface="Arabic Typesetting" panose="03020402040406030203" pitchFamily="66" charset="-78"/>
              </a:rPr>
              <a:t> </a:t>
            </a: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2630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60648"/>
            <a:ext cx="8568952" cy="1569660"/>
          </a:xfrm>
          <a:prstGeom prst="rect">
            <a:avLst/>
          </a:prstGeom>
        </p:spPr>
        <p:txBody>
          <a:bodyPr wrap="square">
            <a:spAutoFit/>
          </a:bodyPr>
          <a:lstStyle/>
          <a:p>
            <a:pPr algn="r" rtl="1"/>
            <a:r>
              <a:rPr lang="ar-DZ" sz="3200" dirty="0" err="1">
                <a:solidFill>
                  <a:srgbClr val="000000"/>
                </a:solidFill>
                <a:latin typeface="Arabic Typesetting" panose="03020402040406030203" pitchFamily="66" charset="-78"/>
                <a:cs typeface="Arabic Typesetting" panose="03020402040406030203" pitchFamily="66" charset="-78"/>
              </a:rPr>
              <a:t>یتم</a:t>
            </a:r>
            <a:r>
              <a:rPr lang="ar-DZ" sz="3200" dirty="0">
                <a:solidFill>
                  <a:srgbClr val="000000"/>
                </a:solidFill>
                <a:latin typeface="Arabic Typesetting" panose="03020402040406030203" pitchFamily="66" charset="-78"/>
                <a:cs typeface="Arabic Typesetting" panose="03020402040406030203" pitchFamily="66" charset="-78"/>
              </a:rPr>
              <a:t> فصل المواد بناء </a:t>
            </a:r>
            <a:r>
              <a:rPr lang="ar-DZ" sz="3200" dirty="0" smtClean="0">
                <a:solidFill>
                  <a:srgbClr val="000000"/>
                </a:solidFill>
                <a:latin typeface="Arabic Typesetting" panose="03020402040406030203" pitchFamily="66" charset="-78"/>
                <a:cs typeface="Arabic Typesetting" panose="03020402040406030203" pitchFamily="66" charset="-78"/>
              </a:rPr>
              <a:t>على </a:t>
            </a:r>
            <a:r>
              <a:rPr lang="ar-DZ" sz="3200" dirty="0" err="1" smtClean="0">
                <a:solidFill>
                  <a:srgbClr val="000000"/>
                </a:solidFill>
                <a:latin typeface="Arabic Typesetting" panose="03020402040406030203" pitchFamily="66" charset="-78"/>
                <a:cs typeface="Arabic Typesetting" panose="03020402040406030203" pitchFamily="66" charset="-78"/>
              </a:rPr>
              <a:t>قطبیتھا</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ولھذا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یستخدم</a:t>
            </a:r>
            <a:r>
              <a:rPr lang="ar-DZ" sz="3200" dirty="0">
                <a:solidFill>
                  <a:srgbClr val="000000"/>
                </a:solidFill>
                <a:latin typeface="Arabic Typesetting" panose="03020402040406030203" pitchFamily="66" charset="-78"/>
                <a:cs typeface="Arabic Typesetting" panose="03020402040406030203" pitchFamily="66" charset="-78"/>
              </a:rPr>
              <a:t> أولاً سائل متحرك أقل </a:t>
            </a:r>
            <a:r>
              <a:rPr lang="ar-DZ" sz="3200" dirty="0" err="1">
                <a:solidFill>
                  <a:srgbClr val="000000"/>
                </a:solidFill>
                <a:latin typeface="Arabic Typesetting" panose="03020402040406030203" pitchFamily="66" charset="-78"/>
                <a:cs typeface="Arabic Typesetting" panose="03020402040406030203" pitchFamily="66" charset="-78"/>
              </a:rPr>
              <a:t>قطبیة</a:t>
            </a:r>
            <a:r>
              <a:rPr lang="ar-DZ" sz="3200" dirty="0">
                <a:solidFill>
                  <a:srgbClr val="000000"/>
                </a:solidFill>
                <a:latin typeface="Arabic Typesetting" panose="03020402040406030203" pitchFamily="66" charset="-78"/>
                <a:cs typeface="Arabic Typesetting" panose="03020402040406030203" pitchFamily="66" charset="-78"/>
              </a:rPr>
              <a:t> من الطور الثابت ثم تزداد </a:t>
            </a:r>
            <a:r>
              <a:rPr lang="ar-DZ" sz="3200" dirty="0" err="1">
                <a:solidFill>
                  <a:srgbClr val="000000"/>
                </a:solidFill>
                <a:latin typeface="Arabic Typesetting" panose="03020402040406030203" pitchFamily="66" charset="-78"/>
                <a:cs typeface="Arabic Typesetting" panose="03020402040406030203" pitchFamily="66" charset="-78"/>
              </a:rPr>
              <a:t>قطبیة</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السائل المتحرك </a:t>
            </a:r>
            <a:r>
              <a:rPr lang="ar-DZ" sz="3200" dirty="0" err="1">
                <a:solidFill>
                  <a:srgbClr val="000000"/>
                </a:solidFill>
                <a:latin typeface="Arabic Typesetting" panose="03020402040406030203" pitchFamily="66" charset="-78"/>
                <a:cs typeface="Arabic Typesetting" panose="03020402040406030203" pitchFamily="66" charset="-78"/>
              </a:rPr>
              <a:t>شیئاً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فشیئاً</a:t>
            </a:r>
            <a:r>
              <a:rPr lang="ar-DZ" sz="3200" dirty="0">
                <a:solidFill>
                  <a:srgbClr val="000000"/>
                </a:solidFill>
                <a:latin typeface="Arabic Typesetting" panose="03020402040406030203" pitchFamily="66" charset="-78"/>
                <a:cs typeface="Arabic Typesetting" panose="03020402040406030203" pitchFamily="66" charset="-78"/>
              </a:rPr>
              <a:t> وذلك </a:t>
            </a:r>
            <a:r>
              <a:rPr lang="ar-DZ" sz="3200" dirty="0" smtClean="0">
                <a:solidFill>
                  <a:srgbClr val="000000"/>
                </a:solidFill>
                <a:latin typeface="Arabic Typesetting" panose="03020402040406030203" pitchFamily="66" charset="-78"/>
                <a:cs typeface="Arabic Typesetting" panose="03020402040406030203" pitchFamily="66" charset="-78"/>
              </a:rPr>
              <a:t>بخلطه </a:t>
            </a:r>
            <a:r>
              <a:rPr lang="ar-DZ" sz="3200" dirty="0" err="1">
                <a:solidFill>
                  <a:srgbClr val="000000"/>
                </a:solidFill>
                <a:latin typeface="Arabic Typesetting" panose="03020402040406030203" pitchFamily="66" charset="-78"/>
                <a:cs typeface="Arabic Typesetting" panose="03020402040406030203" pitchFamily="66" charset="-78"/>
              </a:rPr>
              <a:t>بمذیبات</a:t>
            </a:r>
            <a:r>
              <a:rPr lang="ar-DZ" sz="3200" dirty="0">
                <a:solidFill>
                  <a:srgbClr val="000000"/>
                </a:solidFill>
                <a:latin typeface="Arabic Typesetting" panose="03020402040406030203" pitchFamily="66" charset="-78"/>
                <a:cs typeface="Arabic Typesetting" panose="03020402040406030203" pitchFamily="66" charset="-78"/>
              </a:rPr>
              <a:t> أخرى أو استبدال </a:t>
            </a:r>
            <a:r>
              <a:rPr lang="ar-DZ" sz="3200" dirty="0" err="1">
                <a:solidFill>
                  <a:srgbClr val="000000"/>
                </a:solidFill>
                <a:latin typeface="Arabic Typesetting" panose="03020402040406030203" pitchFamily="66" charset="-78"/>
                <a:cs typeface="Arabic Typesetting" panose="03020402040406030203" pitchFamily="66" charset="-78"/>
              </a:rPr>
              <a:t>المذیب</a:t>
            </a:r>
            <a:r>
              <a:rPr lang="ar-DZ" sz="3200" dirty="0">
                <a:solidFill>
                  <a:srgbClr val="000000"/>
                </a:solidFill>
                <a:latin typeface="Arabic Typesetting" panose="03020402040406030203" pitchFamily="66" charset="-78"/>
                <a:cs typeface="Arabic Typesetting" panose="03020402040406030203" pitchFamily="66" charset="-78"/>
              </a:rPr>
              <a:t> المتحرك </a:t>
            </a:r>
            <a:r>
              <a:rPr lang="ar-DZ" sz="3200" dirty="0" err="1">
                <a:solidFill>
                  <a:srgbClr val="000000"/>
                </a:solidFill>
                <a:latin typeface="Arabic Typesetting" panose="03020402040406030203" pitchFamily="66" charset="-78"/>
                <a:cs typeface="Arabic Typesetting" panose="03020402040406030203" pitchFamily="66" charset="-78"/>
              </a:rPr>
              <a:t>بمذیب</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آخر أعلى </a:t>
            </a:r>
            <a:r>
              <a:rPr lang="ar-DZ" sz="3200" dirty="0" err="1">
                <a:solidFill>
                  <a:srgbClr val="000000"/>
                </a:solidFill>
                <a:latin typeface="Arabic Typesetting" panose="03020402040406030203" pitchFamily="66" charset="-78"/>
                <a:cs typeface="Arabic Typesetting" panose="03020402040406030203" pitchFamily="66" charset="-78"/>
              </a:rPr>
              <a:t>قطبیة</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وبھذا</a:t>
            </a:r>
            <a:r>
              <a:rPr lang="ar-DZ" sz="3200" dirty="0">
                <a:solidFill>
                  <a:srgbClr val="000000"/>
                </a:solidFill>
                <a:latin typeface="Arabic Typesetting" panose="03020402040406030203" pitchFamily="66" charset="-78"/>
                <a:cs typeface="Arabic Typesetting" panose="03020402040406030203" pitchFamily="66" charset="-78"/>
              </a:rPr>
              <a:t> الشكل </a:t>
            </a:r>
            <a:r>
              <a:rPr lang="ar-DZ" sz="3200" dirty="0" err="1">
                <a:solidFill>
                  <a:srgbClr val="000000"/>
                </a:solidFill>
                <a:latin typeface="Arabic Typesetting" panose="03020402040406030203" pitchFamily="66" charset="-78"/>
                <a:cs typeface="Arabic Typesetting" panose="03020402040406030203" pitchFamily="66" charset="-78"/>
              </a:rPr>
              <a:t>یتم</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err="1">
                <a:solidFill>
                  <a:srgbClr val="000000"/>
                </a:solidFill>
                <a:latin typeface="Arabic Typesetting" panose="03020402040406030203" pitchFamily="66" charset="-78"/>
                <a:cs typeface="Arabic Typesetting" panose="03020402040406030203" pitchFamily="66" charset="-78"/>
              </a:rPr>
              <a:t>تخریج</a:t>
            </a:r>
            <a:r>
              <a:rPr lang="ar-DZ" sz="3200" dirty="0">
                <a:solidFill>
                  <a:srgbClr val="000000"/>
                </a:solidFill>
                <a:latin typeface="Arabic Typesetting" panose="03020402040406030203" pitchFamily="66" charset="-78"/>
                <a:cs typeface="Arabic Typesetting" panose="03020402040406030203" pitchFamily="66" charset="-78"/>
              </a:rPr>
              <a:t> المواد الواحدة تلو الأخرى حسب </a:t>
            </a:r>
            <a:r>
              <a:rPr lang="ar-DZ" sz="3200" dirty="0" err="1">
                <a:solidFill>
                  <a:srgbClr val="000000"/>
                </a:solidFill>
                <a:latin typeface="Arabic Typesetting" panose="03020402040406030203" pitchFamily="66" charset="-78"/>
                <a:cs typeface="Arabic Typesetting" panose="03020402040406030203" pitchFamily="66" charset="-78"/>
              </a:rPr>
              <a:t>قطبیتھا</a:t>
            </a:r>
            <a:r>
              <a:rPr lang="ar-DZ" sz="3200" dirty="0">
                <a:solidFill>
                  <a:srgbClr val="000000"/>
                </a:solidFill>
                <a:latin typeface="Arabic Typesetting" panose="03020402040406030203" pitchFamily="66" charset="-78"/>
                <a:cs typeface="Arabic Typesetting" panose="03020402040406030203" pitchFamily="66" charset="-78"/>
              </a:rPr>
              <a:t> </a:t>
            </a:r>
            <a:endParaRPr lang="en-US" sz="3200" dirty="0">
              <a:solidFill>
                <a:srgbClr val="000000"/>
              </a:solidFill>
              <a:latin typeface="Arabic Typesetting" panose="03020402040406030203" pitchFamily="66" charset="-78"/>
              <a:cs typeface="Arabic Typesetting" panose="03020402040406030203" pitchFamily="66" charset="-78"/>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455" y="2573615"/>
            <a:ext cx="7325130" cy="4115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3619500" y="346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2987824" y="1988840"/>
            <a:ext cx="5868144" cy="584775"/>
          </a:xfrm>
          <a:prstGeom prst="rect">
            <a:avLst/>
          </a:prstGeom>
        </p:spPr>
        <p:txBody>
          <a:bodyPr wrap="square">
            <a:spAutoFit/>
          </a:bodyPr>
          <a:lstStyle/>
          <a:p>
            <a:pPr lvl="0" algn="r" defTabSz="457200" rtl="1"/>
            <a:r>
              <a:rPr lang="ar-DZ" sz="3200" b="1" dirty="0" err="1">
                <a:solidFill>
                  <a:srgbClr val="000000"/>
                </a:solidFill>
                <a:latin typeface="Arabic Typesetting" panose="03020402040406030203" pitchFamily="66" charset="-78"/>
                <a:cs typeface="Arabic Typesetting" panose="03020402040406030203" pitchFamily="66" charset="-78"/>
              </a:rPr>
              <a:t>عملیة</a:t>
            </a:r>
            <a:r>
              <a:rPr lang="ar-DZ" sz="3200" b="1" dirty="0">
                <a:solidFill>
                  <a:srgbClr val="000000"/>
                </a:solidFill>
                <a:latin typeface="Arabic Typesetting" panose="03020402040406030203" pitchFamily="66" charset="-78"/>
                <a:cs typeface="Arabic Typesetting" panose="03020402040406030203" pitchFamily="66" charset="-78"/>
              </a:rPr>
              <a:t> فصل مكونات </a:t>
            </a:r>
            <a:r>
              <a:rPr lang="ar-DZ" sz="3200" b="1" dirty="0" err="1">
                <a:solidFill>
                  <a:srgbClr val="000000"/>
                </a:solidFill>
                <a:latin typeface="Arabic Typesetting" panose="03020402040406030203" pitchFamily="66" charset="-78"/>
                <a:cs typeface="Arabic Typesetting" panose="03020402040406030203" pitchFamily="66" charset="-78"/>
              </a:rPr>
              <a:t>عینة</a:t>
            </a:r>
            <a:r>
              <a:rPr lang="ar-DZ" sz="3200" b="1" dirty="0">
                <a:solidFill>
                  <a:srgbClr val="000000"/>
                </a:solidFill>
                <a:latin typeface="Arabic Typesetting" panose="03020402040406030203" pitchFamily="66" charset="-78"/>
                <a:cs typeface="Arabic Typesetting" panose="03020402040406030203" pitchFamily="66" charset="-78"/>
              </a:rPr>
              <a:t> باستخدام عمود </a:t>
            </a:r>
            <a:r>
              <a:rPr lang="ar-DZ" sz="3200" b="1" dirty="0" err="1">
                <a:solidFill>
                  <a:srgbClr val="000000"/>
                </a:solidFill>
                <a:latin typeface="Arabic Typesetting" panose="03020402040406030203" pitchFamily="66" charset="-78"/>
                <a:cs typeface="Arabic Typesetting" panose="03020402040406030203" pitchFamily="66" charset="-78"/>
              </a:rPr>
              <a:t>كروماتوغرافي</a:t>
            </a:r>
            <a:endParaRPr lang="ar-DZ" sz="3200" b="1" dirty="0">
              <a:solidFill>
                <a:srgbClr val="00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1813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fade">
                                      <p:cBhvr>
                                        <p:cTn id="21" dur="1000"/>
                                        <p:tgtEl>
                                          <p:spTgt spid="4099"/>
                                        </p:tgtEl>
                                      </p:cBhvr>
                                    </p:animEffect>
                                    <p:anim calcmode="lin" valueType="num">
                                      <p:cBhvr>
                                        <p:cTn id="22" dur="1000" fill="hold"/>
                                        <p:tgtEl>
                                          <p:spTgt spid="4099"/>
                                        </p:tgtEl>
                                        <p:attrNameLst>
                                          <p:attrName>ppt_x</p:attrName>
                                        </p:attrNameLst>
                                      </p:cBhvr>
                                      <p:tavLst>
                                        <p:tav tm="0">
                                          <p:val>
                                            <p:strVal val="#ppt_x"/>
                                          </p:val>
                                        </p:tav>
                                        <p:tav tm="100000">
                                          <p:val>
                                            <p:strVal val="#ppt_x"/>
                                          </p:val>
                                        </p:tav>
                                      </p:tavLst>
                                    </p:anim>
                                    <p:anim calcmode="lin" valueType="num">
                                      <p:cBhvr>
                                        <p:cTn id="23"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1421" y="4573870"/>
            <a:ext cx="8568952" cy="1569660"/>
          </a:xfrm>
          <a:prstGeom prst="rect">
            <a:avLst/>
          </a:prstGeom>
        </p:spPr>
        <p:txBody>
          <a:bodyPr wrap="square">
            <a:spAutoFit/>
          </a:bodyPr>
          <a:lstStyle/>
          <a:p>
            <a:pPr algn="r" rtl="1">
              <a:spcAft>
                <a:spcPts val="1000"/>
              </a:spcAft>
            </a:pPr>
            <a:r>
              <a:rPr lang="ar-SA" sz="3200" dirty="0" smtClean="0">
                <a:latin typeface="Arabic Typesetting" panose="03020402040406030203" pitchFamily="66" charset="-78"/>
                <a:ea typeface="Calibri"/>
                <a:cs typeface="Arabic Typesetting" panose="03020402040406030203" pitchFamily="66" charset="-78"/>
              </a:rPr>
              <a:t>لحظة </a:t>
            </a:r>
            <a:r>
              <a:rPr lang="ar-SA" sz="3200" dirty="0">
                <a:latin typeface="Arabic Typesetting" panose="03020402040406030203" pitchFamily="66" charset="-78"/>
                <a:ea typeface="Calibri"/>
                <a:cs typeface="Arabic Typesetting" panose="03020402040406030203" pitchFamily="66" charset="-78"/>
              </a:rPr>
              <a:t>خروج أول قطرة وآخر قطرة للمادة الأولى من العمود، ثم نحسب الزمن الوسطي لخروج المادة الأولى، حيث يعبر الزمن الوسطي لخروج المادة عن أعلى تركيز لها، ونفس الأمر بالنسبة للمادة الثانية وهكذا</a:t>
            </a:r>
            <a:r>
              <a:rPr lang="en-US" sz="3200" dirty="0">
                <a:latin typeface="Arabic Typesetting" panose="03020402040406030203" pitchFamily="66" charset="-78"/>
                <a:ea typeface="Calibri"/>
                <a:cs typeface="Arabic Typesetting" panose="03020402040406030203" pitchFamily="66" charset="-78"/>
              </a:rPr>
              <a:t>..</a:t>
            </a:r>
            <a:endParaRPr lang="en-US" sz="3200" dirty="0">
              <a:effectLst/>
              <a:latin typeface="Arabic Typesetting" panose="03020402040406030203" pitchFamily="66" charset="-78"/>
              <a:ea typeface="Calibri"/>
              <a:cs typeface="Arabic Typesetting" panose="03020402040406030203" pitchFamily="66" charset="-78"/>
            </a:endParaRPr>
          </a:p>
        </p:txBody>
      </p:sp>
      <p:sp>
        <p:nvSpPr>
          <p:cNvPr id="4" name="Rectangle 3"/>
          <p:cNvSpPr/>
          <p:nvPr/>
        </p:nvSpPr>
        <p:spPr>
          <a:xfrm>
            <a:off x="6876256" y="116632"/>
            <a:ext cx="1468672" cy="584775"/>
          </a:xfrm>
          <a:prstGeom prst="rect">
            <a:avLst/>
          </a:prstGeom>
        </p:spPr>
        <p:txBody>
          <a:bodyPr wrap="none">
            <a:spAutoFit/>
          </a:bodyPr>
          <a:lstStyle/>
          <a:p>
            <a:r>
              <a:rPr lang="ar-SA" sz="3200" b="1" dirty="0">
                <a:solidFill>
                  <a:prstClr val="black"/>
                </a:solidFill>
                <a:latin typeface="Arabic Typesetting" panose="03020402040406030203" pitchFamily="66" charset="-78"/>
                <a:ea typeface="Calibri"/>
                <a:cs typeface="Arabic Typesetting" panose="03020402040406030203" pitchFamily="66" charset="-78"/>
              </a:rPr>
              <a:t>خطوات العمل</a:t>
            </a:r>
            <a:endParaRPr lang="en-US" dirty="0"/>
          </a:p>
        </p:txBody>
      </p:sp>
      <p:sp>
        <p:nvSpPr>
          <p:cNvPr id="5" name="Rectangle 4"/>
          <p:cNvSpPr/>
          <p:nvPr/>
        </p:nvSpPr>
        <p:spPr>
          <a:xfrm>
            <a:off x="539258" y="715052"/>
            <a:ext cx="8290195" cy="1077218"/>
          </a:xfrm>
          <a:prstGeom prst="rect">
            <a:avLst/>
          </a:prstGeom>
        </p:spPr>
        <p:txBody>
          <a:bodyPr wrap="square">
            <a:spAutoFit/>
          </a:bodyPr>
          <a:lstStyle/>
          <a:p>
            <a:pPr lvl="0" algn="r" rtl="1">
              <a:spcAft>
                <a:spcPts val="1000"/>
              </a:spcAft>
            </a:pPr>
            <a:r>
              <a:rPr lang="ar-SA" sz="3200" dirty="0" err="1">
                <a:solidFill>
                  <a:prstClr val="black"/>
                </a:solidFill>
                <a:latin typeface="Arabic Typesetting" panose="03020402040406030203" pitchFamily="66" charset="-78"/>
                <a:ea typeface="Calibri"/>
                <a:cs typeface="Arabic Typesetting" panose="03020402040406030203" pitchFamily="66" charset="-78"/>
              </a:rPr>
              <a:t>ناخذ</a:t>
            </a:r>
            <a:r>
              <a:rPr lang="ar-SA" sz="3200" dirty="0">
                <a:solidFill>
                  <a:prstClr val="black"/>
                </a:solidFill>
                <a:latin typeface="Arabic Typesetting" panose="03020402040406030203" pitchFamily="66" charset="-78"/>
                <a:ea typeface="Calibri"/>
                <a:cs typeface="Arabic Typesetting" panose="03020402040406030203" pitchFamily="66" charset="-78"/>
              </a:rPr>
              <a:t> مثلا مزيج وليكن مكون من مادتين وأردنا إجراء عملية الفصل بواسطة </a:t>
            </a:r>
            <a:r>
              <a:rPr lang="ar-SA" sz="3200" dirty="0" err="1">
                <a:solidFill>
                  <a:prstClr val="black"/>
                </a:solidFill>
                <a:latin typeface="Arabic Typesetting" panose="03020402040406030203" pitchFamily="66" charset="-78"/>
                <a:ea typeface="Calibri"/>
                <a:cs typeface="Arabic Typesetting" panose="03020402040406030203" pitchFamily="66" charset="-78"/>
              </a:rPr>
              <a:t>كروماتوغرافيا</a:t>
            </a:r>
            <a:r>
              <a:rPr lang="ar-SA" sz="3200" dirty="0">
                <a:solidFill>
                  <a:prstClr val="black"/>
                </a:solidFill>
                <a:latin typeface="Arabic Typesetting" panose="03020402040406030203" pitchFamily="66" charset="-78"/>
                <a:ea typeface="Calibri"/>
                <a:cs typeface="Arabic Typesetting" panose="03020402040406030203" pitchFamily="66" charset="-78"/>
              </a:rPr>
              <a:t> العمود، فإن تسلسل عملية الفصل ستكون على النحو التالي</a:t>
            </a:r>
            <a:r>
              <a:rPr lang="en-US" sz="3200" dirty="0">
                <a:solidFill>
                  <a:prstClr val="black"/>
                </a:solidFill>
                <a:latin typeface="Arabic Typesetting" panose="03020402040406030203" pitchFamily="66" charset="-78"/>
                <a:ea typeface="Calibri"/>
                <a:cs typeface="Arabic Typesetting" panose="03020402040406030203" pitchFamily="66" charset="-78"/>
              </a:rPr>
              <a:t>:</a:t>
            </a:r>
          </a:p>
        </p:txBody>
      </p:sp>
      <p:sp>
        <p:nvSpPr>
          <p:cNvPr id="6" name="Rectangle 5"/>
          <p:cNvSpPr/>
          <p:nvPr/>
        </p:nvSpPr>
        <p:spPr>
          <a:xfrm>
            <a:off x="1695030" y="1792270"/>
            <a:ext cx="7116167" cy="584775"/>
          </a:xfrm>
          <a:prstGeom prst="rect">
            <a:avLst/>
          </a:prstGeom>
        </p:spPr>
        <p:txBody>
          <a:bodyPr wrap="square">
            <a:spAutoFit/>
          </a:bodyPr>
          <a:lstStyle/>
          <a:p>
            <a:pPr marL="342900" lvl="0" indent="-342900" algn="r" rtl="1">
              <a:spcAft>
                <a:spcPts val="1000"/>
              </a:spcAft>
              <a:buFont typeface="+mj-lt"/>
              <a:buAutoNum type="arabicPeriod"/>
              <a:tabLst>
                <a:tab pos="457200" algn="l"/>
              </a:tabLst>
            </a:pPr>
            <a:r>
              <a:rPr lang="ar-SA" sz="3200" dirty="0">
                <a:solidFill>
                  <a:prstClr val="black"/>
                </a:solidFill>
                <a:latin typeface="Arabic Typesetting" panose="03020402040406030203" pitchFamily="66" charset="-78"/>
                <a:ea typeface="Calibri"/>
                <a:cs typeface="Arabic Typesetting" panose="03020402040406030203" pitchFamily="66" charset="-78"/>
              </a:rPr>
              <a:t>نقوم بحقن المزيج على سطح العامود المملوء بالطور الساكن</a:t>
            </a:r>
            <a:r>
              <a:rPr lang="en-US" sz="3200" dirty="0">
                <a:solidFill>
                  <a:prstClr val="black"/>
                </a:solidFill>
                <a:latin typeface="Arabic Typesetting" panose="03020402040406030203" pitchFamily="66" charset="-78"/>
                <a:ea typeface="Calibri"/>
                <a:cs typeface="Arabic Typesetting" panose="03020402040406030203" pitchFamily="66" charset="-78"/>
              </a:rPr>
              <a:t>.</a:t>
            </a:r>
          </a:p>
        </p:txBody>
      </p:sp>
      <p:sp>
        <p:nvSpPr>
          <p:cNvPr id="7" name="Rectangle 6"/>
          <p:cNvSpPr/>
          <p:nvPr/>
        </p:nvSpPr>
        <p:spPr>
          <a:xfrm>
            <a:off x="-157634" y="2377045"/>
            <a:ext cx="8968831" cy="584775"/>
          </a:xfrm>
          <a:prstGeom prst="rect">
            <a:avLst/>
          </a:prstGeom>
        </p:spPr>
        <p:txBody>
          <a:bodyPr wrap="square">
            <a:spAutoFit/>
          </a:bodyPr>
          <a:lstStyle/>
          <a:p>
            <a:pPr lvl="0" algn="r" rtl="1">
              <a:spcAft>
                <a:spcPts val="1000"/>
              </a:spcAft>
              <a:tabLst>
                <a:tab pos="457200" algn="l"/>
              </a:tabLst>
            </a:pPr>
            <a:r>
              <a:rPr lang="en-US" sz="3200" dirty="0" smtClean="0">
                <a:solidFill>
                  <a:prstClr val="black"/>
                </a:solidFill>
                <a:latin typeface="Arabic Typesetting" panose="03020402040406030203" pitchFamily="66" charset="-78"/>
                <a:ea typeface="Calibri"/>
                <a:cs typeface="Arabic Typesetting" panose="03020402040406030203" pitchFamily="66" charset="-78"/>
              </a:rPr>
              <a:t>.2</a:t>
            </a:r>
            <a:r>
              <a:rPr lang="ar-SA" sz="3200" dirty="0" smtClean="0">
                <a:solidFill>
                  <a:prstClr val="black"/>
                </a:solidFill>
                <a:latin typeface="Arabic Typesetting" panose="03020402040406030203" pitchFamily="66" charset="-78"/>
                <a:ea typeface="Calibri"/>
                <a:cs typeface="Arabic Typesetting" panose="03020402040406030203" pitchFamily="66" charset="-78"/>
              </a:rPr>
              <a:t>غسل </a:t>
            </a:r>
            <a:r>
              <a:rPr lang="ar-SA" sz="3200" dirty="0">
                <a:solidFill>
                  <a:prstClr val="black"/>
                </a:solidFill>
                <a:latin typeface="Arabic Typesetting" panose="03020402040406030203" pitchFamily="66" charset="-78"/>
                <a:ea typeface="Calibri"/>
                <a:cs typeface="Arabic Typesetting" panose="03020402040406030203" pitchFamily="66" charset="-78"/>
              </a:rPr>
              <a:t>بكمية قليلة من المحلول الطارد فتنفصل المواد، ولكنها تبقى قريبة من بعضها</a:t>
            </a:r>
            <a:r>
              <a:rPr lang="en-US" sz="3200" dirty="0">
                <a:solidFill>
                  <a:prstClr val="black"/>
                </a:solidFill>
                <a:latin typeface="Arabic Typesetting" panose="03020402040406030203" pitchFamily="66" charset="-78"/>
                <a:ea typeface="Calibri"/>
                <a:cs typeface="Arabic Typesetting" panose="03020402040406030203" pitchFamily="66" charset="-78"/>
              </a:rPr>
              <a:t>.</a:t>
            </a:r>
          </a:p>
        </p:txBody>
      </p:sp>
      <p:sp>
        <p:nvSpPr>
          <p:cNvPr id="8" name="Rectangle 7"/>
          <p:cNvSpPr/>
          <p:nvPr/>
        </p:nvSpPr>
        <p:spPr>
          <a:xfrm>
            <a:off x="539258" y="3004210"/>
            <a:ext cx="8296378" cy="1569660"/>
          </a:xfrm>
          <a:prstGeom prst="rect">
            <a:avLst/>
          </a:prstGeom>
        </p:spPr>
        <p:txBody>
          <a:bodyPr wrap="square">
            <a:spAutoFit/>
          </a:bodyPr>
          <a:lstStyle/>
          <a:p>
            <a:pPr lvl="0" algn="r" rtl="1">
              <a:spcAft>
                <a:spcPts val="1000"/>
              </a:spcAft>
              <a:tabLst>
                <a:tab pos="457200" algn="l"/>
              </a:tabLst>
            </a:pPr>
            <a:r>
              <a:rPr lang="en-US" sz="3200" dirty="0" smtClean="0">
                <a:solidFill>
                  <a:prstClr val="black"/>
                </a:solidFill>
                <a:latin typeface="Arabic Typesetting" panose="03020402040406030203" pitchFamily="66" charset="-78"/>
                <a:ea typeface="Calibri"/>
                <a:cs typeface="Arabic Typesetting" panose="03020402040406030203" pitchFamily="66" charset="-78"/>
              </a:rPr>
              <a:t>.3</a:t>
            </a:r>
            <a:r>
              <a:rPr lang="ar-SA" sz="3200" dirty="0" smtClean="0">
                <a:solidFill>
                  <a:prstClr val="black"/>
                </a:solidFill>
                <a:latin typeface="Arabic Typesetting" panose="03020402040406030203" pitchFamily="66" charset="-78"/>
                <a:ea typeface="Calibri"/>
                <a:cs typeface="Arabic Typesetting" panose="03020402040406030203" pitchFamily="66" charset="-78"/>
              </a:rPr>
              <a:t>نجعل </a:t>
            </a:r>
            <a:r>
              <a:rPr lang="ar-SA" sz="3200" dirty="0">
                <a:solidFill>
                  <a:prstClr val="black"/>
                </a:solidFill>
                <a:latin typeface="Arabic Typesetting" panose="03020402040406030203" pitchFamily="66" charset="-78"/>
                <a:ea typeface="Calibri"/>
                <a:cs typeface="Arabic Typesetting" panose="03020402040406030203" pitchFamily="66" charset="-78"/>
              </a:rPr>
              <a:t>تدفق المحلول الطارد مستمرًا فنحصل على تباين في فصل المواد (نحصل على عدة طبقات متباعدة) حيث يتم فصل المواد تباعًا (أولى ثم ثانية) تبعًا لألفتها، وبذلك يصبح العمود خالي من المواد وجاهز لعملية فصل أخرى، ونقوم بتسجيل الزمن تباعًا</a:t>
            </a:r>
            <a:r>
              <a:rPr lang="en-US" sz="3200" dirty="0">
                <a:solidFill>
                  <a:prstClr val="black"/>
                </a:solidFill>
                <a:latin typeface="Arabic Typesetting" panose="03020402040406030203" pitchFamily="66" charset="-78"/>
                <a:ea typeface="Calibri"/>
                <a:cs typeface="Arabic Typesetting" panose="03020402040406030203" pitchFamily="66" charset="-78"/>
              </a:rPr>
              <a:t>:</a:t>
            </a:r>
          </a:p>
        </p:txBody>
      </p:sp>
    </p:spTree>
    <p:extLst>
      <p:ext uri="{BB962C8B-B14F-4D97-AF65-F5344CB8AC3E}">
        <p14:creationId xmlns:p14="http://schemas.microsoft.com/office/powerpoint/2010/main" val="61356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1880" y="318948"/>
            <a:ext cx="2862064" cy="584775"/>
          </a:xfrm>
          <a:prstGeom prst="rect">
            <a:avLst/>
          </a:prstGeom>
          <a:solidFill>
            <a:srgbClr val="FFFF00"/>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r" rtl="1"/>
            <a:r>
              <a:rPr lang="ar-DZ" sz="3200" b="1" dirty="0" err="1">
                <a:solidFill>
                  <a:srgbClr val="000000"/>
                </a:solidFill>
                <a:latin typeface="Arabic Typesetting" panose="03020402040406030203" pitchFamily="66" charset="-78"/>
                <a:cs typeface="Arabic Typesetting" panose="03020402040406030203" pitchFamily="66" charset="-78"/>
              </a:rPr>
              <a:t>الكروموتوغرافيا</a:t>
            </a:r>
            <a:r>
              <a:rPr lang="ar-DZ" sz="3200" b="1" dirty="0">
                <a:solidFill>
                  <a:srgbClr val="000000"/>
                </a:solidFill>
                <a:latin typeface="Arabic Typesetting" panose="03020402040406030203" pitchFamily="66" charset="-78"/>
                <a:cs typeface="Arabic Typesetting" panose="03020402040406030203" pitchFamily="66" charset="-78"/>
              </a:rPr>
              <a:t> الغازية </a:t>
            </a:r>
            <a:r>
              <a:rPr lang="en-US" sz="3200" b="1" dirty="0" smtClean="0">
                <a:solidFill>
                  <a:srgbClr val="000000"/>
                </a:solidFill>
                <a:latin typeface="Arabic Typesetting" panose="03020402040406030203" pitchFamily="66" charset="-78"/>
                <a:cs typeface="Arabic Typesetting" panose="03020402040406030203" pitchFamily="66" charset="-78"/>
              </a:rPr>
              <a:t>GC</a:t>
            </a:r>
            <a:r>
              <a:rPr lang="en-US" sz="3200" dirty="0" smtClean="0">
                <a:latin typeface="Arabic Typesetting" panose="03020402040406030203" pitchFamily="66" charset="-78"/>
                <a:cs typeface="Arabic Typesetting" panose="03020402040406030203" pitchFamily="66" charset="-78"/>
              </a:rPr>
              <a:t> </a:t>
            </a:r>
            <a:endParaRPr lang="en-US" dirty="0"/>
          </a:p>
        </p:txBody>
      </p:sp>
      <p:sp>
        <p:nvSpPr>
          <p:cNvPr id="3" name="Rectangle 2"/>
          <p:cNvSpPr/>
          <p:nvPr/>
        </p:nvSpPr>
        <p:spPr>
          <a:xfrm>
            <a:off x="323528" y="1340768"/>
            <a:ext cx="8424936" cy="1077218"/>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تعد هذه التقنية وسيلة </a:t>
            </a:r>
            <a:r>
              <a:rPr lang="ar-DZ" sz="3200" dirty="0" err="1">
                <a:solidFill>
                  <a:srgbClr val="000000"/>
                </a:solidFill>
                <a:latin typeface="Arabic Typesetting" panose="03020402040406030203" pitchFamily="66" charset="-78"/>
                <a:cs typeface="Arabic Typesetting" panose="03020402040406030203" pitchFamily="66" charset="-78"/>
              </a:rPr>
              <a:t>تحليلة</a:t>
            </a:r>
            <a:r>
              <a:rPr lang="ar-DZ" sz="3200" dirty="0">
                <a:solidFill>
                  <a:srgbClr val="000000"/>
                </a:solidFill>
                <a:latin typeface="Arabic Typesetting" panose="03020402040406030203" pitchFamily="66" charset="-78"/>
                <a:cs typeface="Arabic Typesetting" panose="03020402040406030203" pitchFamily="66" charset="-78"/>
              </a:rPr>
              <a:t> مهمة لتحليل المواد الغذائية , وتكتسب أهميتها في دراسة تركيب</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الحموض الدهنية في الدهون والزيوت</a:t>
            </a:r>
            <a:r>
              <a:rPr lang="ar-DZ" sz="3200" dirty="0">
                <a:latin typeface="Arabic Typesetting" panose="03020402040406030203" pitchFamily="66" charset="-78"/>
                <a:cs typeface="Arabic Typesetting" panose="03020402040406030203" pitchFamily="66" charset="-78"/>
              </a:rPr>
              <a:t> </a:t>
            </a:r>
            <a:endParaRPr lang="en-US" sz="3200" dirty="0">
              <a:latin typeface="Arabic Typesetting" panose="03020402040406030203" pitchFamily="66" charset="-78"/>
              <a:cs typeface="Arabic Typesetting" panose="03020402040406030203" pitchFamily="66" charset="-78"/>
            </a:endParaRPr>
          </a:p>
        </p:txBody>
      </p:sp>
      <p:sp>
        <p:nvSpPr>
          <p:cNvPr id="4" name="Rectangle 3"/>
          <p:cNvSpPr/>
          <p:nvPr/>
        </p:nvSpPr>
        <p:spPr>
          <a:xfrm>
            <a:off x="359799" y="2564904"/>
            <a:ext cx="8586192" cy="1569660"/>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يتكون الطور الغازي (المتحرك) غالبا من غاز خامل يمكن أن يكون الهيدروجين أو الهيليوم </a:t>
            </a:r>
            <a:r>
              <a:rPr lang="ar-DZ" sz="3200" dirty="0" smtClean="0">
                <a:solidFill>
                  <a:srgbClr val="000000"/>
                </a:solidFill>
                <a:latin typeface="Arabic Typesetting" panose="03020402040406030203" pitchFamily="66" charset="-78"/>
                <a:cs typeface="Arabic Typesetting" panose="03020402040406030203" pitchFamily="66" charset="-78"/>
              </a:rPr>
              <a:t>أو</a:t>
            </a:r>
            <a:r>
              <a:rPr lang="ar-DZ" sz="3200" dirty="0">
                <a:solidFill>
                  <a:srgbClr val="000000"/>
                </a:solidFill>
                <a:latin typeface="Arabic Typesetting" panose="03020402040406030203" pitchFamily="66" charset="-78"/>
                <a:cs typeface="Arabic Typesetting" panose="03020402040406030203" pitchFamily="66" charset="-78"/>
              </a:rPr>
              <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الآزوت ويسمى الغاز الحامل وينساب الغاز عبر عمود في درجة حرارة معينة تتراوح </a:t>
            </a:r>
            <a:r>
              <a:rPr lang="ar-DZ" sz="3200" dirty="0" smtClean="0">
                <a:solidFill>
                  <a:srgbClr val="000000"/>
                </a:solidFill>
                <a:latin typeface="Arabic Typesetting" panose="03020402040406030203" pitchFamily="66" charset="-78"/>
                <a:cs typeface="Arabic Typesetting" panose="03020402040406030203" pitchFamily="66" charset="-78"/>
              </a:rPr>
              <a:t>بين(</a:t>
            </a:r>
            <a:r>
              <a:rPr lang="en-US" sz="3200" dirty="0">
                <a:solidFill>
                  <a:srgbClr val="000000"/>
                </a:solidFill>
                <a:latin typeface="Arabic Typesetting" panose="03020402040406030203" pitchFamily="66" charset="-78"/>
                <a:cs typeface="Arabic Typesetting" panose="03020402040406030203" pitchFamily="66" charset="-78"/>
              </a:rPr>
              <a:t>C</a:t>
            </a:r>
            <a:r>
              <a:rPr lang="ar-DZ" sz="3200" dirty="0" smtClean="0">
                <a:solidFill>
                  <a:srgbClr val="000000"/>
                </a:solidFill>
                <a:latin typeface="Arabic Typesetting" panose="03020402040406030203" pitchFamily="66" charset="-78"/>
                <a:cs typeface="Arabic Typesetting" panose="03020402040406030203" pitchFamily="66" charset="-78"/>
              </a:rPr>
              <a:t>-60</a:t>
            </a:r>
            <a:r>
              <a:rPr lang="ar-DZ" sz="3200" dirty="0">
                <a:solidFill>
                  <a:srgbClr val="000000"/>
                </a:solidFill>
                <a:latin typeface="Arabic Typesetting" panose="03020402040406030203" pitchFamily="66" charset="-78"/>
                <a:cs typeface="Arabic Typesetting" panose="03020402040406030203" pitchFamily="66" charset="-78"/>
              </a:rPr>
              <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smtClean="0">
                <a:solidFill>
                  <a:srgbClr val="000000"/>
                </a:solidFill>
                <a:latin typeface="Arabic Typesetting" panose="03020402040406030203" pitchFamily="66" charset="-78"/>
                <a:cs typeface="Arabic Typesetting" panose="03020402040406030203" pitchFamily="66" charset="-78"/>
              </a:rPr>
              <a:t>200) لكي </a:t>
            </a:r>
            <a:r>
              <a:rPr lang="ar-DZ" sz="3200" dirty="0">
                <a:solidFill>
                  <a:srgbClr val="000000"/>
                </a:solidFill>
                <a:latin typeface="Arabic Typesetting" panose="03020402040406030203" pitchFamily="66" charset="-78"/>
                <a:cs typeface="Arabic Typesetting" panose="03020402040406030203" pitchFamily="66" charset="-78"/>
              </a:rPr>
              <a:t>يتحول إلى أبخرة ويتم فصلها </a:t>
            </a:r>
            <a:endParaRPr lang="en-US" sz="3200" dirty="0">
              <a:solidFill>
                <a:srgbClr val="000000"/>
              </a:solidFill>
              <a:latin typeface="Arabic Typesetting" panose="03020402040406030203" pitchFamily="66" charset="-78"/>
              <a:cs typeface="Arabic Typesetting" panose="03020402040406030203" pitchFamily="66" charset="-78"/>
            </a:endParaRPr>
          </a:p>
        </p:txBody>
      </p:sp>
      <p:sp>
        <p:nvSpPr>
          <p:cNvPr id="5" name="Rectangle 4"/>
          <p:cNvSpPr/>
          <p:nvPr/>
        </p:nvSpPr>
        <p:spPr>
          <a:xfrm>
            <a:off x="384060" y="4134564"/>
            <a:ext cx="8364404" cy="1569660"/>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لصفات التي يجب توفرها في المادة المراد فصلها </a:t>
            </a:r>
            <a:r>
              <a:rPr lang="ar-DZ" sz="3200" dirty="0" err="1">
                <a:solidFill>
                  <a:srgbClr val="000000"/>
                </a:solidFill>
                <a:latin typeface="Arabic Typesetting" panose="03020402040406030203" pitchFamily="66" charset="-78"/>
                <a:cs typeface="Arabic Typesetting" panose="03020402040406030203" pitchFamily="66" charset="-78"/>
              </a:rPr>
              <a:t>بالكروماتوغرافيا</a:t>
            </a:r>
            <a:r>
              <a:rPr lang="ar-DZ" sz="3200" dirty="0">
                <a:solidFill>
                  <a:srgbClr val="000000"/>
                </a:solidFill>
                <a:latin typeface="Arabic Typesetting" panose="03020402040406030203" pitchFamily="66" charset="-78"/>
                <a:cs typeface="Arabic Typesetting" panose="03020402040406030203" pitchFamily="66" charset="-78"/>
              </a:rPr>
              <a:t> الغازية:</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.1أن تكون قابلة للتطاير في درجة حرارة العمود.</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.2أن تكون المادة ثابتة </a:t>
            </a:r>
            <a:r>
              <a:rPr lang="ar-DZ" sz="3200" dirty="0" smtClean="0">
                <a:solidFill>
                  <a:srgbClr val="000000"/>
                </a:solidFill>
                <a:latin typeface="Arabic Typesetting" panose="03020402040406030203" pitchFamily="66" charset="-78"/>
                <a:cs typeface="Arabic Typesetting" panose="03020402040406030203" pitchFamily="66" charset="-78"/>
              </a:rPr>
              <a:t>حراريا </a:t>
            </a:r>
            <a:r>
              <a:rPr lang="ar-DZ" sz="3200" dirty="0">
                <a:solidFill>
                  <a:srgbClr val="000000"/>
                </a:solidFill>
                <a:latin typeface="Arabic Typesetting" panose="03020402040406030203" pitchFamily="66" charset="-78"/>
                <a:cs typeface="Arabic Typesetting" panose="03020402040406030203" pitchFamily="66" charset="-78"/>
              </a:rPr>
              <a:t>لا تتفكك في درجة </a:t>
            </a:r>
            <a:r>
              <a:rPr lang="ar-DZ" sz="3200" dirty="0" smtClean="0">
                <a:solidFill>
                  <a:srgbClr val="000000"/>
                </a:solidFill>
                <a:latin typeface="Arabic Typesetting" panose="03020402040406030203" pitchFamily="66" charset="-78"/>
                <a:cs typeface="Arabic Typesetting" panose="03020402040406030203" pitchFamily="66" charset="-78"/>
              </a:rPr>
              <a:t>حرارة </a:t>
            </a:r>
            <a:r>
              <a:rPr lang="ar-DZ" sz="3200" dirty="0">
                <a:solidFill>
                  <a:srgbClr val="000000"/>
                </a:solidFill>
                <a:latin typeface="Arabic Typesetting" panose="03020402040406030203" pitchFamily="66" charset="-78"/>
                <a:cs typeface="Arabic Typesetting" panose="03020402040406030203" pitchFamily="66" charset="-78"/>
              </a:rPr>
              <a:t>العمود</a:t>
            </a:r>
            <a:r>
              <a:rPr lang="ar-DZ" sz="3200" dirty="0" smtClean="0">
                <a:solidFill>
                  <a:srgbClr val="000000"/>
                </a:solidFill>
                <a:latin typeface="Arabic Typesetting" panose="03020402040406030203" pitchFamily="66" charset="-78"/>
                <a:cs typeface="Arabic Typesetting" panose="03020402040406030203" pitchFamily="66" charset="-78"/>
              </a:rPr>
              <a:t>.</a:t>
            </a:r>
            <a:endParaRPr lang="en-US" sz="3200" dirty="0">
              <a:solidFill>
                <a:srgbClr val="00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57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36912"/>
            <a:ext cx="7704856" cy="3416320"/>
          </a:xfrm>
          <a:prstGeom prst="rect">
            <a:avLst/>
          </a:prstGeom>
        </p:spPr>
        <p:txBody>
          <a:bodyPr wrap="square">
            <a:spAutoFit/>
          </a:bodyPr>
          <a:lstStyle/>
          <a:p>
            <a:pPr algn="just" rtl="1">
              <a:lnSpc>
                <a:spcPct val="150000"/>
              </a:lnSpc>
              <a:spcAft>
                <a:spcPts val="1000"/>
              </a:spcAft>
            </a:pPr>
            <a:r>
              <a:rPr lang="ar-SA" sz="3600" dirty="0" smtClean="0">
                <a:latin typeface="Calibri"/>
                <a:ea typeface="Calibri"/>
                <a:cs typeface="Arabic Typesetting"/>
              </a:rPr>
              <a:t>الترشيح</a:t>
            </a:r>
            <a:r>
              <a:rPr lang="fr-FR" sz="3600" dirty="0">
                <a:latin typeface="Arabic Typesetting"/>
                <a:ea typeface="Calibri"/>
                <a:cs typeface="Arial"/>
              </a:rPr>
              <a:t> </a:t>
            </a:r>
            <a:r>
              <a:rPr lang="ar-SA" sz="3600" dirty="0">
                <a:latin typeface="Calibri"/>
                <a:ea typeface="Calibri"/>
                <a:cs typeface="Arabic Typesetting"/>
              </a:rPr>
              <a:t>أو التصفية في الكيمياء و الطب عملية ميكانيكية تفصل مواد صلبة غير ذوابة من الموائع (سوائل أو غازات) وذلك بوضع غشاء مسامي يسمى مرشح يسمح للمائع بالتدفق والمرور خلال مسام الغشاء، ولكن لا تسمح للمواد الصلبة (أو على الأقل جزء من المواد الصلبة) بالمرور</a:t>
            </a:r>
            <a:endParaRPr lang="en-US" sz="3600" dirty="0">
              <a:effectLst/>
              <a:latin typeface="Calibri"/>
              <a:ea typeface="Calibri"/>
              <a:cs typeface="Arial"/>
            </a:endParaRPr>
          </a:p>
        </p:txBody>
      </p:sp>
      <p:sp>
        <p:nvSpPr>
          <p:cNvPr id="4" name="Rectangle 3"/>
          <p:cNvSpPr/>
          <p:nvPr/>
        </p:nvSpPr>
        <p:spPr>
          <a:xfrm>
            <a:off x="1439652" y="548680"/>
            <a:ext cx="6264695" cy="800219"/>
          </a:xfrm>
          <a:prstGeom prst="rect">
            <a:avLst/>
          </a:prstGeom>
          <a:solidFill>
            <a:srgbClr val="FFFF00"/>
          </a:solidFill>
        </p:spPr>
        <p:style>
          <a:lnRef idx="1">
            <a:schemeClr val="accent6"/>
          </a:lnRef>
          <a:fillRef idx="3">
            <a:schemeClr val="accent6"/>
          </a:fillRef>
          <a:effectRef idx="2">
            <a:schemeClr val="accent6"/>
          </a:effectRef>
          <a:fontRef idx="minor">
            <a:schemeClr val="lt1"/>
          </a:fontRef>
        </p:style>
        <p:txBody>
          <a:bodyPr wrap="square">
            <a:spAutoFit/>
          </a:bodyPr>
          <a:lstStyle/>
          <a:p>
            <a:pPr lvl="0" algn="just" rtl="1">
              <a:lnSpc>
                <a:spcPct val="115000"/>
              </a:lnSpc>
              <a:spcAft>
                <a:spcPts val="1000"/>
              </a:spcAft>
            </a:pPr>
            <a:r>
              <a:rPr lang="ar-SA" sz="4000" b="1" dirty="0">
                <a:solidFill>
                  <a:prstClr val="black"/>
                </a:solidFill>
                <a:latin typeface="Calibri"/>
                <a:ea typeface="Calibri"/>
                <a:cs typeface="Arabic Typesetting"/>
              </a:rPr>
              <a:t>فصل مكون من خليط غير متجانس (صلب – سائل</a:t>
            </a:r>
            <a:r>
              <a:rPr lang="fr-FR" sz="4000" b="1" dirty="0">
                <a:solidFill>
                  <a:prstClr val="black"/>
                </a:solidFill>
                <a:latin typeface="Calibri"/>
                <a:ea typeface="Calibri"/>
                <a:cs typeface="Arabic Typesetting"/>
              </a:rPr>
              <a:t> </a:t>
            </a:r>
            <a:r>
              <a:rPr lang="fr-FR" sz="4000" b="1" dirty="0" smtClean="0">
                <a:solidFill>
                  <a:prstClr val="black"/>
                </a:solidFill>
                <a:latin typeface="Arabic Typesetting" panose="03020402040406030203" pitchFamily="66" charset="-78"/>
                <a:ea typeface="Calibri"/>
                <a:cs typeface="Arabic Typesetting" panose="03020402040406030203" pitchFamily="66" charset="-78"/>
              </a:rPr>
              <a:t>(</a:t>
            </a:r>
            <a:endParaRPr lang="en-US" sz="4000" b="1" dirty="0">
              <a:solidFill>
                <a:prstClr val="black"/>
              </a:solidFill>
              <a:latin typeface="Arabic Typesetting" panose="03020402040406030203" pitchFamily="66" charset="-78"/>
              <a:ea typeface="Calibri"/>
              <a:cs typeface="Arabic Typesetting" panose="03020402040406030203" pitchFamily="66" charset="-78"/>
            </a:endParaRPr>
          </a:p>
        </p:txBody>
      </p:sp>
      <p:sp>
        <p:nvSpPr>
          <p:cNvPr id="5" name="Rectangle 4"/>
          <p:cNvSpPr/>
          <p:nvPr/>
        </p:nvSpPr>
        <p:spPr>
          <a:xfrm>
            <a:off x="6739018" y="1556792"/>
            <a:ext cx="965329" cy="646331"/>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ar-SA" sz="3600" b="1" dirty="0">
                <a:solidFill>
                  <a:prstClr val="black"/>
                </a:solidFill>
                <a:latin typeface="Calibri"/>
                <a:ea typeface="Calibri"/>
                <a:cs typeface="Arabic Typesetting"/>
              </a:rPr>
              <a:t>الترشيح</a:t>
            </a:r>
            <a:endParaRPr lang="en-US" b="1" dirty="0"/>
          </a:p>
        </p:txBody>
      </p:sp>
    </p:spTree>
    <p:extLst>
      <p:ext uri="{BB962C8B-B14F-4D97-AF65-F5344CB8AC3E}">
        <p14:creationId xmlns:p14="http://schemas.microsoft.com/office/powerpoint/2010/main" val="64183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0"/>
            <a:ext cx="5958408" cy="1354217"/>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أقسام جهاز الـ:</a:t>
            </a:r>
            <a:r>
              <a:rPr lang="en-US" sz="3200" dirty="0">
                <a:solidFill>
                  <a:srgbClr val="000000"/>
                </a:solidFill>
                <a:latin typeface="Arabic Typesetting" panose="03020402040406030203" pitchFamily="66" charset="-78"/>
                <a:cs typeface="Arabic Typesetting" panose="03020402040406030203" pitchFamily="66" charset="-78"/>
              </a:rPr>
              <a:t>GC</a:t>
            </a:r>
            <a:br>
              <a:rPr lang="en-US"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يتكون جهاز </a:t>
            </a:r>
            <a:r>
              <a:rPr lang="ar-DZ" sz="3200" dirty="0" err="1">
                <a:solidFill>
                  <a:srgbClr val="000000"/>
                </a:solidFill>
                <a:latin typeface="Arabic Typesetting" panose="03020402040406030203" pitchFamily="66" charset="-78"/>
                <a:cs typeface="Arabic Typesetting" panose="03020402040406030203" pitchFamily="66" charset="-78"/>
              </a:rPr>
              <a:t>الكروموتوغرافية</a:t>
            </a:r>
            <a:r>
              <a:rPr lang="ar-DZ" sz="3200" dirty="0">
                <a:solidFill>
                  <a:srgbClr val="000000"/>
                </a:solidFill>
                <a:latin typeface="Arabic Typesetting" panose="03020402040406030203" pitchFamily="66" charset="-78"/>
                <a:cs typeface="Arabic Typesetting" panose="03020402040406030203" pitchFamily="66" charset="-78"/>
              </a:rPr>
              <a:t> الغازية من الاجزاء التالي </a:t>
            </a:r>
            <a:br>
              <a:rPr lang="ar-DZ" sz="3200" dirty="0">
                <a:solidFill>
                  <a:srgbClr val="000000"/>
                </a:solidFill>
                <a:latin typeface="Arabic Typesetting" panose="03020402040406030203" pitchFamily="66" charset="-78"/>
                <a:cs typeface="Arabic Typesetting" panose="03020402040406030203" pitchFamily="66" charset="-78"/>
              </a:rPr>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34" y="1196752"/>
            <a:ext cx="8613348" cy="307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8667" y="4437112"/>
            <a:ext cx="8950682" cy="2062103"/>
          </a:xfrm>
          <a:prstGeom prst="rect">
            <a:avLst/>
          </a:prstGeom>
        </p:spPr>
        <p:txBody>
          <a:bodyPr wrap="square">
            <a:spAutoFit/>
          </a:bodyPr>
          <a:lstStyle/>
          <a:p>
            <a:pPr algn="r" rtl="1"/>
            <a:r>
              <a:rPr lang="ar-DZ" sz="3200" b="1" dirty="0">
                <a:solidFill>
                  <a:srgbClr val="000000"/>
                </a:solidFill>
                <a:latin typeface="Arabic Typesetting" panose="03020402040406030203" pitchFamily="66" charset="-78"/>
                <a:cs typeface="Arabic Typesetting" panose="03020402040406030203" pitchFamily="66" charset="-78"/>
              </a:rPr>
              <a:t>أسطوانات الغاز (الطور المتحرك:) </a:t>
            </a:r>
            <a:r>
              <a:rPr lang="fr-FR" sz="3200" b="1" dirty="0" smtClean="0">
                <a:solidFill>
                  <a:srgbClr val="000000"/>
                </a:solidFill>
                <a:latin typeface="Arabic Typesetting" panose="03020402040406030203" pitchFamily="66" charset="-78"/>
                <a:cs typeface="Arabic Typesetting" panose="03020402040406030203" pitchFamily="66" charset="-78"/>
              </a:rPr>
              <a:t> </a:t>
            </a:r>
            <a:r>
              <a:rPr lang="en-US" sz="3200" b="1" dirty="0" smtClean="0">
                <a:solidFill>
                  <a:srgbClr val="000000"/>
                </a:solidFill>
                <a:latin typeface="Arabic Typesetting" panose="03020402040406030203" pitchFamily="66" charset="-78"/>
                <a:cs typeface="Arabic Typesetting" panose="03020402040406030203" pitchFamily="66" charset="-78"/>
              </a:rPr>
              <a:t>Mobile phase   </a:t>
            </a:r>
            <a:r>
              <a:rPr lang="ar-DZ" sz="3200" dirty="0" smtClean="0">
                <a:solidFill>
                  <a:srgbClr val="000000"/>
                </a:solidFill>
                <a:latin typeface="Arabic Typesetting" panose="03020402040406030203" pitchFamily="66" charset="-78"/>
                <a:cs typeface="Arabic Typesetting" panose="03020402040406030203" pitchFamily="66" charset="-78"/>
              </a:rPr>
              <a:t>دوره </a:t>
            </a:r>
            <a:r>
              <a:rPr lang="ar-DZ" sz="3200" dirty="0">
                <a:solidFill>
                  <a:srgbClr val="000000"/>
                </a:solidFill>
                <a:latin typeface="Arabic Typesetting" panose="03020402040406030203" pitchFamily="66" charset="-78"/>
                <a:cs typeface="Arabic Typesetting" panose="03020402040406030203" pitchFamily="66" charset="-78"/>
              </a:rPr>
              <a:t>حمل العينة المحقونة إلى العمود, ويقود المكونات المفصولة إلى الكاشف. يتألف </a:t>
            </a:r>
            <a:r>
              <a:rPr lang="ar-DZ" sz="3200" dirty="0" err="1" smtClean="0">
                <a:solidFill>
                  <a:srgbClr val="000000"/>
                </a:solidFill>
                <a:latin typeface="Arabic Typesetting" panose="03020402040406030203" pitchFamily="66" charset="-78"/>
                <a:cs typeface="Arabic Typesetting" panose="03020402040406030203" pitchFamily="66" charset="-78"/>
              </a:rPr>
              <a:t>الطورالمتحرك</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في </a:t>
            </a:r>
            <a:r>
              <a:rPr lang="ar-DZ" sz="3200" dirty="0" err="1">
                <a:solidFill>
                  <a:srgbClr val="000000"/>
                </a:solidFill>
                <a:latin typeface="Arabic Typesetting" panose="03020402040406030203" pitchFamily="66" charset="-78"/>
                <a:cs typeface="Arabic Typesetting" panose="03020402040406030203" pitchFamily="66" charset="-78"/>
              </a:rPr>
              <a:t>الكروماتوغرافيا</a:t>
            </a:r>
            <a:r>
              <a:rPr lang="ar-DZ" sz="3200" dirty="0">
                <a:solidFill>
                  <a:srgbClr val="000000"/>
                </a:solidFill>
                <a:latin typeface="Arabic Typesetting" panose="03020402040406030203" pitchFamily="66" charset="-78"/>
                <a:cs typeface="Arabic Typesetting" panose="03020402040406030203" pitchFamily="66" charset="-78"/>
              </a:rPr>
              <a:t> الغازية من عدة غازات, غازات خاملة مثل النتروجين </a:t>
            </a:r>
            <a:r>
              <a:rPr lang="ar-DZ" sz="3200" dirty="0" smtClean="0">
                <a:solidFill>
                  <a:srgbClr val="000000"/>
                </a:solidFill>
                <a:latin typeface="Arabic Typesetting" panose="03020402040406030203" pitchFamily="66" charset="-78"/>
                <a:cs typeface="Arabic Typesetting" panose="03020402040406030203" pitchFamily="66" charset="-78"/>
              </a:rPr>
              <a:t>أو</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الهيليوم</a:t>
            </a:r>
            <a:r>
              <a:rPr lang="ar-DZ" sz="3200" dirty="0">
                <a:solidFill>
                  <a:srgbClr val="000000"/>
                </a:solidFill>
                <a:latin typeface="Arabic Typesetting" panose="03020402040406030203" pitchFamily="66" charset="-78"/>
                <a:cs typeface="Arabic Typesetting" panose="03020402040406030203" pitchFamily="66" charset="-78"/>
              </a:rPr>
              <a:t>, وغازات مؤكسدة مثل الهواء, وغازات كوقود مثل الهيدروجين. تمزج هذه </a:t>
            </a:r>
            <a:r>
              <a:rPr lang="ar-DZ" sz="3200" dirty="0" smtClean="0">
                <a:solidFill>
                  <a:srgbClr val="000000"/>
                </a:solidFill>
                <a:latin typeface="Arabic Typesetting" panose="03020402040406030203" pitchFamily="66" charset="-78"/>
                <a:cs typeface="Arabic Typesetting" panose="03020402040406030203" pitchFamily="66" charset="-78"/>
              </a:rPr>
              <a:t>الغازات</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الثلاثة </a:t>
            </a:r>
            <a:r>
              <a:rPr lang="ar-DZ" sz="3200" dirty="0">
                <a:solidFill>
                  <a:srgbClr val="000000"/>
                </a:solidFill>
                <a:latin typeface="Arabic Typesetting" panose="03020402040406030203" pitchFamily="66" charset="-78"/>
                <a:cs typeface="Arabic Typesetting" panose="03020402040406030203" pitchFamily="66" charset="-78"/>
              </a:rPr>
              <a:t>بالنسب المطلوبة قبل الدخول إلى الجهاز </a:t>
            </a:r>
            <a:endParaRPr lang="en-US" sz="3200" dirty="0">
              <a:solidFill>
                <a:srgbClr val="00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0822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74236"/>
            <a:ext cx="8964488" cy="2062103"/>
          </a:xfrm>
          <a:prstGeom prst="rect">
            <a:avLst/>
          </a:prstGeom>
        </p:spPr>
        <p:txBody>
          <a:bodyPr wrap="square">
            <a:spAutoFit/>
          </a:bodyPr>
          <a:lstStyle/>
          <a:p>
            <a:pPr algn="r" rtl="1"/>
            <a:r>
              <a:rPr lang="fr-FR" sz="3200" dirty="0" smtClean="0">
                <a:solidFill>
                  <a:srgbClr val="000000"/>
                </a:solidFill>
                <a:latin typeface="Arabic Typesetting" panose="03020402040406030203" pitchFamily="66" charset="-78"/>
                <a:cs typeface="Arabic Typesetting" panose="03020402040406030203" pitchFamily="66" charset="-78"/>
              </a:rPr>
              <a:t>.</a:t>
            </a:r>
            <a:r>
              <a:rPr lang="fr-FR" sz="3200" b="1" dirty="0" smtClean="0">
                <a:solidFill>
                  <a:srgbClr val="000000"/>
                </a:solidFill>
                <a:latin typeface="Arabic Typesetting" panose="03020402040406030203" pitchFamily="66" charset="-78"/>
                <a:cs typeface="Arabic Typesetting" panose="03020402040406030203" pitchFamily="66" charset="-78"/>
              </a:rPr>
              <a:t>2</a:t>
            </a:r>
            <a:r>
              <a:rPr lang="ar-DZ" sz="3200" b="1" dirty="0" smtClean="0">
                <a:solidFill>
                  <a:srgbClr val="000000"/>
                </a:solidFill>
                <a:latin typeface="Arabic Typesetting" panose="03020402040406030203" pitchFamily="66" charset="-78"/>
                <a:cs typeface="Arabic Typesetting" panose="03020402040406030203" pitchFamily="66" charset="-78"/>
              </a:rPr>
              <a:t>حاقن العينة</a:t>
            </a:r>
            <a:r>
              <a:rPr lang="en-US" sz="3200" b="1" dirty="0" smtClean="0">
                <a:solidFill>
                  <a:srgbClr val="000000"/>
                </a:solidFill>
                <a:latin typeface="Arabic Typesetting" panose="03020402040406030203" pitchFamily="66" charset="-78"/>
                <a:cs typeface="Arabic Typesetting" panose="03020402040406030203" pitchFamily="66" charset="-78"/>
              </a:rPr>
              <a:t>Sample injector</a:t>
            </a:r>
            <a:r>
              <a:rPr lang="en-US" sz="3200" dirty="0" smtClean="0">
                <a:solidFill>
                  <a:srgbClr val="000000"/>
                </a:solidFill>
                <a:latin typeface="Arabic Typesetting" panose="03020402040406030203" pitchFamily="66" charset="-78"/>
                <a:cs typeface="Arabic Typesetting" panose="03020402040406030203" pitchFamily="66" charset="-78"/>
              </a:rPr>
              <a:t>.</a:t>
            </a:r>
            <a:r>
              <a:rPr lang="ar-DZ" sz="3200" dirty="0">
                <a:solidFill>
                  <a:srgbClr val="000000"/>
                </a:solidFill>
                <a:latin typeface="Arabic Typesetting" panose="03020402040406030203" pitchFamily="66" charset="-78"/>
                <a:cs typeface="Arabic Typesetting" panose="03020402040406030203" pitchFamily="66" charset="-78"/>
              </a:rPr>
              <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smtClean="0">
                <a:solidFill>
                  <a:srgbClr val="000000"/>
                </a:solidFill>
                <a:latin typeface="Arabic Typesetting" panose="03020402040406030203" pitchFamily="66" charset="-78"/>
                <a:cs typeface="Arabic Typesetting" panose="03020402040406030203" pitchFamily="66" charset="-78"/>
              </a:rPr>
              <a:t>يتم </a:t>
            </a:r>
            <a:r>
              <a:rPr lang="ar-DZ" sz="3200" dirty="0">
                <a:solidFill>
                  <a:srgbClr val="000000"/>
                </a:solidFill>
                <a:latin typeface="Arabic Typesetting" panose="03020402040406030203" pitchFamily="66" charset="-78"/>
                <a:cs typeface="Arabic Typesetting" panose="03020402040406030203" pitchFamily="66" charset="-78"/>
              </a:rPr>
              <a:t>الحقن إما يدوياً أو بنظام حقن تلقائي, حيث تدخل العينة بحجم ثابت في كل مرة</a:t>
            </a:r>
            <a:r>
              <a:rPr lang="ar-DZ" sz="3200" dirty="0" smtClean="0">
                <a:solidFill>
                  <a:srgbClr val="000000"/>
                </a:solidFill>
                <a:latin typeface="Arabic Typesetting" panose="03020402040406030203" pitchFamily="66" charset="-78"/>
                <a:cs typeface="Arabic Typesetting" panose="03020402040406030203" pitchFamily="66" charset="-78"/>
              </a:rPr>
              <a:t>.</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يتم</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حقن العينات السائلة بحقنة تمنع تسرب الغازات, بينما يتم حقن العينات الغازية </a:t>
            </a:r>
            <a:r>
              <a:rPr lang="ar-DZ" sz="3200" dirty="0" smtClean="0">
                <a:solidFill>
                  <a:srgbClr val="000000"/>
                </a:solidFill>
                <a:latin typeface="Arabic Typesetting" panose="03020402040406030203" pitchFamily="66" charset="-78"/>
                <a:cs typeface="Arabic Typesetting" panose="03020402040406030203" pitchFamily="66" charset="-78"/>
              </a:rPr>
              <a:t>بواسطة</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صمامات </a:t>
            </a:r>
            <a:r>
              <a:rPr lang="ar-DZ" sz="3200" dirty="0">
                <a:solidFill>
                  <a:srgbClr val="000000"/>
                </a:solidFill>
                <a:latin typeface="Arabic Typesetting" panose="03020402040406030203" pitchFamily="66" charset="-78"/>
                <a:cs typeface="Arabic Typesetting" panose="03020402040406030203" pitchFamily="66" charset="-78"/>
              </a:rPr>
              <a:t>حقن آلي </a:t>
            </a:r>
            <a:br>
              <a:rPr lang="ar-DZ" sz="3200" dirty="0">
                <a:solidFill>
                  <a:srgbClr val="000000"/>
                </a:solidFill>
                <a:latin typeface="Arabic Typesetting" panose="03020402040406030203" pitchFamily="66" charset="-78"/>
                <a:cs typeface="Arabic Typesetting" panose="03020402040406030203" pitchFamily="66" charset="-78"/>
              </a:rPr>
            </a:br>
            <a:endParaRPr lang="en-US" sz="3200" dirty="0">
              <a:solidFill>
                <a:srgbClr val="000000"/>
              </a:solidFill>
              <a:latin typeface="Arabic Typesetting" panose="03020402040406030203" pitchFamily="66" charset="-78"/>
              <a:cs typeface="Arabic Typesetting" panose="03020402040406030203" pitchFamily="66" charset="-78"/>
            </a:endParaRPr>
          </a:p>
        </p:txBody>
      </p:sp>
      <p:sp>
        <p:nvSpPr>
          <p:cNvPr id="3" name="Rectangle 2"/>
          <p:cNvSpPr/>
          <p:nvPr/>
        </p:nvSpPr>
        <p:spPr>
          <a:xfrm>
            <a:off x="72008" y="1772816"/>
            <a:ext cx="9071992" cy="2339102"/>
          </a:xfrm>
          <a:prstGeom prst="rect">
            <a:avLst/>
          </a:prstGeom>
        </p:spPr>
        <p:txBody>
          <a:bodyPr wrap="square">
            <a:spAutoFit/>
          </a:bodyPr>
          <a:lstStyle/>
          <a:p>
            <a:pPr algn="r" rtl="1"/>
            <a:r>
              <a:rPr lang="ar-DZ" sz="3200" b="1" dirty="0">
                <a:solidFill>
                  <a:srgbClr val="000000"/>
                </a:solidFill>
                <a:latin typeface="Arabic Typesetting" panose="03020402040406030203" pitchFamily="66" charset="-78"/>
                <a:cs typeface="Arabic Typesetting" panose="03020402040406030203" pitchFamily="66" charset="-78"/>
              </a:rPr>
              <a:t>عمود الفصل</a:t>
            </a:r>
            <a:r>
              <a:rPr lang="en-US" sz="3200" b="1" dirty="0">
                <a:solidFill>
                  <a:srgbClr val="000000"/>
                </a:solidFill>
                <a:latin typeface="Arabic Typesetting" panose="03020402040406030203" pitchFamily="66" charset="-78"/>
                <a:cs typeface="Arabic Typesetting" panose="03020402040406030203" pitchFamily="66" charset="-78"/>
              </a:rPr>
              <a:t>Column </a:t>
            </a:r>
            <a:r>
              <a:rPr lang="en-US" sz="3200" dirty="0">
                <a:solidFill>
                  <a:srgbClr val="000000"/>
                </a:solidFill>
                <a:latin typeface="Arabic Typesetting" panose="03020402040406030203" pitchFamily="66" charset="-78"/>
                <a:cs typeface="Arabic Typesetting" panose="03020402040406030203" pitchFamily="66" charset="-78"/>
              </a:rPr>
              <a:t/>
            </a:r>
            <a:br>
              <a:rPr lang="en-US"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الأعمدة في </a:t>
            </a:r>
            <a:r>
              <a:rPr lang="ar-DZ" sz="3200" dirty="0" err="1">
                <a:solidFill>
                  <a:srgbClr val="000000"/>
                </a:solidFill>
                <a:latin typeface="Arabic Typesetting" panose="03020402040406030203" pitchFamily="66" charset="-78"/>
                <a:cs typeface="Arabic Typesetting" panose="03020402040406030203" pitchFamily="66" charset="-78"/>
              </a:rPr>
              <a:t>الكروماتوغرافيا</a:t>
            </a:r>
            <a:r>
              <a:rPr lang="ar-DZ" sz="3200" dirty="0">
                <a:solidFill>
                  <a:srgbClr val="000000"/>
                </a:solidFill>
                <a:latin typeface="Arabic Typesetting" panose="03020402040406030203" pitchFamily="66" charset="-78"/>
                <a:cs typeface="Arabic Typesetting" panose="03020402040406030203" pitchFamily="66" charset="-78"/>
              </a:rPr>
              <a:t> الغازية عادة أطول وأضيق من أعمدة </a:t>
            </a:r>
            <a:r>
              <a:rPr lang="ar-DZ" sz="3200" dirty="0" err="1">
                <a:solidFill>
                  <a:srgbClr val="000000"/>
                </a:solidFill>
                <a:latin typeface="Arabic Typesetting" panose="03020402040406030203" pitchFamily="66" charset="-78"/>
                <a:cs typeface="Arabic Typesetting" panose="03020402040406030203" pitchFamily="66" charset="-78"/>
              </a:rPr>
              <a:t>الكروماتوغرافيا</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عالية</a:t>
            </a:r>
            <a:r>
              <a:rPr lang="fr-FR"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الأداء</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en-US" sz="3200" dirty="0" smtClean="0">
                <a:solidFill>
                  <a:srgbClr val="000000"/>
                </a:solidFill>
                <a:latin typeface="Arabic Typesetting" panose="03020402040406030203" pitchFamily="66" charset="-78"/>
                <a:cs typeface="Arabic Typesetting" panose="03020402040406030203" pitchFamily="66" charset="-78"/>
              </a:rPr>
              <a:t>HPLC </a:t>
            </a:r>
            <a:r>
              <a:rPr lang="ar-DZ" sz="3200" dirty="0" smtClean="0">
                <a:solidFill>
                  <a:srgbClr val="000000"/>
                </a:solidFill>
                <a:latin typeface="Arabic Typesetting" panose="03020402040406030203" pitchFamily="66" charset="-78"/>
                <a:cs typeface="Arabic Typesetting" panose="03020402040406030203" pitchFamily="66" charset="-78"/>
              </a:rPr>
              <a:t> </a:t>
            </a:r>
            <a:r>
              <a:rPr lang="ar-DZ"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تملء </a:t>
            </a:r>
            <a:r>
              <a:rPr lang="ar-DZ" sz="3200" dirty="0">
                <a:solidFill>
                  <a:srgbClr val="000000"/>
                </a:solidFill>
                <a:latin typeface="Arabic Typesetting" panose="03020402040406030203" pitchFamily="66" charset="-78"/>
                <a:cs typeface="Arabic Typesetting" panose="03020402040406030203" pitchFamily="66" charset="-78"/>
              </a:rPr>
              <a:t>هذه الأعمدة أو يغلف جدارها الداخلي بالطور الثابت. واعتماداً </a:t>
            </a:r>
            <a:r>
              <a:rPr lang="ar-DZ" sz="3200" dirty="0" smtClean="0">
                <a:solidFill>
                  <a:srgbClr val="000000"/>
                </a:solidFill>
                <a:latin typeface="Arabic Typesetting" panose="03020402040406030203" pitchFamily="66" charset="-78"/>
                <a:cs typeface="Arabic Typesetting" panose="03020402040406030203" pitchFamily="66" charset="-78"/>
              </a:rPr>
              <a:t>على</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الامتزاز </a:t>
            </a:r>
            <a:r>
              <a:rPr lang="ar-DZ" sz="3200" dirty="0">
                <a:solidFill>
                  <a:srgbClr val="000000"/>
                </a:solidFill>
                <a:latin typeface="Arabic Typesetting" panose="03020402040406030203" pitchFamily="66" charset="-78"/>
                <a:cs typeface="Arabic Typesetting" panose="03020402040406030203" pitchFamily="66" charset="-78"/>
              </a:rPr>
              <a:t>الانتقائي لمكونات العينة على الطور الثابت يتم الفصل باختلاف زمن </a:t>
            </a:r>
            <a:r>
              <a:rPr lang="ar-DZ" sz="3200" dirty="0" smtClean="0">
                <a:solidFill>
                  <a:srgbClr val="000000"/>
                </a:solidFill>
                <a:latin typeface="Arabic Typesetting" panose="03020402040406030203" pitchFamily="66" charset="-78"/>
                <a:cs typeface="Arabic Typesetting" panose="03020402040406030203" pitchFamily="66" charset="-78"/>
              </a:rPr>
              <a:t>الاحتفاظ</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a:t>
            </a:r>
            <a:r>
              <a:rPr lang="en-US" sz="3200" dirty="0" smtClean="0">
                <a:solidFill>
                  <a:srgbClr val="000000"/>
                </a:solidFill>
                <a:latin typeface="Arabic Typesetting" panose="03020402040406030203" pitchFamily="66" charset="-78"/>
                <a:cs typeface="Arabic Typesetting" panose="03020402040406030203" pitchFamily="66" charset="-78"/>
              </a:rPr>
              <a:t>(</a:t>
            </a:r>
            <a:r>
              <a:rPr lang="en-US" sz="3200" dirty="0">
                <a:solidFill>
                  <a:srgbClr val="000000"/>
                </a:solidFill>
                <a:latin typeface="Arabic Typesetting" panose="03020402040406030203" pitchFamily="66" charset="-78"/>
                <a:cs typeface="Arabic Typesetting" panose="03020402040406030203" pitchFamily="66" charset="-78"/>
              </a:rPr>
              <a:t>Retention time</a:t>
            </a:r>
            <a:r>
              <a:rPr lang="en-US" dirty="0"/>
              <a:t/>
            </a:r>
            <a:br>
              <a:rPr lang="en-US"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449" y="3717032"/>
            <a:ext cx="3660998" cy="233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a:spLocks noChangeArrowheads="1"/>
          </p:cNvSpPr>
          <p:nvPr/>
        </p:nvSpPr>
        <p:spPr bwMode="auto">
          <a:xfrm>
            <a:off x="3619500" y="3467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3112449" y="6126987"/>
            <a:ext cx="3765916" cy="584775"/>
          </a:xfrm>
          <a:prstGeom prst="rect">
            <a:avLst/>
          </a:prstGeom>
        </p:spPr>
        <p:txBody>
          <a:bodyPr wrap="square">
            <a:spAutoFit/>
          </a:bodyPr>
          <a:lstStyle/>
          <a:p>
            <a:pPr lvl="0" algn="r" defTabSz="457200" rtl="1"/>
            <a:r>
              <a:rPr lang="ar-DZ" sz="3200" b="1" dirty="0">
                <a:solidFill>
                  <a:srgbClr val="000000"/>
                </a:solidFill>
                <a:latin typeface="Arabic Typesetting" panose="03020402040406030203" pitchFamily="66" charset="-78"/>
                <a:cs typeface="Arabic Typesetting" panose="03020402040406030203" pitchFamily="66" charset="-78"/>
              </a:rPr>
              <a:t>العمود المعبأ في </a:t>
            </a:r>
            <a:r>
              <a:rPr lang="ar-DZ" sz="3200" b="1" dirty="0" err="1">
                <a:solidFill>
                  <a:srgbClr val="000000"/>
                </a:solidFill>
                <a:latin typeface="Arabic Typesetting" panose="03020402040406030203" pitchFamily="66" charset="-78"/>
                <a:cs typeface="Arabic Typesetting" panose="03020402040406030203" pitchFamily="66" charset="-78"/>
              </a:rPr>
              <a:t>الكروماتوغرافیا</a:t>
            </a:r>
            <a:r>
              <a:rPr lang="ar-DZ" sz="3200" b="1" dirty="0">
                <a:solidFill>
                  <a:srgbClr val="000000"/>
                </a:solidFill>
                <a:latin typeface="Arabic Typesetting" panose="03020402040406030203" pitchFamily="66" charset="-78"/>
                <a:cs typeface="Arabic Typesetting" panose="03020402040406030203" pitchFamily="66" charset="-78"/>
              </a:rPr>
              <a:t> </a:t>
            </a:r>
            <a:r>
              <a:rPr lang="ar-DZ" sz="3200" b="1" dirty="0" err="1">
                <a:solidFill>
                  <a:srgbClr val="000000"/>
                </a:solidFill>
                <a:latin typeface="Arabic Typesetting" panose="03020402040406030203" pitchFamily="66" charset="-78"/>
                <a:cs typeface="Arabic Typesetting" panose="03020402040406030203" pitchFamily="66" charset="-78"/>
              </a:rPr>
              <a:t>الغازیة</a:t>
            </a:r>
            <a:endParaRPr lang="ar-DZ" sz="3200" dirty="0">
              <a:solidFill>
                <a:prstClr val="black"/>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2510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073" y="260648"/>
            <a:ext cx="9002247" cy="1569660"/>
          </a:xfrm>
          <a:prstGeom prst="rect">
            <a:avLst/>
          </a:prstGeom>
        </p:spPr>
        <p:txBody>
          <a:bodyPr wrap="square">
            <a:spAutoFit/>
          </a:bodyPr>
          <a:lstStyle/>
          <a:p>
            <a:pPr algn="r" rtl="1"/>
            <a:r>
              <a:rPr lang="ar-DZ" b="1" dirty="0" smtClean="0">
                <a:solidFill>
                  <a:srgbClr val="000000"/>
                </a:solidFill>
                <a:latin typeface="Simplified Arabic"/>
              </a:rPr>
              <a:t>4</a:t>
            </a:r>
            <a:r>
              <a:rPr lang="en-US" sz="3200" b="1" dirty="0" smtClean="0">
                <a:solidFill>
                  <a:srgbClr val="000000"/>
                </a:solidFill>
                <a:latin typeface="Arabic Typesetting" panose="03020402040406030203" pitchFamily="66" charset="-78"/>
                <a:cs typeface="Arabic Typesetting" panose="03020402040406030203" pitchFamily="66" charset="-78"/>
              </a:rPr>
              <a:t>.</a:t>
            </a:r>
            <a:r>
              <a:rPr lang="ar-DZ" sz="3200" b="1" dirty="0" smtClean="0">
                <a:solidFill>
                  <a:srgbClr val="000000"/>
                </a:solidFill>
                <a:latin typeface="Arabic Typesetting" panose="03020402040406030203" pitchFamily="66" charset="-78"/>
                <a:cs typeface="Arabic Typesetting" panose="03020402040406030203" pitchFamily="66" charset="-78"/>
              </a:rPr>
              <a:t>المكشاف</a:t>
            </a:r>
            <a:r>
              <a:rPr lang="en-US" sz="3200" b="1" dirty="0" smtClean="0">
                <a:solidFill>
                  <a:srgbClr val="000000"/>
                </a:solidFill>
                <a:latin typeface="Arabic Typesetting" panose="03020402040406030203" pitchFamily="66" charset="-78"/>
                <a:cs typeface="Arabic Typesetting" panose="03020402040406030203" pitchFamily="66" charset="-78"/>
              </a:rPr>
              <a:t>Detector </a:t>
            </a:r>
            <a:r>
              <a:rPr lang="ar-DZ" sz="3200" dirty="0"/>
              <a:t/>
            </a:r>
            <a:br>
              <a:rPr lang="ar-DZ" sz="3200" dirty="0"/>
            </a:br>
            <a:r>
              <a:rPr lang="ar-DZ" sz="3200" dirty="0" smtClean="0">
                <a:solidFill>
                  <a:srgbClr val="000000"/>
                </a:solidFill>
                <a:latin typeface="Arabic Typesetting" panose="03020402040406030203" pitchFamily="66" charset="-78"/>
                <a:cs typeface="Arabic Typesetting" panose="03020402040406030203" pitchFamily="66" charset="-78"/>
              </a:rPr>
              <a:t>أكثر المكشفات </a:t>
            </a:r>
            <a:r>
              <a:rPr lang="ar-DZ" sz="3200" dirty="0">
                <a:solidFill>
                  <a:srgbClr val="000000"/>
                </a:solidFill>
                <a:latin typeface="Arabic Typesetting" panose="03020402040406030203" pitchFamily="66" charset="-78"/>
                <a:cs typeface="Arabic Typesetting" panose="03020402040406030203" pitchFamily="66" charset="-78"/>
              </a:rPr>
              <a:t>شيوعاً هو مكشاف اللهب بالتأين </a:t>
            </a:r>
            <a:r>
              <a:rPr lang="ar-DZ" sz="3200" dirty="0" smtClean="0">
                <a:solidFill>
                  <a:srgbClr val="000000"/>
                </a:solidFill>
                <a:latin typeface="Arabic Typesetting" panose="03020402040406030203" pitchFamily="66" charset="-78"/>
                <a:cs typeface="Arabic Typesetting" panose="03020402040406030203" pitchFamily="66" charset="-78"/>
              </a:rPr>
              <a:t>(</a:t>
            </a:r>
            <a:r>
              <a:rPr lang="en-US" sz="3200" dirty="0" smtClean="0">
                <a:solidFill>
                  <a:srgbClr val="000000"/>
                </a:solidFill>
                <a:latin typeface="Arabic Typesetting" panose="03020402040406030203" pitchFamily="66" charset="-78"/>
                <a:cs typeface="Arabic Typesetting" panose="03020402040406030203" pitchFamily="66" charset="-78"/>
              </a:rPr>
              <a:t>FID</a:t>
            </a:r>
            <a:r>
              <a:rPr lang="ar-DZ" sz="3200" dirty="0" smtClean="0">
                <a:solidFill>
                  <a:srgbClr val="000000"/>
                </a:solidFill>
                <a:latin typeface="Arabic Typesetting" panose="03020402040406030203" pitchFamily="66" charset="-78"/>
                <a:cs typeface="Arabic Typesetting" panose="03020402040406030203" pitchFamily="66" charset="-78"/>
              </a:rPr>
              <a:t>)</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حيث </a:t>
            </a:r>
            <a:r>
              <a:rPr lang="ar-DZ" sz="3200" dirty="0">
                <a:solidFill>
                  <a:srgbClr val="000000"/>
                </a:solidFill>
                <a:latin typeface="Arabic Typesetting" panose="03020402040406030203" pitchFamily="66" charset="-78"/>
                <a:cs typeface="Arabic Typesetting" panose="03020402040406030203" pitchFamily="66" charset="-78"/>
              </a:rPr>
              <a:t>تُحفز المركبات </a:t>
            </a:r>
            <a:r>
              <a:rPr lang="ar-DZ" sz="3200" dirty="0" smtClean="0">
                <a:solidFill>
                  <a:srgbClr val="000000"/>
                </a:solidFill>
                <a:latin typeface="Arabic Typesetting" panose="03020402040406030203" pitchFamily="66" charset="-78"/>
                <a:cs typeface="Arabic Typesetting" panose="03020402040406030203" pitchFamily="66" charset="-78"/>
              </a:rPr>
              <a:t>المفصولة</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عن </a:t>
            </a:r>
            <a:r>
              <a:rPr lang="ar-DZ" sz="3200" dirty="0">
                <a:solidFill>
                  <a:srgbClr val="000000"/>
                </a:solidFill>
                <a:latin typeface="Arabic Typesetting" panose="03020402040406030203" pitchFamily="66" charset="-78"/>
                <a:cs typeface="Arabic Typesetting" panose="03020402040406030203" pitchFamily="66" charset="-78"/>
              </a:rPr>
              <a:t>العينة باللهب, وتعتمد استجابة المكشاف على التيار المتولد من تأين هذه المركبات</a:t>
            </a:r>
            <a:r>
              <a:rPr lang="ar-DZ" sz="3200" dirty="0" smtClean="0">
                <a:solidFill>
                  <a:srgbClr val="000000"/>
                </a:solidFill>
                <a:latin typeface="Arabic Typesetting" panose="03020402040406030203" pitchFamily="66" charset="-78"/>
                <a:cs typeface="Arabic Typesetting" panose="03020402040406030203" pitchFamily="66" charset="-78"/>
              </a:rPr>
              <a:t>.</a:t>
            </a:r>
            <a:endParaRPr lang="en-US" dirty="0"/>
          </a:p>
        </p:txBody>
      </p:sp>
      <p:sp>
        <p:nvSpPr>
          <p:cNvPr id="4" name="Rectangle 3"/>
          <p:cNvSpPr/>
          <p:nvPr/>
        </p:nvSpPr>
        <p:spPr>
          <a:xfrm>
            <a:off x="-21767" y="2060848"/>
            <a:ext cx="9145016" cy="3046988"/>
          </a:xfrm>
          <a:prstGeom prst="rect">
            <a:avLst/>
          </a:prstGeom>
        </p:spPr>
        <p:txBody>
          <a:bodyPr wrap="square">
            <a:spAutoFit/>
          </a:bodyPr>
          <a:lstStyle/>
          <a:p>
            <a:pPr algn="r" rtl="1"/>
            <a:r>
              <a:rPr lang="ar-DZ" sz="3200" b="1" dirty="0">
                <a:solidFill>
                  <a:srgbClr val="000000"/>
                </a:solidFill>
                <a:latin typeface="Arabic Typesetting" panose="03020402040406030203" pitchFamily="66" charset="-78"/>
                <a:cs typeface="Arabic Typesetting" panose="03020402040406030203" pitchFamily="66" charset="-78"/>
              </a:rPr>
              <a:t>مظهر البيانات</a:t>
            </a:r>
            <a:r>
              <a:rPr lang="en-US" sz="3200" b="1" dirty="0">
                <a:solidFill>
                  <a:srgbClr val="000000"/>
                </a:solidFill>
                <a:latin typeface="Arabic Typesetting" panose="03020402040406030203" pitchFamily="66" charset="-78"/>
                <a:cs typeface="Arabic Typesetting" panose="03020402040406030203" pitchFamily="66" charset="-78"/>
              </a:rPr>
              <a:t>Data station</a:t>
            </a:r>
            <a:br>
              <a:rPr lang="en-US" sz="3200" b="1"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أجهزة </a:t>
            </a:r>
            <a:r>
              <a:rPr lang="ar-DZ" sz="3200" dirty="0" err="1">
                <a:solidFill>
                  <a:srgbClr val="000000"/>
                </a:solidFill>
                <a:latin typeface="Arabic Typesetting" panose="03020402040406030203" pitchFamily="66" charset="-78"/>
                <a:cs typeface="Arabic Typesetting" panose="03020402040406030203" pitchFamily="66" charset="-78"/>
              </a:rPr>
              <a:t>الكروماتوغرافيا</a:t>
            </a:r>
            <a:r>
              <a:rPr lang="ar-DZ" sz="3200" dirty="0">
                <a:solidFill>
                  <a:srgbClr val="000000"/>
                </a:solidFill>
                <a:latin typeface="Arabic Typesetting" panose="03020402040406030203" pitchFamily="66" charset="-78"/>
                <a:cs typeface="Arabic Typesetting" panose="03020402040406030203" pitchFamily="66" charset="-78"/>
              </a:rPr>
              <a:t> الغازية اليوم تستخدم أجهزة الكومبيوتر للتحكم بشروط التحليل </a:t>
            </a:r>
            <a:r>
              <a:rPr lang="ar-DZ" sz="3200" dirty="0" smtClean="0">
                <a:solidFill>
                  <a:srgbClr val="000000"/>
                </a:solidFill>
                <a:latin typeface="Arabic Typesetting" panose="03020402040406030203" pitchFamily="66" charset="-78"/>
                <a:cs typeface="Arabic Typesetting" panose="03020402040406030203" pitchFamily="66" charset="-78"/>
              </a:rPr>
              <a:t>مثل</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معدل </a:t>
            </a:r>
            <a:r>
              <a:rPr lang="ar-DZ" sz="3200" dirty="0">
                <a:solidFill>
                  <a:srgbClr val="000000"/>
                </a:solidFill>
                <a:latin typeface="Arabic Typesetting" panose="03020402040406030203" pitchFamily="66" charset="-78"/>
                <a:cs typeface="Arabic Typesetting" panose="03020402040406030203" pitchFamily="66" charset="-78"/>
              </a:rPr>
              <a:t>التدفق وتسلسل الحقن وحجم العينة المحقونة ودورات الغسيل وضغط العمود </a:t>
            </a:r>
            <a:r>
              <a:rPr lang="ar-DZ" sz="3200" dirty="0" smtClean="0">
                <a:solidFill>
                  <a:srgbClr val="000000"/>
                </a:solidFill>
                <a:latin typeface="Arabic Typesetting" panose="03020402040406030203" pitchFamily="66" charset="-78"/>
                <a:cs typeface="Arabic Typesetting" panose="03020402040406030203" pitchFamily="66" charset="-78"/>
              </a:rPr>
              <a:t>وطول</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الموجة المطلوبة</a:t>
            </a:r>
            <a:r>
              <a:rPr lang="ar-DZ" sz="3200" dirty="0">
                <a:solidFill>
                  <a:srgbClr val="000000"/>
                </a:solidFill>
                <a:latin typeface="Arabic Typesetting" panose="03020402040406030203" pitchFamily="66" charset="-78"/>
                <a:cs typeface="Arabic Typesetting" panose="03020402040406030203" pitchFamily="66" charset="-78"/>
              </a:rPr>
              <a:t>.. الخ. وفي نفس الوقت يقوم الكومبيوتر بحساب وعرض هذه الشروط</a:t>
            </a:r>
            <a:r>
              <a:rPr lang="ar-DZ" sz="3200" dirty="0" smtClean="0">
                <a:solidFill>
                  <a:srgbClr val="000000"/>
                </a:solidFill>
                <a:latin typeface="Arabic Typesetting" panose="03020402040406030203" pitchFamily="66" charset="-78"/>
                <a:cs typeface="Arabic Typesetting" panose="03020402040406030203" pitchFamily="66" charset="-78"/>
              </a:rPr>
              <a:t>,</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حيث </a:t>
            </a:r>
            <a:r>
              <a:rPr lang="ar-DZ" sz="3200" dirty="0">
                <a:solidFill>
                  <a:srgbClr val="000000"/>
                </a:solidFill>
                <a:latin typeface="Arabic Typesetting" panose="03020402040406030203" pitchFamily="66" charset="-78"/>
                <a:cs typeface="Arabic Typesetting" panose="03020402040406030203" pitchFamily="66" charset="-78"/>
              </a:rPr>
              <a:t>يتم عرض وطباعة نتائج التحليل </a:t>
            </a:r>
            <a:r>
              <a:rPr lang="ar-DZ" sz="3200" dirty="0" err="1">
                <a:solidFill>
                  <a:srgbClr val="000000"/>
                </a:solidFill>
                <a:latin typeface="Arabic Typesetting" panose="03020402040406030203" pitchFamily="66" charset="-78"/>
                <a:cs typeface="Arabic Typesetting" panose="03020402040406030203" pitchFamily="66" charset="-78"/>
              </a:rPr>
              <a:t>والكروماتوغرامات</a:t>
            </a:r>
            <a:r>
              <a:rPr lang="ar-DZ" sz="3200" dirty="0">
                <a:solidFill>
                  <a:srgbClr val="000000"/>
                </a:solidFill>
                <a:latin typeface="Arabic Typesetting" panose="03020402040406030203" pitchFamily="66" charset="-78"/>
                <a:cs typeface="Arabic Typesetting" panose="03020402040406030203" pitchFamily="66" charset="-78"/>
              </a:rPr>
              <a:t> باستخدام برامج سهلة </a:t>
            </a:r>
            <a:r>
              <a:rPr lang="ar-DZ" sz="3200" dirty="0" smtClean="0">
                <a:solidFill>
                  <a:srgbClr val="000000"/>
                </a:solidFill>
                <a:latin typeface="Arabic Typesetting" panose="03020402040406030203" pitchFamily="66" charset="-78"/>
                <a:cs typeface="Arabic Typesetting" panose="03020402040406030203" pitchFamily="66" charset="-78"/>
              </a:rPr>
              <a:t>الاستخدام</a:t>
            </a:r>
            <a:r>
              <a:rPr lang="fr-FR" sz="3200" dirty="0" smtClean="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وضعت </a:t>
            </a:r>
            <a:r>
              <a:rPr lang="ar-DZ" sz="3200" dirty="0">
                <a:solidFill>
                  <a:srgbClr val="000000"/>
                </a:solidFill>
                <a:latin typeface="Arabic Typesetting" panose="03020402040406030203" pitchFamily="66" charset="-78"/>
                <a:cs typeface="Arabic Typesetting" panose="03020402040406030203" pitchFamily="66" charset="-78"/>
              </a:rPr>
              <a:t>من قبل مختلف الشركات المصنعة</a:t>
            </a:r>
            <a:r>
              <a:rPr lang="ar-DZ" sz="3200" dirty="0">
                <a:latin typeface="Arabic Typesetting" panose="03020402040406030203" pitchFamily="66" charset="-78"/>
                <a:cs typeface="Arabic Typesetting" panose="03020402040406030203" pitchFamily="66" charset="-78"/>
              </a:rPr>
              <a:t> </a:t>
            </a:r>
            <a:br>
              <a:rPr lang="ar-DZ" sz="3200" dirty="0">
                <a:latin typeface="Arabic Typesetting" panose="03020402040406030203" pitchFamily="66" charset="-78"/>
                <a:cs typeface="Arabic Typesetting" panose="03020402040406030203" pitchFamily="66" charset="-78"/>
              </a:rPr>
            </a:b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370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5140" y="32077"/>
            <a:ext cx="6678488" cy="861774"/>
          </a:xfrm>
          <a:prstGeom prst="rect">
            <a:avLst/>
          </a:prstGeom>
        </p:spPr>
        <p:txBody>
          <a:bodyPr wrap="square">
            <a:spAutoFit/>
          </a:bodyPr>
          <a:lstStyle/>
          <a:p>
            <a:pPr algn="r"/>
            <a:r>
              <a:rPr lang="ar-DZ" sz="3200" dirty="0">
                <a:solidFill>
                  <a:srgbClr val="000000"/>
                </a:solidFill>
                <a:latin typeface="Arabic Typesetting" panose="03020402040406030203" pitchFamily="66" charset="-78"/>
                <a:cs typeface="Arabic Typesetting" panose="03020402040406030203" pitchFamily="66" charset="-78"/>
              </a:rPr>
              <a:t>يعطي هذا الشكل مثال عن </a:t>
            </a:r>
            <a:r>
              <a:rPr lang="ar-DZ" sz="3200" dirty="0" err="1">
                <a:solidFill>
                  <a:srgbClr val="000000"/>
                </a:solidFill>
                <a:latin typeface="Arabic Typesetting" panose="03020402040406030203" pitchFamily="66" charset="-78"/>
                <a:cs typeface="Arabic Typesetting" panose="03020402040406030203" pitchFamily="66" charset="-78"/>
              </a:rPr>
              <a:t>الكروماتوغرام</a:t>
            </a:r>
            <a:r>
              <a:rPr lang="ar-DZ" sz="3200" dirty="0">
                <a:solidFill>
                  <a:srgbClr val="000000"/>
                </a:solidFill>
                <a:latin typeface="Arabic Typesetting" panose="03020402040406030203" pitchFamily="66" charset="-78"/>
                <a:cs typeface="Arabic Typesetting" panose="03020402040406030203" pitchFamily="66" charset="-78"/>
              </a:rPr>
              <a:t> الناتج وبعض الدلالات الهامة</a:t>
            </a:r>
            <a:r>
              <a:rPr lang="ar-DZ" sz="3200" dirty="0">
                <a:latin typeface="Arabic Typesetting" panose="03020402040406030203" pitchFamily="66" charset="-78"/>
                <a:cs typeface="Arabic Typesetting" panose="03020402040406030203" pitchFamily="66" charset="-78"/>
              </a:rPr>
              <a:t> </a:t>
            </a:r>
            <a:r>
              <a:rPr lang="ar-DZ" dirty="0"/>
              <a:t/>
            </a:r>
            <a:br>
              <a:rPr lang="ar-DZ" dirty="0"/>
            </a:br>
            <a:endParaRPr lang="en-US" dirty="0"/>
          </a:p>
        </p:txBody>
      </p:sp>
      <p:sp>
        <p:nvSpPr>
          <p:cNvPr id="3" name="Rectangle 2"/>
          <p:cNvSpPr/>
          <p:nvPr/>
        </p:nvSpPr>
        <p:spPr>
          <a:xfrm>
            <a:off x="177368" y="5661248"/>
            <a:ext cx="8950518" cy="1077218"/>
          </a:xfrm>
          <a:prstGeom prst="rect">
            <a:avLst/>
          </a:prstGeom>
        </p:spPr>
        <p:txBody>
          <a:bodyPr wrap="square">
            <a:spAutoFit/>
          </a:bodyPr>
          <a:lstStyle/>
          <a:p>
            <a:pPr marL="457200" indent="-457200" algn="r" rtl="1">
              <a:buFont typeface="Arial" panose="020B0604020202020204" pitchFamily="34" charset="0"/>
              <a:buChar char="•"/>
            </a:pPr>
            <a:r>
              <a:rPr lang="fr-FR" sz="3200" dirty="0" smtClean="0">
                <a:solidFill>
                  <a:srgbClr val="000000"/>
                </a:solidFill>
                <a:latin typeface="Arabic Typesetting" panose="03020402040406030203" pitchFamily="66" charset="-78"/>
                <a:cs typeface="Arabic Typesetting" panose="03020402040406030203" pitchFamily="66" charset="-78"/>
              </a:rPr>
              <a:t> (</a:t>
            </a:r>
            <a:r>
              <a:rPr lang="en-US" sz="3200" dirty="0" smtClean="0">
                <a:solidFill>
                  <a:srgbClr val="000000"/>
                </a:solidFill>
                <a:latin typeface="Arabic Typesetting" panose="03020402040406030203" pitchFamily="66" charset="-78"/>
                <a:cs typeface="Arabic Typesetting" panose="03020402040406030203" pitchFamily="66" charset="-78"/>
              </a:rPr>
              <a:t>t0) </a:t>
            </a:r>
            <a:r>
              <a:rPr lang="ar-DZ" sz="3200" dirty="0" smtClean="0">
                <a:solidFill>
                  <a:srgbClr val="000000"/>
                </a:solidFill>
                <a:latin typeface="Arabic Typesetting" panose="03020402040406030203" pitchFamily="66" charset="-78"/>
                <a:cs typeface="Arabic Typesetting" panose="03020402040406030203" pitchFamily="66" charset="-78"/>
              </a:rPr>
              <a:t>هو </a:t>
            </a:r>
            <a:r>
              <a:rPr lang="ar-DZ" sz="3200" dirty="0">
                <a:solidFill>
                  <a:srgbClr val="000000"/>
                </a:solidFill>
                <a:latin typeface="Arabic Typesetting" panose="03020402040406030203" pitchFamily="66" charset="-78"/>
                <a:cs typeface="Arabic Typesetting" panose="03020402040406030203" pitchFamily="66" charset="-78"/>
              </a:rPr>
              <a:t>زمن الذي يسبق حقن العينة, أي أنه الزمن الذي يمر فيه الطور المتحرك عبر</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الجهاز بدون وجود العينة</a:t>
            </a:r>
            <a:r>
              <a:rPr lang="ar-DZ" sz="3200" dirty="0">
                <a:latin typeface="Arabic Typesetting" panose="03020402040406030203" pitchFamily="66" charset="-78"/>
                <a:cs typeface="Arabic Typesetting" panose="03020402040406030203" pitchFamily="66" charset="-78"/>
              </a:rPr>
              <a:t> </a:t>
            </a:r>
            <a:endParaRPr lang="en-US" sz="3200" dirty="0">
              <a:latin typeface="Arabic Typesetting" panose="03020402040406030203" pitchFamily="66" charset="-78"/>
              <a:cs typeface="Arabic Typesetting" panose="03020402040406030203" pitchFamily="66"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088" y="692696"/>
            <a:ext cx="5328592" cy="3600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1594" y="4305294"/>
            <a:ext cx="8902405" cy="1077218"/>
          </a:xfrm>
          <a:prstGeom prst="rect">
            <a:avLst/>
          </a:prstGeom>
        </p:spPr>
        <p:txBody>
          <a:bodyPr wrap="square">
            <a:spAutoFit/>
          </a:bodyPr>
          <a:lstStyle/>
          <a:p>
            <a:pPr marL="457200" lvl="0" indent="-457200" algn="r" rtl="1">
              <a:buFont typeface="Arial" panose="020B0604020202020204" pitchFamily="34" charset="0"/>
              <a:buChar char="•"/>
            </a:pPr>
            <a:r>
              <a:rPr lang="fr-FR" sz="3200" dirty="0" err="1">
                <a:solidFill>
                  <a:srgbClr val="000000"/>
                </a:solidFill>
                <a:latin typeface="Arabic Typesetting" panose="03020402040406030203" pitchFamily="66" charset="-78"/>
                <a:cs typeface="Arabic Typesetting" panose="03020402040406030203" pitchFamily="66" charset="-78"/>
              </a:rPr>
              <a:t>Rt</a:t>
            </a:r>
            <a:r>
              <a:rPr lang="fr-FR" sz="3200" dirty="0">
                <a:solidFill>
                  <a:srgbClr val="000000"/>
                </a:solidFill>
                <a:latin typeface="Arabic Typesetting" panose="03020402040406030203" pitchFamily="66" charset="-78"/>
                <a:cs typeface="Arabic Typesetting" panose="03020402040406030203" pitchFamily="66" charset="-78"/>
              </a:rPr>
              <a:t>)</a:t>
            </a:r>
            <a:r>
              <a:rPr lang="ar-DZ" sz="3200" dirty="0">
                <a:solidFill>
                  <a:srgbClr val="000000"/>
                </a:solidFill>
                <a:latin typeface="Arabic Typesetting" panose="03020402040406030203" pitchFamily="66" charset="-78"/>
                <a:cs typeface="Arabic Typesetting" panose="03020402040406030203" pitchFamily="66" charset="-78"/>
              </a:rPr>
              <a:t>أو </a:t>
            </a:r>
            <a:r>
              <a:rPr lang="fr-FR" sz="3200" dirty="0">
                <a:solidFill>
                  <a:srgbClr val="000000"/>
                </a:solidFill>
                <a:latin typeface="Arabic Typesetting" panose="03020402040406030203" pitchFamily="66" charset="-78"/>
                <a:cs typeface="Arabic Typesetting" panose="03020402040406030203" pitchFamily="66" charset="-78"/>
              </a:rPr>
              <a:t> (</a:t>
            </a:r>
            <a:r>
              <a:rPr lang="en-US" sz="3200" dirty="0" err="1">
                <a:solidFill>
                  <a:srgbClr val="000000"/>
                </a:solidFill>
                <a:latin typeface="Arabic Typesetting" panose="03020402040406030203" pitchFamily="66" charset="-78"/>
                <a:cs typeface="Arabic Typesetting" panose="03020402040406030203" pitchFamily="66" charset="-78"/>
              </a:rPr>
              <a:t>tr</a:t>
            </a:r>
            <a:r>
              <a:rPr lang="ar-DZ" sz="3200" dirty="0">
                <a:solidFill>
                  <a:srgbClr val="000000"/>
                </a:solidFill>
                <a:latin typeface="Arabic Typesetting" panose="03020402040406030203" pitchFamily="66" charset="-78"/>
                <a:cs typeface="Arabic Typesetting" panose="03020402040406030203" pitchFamily="66" charset="-78"/>
              </a:rPr>
              <a:t>زمن الاستبقاء أو الاحتفاظ, وهو زمن بقاء المادة في العمود ويعتبر </a:t>
            </a:r>
            <a:r>
              <a:rPr lang="ar-DZ" sz="3200" dirty="0" smtClean="0">
                <a:solidFill>
                  <a:srgbClr val="000000"/>
                </a:solidFill>
                <a:latin typeface="Arabic Typesetting" panose="03020402040406030203" pitchFamily="66" charset="-78"/>
                <a:cs typeface="Arabic Typesetting" panose="03020402040406030203" pitchFamily="66" charset="-78"/>
              </a:rPr>
              <a:t>مؤشر نوعي </a:t>
            </a:r>
            <a:r>
              <a:rPr lang="ar-DZ" sz="3200" dirty="0">
                <a:solidFill>
                  <a:srgbClr val="000000"/>
                </a:solidFill>
                <a:latin typeface="Arabic Typesetting" panose="03020402040406030203" pitchFamily="66" charset="-78"/>
                <a:cs typeface="Arabic Typesetting" panose="03020402040406030203" pitchFamily="66" charset="-78"/>
              </a:rPr>
              <a:t>لوجود مركب ما في العينة.</a:t>
            </a:r>
            <a:r>
              <a:rPr lang="fr-FR" sz="3200" dirty="0">
                <a:solidFill>
                  <a:srgbClr val="000000"/>
                </a:solidFill>
                <a:latin typeface="Arabic Typesetting" panose="03020402040406030203" pitchFamily="66" charset="-78"/>
                <a:cs typeface="Arabic Typesetting" panose="03020402040406030203" pitchFamily="66" charset="-78"/>
              </a:rPr>
              <a:t> </a:t>
            </a:r>
          </a:p>
        </p:txBody>
      </p:sp>
      <p:sp>
        <p:nvSpPr>
          <p:cNvPr id="6" name="Rectangle 5"/>
          <p:cNvSpPr/>
          <p:nvPr/>
        </p:nvSpPr>
        <p:spPr>
          <a:xfrm>
            <a:off x="161255" y="5229200"/>
            <a:ext cx="8982744" cy="584775"/>
          </a:xfrm>
          <a:prstGeom prst="rect">
            <a:avLst/>
          </a:prstGeom>
        </p:spPr>
        <p:txBody>
          <a:bodyPr wrap="square">
            <a:spAutoFit/>
          </a:bodyPr>
          <a:lstStyle/>
          <a:p>
            <a:pPr marL="457200" lvl="0" indent="-457200" algn="r" rtl="1">
              <a:buFont typeface="Arial" panose="020B0604020202020204" pitchFamily="34" charset="0"/>
              <a:buChar char="•"/>
            </a:pPr>
            <a:r>
              <a:rPr lang="en-US" sz="3200" dirty="0">
                <a:solidFill>
                  <a:srgbClr val="000000"/>
                </a:solidFill>
                <a:latin typeface="Arabic Typesetting" panose="03020402040406030203" pitchFamily="66" charset="-78"/>
                <a:cs typeface="Arabic Typesetting" panose="03020402040406030203" pitchFamily="66" charset="-78"/>
              </a:rPr>
              <a:t>W )</a:t>
            </a:r>
            <a:r>
              <a:rPr lang="ar-DZ" sz="3200" dirty="0">
                <a:solidFill>
                  <a:srgbClr val="000000"/>
                </a:solidFill>
                <a:latin typeface="Arabic Typesetting" panose="03020402040406030203" pitchFamily="66" charset="-78"/>
                <a:cs typeface="Arabic Typesetting" panose="03020402040406030203" pitchFamily="66" charset="-78"/>
              </a:rPr>
              <a:t>أو </a:t>
            </a:r>
            <a:r>
              <a:rPr lang="fr-FR" sz="3200" dirty="0">
                <a:solidFill>
                  <a:srgbClr val="000000"/>
                </a:solidFill>
                <a:latin typeface="Arabic Typesetting" panose="03020402040406030203" pitchFamily="66" charset="-78"/>
                <a:cs typeface="Arabic Typesetting" panose="03020402040406030203" pitchFamily="66" charset="-78"/>
              </a:rPr>
              <a:t> </a:t>
            </a:r>
            <a:r>
              <a:rPr lang="en-US" sz="3200" dirty="0">
                <a:solidFill>
                  <a:srgbClr val="000000"/>
                </a:solidFill>
                <a:latin typeface="Arabic Typesetting" panose="03020402040406030203" pitchFamily="66" charset="-78"/>
                <a:cs typeface="Arabic Typesetting" panose="03020402040406030203" pitchFamily="66" charset="-78"/>
              </a:rPr>
              <a:t>(</a:t>
            </a:r>
            <a:r>
              <a:rPr lang="en-US" sz="3200" dirty="0" err="1">
                <a:solidFill>
                  <a:srgbClr val="000000"/>
                </a:solidFill>
                <a:latin typeface="Arabic Typesetting" panose="03020402040406030203" pitchFamily="66" charset="-78"/>
                <a:cs typeface="Arabic Typesetting" panose="03020402040406030203" pitchFamily="66" charset="-78"/>
              </a:rPr>
              <a:t>tw</a:t>
            </a:r>
            <a:r>
              <a:rPr lang="ar-DZ" sz="3200" dirty="0">
                <a:solidFill>
                  <a:srgbClr val="000000"/>
                </a:solidFill>
                <a:latin typeface="Arabic Typesetting" panose="03020402040406030203" pitchFamily="66" charset="-78"/>
                <a:cs typeface="Arabic Typesetting" panose="03020402040406030203" pitchFamily="66" charset="-78"/>
              </a:rPr>
              <a:t>عرض القمة عند القاعدة, وكلما كان العرض أضيق كان التحليل أدق.</a:t>
            </a:r>
            <a:endParaRPr lang="fr-FR" sz="3200" dirty="0">
              <a:solidFill>
                <a:srgbClr val="00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7246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476672"/>
            <a:ext cx="4464496" cy="646331"/>
          </a:xfrm>
          <a:prstGeom prst="rect">
            <a:avLst/>
          </a:prstGeom>
          <a:solidFill>
            <a:srgbClr val="FFC00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DZ" sz="3600" b="1" dirty="0" err="1">
                <a:solidFill>
                  <a:srgbClr val="000000"/>
                </a:solidFill>
                <a:latin typeface="Arabic Typesetting" panose="03020402040406030203" pitchFamily="66" charset="-78"/>
                <a:cs typeface="Arabic Typesetting" panose="03020402040406030203" pitchFamily="66" charset="-78"/>
              </a:rPr>
              <a:t>كروماتوغرافيا</a:t>
            </a:r>
            <a:r>
              <a:rPr lang="ar-DZ" sz="3600" b="1" dirty="0">
                <a:solidFill>
                  <a:srgbClr val="000000"/>
                </a:solidFill>
                <a:latin typeface="Arabic Typesetting" panose="03020402040406030203" pitchFamily="66" charset="-78"/>
                <a:cs typeface="Arabic Typesetting" panose="03020402040406030203" pitchFamily="66" charset="-78"/>
              </a:rPr>
              <a:t> السائل عالية الدقة </a:t>
            </a:r>
            <a:r>
              <a:rPr lang="ar-DZ" sz="3600" b="1" dirty="0" smtClean="0">
                <a:solidFill>
                  <a:srgbClr val="000000"/>
                </a:solidFill>
                <a:latin typeface="Arabic Typesetting" panose="03020402040406030203" pitchFamily="66" charset="-78"/>
                <a:cs typeface="Arabic Typesetting" panose="03020402040406030203" pitchFamily="66" charset="-78"/>
              </a:rPr>
              <a:t>(</a:t>
            </a:r>
            <a:r>
              <a:rPr lang="en-US" sz="3600" b="1" dirty="0" smtClean="0">
                <a:solidFill>
                  <a:srgbClr val="000000"/>
                </a:solidFill>
                <a:latin typeface="Arabic Typesetting" panose="03020402040406030203" pitchFamily="66" charset="-78"/>
                <a:cs typeface="Arabic Typesetting" panose="03020402040406030203" pitchFamily="66" charset="-78"/>
              </a:rPr>
              <a:t>HPLC</a:t>
            </a:r>
            <a:r>
              <a:rPr lang="ar-DZ" sz="3600" b="1" dirty="0" smtClean="0">
                <a:solidFill>
                  <a:srgbClr val="000000"/>
                </a:solidFill>
                <a:latin typeface="Arabic Typesetting" panose="03020402040406030203" pitchFamily="66" charset="-78"/>
                <a:cs typeface="Arabic Typesetting" panose="03020402040406030203" pitchFamily="66" charset="-78"/>
              </a:rPr>
              <a:t>)</a:t>
            </a:r>
            <a:r>
              <a:rPr lang="ar-DZ" b="1" dirty="0" smtClean="0">
                <a:solidFill>
                  <a:srgbClr val="000000"/>
                </a:solidFill>
                <a:latin typeface="DejaVuSerifCondensed-Bold"/>
              </a:rPr>
              <a:t>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6" y="1628800"/>
            <a:ext cx="8820472"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30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fade">
                                      <p:cBhvr>
                                        <p:cTn id="14" dur="1000"/>
                                        <p:tgtEl>
                                          <p:spTgt spid="11266"/>
                                        </p:tgtEl>
                                      </p:cBhvr>
                                    </p:animEffect>
                                    <p:anim calcmode="lin" valueType="num">
                                      <p:cBhvr>
                                        <p:cTn id="15" dur="1000" fill="hold"/>
                                        <p:tgtEl>
                                          <p:spTgt spid="11266"/>
                                        </p:tgtEl>
                                        <p:attrNameLst>
                                          <p:attrName>ppt_x</p:attrName>
                                        </p:attrNameLst>
                                      </p:cBhvr>
                                      <p:tavLst>
                                        <p:tav tm="0">
                                          <p:val>
                                            <p:strVal val="#ppt_x"/>
                                          </p:val>
                                        </p:tav>
                                        <p:tav tm="100000">
                                          <p:val>
                                            <p:strVal val="#ppt_x"/>
                                          </p:val>
                                        </p:tav>
                                      </p:tavLst>
                                    </p:anim>
                                    <p:anim calcmode="lin" valueType="num">
                                      <p:cBhvr>
                                        <p:cTn id="16"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692696"/>
            <a:ext cx="8964488" cy="4031873"/>
          </a:xfrm>
          <a:prstGeom prst="rect">
            <a:avLst/>
          </a:prstGeom>
        </p:spPr>
        <p:txBody>
          <a:bodyPr wrap="square">
            <a:spAutoFit/>
          </a:bodyPr>
          <a:lstStyle/>
          <a:p>
            <a:pPr algn="r" rtl="1"/>
            <a:r>
              <a:rPr lang="ar-DZ" sz="3200" dirty="0">
                <a:latin typeface="Arabic Typesetting" panose="03020402040406030203" pitchFamily="66" charset="-78"/>
                <a:cs typeface="Arabic Typesetting" panose="03020402040406030203" pitchFamily="66" charset="-78"/>
              </a:rPr>
              <a:t>في هذا الفصل ، نتحدث عن </a:t>
            </a:r>
            <a:r>
              <a:rPr lang="ar-DZ" sz="3200" dirty="0" err="1">
                <a:latin typeface="Arabic Typesetting" panose="03020402040406030203" pitchFamily="66" charset="-78"/>
                <a:cs typeface="Arabic Typesetting" panose="03020402040406030203" pitchFamily="66" charset="-78"/>
              </a:rPr>
              <a:t>كروماتوجرافيا</a:t>
            </a:r>
            <a:r>
              <a:rPr lang="ar-DZ" sz="3200" dirty="0">
                <a:latin typeface="Arabic Typesetting" panose="03020402040406030203" pitchFamily="66" charset="-78"/>
                <a:cs typeface="Arabic Typesetting" panose="03020402040406030203" pitchFamily="66" charset="-78"/>
              </a:rPr>
              <a:t> السائل الموصوفة بعالية الأداء ، والتي هي أيضاً تعتبر </a:t>
            </a:r>
            <a:r>
              <a:rPr lang="ar-DZ" sz="3200" dirty="0" smtClean="0">
                <a:latin typeface="Arabic Typesetting" panose="03020402040406030203" pitchFamily="66" charset="-78"/>
                <a:cs typeface="Arabic Typesetting" panose="03020402040406030203" pitchFamily="66" charset="-78"/>
              </a:rPr>
              <a:t>والتي </a:t>
            </a:r>
            <a:r>
              <a:rPr lang="ar-DZ" sz="3200" dirty="0" err="1" smtClean="0">
                <a:latin typeface="Arabic Typesetting" panose="03020402040406030203" pitchFamily="66" charset="-78"/>
                <a:cs typeface="Arabic Typesetting" panose="03020402040406030203" pitchFamily="66" charset="-78"/>
              </a:rPr>
              <a:t>عالية</a:t>
            </a:r>
            <a:r>
              <a:rPr lang="ar-DZ" sz="3200" dirty="0" err="1">
                <a:latin typeface="Arabic Typesetting" panose="03020402040406030203" pitchFamily="66" charset="-78"/>
                <a:cs typeface="Arabic Typesetting" panose="03020402040406030203" pitchFamily="66" charset="-78"/>
              </a:rPr>
              <a:t>الضغط</a:t>
            </a:r>
            <a:r>
              <a:rPr lang="ar-DZ" sz="3200" dirty="0" smtClean="0">
                <a:latin typeface="Arabic Typesetting" panose="03020402040406030203" pitchFamily="66" charset="-78"/>
                <a:cs typeface="Arabic Typesetting" panose="03020402040406030203" pitchFamily="66" charset="-78"/>
              </a:rPr>
              <a:t>) </a:t>
            </a:r>
            <a:r>
              <a:rPr lang="ar-DZ" sz="3200" dirty="0">
                <a:latin typeface="Arabic Typesetting" panose="03020402040406030203" pitchFamily="66" charset="-78"/>
                <a:cs typeface="Arabic Typesetting" panose="03020402040406030203" pitchFamily="66" charset="-78"/>
              </a:rPr>
              <a:t>، </a:t>
            </a:r>
            <a:r>
              <a:rPr lang="ar-DZ" sz="3200" dirty="0" smtClean="0">
                <a:latin typeface="Arabic Typesetting" panose="03020402040406030203" pitchFamily="66" charset="-78"/>
                <a:cs typeface="Arabic Typesetting" panose="03020402040406030203" pitchFamily="66" charset="-78"/>
              </a:rPr>
              <a:t>(</a:t>
            </a:r>
            <a:r>
              <a:rPr lang="en-US" sz="3200" dirty="0">
                <a:latin typeface="Arabic Typesetting" panose="03020402040406030203" pitchFamily="66" charset="-78"/>
                <a:cs typeface="Arabic Typesetting" panose="03020402040406030203" pitchFamily="66" charset="-78"/>
              </a:rPr>
              <a:t>High Performance Liquid </a:t>
            </a:r>
            <a:r>
              <a:rPr lang="en-US" sz="3200" dirty="0" err="1" smtClean="0">
                <a:latin typeface="Arabic Typesetting" panose="03020402040406030203" pitchFamily="66" charset="-78"/>
                <a:cs typeface="Arabic Typesetting" panose="03020402040406030203" pitchFamily="66" charset="-78"/>
              </a:rPr>
              <a:t>Chromatography</a:t>
            </a:r>
            <a:r>
              <a:rPr lang="en-US" sz="3200" dirty="0" err="1">
                <a:latin typeface="Arabic Typesetting" panose="03020402040406030203" pitchFamily="66" charset="-78"/>
                <a:cs typeface="Arabic Typesetting" panose="03020402040406030203" pitchFamily="66" charset="-78"/>
              </a:rPr>
              <a:t>HPLC</a:t>
            </a:r>
            <a:r>
              <a:rPr lang="ar-DZ" sz="3200" dirty="0" smtClean="0">
                <a:latin typeface="Arabic Typesetting" panose="03020402040406030203" pitchFamily="66" charset="-78"/>
                <a:cs typeface="Arabic Typesetting" panose="03020402040406030203" pitchFamily="66" charset="-78"/>
              </a:rPr>
              <a:t>)</a:t>
            </a:r>
            <a:r>
              <a:rPr lang="en-US" sz="3200" dirty="0" smtClean="0">
                <a:latin typeface="Arabic Typesetting" panose="03020402040406030203" pitchFamily="66" charset="-78"/>
                <a:cs typeface="Arabic Typesetting" panose="03020402040406030203" pitchFamily="66" charset="-78"/>
              </a:rPr>
              <a:t>,) </a:t>
            </a:r>
            <a:r>
              <a:rPr lang="ar-DZ" sz="3200" dirty="0" smtClean="0">
                <a:latin typeface="Arabic Typesetting" panose="03020402040406030203" pitchFamily="66" charset="-78"/>
                <a:cs typeface="Arabic Typesetting" panose="03020402040406030203" pitchFamily="66" charset="-78"/>
              </a:rPr>
              <a:t>الأكثر </a:t>
            </a:r>
            <a:r>
              <a:rPr lang="ar-DZ" sz="3200" dirty="0">
                <a:latin typeface="Arabic Typesetting" panose="03020402040406030203" pitchFamily="66" charset="-78"/>
                <a:cs typeface="Arabic Typesetting" panose="03020402040406030203" pitchFamily="66" charset="-78"/>
              </a:rPr>
              <a:t>انتشاراً واستخداماً هذه الأيام ، لما لها من تطبيقات متنوعة ، وأدوات لتحسين عملية الفصل ، وصولاً إلى المطلوب. ولعله من المفيد أن نستخدم نفس الأسلوب الذي استخدمناه في </a:t>
            </a:r>
            <a:r>
              <a:rPr lang="ar-DZ" sz="3200" dirty="0" err="1">
                <a:latin typeface="Arabic Typesetting" panose="03020402040406030203" pitchFamily="66" charset="-78"/>
                <a:cs typeface="Arabic Typesetting" panose="03020402040406030203" pitchFamily="66" charset="-78"/>
              </a:rPr>
              <a:t>كروماتوجرافيا</a:t>
            </a:r>
            <a:r>
              <a:rPr lang="ar-DZ" sz="3200" dirty="0">
                <a:latin typeface="Arabic Typesetting" panose="03020402040406030203" pitchFamily="66" charset="-78"/>
                <a:cs typeface="Arabic Typesetting" panose="03020402040406030203" pitchFamily="66" charset="-78"/>
              </a:rPr>
              <a:t> الغاز ، لشرح وتفصيل </a:t>
            </a:r>
            <a:r>
              <a:rPr lang="ar-DZ" sz="3200" dirty="0" err="1">
                <a:latin typeface="Arabic Typesetting" panose="03020402040406030203" pitchFamily="66" charset="-78"/>
                <a:cs typeface="Arabic Typesetting" panose="03020402040406030203" pitchFamily="66" charset="-78"/>
              </a:rPr>
              <a:t>كروماتوجرافيا</a:t>
            </a:r>
            <a:r>
              <a:rPr lang="ar-DZ" sz="3200" dirty="0">
                <a:latin typeface="Arabic Typesetting" panose="03020402040406030203" pitchFamily="66" charset="-78"/>
                <a:cs typeface="Arabic Typesetting" panose="03020402040406030203" pitchFamily="66" charset="-78"/>
              </a:rPr>
              <a:t> السائل ، وما يتعلق بها. وهذا الأسلوب يتطلب بداية الحديث عن الجهاز المستخدم كوحدة واحدة ، ومن ثم يمكن التفصيل في أجزائه ومكوناته ، واحداً تلو الآخر ، مع التركيز على المكونات التي يمكن التحكم بها ، وتلك التي يعتبر فهمها جوهرياً لاستيعاب عملية الفصل. ومن الممكن النظر في الشكل التالي ، لتوضيح المكونات الأساسية في جهاز ال </a:t>
            </a:r>
            <a:r>
              <a:rPr lang="en-US" sz="3200" dirty="0">
                <a:latin typeface="Arabic Typesetting" panose="03020402040406030203" pitchFamily="66" charset="-78"/>
                <a:cs typeface="Arabic Typesetting" panose="03020402040406030203" pitchFamily="66" charset="-78"/>
              </a:rPr>
              <a:t>HPLC : </a:t>
            </a:r>
          </a:p>
        </p:txBody>
      </p:sp>
    </p:spTree>
    <p:extLst>
      <p:ext uri="{BB962C8B-B14F-4D97-AF65-F5344CB8AC3E}">
        <p14:creationId xmlns:p14="http://schemas.microsoft.com/office/powerpoint/2010/main" val="374454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7200799" cy="440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30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312" y="836712"/>
            <a:ext cx="8568952" cy="1569660"/>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حيث يتم بداية ضخ الوسط المتحرك داخل العمود باستخدام مضخة تستطيع تحمل ضغوط</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عالية ، تتجاوز ، 5000 </a:t>
            </a:r>
            <a:r>
              <a:rPr lang="en-US" sz="3200" dirty="0">
                <a:solidFill>
                  <a:srgbClr val="000000"/>
                </a:solidFill>
                <a:latin typeface="Arabic Typesetting" panose="03020402040406030203" pitchFamily="66" charset="-78"/>
                <a:cs typeface="Arabic Typesetting" panose="03020402040406030203" pitchFamily="66" charset="-78"/>
              </a:rPr>
              <a:t>psi</a:t>
            </a:r>
            <a:r>
              <a:rPr lang="ar-DZ" sz="3200" dirty="0">
                <a:solidFill>
                  <a:srgbClr val="000000"/>
                </a:solidFill>
                <a:latin typeface="Arabic Typesetting" panose="03020402040406030203" pitchFamily="66" charset="-78"/>
                <a:cs typeface="Arabic Typesetting" panose="03020402040406030203" pitchFamily="66" charset="-78"/>
              </a:rPr>
              <a:t>ومن ثم يتم حقن العينة المراد فصلها من خلال حاقن ، لتنتقل</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العينة إلى العمود ، حيث تتم عملية الفصل ، </a:t>
            </a:r>
            <a:endParaRPr lang="en-US" sz="3200" dirty="0">
              <a:latin typeface="Arabic Typesetting" panose="03020402040406030203" pitchFamily="66" charset="-78"/>
              <a:cs typeface="Arabic Typesetting" panose="03020402040406030203" pitchFamily="66" charset="-78"/>
            </a:endParaRPr>
          </a:p>
        </p:txBody>
      </p:sp>
      <p:sp>
        <p:nvSpPr>
          <p:cNvPr id="4" name="Rectangle 3"/>
          <p:cNvSpPr/>
          <p:nvPr/>
        </p:nvSpPr>
        <p:spPr>
          <a:xfrm>
            <a:off x="0" y="2780928"/>
            <a:ext cx="8872264" cy="2554545"/>
          </a:xfrm>
          <a:prstGeom prst="rect">
            <a:avLst/>
          </a:prstGeom>
        </p:spPr>
        <p:txBody>
          <a:bodyPr wrap="square">
            <a:spAutoFit/>
          </a:bodyPr>
          <a:lstStyle/>
          <a:p>
            <a:pPr algn="r" rtl="1"/>
            <a:r>
              <a:rPr lang="ar-DZ" sz="3200" dirty="0">
                <a:solidFill>
                  <a:srgbClr val="000000"/>
                </a:solidFill>
                <a:latin typeface="Arabic Typesetting" panose="03020402040406030203" pitchFamily="66" charset="-78"/>
                <a:cs typeface="Arabic Typesetting" panose="03020402040406030203" pitchFamily="66" charset="-78"/>
              </a:rPr>
              <a:t>ويقوم المكشاف بإعطاء إشارة لكل مكون من</a:t>
            </a:r>
            <a:r>
              <a:rPr lang="ar-DZ" sz="3200" dirty="0">
                <a:solidFill>
                  <a:prstClr val="black"/>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مكونات </a:t>
            </a:r>
            <a:r>
              <a:rPr lang="ar-DZ" sz="3200" dirty="0">
                <a:solidFill>
                  <a:srgbClr val="000000"/>
                </a:solidFill>
                <a:latin typeface="Arabic Typesetting" panose="03020402040406030203" pitchFamily="66" charset="-78"/>
                <a:cs typeface="Arabic Typesetting" panose="03020402040406030203" pitchFamily="66" charset="-78"/>
              </a:rPr>
              <a:t>العينة ، لتظهر النتيجة على هيئة </a:t>
            </a:r>
            <a:r>
              <a:rPr lang="ar-DZ" sz="3200" dirty="0" err="1">
                <a:solidFill>
                  <a:srgbClr val="000000"/>
                </a:solidFill>
                <a:latin typeface="Arabic Typesetting" panose="03020402040406030203" pitchFamily="66" charset="-78"/>
                <a:cs typeface="Arabic Typesetting" panose="03020402040406030203" pitchFamily="66" charset="-78"/>
              </a:rPr>
              <a:t>كروماتوجرام</a:t>
            </a:r>
            <a:r>
              <a:rPr lang="ar-DZ" sz="3200" dirty="0">
                <a:solidFill>
                  <a:srgbClr val="000000"/>
                </a:solidFill>
                <a:latin typeface="Arabic Typesetting" panose="03020402040406030203" pitchFamily="66" charset="-78"/>
                <a:cs typeface="Arabic Typesetting" panose="03020402040406030203" pitchFamily="66" charset="-78"/>
              </a:rPr>
              <a:t> ، يبين العلاقة بين زمن المكوث </a:t>
            </a:r>
            <a:r>
              <a:rPr lang="ar-DZ" sz="3200" dirty="0" smtClean="0">
                <a:solidFill>
                  <a:srgbClr val="000000"/>
                </a:solidFill>
                <a:latin typeface="Arabic Typesetting" panose="03020402040406030203" pitchFamily="66" charset="-78"/>
                <a:cs typeface="Arabic Typesetting" panose="03020402040406030203" pitchFamily="66" charset="-78"/>
              </a:rPr>
              <a:t>وشدة الإشارة</a:t>
            </a:r>
            <a:r>
              <a:rPr lang="ar-DZ" sz="3200" dirty="0">
                <a:solidFill>
                  <a:srgbClr val="000000"/>
                </a:solidFill>
                <a:latin typeface="Arabic Typesetting" panose="03020402040406030203" pitchFamily="66" charset="-78"/>
                <a:cs typeface="Arabic Typesetting" panose="03020402040406030203" pitchFamily="66" charset="-78"/>
              </a:rPr>
              <a:t>.</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وعليه ، لا بد من فهم آلية عمل وأدوار كل مكون من تلك المكونات الأساسية ، التي يمكن</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تلخيصها بما يلي</a:t>
            </a:r>
            <a:r>
              <a:rPr lang="ar-DZ" sz="3200" dirty="0">
                <a:latin typeface="Arabic Typesetting" panose="03020402040406030203" pitchFamily="66" charset="-78"/>
                <a:cs typeface="Arabic Typesetting" panose="03020402040406030203" pitchFamily="66" charset="-78"/>
              </a:rPr>
              <a:t> </a:t>
            </a:r>
            <a:br>
              <a:rPr lang="ar-DZ" sz="3200" dirty="0">
                <a:latin typeface="Arabic Typesetting" panose="03020402040406030203" pitchFamily="66" charset="-78"/>
                <a:cs typeface="Arabic Typesetting" panose="03020402040406030203" pitchFamily="66" charset="-78"/>
              </a:rPr>
            </a:b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936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3"/>
            <a:ext cx="8460432" cy="3323987"/>
          </a:xfrm>
          <a:prstGeom prst="rect">
            <a:avLst/>
          </a:prstGeom>
        </p:spPr>
        <p:txBody>
          <a:bodyPr wrap="square">
            <a:spAutoFit/>
          </a:bodyPr>
          <a:lstStyle/>
          <a:p>
            <a:pPr algn="r" rtl="1"/>
            <a:r>
              <a:rPr lang="ar-DZ" dirty="0">
                <a:solidFill>
                  <a:srgbClr val="000000"/>
                </a:solidFill>
                <a:latin typeface="SimplifiedArabic"/>
              </a:rPr>
              <a:t>.</a:t>
            </a:r>
            <a:br>
              <a:rPr lang="ar-DZ" dirty="0">
                <a:solidFill>
                  <a:srgbClr val="000000"/>
                </a:solidFill>
                <a:latin typeface="SimplifiedArabic"/>
              </a:rPr>
            </a:br>
            <a:r>
              <a:rPr lang="ar-DZ" sz="3200" dirty="0">
                <a:solidFill>
                  <a:srgbClr val="000000"/>
                </a:solidFill>
                <a:latin typeface="Arabic Typesetting" panose="03020402040406030203" pitchFamily="66" charset="-78"/>
                <a:cs typeface="Arabic Typesetting" panose="03020402040406030203" pitchFamily="66" charset="-78"/>
              </a:rPr>
              <a:t>وعليه ، لا بد من فهم آلية عمل وأدوار كل مكون من تلك المكونات الأساسية ، التي يمكن</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a:solidFill>
                  <a:srgbClr val="000000"/>
                </a:solidFill>
                <a:latin typeface="Arabic Typesetting" panose="03020402040406030203" pitchFamily="66" charset="-78"/>
                <a:cs typeface="Arabic Typesetting" panose="03020402040406030203" pitchFamily="66" charset="-78"/>
              </a:rPr>
              <a:t>تلخيصها بما يلي:</a:t>
            </a:r>
            <a:br>
              <a:rPr lang="ar-DZ" sz="3200" dirty="0">
                <a:solidFill>
                  <a:srgbClr val="000000"/>
                </a:solidFill>
                <a:latin typeface="Arabic Typesetting" panose="03020402040406030203" pitchFamily="66" charset="-78"/>
                <a:cs typeface="Arabic Typesetting" panose="03020402040406030203" pitchFamily="66" charset="-78"/>
              </a:rPr>
            </a:br>
            <a:r>
              <a:rPr lang="en-US" sz="3200" dirty="0" smtClean="0">
                <a:solidFill>
                  <a:srgbClr val="000000"/>
                </a:solidFill>
                <a:latin typeface="Arabic Typesetting" panose="03020402040406030203" pitchFamily="66" charset="-78"/>
                <a:cs typeface="Arabic Typesetting" panose="03020402040406030203" pitchFamily="66" charset="-78"/>
              </a:rPr>
              <a:t> </a:t>
            </a:r>
            <a:r>
              <a:rPr lang="en-US"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ا</a:t>
            </a:r>
            <a:r>
              <a:rPr lang="ar-DZ" sz="3200" dirty="0">
                <a:solidFill>
                  <a:srgbClr val="000000"/>
                </a:solidFill>
                <a:latin typeface="Arabic Typesetting" panose="03020402040406030203" pitchFamily="66" charset="-78"/>
                <a:cs typeface="Arabic Typesetting" panose="03020402040406030203" pitchFamily="66" charset="-78"/>
              </a:rPr>
              <a:t>1</a:t>
            </a:r>
            <a:r>
              <a:rPr lang="ar-DZ" sz="3200" dirty="0" smtClean="0">
                <a:solidFill>
                  <a:srgbClr val="000000"/>
                </a:solidFill>
                <a:latin typeface="Arabic Typesetting" panose="03020402040406030203" pitchFamily="66" charset="-78"/>
                <a:cs typeface="Arabic Typesetting" panose="03020402040406030203" pitchFamily="66" charset="-78"/>
              </a:rPr>
              <a:t>لمضخة </a:t>
            </a:r>
            <a:r>
              <a:rPr lang="ar-DZ" sz="3200" dirty="0">
                <a:solidFill>
                  <a:srgbClr val="000000"/>
                </a:solidFill>
                <a:latin typeface="Arabic Typesetting" panose="03020402040406030203" pitchFamily="66" charset="-78"/>
                <a:cs typeface="Arabic Typesetting" panose="03020402040406030203" pitchFamily="66" charset="-78"/>
              </a:rPr>
              <a:t>عالية </a:t>
            </a:r>
            <a:r>
              <a:rPr lang="ar-DZ" sz="3200" dirty="0" smtClean="0">
                <a:solidFill>
                  <a:srgbClr val="000000"/>
                </a:solidFill>
                <a:latin typeface="Arabic Typesetting" panose="03020402040406030203" pitchFamily="66" charset="-78"/>
                <a:cs typeface="Arabic Typesetting" panose="03020402040406030203" pitchFamily="66" charset="-78"/>
              </a:rPr>
              <a:t>الضغط</a:t>
            </a:r>
            <a:r>
              <a:rPr lang="en-US" sz="3200" dirty="0" smtClean="0">
                <a:solidFill>
                  <a:srgbClr val="000000"/>
                </a:solidFill>
                <a:latin typeface="Arabic Typesetting" panose="03020402040406030203" pitchFamily="66" charset="-78"/>
                <a:cs typeface="Arabic Typesetting" panose="03020402040406030203" pitchFamily="66" charset="-78"/>
              </a:rPr>
              <a:t>high </a:t>
            </a:r>
            <a:r>
              <a:rPr lang="en-US" sz="3200" dirty="0">
                <a:solidFill>
                  <a:srgbClr val="000000"/>
                </a:solidFill>
                <a:latin typeface="Arabic Typesetting" panose="03020402040406030203" pitchFamily="66" charset="-78"/>
                <a:cs typeface="Arabic Typesetting" panose="03020402040406030203" pitchFamily="66" charset="-78"/>
              </a:rPr>
              <a:t>pressure pump</a:t>
            </a:r>
            <a:r>
              <a:rPr lang="ar-DZ" sz="3200" dirty="0">
                <a:solidFill>
                  <a:srgbClr val="000000"/>
                </a:solidFill>
                <a:latin typeface="Arabic Typesetting" panose="03020402040406030203" pitchFamily="66" charset="-78"/>
                <a:cs typeface="Arabic Typesetting" panose="03020402040406030203" pitchFamily="66" charset="-78"/>
              </a:rPr>
              <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smtClean="0">
                <a:solidFill>
                  <a:srgbClr val="000000"/>
                </a:solidFill>
                <a:latin typeface="Arabic Typesetting" panose="03020402040406030203" pitchFamily="66" charset="-78"/>
                <a:cs typeface="Arabic Typesetting" panose="03020402040406030203" pitchFamily="66" charset="-78"/>
              </a:rPr>
              <a:t>(2</a:t>
            </a:r>
            <a:r>
              <a:rPr lang="en-US" sz="3200" dirty="0" smtClean="0">
                <a:solidFill>
                  <a:srgbClr val="000000"/>
                </a:solidFill>
                <a:latin typeface="Arabic Typesetting" panose="03020402040406030203" pitchFamily="66" charset="-78"/>
                <a:cs typeface="Arabic Typesetting" panose="03020402040406030203" pitchFamily="66" charset="-78"/>
              </a:rPr>
              <a:t>) </a:t>
            </a:r>
            <a:r>
              <a:rPr lang="en-US"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الحاقن </a:t>
            </a:r>
            <a:r>
              <a:rPr lang="en-US" sz="3200" dirty="0" smtClean="0">
                <a:solidFill>
                  <a:srgbClr val="000000"/>
                </a:solidFill>
                <a:latin typeface="Arabic Typesetting" panose="03020402040406030203" pitchFamily="66" charset="-78"/>
                <a:cs typeface="Arabic Typesetting" panose="03020402040406030203" pitchFamily="66" charset="-78"/>
              </a:rPr>
              <a:t>injector</a:t>
            </a:r>
            <a:r>
              <a:rPr lang="ar-DZ" sz="3200" dirty="0">
                <a:solidFill>
                  <a:srgbClr val="000000"/>
                </a:solidFill>
                <a:latin typeface="Arabic Typesetting" panose="03020402040406030203" pitchFamily="66" charset="-78"/>
                <a:cs typeface="Arabic Typesetting" panose="03020402040406030203" pitchFamily="66" charset="-78"/>
              </a:rPr>
              <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smtClean="0">
                <a:solidFill>
                  <a:srgbClr val="000000"/>
                </a:solidFill>
                <a:latin typeface="Arabic Typesetting" panose="03020402040406030203" pitchFamily="66" charset="-78"/>
                <a:cs typeface="Arabic Typesetting" panose="03020402040406030203" pitchFamily="66" charset="-78"/>
              </a:rPr>
              <a:t>  3 العمود</a:t>
            </a:r>
            <a:r>
              <a:rPr lang="en-US" sz="3200" dirty="0" smtClean="0">
                <a:solidFill>
                  <a:srgbClr val="000000"/>
                </a:solidFill>
                <a:latin typeface="Arabic Typesetting" panose="03020402040406030203" pitchFamily="66" charset="-78"/>
                <a:cs typeface="Arabic Typesetting" panose="03020402040406030203" pitchFamily="66" charset="-78"/>
              </a:rPr>
              <a:t>chromatographic column) . </a:t>
            </a:r>
            <a:r>
              <a:rPr lang="ar-DZ" sz="3200" dirty="0">
                <a:solidFill>
                  <a:srgbClr val="000000"/>
                </a:solidFill>
                <a:latin typeface="Arabic Typesetting" panose="03020402040406030203" pitchFamily="66" charset="-78"/>
                <a:cs typeface="Arabic Typesetting" panose="03020402040406030203" pitchFamily="66" charset="-78"/>
              </a:rPr>
              <a:t/>
            </a:r>
            <a:br>
              <a:rPr lang="ar-DZ" sz="3200" dirty="0">
                <a:solidFill>
                  <a:srgbClr val="000000"/>
                </a:solidFill>
                <a:latin typeface="Arabic Typesetting" panose="03020402040406030203" pitchFamily="66" charset="-78"/>
                <a:cs typeface="Arabic Typesetting" panose="03020402040406030203" pitchFamily="66" charset="-78"/>
              </a:rPr>
            </a:br>
            <a:r>
              <a:rPr lang="ar-DZ" sz="3200" dirty="0" smtClean="0">
                <a:solidFill>
                  <a:srgbClr val="000000"/>
                </a:solidFill>
                <a:latin typeface="Arabic Typesetting" panose="03020402040406030203" pitchFamily="66" charset="-78"/>
                <a:cs typeface="Arabic Typesetting" panose="03020402040406030203" pitchFamily="66" charset="-78"/>
              </a:rPr>
              <a:t>4 المكشاف</a:t>
            </a:r>
            <a:r>
              <a:rPr lang="en-US" sz="3200" dirty="0" smtClean="0">
                <a:solidFill>
                  <a:srgbClr val="000000"/>
                </a:solidFill>
                <a:latin typeface="Arabic Typesetting" panose="03020402040406030203" pitchFamily="66" charset="-78"/>
                <a:cs typeface="Arabic Typesetting" panose="03020402040406030203" pitchFamily="66" charset="-78"/>
              </a:rPr>
              <a:t>detector </a:t>
            </a:r>
            <a:r>
              <a:rPr lang="en-US" sz="3200" dirty="0">
                <a:solidFill>
                  <a:srgbClr val="000000"/>
                </a:solidFill>
                <a:latin typeface="Arabic Typesetting" panose="03020402040406030203" pitchFamily="66" charset="-78"/>
                <a:cs typeface="Arabic Typesetting" panose="03020402040406030203" pitchFamily="66" charset="-78"/>
              </a:rPr>
              <a:t>. </a:t>
            </a:r>
            <a:r>
              <a:rPr lang="ar-DZ" sz="3200" dirty="0" smtClean="0">
                <a:solidFill>
                  <a:srgbClr val="000000"/>
                </a:solidFill>
                <a:latin typeface="Arabic Typesetting" panose="03020402040406030203" pitchFamily="66" charset="-78"/>
                <a:cs typeface="Arabic Typesetting" panose="03020402040406030203" pitchFamily="66" charset="-78"/>
              </a:rPr>
              <a:t>ا4</a:t>
            </a:r>
            <a:endParaRPr lang="en-US" sz="3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121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5" y="764704"/>
            <a:ext cx="878429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187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405" y="666858"/>
            <a:ext cx="8424936" cy="3416320"/>
          </a:xfrm>
          <a:prstGeom prst="rect">
            <a:avLst/>
          </a:prstGeom>
        </p:spPr>
        <p:txBody>
          <a:bodyPr wrap="square">
            <a:spAutoFit/>
          </a:bodyPr>
          <a:lstStyle/>
          <a:p>
            <a:pPr algn="r" rtl="1">
              <a:lnSpc>
                <a:spcPct val="150000"/>
              </a:lnSpc>
            </a:pPr>
            <a:r>
              <a:rPr lang="ar-SA" sz="3600" dirty="0">
                <a:ea typeface="Calibri"/>
                <a:cs typeface="Arabic Typesetting"/>
              </a:rPr>
              <a:t>الترشيح هو أيضًا مرحلة للتنقية يتم التخلص من الشوائب القابلة للذوبان في المحلول (السائل) ، غالبًا ما يستخدم هذا الجهاز لتنقية السائل ، عندما يتم ترشيح منتج مركب ، تبقى المواد غير القابلة للذوبان ( الشوائب ، المنتجات الفرعية للتفاعل ، الأملاح ، …)</a:t>
            </a:r>
            <a:endParaRPr lang="en-US" sz="3600" dirty="0"/>
          </a:p>
        </p:txBody>
      </p:sp>
    </p:spTree>
    <p:extLst>
      <p:ext uri="{BB962C8B-B14F-4D97-AF65-F5344CB8AC3E}">
        <p14:creationId xmlns:p14="http://schemas.microsoft.com/office/powerpoint/2010/main" val="153120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476672"/>
            <a:ext cx="3645549" cy="8540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r" rtl="1">
              <a:lnSpc>
                <a:spcPct val="150000"/>
              </a:lnSpc>
            </a:pPr>
            <a:r>
              <a:rPr lang="ar-SA" sz="3600" b="1" dirty="0">
                <a:latin typeface="Calibri"/>
                <a:ea typeface="Calibri"/>
                <a:cs typeface="Arabic Typesetting"/>
              </a:rPr>
              <a:t>الترشيح تحت تأثير وزنه (بالجاذبية)</a:t>
            </a:r>
            <a:endParaRPr lang="en-US" sz="3600" dirty="0">
              <a:effectLst/>
              <a:latin typeface="Calibri"/>
              <a:ea typeface="Calibri"/>
              <a:cs typeface="Arial"/>
            </a:endParaRPr>
          </a:p>
        </p:txBody>
      </p:sp>
      <p:sp>
        <p:nvSpPr>
          <p:cNvPr id="3" name="Rectangle 2"/>
          <p:cNvSpPr/>
          <p:nvPr/>
        </p:nvSpPr>
        <p:spPr>
          <a:xfrm>
            <a:off x="1835696" y="4293096"/>
            <a:ext cx="6386138" cy="923330"/>
          </a:xfrm>
          <a:prstGeom prst="rect">
            <a:avLst/>
          </a:prstGeom>
        </p:spPr>
        <p:txBody>
          <a:bodyPr wrap="square">
            <a:spAutoFit/>
          </a:bodyPr>
          <a:lstStyle/>
          <a:p>
            <a:pPr marL="285750" indent="-285750" algn="r" rtl="1">
              <a:lnSpc>
                <a:spcPct val="150000"/>
              </a:lnSpc>
              <a:spcAft>
                <a:spcPts val="1000"/>
              </a:spcAft>
              <a:buFont typeface="Arial" panose="020B0604020202020204" pitchFamily="34" charset="0"/>
              <a:buChar char="•"/>
            </a:pPr>
            <a:r>
              <a:rPr lang="fr-FR" sz="3600" b="1" dirty="0">
                <a:latin typeface="Arabic Typesetting"/>
                <a:ea typeface="Calibri"/>
                <a:cs typeface="Arial"/>
              </a:rPr>
              <a:t> </a:t>
            </a:r>
            <a:r>
              <a:rPr lang="ar-SA" sz="3600" dirty="0" smtClean="0">
                <a:latin typeface="Arabic Typesetting" panose="03020402040406030203" pitchFamily="66" charset="-78"/>
                <a:ea typeface="Calibri"/>
                <a:cs typeface="Arabic Typesetting" panose="03020402040406030203" pitchFamily="66" charset="-78"/>
              </a:rPr>
              <a:t>يتم </a:t>
            </a:r>
            <a:r>
              <a:rPr lang="ar-SA" sz="3600" dirty="0">
                <a:latin typeface="Arabic Typesetting" panose="03020402040406030203" pitchFamily="66" charset="-78"/>
                <a:ea typeface="Calibri"/>
                <a:cs typeface="Arabic Typesetting" panose="03020402040406030203" pitchFamily="66" charset="-78"/>
              </a:rPr>
              <a:t>إنشاء الفرق في الضغط بارتفاع السائل على المرشح</a:t>
            </a:r>
            <a:endParaRPr lang="en-US" sz="3600" dirty="0">
              <a:latin typeface="Arabic Typesetting" panose="03020402040406030203" pitchFamily="66" charset="-78"/>
              <a:cs typeface="Arabic Typesetting" panose="03020402040406030203" pitchFamily="66" charset="-78"/>
            </a:endParaRPr>
          </a:p>
        </p:txBody>
      </p:sp>
      <p:sp>
        <p:nvSpPr>
          <p:cNvPr id="5" name="Rectangle 4"/>
          <p:cNvSpPr/>
          <p:nvPr/>
        </p:nvSpPr>
        <p:spPr>
          <a:xfrm>
            <a:off x="0" y="1961931"/>
            <a:ext cx="8964488" cy="646331"/>
          </a:xfrm>
          <a:prstGeom prst="rect">
            <a:avLst/>
          </a:prstGeom>
        </p:spPr>
        <p:txBody>
          <a:bodyPr wrap="square">
            <a:spAutoFit/>
          </a:bodyPr>
          <a:lstStyle/>
          <a:p>
            <a:pPr algn="r" rtl="1"/>
            <a:r>
              <a:rPr lang="ar-SA" sz="3600" dirty="0">
                <a:solidFill>
                  <a:prstClr val="black"/>
                </a:solidFill>
                <a:latin typeface="Arabic Typesetting" panose="03020402040406030203" pitchFamily="66" charset="-78"/>
                <a:ea typeface="Calibri"/>
                <a:cs typeface="Arabic Typesetting" panose="03020402040406030203" pitchFamily="66" charset="-78"/>
              </a:rPr>
              <a:t>تُستخدم لهذا الغرض المرشحات المصنوعة عادةً من الورق (مخروطي الشكل أو مطوي</a:t>
            </a:r>
            <a:r>
              <a:rPr lang="ar-SA" sz="3600" dirty="0" smtClean="0">
                <a:solidFill>
                  <a:prstClr val="black"/>
                </a:solidFill>
                <a:latin typeface="Arabic Typesetting" panose="03020402040406030203" pitchFamily="66" charset="-78"/>
                <a:ea typeface="Calibri"/>
                <a:cs typeface="Arabic Typesetting" panose="03020402040406030203" pitchFamily="66" charset="-78"/>
              </a:rPr>
              <a:t>) </a:t>
            </a:r>
            <a:endParaRPr lang="en-US" dirty="0"/>
          </a:p>
        </p:txBody>
      </p:sp>
      <p:sp>
        <p:nvSpPr>
          <p:cNvPr id="6" name="Rectangle 5"/>
          <p:cNvSpPr/>
          <p:nvPr/>
        </p:nvSpPr>
        <p:spPr>
          <a:xfrm>
            <a:off x="2267744" y="2707127"/>
            <a:ext cx="5976664" cy="646331"/>
          </a:xfrm>
          <a:prstGeom prst="rect">
            <a:avLst/>
          </a:prstGeom>
        </p:spPr>
        <p:txBody>
          <a:bodyPr wrap="square">
            <a:spAutoFit/>
          </a:bodyPr>
          <a:lstStyle/>
          <a:p>
            <a:pPr marL="571500" indent="-571500" algn="r" rtl="1">
              <a:buFont typeface="Arial" panose="020B0604020202020204" pitchFamily="34" charset="0"/>
              <a:buChar char="•"/>
            </a:pPr>
            <a:r>
              <a:rPr lang="ar-SA" sz="3600" dirty="0">
                <a:solidFill>
                  <a:prstClr val="black"/>
                </a:solidFill>
                <a:latin typeface="Arabic Typesetting" panose="03020402040406030203" pitchFamily="66" charset="-78"/>
                <a:ea typeface="Calibri"/>
                <a:cs typeface="Arabic Typesetting" panose="03020402040406030203" pitchFamily="66" charset="-78"/>
              </a:rPr>
              <a:t>حيث يتدفق السائل من خلالها تحت تأثير وزنه</a:t>
            </a:r>
            <a:endParaRPr lang="en-US" dirty="0"/>
          </a:p>
        </p:txBody>
      </p:sp>
      <p:sp>
        <p:nvSpPr>
          <p:cNvPr id="7" name="Rectangle 6"/>
          <p:cNvSpPr/>
          <p:nvPr/>
        </p:nvSpPr>
        <p:spPr>
          <a:xfrm>
            <a:off x="945556" y="3369766"/>
            <a:ext cx="7298852" cy="923330"/>
          </a:xfrm>
          <a:prstGeom prst="rect">
            <a:avLst/>
          </a:prstGeom>
        </p:spPr>
        <p:txBody>
          <a:bodyPr wrap="square">
            <a:spAutoFit/>
          </a:bodyPr>
          <a:lstStyle/>
          <a:p>
            <a:pPr marL="571500" lvl="0" indent="-571500" algn="r" rtl="1">
              <a:lnSpc>
                <a:spcPct val="150000"/>
              </a:lnSpc>
              <a:spcAft>
                <a:spcPts val="1000"/>
              </a:spcAft>
              <a:buFont typeface="Arial" panose="020B0604020202020204" pitchFamily="34" charset="0"/>
              <a:buChar char="•"/>
            </a:pPr>
            <a:r>
              <a:rPr lang="ar-SA" sz="3600" dirty="0">
                <a:solidFill>
                  <a:prstClr val="black"/>
                </a:solidFill>
                <a:latin typeface="Arabic Typesetting" panose="03020402040406030203" pitchFamily="66" charset="-78"/>
                <a:ea typeface="Calibri"/>
                <a:cs typeface="Arabic Typesetting" panose="03020402040406030203" pitchFamily="66" charset="-78"/>
              </a:rPr>
              <a:t>في هذه الطريقة، يتم استخدام قمع المختبر المجهز بورق الترشيح</a:t>
            </a:r>
            <a:endParaRPr lang="en-US" sz="3600" dirty="0">
              <a:solidFill>
                <a:prstClr val="black"/>
              </a:solidFill>
              <a:latin typeface="Arabic Typesetting" panose="03020402040406030203" pitchFamily="66" charset="-78"/>
              <a:ea typeface="Calibri"/>
              <a:cs typeface="Arabic Typesetting" panose="03020402040406030203" pitchFamily="66" charset="-78"/>
            </a:endParaRPr>
          </a:p>
        </p:txBody>
      </p:sp>
    </p:spTree>
    <p:extLst>
      <p:ext uri="{BB962C8B-B14F-4D97-AF65-F5344CB8AC3E}">
        <p14:creationId xmlns:p14="http://schemas.microsoft.com/office/powerpoint/2010/main" val="183787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1587540"/>
            <a:ext cx="8748464" cy="1366528"/>
          </a:xfrm>
          <a:prstGeom prst="rect">
            <a:avLst/>
          </a:prstGeom>
        </p:spPr>
        <p:txBody>
          <a:bodyPr wrap="square">
            <a:spAutoFit/>
          </a:bodyPr>
          <a:lstStyle/>
          <a:p>
            <a:pPr algn="r" rtl="1">
              <a:lnSpc>
                <a:spcPct val="115000"/>
              </a:lnSpc>
              <a:spcAft>
                <a:spcPts val="1000"/>
              </a:spcAft>
            </a:pPr>
            <a:r>
              <a:rPr lang="ar-SA" sz="3600" dirty="0">
                <a:latin typeface="Arabic Typesetting" panose="03020402040406030203" pitchFamily="66" charset="-78"/>
                <a:ea typeface="Calibri"/>
                <a:cs typeface="Arabic Typesetting" panose="03020402040406030203" pitchFamily="66" charset="-78"/>
              </a:rPr>
              <a:t>يعتمد على استخدام مرشح مكون من فتحات مجهرية تسمح بمرور </a:t>
            </a:r>
            <a:r>
              <a:rPr lang="ar-SA" sz="3600" dirty="0" smtClean="0">
                <a:latin typeface="Arabic Typesetting" panose="03020402040406030203" pitchFamily="66" charset="-78"/>
                <a:ea typeface="Calibri"/>
                <a:cs typeface="Arabic Typesetting" panose="03020402040406030203" pitchFamily="66" charset="-78"/>
              </a:rPr>
              <a:t>الما</a:t>
            </a:r>
            <a:r>
              <a:rPr lang="ar-SA" sz="3600" dirty="0" smtClean="0">
                <a:solidFill>
                  <a:prstClr val="black"/>
                </a:solidFill>
                <a:latin typeface="Calibri"/>
                <a:ea typeface="Calibri"/>
                <a:cs typeface="Arabic Typesetting"/>
              </a:rPr>
              <a:t>ئع</a:t>
            </a:r>
            <a:r>
              <a:rPr lang="ar-SA" sz="3600" dirty="0" smtClean="0">
                <a:latin typeface="Arabic Typesetting" panose="03020402040406030203" pitchFamily="66" charset="-78"/>
                <a:ea typeface="Calibri"/>
                <a:cs typeface="Arabic Typesetting" panose="03020402040406030203" pitchFamily="66" charset="-78"/>
              </a:rPr>
              <a:t> </a:t>
            </a:r>
            <a:r>
              <a:rPr lang="ar-SA" sz="3600" dirty="0">
                <a:latin typeface="Arabic Typesetting" panose="03020402040406030203" pitchFamily="66" charset="-78"/>
                <a:ea typeface="Calibri"/>
                <a:cs typeface="Arabic Typesetting" panose="03020402040406030203" pitchFamily="66" charset="-78"/>
              </a:rPr>
              <a:t>مع الاحتفاظ بالجزيئات الصلبة التي يحتوي عليها المزيج </a:t>
            </a:r>
            <a:r>
              <a:rPr lang="ar-DZ" sz="3600" dirty="0" smtClean="0">
                <a:latin typeface="Arabic Typesetting" panose="03020402040406030203" pitchFamily="66" charset="-78"/>
                <a:ea typeface="Calibri"/>
                <a:cs typeface="Arabic Typesetting" panose="03020402040406030203" pitchFamily="66" charset="-78"/>
              </a:rPr>
              <a:t> </a:t>
            </a:r>
            <a:endParaRPr lang="en-US" sz="3600" dirty="0">
              <a:effectLst/>
              <a:latin typeface="Arabic Typesetting" panose="03020402040406030203" pitchFamily="66" charset="-78"/>
              <a:ea typeface="Calibri"/>
              <a:cs typeface="Arabic Typesetting" panose="03020402040406030203" pitchFamily="66" charset="-78"/>
            </a:endParaRPr>
          </a:p>
        </p:txBody>
      </p:sp>
      <p:sp>
        <p:nvSpPr>
          <p:cNvPr id="3" name="Rectangle 2"/>
          <p:cNvSpPr/>
          <p:nvPr/>
        </p:nvSpPr>
        <p:spPr>
          <a:xfrm>
            <a:off x="2555776" y="3212976"/>
            <a:ext cx="5293096" cy="729430"/>
          </a:xfrm>
          <a:prstGeom prst="rect">
            <a:avLst/>
          </a:prstGeom>
        </p:spPr>
        <p:txBody>
          <a:bodyPr wrap="square">
            <a:spAutoFit/>
          </a:bodyPr>
          <a:lstStyle/>
          <a:p>
            <a:pPr lvl="0" algn="r" rtl="1">
              <a:lnSpc>
                <a:spcPct val="115000"/>
              </a:lnSpc>
              <a:spcAft>
                <a:spcPts val="1000"/>
              </a:spcAft>
            </a:pPr>
            <a:r>
              <a:rPr lang="ar-SA" sz="3600" dirty="0">
                <a:solidFill>
                  <a:prstClr val="black"/>
                </a:solidFill>
                <a:latin typeface="Arabic Typesetting" panose="03020402040406030203" pitchFamily="66" charset="-78"/>
                <a:ea typeface="Calibri"/>
                <a:cs typeface="Arabic Typesetting" panose="03020402040406030203" pitchFamily="66" charset="-78"/>
              </a:rPr>
              <a:t>وبالتالي يتيح الترشيح الحصول على سائل متجانس</a:t>
            </a:r>
            <a:endParaRPr lang="en-US" sz="3600" dirty="0">
              <a:solidFill>
                <a:prstClr val="black"/>
              </a:solidFill>
              <a:latin typeface="Arabic Typesetting" panose="03020402040406030203" pitchFamily="66" charset="-78"/>
              <a:ea typeface="Calibri"/>
              <a:cs typeface="Arabic Typesetting" panose="03020402040406030203" pitchFamily="66" charset="-78"/>
            </a:endParaRPr>
          </a:p>
        </p:txBody>
      </p:sp>
      <p:sp>
        <p:nvSpPr>
          <p:cNvPr id="4" name="Rectangle 3"/>
          <p:cNvSpPr/>
          <p:nvPr/>
        </p:nvSpPr>
        <p:spPr>
          <a:xfrm>
            <a:off x="6680739" y="457212"/>
            <a:ext cx="809837" cy="800219"/>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pPr algn="r" rtl="1">
              <a:lnSpc>
                <a:spcPct val="115000"/>
              </a:lnSpc>
              <a:spcAft>
                <a:spcPts val="1000"/>
              </a:spcAft>
            </a:pPr>
            <a:r>
              <a:rPr lang="ar-SA" sz="4000" b="1" dirty="0">
                <a:latin typeface="Calibri"/>
                <a:ea typeface="Calibri"/>
                <a:cs typeface="Arabic Typesetting"/>
              </a:rPr>
              <a:t>المبدأ </a:t>
            </a:r>
            <a:endParaRPr lang="en-US" sz="4000" dirty="0">
              <a:effectLst/>
              <a:latin typeface="Calibri"/>
              <a:ea typeface="Calibri"/>
              <a:cs typeface="Arial"/>
            </a:endParaRPr>
          </a:p>
        </p:txBody>
      </p:sp>
      <p:sp>
        <p:nvSpPr>
          <p:cNvPr id="5" name="Rectangle 4"/>
          <p:cNvSpPr/>
          <p:nvPr/>
        </p:nvSpPr>
        <p:spPr>
          <a:xfrm>
            <a:off x="6550093" y="4077072"/>
            <a:ext cx="1071127" cy="800219"/>
          </a:xfrm>
          <a:prstGeom prst="rect">
            <a:avLst/>
          </a:prstGeom>
          <a:solidFill>
            <a:srgbClr val="FF0000"/>
          </a:solidFill>
        </p:spPr>
        <p:style>
          <a:lnRef idx="3">
            <a:schemeClr val="lt1"/>
          </a:lnRef>
          <a:fillRef idx="1">
            <a:schemeClr val="accent5"/>
          </a:fillRef>
          <a:effectRef idx="1">
            <a:schemeClr val="accent5"/>
          </a:effectRef>
          <a:fontRef idx="minor">
            <a:schemeClr val="lt1"/>
          </a:fontRef>
        </p:style>
        <p:txBody>
          <a:bodyPr wrap="none">
            <a:spAutoFit/>
          </a:bodyPr>
          <a:lstStyle/>
          <a:p>
            <a:pPr algn="r" rtl="1">
              <a:lnSpc>
                <a:spcPct val="115000"/>
              </a:lnSpc>
              <a:spcAft>
                <a:spcPts val="1000"/>
              </a:spcAft>
            </a:pPr>
            <a:r>
              <a:rPr lang="ar-SA" sz="4000" b="1" dirty="0">
                <a:solidFill>
                  <a:schemeClr val="lt1"/>
                </a:solidFill>
                <a:latin typeface="Calibri"/>
                <a:ea typeface="Calibri"/>
                <a:cs typeface="Arabic Typesetting"/>
              </a:rPr>
              <a:t>الاجهزة:</a:t>
            </a:r>
            <a:endParaRPr lang="en-US" sz="4000" b="1" dirty="0">
              <a:solidFill>
                <a:schemeClr val="lt1"/>
              </a:solidFill>
              <a:latin typeface="Calibri"/>
              <a:ea typeface="Calibri"/>
              <a:cs typeface="Arabic Typesetting"/>
            </a:endParaRPr>
          </a:p>
        </p:txBody>
      </p:sp>
      <p:sp>
        <p:nvSpPr>
          <p:cNvPr id="6" name="Rectangle 5"/>
          <p:cNvSpPr/>
          <p:nvPr/>
        </p:nvSpPr>
        <p:spPr>
          <a:xfrm>
            <a:off x="0" y="5058041"/>
            <a:ext cx="7956376" cy="1366528"/>
          </a:xfrm>
          <a:prstGeom prst="rect">
            <a:avLst/>
          </a:prstGeom>
        </p:spPr>
        <p:txBody>
          <a:bodyPr wrap="square">
            <a:spAutoFit/>
          </a:bodyPr>
          <a:lstStyle/>
          <a:p>
            <a:pPr algn="r" rtl="1">
              <a:lnSpc>
                <a:spcPct val="115000"/>
              </a:lnSpc>
              <a:spcAft>
                <a:spcPts val="1000"/>
              </a:spcAft>
            </a:pPr>
            <a:r>
              <a:rPr lang="ar-SA" sz="3600" dirty="0">
                <a:solidFill>
                  <a:prstClr val="black"/>
                </a:solidFill>
                <a:latin typeface="Arabic Typesetting" panose="03020402040406030203" pitchFamily="66" charset="-78"/>
                <a:ea typeface="Calibri"/>
                <a:cs typeface="Arabic Typesetting" panose="03020402040406030203" pitchFamily="66" charset="-78"/>
              </a:rPr>
              <a:t>لتحقيق الترشيح تحتاج إلى مرشح وجهاز لدعمه (حامل الفلتر) و في معظم الأحيان نستخدم القمع</a:t>
            </a:r>
            <a:r>
              <a:rPr lang="fr-FR" sz="3600" dirty="0">
                <a:solidFill>
                  <a:prstClr val="black"/>
                </a:solidFill>
                <a:latin typeface="Arabic Typesetting" panose="03020402040406030203" pitchFamily="66" charset="-78"/>
                <a:ea typeface="Calibri"/>
                <a:cs typeface="Arabic Typesetting" panose="03020402040406030203" pitchFamily="66" charset="-78"/>
              </a:rPr>
              <a:t>.</a:t>
            </a:r>
            <a:endParaRPr lang="en-US" sz="3600" dirty="0">
              <a:solidFill>
                <a:prstClr val="black"/>
              </a:solidFill>
              <a:latin typeface="Arabic Typesetting" panose="03020402040406030203" pitchFamily="66" charset="-78"/>
              <a:ea typeface="Calibri"/>
              <a:cs typeface="Arabic Typesetting" panose="03020402040406030203" pitchFamily="66" charset="-78"/>
            </a:endParaRPr>
          </a:p>
        </p:txBody>
      </p:sp>
    </p:spTree>
    <p:extLst>
      <p:ext uri="{BB962C8B-B14F-4D97-AF65-F5344CB8AC3E}">
        <p14:creationId xmlns:p14="http://schemas.microsoft.com/office/powerpoint/2010/main" val="426505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TM02455519[[fn=Hiver]]</Template>
  <TotalTime>826</TotalTime>
  <Words>3592</Words>
  <Application>Microsoft Office PowerPoint</Application>
  <PresentationFormat>Affichage à l'écran (4:3)</PresentationFormat>
  <Paragraphs>194</Paragraphs>
  <Slides>69</Slides>
  <Notes>0</Notes>
  <HiddenSlides>0</HiddenSlides>
  <MMClips>0</MMClips>
  <ScaleCrop>false</ScaleCrop>
  <HeadingPairs>
    <vt:vector size="4" baseType="variant">
      <vt:variant>
        <vt:lpstr>Thème</vt:lpstr>
      </vt:variant>
      <vt:variant>
        <vt:i4>1</vt:i4>
      </vt:variant>
      <vt:variant>
        <vt:lpstr>Titres des diapositives</vt:lpstr>
      </vt:variant>
      <vt:variant>
        <vt:i4>69</vt:i4>
      </vt:variant>
    </vt:vector>
  </HeadingPairs>
  <TitlesOfParts>
    <vt:vector size="70" baseType="lpstr">
      <vt:lpstr>Winter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136</cp:revision>
  <dcterms:created xsi:type="dcterms:W3CDTF">2021-01-18T18:06:43Z</dcterms:created>
  <dcterms:modified xsi:type="dcterms:W3CDTF">2021-01-26T14:01:34Z</dcterms:modified>
</cp:coreProperties>
</file>