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115" autoAdjust="0"/>
    <p:restoredTop sz="94624" autoAdjust="0"/>
  </p:normalViewPr>
  <p:slideViewPr>
    <p:cSldViewPr>
      <p:cViewPr varScale="1">
        <p:scale>
          <a:sx n="66" d="100"/>
          <a:sy n="66" d="100"/>
        </p:scale>
        <p:origin x="-9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C6AEDE-4A92-4629-B41C-BBCE75973617}" type="datetimeFigureOut">
              <a:rPr lang="fr-FR" smtClean="0"/>
              <a:pPr/>
              <a:t>05/11/2018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6AE76B-1A33-407D-B867-942F79365A2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E6AE76B-1A33-407D-B867-942F79365A23}"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67D62CE-D9EE-4B8A-92AE-135841E735F4}" type="datetimeFigureOut">
              <a:rPr lang="fr-FR" smtClean="0"/>
              <a:pPr/>
              <a:t>05/11/2018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1FD6AA-F7EF-454B-9129-52A4977A7C6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alpha val="68000"/>
          </a:schemeClr>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D62CE-D9EE-4B8A-92AE-135841E735F4}" type="datetimeFigureOut">
              <a:rPr lang="fr-FR" smtClean="0"/>
              <a:pPr/>
              <a:t>05/11/2018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FD6AA-F7EF-454B-9129-52A4977A7C6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انـــــواع-التـــربة.jpg"/>
          <p:cNvPicPr>
            <a:picLocks noChangeAspect="1"/>
          </p:cNvPicPr>
          <p:nvPr/>
        </p:nvPicPr>
        <p:blipFill>
          <a:blip r:embed="rId2"/>
          <a:stretch>
            <a:fillRect/>
          </a:stretch>
        </p:blipFill>
        <p:spPr>
          <a:xfrm>
            <a:off x="0" y="0"/>
            <a:ext cx="9174362" cy="6917231"/>
          </a:xfrm>
          <a:prstGeom prst="rect">
            <a:avLst/>
          </a:prstGeom>
        </p:spPr>
      </p:pic>
      <p:sp>
        <p:nvSpPr>
          <p:cNvPr id="7" name="ZoneTexte 6"/>
          <p:cNvSpPr txBox="1"/>
          <p:nvPr/>
        </p:nvSpPr>
        <p:spPr>
          <a:xfrm>
            <a:off x="0" y="5357826"/>
            <a:ext cx="9144000" cy="1200329"/>
          </a:xfrm>
          <a:prstGeom prst="rect">
            <a:avLst/>
          </a:prstGeom>
          <a:noFill/>
        </p:spPr>
        <p:txBody>
          <a:bodyPr wrap="square" rtlCol="0">
            <a:spAutoFit/>
          </a:bodyPr>
          <a:lstStyle/>
          <a:p>
            <a:r>
              <a:rPr lang="fr-FR" sz="3600" dirty="0" smtClean="0">
                <a:solidFill>
                  <a:schemeClr val="accent3">
                    <a:lumMod val="75000"/>
                  </a:schemeClr>
                </a:solidFill>
                <a:effectLst>
                  <a:outerShdw blurRad="60007" dist="200025" dir="15000000" sy="30000" kx="-1800000" algn="bl" rotWithShape="0">
                    <a:prstClr val="black">
                      <a:alpha val="32000"/>
                    </a:prstClr>
                  </a:outerShdw>
                </a:effectLst>
              </a:rPr>
              <a:t>-Les principales fonctions du sol</a:t>
            </a:r>
          </a:p>
          <a:p>
            <a:r>
              <a:rPr lang="fr-FR" sz="3600" dirty="0" smtClean="0">
                <a:solidFill>
                  <a:schemeClr val="accent3">
                    <a:lumMod val="75000"/>
                  </a:schemeClr>
                </a:solidFill>
                <a:effectLst>
                  <a:outerShdw blurRad="60007" dist="200025" dir="15000000" sy="30000" kx="-1800000" algn="bl" rotWithShape="0">
                    <a:prstClr val="black">
                      <a:alpha val="32000"/>
                    </a:prstClr>
                  </a:outerShdw>
                </a:effectLst>
              </a:rPr>
              <a:t>-Les principaux facteurs de dégradation des sols</a:t>
            </a:r>
            <a:endParaRPr lang="fr-FR" sz="3600" dirty="0">
              <a:solidFill>
                <a:schemeClr val="accent3">
                  <a:lumMod val="75000"/>
                </a:schemeClr>
              </a:solidFill>
              <a:effectLst>
                <a:outerShdw blurRad="60007" dist="200025" dir="15000000" sy="30000" kx="-1800000" algn="bl" rotWithShape="0">
                  <a:prstClr val="black">
                    <a:alpha val="32000"/>
                  </a:prst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soil_3_1024x1024@2x.jpg"/>
          <p:cNvPicPr>
            <a:picLocks noChangeAspect="1"/>
          </p:cNvPicPr>
          <p:nvPr/>
        </p:nvPicPr>
        <p:blipFill>
          <a:blip r:embed="rId2"/>
          <a:stretch>
            <a:fillRect/>
          </a:stretch>
        </p:blipFill>
        <p:spPr>
          <a:xfrm>
            <a:off x="0" y="0"/>
            <a:ext cx="9144000" cy="6904790"/>
          </a:xfrm>
          <a:prstGeom prst="rect">
            <a:avLst/>
          </a:prstGeom>
        </p:spPr>
      </p:pic>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8660" y="0"/>
            <a:ext cx="8286776" cy="6858000"/>
          </a:xfrm>
          <a:prstGeom prst="rect">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214346" y="0"/>
            <a:ext cx="7358082" cy="6858000"/>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0" y="0"/>
            <a:ext cx="6572264" cy="6858000"/>
          </a:xfrm>
          <a:prstGeom prst="rect">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Pentagone 10"/>
          <p:cNvSpPr/>
          <p:nvPr/>
        </p:nvSpPr>
        <p:spPr>
          <a:xfrm>
            <a:off x="6429388" y="2143116"/>
            <a:ext cx="714380" cy="428628"/>
          </a:xfrm>
          <a:prstGeom prst="homePlate">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6">
                    <a:lumMod val="60000"/>
                    <a:lumOff val="40000"/>
                  </a:schemeClr>
                </a:solidFill>
                <a:effectLst>
                  <a:outerShdw blurRad="38100" dist="38100" dir="2700000" algn="tl">
                    <a:srgbClr val="000000">
                      <a:alpha val="43137"/>
                    </a:srgbClr>
                  </a:outerShdw>
                </a:effectLst>
              </a:rPr>
              <a:t>C</a:t>
            </a:r>
            <a:endParaRPr lang="fr-FR" sz="3200" b="1" dirty="0">
              <a:solidFill>
                <a:schemeClr val="accent6">
                  <a:lumMod val="60000"/>
                  <a:lumOff val="40000"/>
                </a:schemeClr>
              </a:solidFill>
              <a:effectLst>
                <a:outerShdw blurRad="38100" dist="38100" dir="2700000" algn="tl">
                  <a:srgbClr val="000000">
                    <a:alpha val="43137"/>
                  </a:srgbClr>
                </a:outerShdw>
              </a:effectLst>
            </a:endParaRPr>
          </a:p>
        </p:txBody>
      </p:sp>
      <p:sp>
        <p:nvSpPr>
          <p:cNvPr id="14" name="Rectangle 13"/>
          <p:cNvSpPr/>
          <p:nvPr/>
        </p:nvSpPr>
        <p:spPr>
          <a:xfrm>
            <a:off x="357158" y="0"/>
            <a:ext cx="5715040" cy="6858000"/>
          </a:xfrm>
          <a:prstGeom prst="rect">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Pentagone 14"/>
          <p:cNvSpPr/>
          <p:nvPr/>
        </p:nvSpPr>
        <p:spPr>
          <a:xfrm>
            <a:off x="5786446" y="3000372"/>
            <a:ext cx="714380" cy="428628"/>
          </a:xfrm>
          <a:prstGeom prst="homePlate">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5">
                    <a:lumMod val="40000"/>
                    <a:lumOff val="60000"/>
                  </a:schemeClr>
                </a:solidFill>
                <a:effectLst>
                  <a:outerShdw blurRad="38100" dist="38100" dir="2700000" algn="tl">
                    <a:srgbClr val="000000">
                      <a:alpha val="43137"/>
                    </a:srgbClr>
                  </a:outerShdw>
                </a:effectLst>
              </a:rPr>
              <a:t>D</a:t>
            </a:r>
            <a:endParaRPr lang="fr-FR" sz="3200" b="1" dirty="0">
              <a:solidFill>
                <a:schemeClr val="accent5">
                  <a:lumMod val="40000"/>
                  <a:lumOff val="60000"/>
                </a:schemeClr>
              </a:solidFill>
              <a:effectLst>
                <a:outerShdw blurRad="38100" dist="38100" dir="2700000" algn="tl">
                  <a:srgbClr val="000000">
                    <a:alpha val="43137"/>
                  </a:srgbClr>
                </a:outerShdw>
              </a:effectLst>
            </a:endParaRPr>
          </a:p>
        </p:txBody>
      </p:sp>
      <p:sp>
        <p:nvSpPr>
          <p:cNvPr id="16" name="Rectangle 15"/>
          <p:cNvSpPr/>
          <p:nvPr/>
        </p:nvSpPr>
        <p:spPr>
          <a:xfrm>
            <a:off x="571472" y="0"/>
            <a:ext cx="4786346" cy="6858000"/>
          </a:xfrm>
          <a:prstGeom prst="rect">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Pentagone 16"/>
          <p:cNvSpPr/>
          <p:nvPr/>
        </p:nvSpPr>
        <p:spPr>
          <a:xfrm>
            <a:off x="5072066" y="3786190"/>
            <a:ext cx="785818" cy="428628"/>
          </a:xfrm>
          <a:prstGeom prst="homePlate">
            <a:avLst/>
          </a:prstGeom>
          <a:solidFill>
            <a:schemeClr val="bg1">
              <a:lumMod val="65000"/>
            </a:schemeClr>
          </a:solidFill>
          <a:ln>
            <a:solidFill>
              <a:schemeClr val="bg1">
                <a:lumMod val="65000"/>
              </a:schemeClr>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2">
                    <a:lumMod val="60000"/>
                    <a:lumOff val="40000"/>
                  </a:schemeClr>
                </a:solidFill>
                <a:effectLst>
                  <a:outerShdw blurRad="38100" dist="38100" dir="2700000" algn="tl">
                    <a:srgbClr val="000000">
                      <a:alpha val="43137"/>
                    </a:srgbClr>
                  </a:outerShdw>
                </a:effectLst>
              </a:rPr>
              <a:t>E</a:t>
            </a:r>
            <a:endParaRPr lang="fr-FR" sz="3200" b="1" dirty="0">
              <a:solidFill>
                <a:schemeClr val="tx2">
                  <a:lumMod val="60000"/>
                  <a:lumOff val="40000"/>
                </a:schemeClr>
              </a:solidFill>
              <a:effectLst>
                <a:outerShdw blurRad="38100" dist="38100" dir="2700000" algn="tl">
                  <a:srgbClr val="000000">
                    <a:alpha val="43137"/>
                  </a:srgbClr>
                </a:outerShdw>
              </a:effectLst>
            </a:endParaRPr>
          </a:p>
        </p:txBody>
      </p:sp>
      <p:sp>
        <p:nvSpPr>
          <p:cNvPr id="18" name="Rectangle 17"/>
          <p:cNvSpPr/>
          <p:nvPr/>
        </p:nvSpPr>
        <p:spPr>
          <a:xfrm>
            <a:off x="642910" y="0"/>
            <a:ext cx="3929090" cy="6858000"/>
          </a:xfrm>
          <a:prstGeom prst="rect">
            <a:avLst/>
          </a:prstGeom>
          <a:solidFill>
            <a:schemeClr val="tx2">
              <a:lumMod val="40000"/>
              <a:lumOff val="60000"/>
            </a:schemeClr>
          </a:solid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Pentagone 19"/>
          <p:cNvSpPr/>
          <p:nvPr/>
        </p:nvSpPr>
        <p:spPr>
          <a:xfrm>
            <a:off x="4286248" y="4714884"/>
            <a:ext cx="857256" cy="428628"/>
          </a:xfrm>
          <a:prstGeom prst="homePlate">
            <a:avLst/>
          </a:prstGeom>
          <a:solidFill>
            <a:schemeClr val="tx2">
              <a:lumMod val="40000"/>
              <a:lumOff val="60000"/>
            </a:schemeClr>
          </a:solid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bg1">
                    <a:lumMod val="65000"/>
                  </a:schemeClr>
                </a:solidFill>
                <a:effectLst>
                  <a:outerShdw blurRad="38100" dist="38100" dir="2700000" algn="tl">
                    <a:srgbClr val="000000">
                      <a:alpha val="43137"/>
                    </a:srgbClr>
                  </a:outerShdw>
                </a:effectLst>
              </a:rPr>
              <a:t>F</a:t>
            </a:r>
            <a:endParaRPr lang="fr-FR" sz="3200" b="1" dirty="0">
              <a:solidFill>
                <a:schemeClr val="bg1">
                  <a:lumMod val="65000"/>
                </a:schemeClr>
              </a:solidFill>
              <a:effectLst>
                <a:outerShdw blurRad="38100" dist="38100" dir="2700000" algn="tl">
                  <a:srgbClr val="000000">
                    <a:alpha val="43137"/>
                  </a:srgbClr>
                </a:outerShdw>
              </a:effectLst>
            </a:endParaRPr>
          </a:p>
        </p:txBody>
      </p:sp>
      <p:sp>
        <p:nvSpPr>
          <p:cNvPr id="23" name="Rectangle 22"/>
          <p:cNvSpPr/>
          <p:nvPr/>
        </p:nvSpPr>
        <p:spPr>
          <a:xfrm>
            <a:off x="-428660" y="0"/>
            <a:ext cx="4214874" cy="6858000"/>
          </a:xfrm>
          <a:prstGeom prst="rect">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Pentagone 24"/>
          <p:cNvSpPr/>
          <p:nvPr/>
        </p:nvSpPr>
        <p:spPr>
          <a:xfrm>
            <a:off x="7858148" y="357166"/>
            <a:ext cx="500066" cy="428628"/>
          </a:xfrm>
          <a:prstGeom prst="homePlate">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solidFill>
                  <a:schemeClr val="accent2">
                    <a:lumMod val="60000"/>
                    <a:lumOff val="40000"/>
                  </a:schemeClr>
                </a:solidFill>
              </a:rPr>
              <a:t>A</a:t>
            </a:r>
            <a:endParaRPr lang="fr-FR" b="1" dirty="0">
              <a:solidFill>
                <a:schemeClr val="accent2">
                  <a:lumMod val="60000"/>
                  <a:lumOff val="40000"/>
                </a:schemeClr>
              </a:solidFill>
            </a:endParaRPr>
          </a:p>
        </p:txBody>
      </p:sp>
      <p:sp>
        <p:nvSpPr>
          <p:cNvPr id="27" name="Pentagone 26"/>
          <p:cNvSpPr/>
          <p:nvPr/>
        </p:nvSpPr>
        <p:spPr>
          <a:xfrm>
            <a:off x="7072330" y="1214422"/>
            <a:ext cx="500066" cy="428628"/>
          </a:xfrm>
          <a:prstGeom prst="homePlate">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solidFill>
                  <a:schemeClr val="accent2">
                    <a:lumMod val="60000"/>
                    <a:lumOff val="40000"/>
                  </a:schemeClr>
                </a:solidFill>
                <a:effectLst>
                  <a:outerShdw blurRad="38100" dist="38100" dir="2700000" algn="tl">
                    <a:srgbClr val="000000">
                      <a:alpha val="43137"/>
                    </a:srgbClr>
                  </a:outerShdw>
                </a:effectLst>
              </a:rPr>
              <a:t>B</a:t>
            </a:r>
            <a:endParaRPr lang="fr-FR" sz="2800" b="1" dirty="0">
              <a:solidFill>
                <a:schemeClr val="accent2">
                  <a:lumMod val="60000"/>
                  <a:lumOff val="40000"/>
                </a:schemeClr>
              </a:solidFill>
              <a:effectLst>
                <a:outerShdw blurRad="38100" dist="38100" dir="2700000" algn="tl">
                  <a:srgbClr val="000000">
                    <a:alpha val="43137"/>
                  </a:srgbClr>
                </a:outerShdw>
              </a:effectLst>
            </a:endParaRPr>
          </a:p>
        </p:txBody>
      </p:sp>
      <p:sp>
        <p:nvSpPr>
          <p:cNvPr id="31" name="Pentagone 30"/>
          <p:cNvSpPr/>
          <p:nvPr/>
        </p:nvSpPr>
        <p:spPr>
          <a:xfrm>
            <a:off x="3714744" y="5715016"/>
            <a:ext cx="642942" cy="428628"/>
          </a:xfrm>
          <a:prstGeom prst="homePlate">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1">
                    <a:lumMod val="60000"/>
                    <a:lumOff val="40000"/>
                  </a:schemeClr>
                </a:solidFill>
                <a:effectLst>
                  <a:outerShdw blurRad="38100" dist="38100" dir="2700000" algn="tl">
                    <a:srgbClr val="000000">
                      <a:alpha val="43137"/>
                    </a:srgbClr>
                  </a:outerShdw>
                </a:effectLst>
              </a:rPr>
              <a:t>G</a:t>
            </a:r>
            <a:endParaRPr lang="fr-FR" sz="3200" b="1" dirty="0">
              <a:solidFill>
                <a:schemeClr val="accent1">
                  <a:lumMod val="60000"/>
                  <a:lumOff val="40000"/>
                </a:schemeClr>
              </a:solidFill>
              <a:effectLst>
                <a:outerShdw blurRad="38100" dist="38100" dir="2700000" algn="tl">
                  <a:srgbClr val="000000">
                    <a:alpha val="43137"/>
                  </a:srgbClr>
                </a:outerShdw>
              </a:effectLst>
            </a:endParaRPr>
          </a:p>
        </p:txBody>
      </p:sp>
      <p:pic>
        <p:nvPicPr>
          <p:cNvPr id="2050" name="Picture 2" descr="C:\Users\WIDAD\Downloads\SHAREit\Plume L1 Plus\photo\images (5).jpeg"/>
          <p:cNvPicPr>
            <a:picLocks noChangeAspect="1" noChangeArrowheads="1"/>
          </p:cNvPicPr>
          <p:nvPr/>
        </p:nvPicPr>
        <p:blipFill>
          <a:blip r:embed="rId2"/>
          <a:srcRect/>
          <a:stretch>
            <a:fillRect/>
          </a:stretch>
        </p:blipFill>
        <p:spPr bwMode="auto">
          <a:xfrm>
            <a:off x="-214346" y="571480"/>
            <a:ext cx="3538543" cy="5929354"/>
          </a:xfrm>
          <a:prstGeom prst="ellipse">
            <a:avLst/>
          </a:prstGeom>
          <a:ln>
            <a:noFill/>
          </a:ln>
          <a:effectLst>
            <a:softEdge rad="112500"/>
          </a:effectLst>
        </p:spPr>
      </p:pic>
      <p:sp>
        <p:nvSpPr>
          <p:cNvPr id="19" name="Rectangle 18"/>
          <p:cNvSpPr/>
          <p:nvPr/>
        </p:nvSpPr>
        <p:spPr>
          <a:xfrm>
            <a:off x="7858149" y="357166"/>
            <a:ext cx="428628" cy="24622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endParaRPr lang="fr-FR" sz="1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1" name="ZoneTexte 20"/>
          <p:cNvSpPr txBox="1"/>
          <p:nvPr/>
        </p:nvSpPr>
        <p:spPr>
          <a:xfrm>
            <a:off x="2428860" y="4000504"/>
            <a:ext cx="184731" cy="369332"/>
          </a:xfrm>
          <a:prstGeom prst="rect">
            <a:avLst/>
          </a:prstGeom>
          <a:noFill/>
        </p:spPr>
        <p:txBody>
          <a:bodyPr wrap="none" rtlCol="0">
            <a:spAutoFit/>
          </a:bodyPr>
          <a:lstStyle/>
          <a:p>
            <a:endParaRPr lang="fr-FR" dirty="0"/>
          </a:p>
        </p:txBody>
      </p:sp>
      <p:sp>
        <p:nvSpPr>
          <p:cNvPr id="22" name="ZoneTexte 21"/>
          <p:cNvSpPr txBox="1"/>
          <p:nvPr/>
        </p:nvSpPr>
        <p:spPr>
          <a:xfrm>
            <a:off x="7929586" y="285728"/>
            <a:ext cx="285752" cy="523220"/>
          </a:xfrm>
          <a:prstGeom prst="rect">
            <a:avLst/>
          </a:prstGeom>
          <a:noFill/>
        </p:spPr>
        <p:txBody>
          <a:bodyPr wrap="square" rtlCol="0">
            <a:spAutoFit/>
          </a:bodyPr>
          <a:lstStyle/>
          <a:p>
            <a:r>
              <a:rPr lang="fr-FR" sz="2800" b="1" dirty="0" smtClean="0">
                <a:solidFill>
                  <a:schemeClr val="accent2">
                    <a:lumMod val="40000"/>
                    <a:lumOff val="60000"/>
                  </a:schemeClr>
                </a:solidFill>
                <a:effectLst>
                  <a:outerShdw blurRad="38100" dist="38100" dir="2700000" algn="tl">
                    <a:srgbClr val="000000">
                      <a:alpha val="43137"/>
                    </a:srgbClr>
                  </a:outerShdw>
                </a:effectLst>
              </a:rPr>
              <a:t>A</a:t>
            </a:r>
            <a:endParaRPr lang="fr-FR" sz="2800" b="1" dirty="0">
              <a:solidFill>
                <a:schemeClr val="accent2">
                  <a:lumMod val="40000"/>
                  <a:lumOff val="60000"/>
                </a:schemeClr>
              </a:solidFill>
              <a:effectLst>
                <a:outerShdw blurRad="38100" dist="38100" dir="2700000" algn="tl">
                  <a:srgbClr val="000000">
                    <a:alpha val="43137"/>
                  </a:srgbClr>
                </a:outerShdw>
              </a:effectLst>
            </a:endParaRP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e 3"/>
          <p:cNvSpPr/>
          <p:nvPr/>
        </p:nvSpPr>
        <p:spPr>
          <a:xfrm>
            <a:off x="8143900" y="214290"/>
            <a:ext cx="714412" cy="500066"/>
          </a:xfrm>
          <a:prstGeom prst="homePlate">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2">
                    <a:lumMod val="40000"/>
                    <a:lumOff val="60000"/>
                  </a:schemeClr>
                </a:solidFill>
                <a:effectLst>
                  <a:outerShdw blurRad="38100" dist="38100" dir="2700000" algn="tl">
                    <a:srgbClr val="000000">
                      <a:alpha val="43137"/>
                    </a:srgbClr>
                  </a:outerShdw>
                </a:effectLst>
              </a:rPr>
              <a:t>A</a:t>
            </a:r>
            <a:endParaRPr lang="fr-FR" sz="3200" b="1" dirty="0">
              <a:solidFill>
                <a:schemeClr val="accent2">
                  <a:lumMod val="40000"/>
                  <a:lumOff val="60000"/>
                </a:schemeClr>
              </a:solidFill>
              <a:effectLst>
                <a:outerShdw blurRad="38100" dist="38100" dir="2700000" algn="tl">
                  <a:srgbClr val="000000">
                    <a:alpha val="43137"/>
                  </a:srgbClr>
                </a:outerShdw>
              </a:effectLst>
            </a:endParaRPr>
          </a:p>
        </p:txBody>
      </p:sp>
      <p:sp>
        <p:nvSpPr>
          <p:cNvPr id="6" name="Rectangle 5"/>
          <p:cNvSpPr/>
          <p:nvPr/>
        </p:nvSpPr>
        <p:spPr>
          <a:xfrm>
            <a:off x="-1071602" y="0"/>
            <a:ext cx="2500330" cy="6858000"/>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Pentagone 6"/>
          <p:cNvSpPr/>
          <p:nvPr/>
        </p:nvSpPr>
        <p:spPr>
          <a:xfrm>
            <a:off x="1285852" y="1071546"/>
            <a:ext cx="500066" cy="428628"/>
          </a:xfrm>
          <a:prstGeom prst="homePlate">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1035851" y="0"/>
            <a:ext cx="2071702" cy="6858000"/>
          </a:xfrm>
          <a:prstGeom prst="rect">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1071602" y="0"/>
            <a:ext cx="1643074" cy="6858000"/>
          </a:xfrm>
          <a:prstGeom prst="rect">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9"/>
          <p:cNvSpPr/>
          <p:nvPr/>
        </p:nvSpPr>
        <p:spPr>
          <a:xfrm>
            <a:off x="-1000164" y="0"/>
            <a:ext cx="1214478" cy="6858000"/>
          </a:xfrm>
          <a:prstGeom prst="rect">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G</a:t>
            </a:r>
            <a:endParaRPr lang="fr-FR" dirty="0"/>
          </a:p>
        </p:txBody>
      </p:sp>
      <p:sp>
        <p:nvSpPr>
          <p:cNvPr id="11" name="Rectangle 10"/>
          <p:cNvSpPr/>
          <p:nvPr/>
        </p:nvSpPr>
        <p:spPr>
          <a:xfrm>
            <a:off x="-1071602" y="0"/>
            <a:ext cx="857256" cy="6858000"/>
          </a:xfrm>
          <a:prstGeom prst="rect">
            <a:avLst/>
          </a:prstGeom>
          <a:solidFill>
            <a:schemeClr val="tx2">
              <a:lumMod val="40000"/>
              <a:lumOff val="60000"/>
            </a:schemeClr>
          </a:solid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Pentagone 12"/>
          <p:cNvSpPr/>
          <p:nvPr/>
        </p:nvSpPr>
        <p:spPr>
          <a:xfrm>
            <a:off x="428596" y="3143248"/>
            <a:ext cx="500066" cy="428628"/>
          </a:xfrm>
          <a:prstGeom prst="homePlate">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1">
                    <a:lumMod val="40000"/>
                    <a:lumOff val="60000"/>
                  </a:schemeClr>
                </a:solidFill>
                <a:effectLst>
                  <a:outerShdw blurRad="38100" dist="38100" dir="2700000" algn="tl">
                    <a:srgbClr val="000000">
                      <a:alpha val="43137"/>
                    </a:srgbClr>
                  </a:outerShdw>
                </a:effectLst>
              </a:rPr>
              <a:t>D</a:t>
            </a:r>
            <a:endParaRPr lang="fr-FR" sz="3200" b="1" dirty="0">
              <a:solidFill>
                <a:schemeClr val="accent1">
                  <a:lumMod val="40000"/>
                  <a:lumOff val="60000"/>
                </a:schemeClr>
              </a:solidFill>
              <a:effectLst>
                <a:outerShdw blurRad="38100" dist="38100" dir="2700000" algn="tl">
                  <a:srgbClr val="000000">
                    <a:alpha val="43137"/>
                  </a:srgbClr>
                </a:outerShdw>
              </a:effectLst>
            </a:endParaRPr>
          </a:p>
        </p:txBody>
      </p:sp>
      <p:sp>
        <p:nvSpPr>
          <p:cNvPr id="14" name="Pentagone 13"/>
          <p:cNvSpPr/>
          <p:nvPr/>
        </p:nvSpPr>
        <p:spPr>
          <a:xfrm>
            <a:off x="0" y="4214818"/>
            <a:ext cx="500034" cy="428628"/>
          </a:xfrm>
          <a:prstGeom prst="homePlate">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u="sng" dirty="0" smtClean="0">
                <a:solidFill>
                  <a:schemeClr val="tx2">
                    <a:lumMod val="60000"/>
                    <a:lumOff val="40000"/>
                  </a:schemeClr>
                </a:solidFill>
                <a:effectLst>
                  <a:outerShdw blurRad="38100" dist="38100" dir="2700000" algn="tl">
                    <a:srgbClr val="000000">
                      <a:alpha val="43137"/>
                    </a:srgbClr>
                  </a:outerShdw>
                </a:effectLst>
              </a:rPr>
              <a:t>E</a:t>
            </a:r>
            <a:endParaRPr lang="fr-FR" sz="3200" b="1" u="sng" dirty="0">
              <a:solidFill>
                <a:schemeClr val="tx2">
                  <a:lumMod val="60000"/>
                  <a:lumOff val="40000"/>
                </a:schemeClr>
              </a:solidFill>
              <a:effectLst>
                <a:outerShdw blurRad="38100" dist="38100" dir="2700000" algn="tl">
                  <a:srgbClr val="000000">
                    <a:alpha val="43137"/>
                  </a:srgbClr>
                </a:outerShdw>
              </a:effectLst>
            </a:endParaRPr>
          </a:p>
        </p:txBody>
      </p:sp>
      <p:sp>
        <p:nvSpPr>
          <p:cNvPr id="15" name="Pentagone 14"/>
          <p:cNvSpPr/>
          <p:nvPr/>
        </p:nvSpPr>
        <p:spPr>
          <a:xfrm>
            <a:off x="-250033" y="5214950"/>
            <a:ext cx="464315" cy="428628"/>
          </a:xfrm>
          <a:prstGeom prst="homePlate">
            <a:avLst/>
          </a:prstGeom>
          <a:solidFill>
            <a:schemeClr val="tx2">
              <a:lumMod val="40000"/>
              <a:lumOff val="60000"/>
            </a:schemeClr>
          </a:solid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bg1">
                    <a:lumMod val="65000"/>
                  </a:schemeClr>
                </a:solidFill>
                <a:effectLst>
                  <a:outerShdw blurRad="38100" dist="38100" dir="2700000" algn="tl">
                    <a:srgbClr val="000000">
                      <a:alpha val="43137"/>
                    </a:srgbClr>
                  </a:outerShdw>
                </a:effectLst>
              </a:rPr>
              <a:t>F</a:t>
            </a:r>
            <a:endParaRPr lang="fr-FR" sz="3200" b="1" dirty="0">
              <a:solidFill>
                <a:schemeClr val="bg1">
                  <a:lumMod val="65000"/>
                </a:schemeClr>
              </a:solidFill>
              <a:effectLst>
                <a:outerShdw blurRad="38100" dist="38100" dir="2700000" algn="tl">
                  <a:srgbClr val="000000">
                    <a:alpha val="43137"/>
                  </a:srgbClr>
                </a:outerShdw>
              </a:effectLst>
            </a:endParaRPr>
          </a:p>
        </p:txBody>
      </p:sp>
      <p:sp>
        <p:nvSpPr>
          <p:cNvPr id="20" name="Rectangle 19"/>
          <p:cNvSpPr/>
          <p:nvPr/>
        </p:nvSpPr>
        <p:spPr>
          <a:xfrm>
            <a:off x="2214546" y="3786190"/>
            <a:ext cx="4572000" cy="369332"/>
          </a:xfrm>
          <a:prstGeom prst="rect">
            <a:avLst/>
          </a:prstGeom>
        </p:spPr>
        <p:txBody>
          <a:bodyPr>
            <a:spAutoFit/>
          </a:bodyPr>
          <a:lstStyle/>
          <a:p>
            <a:pPr lvl="0" fontAlgn="base">
              <a:spcBef>
                <a:spcPct val="0"/>
              </a:spcBef>
              <a:spcAft>
                <a:spcPct val="0"/>
              </a:spcAft>
            </a:pPr>
            <a:r>
              <a:rPr lang="fr-FR" b="1" dirty="0" smtClean="0">
                <a:solidFill>
                  <a:srgbClr val="004DBB"/>
                </a:solidFill>
                <a:latin typeface="Calibri" pitchFamily="34" charset="0"/>
                <a:ea typeface="Times New Roman" pitchFamily="18" charset="0"/>
                <a:cs typeface="Calibri" pitchFamily="34" charset="0"/>
              </a:rPr>
              <a:t>       </a:t>
            </a:r>
            <a:endParaRPr lang="fr-FR" sz="1400" b="1" dirty="0" smtClean="0">
              <a:latin typeface="Arial" pitchFamily="34" charset="0"/>
              <a:cs typeface="Arial" pitchFamily="34" charset="0"/>
            </a:endParaRPr>
          </a:p>
        </p:txBody>
      </p:sp>
      <p:pic>
        <p:nvPicPr>
          <p:cNvPr id="28" name="Image 27" descr="25a7392f17_122347_degradation-sols.jpg"/>
          <p:cNvPicPr>
            <a:picLocks noChangeAspect="1"/>
          </p:cNvPicPr>
          <p:nvPr/>
        </p:nvPicPr>
        <p:blipFill>
          <a:blip r:embed="rId2">
            <a:lum bright="-2000" contrast="-35000"/>
          </a:blip>
          <a:stretch>
            <a:fillRect/>
          </a:stretch>
        </p:blipFill>
        <p:spPr>
          <a:xfrm>
            <a:off x="1357290" y="0"/>
            <a:ext cx="6858048" cy="6858000"/>
          </a:xfrm>
          <a:prstGeom prst="rect">
            <a:avLst/>
          </a:prstGeom>
          <a:effectLst>
            <a:outerShdw blurRad="50800" dist="38100" dir="2700000" algn="tl" rotWithShape="0">
              <a:prstClr val="black">
                <a:alpha val="40000"/>
              </a:prstClr>
            </a:outerShdw>
          </a:effectLst>
        </p:spPr>
      </p:pic>
      <p:sp>
        <p:nvSpPr>
          <p:cNvPr id="29" name="Rectangle 28"/>
          <p:cNvSpPr/>
          <p:nvPr/>
        </p:nvSpPr>
        <p:spPr>
          <a:xfrm>
            <a:off x="2000232" y="571480"/>
            <a:ext cx="2019848" cy="461665"/>
          </a:xfrm>
          <a:prstGeom prst="rect">
            <a:avLst/>
          </a:prstGeom>
        </p:spPr>
        <p:txBody>
          <a:bodyPr wrap="none">
            <a:spAutoFit/>
          </a:bodyPr>
          <a:lstStyle/>
          <a:p>
            <a:pPr>
              <a:buFont typeface="Wingdings" pitchFamily="2" charset="2"/>
              <a:buChar char="ü"/>
            </a:pPr>
            <a:r>
              <a:rPr lang="fr-FR" sz="2400" b="1" dirty="0"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Introduction</a:t>
            </a:r>
            <a:endParaRPr lang="fr-FR" sz="2400" dirty="0">
              <a:effectLst>
                <a:outerShdw blurRad="38100" dist="38100" dir="2700000" algn="tl">
                  <a:srgbClr val="000000">
                    <a:alpha val="43137"/>
                  </a:srgbClr>
                </a:outerShdw>
              </a:effectLst>
            </a:endParaRPr>
          </a:p>
        </p:txBody>
      </p:sp>
      <p:sp>
        <p:nvSpPr>
          <p:cNvPr id="30" name="Rectangle 29"/>
          <p:cNvSpPr/>
          <p:nvPr/>
        </p:nvSpPr>
        <p:spPr>
          <a:xfrm>
            <a:off x="2000232" y="1000108"/>
            <a:ext cx="1700466" cy="461665"/>
          </a:xfrm>
          <a:prstGeom prst="rect">
            <a:avLst/>
          </a:prstGeom>
        </p:spPr>
        <p:txBody>
          <a:bodyPr wrap="none">
            <a:spAutoFit/>
          </a:bodyPr>
          <a:lstStyle/>
          <a:p>
            <a:pPr lvl="0" fontAlgn="base">
              <a:spcBef>
                <a:spcPct val="0"/>
              </a:spcBef>
              <a:spcAft>
                <a:spcPct val="0"/>
              </a:spcAft>
              <a:buFont typeface="Wingdings" pitchFamily="2" charset="2"/>
              <a:buChar char="ü"/>
            </a:pPr>
            <a:r>
              <a:rPr lang="fr-FR" sz="2400" b="1" dirty="0" err="1"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Definition</a:t>
            </a:r>
            <a:endParaRPr lang="fr-FR" sz="2400" b="1"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31" name="Rectangle 30"/>
          <p:cNvSpPr/>
          <p:nvPr/>
        </p:nvSpPr>
        <p:spPr>
          <a:xfrm>
            <a:off x="1928794" y="1785926"/>
            <a:ext cx="4572000" cy="646331"/>
          </a:xfrm>
          <a:prstGeom prst="rect">
            <a:avLst/>
          </a:prstGeom>
        </p:spPr>
        <p:txBody>
          <a:bodyPr>
            <a:spAutoFit/>
          </a:bodyPr>
          <a:lstStyle/>
          <a:p>
            <a:pPr lvl="0" algn="just" fontAlgn="base">
              <a:spcBef>
                <a:spcPct val="0"/>
              </a:spcBef>
              <a:spcAft>
                <a:spcPct val="0"/>
              </a:spcAft>
            </a:pPr>
            <a:r>
              <a:rPr lang="fr-FR" b="1" dirty="0"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2-les principaux facteurs de </a:t>
            </a:r>
            <a:r>
              <a:rPr lang="fr-FR" b="1" dirty="0"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dégradation des sols:</a:t>
            </a:r>
            <a:endParaRPr lang="fr-FR" b="1"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32" name="Rectangle 31"/>
          <p:cNvSpPr/>
          <p:nvPr/>
        </p:nvSpPr>
        <p:spPr>
          <a:xfrm>
            <a:off x="2214546" y="2428868"/>
            <a:ext cx="4572000" cy="1200329"/>
          </a:xfrm>
          <a:prstGeom prst="rect">
            <a:avLst/>
          </a:prstGeom>
        </p:spPr>
        <p:txBody>
          <a:bodyPr>
            <a:spAutoFit/>
          </a:bodyPr>
          <a:lstStyle/>
          <a:p>
            <a:pPr lvl="0" fontAlgn="base">
              <a:spcBef>
                <a:spcPct val="0"/>
              </a:spcBef>
              <a:spcAft>
                <a:spcPct val="0"/>
              </a:spcAft>
              <a:buFont typeface="Wingdings" pitchFamily="2" charset="2"/>
              <a:buChar char="q"/>
            </a:pPr>
            <a:r>
              <a:rPr lang="fr-FR" b="1" dirty="0" err="1"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A-La</a:t>
            </a:r>
            <a:r>
              <a:rPr lang="fr-FR" b="1" dirty="0"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  dégradation par déplacement du matériau sol qui comporte </a:t>
            </a:r>
            <a:r>
              <a:rPr lang="fr-FR" b="1" dirty="0" smtClean="0">
                <a:solidFill>
                  <a:schemeClr val="accent6">
                    <a:lumMod val="40000"/>
                    <a:lumOff val="60000"/>
                  </a:schemeClr>
                </a:solidFill>
                <a:latin typeface="Calibri" pitchFamily="34" charset="0"/>
                <a:ea typeface="Times New Roman" pitchFamily="18" charset="0"/>
                <a:cs typeface="Calibri" pitchFamily="34" charset="0"/>
              </a:rPr>
              <a:t>:</a:t>
            </a:r>
            <a:endParaRPr lang="fr-FR" b="1" dirty="0" smtClean="0">
              <a:solidFill>
                <a:schemeClr val="accent6">
                  <a:lumMod val="40000"/>
                  <a:lumOff val="60000"/>
                </a:schemeClr>
              </a:solidFill>
              <a:latin typeface="Arial" pitchFamily="34" charset="0"/>
              <a:cs typeface="Arial" pitchFamily="34" charset="0"/>
            </a:endParaRPr>
          </a:p>
          <a:p>
            <a:pPr lvl="0" eaLnBrk="0" fontAlgn="base" hangingPunct="0">
              <a:spcBef>
                <a:spcPct val="0"/>
              </a:spcBef>
              <a:spcAft>
                <a:spcPct val="0"/>
              </a:spcAft>
            </a:pPr>
            <a:r>
              <a:rPr lang="fr-FR" b="1" dirty="0"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       A-a-L'érosion par l'eau (érosion hydrique)            provoquant</a:t>
            </a:r>
            <a:endParaRPr lang="fr-FR"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34" name="Rectangle 33"/>
          <p:cNvSpPr/>
          <p:nvPr/>
        </p:nvSpPr>
        <p:spPr>
          <a:xfrm>
            <a:off x="2571736" y="3714752"/>
            <a:ext cx="4572000" cy="646331"/>
          </a:xfrm>
          <a:prstGeom prst="rect">
            <a:avLst/>
          </a:prstGeom>
        </p:spPr>
        <p:txBody>
          <a:bodyPr>
            <a:spAutoFit/>
          </a:bodyPr>
          <a:lstStyle/>
          <a:p>
            <a:r>
              <a:rPr lang="fr-FR" b="1" dirty="0"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A-b-L'érosion par le vent(</a:t>
            </a:r>
            <a:r>
              <a:rPr lang="fr-FR" b="1" dirty="0" err="1"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érosionéolienne</a:t>
            </a:r>
            <a:r>
              <a:rPr lang="fr-FR" b="1" dirty="0"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  entraînant </a:t>
            </a:r>
            <a:endParaRPr lang="fr-FR" dirty="0">
              <a:effectLst>
                <a:outerShdw blurRad="38100" dist="38100" dir="2700000" algn="tl">
                  <a:srgbClr val="000000">
                    <a:alpha val="43137"/>
                  </a:srgbClr>
                </a:outerShdw>
              </a:effectLst>
            </a:endParaRPr>
          </a:p>
        </p:txBody>
      </p:sp>
      <p:sp>
        <p:nvSpPr>
          <p:cNvPr id="35" name="Rectangle 34"/>
          <p:cNvSpPr/>
          <p:nvPr/>
        </p:nvSpPr>
        <p:spPr>
          <a:xfrm>
            <a:off x="2214546" y="4429132"/>
            <a:ext cx="4572000" cy="646331"/>
          </a:xfrm>
          <a:prstGeom prst="rect">
            <a:avLst/>
          </a:prstGeom>
        </p:spPr>
        <p:txBody>
          <a:bodyPr>
            <a:spAutoFit/>
          </a:bodyPr>
          <a:lstStyle/>
          <a:p>
            <a:pPr lvl="0" fontAlgn="base">
              <a:spcBef>
                <a:spcPct val="0"/>
              </a:spcBef>
              <a:spcAft>
                <a:spcPct val="0"/>
              </a:spcAft>
              <a:buFont typeface="Wingdings" pitchFamily="2" charset="2"/>
              <a:buChar char="q"/>
            </a:pPr>
            <a:r>
              <a:rPr lang="fr-FR" b="1" dirty="0" err="1" smtClean="0">
                <a:latin typeface="Calibri" pitchFamily="34" charset="0"/>
                <a:ea typeface="Times New Roman" pitchFamily="18" charset="0"/>
                <a:cs typeface="Calibri" pitchFamily="34" charset="0"/>
              </a:rPr>
              <a:t>B-La</a:t>
            </a:r>
            <a:r>
              <a:rPr lang="fr-FR" b="1" dirty="0" smtClean="0">
                <a:latin typeface="Calibri" pitchFamily="34" charset="0"/>
                <a:ea typeface="Times New Roman" pitchFamily="18" charset="0"/>
                <a:cs typeface="Calibri" pitchFamily="34" charset="0"/>
              </a:rPr>
              <a:t> dégradation par détérioration interne du sol comprenant </a:t>
            </a:r>
            <a:r>
              <a:rPr lang="fr-FR" b="1" dirty="0" smtClean="0">
                <a:solidFill>
                  <a:srgbClr val="7030A0"/>
                </a:solidFill>
                <a:latin typeface="Calibri" pitchFamily="34" charset="0"/>
                <a:ea typeface="Times New Roman" pitchFamily="18" charset="0"/>
                <a:cs typeface="Calibri" pitchFamily="34" charset="0"/>
              </a:rPr>
              <a:t>:</a:t>
            </a:r>
            <a:endParaRPr lang="fr-FR" b="1" dirty="0" smtClean="0">
              <a:solidFill>
                <a:srgbClr val="7030A0"/>
              </a:solidFill>
              <a:latin typeface="Arial" pitchFamily="34" charset="0"/>
              <a:cs typeface="Arial" pitchFamily="34" charset="0"/>
            </a:endParaRPr>
          </a:p>
        </p:txBody>
      </p:sp>
      <p:sp>
        <p:nvSpPr>
          <p:cNvPr id="36" name="Rectangle 35"/>
          <p:cNvSpPr/>
          <p:nvPr/>
        </p:nvSpPr>
        <p:spPr>
          <a:xfrm>
            <a:off x="2571736" y="5143512"/>
            <a:ext cx="3084114" cy="369332"/>
          </a:xfrm>
          <a:prstGeom prst="rect">
            <a:avLst/>
          </a:prstGeom>
        </p:spPr>
        <p:txBody>
          <a:bodyPr wrap="none">
            <a:spAutoFit/>
          </a:bodyPr>
          <a:lstStyle/>
          <a:p>
            <a:pPr lvl="0" eaLnBrk="0" fontAlgn="base" hangingPunct="0">
              <a:spcBef>
                <a:spcPct val="0"/>
              </a:spcBef>
              <a:spcAft>
                <a:spcPct val="0"/>
              </a:spcAft>
            </a:pPr>
            <a:r>
              <a:rPr lang="fr-FR" b="1" dirty="0" smtClean="0">
                <a:latin typeface="Calibri" pitchFamily="34" charset="0"/>
                <a:ea typeface="Times New Roman" pitchFamily="18" charset="0"/>
                <a:cs typeface="Calibri" pitchFamily="34" charset="0"/>
              </a:rPr>
              <a:t>B-a-La détérioration chimique </a:t>
            </a:r>
            <a:endParaRPr lang="fr-FR" dirty="0" smtClean="0">
              <a:latin typeface="Arial" pitchFamily="34" charset="0"/>
              <a:cs typeface="Arial" pitchFamily="34" charset="0"/>
            </a:endParaRPr>
          </a:p>
        </p:txBody>
      </p:sp>
      <p:sp>
        <p:nvSpPr>
          <p:cNvPr id="37" name="Rectangle 36"/>
          <p:cNvSpPr/>
          <p:nvPr/>
        </p:nvSpPr>
        <p:spPr>
          <a:xfrm>
            <a:off x="2571736" y="5500702"/>
            <a:ext cx="3072059" cy="369332"/>
          </a:xfrm>
          <a:prstGeom prst="rect">
            <a:avLst/>
          </a:prstGeom>
        </p:spPr>
        <p:txBody>
          <a:bodyPr wrap="none">
            <a:spAutoFit/>
          </a:bodyPr>
          <a:lstStyle/>
          <a:p>
            <a:pPr lvl="0" fontAlgn="base">
              <a:spcBef>
                <a:spcPct val="0"/>
              </a:spcBef>
              <a:spcAft>
                <a:spcPct val="0"/>
              </a:spcAft>
            </a:pPr>
            <a:r>
              <a:rPr lang="fr-FR" b="1" dirty="0" smtClean="0">
                <a:latin typeface="Calibri" pitchFamily="34" charset="0"/>
                <a:ea typeface="Times New Roman" pitchFamily="18" charset="0"/>
                <a:cs typeface="Calibri" pitchFamily="34" charset="0"/>
              </a:rPr>
              <a:t>B-b-La détérioration physique </a:t>
            </a:r>
            <a:endParaRPr lang="fr-FR" sz="1400" b="1" dirty="0" smtClean="0">
              <a:latin typeface="Arial" pitchFamily="34" charset="0"/>
              <a:cs typeface="Arial" pitchFamily="34" charset="0"/>
            </a:endParaRPr>
          </a:p>
        </p:txBody>
      </p:sp>
      <p:sp>
        <p:nvSpPr>
          <p:cNvPr id="38" name="Rectangle 37"/>
          <p:cNvSpPr/>
          <p:nvPr/>
        </p:nvSpPr>
        <p:spPr>
          <a:xfrm>
            <a:off x="2571736" y="5857892"/>
            <a:ext cx="3194721" cy="369332"/>
          </a:xfrm>
          <a:prstGeom prst="rect">
            <a:avLst/>
          </a:prstGeom>
        </p:spPr>
        <p:txBody>
          <a:bodyPr wrap="none">
            <a:spAutoFit/>
          </a:bodyPr>
          <a:lstStyle/>
          <a:p>
            <a:pPr lvl="0" fontAlgn="base">
              <a:spcBef>
                <a:spcPct val="0"/>
              </a:spcBef>
              <a:spcAft>
                <a:spcPct val="0"/>
              </a:spcAft>
            </a:pPr>
            <a:r>
              <a:rPr lang="fr-FR" b="1" dirty="0" smtClean="0">
                <a:latin typeface="Calibri" pitchFamily="34" charset="0"/>
                <a:ea typeface="Times New Roman" pitchFamily="18" charset="0"/>
                <a:cs typeface="Calibri" pitchFamily="34" charset="0"/>
              </a:rPr>
              <a:t>B-c-La détérioration biologique </a:t>
            </a:r>
            <a:endParaRPr lang="fr-FR" sz="1400" b="1" dirty="0" smtClean="0">
              <a:latin typeface="Arial" pitchFamily="34" charset="0"/>
              <a:cs typeface="Arial" pitchFamily="34" charset="0"/>
            </a:endParaRPr>
          </a:p>
        </p:txBody>
      </p:sp>
      <p:sp>
        <p:nvSpPr>
          <p:cNvPr id="39" name="Rectangle 38"/>
          <p:cNvSpPr/>
          <p:nvPr/>
        </p:nvSpPr>
        <p:spPr>
          <a:xfrm>
            <a:off x="1928794" y="6215082"/>
            <a:ext cx="1933543" cy="461665"/>
          </a:xfrm>
          <a:prstGeom prst="rect">
            <a:avLst/>
          </a:prstGeom>
        </p:spPr>
        <p:txBody>
          <a:bodyPr wrap="none">
            <a:spAutoFit/>
          </a:bodyPr>
          <a:lstStyle/>
          <a:p>
            <a:pPr lvl="0" fontAlgn="base">
              <a:spcBef>
                <a:spcPct val="0"/>
              </a:spcBef>
              <a:spcAft>
                <a:spcPct val="0"/>
              </a:spcAft>
              <a:buFont typeface="Wingdings" pitchFamily="2" charset="2"/>
              <a:buChar char="ü"/>
            </a:pPr>
            <a:r>
              <a:rPr lang="fr-FR" sz="2400" b="1" dirty="0"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Conclusion</a:t>
            </a:r>
            <a:r>
              <a:rPr lang="fr-FR" sz="2000" b="1" dirty="0" smtClean="0">
                <a:effectLst>
                  <a:outerShdw blurRad="38100" dist="38100" dir="2700000" algn="tl">
                    <a:srgbClr val="000000">
                      <a:alpha val="43137"/>
                    </a:srgbClr>
                  </a:outerShdw>
                </a:effectLst>
                <a:latin typeface="Calibri" pitchFamily="34" charset="0"/>
                <a:ea typeface="Times New Roman" pitchFamily="18" charset="0"/>
                <a:cs typeface="Calibri" pitchFamily="34" charset="0"/>
              </a:rPr>
              <a:t>  </a:t>
            </a:r>
            <a:endParaRPr lang="fr-FR" sz="2000" b="1" dirty="0" smtClean="0">
              <a:effectLst>
                <a:outerShdw blurRad="38100" dist="38100" dir="2700000" algn="tl">
                  <a:srgbClr val="000000">
                    <a:alpha val="43137"/>
                  </a:srgbClr>
                </a:outerShdw>
              </a:effectLst>
              <a:latin typeface="Arial" pitchFamily="34" charset="0"/>
              <a:cs typeface="Arial" pitchFamily="34" charset="0"/>
            </a:endParaRPr>
          </a:p>
        </p:txBody>
      </p:sp>
      <p:sp>
        <p:nvSpPr>
          <p:cNvPr id="40" name="Pentagone 39"/>
          <p:cNvSpPr/>
          <p:nvPr/>
        </p:nvSpPr>
        <p:spPr>
          <a:xfrm>
            <a:off x="1142976" y="1142984"/>
            <a:ext cx="571504" cy="428628"/>
          </a:xfrm>
          <a:prstGeom prst="homePlate">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2">
                    <a:lumMod val="60000"/>
                    <a:lumOff val="40000"/>
                  </a:schemeClr>
                </a:solidFill>
              </a:rPr>
              <a:t>B</a:t>
            </a:r>
            <a:endParaRPr lang="fr-FR" sz="3200" b="1" dirty="0">
              <a:solidFill>
                <a:schemeClr val="accent2">
                  <a:lumMod val="60000"/>
                  <a:lumOff val="40000"/>
                </a:schemeClr>
              </a:solidFill>
            </a:endParaRPr>
          </a:p>
        </p:txBody>
      </p:sp>
      <p:sp>
        <p:nvSpPr>
          <p:cNvPr id="41" name="ZoneTexte 40"/>
          <p:cNvSpPr txBox="1"/>
          <p:nvPr/>
        </p:nvSpPr>
        <p:spPr>
          <a:xfrm>
            <a:off x="3357554" y="0"/>
            <a:ext cx="2314095" cy="707886"/>
          </a:xfrm>
          <a:prstGeom prst="rect">
            <a:avLst/>
          </a:prstGeom>
          <a:noFill/>
          <a:effectLst>
            <a:glow rad="228600">
              <a:schemeClr val="accent5">
                <a:satMod val="175000"/>
                <a:alpha val="40000"/>
              </a:schemeClr>
            </a:glow>
            <a:outerShdw blurRad="50800" dist="38100" dir="2700000" algn="tl" rotWithShape="0">
              <a:prstClr val="black">
                <a:alpha val="40000"/>
              </a:prstClr>
            </a:outerShdw>
          </a:effectLst>
        </p:spPr>
        <p:txBody>
          <a:bodyPr wrap="none" rtlCol="0">
            <a:spAutoFit/>
          </a:bodyPr>
          <a:lstStyle/>
          <a:p>
            <a:r>
              <a:rPr lang="fr-FR" sz="4000" b="1" dirty="0" smtClean="0">
                <a:effectLst>
                  <a:outerShdw blurRad="38100" dist="38100" dir="2700000" algn="tl">
                    <a:srgbClr val="000000">
                      <a:alpha val="43137"/>
                    </a:srgbClr>
                  </a:outerShdw>
                </a:effectLst>
              </a:rPr>
              <a:t>sommaire</a:t>
            </a:r>
            <a:endParaRPr lang="fr-FR" sz="4000" b="1" dirty="0">
              <a:effectLst>
                <a:outerShdw blurRad="38100" dist="38100" dir="2700000" algn="tl">
                  <a:srgbClr val="000000">
                    <a:alpha val="43137"/>
                  </a:srgbClr>
                </a:outerShdw>
              </a:effectLst>
            </a:endParaRPr>
          </a:p>
        </p:txBody>
      </p:sp>
      <p:sp>
        <p:nvSpPr>
          <p:cNvPr id="42" name="ZoneTexte 41"/>
          <p:cNvSpPr txBox="1"/>
          <p:nvPr/>
        </p:nvSpPr>
        <p:spPr>
          <a:xfrm>
            <a:off x="1928794" y="1500174"/>
            <a:ext cx="3331105" cy="369332"/>
          </a:xfrm>
          <a:prstGeom prst="rect">
            <a:avLst/>
          </a:prstGeom>
          <a:noFill/>
        </p:spPr>
        <p:txBody>
          <a:bodyPr wrap="none" rtlCol="0">
            <a:spAutoFit/>
          </a:bodyPr>
          <a:lstStyle/>
          <a:p>
            <a:r>
              <a:rPr lang="fr-FR" b="1" dirty="0" smtClean="0">
                <a:effectLst>
                  <a:outerShdw blurRad="38100" dist="38100" dir="2700000" algn="tl">
                    <a:srgbClr val="000000">
                      <a:alpha val="43137"/>
                    </a:srgbClr>
                  </a:outerShdw>
                </a:effectLst>
              </a:rPr>
              <a:t>1-Les principales fonctions du sol</a:t>
            </a:r>
            <a:endParaRPr lang="fr-FR" b="1" dirty="0">
              <a:effectLst>
                <a:outerShdw blurRad="38100" dist="38100" dir="2700000" algn="tl">
                  <a:srgbClr val="000000">
                    <a:alpha val="43137"/>
                  </a:srgbClr>
                </a:outerShdw>
              </a:effectLst>
            </a:endParaRPr>
          </a:p>
        </p:txBody>
      </p:sp>
      <p:sp>
        <p:nvSpPr>
          <p:cNvPr id="43" name="Pentagone 42"/>
          <p:cNvSpPr/>
          <p:nvPr/>
        </p:nvSpPr>
        <p:spPr>
          <a:xfrm>
            <a:off x="785786" y="2071678"/>
            <a:ext cx="500066" cy="428628"/>
          </a:xfrm>
          <a:prstGeom prst="homePlate">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6">
                    <a:lumMod val="60000"/>
                    <a:lumOff val="40000"/>
                  </a:schemeClr>
                </a:solidFill>
                <a:effectLst>
                  <a:outerShdw blurRad="38100" dist="38100" dir="2700000" algn="tl">
                    <a:srgbClr val="000000">
                      <a:alpha val="43137"/>
                    </a:srgbClr>
                  </a:outerShdw>
                </a:effectLst>
              </a:rPr>
              <a:t>C</a:t>
            </a:r>
            <a:endParaRPr lang="fr-FR" sz="3200" b="1" dirty="0">
              <a:solidFill>
                <a:schemeClr val="accent6">
                  <a:lumMod val="60000"/>
                  <a:lumOff val="40000"/>
                </a:schemeClr>
              </a:solidFill>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0"/>
            <a:ext cx="8429652" cy="6858000"/>
          </a:xfrm>
          <a:prstGeom prst="rect">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214282" y="0"/>
            <a:ext cx="8429620" cy="6858000"/>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714412" y="0"/>
            <a:ext cx="1714512" cy="6858000"/>
          </a:xfrm>
          <a:prstGeom prst="rect">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714412" y="0"/>
            <a:ext cx="1285884" cy="6858000"/>
          </a:xfrm>
          <a:prstGeom prst="rect">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714412" y="0"/>
            <a:ext cx="928694" cy="6858000"/>
          </a:xfrm>
          <a:prstGeom prst="rect">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714412" y="0"/>
            <a:ext cx="500066" cy="6858000"/>
          </a:xfrm>
          <a:prstGeom prst="rect">
            <a:avLst/>
          </a:prstGeom>
          <a:solidFill>
            <a:schemeClr val="accent1">
              <a:lumMod val="60000"/>
              <a:lumOff val="40000"/>
            </a:schemeClr>
          </a:solid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Pentagone 9"/>
          <p:cNvSpPr/>
          <p:nvPr/>
        </p:nvSpPr>
        <p:spPr>
          <a:xfrm>
            <a:off x="8643966" y="285728"/>
            <a:ext cx="500034" cy="357190"/>
          </a:xfrm>
          <a:prstGeom prst="homePlate">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2">
                    <a:lumMod val="40000"/>
                    <a:lumOff val="60000"/>
                  </a:schemeClr>
                </a:solidFill>
              </a:rPr>
              <a:t>A</a:t>
            </a:r>
            <a:endParaRPr lang="fr-FR" sz="3200" b="1" dirty="0">
              <a:solidFill>
                <a:schemeClr val="accent2">
                  <a:lumMod val="40000"/>
                  <a:lumOff val="60000"/>
                </a:schemeClr>
              </a:solidFill>
            </a:endParaRPr>
          </a:p>
        </p:txBody>
      </p:sp>
      <p:sp>
        <p:nvSpPr>
          <p:cNvPr id="11" name="Pentagone 10"/>
          <p:cNvSpPr/>
          <p:nvPr/>
        </p:nvSpPr>
        <p:spPr>
          <a:xfrm>
            <a:off x="8501090" y="1142984"/>
            <a:ext cx="500066" cy="357190"/>
          </a:xfrm>
          <a:prstGeom prst="homePlate">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2">
                    <a:lumMod val="40000"/>
                    <a:lumOff val="60000"/>
                  </a:schemeClr>
                </a:solidFill>
                <a:effectLst>
                  <a:outerShdw blurRad="38100" dist="38100" dir="2700000" algn="tl">
                    <a:srgbClr val="000000">
                      <a:alpha val="43137"/>
                    </a:srgbClr>
                  </a:outerShdw>
                </a:effectLst>
              </a:rPr>
              <a:t>B</a:t>
            </a:r>
            <a:endParaRPr lang="fr-FR" sz="3200" b="1" dirty="0">
              <a:solidFill>
                <a:schemeClr val="accent2">
                  <a:lumMod val="40000"/>
                  <a:lumOff val="60000"/>
                </a:schemeClr>
              </a:solidFill>
              <a:effectLst>
                <a:outerShdw blurRad="38100" dist="38100" dir="2700000" algn="tl">
                  <a:srgbClr val="000000">
                    <a:alpha val="43137"/>
                  </a:srgbClr>
                </a:outerShdw>
              </a:effectLst>
            </a:endParaRPr>
          </a:p>
        </p:txBody>
      </p:sp>
      <p:sp>
        <p:nvSpPr>
          <p:cNvPr id="13" name="Pentagone 12"/>
          <p:cNvSpPr/>
          <p:nvPr/>
        </p:nvSpPr>
        <p:spPr>
          <a:xfrm>
            <a:off x="1000100" y="1500174"/>
            <a:ext cx="428628" cy="357190"/>
          </a:xfrm>
          <a:prstGeom prst="homePlate">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6">
                    <a:lumMod val="60000"/>
                    <a:lumOff val="40000"/>
                  </a:schemeClr>
                </a:solidFill>
                <a:effectLst>
                  <a:outerShdw blurRad="38100" dist="38100" dir="2700000" algn="tl">
                    <a:srgbClr val="000000">
                      <a:alpha val="43137"/>
                    </a:srgbClr>
                  </a:outerShdw>
                </a:effectLst>
              </a:rPr>
              <a:t>C</a:t>
            </a:r>
            <a:endParaRPr lang="fr-FR" sz="3200" b="1" dirty="0">
              <a:solidFill>
                <a:schemeClr val="accent6">
                  <a:lumMod val="60000"/>
                  <a:lumOff val="40000"/>
                </a:schemeClr>
              </a:solidFill>
              <a:effectLst>
                <a:outerShdw blurRad="38100" dist="38100" dir="2700000" algn="tl">
                  <a:srgbClr val="000000">
                    <a:alpha val="43137"/>
                  </a:srgbClr>
                </a:outerShdw>
              </a:effectLst>
            </a:endParaRPr>
          </a:p>
        </p:txBody>
      </p:sp>
      <p:sp>
        <p:nvSpPr>
          <p:cNvPr id="14" name="Pentagone 13"/>
          <p:cNvSpPr/>
          <p:nvPr/>
        </p:nvSpPr>
        <p:spPr>
          <a:xfrm>
            <a:off x="571472" y="2285992"/>
            <a:ext cx="500066" cy="357190"/>
          </a:xfrm>
          <a:prstGeom prst="homePlate">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accent5">
                    <a:lumMod val="40000"/>
                    <a:lumOff val="60000"/>
                  </a:schemeClr>
                </a:solidFill>
                <a:effectLst>
                  <a:outerShdw blurRad="38100" dist="38100" dir="2700000" algn="tl">
                    <a:srgbClr val="000000">
                      <a:alpha val="43137"/>
                    </a:srgbClr>
                  </a:outerShdw>
                </a:effectLst>
              </a:rPr>
              <a:t>D</a:t>
            </a:r>
            <a:endParaRPr lang="fr-FR" sz="3200" dirty="0">
              <a:solidFill>
                <a:schemeClr val="accent5">
                  <a:lumMod val="40000"/>
                  <a:lumOff val="60000"/>
                </a:schemeClr>
              </a:solidFill>
              <a:effectLst>
                <a:outerShdw blurRad="38100" dist="38100" dir="2700000" algn="tl">
                  <a:srgbClr val="000000">
                    <a:alpha val="43137"/>
                  </a:srgbClr>
                </a:outerShdw>
              </a:effectLst>
            </a:endParaRPr>
          </a:p>
        </p:txBody>
      </p:sp>
      <p:sp>
        <p:nvSpPr>
          <p:cNvPr id="15" name="Pentagone 14"/>
          <p:cNvSpPr/>
          <p:nvPr/>
        </p:nvSpPr>
        <p:spPr>
          <a:xfrm>
            <a:off x="214282" y="3143248"/>
            <a:ext cx="500066" cy="428628"/>
          </a:xfrm>
          <a:prstGeom prst="homePlate">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2">
                    <a:lumMod val="60000"/>
                    <a:lumOff val="40000"/>
                  </a:schemeClr>
                </a:solidFill>
                <a:effectLst>
                  <a:outerShdw blurRad="38100" dist="38100" dir="2700000" algn="tl">
                    <a:srgbClr val="000000">
                      <a:alpha val="43137"/>
                    </a:srgbClr>
                  </a:outerShdw>
                </a:effectLst>
              </a:rPr>
              <a:t>E</a:t>
            </a:r>
            <a:endParaRPr lang="fr-FR" sz="3200" dirty="0">
              <a:solidFill>
                <a:schemeClr val="tx2">
                  <a:lumMod val="60000"/>
                  <a:lumOff val="40000"/>
                </a:schemeClr>
              </a:solidFill>
              <a:effectLst>
                <a:outerShdw blurRad="38100" dist="38100" dir="2700000" algn="tl">
                  <a:srgbClr val="000000">
                    <a:alpha val="43137"/>
                  </a:srgbClr>
                </a:outerShdw>
              </a:effectLst>
            </a:endParaRPr>
          </a:p>
        </p:txBody>
      </p:sp>
      <p:sp>
        <p:nvSpPr>
          <p:cNvPr id="16" name="Pentagone 15"/>
          <p:cNvSpPr/>
          <p:nvPr/>
        </p:nvSpPr>
        <p:spPr>
          <a:xfrm>
            <a:off x="-214346" y="4071942"/>
            <a:ext cx="500066" cy="428628"/>
          </a:xfrm>
          <a:prstGeom prst="homePlate">
            <a:avLst/>
          </a:prstGeom>
          <a:solidFill>
            <a:schemeClr val="tx2">
              <a:lumMod val="40000"/>
              <a:lumOff val="60000"/>
            </a:schemeClr>
          </a:solid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bg1">
                    <a:lumMod val="65000"/>
                  </a:schemeClr>
                </a:solidFill>
                <a:effectLst>
                  <a:outerShdw blurRad="38100" dist="38100" dir="2700000" algn="tl">
                    <a:srgbClr val="000000">
                      <a:alpha val="43137"/>
                    </a:srgbClr>
                  </a:outerShdw>
                </a:effectLst>
              </a:rPr>
              <a:t>F</a:t>
            </a:r>
            <a:endParaRPr lang="fr-FR" sz="3200" b="1" dirty="0">
              <a:solidFill>
                <a:schemeClr val="bg1">
                  <a:lumMod val="65000"/>
                </a:schemeClr>
              </a:solidFill>
              <a:effectLst>
                <a:outerShdw blurRad="38100" dist="38100" dir="2700000" algn="tl">
                  <a:srgbClr val="000000">
                    <a:alpha val="43137"/>
                  </a:srgbClr>
                </a:outerShdw>
              </a:effectLst>
            </a:endParaRPr>
          </a:p>
        </p:txBody>
      </p:sp>
      <p:pic>
        <p:nvPicPr>
          <p:cNvPr id="18" name="Image 17" descr="images (3).jpg"/>
          <p:cNvPicPr>
            <a:picLocks noChangeAspect="1"/>
          </p:cNvPicPr>
          <p:nvPr/>
        </p:nvPicPr>
        <p:blipFill>
          <a:blip r:embed="rId2"/>
          <a:stretch>
            <a:fillRect/>
          </a:stretch>
        </p:blipFill>
        <p:spPr>
          <a:xfrm>
            <a:off x="1500166" y="0"/>
            <a:ext cx="6572296" cy="364333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242" name="Rectangle 2"/>
          <p:cNvSpPr>
            <a:spLocks noChangeArrowheads="1"/>
          </p:cNvSpPr>
          <p:nvPr/>
        </p:nvSpPr>
        <p:spPr bwMode="auto">
          <a:xfrm>
            <a:off x="1214414" y="3811012"/>
            <a:ext cx="692948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accent2">
                    <a:lumMod val="50000"/>
                  </a:schemeClr>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Introduction</a:t>
            </a:r>
            <a:r>
              <a:rPr kumimoji="0" lang="fr-FR" sz="1600" b="1" i="0" u="none" strike="noStrike" cap="none" normalizeH="0" baseline="0" dirty="0" smtClean="0">
                <a:ln>
                  <a:noFill/>
                </a:ln>
                <a:solidFill>
                  <a:srgbClr val="9B00D3"/>
                </a:solidFill>
                <a:effectLst/>
                <a:latin typeface="Calibri" pitchFamily="34" charset="0"/>
                <a:ea typeface="Times New Roman" pitchFamily="18" charset="0"/>
                <a:cs typeface="Calibri" pitchFamily="34" charset="0"/>
              </a:rPr>
              <a:t>:</a:t>
            </a:r>
            <a:endParaRPr kumimoji="0" lang="fr-FR"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Le sol nourrit le monde. Il produit, contient, accumule, tous les éléments nécessaires à la vie (azote, phosphore, calcium, potassium, fer, oligoéléments…), y compris l'air et l'eau. Le sol joue un rôle de garde-manger, plus ou moins grand et plus ou moins rempli. Les sociétés humaines, qui se nourrissent des plantes et des animaux, sont totalement dépendantes des sols.</a:t>
            </a:r>
            <a:endParaRPr kumimoji="0" lang="fr-FR" sz="16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Le sol est un composant fondamental du cycle des eaux continentales. Après une pluie, les sols poreux évitent le ruissellement ; ils contribuent donc à l'alimentation des nappes phréatiques. La porosité des sols détermine la proportion de l'eau qui ruisselle et de l'eau qui s'infiltre dans les sols. Le sol régule donc le régime des cours d'eau et le remplissage des nappes souterraines.</a:t>
            </a:r>
            <a:endParaRPr kumimoji="0" lang="fr-FR" sz="16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858280" cy="6858000"/>
          </a:xfrm>
          <a:prstGeom prst="rect">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0" y="0"/>
            <a:ext cx="8572528" cy="6858000"/>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0" y="0"/>
            <a:ext cx="8286776" cy="6858000"/>
          </a:xfrm>
          <a:prstGeom prst="rect">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85784" y="0"/>
            <a:ext cx="928694" cy="6858000"/>
          </a:xfrm>
          <a:prstGeom prst="rect">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321471" y="0"/>
            <a:ext cx="642942" cy="6858000"/>
          </a:xfrm>
          <a:prstGeom prst="rect">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500098" y="0"/>
            <a:ext cx="500098" cy="68580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Pentagone 8"/>
          <p:cNvSpPr/>
          <p:nvPr/>
        </p:nvSpPr>
        <p:spPr>
          <a:xfrm>
            <a:off x="8858280" y="285728"/>
            <a:ext cx="285720" cy="357190"/>
          </a:xfrm>
          <a:prstGeom prst="homePlate">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accent2">
                    <a:lumMod val="40000"/>
                    <a:lumOff val="60000"/>
                  </a:schemeClr>
                </a:solidFill>
              </a:rPr>
              <a:t>A</a:t>
            </a:r>
            <a:endParaRPr lang="fr-FR" sz="3200" dirty="0">
              <a:solidFill>
                <a:schemeClr val="accent2">
                  <a:lumMod val="40000"/>
                  <a:lumOff val="60000"/>
                </a:schemeClr>
              </a:solidFill>
            </a:endParaRPr>
          </a:p>
        </p:txBody>
      </p:sp>
      <p:sp>
        <p:nvSpPr>
          <p:cNvPr id="10" name="Pentagone 9"/>
          <p:cNvSpPr/>
          <p:nvPr/>
        </p:nvSpPr>
        <p:spPr>
          <a:xfrm>
            <a:off x="8501090" y="857232"/>
            <a:ext cx="500034" cy="357190"/>
          </a:xfrm>
          <a:prstGeom prst="homePlate">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2">
                    <a:lumMod val="60000"/>
                    <a:lumOff val="40000"/>
                  </a:schemeClr>
                </a:solidFill>
                <a:effectLst>
                  <a:outerShdw blurRad="38100" dist="38100" dir="2700000" algn="tl">
                    <a:srgbClr val="000000">
                      <a:alpha val="43137"/>
                    </a:srgbClr>
                  </a:outerShdw>
                </a:effectLst>
              </a:rPr>
              <a:t>B</a:t>
            </a:r>
            <a:endParaRPr lang="fr-FR" sz="3200" b="1" dirty="0">
              <a:solidFill>
                <a:schemeClr val="accent2">
                  <a:lumMod val="60000"/>
                  <a:lumOff val="40000"/>
                </a:schemeClr>
              </a:solidFill>
              <a:effectLst>
                <a:outerShdw blurRad="38100" dist="38100" dir="2700000" algn="tl">
                  <a:srgbClr val="000000">
                    <a:alpha val="43137"/>
                  </a:srgbClr>
                </a:outerShdw>
              </a:effectLst>
            </a:endParaRPr>
          </a:p>
        </p:txBody>
      </p:sp>
      <p:sp>
        <p:nvSpPr>
          <p:cNvPr id="12" name="Pentagone 11"/>
          <p:cNvSpPr/>
          <p:nvPr/>
        </p:nvSpPr>
        <p:spPr>
          <a:xfrm>
            <a:off x="8286776" y="1500174"/>
            <a:ext cx="500066" cy="357190"/>
          </a:xfrm>
          <a:prstGeom prst="homePlate">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6">
                    <a:lumMod val="60000"/>
                    <a:lumOff val="40000"/>
                  </a:schemeClr>
                </a:solidFill>
                <a:effectLst>
                  <a:outerShdw blurRad="38100" dist="38100" dir="2700000" algn="tl">
                    <a:srgbClr val="000000">
                      <a:alpha val="43137"/>
                    </a:srgbClr>
                  </a:outerShdw>
                </a:effectLst>
              </a:rPr>
              <a:t>C</a:t>
            </a:r>
            <a:endParaRPr lang="fr-FR" sz="3200" b="1" dirty="0">
              <a:solidFill>
                <a:schemeClr val="accent6">
                  <a:lumMod val="60000"/>
                  <a:lumOff val="40000"/>
                </a:schemeClr>
              </a:solidFill>
              <a:effectLst>
                <a:outerShdw blurRad="38100" dist="38100" dir="2700000" algn="tl">
                  <a:srgbClr val="000000">
                    <a:alpha val="43137"/>
                  </a:srgbClr>
                </a:outerShdw>
              </a:effectLst>
            </a:endParaRPr>
          </a:p>
        </p:txBody>
      </p:sp>
      <p:sp>
        <p:nvSpPr>
          <p:cNvPr id="13" name="Pentagone 12"/>
          <p:cNvSpPr/>
          <p:nvPr/>
        </p:nvSpPr>
        <p:spPr>
          <a:xfrm>
            <a:off x="642910" y="3000372"/>
            <a:ext cx="571504" cy="357190"/>
          </a:xfrm>
          <a:prstGeom prst="homePlate">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1">
                    <a:lumMod val="40000"/>
                    <a:lumOff val="60000"/>
                  </a:schemeClr>
                </a:solidFill>
                <a:effectLst>
                  <a:outerShdw blurRad="38100" dist="38100" dir="2700000" algn="tl">
                    <a:srgbClr val="000000">
                      <a:alpha val="43137"/>
                    </a:srgbClr>
                  </a:outerShdw>
                </a:effectLst>
              </a:rPr>
              <a:t>D</a:t>
            </a:r>
            <a:endParaRPr lang="fr-FR" sz="3200" b="1" dirty="0">
              <a:solidFill>
                <a:schemeClr val="accent1">
                  <a:lumMod val="40000"/>
                  <a:lumOff val="60000"/>
                </a:schemeClr>
              </a:solidFill>
              <a:effectLst>
                <a:outerShdw blurRad="38100" dist="38100" dir="2700000" algn="tl">
                  <a:srgbClr val="000000">
                    <a:alpha val="43137"/>
                  </a:srgbClr>
                </a:outerShdw>
              </a:effectLst>
            </a:endParaRPr>
          </a:p>
        </p:txBody>
      </p:sp>
      <p:sp>
        <p:nvSpPr>
          <p:cNvPr id="15" name="Pentagone 14"/>
          <p:cNvSpPr/>
          <p:nvPr/>
        </p:nvSpPr>
        <p:spPr>
          <a:xfrm>
            <a:off x="285720" y="3714752"/>
            <a:ext cx="500066" cy="357190"/>
          </a:xfrm>
          <a:prstGeom prst="homePlate">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2">
                    <a:lumMod val="60000"/>
                    <a:lumOff val="40000"/>
                  </a:schemeClr>
                </a:solidFill>
                <a:effectLst>
                  <a:outerShdw blurRad="38100" dist="38100" dir="2700000" algn="tl">
                    <a:srgbClr val="000000">
                      <a:alpha val="43137"/>
                    </a:srgbClr>
                  </a:outerShdw>
                </a:effectLst>
              </a:rPr>
              <a:t>E</a:t>
            </a:r>
            <a:endParaRPr lang="fr-FR" sz="3200" b="1" dirty="0">
              <a:solidFill>
                <a:schemeClr val="tx2">
                  <a:lumMod val="60000"/>
                  <a:lumOff val="40000"/>
                </a:schemeClr>
              </a:solidFill>
              <a:effectLst>
                <a:outerShdw blurRad="38100" dist="38100" dir="2700000" algn="tl">
                  <a:srgbClr val="000000">
                    <a:alpha val="43137"/>
                  </a:srgbClr>
                </a:outerShdw>
              </a:effectLst>
            </a:endParaRPr>
          </a:p>
        </p:txBody>
      </p:sp>
      <p:sp>
        <p:nvSpPr>
          <p:cNvPr id="16" name="Pentagone 15"/>
          <p:cNvSpPr/>
          <p:nvPr/>
        </p:nvSpPr>
        <p:spPr>
          <a:xfrm>
            <a:off x="0" y="4714884"/>
            <a:ext cx="428596" cy="357190"/>
          </a:xfrm>
          <a:prstGeom prst="homePlate">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bg1">
                    <a:lumMod val="65000"/>
                  </a:schemeClr>
                </a:solidFill>
                <a:effectLst>
                  <a:outerShdw blurRad="38100" dist="38100" dir="2700000" algn="tl">
                    <a:srgbClr val="000000">
                      <a:alpha val="43137"/>
                    </a:srgbClr>
                  </a:outerShdw>
                </a:effectLst>
              </a:rPr>
              <a:t>F</a:t>
            </a:r>
            <a:endParaRPr lang="fr-FR" sz="3200" b="1" dirty="0">
              <a:solidFill>
                <a:schemeClr val="bg1">
                  <a:lumMod val="65000"/>
                </a:schemeClr>
              </a:solidFill>
              <a:effectLst>
                <a:outerShdw blurRad="38100" dist="38100" dir="2700000" algn="tl">
                  <a:srgbClr val="000000">
                    <a:alpha val="43137"/>
                  </a:srgbClr>
                </a:outerShdw>
              </a:effectLst>
            </a:endParaRPr>
          </a:p>
        </p:txBody>
      </p:sp>
      <p:pic>
        <p:nvPicPr>
          <p:cNvPr id="20" name="Image 19" descr="Test-Sol.png"/>
          <p:cNvPicPr>
            <a:picLocks noChangeAspect="1"/>
          </p:cNvPicPr>
          <p:nvPr/>
        </p:nvPicPr>
        <p:blipFill>
          <a:blip r:embed="rId3"/>
          <a:stretch>
            <a:fillRect/>
          </a:stretch>
        </p:blipFill>
        <p:spPr>
          <a:xfrm>
            <a:off x="1643042" y="0"/>
            <a:ext cx="5500726" cy="2786058"/>
          </a:xfrm>
          <a:prstGeom prst="rect">
            <a:avLst/>
          </a:prstGeom>
        </p:spPr>
      </p:pic>
      <p:sp>
        <p:nvSpPr>
          <p:cNvPr id="9217" name="Rectangle 1"/>
          <p:cNvSpPr>
            <a:spLocks noChangeArrowheads="1"/>
          </p:cNvSpPr>
          <p:nvPr/>
        </p:nvSpPr>
        <p:spPr bwMode="auto">
          <a:xfrm>
            <a:off x="1000100" y="4000504"/>
            <a:ext cx="678661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err="1" smtClean="0">
                <a:ln>
                  <a:noFill/>
                </a:ln>
                <a:solidFill>
                  <a:schemeClr val="accent2">
                    <a:lumMod val="50000"/>
                  </a:schemeClr>
                </a:solidFill>
                <a:latin typeface="Calibri" pitchFamily="34" charset="0"/>
                <a:ea typeface="Times New Roman" pitchFamily="18" charset="0"/>
                <a:cs typeface="Calibri" pitchFamily="34" charset="0"/>
              </a:rPr>
              <a:t>Definition</a:t>
            </a:r>
            <a:r>
              <a:rPr lang="fr-FR" b="1" dirty="0">
                <a:solidFill>
                  <a:schemeClr val="accent2">
                    <a:lumMod val="50000"/>
                  </a:schemeClr>
                </a:solidFill>
                <a:latin typeface="Calibri" pitchFamily="34" charset="0"/>
                <a:ea typeface="Times New Roman" pitchFamily="18" charset="0"/>
                <a:cs typeface="Calibri" pitchFamily="34" charset="0"/>
              </a:rPr>
              <a:t>:</a:t>
            </a:r>
            <a:endParaRPr kumimoji="0" lang="fr-FR" b="1" i="0" u="none" strike="noStrike" cap="none" normalizeH="0" baseline="0" dirty="0" smtClean="0">
              <a:ln>
                <a:noFill/>
              </a:ln>
              <a:solidFill>
                <a:schemeClr val="accent2">
                  <a:lumMod val="50000"/>
                </a:schemeClr>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i="0" u="none" strike="noStrike" cap="none" normalizeH="0" baseline="0" dirty="0" smtClean="0">
                <a:ln>
                  <a:noFill/>
                </a:ln>
                <a:solidFill>
                  <a:schemeClr val="tx1"/>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Le sol est la couche superficielle de l'écorce terrestre résultant de processus d'altération. Il se compose d'éléments minéraux, d'humus, d'eau, d'air et d'organismes. Un sol sain possède une structure bien définie. Ses particules sont disposées de manière à laisser des interstices suffisamment grands, appelés pores, qui stockent l'eau et permettent à l'air de circuler. Les pores peuvent constituer jusqu'à 50 % du volume total .</a:t>
            </a:r>
            <a:endParaRPr kumimoji="0" lang="fr-FR" i="0"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858280" cy="6858000"/>
          </a:xfrm>
          <a:prstGeom prst="rect">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0"/>
            <a:ext cx="8572528" cy="6858000"/>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0" y="0"/>
            <a:ext cx="8286776" cy="6858000"/>
          </a:xfrm>
          <a:prstGeom prst="rect">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0" y="0"/>
            <a:ext cx="8001024" cy="6858000"/>
          </a:xfrm>
          <a:prstGeom prst="rect">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0" y="0"/>
            <a:ext cx="428596" cy="6858000"/>
          </a:xfrm>
          <a:prstGeom prst="rect">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500098" y="0"/>
            <a:ext cx="500098" cy="6858000"/>
          </a:xfrm>
          <a:prstGeom prst="rect">
            <a:avLst/>
          </a:prstGeom>
          <a:solidFill>
            <a:schemeClr val="accent1">
              <a:lumMod val="60000"/>
              <a:lumOff val="40000"/>
            </a:schemeClr>
          </a:solid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Pentagone 8"/>
          <p:cNvSpPr/>
          <p:nvPr/>
        </p:nvSpPr>
        <p:spPr>
          <a:xfrm>
            <a:off x="8786842" y="428604"/>
            <a:ext cx="357158" cy="357190"/>
          </a:xfrm>
          <a:prstGeom prst="homePlate">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2">
                    <a:lumMod val="40000"/>
                    <a:lumOff val="60000"/>
                  </a:schemeClr>
                </a:solidFill>
                <a:effectLst>
                  <a:outerShdw blurRad="38100" dist="38100" dir="2700000" algn="tl">
                    <a:srgbClr val="000000">
                      <a:alpha val="43137"/>
                    </a:srgbClr>
                  </a:outerShdw>
                </a:effectLst>
              </a:rPr>
              <a:t>A</a:t>
            </a:r>
            <a:endParaRPr lang="fr-FR" sz="3200" b="1" dirty="0">
              <a:solidFill>
                <a:schemeClr val="accent2">
                  <a:lumMod val="40000"/>
                  <a:lumOff val="60000"/>
                </a:schemeClr>
              </a:solidFill>
              <a:effectLst>
                <a:outerShdw blurRad="38100" dist="38100" dir="2700000" algn="tl">
                  <a:srgbClr val="000000">
                    <a:alpha val="43137"/>
                  </a:srgbClr>
                </a:outerShdw>
              </a:effectLst>
            </a:endParaRPr>
          </a:p>
        </p:txBody>
      </p:sp>
      <p:sp>
        <p:nvSpPr>
          <p:cNvPr id="11" name="Pentagone 10"/>
          <p:cNvSpPr/>
          <p:nvPr/>
        </p:nvSpPr>
        <p:spPr>
          <a:xfrm>
            <a:off x="8501090" y="1071546"/>
            <a:ext cx="428628" cy="413194"/>
          </a:xfrm>
          <a:prstGeom prst="homePlate">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2">
                    <a:lumMod val="60000"/>
                    <a:lumOff val="40000"/>
                  </a:schemeClr>
                </a:solidFill>
                <a:effectLst>
                  <a:outerShdw blurRad="38100" dist="38100" dir="2700000" algn="tl">
                    <a:srgbClr val="000000">
                      <a:alpha val="43137"/>
                    </a:srgbClr>
                  </a:outerShdw>
                </a:effectLst>
              </a:rPr>
              <a:t>B</a:t>
            </a:r>
            <a:endParaRPr lang="fr-FR" sz="3200" b="1" dirty="0">
              <a:solidFill>
                <a:schemeClr val="accent2">
                  <a:lumMod val="60000"/>
                  <a:lumOff val="40000"/>
                </a:schemeClr>
              </a:solidFill>
              <a:effectLst>
                <a:outerShdw blurRad="38100" dist="38100" dir="2700000" algn="tl">
                  <a:srgbClr val="000000">
                    <a:alpha val="43137"/>
                  </a:srgbClr>
                </a:outerShdw>
              </a:effectLst>
            </a:endParaRPr>
          </a:p>
        </p:txBody>
      </p:sp>
      <p:sp>
        <p:nvSpPr>
          <p:cNvPr id="13" name="Pentagone 12"/>
          <p:cNvSpPr/>
          <p:nvPr/>
        </p:nvSpPr>
        <p:spPr>
          <a:xfrm>
            <a:off x="8215338" y="1785926"/>
            <a:ext cx="428628" cy="484632"/>
          </a:xfrm>
          <a:prstGeom prst="homePlate">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6">
                    <a:lumMod val="40000"/>
                    <a:lumOff val="60000"/>
                  </a:schemeClr>
                </a:solidFill>
                <a:effectLst>
                  <a:outerShdw blurRad="38100" dist="38100" dir="2700000" algn="tl">
                    <a:srgbClr val="000000">
                      <a:alpha val="43137"/>
                    </a:srgbClr>
                  </a:outerShdw>
                </a:effectLst>
              </a:rPr>
              <a:t>C</a:t>
            </a:r>
            <a:endParaRPr lang="fr-FR" sz="3200" b="1" dirty="0">
              <a:solidFill>
                <a:schemeClr val="accent6">
                  <a:lumMod val="40000"/>
                  <a:lumOff val="60000"/>
                </a:schemeClr>
              </a:solidFill>
              <a:effectLst>
                <a:outerShdw blurRad="38100" dist="38100" dir="2700000" algn="tl">
                  <a:srgbClr val="000000">
                    <a:alpha val="43137"/>
                  </a:srgbClr>
                </a:outerShdw>
              </a:effectLst>
            </a:endParaRPr>
          </a:p>
        </p:txBody>
      </p:sp>
      <p:sp>
        <p:nvSpPr>
          <p:cNvPr id="14" name="Pentagone 13"/>
          <p:cNvSpPr/>
          <p:nvPr/>
        </p:nvSpPr>
        <p:spPr>
          <a:xfrm>
            <a:off x="7929586" y="2643182"/>
            <a:ext cx="428628" cy="484632"/>
          </a:xfrm>
          <a:prstGeom prst="homePlate">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1">
                    <a:lumMod val="40000"/>
                    <a:lumOff val="60000"/>
                  </a:schemeClr>
                </a:solidFill>
                <a:effectLst>
                  <a:outerShdw blurRad="38100" dist="38100" dir="2700000" algn="tl">
                    <a:srgbClr val="000000">
                      <a:alpha val="43137"/>
                    </a:srgbClr>
                  </a:outerShdw>
                </a:effectLst>
              </a:rPr>
              <a:t>D</a:t>
            </a:r>
            <a:endParaRPr lang="fr-FR" sz="3200" b="1" dirty="0">
              <a:solidFill>
                <a:schemeClr val="accent1">
                  <a:lumMod val="40000"/>
                  <a:lumOff val="60000"/>
                </a:schemeClr>
              </a:solidFill>
              <a:effectLst>
                <a:outerShdw blurRad="38100" dist="38100" dir="2700000" algn="tl">
                  <a:srgbClr val="000000">
                    <a:alpha val="43137"/>
                  </a:srgbClr>
                </a:outerShdw>
              </a:effectLst>
            </a:endParaRPr>
          </a:p>
        </p:txBody>
      </p:sp>
      <p:sp>
        <p:nvSpPr>
          <p:cNvPr id="15" name="Pentagone 14"/>
          <p:cNvSpPr/>
          <p:nvPr/>
        </p:nvSpPr>
        <p:spPr>
          <a:xfrm>
            <a:off x="214282" y="4429132"/>
            <a:ext cx="500066" cy="428628"/>
          </a:xfrm>
          <a:prstGeom prst="homePlate">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2">
                    <a:lumMod val="60000"/>
                    <a:lumOff val="40000"/>
                  </a:schemeClr>
                </a:solidFill>
                <a:effectLst>
                  <a:outerShdw blurRad="38100" dist="38100" dir="2700000" algn="tl">
                    <a:srgbClr val="000000">
                      <a:alpha val="43137"/>
                    </a:srgbClr>
                  </a:outerShdw>
                </a:effectLst>
              </a:rPr>
              <a:t>E</a:t>
            </a:r>
            <a:endParaRPr lang="fr-FR" sz="3200" b="1" dirty="0">
              <a:solidFill>
                <a:schemeClr val="tx2">
                  <a:lumMod val="60000"/>
                  <a:lumOff val="40000"/>
                </a:schemeClr>
              </a:solidFill>
              <a:effectLst>
                <a:outerShdw blurRad="38100" dist="38100" dir="2700000" algn="tl">
                  <a:srgbClr val="000000">
                    <a:alpha val="43137"/>
                  </a:srgbClr>
                </a:outerShdw>
              </a:effectLst>
            </a:endParaRPr>
          </a:p>
        </p:txBody>
      </p:sp>
      <p:sp>
        <p:nvSpPr>
          <p:cNvPr id="17" name="Pentagone 16"/>
          <p:cNvSpPr/>
          <p:nvPr/>
        </p:nvSpPr>
        <p:spPr>
          <a:xfrm>
            <a:off x="-142907" y="5429264"/>
            <a:ext cx="642942" cy="428628"/>
          </a:xfrm>
          <a:prstGeom prst="homePlate">
            <a:avLst/>
          </a:prstGeom>
          <a:solidFill>
            <a:schemeClr val="accent1">
              <a:lumMod val="60000"/>
              <a:lumOff val="40000"/>
            </a:schemeClr>
          </a:solid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bg1">
                    <a:lumMod val="65000"/>
                  </a:schemeClr>
                </a:solidFill>
                <a:effectLst>
                  <a:outerShdw blurRad="38100" dist="38100" dir="2700000" algn="tl">
                    <a:srgbClr val="000000">
                      <a:alpha val="43137"/>
                    </a:srgbClr>
                  </a:outerShdw>
                </a:effectLst>
              </a:rPr>
              <a:t>F</a:t>
            </a:r>
            <a:endParaRPr lang="fr-FR" sz="3200" b="1" dirty="0">
              <a:solidFill>
                <a:schemeClr val="bg1">
                  <a:lumMod val="65000"/>
                </a:schemeClr>
              </a:solidFill>
              <a:effectLst>
                <a:outerShdw blurRad="38100" dist="38100" dir="2700000" algn="tl">
                  <a:srgbClr val="000000">
                    <a:alpha val="43137"/>
                  </a:srgbClr>
                </a:outerShdw>
              </a:effectLst>
            </a:endParaRPr>
          </a:p>
        </p:txBody>
      </p:sp>
      <p:pic>
        <p:nvPicPr>
          <p:cNvPr id="20" name="Image 19" descr="FAO-Infographic-IYS2015-soilfunctions-fr.jpg"/>
          <p:cNvPicPr>
            <a:picLocks noChangeAspect="1"/>
          </p:cNvPicPr>
          <p:nvPr/>
        </p:nvPicPr>
        <p:blipFill>
          <a:blip r:embed="rId2"/>
          <a:stretch>
            <a:fillRect/>
          </a:stretch>
        </p:blipFill>
        <p:spPr>
          <a:xfrm>
            <a:off x="714348" y="0"/>
            <a:ext cx="6929486" cy="6858000"/>
          </a:xfrm>
          <a:prstGeom prst="rect">
            <a:avLst/>
          </a:prstGeom>
        </p:spPr>
      </p:pic>
    </p:spTree>
  </p:cSld>
  <p:clrMapOvr>
    <a:masterClrMapping/>
  </p:clrMapOvr>
  <p:transition>
    <p:push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858280" cy="6858000"/>
          </a:xfrm>
          <a:prstGeom prst="rect">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0"/>
            <a:ext cx="8643966" cy="6858000"/>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0" y="0"/>
            <a:ext cx="8286776" cy="6858000"/>
          </a:xfrm>
          <a:prstGeom prst="rect">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0" y="0"/>
            <a:ext cx="8001024" cy="6858000"/>
          </a:xfrm>
          <a:prstGeom prst="rect">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214282" y="0"/>
            <a:ext cx="7643834" cy="6858000"/>
          </a:xfrm>
          <a:prstGeom prst="rect">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500098" y="0"/>
            <a:ext cx="500098" cy="68580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Pentagone 7"/>
          <p:cNvSpPr/>
          <p:nvPr/>
        </p:nvSpPr>
        <p:spPr>
          <a:xfrm>
            <a:off x="8786842" y="357166"/>
            <a:ext cx="357158" cy="428628"/>
          </a:xfrm>
          <a:prstGeom prst="homePlate">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accent2">
                    <a:lumMod val="40000"/>
                    <a:lumOff val="60000"/>
                  </a:schemeClr>
                </a:solidFill>
                <a:effectLst>
                  <a:outerShdw blurRad="38100" dist="38100" dir="2700000" algn="tl">
                    <a:srgbClr val="000000">
                      <a:alpha val="43137"/>
                    </a:srgbClr>
                  </a:outerShdw>
                </a:effectLst>
              </a:rPr>
              <a:t>A</a:t>
            </a:r>
            <a:endParaRPr lang="fr-FR" sz="3200" dirty="0">
              <a:solidFill>
                <a:schemeClr val="accent2">
                  <a:lumMod val="40000"/>
                  <a:lumOff val="60000"/>
                </a:schemeClr>
              </a:solidFill>
              <a:effectLst>
                <a:outerShdw blurRad="38100" dist="38100" dir="2700000" algn="tl">
                  <a:srgbClr val="000000">
                    <a:alpha val="43137"/>
                  </a:srgbClr>
                </a:outerShdw>
              </a:effectLst>
            </a:endParaRPr>
          </a:p>
        </p:txBody>
      </p:sp>
      <p:sp>
        <p:nvSpPr>
          <p:cNvPr id="9" name="Pentagone 8"/>
          <p:cNvSpPr/>
          <p:nvPr/>
        </p:nvSpPr>
        <p:spPr>
          <a:xfrm>
            <a:off x="8572528" y="1142984"/>
            <a:ext cx="357190" cy="484632"/>
          </a:xfrm>
          <a:prstGeom prst="homePlate">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accent2">
                    <a:lumMod val="60000"/>
                    <a:lumOff val="40000"/>
                  </a:schemeClr>
                </a:solidFill>
                <a:effectLst>
                  <a:outerShdw blurRad="38100" dist="38100" dir="2700000" algn="tl">
                    <a:srgbClr val="000000">
                      <a:alpha val="43137"/>
                    </a:srgbClr>
                  </a:outerShdw>
                </a:effectLst>
              </a:rPr>
              <a:t>B</a:t>
            </a:r>
            <a:endParaRPr lang="fr-FR" sz="3200" dirty="0">
              <a:solidFill>
                <a:schemeClr val="accent2">
                  <a:lumMod val="60000"/>
                  <a:lumOff val="40000"/>
                </a:schemeClr>
              </a:solidFill>
              <a:effectLst>
                <a:outerShdw blurRad="38100" dist="38100" dir="2700000" algn="tl">
                  <a:srgbClr val="000000">
                    <a:alpha val="43137"/>
                  </a:srgbClr>
                </a:outerShdw>
              </a:effectLst>
            </a:endParaRPr>
          </a:p>
        </p:txBody>
      </p:sp>
      <p:sp>
        <p:nvSpPr>
          <p:cNvPr id="10" name="Pentagone 9"/>
          <p:cNvSpPr/>
          <p:nvPr/>
        </p:nvSpPr>
        <p:spPr>
          <a:xfrm>
            <a:off x="8215338" y="2000240"/>
            <a:ext cx="500066" cy="428628"/>
          </a:xfrm>
          <a:prstGeom prst="homePlate">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6">
                    <a:lumMod val="40000"/>
                    <a:lumOff val="60000"/>
                  </a:schemeClr>
                </a:solidFill>
                <a:effectLst>
                  <a:outerShdw blurRad="38100" dist="38100" dir="2700000" algn="tl">
                    <a:srgbClr val="000000">
                      <a:alpha val="43137"/>
                    </a:srgbClr>
                  </a:outerShdw>
                </a:effectLst>
              </a:rPr>
              <a:t>C</a:t>
            </a:r>
            <a:endParaRPr lang="fr-FR" sz="3200" b="1" dirty="0">
              <a:solidFill>
                <a:schemeClr val="accent6">
                  <a:lumMod val="40000"/>
                  <a:lumOff val="60000"/>
                </a:schemeClr>
              </a:solidFill>
              <a:effectLst>
                <a:outerShdw blurRad="38100" dist="38100" dir="2700000" algn="tl">
                  <a:srgbClr val="000000">
                    <a:alpha val="43137"/>
                  </a:srgbClr>
                </a:outerShdw>
              </a:effectLst>
            </a:endParaRPr>
          </a:p>
        </p:txBody>
      </p:sp>
      <p:sp>
        <p:nvSpPr>
          <p:cNvPr id="11" name="Pentagone 10"/>
          <p:cNvSpPr/>
          <p:nvPr/>
        </p:nvSpPr>
        <p:spPr>
          <a:xfrm>
            <a:off x="7929586" y="2928934"/>
            <a:ext cx="500066" cy="428628"/>
          </a:xfrm>
          <a:prstGeom prst="homePlate">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5">
                    <a:lumMod val="40000"/>
                    <a:lumOff val="60000"/>
                  </a:schemeClr>
                </a:solidFill>
                <a:effectLst>
                  <a:outerShdw blurRad="38100" dist="38100" dir="2700000" algn="tl">
                    <a:srgbClr val="000000">
                      <a:alpha val="43137"/>
                    </a:srgbClr>
                  </a:outerShdw>
                </a:effectLst>
              </a:rPr>
              <a:t>D</a:t>
            </a:r>
            <a:endParaRPr lang="fr-FR" sz="3200" b="1" dirty="0">
              <a:solidFill>
                <a:schemeClr val="accent5">
                  <a:lumMod val="40000"/>
                  <a:lumOff val="60000"/>
                </a:schemeClr>
              </a:solidFill>
              <a:effectLst>
                <a:outerShdw blurRad="38100" dist="38100" dir="2700000" algn="tl">
                  <a:srgbClr val="000000">
                    <a:alpha val="43137"/>
                  </a:srgbClr>
                </a:outerShdw>
              </a:effectLst>
            </a:endParaRPr>
          </a:p>
        </p:txBody>
      </p:sp>
      <p:sp>
        <p:nvSpPr>
          <p:cNvPr id="12" name="Pentagone 11"/>
          <p:cNvSpPr/>
          <p:nvPr/>
        </p:nvSpPr>
        <p:spPr>
          <a:xfrm>
            <a:off x="7572396" y="3929066"/>
            <a:ext cx="500066" cy="428628"/>
          </a:xfrm>
          <a:prstGeom prst="homePlate">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2">
                    <a:lumMod val="60000"/>
                    <a:lumOff val="40000"/>
                  </a:schemeClr>
                </a:solidFill>
              </a:rPr>
              <a:t>E</a:t>
            </a:r>
            <a:endParaRPr lang="fr-FR" sz="3200" b="1" dirty="0">
              <a:solidFill>
                <a:schemeClr val="tx2">
                  <a:lumMod val="60000"/>
                  <a:lumOff val="40000"/>
                </a:schemeClr>
              </a:solidFill>
            </a:endParaRPr>
          </a:p>
        </p:txBody>
      </p:sp>
      <p:sp>
        <p:nvSpPr>
          <p:cNvPr id="13" name="Pentagone 12"/>
          <p:cNvSpPr/>
          <p:nvPr/>
        </p:nvSpPr>
        <p:spPr>
          <a:xfrm>
            <a:off x="-142908" y="5857892"/>
            <a:ext cx="500066" cy="428628"/>
          </a:xfrm>
          <a:prstGeom prst="homePlate">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tx2">
                    <a:lumMod val="60000"/>
                    <a:lumOff val="40000"/>
                  </a:schemeClr>
                </a:solidFill>
                <a:effectLst>
                  <a:outerShdw blurRad="38100" dist="38100" dir="2700000" algn="tl">
                    <a:srgbClr val="000000">
                      <a:alpha val="43137"/>
                    </a:srgbClr>
                  </a:outerShdw>
                </a:effectLst>
              </a:rPr>
              <a:t>F</a:t>
            </a:r>
            <a:endParaRPr lang="fr-FR" sz="3200" dirty="0">
              <a:solidFill>
                <a:schemeClr val="tx2">
                  <a:lumMod val="60000"/>
                  <a:lumOff val="40000"/>
                </a:schemeClr>
              </a:solidFill>
              <a:effectLst>
                <a:outerShdw blurRad="38100" dist="38100" dir="2700000" algn="tl">
                  <a:srgbClr val="000000">
                    <a:alpha val="43137"/>
                  </a:srgbClr>
                </a:outerShdw>
              </a:effectLst>
            </a:endParaRPr>
          </a:p>
        </p:txBody>
      </p:sp>
      <p:pic>
        <p:nvPicPr>
          <p:cNvPr id="16" name="Image 15" descr="seceta-pamant-crapat-w800-h600.jpg"/>
          <p:cNvPicPr>
            <a:picLocks noChangeAspect="1"/>
          </p:cNvPicPr>
          <p:nvPr/>
        </p:nvPicPr>
        <p:blipFill>
          <a:blip r:embed="rId2"/>
          <a:stretch>
            <a:fillRect/>
          </a:stretch>
        </p:blipFill>
        <p:spPr>
          <a:xfrm>
            <a:off x="4500562" y="1643050"/>
            <a:ext cx="3000396" cy="34290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121" name="Rectangle 1"/>
          <p:cNvSpPr>
            <a:spLocks noChangeArrowheads="1"/>
          </p:cNvSpPr>
          <p:nvPr/>
        </p:nvSpPr>
        <p:spPr bwMode="auto">
          <a:xfrm>
            <a:off x="285720" y="214290"/>
            <a:ext cx="6929486"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chemeClr val="accent2">
                    <a:lumMod val="50000"/>
                  </a:schemeClr>
                </a:solidFill>
                <a:effectLst>
                  <a:outerShdw blurRad="38100" dist="38100" dir="2700000" algn="tl">
                    <a:srgbClr val="000000">
                      <a:alpha val="43137"/>
                    </a:srgbClr>
                  </a:outerShdw>
                </a:effectLst>
                <a:latin typeface="Calibri" pitchFamily="34" charset="0"/>
                <a:ea typeface="Times New Roman" pitchFamily="18" charset="0"/>
                <a:cs typeface="Calibri" pitchFamily="34" charset="0"/>
              </a:rPr>
              <a:t>2-les principaux facteurs de dégradation des sols:</a:t>
            </a:r>
            <a:endParaRPr kumimoji="0" lang="fr-FR" sz="1400" b="1" i="0" u="none" strike="noStrike" cap="none" normalizeH="0" baseline="0" dirty="0" smtClean="0">
              <a:ln>
                <a:noFill/>
              </a:ln>
              <a:solidFill>
                <a:schemeClr val="accent2">
                  <a:lumMod val="50000"/>
                </a:schemeClr>
              </a:solidFill>
              <a:effectLst>
                <a:outerShdw blurRad="38100" dist="38100" dir="2700000" algn="tl">
                  <a:srgbClr val="000000">
                    <a:alpha val="43137"/>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La dégradation des sols est généralement un phénomène complexe, dans lequel peuvent intervenir plusieurs éléments qui contribuent à la perte du potentiel agricole : l'érosion et l'enlèvement du sol par l'eau ou le vent, la perte de fertilité résultant de modifications chimiques, physiques et biologiques. On peut donc noter différents types et différents facteurs et processus impliqués dans la dégradation des sols</a:t>
            </a:r>
            <a:r>
              <a:rPr kumimoji="0" lang="fr-FR" sz="110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endParaRPr kumimoji="0" lang="fr-FR" sz="1800" i="0" u="none" strike="noStrike" cap="none" normalizeH="0" baseline="0" dirty="0" smtClean="0">
              <a:ln>
                <a:noFill/>
              </a:ln>
              <a:solidFill>
                <a:schemeClr val="tx1"/>
              </a:solidFill>
              <a:effectLst/>
              <a:latin typeface="Arial" pitchFamily="34" charset="0"/>
              <a:cs typeface="Arial" pitchFamily="34" charset="0"/>
            </a:endParaRPr>
          </a:p>
        </p:txBody>
      </p:sp>
      <p:sp>
        <p:nvSpPr>
          <p:cNvPr id="5122" name="Rectangle 2"/>
          <p:cNvSpPr>
            <a:spLocks noChangeArrowheads="1"/>
          </p:cNvSpPr>
          <p:nvPr/>
        </p:nvSpPr>
        <p:spPr bwMode="auto">
          <a:xfrm>
            <a:off x="357158" y="1643050"/>
            <a:ext cx="4143404"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40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Le</a:t>
            </a:r>
            <a:r>
              <a:rPr kumimoji="0" lang="fr-FR" sz="1400" b="1"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fr-FR" sz="140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type de dégradation d'un sol se réfère au processus qui cause la dégradation (déplacement du matériau sol par l'eau et le vent, détérioration in situ par des processus physiques, chimiques et biologiques) ; on peut en distinguer deux catégories </a:t>
            </a:r>
            <a:r>
              <a:rPr kumimoji="0" lang="fr-FR" sz="110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a:t>
            </a:r>
            <a:endParaRPr kumimoji="0" lang="fr-FR" sz="1800" i="0" u="none" strike="noStrike" cap="none" normalizeH="0" baseline="0" dirty="0" smtClean="0">
              <a:ln>
                <a:noFill/>
              </a:ln>
              <a:solidFill>
                <a:schemeClr val="tx1"/>
              </a:solidFill>
              <a:effectLst/>
              <a:latin typeface="Arial" pitchFamily="34" charset="0"/>
              <a:cs typeface="Arial" pitchFamily="34" charset="0"/>
            </a:endParaRPr>
          </a:p>
        </p:txBody>
      </p:sp>
      <p:sp>
        <p:nvSpPr>
          <p:cNvPr id="5123" name="Rectangle 3"/>
          <p:cNvSpPr>
            <a:spLocks noChangeArrowheads="1"/>
          </p:cNvSpPr>
          <p:nvPr/>
        </p:nvSpPr>
        <p:spPr bwMode="auto">
          <a:xfrm>
            <a:off x="428596" y="2857496"/>
            <a:ext cx="371477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i="0" u="none" strike="noStrike" cap="none" normalizeH="0" baseline="0" dirty="0" smtClean="0">
                <a:ln>
                  <a:noFill/>
                </a:ln>
                <a:solidFill>
                  <a:srgbClr val="7030A0"/>
                </a:solidFill>
                <a:effectLst/>
                <a:latin typeface="Calibri" pitchFamily="34" charset="0"/>
                <a:ea typeface="Times New Roman" pitchFamily="18" charset="0"/>
                <a:cs typeface="Calibri" pitchFamily="34" charset="0"/>
              </a:rPr>
              <a:t> </a:t>
            </a:r>
            <a:r>
              <a:rPr lang="fr-FR" sz="1400" b="1" dirty="0" err="1" smtClean="0">
                <a:solidFill>
                  <a:srgbClr val="7030A0"/>
                </a:solidFill>
                <a:latin typeface="Calibri" pitchFamily="34" charset="0"/>
                <a:ea typeface="Times New Roman" pitchFamily="18" charset="0"/>
                <a:cs typeface="Calibri" pitchFamily="34" charset="0"/>
              </a:rPr>
              <a:t>A-</a:t>
            </a:r>
            <a:r>
              <a:rPr kumimoji="0" lang="fr-FR" sz="1400" b="1" i="0" u="none" strike="noStrike" cap="none" normalizeH="0" baseline="0" dirty="0" err="1" smtClean="0">
                <a:ln>
                  <a:noFill/>
                </a:ln>
                <a:solidFill>
                  <a:srgbClr val="7030A0"/>
                </a:solidFill>
                <a:effectLst/>
                <a:latin typeface="Calibri" pitchFamily="34" charset="0"/>
                <a:ea typeface="Times New Roman" pitchFamily="18" charset="0"/>
                <a:cs typeface="Calibri" pitchFamily="34" charset="0"/>
              </a:rPr>
              <a:t>La</a:t>
            </a:r>
            <a:r>
              <a:rPr kumimoji="0" lang="fr-FR" sz="1400" b="1" i="0" u="none" strike="noStrike" cap="none" normalizeH="0" baseline="0" dirty="0" smtClean="0">
                <a:ln>
                  <a:noFill/>
                </a:ln>
                <a:solidFill>
                  <a:srgbClr val="7030A0"/>
                </a:solidFill>
                <a:effectLst/>
                <a:latin typeface="Calibri" pitchFamily="34" charset="0"/>
                <a:ea typeface="Times New Roman" pitchFamily="18" charset="0"/>
                <a:cs typeface="Calibri" pitchFamily="34" charset="0"/>
              </a:rPr>
              <a:t>  dégradation par déplacement du matériau sol qui comporte :</a:t>
            </a:r>
            <a:endParaRPr kumimoji="0" lang="fr-FR" sz="14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4DBB"/>
                </a:solidFill>
                <a:effectLst/>
                <a:latin typeface="Calibri" pitchFamily="34" charset="0"/>
                <a:ea typeface="Times New Roman" pitchFamily="18" charset="0"/>
                <a:cs typeface="Calibri" pitchFamily="34" charset="0"/>
              </a:rPr>
              <a:t> A-a-L'érosion par l'eau (érosion hydrique) </a:t>
            </a:r>
            <a:r>
              <a:rPr kumimoji="0" lang="fr-FR" sz="1400" b="1" i="0" u="none" strike="noStrike" cap="none" normalizeH="0" baseline="0" dirty="0" smtClean="0">
                <a:ln>
                  <a:noFill/>
                </a:ln>
                <a:solidFill>
                  <a:srgbClr val="004DBB"/>
                </a:solidFill>
                <a:effectLst/>
                <a:latin typeface="Calibri" pitchFamily="34" charset="0"/>
                <a:ea typeface="Times New Roman" pitchFamily="18" charset="0"/>
                <a:cs typeface="Calibri" pitchFamily="34" charset="0"/>
              </a:rPr>
              <a:t>provoquant: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Perte de la partie supérieure du sol. Perte uniforme par ruissellement superficiel ou érosion en nappe. Cette forme d'érosion se rencontre souvent dans les sols à textures sableuses en surface.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Déformation de terrain : déplacement irrégulier des matériaux du sol caractérisé par de grosses rigoles, des ravins.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5124" name="Rectangle 4"/>
          <p:cNvSpPr>
            <a:spLocks noChangeArrowheads="1"/>
          </p:cNvSpPr>
          <p:nvPr/>
        </p:nvSpPr>
        <p:spPr bwMode="auto">
          <a:xfrm>
            <a:off x="428596" y="5500702"/>
            <a:ext cx="5572164"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fr-FR" sz="1400" b="1" dirty="0" smtClean="0">
                <a:solidFill>
                  <a:srgbClr val="004DBB"/>
                </a:solidFill>
                <a:latin typeface="Calibri" pitchFamily="34" charset="0"/>
                <a:ea typeface="Times New Roman" pitchFamily="18" charset="0"/>
                <a:cs typeface="Calibri" pitchFamily="34" charset="0"/>
              </a:rPr>
              <a:t>A-b-</a:t>
            </a:r>
            <a:r>
              <a:rPr kumimoji="0" lang="fr-FR" sz="1400" b="1" i="0" u="none" strike="noStrike" cap="none" normalizeH="0" baseline="0" dirty="0" smtClean="0">
                <a:ln>
                  <a:noFill/>
                </a:ln>
                <a:solidFill>
                  <a:srgbClr val="004DBB"/>
                </a:solidFill>
                <a:effectLst/>
                <a:latin typeface="Calibri" pitchFamily="34" charset="0"/>
                <a:ea typeface="Times New Roman" pitchFamily="18" charset="0"/>
                <a:cs typeface="Calibri" pitchFamily="34" charset="0"/>
              </a:rPr>
              <a:t>L'érosion par le vent (érosion éolienne)  entraînant :</a:t>
            </a:r>
            <a:endParaRPr kumimoji="0" lang="fr-FR"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Perte de la partie supérieure du sol : déplacement uniforme par déflation.</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Déformation du terrain ; un déplacement inégal caractérisé par des grandes dépressions, des buttes ou des dunes.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858280" cy="6858000"/>
          </a:xfrm>
          <a:prstGeom prst="rect">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0" y="0"/>
            <a:ext cx="8643966" cy="6858000"/>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0" y="0"/>
            <a:ext cx="8286776" cy="6858000"/>
          </a:xfrm>
          <a:prstGeom prst="rect">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0" y="0"/>
            <a:ext cx="8001024" cy="6858000"/>
          </a:xfrm>
          <a:prstGeom prst="rect">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0" y="0"/>
            <a:ext cx="7643834" cy="6858000"/>
          </a:xfrm>
          <a:prstGeom prst="rect">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42974" y="0"/>
            <a:ext cx="7858180" cy="6858000"/>
          </a:xfrm>
          <a:prstGeom prst="rect">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Pentagone 7"/>
          <p:cNvSpPr/>
          <p:nvPr/>
        </p:nvSpPr>
        <p:spPr>
          <a:xfrm>
            <a:off x="8858280" y="428604"/>
            <a:ext cx="285720" cy="428628"/>
          </a:xfrm>
          <a:prstGeom prst="homePlate">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accent6">
                    <a:lumMod val="40000"/>
                    <a:lumOff val="60000"/>
                  </a:schemeClr>
                </a:solidFill>
                <a:effectLst>
                  <a:outerShdw blurRad="38100" dist="38100" dir="2700000" algn="tl">
                    <a:srgbClr val="000000">
                      <a:alpha val="43137"/>
                    </a:srgbClr>
                  </a:outerShdw>
                </a:effectLst>
              </a:rPr>
              <a:t>A</a:t>
            </a:r>
            <a:endParaRPr lang="fr-FR" sz="3200" dirty="0">
              <a:solidFill>
                <a:schemeClr val="accent6">
                  <a:lumMod val="40000"/>
                  <a:lumOff val="60000"/>
                </a:schemeClr>
              </a:solidFill>
              <a:effectLst>
                <a:outerShdw blurRad="38100" dist="38100" dir="2700000" algn="tl">
                  <a:srgbClr val="000000">
                    <a:alpha val="43137"/>
                  </a:srgbClr>
                </a:outerShdw>
              </a:effectLst>
            </a:endParaRPr>
          </a:p>
        </p:txBody>
      </p:sp>
      <p:sp>
        <p:nvSpPr>
          <p:cNvPr id="9" name="Pentagone 8"/>
          <p:cNvSpPr/>
          <p:nvPr/>
        </p:nvSpPr>
        <p:spPr>
          <a:xfrm>
            <a:off x="8572528" y="1285860"/>
            <a:ext cx="357190" cy="428628"/>
          </a:xfrm>
          <a:prstGeom prst="homePlate">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accent2">
                    <a:lumMod val="60000"/>
                    <a:lumOff val="40000"/>
                  </a:schemeClr>
                </a:solidFill>
                <a:effectLst>
                  <a:outerShdw blurRad="38100" dist="38100" dir="2700000" algn="tl">
                    <a:srgbClr val="000000">
                      <a:alpha val="43137"/>
                    </a:srgbClr>
                  </a:outerShdw>
                </a:effectLst>
              </a:rPr>
              <a:t>B</a:t>
            </a:r>
            <a:endParaRPr lang="fr-FR" sz="3200" dirty="0">
              <a:solidFill>
                <a:schemeClr val="accent2">
                  <a:lumMod val="60000"/>
                  <a:lumOff val="40000"/>
                </a:schemeClr>
              </a:solidFill>
              <a:effectLst>
                <a:outerShdw blurRad="38100" dist="38100" dir="2700000" algn="tl">
                  <a:srgbClr val="000000">
                    <a:alpha val="43137"/>
                  </a:srgbClr>
                </a:outerShdw>
              </a:effectLst>
            </a:endParaRPr>
          </a:p>
        </p:txBody>
      </p:sp>
      <p:sp>
        <p:nvSpPr>
          <p:cNvPr id="10" name="Pentagone 9"/>
          <p:cNvSpPr/>
          <p:nvPr/>
        </p:nvSpPr>
        <p:spPr>
          <a:xfrm>
            <a:off x="8215338" y="2071678"/>
            <a:ext cx="500066" cy="428628"/>
          </a:xfrm>
          <a:prstGeom prst="homePlate">
            <a:avLst/>
          </a:prstGeom>
          <a:solidFill>
            <a:schemeClr val="accent1">
              <a:lumMod val="40000"/>
              <a:lumOff val="60000"/>
            </a:schemeClr>
          </a:solidFill>
          <a:ln>
            <a:solidFill>
              <a:schemeClr val="accent1">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6">
                    <a:lumMod val="60000"/>
                    <a:lumOff val="40000"/>
                  </a:schemeClr>
                </a:solidFill>
                <a:effectLst>
                  <a:outerShdw blurRad="38100" dist="38100" dir="2700000" algn="tl">
                    <a:srgbClr val="000000">
                      <a:alpha val="43137"/>
                    </a:srgbClr>
                  </a:outerShdw>
                </a:effectLst>
              </a:rPr>
              <a:t>C</a:t>
            </a:r>
            <a:endParaRPr lang="fr-FR" sz="3200" b="1" dirty="0">
              <a:solidFill>
                <a:schemeClr val="accent6">
                  <a:lumMod val="60000"/>
                  <a:lumOff val="40000"/>
                </a:schemeClr>
              </a:solidFill>
              <a:effectLst>
                <a:outerShdw blurRad="38100" dist="38100" dir="2700000" algn="tl">
                  <a:srgbClr val="000000">
                    <a:alpha val="43137"/>
                  </a:srgbClr>
                </a:outerShdw>
              </a:effectLst>
            </a:endParaRPr>
          </a:p>
        </p:txBody>
      </p:sp>
      <p:sp>
        <p:nvSpPr>
          <p:cNvPr id="11" name="Pentagone 10"/>
          <p:cNvSpPr/>
          <p:nvPr/>
        </p:nvSpPr>
        <p:spPr>
          <a:xfrm>
            <a:off x="7929586" y="3000372"/>
            <a:ext cx="428628" cy="428628"/>
          </a:xfrm>
          <a:prstGeom prst="homePlate">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1">
                    <a:lumMod val="40000"/>
                    <a:lumOff val="60000"/>
                  </a:schemeClr>
                </a:solidFill>
                <a:effectLst>
                  <a:outerShdw blurRad="38100" dist="38100" dir="2700000" algn="tl">
                    <a:srgbClr val="000000">
                      <a:alpha val="43137"/>
                    </a:srgbClr>
                  </a:outerShdw>
                </a:effectLst>
              </a:rPr>
              <a:t>D</a:t>
            </a:r>
            <a:endParaRPr lang="fr-FR" sz="3200" b="1" dirty="0">
              <a:solidFill>
                <a:schemeClr val="accent1">
                  <a:lumMod val="40000"/>
                  <a:lumOff val="60000"/>
                </a:schemeClr>
              </a:solidFill>
              <a:effectLst>
                <a:outerShdw blurRad="38100" dist="38100" dir="2700000" algn="tl">
                  <a:srgbClr val="000000">
                    <a:alpha val="43137"/>
                  </a:srgbClr>
                </a:outerShdw>
              </a:effectLst>
            </a:endParaRPr>
          </a:p>
        </p:txBody>
      </p:sp>
      <p:sp>
        <p:nvSpPr>
          <p:cNvPr id="12" name="Pentagone 11"/>
          <p:cNvSpPr/>
          <p:nvPr/>
        </p:nvSpPr>
        <p:spPr>
          <a:xfrm>
            <a:off x="7572396" y="4000504"/>
            <a:ext cx="500066" cy="428628"/>
          </a:xfrm>
          <a:prstGeom prst="homePlate">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2">
                    <a:lumMod val="60000"/>
                    <a:lumOff val="40000"/>
                  </a:schemeClr>
                </a:solidFill>
                <a:effectLst>
                  <a:outerShdw blurRad="38100" dist="38100" dir="2700000" algn="tl">
                    <a:srgbClr val="000000">
                      <a:alpha val="43137"/>
                    </a:srgbClr>
                  </a:outerShdw>
                </a:effectLst>
              </a:rPr>
              <a:t>E</a:t>
            </a:r>
            <a:endParaRPr lang="fr-FR" sz="3200" b="1" dirty="0">
              <a:solidFill>
                <a:schemeClr val="tx2">
                  <a:lumMod val="60000"/>
                  <a:lumOff val="40000"/>
                </a:schemeClr>
              </a:solidFill>
              <a:effectLst>
                <a:outerShdw blurRad="38100" dist="38100" dir="2700000" algn="tl">
                  <a:srgbClr val="000000">
                    <a:alpha val="43137"/>
                  </a:srgbClr>
                </a:outerShdw>
              </a:effectLst>
            </a:endParaRPr>
          </a:p>
        </p:txBody>
      </p:sp>
      <p:sp>
        <p:nvSpPr>
          <p:cNvPr id="14" name="Pentagone 13"/>
          <p:cNvSpPr/>
          <p:nvPr/>
        </p:nvSpPr>
        <p:spPr>
          <a:xfrm>
            <a:off x="7215206" y="4929198"/>
            <a:ext cx="500066" cy="428628"/>
          </a:xfrm>
          <a:prstGeom prst="homePlate">
            <a:avLst/>
          </a:prstGeom>
          <a:solidFill>
            <a:schemeClr val="accent1">
              <a:lumMod val="60000"/>
              <a:lumOff val="40000"/>
            </a:schemeClr>
          </a:solidFill>
          <a:ln>
            <a:solidFill>
              <a:schemeClr val="accent1">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bg1">
                    <a:lumMod val="65000"/>
                  </a:schemeClr>
                </a:solidFill>
                <a:effectLst>
                  <a:outerShdw blurRad="38100" dist="38100" dir="2700000" algn="tl">
                    <a:srgbClr val="000000">
                      <a:alpha val="43137"/>
                    </a:srgbClr>
                  </a:outerShdw>
                </a:effectLst>
              </a:rPr>
              <a:t>F</a:t>
            </a:r>
            <a:endParaRPr lang="fr-FR" sz="3200" b="1" dirty="0">
              <a:solidFill>
                <a:schemeClr val="bg1">
                  <a:lumMod val="65000"/>
                </a:schemeClr>
              </a:solidFill>
              <a:effectLst>
                <a:outerShdw blurRad="38100" dist="38100" dir="2700000" algn="tl">
                  <a:srgbClr val="000000">
                    <a:alpha val="43137"/>
                  </a:srgbClr>
                </a:outerShdw>
              </a:effectLst>
            </a:endParaRPr>
          </a:p>
        </p:txBody>
      </p:sp>
      <p:pic>
        <p:nvPicPr>
          <p:cNvPr id="16" name="Image 15" descr="download (1).jpg"/>
          <p:cNvPicPr>
            <a:picLocks noChangeAspect="1"/>
          </p:cNvPicPr>
          <p:nvPr/>
        </p:nvPicPr>
        <p:blipFill>
          <a:blip r:embed="rId2"/>
          <a:stretch>
            <a:fillRect/>
          </a:stretch>
        </p:blipFill>
        <p:spPr>
          <a:xfrm>
            <a:off x="500034" y="0"/>
            <a:ext cx="3143272" cy="2857496"/>
          </a:xfrm>
          <a:prstGeom prst="ellipse">
            <a:avLst/>
          </a:prstGeom>
          <a:ln>
            <a:noFill/>
          </a:ln>
          <a:effectLst>
            <a:softEdge rad="112500"/>
          </a:effectLst>
        </p:spPr>
      </p:pic>
      <p:pic>
        <p:nvPicPr>
          <p:cNvPr id="17" name="Image 16" descr="download.jpg"/>
          <p:cNvPicPr>
            <a:picLocks noChangeAspect="1"/>
          </p:cNvPicPr>
          <p:nvPr/>
        </p:nvPicPr>
        <p:blipFill>
          <a:blip r:embed="rId3"/>
          <a:stretch>
            <a:fillRect/>
          </a:stretch>
        </p:blipFill>
        <p:spPr>
          <a:xfrm>
            <a:off x="3857620" y="0"/>
            <a:ext cx="3300430" cy="2857496"/>
          </a:xfrm>
          <a:prstGeom prst="ellipse">
            <a:avLst/>
          </a:prstGeom>
          <a:ln>
            <a:noFill/>
          </a:ln>
          <a:effectLst>
            <a:softEdge rad="112500"/>
          </a:effectLst>
        </p:spPr>
      </p:pic>
      <p:sp>
        <p:nvSpPr>
          <p:cNvPr id="4098" name="Rectangle 2"/>
          <p:cNvSpPr>
            <a:spLocks noChangeArrowheads="1"/>
          </p:cNvSpPr>
          <p:nvPr/>
        </p:nvSpPr>
        <p:spPr bwMode="auto">
          <a:xfrm>
            <a:off x="428596" y="3071810"/>
            <a:ext cx="4572032"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err="1" smtClean="0">
                <a:ln>
                  <a:noFill/>
                </a:ln>
                <a:solidFill>
                  <a:srgbClr val="7030A0"/>
                </a:solidFill>
                <a:effectLst/>
                <a:latin typeface="Calibri" pitchFamily="34" charset="0"/>
                <a:ea typeface="Times New Roman" pitchFamily="18" charset="0"/>
                <a:cs typeface="Calibri" pitchFamily="34" charset="0"/>
              </a:rPr>
              <a:t>B-La</a:t>
            </a:r>
            <a:r>
              <a:rPr kumimoji="0" lang="fr-FR" sz="1600" b="1" i="0" u="none" strike="noStrike" cap="none" normalizeH="0" baseline="0" dirty="0" smtClean="0">
                <a:ln>
                  <a:noFill/>
                </a:ln>
                <a:solidFill>
                  <a:srgbClr val="7030A0"/>
                </a:solidFill>
                <a:effectLst/>
                <a:latin typeface="Calibri" pitchFamily="34" charset="0"/>
                <a:ea typeface="Times New Roman" pitchFamily="18" charset="0"/>
                <a:cs typeface="Calibri" pitchFamily="34" charset="0"/>
              </a:rPr>
              <a:t> dégradation par détérioration interne du sol comprenant :</a:t>
            </a:r>
            <a:endParaRPr kumimoji="0" lang="fr-FR" sz="16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4DBB"/>
                </a:solidFill>
                <a:effectLst/>
                <a:latin typeface="Calibri" pitchFamily="34" charset="0"/>
                <a:ea typeface="Times New Roman" pitchFamily="18" charset="0"/>
                <a:cs typeface="Calibri" pitchFamily="34" charset="0"/>
              </a:rPr>
              <a:t>B-a-La détérioration chimique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Perte des éléments nutritifs : conduisant souvent à une réduction sérieuse de la production (acidification accélérée des sols ferrugineux sous culture).</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Rectangle 19"/>
          <p:cNvSpPr/>
          <p:nvPr/>
        </p:nvSpPr>
        <p:spPr>
          <a:xfrm>
            <a:off x="500034" y="4572008"/>
            <a:ext cx="3857651" cy="307777"/>
          </a:xfrm>
          <a:prstGeom prst="rect">
            <a:avLst/>
          </a:prstGeom>
        </p:spPr>
        <p:txBody>
          <a:bodyPr wrap="square">
            <a:spAutoFit/>
          </a:bodyPr>
          <a:lstStyle/>
          <a:p>
            <a:pPr>
              <a:buFont typeface="Arial" pitchFamily="34" charset="0"/>
              <a:buChar char="•"/>
            </a:pPr>
            <a:r>
              <a:rPr lang="fr-FR" sz="1400" dirty="0" smtClean="0"/>
              <a:t> Cessation </a:t>
            </a:r>
            <a:r>
              <a:rPr lang="fr-FR" sz="1400" dirty="0"/>
              <a:t>de la fertilisation par les inondations.</a:t>
            </a:r>
          </a:p>
        </p:txBody>
      </p:sp>
      <p:sp>
        <p:nvSpPr>
          <p:cNvPr id="4099" name="Rectangle 3"/>
          <p:cNvSpPr>
            <a:spLocks noChangeArrowheads="1"/>
          </p:cNvSpPr>
          <p:nvPr/>
        </p:nvSpPr>
        <p:spPr bwMode="auto">
          <a:xfrm>
            <a:off x="428596" y="5715017"/>
            <a:ext cx="464347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Aridification : changement dû à l'homme du régime d'humidité du sol vers un régime aride, changement causé par exemple par l'abaissement du niveau de la nappe phréatique locale suite au défrichement au niveau des bas-fonds.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0" name="Rectangle 4"/>
          <p:cNvSpPr>
            <a:spLocks noChangeArrowheads="1"/>
          </p:cNvSpPr>
          <p:nvPr/>
        </p:nvSpPr>
        <p:spPr bwMode="auto">
          <a:xfrm>
            <a:off x="428596" y="4786322"/>
            <a:ext cx="400052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4DBB"/>
                </a:solidFill>
                <a:effectLst/>
                <a:latin typeface="Calibri" pitchFamily="34" charset="0"/>
                <a:ea typeface="Times New Roman" pitchFamily="18" charset="0"/>
                <a:cs typeface="Calibri" pitchFamily="34" charset="0"/>
              </a:rPr>
              <a:t>B-b-La détérioration physique :</a:t>
            </a:r>
            <a:endParaRPr kumimoji="0" lang="fr-FR"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Compaction causée par une machine lourde sur un sol à structure de faible stabilité, ou sur des sols où d'humus est insuffisant.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101" name="Rectangle 5"/>
          <p:cNvSpPr>
            <a:spLocks noChangeArrowheads="1"/>
          </p:cNvSpPr>
          <p:nvPr/>
        </p:nvSpPr>
        <p:spPr bwMode="auto">
          <a:xfrm>
            <a:off x="5143504" y="3857628"/>
            <a:ext cx="1857356" cy="2245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4DBB"/>
                </a:solidFill>
                <a:effectLst/>
                <a:latin typeface="Calibri" pitchFamily="34" charset="0"/>
                <a:ea typeface="Times New Roman" pitchFamily="18" charset="0"/>
                <a:cs typeface="Calibri" pitchFamily="34" charset="0"/>
              </a:rPr>
              <a:t>B-c-La détérioration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0" u="none" strike="noStrike" cap="none" normalizeH="0" baseline="0" dirty="0" smtClean="0">
                <a:ln>
                  <a:noFill/>
                </a:ln>
                <a:solidFill>
                  <a:srgbClr val="004DBB"/>
                </a:solidFill>
                <a:effectLst/>
                <a:latin typeface="Calibri" pitchFamily="34" charset="0"/>
                <a:ea typeface="Times New Roman" pitchFamily="18" charset="0"/>
                <a:cs typeface="Calibri" pitchFamily="34" charset="0"/>
              </a:rPr>
              <a:t>biologique :</a:t>
            </a:r>
            <a:endParaRPr kumimoji="0" lang="fr-FR" sz="11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t>
            </a:r>
            <a:r>
              <a:rPr kumimoji="0" lang="fr-FR" sz="14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Déséquilibre de l'activité (micro) biologique de la partie supérieure du sol par : déforestation, feu de brousse, surpâturage, excès d'apport d'engrais chimique etc.</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Rectangle 21"/>
          <p:cNvSpPr/>
          <p:nvPr/>
        </p:nvSpPr>
        <p:spPr>
          <a:xfrm>
            <a:off x="-571536" y="0"/>
            <a:ext cx="928694" cy="6858000"/>
          </a:xfrm>
          <a:prstGeom prst="rect">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Pentagone 22"/>
          <p:cNvSpPr/>
          <p:nvPr/>
        </p:nvSpPr>
        <p:spPr>
          <a:xfrm>
            <a:off x="0" y="5715016"/>
            <a:ext cx="500034" cy="571504"/>
          </a:xfrm>
          <a:prstGeom prst="homePlate">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1">
                    <a:lumMod val="60000"/>
                    <a:lumOff val="40000"/>
                  </a:schemeClr>
                </a:solidFill>
                <a:effectLst>
                  <a:outerShdw blurRad="38100" dist="38100" dir="2700000" algn="tl">
                    <a:srgbClr val="000000">
                      <a:alpha val="43137"/>
                    </a:srgbClr>
                  </a:outerShdw>
                </a:effectLst>
              </a:rPr>
              <a:t>G</a:t>
            </a:r>
            <a:endParaRPr lang="fr-FR" sz="3200" b="1" dirty="0">
              <a:solidFill>
                <a:schemeClr val="accent1">
                  <a:lumMod val="60000"/>
                  <a:lumOff val="40000"/>
                </a:schemeClr>
              </a:solidFill>
              <a:effectLst>
                <a:outerShdw blurRad="38100" dist="38100" dir="2700000" algn="tl">
                  <a:srgbClr val="000000">
                    <a:alpha val="43137"/>
                  </a:srgbClr>
                </a:outerShdw>
              </a:effectLst>
            </a:endParaRPr>
          </a:p>
        </p:txBody>
      </p:sp>
    </p:spTree>
  </p:cSld>
  <p:clrMapOvr>
    <a:masterClrMapping/>
  </p:clrMapOvr>
  <p:transition>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858248" cy="6858000"/>
          </a:xfrm>
          <a:prstGeom prst="rect">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214282" y="0"/>
            <a:ext cx="8143900" cy="6858000"/>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0" y="0"/>
            <a:ext cx="7858084" cy="6858000"/>
          </a:xfrm>
          <a:prstGeom prst="rect">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0" y="0"/>
            <a:ext cx="7215174" cy="6858000"/>
          </a:xfrm>
          <a:prstGeom prst="rect">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0" y="0"/>
            <a:ext cx="6572200" cy="6858000"/>
          </a:xfrm>
          <a:prstGeom prst="rect">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0" y="0"/>
            <a:ext cx="5929290" cy="6858000"/>
          </a:xfrm>
          <a:prstGeom prst="rect">
            <a:avLst/>
          </a:prstGeom>
          <a:solidFill>
            <a:schemeClr val="accent1">
              <a:lumMod val="60000"/>
              <a:lumOff val="40000"/>
            </a:schemeClr>
          </a:solid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0" y="0"/>
            <a:ext cx="5357754" cy="6858000"/>
          </a:xfrm>
          <a:prstGeom prst="rect">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Pentagone 9"/>
          <p:cNvSpPr/>
          <p:nvPr/>
        </p:nvSpPr>
        <p:spPr>
          <a:xfrm>
            <a:off x="8715404" y="428604"/>
            <a:ext cx="428596" cy="428628"/>
          </a:xfrm>
          <a:prstGeom prst="homePlate">
            <a:avLst/>
          </a:prstGeom>
          <a:solidFill>
            <a:schemeClr val="accent2">
              <a:lumMod val="60000"/>
              <a:lumOff val="40000"/>
            </a:schemeClr>
          </a:solidFill>
          <a:ln>
            <a:solidFill>
              <a:schemeClr val="accent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accent2">
                    <a:lumMod val="40000"/>
                    <a:lumOff val="60000"/>
                  </a:schemeClr>
                </a:solidFill>
                <a:effectLst>
                  <a:outerShdw blurRad="38100" dist="38100" dir="2700000" algn="tl">
                    <a:srgbClr val="000000">
                      <a:alpha val="43137"/>
                    </a:srgbClr>
                  </a:outerShdw>
                </a:effectLst>
              </a:rPr>
              <a:t>A</a:t>
            </a:r>
            <a:endParaRPr lang="fr-FR" sz="3200" dirty="0">
              <a:solidFill>
                <a:schemeClr val="accent2">
                  <a:lumMod val="40000"/>
                  <a:lumOff val="60000"/>
                </a:schemeClr>
              </a:solidFill>
              <a:effectLst>
                <a:outerShdw blurRad="38100" dist="38100" dir="2700000" algn="tl">
                  <a:srgbClr val="000000">
                    <a:alpha val="43137"/>
                  </a:srgbClr>
                </a:outerShdw>
              </a:effectLst>
            </a:endParaRPr>
          </a:p>
        </p:txBody>
      </p:sp>
      <p:sp>
        <p:nvSpPr>
          <p:cNvPr id="12" name="Pentagone 11"/>
          <p:cNvSpPr/>
          <p:nvPr/>
        </p:nvSpPr>
        <p:spPr>
          <a:xfrm>
            <a:off x="7786710" y="2000240"/>
            <a:ext cx="428596" cy="428628"/>
          </a:xfrm>
          <a:prstGeom prst="homePlate">
            <a:avLst/>
          </a:prstGeom>
          <a:solidFill>
            <a:schemeClr val="accent5">
              <a:lumMod val="40000"/>
              <a:lumOff val="60000"/>
            </a:schemeClr>
          </a:solidFill>
          <a:ln>
            <a:solidFill>
              <a:schemeClr val="accent5">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accent6">
                    <a:lumMod val="60000"/>
                    <a:lumOff val="40000"/>
                  </a:schemeClr>
                </a:solidFill>
                <a:effectLst>
                  <a:outerShdw blurRad="38100" dist="38100" dir="2700000" algn="tl">
                    <a:srgbClr val="000000">
                      <a:alpha val="43137"/>
                    </a:srgbClr>
                  </a:outerShdw>
                </a:effectLst>
              </a:rPr>
              <a:t>C</a:t>
            </a:r>
            <a:endParaRPr lang="fr-FR" sz="3200" b="1" dirty="0">
              <a:solidFill>
                <a:schemeClr val="accent6">
                  <a:lumMod val="60000"/>
                  <a:lumOff val="40000"/>
                </a:schemeClr>
              </a:solidFill>
              <a:effectLst>
                <a:outerShdw blurRad="38100" dist="38100" dir="2700000" algn="tl">
                  <a:srgbClr val="000000">
                    <a:alpha val="43137"/>
                  </a:srgbClr>
                </a:outerShdw>
              </a:effectLst>
            </a:endParaRPr>
          </a:p>
        </p:txBody>
      </p:sp>
      <p:sp>
        <p:nvSpPr>
          <p:cNvPr id="15" name="Pentagone 14"/>
          <p:cNvSpPr/>
          <p:nvPr/>
        </p:nvSpPr>
        <p:spPr>
          <a:xfrm>
            <a:off x="7072330" y="2857496"/>
            <a:ext cx="500034" cy="428628"/>
          </a:xfrm>
          <a:prstGeom prst="homePlate">
            <a:avLst/>
          </a:prstGeom>
          <a:solidFill>
            <a:schemeClr val="tx2">
              <a:lumMod val="60000"/>
              <a:lumOff val="40000"/>
            </a:schemeClr>
          </a:solidFill>
          <a:ln>
            <a:solidFill>
              <a:schemeClr val="tx2">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accent5">
                    <a:lumMod val="60000"/>
                    <a:lumOff val="40000"/>
                  </a:schemeClr>
                </a:solidFill>
              </a:rPr>
              <a:t>D</a:t>
            </a:r>
            <a:endParaRPr lang="fr-FR" sz="3200" dirty="0">
              <a:solidFill>
                <a:schemeClr val="accent5">
                  <a:lumMod val="60000"/>
                  <a:lumOff val="40000"/>
                </a:schemeClr>
              </a:solidFill>
            </a:endParaRPr>
          </a:p>
        </p:txBody>
      </p:sp>
      <p:sp>
        <p:nvSpPr>
          <p:cNvPr id="16" name="Pentagone 15"/>
          <p:cNvSpPr/>
          <p:nvPr/>
        </p:nvSpPr>
        <p:spPr>
          <a:xfrm>
            <a:off x="6357950" y="3714752"/>
            <a:ext cx="571472" cy="428628"/>
          </a:xfrm>
          <a:prstGeom prst="homePlate">
            <a:avLst/>
          </a:prstGeom>
          <a:solidFill>
            <a:schemeClr val="bg1">
              <a:lumMod val="65000"/>
            </a:schemeClr>
          </a:solidFill>
          <a:ln>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2">
                    <a:lumMod val="60000"/>
                    <a:lumOff val="40000"/>
                  </a:schemeClr>
                </a:solidFill>
                <a:effectLst>
                  <a:outerShdw blurRad="38100" dist="38100" dir="2700000" algn="tl">
                    <a:srgbClr val="000000">
                      <a:alpha val="43137"/>
                    </a:srgbClr>
                  </a:outerShdw>
                </a:effectLst>
              </a:rPr>
              <a:t>E</a:t>
            </a:r>
            <a:endParaRPr lang="fr-FR" sz="3200" b="1" dirty="0">
              <a:solidFill>
                <a:schemeClr val="tx2">
                  <a:lumMod val="60000"/>
                  <a:lumOff val="40000"/>
                </a:schemeClr>
              </a:solidFill>
              <a:effectLst>
                <a:outerShdw blurRad="38100" dist="38100" dir="2700000" algn="tl">
                  <a:srgbClr val="000000">
                    <a:alpha val="43137"/>
                  </a:srgbClr>
                </a:outerShdw>
              </a:effectLst>
            </a:endParaRPr>
          </a:p>
        </p:txBody>
      </p:sp>
      <p:sp>
        <p:nvSpPr>
          <p:cNvPr id="17" name="Pentagone 16"/>
          <p:cNvSpPr/>
          <p:nvPr/>
        </p:nvSpPr>
        <p:spPr>
          <a:xfrm>
            <a:off x="5786446" y="4357694"/>
            <a:ext cx="500034" cy="428628"/>
          </a:xfrm>
          <a:prstGeom prst="homePlate">
            <a:avLst/>
          </a:prstGeom>
          <a:solidFill>
            <a:schemeClr val="tx2">
              <a:lumMod val="40000"/>
              <a:lumOff val="60000"/>
            </a:schemeClr>
          </a:solidFill>
          <a:ln>
            <a:solidFill>
              <a:schemeClr val="tx2">
                <a:lumMod val="40000"/>
                <a:lumOff val="6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bg1">
                    <a:lumMod val="65000"/>
                  </a:schemeClr>
                </a:solidFill>
                <a:effectLst>
                  <a:outerShdw blurRad="38100" dist="38100" dir="2700000" algn="tl">
                    <a:srgbClr val="000000">
                      <a:alpha val="43137"/>
                    </a:srgbClr>
                  </a:outerShdw>
                </a:effectLst>
              </a:rPr>
              <a:t>F</a:t>
            </a:r>
            <a:endParaRPr lang="fr-FR" sz="3200" dirty="0">
              <a:solidFill>
                <a:schemeClr val="bg1">
                  <a:lumMod val="65000"/>
                </a:schemeClr>
              </a:solidFill>
            </a:endParaRPr>
          </a:p>
        </p:txBody>
      </p:sp>
      <p:sp>
        <p:nvSpPr>
          <p:cNvPr id="18" name="Pentagone 17"/>
          <p:cNvSpPr/>
          <p:nvPr/>
        </p:nvSpPr>
        <p:spPr>
          <a:xfrm>
            <a:off x="5286380" y="5286388"/>
            <a:ext cx="500034" cy="428628"/>
          </a:xfrm>
          <a:prstGeom prst="homePlate">
            <a:avLst/>
          </a:prstGeom>
          <a:solidFill>
            <a:schemeClr val="accent3">
              <a:lumMod val="60000"/>
              <a:lumOff val="4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chemeClr val="tx2">
                    <a:lumMod val="40000"/>
                    <a:lumOff val="60000"/>
                  </a:schemeClr>
                </a:solidFill>
                <a:effectLst>
                  <a:outerShdw blurRad="38100" dist="38100" dir="2700000" algn="tl">
                    <a:srgbClr val="000000">
                      <a:alpha val="43137"/>
                    </a:srgbClr>
                  </a:outerShdw>
                </a:effectLst>
              </a:rPr>
              <a:t>G</a:t>
            </a:r>
            <a:endParaRPr lang="fr-FR" sz="3200" b="1" dirty="0">
              <a:solidFill>
                <a:schemeClr val="tx2">
                  <a:lumMod val="40000"/>
                  <a:lumOff val="60000"/>
                </a:schemeClr>
              </a:solidFill>
              <a:effectLst>
                <a:outerShdw blurRad="38100" dist="38100" dir="2700000" algn="tl">
                  <a:srgbClr val="000000">
                    <a:alpha val="43137"/>
                  </a:srgbClr>
                </a:outerShdw>
              </a:effectLst>
            </a:endParaRPr>
          </a:p>
        </p:txBody>
      </p:sp>
      <p:sp>
        <p:nvSpPr>
          <p:cNvPr id="19" name="Pentagone 18"/>
          <p:cNvSpPr/>
          <p:nvPr/>
        </p:nvSpPr>
        <p:spPr>
          <a:xfrm>
            <a:off x="8286776" y="1142984"/>
            <a:ext cx="428596" cy="428628"/>
          </a:xfrm>
          <a:prstGeom prst="homePlate">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dirty="0" smtClean="0">
                <a:solidFill>
                  <a:schemeClr val="accent2">
                    <a:lumMod val="60000"/>
                    <a:lumOff val="40000"/>
                  </a:schemeClr>
                </a:solidFill>
                <a:effectLst>
                  <a:outerShdw blurRad="38100" dist="38100" dir="2700000" algn="tl">
                    <a:srgbClr val="000000">
                      <a:alpha val="43137"/>
                    </a:srgbClr>
                  </a:outerShdw>
                </a:effectLst>
              </a:rPr>
              <a:t>B</a:t>
            </a:r>
            <a:endParaRPr lang="fr-FR" sz="3200" dirty="0">
              <a:solidFill>
                <a:schemeClr val="accent2">
                  <a:lumMod val="60000"/>
                  <a:lumOff val="40000"/>
                </a:schemeClr>
              </a:solidFill>
              <a:effectLst>
                <a:outerShdw blurRad="38100" dist="38100" dir="2700000" algn="tl">
                  <a:srgbClr val="000000">
                    <a:alpha val="43137"/>
                  </a:srgbClr>
                </a:outerShdw>
              </a:effectLst>
            </a:endParaRPr>
          </a:p>
        </p:txBody>
      </p:sp>
      <p:pic>
        <p:nvPicPr>
          <p:cNvPr id="20" name="Image 19" descr="images (2).jpg"/>
          <p:cNvPicPr>
            <a:picLocks noChangeAspect="1"/>
          </p:cNvPicPr>
          <p:nvPr/>
        </p:nvPicPr>
        <p:blipFill>
          <a:blip r:embed="rId2"/>
          <a:stretch>
            <a:fillRect/>
          </a:stretch>
        </p:blipFill>
        <p:spPr>
          <a:xfrm>
            <a:off x="0" y="0"/>
            <a:ext cx="5357818" cy="3357562"/>
          </a:xfrm>
          <a:prstGeom prst="rect">
            <a:avLst/>
          </a:prstGeom>
          <a:ln>
            <a:noFill/>
          </a:ln>
          <a:effectLst>
            <a:softEdge rad="112500"/>
          </a:effectLst>
        </p:spPr>
      </p:pic>
      <p:sp>
        <p:nvSpPr>
          <p:cNvPr id="3073" name="Rectangle 1"/>
          <p:cNvSpPr>
            <a:spLocks noChangeArrowheads="1"/>
          </p:cNvSpPr>
          <p:nvPr/>
        </p:nvSpPr>
        <p:spPr bwMode="auto">
          <a:xfrm>
            <a:off x="142844" y="3534013"/>
            <a:ext cx="4857752"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7030A0"/>
                </a:solidFill>
                <a:effectLst/>
                <a:latin typeface="Calibri" pitchFamily="34" charset="0"/>
                <a:ea typeface="Times New Roman" pitchFamily="18" charset="0"/>
                <a:cs typeface="Calibri" pitchFamily="34" charset="0"/>
              </a:rPr>
              <a:t>Conclusion : </a:t>
            </a:r>
            <a:endParaRPr kumimoji="0" lang="fr-FR" sz="1600" b="1" i="0" u="none" strike="noStrike" cap="none" normalizeH="0" baseline="0" dirty="0" smtClean="0">
              <a:ln>
                <a:noFill/>
              </a:ln>
              <a:solidFill>
                <a:srgbClr val="7030A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400" i="0" u="none" strike="noStrike" cap="none" normalizeH="0" baseline="0" dirty="0" smtClean="0">
                <a:ln>
                  <a:noFill/>
                </a:ln>
                <a:solidFill>
                  <a:srgbClr val="0D0D0D"/>
                </a:solidFill>
                <a:effectLst/>
                <a:latin typeface="Calibri" pitchFamily="34" charset="0"/>
                <a:ea typeface="Times New Roman" pitchFamily="18" charset="0"/>
                <a:cs typeface="Calibri" pitchFamily="34" charset="0"/>
              </a:rPr>
              <a:t>Réduire ou arrêter l'érosion nécessite généralement la mise en place de plusieurs techniques à la fois. L'utilisateur du sol est souvent quelqu'un qui est soumis à des contraintes économiques et à un manque de temps. De plus, il est l'héritier de toute une lignée de pratiques qu'il est prêt à modifier légèrement, mais qu'il ne peut pas facilement rejeter entièrement d'un jour à l'autre. Confronter à un problème d'érosion, et en compagnie d'un collaborateur spécialisé dans le domaine de l'érosion, l'utilisateur aimerait (évidemment) des solutions simples, économiques et faciles à mettre en place. Malheureusement, ce type de solution n'existe que rarement, et il y a pratiquement toujours une période d'essais et de tentatives qui peut durer quelques années avant de trouver une stratégie qui marche .</a:t>
            </a:r>
            <a:endParaRPr kumimoji="0" lang="fr-FR" sz="1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sh dir="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878</Words>
  <Application>Microsoft Office PowerPoint</Application>
  <PresentationFormat>Affichage à l'écran (4:3)</PresentationFormat>
  <Paragraphs>97</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WIDAD</dc:creator>
  <cp:lastModifiedBy>WIDAD</cp:lastModifiedBy>
  <cp:revision>52</cp:revision>
  <dcterms:created xsi:type="dcterms:W3CDTF">2018-11-04T15:40:52Z</dcterms:created>
  <dcterms:modified xsi:type="dcterms:W3CDTF">2018-11-05T00:48:23Z</dcterms:modified>
</cp:coreProperties>
</file>